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817" r:id="rId2"/>
    <p:sldId id="767" r:id="rId3"/>
    <p:sldId id="834" r:id="rId4"/>
    <p:sldId id="825" r:id="rId5"/>
    <p:sldId id="776" r:id="rId6"/>
    <p:sldId id="858" r:id="rId7"/>
    <p:sldId id="859" r:id="rId8"/>
    <p:sldId id="891" r:id="rId9"/>
    <p:sldId id="888" r:id="rId10"/>
    <p:sldId id="889" r:id="rId11"/>
    <p:sldId id="890" r:id="rId12"/>
    <p:sldId id="892" r:id="rId13"/>
    <p:sldId id="266" r:id="rId14"/>
    <p:sldId id="838" r:id="rId15"/>
    <p:sldId id="887" r:id="rId16"/>
    <p:sldId id="893" r:id="rId17"/>
    <p:sldId id="904" r:id="rId18"/>
    <p:sldId id="895" r:id="rId19"/>
    <p:sldId id="831" r:id="rId20"/>
    <p:sldId id="779" r:id="rId21"/>
    <p:sldId id="879" r:id="rId22"/>
    <p:sldId id="880" r:id="rId23"/>
    <p:sldId id="905" r:id="rId24"/>
    <p:sldId id="908" r:id="rId25"/>
    <p:sldId id="731" r:id="rId26"/>
    <p:sldId id="863" r:id="rId27"/>
    <p:sldId id="910" r:id="rId28"/>
    <p:sldId id="865" r:id="rId29"/>
    <p:sldId id="912" r:id="rId30"/>
    <p:sldId id="921" r:id="rId31"/>
    <p:sldId id="922" r:id="rId32"/>
    <p:sldId id="924" r:id="rId33"/>
    <p:sldId id="919" r:id="rId34"/>
    <p:sldId id="926" r:id="rId35"/>
    <p:sldId id="927" r:id="rId36"/>
    <p:sldId id="885" r:id="rId37"/>
    <p:sldId id="832" r:id="rId38"/>
    <p:sldId id="623" r:id="rId39"/>
    <p:sldId id="929" r:id="rId40"/>
    <p:sldId id="846" r:id="rId41"/>
    <p:sldId id="624" r:id="rId42"/>
    <p:sldId id="847" r:id="rId43"/>
    <p:sldId id="625" r:id="rId44"/>
    <p:sldId id="848" r:id="rId45"/>
    <p:sldId id="626" r:id="rId46"/>
    <p:sldId id="930" r:id="rId47"/>
    <p:sldId id="665" r:id="rId48"/>
    <p:sldId id="931" r:id="rId49"/>
    <p:sldId id="932" r:id="rId50"/>
    <p:sldId id="833" r:id="rId51"/>
    <p:sldId id="627" r:id="rId52"/>
    <p:sldId id="628" r:id="rId53"/>
    <p:sldId id="850" r:id="rId54"/>
    <p:sldId id="629" r:id="rId55"/>
    <p:sldId id="851" r:id="rId56"/>
    <p:sldId id="630" r:id="rId57"/>
    <p:sldId id="852" r:id="rId58"/>
    <p:sldId id="631" r:id="rId59"/>
    <p:sldId id="632" r:id="rId60"/>
    <p:sldId id="633" r:id="rId61"/>
    <p:sldId id="812" r:id="rId62"/>
    <p:sldId id="634" r:id="rId63"/>
    <p:sldId id="854" r:id="rId64"/>
    <p:sldId id="635" r:id="rId65"/>
    <p:sldId id="933" r:id="rId66"/>
    <p:sldId id="813" r:id="rId67"/>
    <p:sldId id="636" r:id="rId68"/>
    <p:sldId id="637" r:id="rId69"/>
    <p:sldId id="934" r:id="rId70"/>
    <p:sldId id="672" r:id="rId71"/>
    <p:sldId id="638" r:id="rId72"/>
    <p:sldId id="639" r:id="rId73"/>
    <p:sldId id="857" r:id="rId74"/>
    <p:sldId id="935" r:id="rId75"/>
    <p:sldId id="821"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1805" autoAdjust="0"/>
  </p:normalViewPr>
  <p:slideViewPr>
    <p:cSldViewPr showGuides="1">
      <p:cViewPr varScale="1">
        <p:scale>
          <a:sx n="64" d="100"/>
          <a:sy n="64" d="100"/>
        </p:scale>
        <p:origin x="696" y="48"/>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e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7" name="图片 16"/>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3" cstate="print">
            <a:duotone>
              <a:schemeClr val="accent2">
                <a:shade val="45000"/>
                <a:satMod val="135000"/>
              </a:schemeClr>
              <a:prstClr val="white"/>
            </a:duotone>
            <a:extLst>
              <a:ext uri="{BEBA8EAE-BF5A-486C-A8C5-ECC9F3942E4B}">
                <a14:imgProps xmlns:a14="http://schemas.microsoft.com/office/drawing/2010/main">
                  <a14:imgLayer r:embed="rId24">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72" r:id="rId19"/>
    <p:sldLayoutId id="2147483651" r:id="rId20"/>
    <p:sldLayoutId id="2147483675"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Word___9.docx"/></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10.docx"/><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11.doc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__12.docx"/><Relationship Id="rId2" Type="http://schemas.openxmlformats.org/officeDocument/2006/relationships/slideLayout" Target="../slideLayouts/slideLayout9.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package" Target="../embeddings/Microsoft_Word___13.docx"/><Relationship Id="rId7"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bin"/><Relationship Id="rId10" Type="http://schemas.openxmlformats.org/officeDocument/2006/relationships/image" Target="../media/image25.wmf"/><Relationship Id="rId4" Type="http://schemas.openxmlformats.org/officeDocument/2006/relationships/image" Target="../media/image22.e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image" Target="../media/image28.wmf"/><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oleObject" Target="../embeddings/oleObject6.bin"/><Relationship Id="rId5" Type="http://schemas.openxmlformats.org/officeDocument/2006/relationships/oleObject" Target="../embeddings/oleObject5.bin"/><Relationship Id="rId10" Type="http://schemas.openxmlformats.org/officeDocument/2006/relationships/slide" Target="slide3.xml"/><Relationship Id="rId4" Type="http://schemas.openxmlformats.org/officeDocument/2006/relationships/image" Target="../media/image27.wmf"/><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__14.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__15.docx"/><Relationship Id="rId2" Type="http://schemas.openxmlformats.org/officeDocument/2006/relationships/slideLayout" Target="../slideLayouts/slideLayout9.xml"/><Relationship Id="rId1" Type="http://schemas.openxmlformats.org/officeDocument/2006/relationships/vmlDrawing" Target="../drawings/vmlDrawing10.vml"/><Relationship Id="rId5" Type="http://schemas.openxmlformats.org/officeDocument/2006/relationships/image" Target="../media/image34.png"/><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50.xml"/><Relationship Id="rId4" Type="http://schemas.openxmlformats.org/officeDocument/2006/relationships/slide" Target="slide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__16.docx"/><Relationship Id="rId2" Type="http://schemas.openxmlformats.org/officeDocument/2006/relationships/slideLayout" Target="../slideLayouts/slideLayout9.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slide" Target="slide45.xml"/><Relationship Id="rId4" Type="http://schemas.openxmlformats.org/officeDocument/2006/relationships/slide" Target="slide43.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0.xml"/><Relationship Id="rId5" Type="http://schemas.openxmlformats.org/officeDocument/2006/relationships/slide" Target="slide45.xml"/><Relationship Id="rId4" Type="http://schemas.openxmlformats.org/officeDocument/2006/relationships/slide" Target="slide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slide" Target="slide38.xml"/><Relationship Id="rId7" Type="http://schemas.openxmlformats.org/officeDocument/2006/relationships/package" Target="../embeddings/Microsoft_Word___17.docx"/><Relationship Id="rId2" Type="http://schemas.openxmlformats.org/officeDocument/2006/relationships/slideLayout" Target="../slideLayouts/slideLayout20.xml"/><Relationship Id="rId1" Type="http://schemas.openxmlformats.org/officeDocument/2006/relationships/vmlDrawing" Target="../drawings/vmlDrawing12.v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slide" Target="slide45.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slide" Target="slide38.xml"/><Relationship Id="rId7" Type="http://schemas.openxmlformats.org/officeDocument/2006/relationships/package" Target="../embeddings/Microsoft_Word___18.docx"/><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1.xml"/><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slide" Target="slide45.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Word___19.docx"/><Relationship Id="rId3" Type="http://schemas.openxmlformats.org/officeDocument/2006/relationships/slide" Target="slide38.xml"/><Relationship Id="rId7" Type="http://schemas.openxmlformats.org/officeDocument/2006/relationships/image" Target="../media/image41.png"/><Relationship Id="rId2" Type="http://schemas.openxmlformats.org/officeDocument/2006/relationships/slideLayout" Target="../slideLayouts/slideLayout20.xml"/><Relationship Id="rId1" Type="http://schemas.openxmlformats.org/officeDocument/2006/relationships/vmlDrawing" Target="../drawings/vmlDrawing14.v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1.xml"/><Relationship Id="rId9" Type="http://schemas.openxmlformats.org/officeDocument/2006/relationships/image" Target="../media/image42.emf"/></Relationships>
</file>

<file path=ppt/slides/_rels/slide4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slide" Target="slide38.xml"/><Relationship Id="rId7" Type="http://schemas.openxmlformats.org/officeDocument/2006/relationships/package" Target="../embeddings/Microsoft_Word___20.docx"/><Relationship Id="rId2" Type="http://schemas.openxmlformats.org/officeDocument/2006/relationships/slideLayout" Target="../slideLayouts/slideLayout20.xml"/><Relationship Id="rId1" Type="http://schemas.openxmlformats.org/officeDocument/2006/relationships/vmlDrawing" Target="../drawings/vmlDrawing15.v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1.xml"/><Relationship Id="rId9"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0.xml"/><Relationship Id="rId5" Type="http://schemas.openxmlformats.org/officeDocument/2006/relationships/slide" Target="slide45.xml"/><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0.xml"/><Relationship Id="rId5" Type="http://schemas.openxmlformats.org/officeDocument/2006/relationships/slide" Target="slide45.xml"/><Relationship Id="rId4"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8.xml"/><Relationship Id="rId1" Type="http://schemas.openxmlformats.org/officeDocument/2006/relationships/slideLayout" Target="../slideLayouts/slideLayout20.xml"/><Relationship Id="rId5" Type="http://schemas.openxmlformats.org/officeDocument/2006/relationships/slide" Target="slide45.xml"/><Relationship Id="rId4" Type="http://schemas.openxmlformats.org/officeDocument/2006/relationships/slide" Target="slide43.xml"/></Relationships>
</file>

<file path=ppt/slides/_rels/slide49.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slide" Target="slide38.xml"/><Relationship Id="rId7" Type="http://schemas.openxmlformats.org/officeDocument/2006/relationships/package" Target="../embeddings/Microsoft_Word___21.docx"/><Relationship Id="rId2" Type="http://schemas.openxmlformats.org/officeDocument/2006/relationships/slideLayout" Target="../slideLayouts/slideLayout20.xml"/><Relationship Id="rId1" Type="http://schemas.openxmlformats.org/officeDocument/2006/relationships/vmlDrawing" Target="../drawings/vmlDrawing16.v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1.xml"/><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52.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53.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54.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6"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46.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55.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image" Target="../media/image47.emf"/><Relationship Id="rId3" Type="http://schemas.openxmlformats.org/officeDocument/2006/relationships/slide" Target="slide51.xml"/><Relationship Id="rId21" Type="http://schemas.openxmlformats.org/officeDocument/2006/relationships/package" Target="../embeddings/Microsoft_Word___24.docx"/><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package" Target="../embeddings/Microsoft_Word___22.docx"/><Relationship Id="rId2" Type="http://schemas.openxmlformats.org/officeDocument/2006/relationships/slideLayout" Target="../slideLayouts/slideLayout21.xml"/><Relationship Id="rId16" Type="http://schemas.openxmlformats.org/officeDocument/2006/relationships/image" Target="../media/image46.png"/><Relationship Id="rId20" Type="http://schemas.openxmlformats.org/officeDocument/2006/relationships/image" Target="../media/image48.emf"/><Relationship Id="rId1" Type="http://schemas.openxmlformats.org/officeDocument/2006/relationships/vmlDrawing" Target="../drawings/vmlDrawing17.v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image" Target="../media/image8.png"/><Relationship Id="rId10" Type="http://schemas.openxmlformats.org/officeDocument/2006/relationships/slide" Target="slide62.xml"/><Relationship Id="rId19" Type="http://schemas.openxmlformats.org/officeDocument/2006/relationships/package" Target="../embeddings/Microsoft_Word___23.docx"/><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 Id="rId22" Type="http://schemas.openxmlformats.org/officeDocument/2006/relationships/image" Target="../media/image49.emf"/></Relationships>
</file>

<file path=ppt/slides/_rels/slide56.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3" Type="http://schemas.openxmlformats.org/officeDocument/2006/relationships/slide" Target="slide51.xml"/><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image" Target="../media/image50.emf"/><Relationship Id="rId2" Type="http://schemas.openxmlformats.org/officeDocument/2006/relationships/slideLayout" Target="../slideLayouts/slideLayout21.xml"/><Relationship Id="rId16" Type="http://schemas.openxmlformats.org/officeDocument/2006/relationships/package" Target="../embeddings/Microsoft_Word___25.docx"/><Relationship Id="rId1" Type="http://schemas.openxmlformats.org/officeDocument/2006/relationships/vmlDrawing" Target="../drawings/vmlDrawing18.v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2.xml"/><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s>
</file>

<file path=ppt/slides/_rels/slide57.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58.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59.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3" Type="http://schemas.openxmlformats.org/officeDocument/2006/relationships/slide" Target="slide51.xml"/><Relationship Id="rId7" Type="http://schemas.openxmlformats.org/officeDocument/2006/relationships/slide" Target="slide58.xml"/><Relationship Id="rId12" Type="http://schemas.openxmlformats.org/officeDocument/2006/relationships/slide" Target="slide67.xml"/><Relationship Id="rId2" Type="http://schemas.openxmlformats.org/officeDocument/2006/relationships/image" Target="../media/image51.png"/><Relationship Id="rId1" Type="http://schemas.openxmlformats.org/officeDocument/2006/relationships/slideLayout" Target="../slideLayouts/slideLayout21.x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2.xml"/><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61.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3" Type="http://schemas.openxmlformats.org/officeDocument/2006/relationships/slide" Target="slide51.xml"/><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image" Target="../media/image52.emf"/><Relationship Id="rId2" Type="http://schemas.openxmlformats.org/officeDocument/2006/relationships/slideLayout" Target="../slideLayouts/slideLayout21.xml"/><Relationship Id="rId16" Type="http://schemas.openxmlformats.org/officeDocument/2006/relationships/package" Target="../embeddings/Microsoft_Word___26.docx"/><Relationship Id="rId1" Type="http://schemas.openxmlformats.org/officeDocument/2006/relationships/vmlDrawing" Target="../drawings/vmlDrawing19.v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2.xml"/><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s>
</file>

<file path=ppt/slides/_rels/slide62.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53.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63.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image" Target="../media/image53.png"/><Relationship Id="rId3" Type="http://schemas.openxmlformats.org/officeDocument/2006/relationships/slide" Target="slide51.xml"/><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image" Target="../media/image54.emf"/><Relationship Id="rId2" Type="http://schemas.openxmlformats.org/officeDocument/2006/relationships/slideLayout" Target="../slideLayouts/slideLayout21.xml"/><Relationship Id="rId16" Type="http://schemas.openxmlformats.org/officeDocument/2006/relationships/package" Target="../embeddings/Microsoft_Word___27.docx"/><Relationship Id="rId1" Type="http://schemas.openxmlformats.org/officeDocument/2006/relationships/vmlDrawing" Target="../drawings/vmlDrawing20.v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2.xml"/><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s>
</file>

<file path=ppt/slides/_rels/slide64.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65.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66.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3" Type="http://schemas.openxmlformats.org/officeDocument/2006/relationships/slide" Target="slide51.xml"/><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image" Target="../media/image55.emf"/><Relationship Id="rId2" Type="http://schemas.openxmlformats.org/officeDocument/2006/relationships/slideLayout" Target="../slideLayouts/slideLayout21.xml"/><Relationship Id="rId16" Type="http://schemas.openxmlformats.org/officeDocument/2006/relationships/package" Target="../embeddings/Microsoft_Word___28.docx"/><Relationship Id="rId1" Type="http://schemas.openxmlformats.org/officeDocument/2006/relationships/vmlDrawing" Target="../drawings/vmlDrawing21.v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2.xml"/><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s>
</file>

<file path=ppt/slides/_rels/slide67.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56.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68.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image" Target="../media/image58.png"/><Relationship Id="rId3" Type="http://schemas.openxmlformats.org/officeDocument/2006/relationships/slide" Target="slide51.xml"/><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image" Target="../media/image57.emf"/><Relationship Id="rId2" Type="http://schemas.openxmlformats.org/officeDocument/2006/relationships/slideLayout" Target="../slideLayouts/slideLayout21.xml"/><Relationship Id="rId16" Type="http://schemas.openxmlformats.org/officeDocument/2006/relationships/package" Target="../embeddings/Microsoft_Word___29.docx"/><Relationship Id="rId1" Type="http://schemas.openxmlformats.org/officeDocument/2006/relationships/vmlDrawing" Target="../drawings/vmlDrawing22.v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2.xml"/><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s>
</file>

<file path=ppt/slides/_rels/slide69.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58.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58.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71.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image" Target="../media/image8.png"/><Relationship Id="rId3" Type="http://schemas.openxmlformats.org/officeDocument/2006/relationships/slide" Target="slide51.xml"/><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image" Target="../media/image59.emf"/><Relationship Id="rId2" Type="http://schemas.openxmlformats.org/officeDocument/2006/relationships/slideLayout" Target="../slideLayouts/slideLayout21.xml"/><Relationship Id="rId16" Type="http://schemas.openxmlformats.org/officeDocument/2006/relationships/package" Target="../embeddings/Microsoft_Word___30.docx"/><Relationship Id="rId20" Type="http://schemas.openxmlformats.org/officeDocument/2006/relationships/image" Target="../media/image60.emf"/><Relationship Id="rId1" Type="http://schemas.openxmlformats.org/officeDocument/2006/relationships/vmlDrawing" Target="../drawings/vmlDrawing23.v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2.xml"/><Relationship Id="rId19" Type="http://schemas.openxmlformats.org/officeDocument/2006/relationships/package" Target="../embeddings/Microsoft_Word___31.docx"/><Relationship Id="rId4" Type="http://schemas.openxmlformats.org/officeDocument/2006/relationships/slide" Target="slide52.xml"/><Relationship Id="rId9" Type="http://schemas.openxmlformats.org/officeDocument/2006/relationships/slide" Target="slide60.xml"/><Relationship Id="rId14" Type="http://schemas.openxmlformats.org/officeDocument/2006/relationships/slide" Target="slide71.xml"/></Relationships>
</file>

<file path=ppt/slides/_rels/slide72.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6"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61.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73.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61.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74.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1.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2" Type="http://schemas.openxmlformats.org/officeDocument/2006/relationships/slide" Target="slide51.xml"/><Relationship Id="rId16" Type="http://schemas.openxmlformats.org/officeDocument/2006/relationships/slide" Target="slide3.xml"/><Relationship Id="rId1" Type="http://schemas.openxmlformats.org/officeDocument/2006/relationships/slideLayout" Target="../slideLayouts/slideLayout21.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image" Target="../media/image61.png"/><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2.xml"/><Relationship Id="rId14" Type="http://schemas.openxmlformats.org/officeDocument/2006/relationships/slide" Target="slide7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Word___3.docx"/><Relationship Id="rId13"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0.emf"/><Relationship Id="rId12" Type="http://schemas.openxmlformats.org/officeDocument/2006/relationships/package" Target="../embeddings/Microsoft_Word___5.docx"/><Relationship Id="rId17" Type="http://schemas.openxmlformats.org/officeDocument/2006/relationships/image" Target="../media/image15.emf"/><Relationship Id="rId2" Type="http://schemas.openxmlformats.org/officeDocument/2006/relationships/slideLayout" Target="../slideLayouts/slideLayout2.xml"/><Relationship Id="rId16" Type="http://schemas.openxmlformats.org/officeDocument/2006/relationships/package" Target="../embeddings/Microsoft_Word___7.docx"/><Relationship Id="rId1" Type="http://schemas.openxmlformats.org/officeDocument/2006/relationships/vmlDrawing" Target="../drawings/vmlDrawing1.vml"/><Relationship Id="rId6" Type="http://schemas.openxmlformats.org/officeDocument/2006/relationships/package" Target="../embeddings/Microsoft_Word___2.docx"/><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image" Target="../media/image14.emf"/><Relationship Id="rId10" Type="http://schemas.openxmlformats.org/officeDocument/2006/relationships/package" Target="../embeddings/Microsoft_Word___4.docx"/><Relationship Id="rId4" Type="http://schemas.openxmlformats.org/officeDocument/2006/relationships/package" Target="../embeddings/Microsoft_Word___1.docx"/><Relationship Id="rId9" Type="http://schemas.openxmlformats.org/officeDocument/2006/relationships/image" Target="../media/image11.emf"/><Relationship Id="rId14" Type="http://schemas.openxmlformats.org/officeDocument/2006/relationships/package" Target="../embeddings/Microsoft_Word___6.docx"/></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package" Target="../embeddings/Microsoft_Word___8.docx"/><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 xmlns:a16="http://schemas.microsoft.com/office/drawing/2014/main" id="{52C4449A-F464-4D7F-BEC9-4DBC80644CF4}"/>
                </a:ext>
              </a:extLst>
            </p:cNvPr>
            <p:cNvSpPr txBox="1">
              <a:spLocks/>
            </p:cNvSpPr>
            <p:nvPr/>
          </p:nvSpPr>
          <p:spPr>
            <a:xfrm>
              <a:off x="5209309" y="1612675"/>
              <a:ext cx="1773382"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smtClean="0"/>
                <a:t>第</a:t>
              </a:r>
              <a:r>
                <a:rPr lang="en-US" altLang="zh-CN" sz="2400" dirty="0" smtClean="0"/>
                <a:t>41</a:t>
              </a:r>
              <a:r>
                <a:rPr lang="zh-CN" altLang="en-US" sz="2400" dirty="0" smtClean="0"/>
                <a:t>讲</a:t>
              </a:r>
              <a:endParaRPr lang="zh-CN" altLang="en-US" sz="2400" dirty="0"/>
            </a:p>
          </p:txBody>
        </p:sp>
      </p:grpSp>
      <p:sp>
        <p:nvSpPr>
          <p:cNvPr id="12" name="标题 1">
            <a:extLst>
              <a:ext uri="{FF2B5EF4-FFF2-40B4-BE49-F238E27FC236}">
                <a16:creationId xmlns="" xmlns:a16="http://schemas.microsoft.com/office/drawing/2014/main" id="{322A6B15-2E76-455A-9DAC-24409D258021}"/>
              </a:ext>
            </a:extLst>
          </p:cNvPr>
          <p:cNvSpPr txBox="1">
            <a:spLocks/>
          </p:cNvSpPr>
          <p:nvPr/>
        </p:nvSpPr>
        <p:spPr>
          <a:xfrm>
            <a:off x="1250721" y="2784562"/>
            <a:ext cx="9690558"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6600" b="1" dirty="0" smtClean="0">
                <a:solidFill>
                  <a:schemeClr val="bg1"/>
                </a:solidFill>
              </a:rPr>
              <a:t>化学反应</a:t>
            </a:r>
            <a:r>
              <a:rPr lang="zh-CN" altLang="en-US" sz="6600" b="1" dirty="0">
                <a:solidFill>
                  <a:schemeClr val="bg1"/>
                </a:solidFill>
              </a:rPr>
              <a:t>速率及影响因素</a:t>
            </a:r>
          </a:p>
        </p:txBody>
      </p:sp>
    </p:spTree>
    <p:extLst>
      <p:ext uri="{BB962C8B-B14F-4D97-AF65-F5344CB8AC3E}">
        <p14:creationId xmlns:p14="http://schemas.microsoft.com/office/powerpoint/2010/main" val="181527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728922"/>
            <a:ext cx="11412000" cy="577081"/>
          </a:xfrm>
          <a:prstGeom prst="rect">
            <a:avLst/>
          </a:prstGeom>
        </p:spPr>
        <p:txBody>
          <a:bodyPr wrap="square">
            <a:spAutoFit/>
          </a:bodyPr>
          <a:lstStyle/>
          <a:p>
            <a:pPr algn="just">
              <a:lnSpc>
                <a:spcPct val="150000"/>
              </a:lnSpc>
            </a:pPr>
            <a:r>
              <a:rPr lang="en-US" altLang="zh-CN" sz="2400" kern="1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计算</a:t>
            </a:r>
            <a:r>
              <a:rPr lang="en-US" altLang="zh-CN" sz="2400" kern="100" dirty="0">
                <a:latin typeface="Times New Roman" panose="02020603050405020304" pitchFamily="18" charset="0"/>
                <a:ea typeface="微软雅黑" panose="020B0503020204020204" pitchFamily="34" charset="-122"/>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12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N</a:t>
            </a:r>
            <a:r>
              <a:rPr lang="en-US" altLang="zh-CN" sz="2400" kern="100" baseline="-250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的平均反应速率。</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100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8260" y="2371114"/>
            <a:ext cx="3675481" cy="224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596780221"/>
              </p:ext>
            </p:extLst>
          </p:nvPr>
        </p:nvGraphicFramePr>
        <p:xfrm>
          <a:off x="476250" y="4797152"/>
          <a:ext cx="11239500" cy="1763713"/>
        </p:xfrm>
        <a:graphic>
          <a:graphicData uri="http://schemas.openxmlformats.org/presentationml/2006/ole">
            <mc:AlternateContent xmlns:mc="http://schemas.openxmlformats.org/markup-compatibility/2006">
              <mc:Choice xmlns:v="urn:schemas-microsoft-com:vml" Requires="v">
                <p:oleObj spid="_x0000_s150542" name="文档" r:id="rId4" imgW="11260066" imgH="1764461" progId="Word.Document.12">
                  <p:embed/>
                </p:oleObj>
              </mc:Choice>
              <mc:Fallback>
                <p:oleObj name="文档" r:id="rId4" imgW="11260066" imgH="1764461" progId="Word.Document.12">
                  <p:embed/>
                  <p:pic>
                    <p:nvPicPr>
                      <p:cNvPr id="0" name=""/>
                      <p:cNvPicPr/>
                      <p:nvPr/>
                    </p:nvPicPr>
                    <p:blipFill>
                      <a:blip r:embed="rId5"/>
                      <a:stretch>
                        <a:fillRect/>
                      </a:stretch>
                    </p:blipFill>
                    <p:spPr>
                      <a:xfrm>
                        <a:off x="476250" y="4797152"/>
                        <a:ext cx="11239500" cy="1763713"/>
                      </a:xfrm>
                      <a:prstGeom prst="rect">
                        <a:avLst/>
                      </a:prstGeom>
                    </p:spPr>
                  </p:pic>
                </p:oleObj>
              </mc:Fallback>
            </mc:AlternateContent>
          </a:graphicData>
        </a:graphic>
      </p:graphicFrame>
    </p:spTree>
    <p:extLst>
      <p:ext uri="{BB962C8B-B14F-4D97-AF65-F5344CB8AC3E}">
        <p14:creationId xmlns:p14="http://schemas.microsoft.com/office/powerpoint/2010/main" val="15751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799664"/>
            <a:ext cx="1141200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在不同条件下的化学反应速率如下。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0.7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请比较上述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种情况反应的快慢：</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由大到小的顺序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5192806"/>
              </p:ext>
            </p:extLst>
          </p:nvPr>
        </p:nvGraphicFramePr>
        <p:xfrm>
          <a:off x="3881170" y="1628800"/>
          <a:ext cx="1609725" cy="857250"/>
        </p:xfrm>
        <a:graphic>
          <a:graphicData uri="http://schemas.openxmlformats.org/presentationml/2006/ole">
            <mc:AlternateContent xmlns:mc="http://schemas.openxmlformats.org/markup-compatibility/2006">
              <mc:Choice xmlns:v="urn:schemas-microsoft-com:vml" Requires="v">
                <p:oleObj spid="_x0000_s151563" name="文档" r:id="rId3" imgW="1616357" imgH="867902" progId="Word.Document.12">
                  <p:embed/>
                </p:oleObj>
              </mc:Choice>
              <mc:Fallback>
                <p:oleObj name="文档" r:id="rId3" imgW="1616357" imgH="867902" progId="Word.Document.12">
                  <p:embed/>
                  <p:pic>
                    <p:nvPicPr>
                      <p:cNvPr id="0" name=""/>
                      <p:cNvPicPr/>
                      <p:nvPr/>
                    </p:nvPicPr>
                    <p:blipFill>
                      <a:blip r:embed="rId4"/>
                      <a:stretch>
                        <a:fillRect/>
                      </a:stretch>
                    </p:blipFill>
                    <p:spPr>
                      <a:xfrm>
                        <a:off x="3881170" y="1628800"/>
                        <a:ext cx="1609725" cy="857250"/>
                      </a:xfrm>
                      <a:prstGeom prst="rect">
                        <a:avLst/>
                      </a:prstGeom>
                    </p:spPr>
                  </p:pic>
                </p:oleObj>
              </mc:Fallback>
            </mc:AlternateContent>
          </a:graphicData>
        </a:graphic>
      </p:graphicFrame>
      <p:sp>
        <p:nvSpPr>
          <p:cNvPr id="4" name="矩形 3"/>
          <p:cNvSpPr/>
          <p:nvPr/>
        </p:nvSpPr>
        <p:spPr>
          <a:xfrm>
            <a:off x="5015880" y="5120020"/>
            <a:ext cx="2416046"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⑤</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④</a:t>
            </a:r>
            <a:endParaRPr lang="zh-CN" altLang="en-US" dirty="0"/>
          </a:p>
        </p:txBody>
      </p:sp>
    </p:spTree>
    <p:extLst>
      <p:ext uri="{BB962C8B-B14F-4D97-AF65-F5344CB8AC3E}">
        <p14:creationId xmlns:p14="http://schemas.microsoft.com/office/powerpoint/2010/main" val="17670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574E7DD6-E482-894D-9E46-D2B62C9ED9EC}"/>
              </a:ext>
            </a:extLst>
          </p:cNvPr>
          <p:cNvGrpSpPr/>
          <p:nvPr/>
        </p:nvGrpSpPr>
        <p:grpSpPr>
          <a:xfrm>
            <a:off x="516000" y="2132856"/>
            <a:ext cx="11160000" cy="2736304"/>
            <a:chOff x="792914" y="3925222"/>
            <a:chExt cx="11160000" cy="2736304"/>
          </a:xfrm>
        </p:grpSpPr>
        <p:sp>
          <p:nvSpPr>
            <p:cNvPr id="4" name="圆角矩形 3">
              <a:extLst>
                <a:ext uri="{FF2B5EF4-FFF2-40B4-BE49-F238E27FC236}">
                  <a16:creationId xmlns:a16="http://schemas.microsoft.com/office/drawing/2014/main" xmlns="" id="{E0791A29-2CB4-2744-96C1-EA2037B165CE}"/>
                </a:ext>
              </a:extLst>
            </p:cNvPr>
            <p:cNvSpPr/>
            <p:nvPr/>
          </p:nvSpPr>
          <p:spPr>
            <a:xfrm>
              <a:off x="792914" y="4038112"/>
              <a:ext cx="11160000" cy="262341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 name="矩形 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矩形 6"/>
          <p:cNvSpPr/>
          <p:nvPr/>
        </p:nvSpPr>
        <p:spPr>
          <a:xfrm>
            <a:off x="695400" y="2440920"/>
            <a:ext cx="10873208"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在不同条件下，用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表示的反应速率：</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⑤</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，故反应的快慢为</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1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394564" y="2103563"/>
            <a:ext cx="11299010" cy="309315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对于任何化学反应来说，反应速率越大，反应现象越明显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endParaRPr lang="zh-CN" altLang="zh-CN" sz="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计算</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平均反应速率，用反应物表示为正值，用生成物表示为负值</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5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化学反应速率为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0.8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时某物质的浓度为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0.8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同一化学反应，相同条件下用不同物质表示的反应速率，数值越大，表示化学反应速率越快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418376" y="2112548"/>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p:cNvSpPr/>
          <p:nvPr/>
        </p:nvSpPr>
        <p:spPr>
          <a:xfrm>
            <a:off x="10464102" y="2772219"/>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9882588" y="3458293"/>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 name="矩形 2"/>
          <p:cNvSpPr/>
          <p:nvPr/>
        </p:nvSpPr>
        <p:spPr>
          <a:xfrm>
            <a:off x="2076338" y="4556742"/>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447433433"/>
              </p:ext>
            </p:extLst>
          </p:nvPr>
        </p:nvGraphicFramePr>
        <p:xfrm>
          <a:off x="1415480" y="2754790"/>
          <a:ext cx="857250" cy="895350"/>
        </p:xfrm>
        <a:graphic>
          <a:graphicData uri="http://schemas.openxmlformats.org/presentationml/2006/ole">
            <mc:AlternateContent xmlns:mc="http://schemas.openxmlformats.org/markup-compatibility/2006">
              <mc:Choice xmlns:v="urn:schemas-microsoft-com:vml" Requires="v">
                <p:oleObj spid="_x0000_s152588" name="文档" r:id="rId3" imgW="862705" imgH="903238" progId="Word.Document.12">
                  <p:embed/>
                </p:oleObj>
              </mc:Choice>
              <mc:Fallback>
                <p:oleObj name="文档" r:id="rId3" imgW="862705" imgH="903238" progId="Word.Document.12">
                  <p:embed/>
                  <p:pic>
                    <p:nvPicPr>
                      <p:cNvPr id="0" name=""/>
                      <p:cNvPicPr/>
                      <p:nvPr/>
                    </p:nvPicPr>
                    <p:blipFill>
                      <a:blip r:embed="rId4"/>
                      <a:stretch>
                        <a:fillRect/>
                      </a:stretch>
                    </p:blipFill>
                    <p:spPr>
                      <a:xfrm>
                        <a:off x="1415480" y="2754790"/>
                        <a:ext cx="857250" cy="895350"/>
                      </a:xfrm>
                      <a:prstGeom prst="rect">
                        <a:avLst/>
                      </a:prstGeom>
                    </p:spPr>
                  </p:pic>
                </p:oleObj>
              </mc:Fallback>
            </mc:AlternateContent>
          </a:graphicData>
        </a:graphic>
      </p:graphicFrame>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777345"/>
            <a:ext cx="11412000" cy="1246495"/>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一、用其他物理量表示的化学反应速率的计算</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某合金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内吸收氢气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240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，吸氢速率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mL·g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9155172" y="2461538"/>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30</a:t>
            </a:r>
            <a:endParaRPr lang="zh-CN" altLang="en-US" dirty="0"/>
          </a:p>
        </p:txBody>
      </p:sp>
      <p:grpSp>
        <p:nvGrpSpPr>
          <p:cNvPr id="6" name="组合 5">
            <a:extLst>
              <a:ext uri="{FF2B5EF4-FFF2-40B4-BE49-F238E27FC236}">
                <a16:creationId xmlns="" xmlns:a16="http://schemas.microsoft.com/office/drawing/2014/main" id="{574E7DD6-E482-894D-9E46-D2B62C9ED9EC}"/>
              </a:ext>
            </a:extLst>
          </p:cNvPr>
          <p:cNvGrpSpPr/>
          <p:nvPr/>
        </p:nvGrpSpPr>
        <p:grpSpPr>
          <a:xfrm>
            <a:off x="516000" y="3505133"/>
            <a:ext cx="11160000" cy="1254740"/>
            <a:chOff x="792914" y="3925222"/>
            <a:chExt cx="11160000" cy="1254740"/>
          </a:xfrm>
        </p:grpSpPr>
        <p:sp>
          <p:nvSpPr>
            <p:cNvPr id="7" name="圆角矩形 6">
              <a:extLst>
                <a:ext uri="{FF2B5EF4-FFF2-40B4-BE49-F238E27FC236}">
                  <a16:creationId xmlns="" xmlns:a16="http://schemas.microsoft.com/office/drawing/2014/main" id="{E0791A29-2CB4-2744-96C1-EA2037B165CE}"/>
                </a:ext>
              </a:extLst>
            </p:cNvPr>
            <p:cNvSpPr/>
            <p:nvPr/>
          </p:nvSpPr>
          <p:spPr>
            <a:xfrm>
              <a:off x="792914" y="4038112"/>
              <a:ext cx="11160000" cy="114185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8" name="矩形 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1" name="对象 10"/>
          <p:cNvGraphicFramePr>
            <a:graphicFrameLocks noChangeAspect="1"/>
          </p:cNvGraphicFramePr>
          <p:nvPr>
            <p:extLst>
              <p:ext uri="{D42A27DB-BD31-4B8C-83A1-F6EECF244321}">
                <p14:modId xmlns:p14="http://schemas.microsoft.com/office/powerpoint/2010/main" val="678198719"/>
              </p:ext>
            </p:extLst>
          </p:nvPr>
        </p:nvGraphicFramePr>
        <p:xfrm>
          <a:off x="700859" y="3815060"/>
          <a:ext cx="10575925" cy="1054100"/>
        </p:xfrm>
        <a:graphic>
          <a:graphicData uri="http://schemas.openxmlformats.org/presentationml/2006/ole">
            <mc:AlternateContent xmlns:mc="http://schemas.openxmlformats.org/markup-compatibility/2006">
              <mc:Choice xmlns:v="urn:schemas-microsoft-com:vml" Requires="v">
                <p:oleObj spid="_x0000_s153613" name="文档" r:id="rId3" imgW="10598112" imgH="1055658" progId="Word.Document.12">
                  <p:embed/>
                </p:oleObj>
              </mc:Choice>
              <mc:Fallback>
                <p:oleObj name="文档" r:id="rId3" imgW="10598112" imgH="1055658" progId="Word.Document.12">
                  <p:embed/>
                  <p:pic>
                    <p:nvPicPr>
                      <p:cNvPr id="0" name=""/>
                      <p:cNvPicPr/>
                      <p:nvPr/>
                    </p:nvPicPr>
                    <p:blipFill>
                      <a:blip r:embed="rId4"/>
                      <a:stretch>
                        <a:fillRect/>
                      </a:stretch>
                    </p:blipFill>
                    <p:spPr>
                      <a:xfrm>
                        <a:off x="700859" y="3815060"/>
                        <a:ext cx="10575925" cy="1054100"/>
                      </a:xfrm>
                      <a:prstGeom prst="rect">
                        <a:avLst/>
                      </a:prstGeom>
                    </p:spPr>
                  </p:pic>
                </p:oleObj>
              </mc:Fallback>
            </mc:AlternateContent>
          </a:graphicData>
        </a:graphic>
      </p:graphicFrame>
    </p:spTree>
    <p:extLst>
      <p:ext uri="{BB962C8B-B14F-4D97-AF65-F5344CB8AC3E}">
        <p14:creationId xmlns:p14="http://schemas.microsoft.com/office/powerpoint/2010/main" val="335370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446495" y="1539374"/>
            <a:ext cx="1129901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在某一恒容密闭容器中加入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，其分压分别为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，加入催化剂并加热使其发生反应：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。研究表明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，某时刻测得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的分压为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，则该时刻</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图片 7"/>
          <p:cNvPicPr>
            <a:picLocks noChangeAspect="1"/>
          </p:cNvPicPr>
          <p:nvPr/>
        </p:nvPicPr>
        <p:blipFill>
          <a:blip r:embed="rId2">
            <a:clrChange>
              <a:clrFrom>
                <a:srgbClr val="FFFFFF"/>
              </a:clrFrom>
              <a:clrTo>
                <a:srgbClr val="FFFFFF">
                  <a:alpha val="0"/>
                </a:srgbClr>
              </a:clrTo>
            </a:clrChange>
          </a:blip>
          <a:stretch>
            <a:fillRect/>
          </a:stretch>
        </p:blipFill>
        <p:spPr>
          <a:xfrm>
            <a:off x="5638778" y="2357589"/>
            <a:ext cx="494394" cy="170399"/>
          </a:xfrm>
          <a:prstGeom prst="rect">
            <a:avLst/>
          </a:prstGeom>
        </p:spPr>
      </p:pic>
      <p:sp>
        <p:nvSpPr>
          <p:cNvPr id="9" name="矩形 8"/>
          <p:cNvSpPr/>
          <p:nvPr/>
        </p:nvSpPr>
        <p:spPr>
          <a:xfrm>
            <a:off x="2917952" y="3258857"/>
            <a:ext cx="179247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0.48 </a:t>
            </a:r>
            <a:r>
              <a:rPr lang="en-US" altLang="zh-CN" sz="2400" kern="100" dirty="0" err="1">
                <a:solidFill>
                  <a:srgbClr val="C00000"/>
                </a:solidFill>
                <a:latin typeface="Times New Roman" panose="02020603050405020304" pitchFamily="18" charset="0"/>
                <a:ea typeface="微软雅黑" panose="020B0503020204020204" pitchFamily="34" charset="-122"/>
              </a:rPr>
              <a:t>kPa·s</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grpSp>
        <p:nvGrpSpPr>
          <p:cNvPr id="11" name="组合 10">
            <a:extLst>
              <a:ext uri="{FF2B5EF4-FFF2-40B4-BE49-F238E27FC236}">
                <a16:creationId xmlns="" xmlns:a16="http://schemas.microsoft.com/office/drawing/2014/main" id="{574E7DD6-E482-894D-9E46-D2B62C9ED9EC}"/>
              </a:ext>
            </a:extLst>
          </p:cNvPr>
          <p:cNvGrpSpPr/>
          <p:nvPr/>
        </p:nvGrpSpPr>
        <p:grpSpPr>
          <a:xfrm>
            <a:off x="516000" y="4029050"/>
            <a:ext cx="11160000" cy="2550884"/>
            <a:chOff x="792914" y="3925222"/>
            <a:chExt cx="11160000" cy="2550884"/>
          </a:xfrm>
        </p:grpSpPr>
        <p:sp>
          <p:nvSpPr>
            <p:cNvPr id="12" name="圆角矩形 11">
              <a:extLst>
                <a:ext uri="{FF2B5EF4-FFF2-40B4-BE49-F238E27FC236}">
                  <a16:creationId xmlns="" xmlns:a16="http://schemas.microsoft.com/office/drawing/2014/main" id="{E0791A29-2CB4-2744-96C1-EA2037B165CE}"/>
                </a:ext>
              </a:extLst>
            </p:cNvPr>
            <p:cNvSpPr/>
            <p:nvPr/>
          </p:nvSpPr>
          <p:spPr>
            <a:xfrm>
              <a:off x="792914" y="4038112"/>
              <a:ext cx="11160000" cy="243799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3" name="矩形 1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5" name="矩形 14"/>
          <p:cNvSpPr/>
          <p:nvPr/>
        </p:nvSpPr>
        <p:spPr>
          <a:xfrm>
            <a:off x="633576" y="4239497"/>
            <a:ext cx="10907430" cy="224856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同温同体积下，气体的压强和气体的物质的量成正比，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的起始分压分别为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，某时刻测得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，此时，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8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8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(1.2</a:t>
            </a:r>
            <a:r>
              <a:rPr lang="en-US" altLang="zh-CN" sz="2400" kern="100" spc="-8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8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spc="-8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8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8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80" dirty="0" err="1">
                <a:latin typeface="Times New Roman" panose="02020603050405020304" pitchFamily="18" charset="0"/>
                <a:ea typeface="宋体" panose="02010600030101010101" pitchFamily="2" charset="-122"/>
                <a:cs typeface="Courier New" panose="02070309020205020404" pitchFamily="49" charset="0"/>
              </a:rPr>
              <a:t>kPa·s</a:t>
            </a:r>
            <a:r>
              <a:rPr lang="zh-CN" altLang="zh-CN" sz="2400" kern="100" spc="-8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0.12 </a:t>
            </a:r>
            <a:r>
              <a:rPr lang="en-US" altLang="zh-CN" sz="2400" kern="100" spc="-80" dirty="0" err="1">
                <a:latin typeface="Times New Roman" panose="02020603050405020304" pitchFamily="18" charset="0"/>
                <a:ea typeface="宋体" panose="02010600030101010101" pitchFamily="2" charset="-122"/>
                <a:cs typeface="Courier New" panose="02070309020205020404" pitchFamily="49" charset="0"/>
              </a:rPr>
              <a:t>kPa·s</a:t>
            </a:r>
            <a:r>
              <a:rPr lang="zh-CN" altLang="zh-CN" sz="2400" kern="100" spc="-8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8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8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spc="-8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8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8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0.48 </a:t>
            </a:r>
            <a:r>
              <a:rPr lang="en-US" altLang="zh-CN" sz="2400" kern="100" spc="-80" dirty="0" err="1">
                <a:latin typeface="Times New Roman" panose="02020603050405020304" pitchFamily="18" charset="0"/>
                <a:ea typeface="宋体" panose="02010600030101010101" pitchFamily="2" charset="-122"/>
                <a:cs typeface="Courier New" panose="02070309020205020404" pitchFamily="49" charset="0"/>
              </a:rPr>
              <a:t>kPa·s</a:t>
            </a:r>
            <a:r>
              <a:rPr lang="zh-CN" altLang="zh-CN" sz="2400" kern="100" spc="-8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8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8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786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2354491"/>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二、速率方程与化学反应速率</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3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400" kern="100" spc="-3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spc="-3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sz="2400" kern="100" spc="-3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kern="100" spc="-30" dirty="0">
                <a:latin typeface="Times New Roman" panose="02020603050405020304" pitchFamily="18" charset="0"/>
                <a:ea typeface="楷体_GB2312" panose="02010609030101010101" pitchFamily="49" charset="-122"/>
                <a:cs typeface="Courier New" panose="02070309020205020404" pitchFamily="49" charset="0"/>
              </a:rPr>
              <a:t>28(2)</a:t>
            </a:r>
            <a:r>
              <a:rPr lang="en-US" altLang="zh-CN" sz="2400" kern="100" spc="-30" dirty="0">
                <a:latin typeface="宋体" panose="02010600030101010101" pitchFamily="2" charset="-122"/>
                <a:ea typeface="楷体_GB2312" panose="02010609030101010101" pitchFamily="49" charset="-122"/>
                <a:cs typeface="Times New Roman" panose="02020603050405020304" pitchFamily="18" charset="0"/>
              </a:rPr>
              <a:t>①</a:t>
            </a:r>
            <a:r>
              <a:rPr lang="en-US" altLang="zh-CN" sz="2400" kern="100" spc="-3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高温下，甲烷生成乙烷的反应如下：</a:t>
            </a:r>
            <a:r>
              <a:rPr lang="en-US" altLang="zh-CN" sz="2400" kern="100" spc="-30" dirty="0" smtClean="0">
                <a:latin typeface="Times New Roman" panose="02020603050405020304" pitchFamily="18" charset="0"/>
                <a:ea typeface="微软雅黑" panose="020B0503020204020204" pitchFamily="34" charset="-122"/>
                <a:cs typeface="Courier New" panose="02070309020205020404" pitchFamily="49" charset="0"/>
              </a:rPr>
              <a:t>2CH</a:t>
            </a:r>
            <a:r>
              <a:rPr lang="en-US" altLang="zh-CN" sz="2400" kern="100" spc="-30" baseline="-25000" dirty="0" smtClean="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spc="-3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3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3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3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反应在初期阶段的速率方程为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为反应速率常数。设反应开始时的反应速率为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，甲烷的转化率为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时的反应速率为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45831689"/>
              </p:ext>
            </p:extLst>
          </p:nvPr>
        </p:nvGraphicFramePr>
        <p:xfrm>
          <a:off x="9538181" y="1988840"/>
          <a:ext cx="1273175" cy="785813"/>
        </p:xfrm>
        <a:graphic>
          <a:graphicData uri="http://schemas.openxmlformats.org/presentationml/2006/ole">
            <mc:AlternateContent xmlns:mc="http://schemas.openxmlformats.org/markup-compatibility/2006">
              <mc:Choice xmlns:v="urn:schemas-microsoft-com:vml" Requires="v">
                <p:oleObj spid="_x0000_s157751" name="文档" r:id="rId3" imgW="1281281" imgH="795066" progId="Word.Document.12">
                  <p:embed/>
                </p:oleObj>
              </mc:Choice>
              <mc:Fallback>
                <p:oleObj name="文档" r:id="rId3" imgW="1281281" imgH="795066" progId="Word.Document.12">
                  <p:embed/>
                  <p:pic>
                    <p:nvPicPr>
                      <p:cNvPr id="0" name=""/>
                      <p:cNvPicPr/>
                      <p:nvPr/>
                    </p:nvPicPr>
                    <p:blipFill>
                      <a:blip r:embed="rId4"/>
                      <a:stretch>
                        <a:fillRect/>
                      </a:stretch>
                    </p:blipFill>
                    <p:spPr>
                      <a:xfrm>
                        <a:off x="9538181" y="1988840"/>
                        <a:ext cx="1273175" cy="78581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002821805"/>
              </p:ext>
            </p:extLst>
          </p:nvPr>
        </p:nvGraphicFramePr>
        <p:xfrm>
          <a:off x="5286494" y="2800157"/>
          <a:ext cx="592114" cy="510443"/>
        </p:xfrm>
        <a:graphic>
          <a:graphicData uri="http://schemas.openxmlformats.org/presentationml/2006/ole">
            <mc:AlternateContent xmlns:mc="http://schemas.openxmlformats.org/markup-compatibility/2006">
              <mc:Choice xmlns:v="urn:schemas-microsoft-com:vml" Requires="v">
                <p:oleObj spid="_x0000_s157752" name="Equation" r:id="rId5" imgW="279279" imgH="241195" progId="Equation.DSMT4">
                  <p:embed/>
                </p:oleObj>
              </mc:Choice>
              <mc:Fallback>
                <p:oleObj name="Equation" r:id="rId5" imgW="279279" imgH="241195"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494" y="2800157"/>
                        <a:ext cx="592114" cy="510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矩形 11"/>
          <p:cNvSpPr/>
          <p:nvPr/>
        </p:nvSpPr>
        <p:spPr>
          <a:xfrm>
            <a:off x="8057634" y="3293182"/>
            <a:ext cx="10134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α</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pSp>
        <p:nvGrpSpPr>
          <p:cNvPr id="13" name="组合 12">
            <a:extLst>
              <a:ext uri="{FF2B5EF4-FFF2-40B4-BE49-F238E27FC236}">
                <a16:creationId xmlns:a16="http://schemas.microsoft.com/office/drawing/2014/main" xmlns="" id="{574E7DD6-E482-894D-9E46-D2B62C9ED9EC}"/>
              </a:ext>
            </a:extLst>
          </p:cNvPr>
          <p:cNvGrpSpPr/>
          <p:nvPr/>
        </p:nvGrpSpPr>
        <p:grpSpPr>
          <a:xfrm>
            <a:off x="516000" y="4077072"/>
            <a:ext cx="11160000" cy="1440160"/>
            <a:chOff x="792914" y="3925222"/>
            <a:chExt cx="11160000" cy="1440160"/>
          </a:xfrm>
        </p:grpSpPr>
        <p:sp>
          <p:nvSpPr>
            <p:cNvPr id="14" name="圆角矩形 13">
              <a:extLst>
                <a:ext uri="{FF2B5EF4-FFF2-40B4-BE49-F238E27FC236}">
                  <a16:creationId xmlns:a16="http://schemas.microsoft.com/office/drawing/2014/main" xmlns="" id="{E0791A29-2CB4-2744-96C1-EA2037B165CE}"/>
                </a:ext>
              </a:extLst>
            </p:cNvPr>
            <p:cNvSpPr/>
            <p:nvPr/>
          </p:nvSpPr>
          <p:spPr>
            <a:xfrm>
              <a:off x="792914" y="4038112"/>
              <a:ext cx="11160000" cy="132727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7" name="矩形 16"/>
          <p:cNvSpPr/>
          <p:nvPr/>
        </p:nvSpPr>
        <p:spPr>
          <a:xfrm>
            <a:off x="695400" y="4486641"/>
            <a:ext cx="10801200"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甲烷的转化率为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3840598695"/>
              </p:ext>
            </p:extLst>
          </p:nvPr>
        </p:nvGraphicFramePr>
        <p:xfrm>
          <a:off x="3644138" y="4617438"/>
          <a:ext cx="2531110" cy="549389"/>
        </p:xfrm>
        <a:graphic>
          <a:graphicData uri="http://schemas.openxmlformats.org/presentationml/2006/ole">
            <mc:AlternateContent xmlns:mc="http://schemas.openxmlformats.org/markup-compatibility/2006">
              <mc:Choice xmlns:v="urn:schemas-microsoft-com:vml" Requires="v">
                <p:oleObj spid="_x0000_s157753" name="Equation" r:id="rId7" imgW="1231366" imgH="266584" progId="Equation.DSMT4">
                  <p:embed/>
                </p:oleObj>
              </mc:Choice>
              <mc:Fallback>
                <p:oleObj name="Equation" r:id="rId7" imgW="1231366" imgH="26658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138" y="4617438"/>
                        <a:ext cx="2531110" cy="549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557083952"/>
              </p:ext>
            </p:extLst>
          </p:nvPr>
        </p:nvGraphicFramePr>
        <p:xfrm>
          <a:off x="6744072" y="4383554"/>
          <a:ext cx="1596455" cy="980953"/>
        </p:xfrm>
        <a:graphic>
          <a:graphicData uri="http://schemas.openxmlformats.org/presentationml/2006/ole">
            <mc:AlternateContent xmlns:mc="http://schemas.openxmlformats.org/markup-compatibility/2006">
              <mc:Choice xmlns:v="urn:schemas-microsoft-com:vml" Requires="v">
                <p:oleObj spid="_x0000_s157754" name="Equation" r:id="rId9" imgW="787058" imgH="482391" progId="Equation.DSMT4">
                  <p:embed/>
                </p:oleObj>
              </mc:Choice>
              <mc:Fallback>
                <p:oleObj name="Equation" r:id="rId9" imgW="787058" imgH="48239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4072" y="4383554"/>
                        <a:ext cx="1596455" cy="980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390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28800"/>
            <a:ext cx="11412000"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28(2)</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②</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F.Daniels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等曾利用测压法在刚性反应器中研究了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分解反应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2N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a:t>
            </a:r>
            <a:r>
              <a:rPr lang="en-US" altLang="zh-CN" sz="2400" kern="100" baseline="-25000" dirty="0">
                <a:latin typeface="Times New Roman" panose="02020603050405020304" pitchFamily="18" charset="0"/>
                <a:ea typeface="微软雅黑" panose="020B0503020204020204" pitchFamily="34" charset="-122"/>
              </a:rPr>
              <a:t>5</a:t>
            </a:r>
            <a:r>
              <a:rPr lang="en-US" altLang="zh-CN" sz="2400" kern="100" dirty="0">
                <a:latin typeface="Times New Roman" panose="02020603050405020304" pitchFamily="18" charset="0"/>
                <a:ea typeface="微软雅黑" panose="020B0503020204020204" pitchFamily="34" charset="-122"/>
              </a:rPr>
              <a:t>(g)</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4NO</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O</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(g)</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4627" name="图片 1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3373" y="3334179"/>
            <a:ext cx="107474" cy="45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99259" y="3818206"/>
            <a:ext cx="1348446" cy="461665"/>
          </a:xfrm>
          <a:prstGeom prst="rect">
            <a:avLst/>
          </a:prstGeom>
        </p:spPr>
        <p:txBody>
          <a:bodyPr wrap="none">
            <a:spAutoFit/>
          </a:bodyPr>
          <a:lstStyle/>
          <a:p>
            <a:r>
              <a:rPr lang="en-US" altLang="zh-CN" sz="2400" kern="100" dirty="0">
                <a:latin typeface="Times New Roman" panose="02020603050405020304" pitchFamily="18" charset="0"/>
                <a:ea typeface="微软雅黑" panose="020B0503020204020204" pitchFamily="34" charset="-122"/>
              </a:rPr>
              <a:t>2N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a:t>
            </a:r>
            <a:r>
              <a:rPr lang="en-US" altLang="zh-CN" sz="2400" kern="100" baseline="-25000" dirty="0">
                <a:latin typeface="Times New Roman" panose="02020603050405020304" pitchFamily="18" charset="0"/>
                <a:ea typeface="微软雅黑" panose="020B0503020204020204" pitchFamily="34" charset="-122"/>
              </a:rPr>
              <a:t>4</a:t>
            </a:r>
            <a:r>
              <a:rPr lang="en-US" altLang="zh-CN" sz="2400" kern="100" dirty="0">
                <a:latin typeface="Times New Roman" panose="02020603050405020304" pitchFamily="18" charset="0"/>
                <a:ea typeface="微软雅黑" panose="020B0503020204020204" pitchFamily="34" charset="-122"/>
              </a:rPr>
              <a:t>(g)</a:t>
            </a:r>
            <a:endParaRPr lang="zh-CN" altLang="en-US" dirty="0"/>
          </a:p>
        </p:txBody>
      </p:sp>
      <p:sp>
        <p:nvSpPr>
          <p:cNvPr id="7" name="矩形 6"/>
          <p:cNvSpPr/>
          <p:nvPr/>
        </p:nvSpPr>
        <p:spPr>
          <a:xfrm>
            <a:off x="390000" y="4293096"/>
            <a:ext cx="11412000" cy="113107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kern="100" dirty="0">
                <a:latin typeface="Times New Roman" panose="02020603050405020304" pitchFamily="18" charset="0"/>
                <a:ea typeface="微软雅黑" panose="020B0503020204020204" pitchFamily="34" charset="-122"/>
              </a:rPr>
              <a:t>NO</a:t>
            </a:r>
            <a:r>
              <a:rPr lang="en-US" altLang="zh-CN" sz="2400" kern="100" baseline="-250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二聚为</a:t>
            </a:r>
            <a:r>
              <a:rPr lang="en-US" altLang="zh-CN" sz="2400" kern="100" dirty="0">
                <a:latin typeface="Times New Roman" panose="02020603050405020304" pitchFamily="18" charset="0"/>
                <a:ea typeface="微软雅黑" panose="020B0503020204020204" pitchFamily="34" charset="-122"/>
              </a:rPr>
              <a:t>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a:t>
            </a:r>
            <a:r>
              <a:rPr lang="en-US" altLang="zh-CN" sz="2400" kern="100" baseline="-25000" dirty="0">
                <a:latin typeface="Times New Roman" panose="02020603050405020304" pitchFamily="18" charset="0"/>
                <a:ea typeface="微软雅黑" panose="020B0503020204020204" pitchFamily="34" charset="-122"/>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的反应可以迅速达到平衡。体系的总压强</a:t>
            </a:r>
            <a:r>
              <a:rPr lang="en-US" altLang="zh-CN" sz="2400" i="1" kern="100" dirty="0">
                <a:latin typeface="Times New Roman" panose="02020603050405020304" pitchFamily="18" charset="0"/>
                <a:ea typeface="微软雅黑" panose="020B0503020204020204" pitchFamily="34" charset="-122"/>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随时间</a:t>
            </a:r>
            <a:r>
              <a:rPr lang="en-US" altLang="zh-CN" sz="2400" i="1" kern="100" dirty="0">
                <a:latin typeface="Times New Roman" panose="02020603050405020304" pitchFamily="18" charset="0"/>
                <a:ea typeface="微软雅黑" panose="020B0503020204020204" pitchFamily="34" charset="-122"/>
              </a:rPr>
              <a:t>t</a:t>
            </a:r>
            <a:r>
              <a:rPr lang="en-US" altLang="zh-CN" sz="2400" kern="100" dirty="0">
                <a:latin typeface="Times New Roman" panose="02020603050405020304" pitchFamily="18" charset="0"/>
                <a:ea typeface="微软雅黑" panose="020B0503020204020204" pitchFamily="34" charset="-122"/>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的变化如下表所示</a:t>
            </a:r>
            <a:r>
              <a:rPr lang="en-US" altLang="zh-CN" sz="2400" kern="100" dirty="0">
                <a:latin typeface="Times New Roman" panose="02020603050405020304" pitchFamily="18" charset="0"/>
                <a:ea typeface="微软雅黑" panose="020B0503020204020204" pitchFamily="34" charset="-122"/>
              </a:rPr>
              <a:t>[</a:t>
            </a:r>
            <a:r>
              <a:rPr lang="en-US" altLang="zh-CN" sz="2400" i="1" kern="100" dirty="0">
                <a:latin typeface="Times New Roman" panose="02020603050405020304" pitchFamily="18" charset="0"/>
                <a:ea typeface="微软雅黑" panose="020B0503020204020204" pitchFamily="34" charset="-122"/>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rPr>
              <a:t>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a:t>
            </a:r>
            <a:r>
              <a:rPr lang="en-US" altLang="zh-CN" sz="2400" kern="100" baseline="-25000" dirty="0">
                <a:latin typeface="Times New Roman" panose="02020603050405020304" pitchFamily="18" charset="0"/>
                <a:ea typeface="微软雅黑" panose="020B0503020204020204" pitchFamily="34" charset="-122"/>
              </a:rPr>
              <a:t>5</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完全分解</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9213772"/>
              </p:ext>
            </p:extLst>
          </p:nvPr>
        </p:nvGraphicFramePr>
        <p:xfrm>
          <a:off x="444540" y="5508523"/>
          <a:ext cx="11160000" cy="1097280"/>
        </p:xfrm>
        <a:graphic>
          <a:graphicData uri="http://schemas.openxmlformats.org/drawingml/2006/table">
            <a:tbl>
              <a:tblPr/>
              <a:tblGrid>
                <a:gridCol w="1350436"/>
                <a:gridCol w="1179123"/>
                <a:gridCol w="1179123"/>
                <a:gridCol w="1179123"/>
                <a:gridCol w="1179123"/>
                <a:gridCol w="1179123"/>
                <a:gridCol w="1367413"/>
                <a:gridCol w="1367413"/>
                <a:gridCol w="1179123"/>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1 300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1 700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/kPa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35.8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45.9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49.2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61.2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62.3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63.1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0461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2996768"/>
            <a:ext cx="11412000" cy="114056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研究表明，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分解的反应速率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kPa·min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62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时，测得体系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2.9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此时</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kPa·min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94800485"/>
              </p:ext>
            </p:extLst>
          </p:nvPr>
        </p:nvGraphicFramePr>
        <p:xfrm>
          <a:off x="516000" y="1628800"/>
          <a:ext cx="11160000" cy="1097280"/>
        </p:xfrm>
        <a:graphic>
          <a:graphicData uri="http://schemas.openxmlformats.org/drawingml/2006/table">
            <a:tbl>
              <a:tblPr/>
              <a:tblGrid>
                <a:gridCol w="1350436"/>
                <a:gridCol w="1179123"/>
                <a:gridCol w="1179123"/>
                <a:gridCol w="1179123"/>
                <a:gridCol w="1179123"/>
                <a:gridCol w="1179123"/>
                <a:gridCol w="1367413"/>
                <a:gridCol w="1367413"/>
                <a:gridCol w="1179123"/>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1 300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1 700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/kPa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35.8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45.9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49.2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61.2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62.3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63.1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285071871"/>
              </p:ext>
            </p:extLst>
          </p:nvPr>
        </p:nvGraphicFramePr>
        <p:xfrm>
          <a:off x="6824789" y="3082634"/>
          <a:ext cx="686780" cy="464039"/>
        </p:xfrm>
        <a:graphic>
          <a:graphicData uri="http://schemas.openxmlformats.org/presentationml/2006/ole">
            <mc:AlternateContent xmlns:mc="http://schemas.openxmlformats.org/markup-compatibility/2006">
              <mc:Choice xmlns:v="urn:schemas-microsoft-com:vml" Requires="v">
                <p:oleObj spid="_x0000_s160835" name="Equation" r:id="rId3" imgW="355446" imgH="241195" progId="Equation.DSMT4">
                  <p:embed/>
                </p:oleObj>
              </mc:Choice>
              <mc:Fallback>
                <p:oleObj name="Equation" r:id="rId3" imgW="355446"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789" y="3082634"/>
                        <a:ext cx="686780" cy="464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692220018"/>
              </p:ext>
            </p:extLst>
          </p:nvPr>
        </p:nvGraphicFramePr>
        <p:xfrm>
          <a:off x="4195329" y="3665244"/>
          <a:ext cx="686780" cy="464039"/>
        </p:xfrm>
        <a:graphic>
          <a:graphicData uri="http://schemas.openxmlformats.org/presentationml/2006/ole">
            <mc:AlternateContent xmlns:mc="http://schemas.openxmlformats.org/markup-compatibility/2006">
              <mc:Choice xmlns:v="urn:schemas-microsoft-com:vml" Requires="v">
                <p:oleObj spid="_x0000_s160836" name="Equation" r:id="rId5" imgW="355446" imgH="241195" progId="Equation.DSMT4">
                  <p:embed/>
                </p:oleObj>
              </mc:Choice>
              <mc:Fallback>
                <p:oleObj name="Equation" r:id="rId5" imgW="355446" imgH="241195"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329" y="3665244"/>
                        <a:ext cx="686780" cy="464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251115663"/>
              </p:ext>
            </p:extLst>
          </p:nvPr>
        </p:nvGraphicFramePr>
        <p:xfrm>
          <a:off x="1352181" y="3645024"/>
          <a:ext cx="501161" cy="464039"/>
        </p:xfrm>
        <a:graphic>
          <a:graphicData uri="http://schemas.openxmlformats.org/presentationml/2006/ole">
            <mc:AlternateContent xmlns:mc="http://schemas.openxmlformats.org/markup-compatibility/2006">
              <mc:Choice xmlns:v="urn:schemas-microsoft-com:vml" Requires="v">
                <p:oleObj spid="_x0000_s160837" name="Equation" r:id="rId6" imgW="253890" imgH="241195" progId="Equation.DSMT4">
                  <p:embed/>
                </p:oleObj>
              </mc:Choice>
              <mc:Fallback>
                <p:oleObj name="Equation" r:id="rId6" imgW="253890" imgH="241195"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2181" y="3645024"/>
                        <a:ext cx="501161" cy="464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矩形 11"/>
          <p:cNvSpPr/>
          <p:nvPr/>
        </p:nvSpPr>
        <p:spPr>
          <a:xfrm>
            <a:off x="5375920" y="3658254"/>
            <a:ext cx="7232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30.0</a:t>
            </a:r>
            <a:endParaRPr lang="zh-CN" altLang="en-US" dirty="0"/>
          </a:p>
        </p:txBody>
      </p:sp>
      <p:sp>
        <p:nvSpPr>
          <p:cNvPr id="14" name="矩形 13"/>
          <p:cNvSpPr/>
          <p:nvPr/>
        </p:nvSpPr>
        <p:spPr>
          <a:xfrm>
            <a:off x="7598590" y="3634412"/>
            <a:ext cx="141256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6.0</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10</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grpSp>
        <p:nvGrpSpPr>
          <p:cNvPr id="15" name="组合 14">
            <a:extLst>
              <a:ext uri="{FF2B5EF4-FFF2-40B4-BE49-F238E27FC236}">
                <a16:creationId xmlns:a16="http://schemas.microsoft.com/office/drawing/2014/main" xmlns="" id="{574E7DD6-E482-894D-9E46-D2B62C9ED9EC}"/>
              </a:ext>
            </a:extLst>
          </p:cNvPr>
          <p:cNvGrpSpPr/>
          <p:nvPr/>
        </p:nvGrpSpPr>
        <p:grpSpPr>
          <a:xfrm>
            <a:off x="516000" y="4393567"/>
            <a:ext cx="11160000" cy="2088232"/>
            <a:chOff x="792914" y="3925222"/>
            <a:chExt cx="11160000" cy="2088232"/>
          </a:xfrm>
        </p:grpSpPr>
        <p:sp>
          <p:nvSpPr>
            <p:cNvPr id="16" name="圆角矩形 15">
              <a:extLst>
                <a:ext uri="{FF2B5EF4-FFF2-40B4-BE49-F238E27FC236}">
                  <a16:creationId xmlns:a16="http://schemas.microsoft.com/office/drawing/2014/main" xmlns="" id="{E0791A29-2CB4-2744-96C1-EA2037B165CE}"/>
                </a:ext>
              </a:extLst>
            </p:cNvPr>
            <p:cNvSpPr/>
            <p:nvPr/>
          </p:nvSpPr>
          <p:spPr>
            <a:xfrm>
              <a:off x="792914" y="4038112"/>
              <a:ext cx="11160000" cy="197534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矩形 18"/>
          <p:cNvSpPr/>
          <p:nvPr/>
        </p:nvSpPr>
        <p:spPr>
          <a:xfrm>
            <a:off x="641394" y="4666795"/>
            <a:ext cx="10909212" cy="1754326"/>
          </a:xfrm>
          <a:prstGeom prst="rect">
            <a:avLst/>
          </a:prstGeom>
        </p:spPr>
        <p:txBody>
          <a:bodyPr wrap="square">
            <a:spAutoFit/>
          </a:bodyPr>
          <a:lstStyle/>
          <a:p>
            <a:pPr algn="just">
              <a:lnSpc>
                <a:spcPct val="150000"/>
              </a:lnSpc>
            </a:pPr>
            <a:r>
              <a:rPr lang="zh-CN" altLang="zh-CN" sz="2400" kern="100" dirty="0">
                <a:latin typeface="Times New Roman" panose="02020603050405020304" pitchFamily="18" charset="0"/>
                <a:ea typeface="宋体" panose="02010600030101010101" pitchFamily="2" charset="-122"/>
              </a:rPr>
              <a:t>由方程式</a:t>
            </a:r>
            <a:r>
              <a:rPr lang="en-US" altLang="zh-CN" sz="2400" kern="100" dirty="0">
                <a:latin typeface="Times New Roman" panose="02020603050405020304" pitchFamily="18" charset="0"/>
                <a:ea typeface="宋体" panose="02010600030101010101" pitchFamily="2" charset="-122"/>
              </a:rPr>
              <a:t>2N</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O</a:t>
            </a:r>
            <a:r>
              <a:rPr lang="en-US" altLang="zh-CN" sz="2400" kern="100" baseline="-25000" dirty="0">
                <a:latin typeface="Times New Roman" panose="02020603050405020304" pitchFamily="18" charset="0"/>
                <a:ea typeface="宋体" panose="02010600030101010101" pitchFamily="2" charset="-122"/>
              </a:rPr>
              <a:t>5</a:t>
            </a:r>
            <a:r>
              <a:rPr lang="en-US" altLang="zh-CN" sz="2400" kern="100" dirty="0">
                <a:latin typeface="Times New Roman" panose="02020603050405020304" pitchFamily="18" charset="0"/>
                <a:ea typeface="宋体" panose="02010600030101010101" pitchFamily="2" charset="-122"/>
              </a:rPr>
              <a:t>(g)</a:t>
            </a:r>
            <a:r>
              <a:rPr lang="en-US" altLang="zh-CN" sz="2400" kern="100" spc="-8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=4NO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(g)</a:t>
            </a:r>
            <a:r>
              <a:rPr lang="zh-CN" altLang="zh-CN" sz="2400" kern="1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O</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(g)</a:t>
            </a:r>
            <a:r>
              <a:rPr lang="zh-CN" altLang="zh-CN" sz="2400" kern="100" dirty="0">
                <a:latin typeface="Times New Roman" panose="02020603050405020304" pitchFamily="18" charset="0"/>
                <a:ea typeface="宋体" panose="02010600030101010101" pitchFamily="2" charset="-122"/>
              </a:rPr>
              <a:t>可知，</a:t>
            </a:r>
            <a:r>
              <a:rPr lang="en-US" altLang="zh-CN" sz="2400" kern="100" dirty="0">
                <a:latin typeface="Times New Roman" panose="02020603050405020304" pitchFamily="18" charset="0"/>
                <a:ea typeface="宋体" panose="02010600030101010101" pitchFamily="2" charset="-122"/>
              </a:rPr>
              <a:t>62 min</a:t>
            </a:r>
            <a:r>
              <a:rPr lang="zh-CN" altLang="zh-CN" sz="2400" kern="100" dirty="0">
                <a:latin typeface="Times New Roman" panose="02020603050405020304" pitchFamily="18" charset="0"/>
                <a:ea typeface="宋体" panose="02010600030101010101" pitchFamily="2" charset="-122"/>
              </a:rPr>
              <a:t>时</a:t>
            </a:r>
            <a:r>
              <a:rPr lang="zh-CN" altLang="zh-CN" sz="2400" kern="100" dirty="0" smtClean="0">
                <a:latin typeface="Times New Roman" panose="02020603050405020304" pitchFamily="18" charset="0"/>
                <a:ea typeface="宋体" panose="02010600030101010101" pitchFamily="2" charset="-122"/>
              </a:rPr>
              <a:t>，</a:t>
            </a:r>
            <a:r>
              <a:rPr lang="en-US" altLang="zh-CN" sz="2400" kern="100" dirty="0" smtClean="0">
                <a:latin typeface="Times New Roman" panose="02020603050405020304" pitchFamily="18" charset="0"/>
                <a:ea typeface="宋体" panose="02010600030101010101" pitchFamily="2" charset="-122"/>
              </a:rPr>
              <a:t>  </a:t>
            </a:r>
            <a:r>
              <a:rPr lang="zh-CN" altLang="zh-CN" sz="2400" kern="100" dirty="0" smtClean="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2.9 </a:t>
            </a:r>
            <a:r>
              <a:rPr lang="en-US" altLang="zh-CN" sz="2400" kern="100" dirty="0" err="1">
                <a:latin typeface="Times New Roman" panose="02020603050405020304" pitchFamily="18" charset="0"/>
                <a:ea typeface="宋体" panose="02010600030101010101" pitchFamily="2" charset="-122"/>
              </a:rPr>
              <a:t>kPa</a:t>
            </a:r>
            <a:r>
              <a:rPr lang="zh-CN" altLang="zh-CN" sz="2400" kern="100" dirty="0">
                <a:latin typeface="Times New Roman" panose="02020603050405020304" pitchFamily="18" charset="0"/>
                <a:ea typeface="宋体" panose="02010600030101010101" pitchFamily="2" charset="-122"/>
              </a:rPr>
              <a:t>，则减小的</a:t>
            </a:r>
            <a:r>
              <a:rPr lang="en-US" altLang="zh-CN" sz="2400" kern="100" dirty="0">
                <a:latin typeface="Times New Roman" panose="02020603050405020304" pitchFamily="18" charset="0"/>
                <a:ea typeface="宋体" panose="02010600030101010101" pitchFamily="2" charset="-122"/>
              </a:rPr>
              <a:t>N</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O</a:t>
            </a:r>
            <a:r>
              <a:rPr lang="en-US" altLang="zh-CN" sz="2400" kern="100" baseline="-25000" dirty="0">
                <a:latin typeface="Times New Roman" panose="02020603050405020304" pitchFamily="18" charset="0"/>
                <a:ea typeface="宋体" panose="02010600030101010101" pitchFamily="2" charset="-122"/>
              </a:rPr>
              <a:t>5</a:t>
            </a:r>
            <a:r>
              <a:rPr lang="zh-CN" altLang="zh-CN" sz="2400" kern="100" dirty="0">
                <a:latin typeface="Times New Roman" panose="02020603050405020304" pitchFamily="18" charset="0"/>
                <a:ea typeface="宋体" panose="02010600030101010101" pitchFamily="2" charset="-122"/>
              </a:rPr>
              <a:t>为</a:t>
            </a:r>
            <a:r>
              <a:rPr lang="en-US" altLang="zh-CN" sz="2400" kern="100" dirty="0">
                <a:latin typeface="Times New Roman" panose="02020603050405020304" pitchFamily="18" charset="0"/>
                <a:ea typeface="宋体" panose="02010600030101010101" pitchFamily="2" charset="-122"/>
              </a:rPr>
              <a:t>5.8 </a:t>
            </a:r>
            <a:r>
              <a:rPr lang="en-US" altLang="zh-CN" sz="2400" kern="100" dirty="0" err="1">
                <a:latin typeface="Times New Roman" panose="02020603050405020304" pitchFamily="18" charset="0"/>
                <a:ea typeface="宋体" panose="02010600030101010101" pitchFamily="2" charset="-122"/>
              </a:rPr>
              <a:t>kPa</a:t>
            </a:r>
            <a:r>
              <a:rPr lang="zh-CN" altLang="zh-CN" sz="2400" kern="100" dirty="0">
                <a:latin typeface="Times New Roman" panose="02020603050405020304" pitchFamily="18" charset="0"/>
                <a:ea typeface="宋体" panose="02010600030101010101" pitchFamily="2" charset="-122"/>
              </a:rPr>
              <a:t>，</a:t>
            </a:r>
            <a:r>
              <a:rPr lang="zh-CN" altLang="zh-CN" sz="2400" kern="100" dirty="0" smtClean="0">
                <a:latin typeface="Times New Roman" panose="02020603050405020304" pitchFamily="18" charset="0"/>
                <a:ea typeface="宋体" panose="02010600030101010101" pitchFamily="2" charset="-122"/>
              </a:rPr>
              <a:t>此时</a:t>
            </a:r>
            <a:r>
              <a:rPr lang="en-US" altLang="zh-CN" sz="2400" kern="100" dirty="0" smtClean="0">
                <a:latin typeface="Times New Roman" panose="02020603050405020304" pitchFamily="18" charset="0"/>
                <a:ea typeface="宋体" panose="02010600030101010101" pitchFamily="2" charset="-122"/>
              </a:rPr>
              <a:t>        </a:t>
            </a:r>
            <a:r>
              <a:rPr lang="zh-CN" altLang="zh-CN" sz="2400" kern="100" dirty="0" smtClean="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35.8 </a:t>
            </a:r>
            <a:r>
              <a:rPr lang="en-US" altLang="zh-CN" sz="2400" kern="100" dirty="0" err="1">
                <a:latin typeface="Times New Roman" panose="02020603050405020304" pitchFamily="18" charset="0"/>
                <a:ea typeface="宋体" panose="02010600030101010101" pitchFamily="2" charset="-122"/>
              </a:rPr>
              <a:t>kPa</a:t>
            </a:r>
            <a:r>
              <a:rPr lang="zh-CN" altLang="zh-CN" sz="2400" kern="1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5.8 </a:t>
            </a:r>
            <a:r>
              <a:rPr lang="en-US" altLang="zh-CN" sz="2400" kern="100" dirty="0" err="1">
                <a:latin typeface="Times New Roman" panose="02020603050405020304" pitchFamily="18" charset="0"/>
                <a:ea typeface="宋体" panose="02010600030101010101" pitchFamily="2" charset="-122"/>
              </a:rPr>
              <a:t>kPa</a:t>
            </a:r>
            <a:r>
              <a:rPr lang="zh-CN" altLang="zh-CN" sz="2400" kern="1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30.0 </a:t>
            </a:r>
            <a:r>
              <a:rPr lang="en-US" altLang="zh-CN" sz="2400" kern="100" dirty="0" err="1">
                <a:latin typeface="Times New Roman" panose="02020603050405020304" pitchFamily="18" charset="0"/>
                <a:ea typeface="宋体" panose="02010600030101010101" pitchFamily="2" charset="-122"/>
              </a:rPr>
              <a:t>kPa</a:t>
            </a:r>
            <a:r>
              <a:rPr lang="zh-CN" altLang="zh-CN" sz="2400" kern="100" dirty="0">
                <a:latin typeface="Times New Roman" panose="02020603050405020304" pitchFamily="18" charset="0"/>
                <a:ea typeface="宋体" panose="02010600030101010101" pitchFamily="2" charset="-122"/>
              </a:rPr>
              <a:t>，则</a:t>
            </a:r>
            <a:r>
              <a:rPr lang="en-US" altLang="zh-CN" sz="2400" i="1" kern="100" dirty="0">
                <a:latin typeface="Book Antiqua" panose="02040602050305030304" pitchFamily="18" charset="0"/>
                <a:ea typeface="宋体" panose="02010600030101010101" pitchFamily="2" charset="-122"/>
              </a:rPr>
              <a:t>v</a:t>
            </a:r>
            <a:r>
              <a:rPr lang="en-US" altLang="zh-CN" sz="2400" kern="100" dirty="0">
                <a:latin typeface="Times New Roman" panose="02020603050405020304" pitchFamily="18" charset="0"/>
                <a:ea typeface="宋体" panose="02010600030101010101" pitchFamily="2" charset="-122"/>
              </a:rPr>
              <a:t>(N</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O</a:t>
            </a:r>
            <a:r>
              <a:rPr lang="en-US" altLang="zh-CN" sz="2400" kern="100" baseline="-25000" dirty="0">
                <a:latin typeface="Times New Roman" panose="02020603050405020304" pitchFamily="18" charset="0"/>
                <a:ea typeface="宋体" panose="02010600030101010101" pitchFamily="2" charset="-122"/>
              </a:rPr>
              <a:t>5</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2</a:t>
            </a:r>
            <a:r>
              <a:rPr lang="en-US" altLang="zh-CN" sz="2400" kern="100" dirty="0">
                <a:latin typeface="宋体" panose="02010600030101010101" pitchFamily="2" charset="-122"/>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smtClean="0">
                <a:latin typeface="Times New Roman" panose="02020603050405020304" pitchFamily="18" charset="0"/>
                <a:ea typeface="宋体" panose="02010600030101010101" pitchFamily="2" charset="-122"/>
              </a:rPr>
              <a:t>3</a:t>
            </a:r>
            <a:r>
              <a:rPr lang="en-US" altLang="zh-CN" sz="2400" kern="100" dirty="0" smtClean="0">
                <a:latin typeface="宋体" panose="02010600030101010101" pitchFamily="2" charset="-122"/>
                <a:ea typeface="宋体" panose="02010600030101010101" pitchFamily="2" charset="-122"/>
              </a:rPr>
              <a:t>×</a:t>
            </a:r>
          </a:p>
          <a:p>
            <a:pPr algn="just">
              <a:lnSpc>
                <a:spcPct val="150000"/>
              </a:lnSpc>
            </a:pPr>
            <a:r>
              <a:rPr lang="en-US" altLang="zh-CN" sz="2400" kern="100" dirty="0" smtClean="0">
                <a:latin typeface="Times New Roman" panose="02020603050405020304" pitchFamily="18" charset="0"/>
                <a:ea typeface="宋体" panose="02010600030101010101" pitchFamily="2" charset="-122"/>
              </a:rPr>
              <a:t>30.0 </a:t>
            </a:r>
            <a:r>
              <a:rPr lang="en-US" altLang="zh-CN" sz="2400" kern="100" dirty="0" err="1">
                <a:latin typeface="Times New Roman" panose="02020603050405020304" pitchFamily="18" charset="0"/>
                <a:ea typeface="宋体" panose="02010600030101010101" pitchFamily="2" charset="-122"/>
              </a:rPr>
              <a:t>kPa·min</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6.0</a:t>
            </a:r>
            <a:r>
              <a:rPr lang="en-US" altLang="zh-CN" sz="2400" kern="100" dirty="0">
                <a:latin typeface="宋体" panose="02010600030101010101" pitchFamily="2" charset="-122"/>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kPa·min</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rPr>
              <a:t>。</a:t>
            </a:r>
            <a:endParaRPr lang="zh-CN" altLang="zh-CN" sz="1050" kern="100" dirty="0">
              <a:effectLst/>
              <a:latin typeface="Times New Roman" panose="02020603050405020304" pitchFamily="18" charset="0"/>
              <a:ea typeface="宋体" panose="02010600030101010101" pitchFamily="2" charset="-122"/>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1913449762"/>
              </p:ext>
            </p:extLst>
          </p:nvPr>
        </p:nvGraphicFramePr>
        <p:xfrm>
          <a:off x="3483958" y="5338065"/>
          <a:ext cx="686780" cy="464039"/>
        </p:xfrm>
        <a:graphic>
          <a:graphicData uri="http://schemas.openxmlformats.org/presentationml/2006/ole">
            <mc:AlternateContent xmlns:mc="http://schemas.openxmlformats.org/markup-compatibility/2006">
              <mc:Choice xmlns:v="urn:schemas-microsoft-com:vml" Requires="v">
                <p:oleObj spid="_x0000_s160838" name="Equation" r:id="rId8" imgW="355446" imgH="241195" progId="Equation.DSMT4">
                  <p:embed/>
                </p:oleObj>
              </mc:Choice>
              <mc:Fallback>
                <p:oleObj name="Equation" r:id="rId8" imgW="355446"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958" y="5338065"/>
                        <a:ext cx="686780" cy="464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2237399798"/>
              </p:ext>
            </p:extLst>
          </p:nvPr>
        </p:nvGraphicFramePr>
        <p:xfrm>
          <a:off x="8129642" y="4799488"/>
          <a:ext cx="501161" cy="464039"/>
        </p:xfrm>
        <a:graphic>
          <a:graphicData uri="http://schemas.openxmlformats.org/presentationml/2006/ole">
            <mc:AlternateContent xmlns:mc="http://schemas.openxmlformats.org/markup-compatibility/2006">
              <mc:Choice xmlns:v="urn:schemas-microsoft-com:vml" Requires="v">
                <p:oleObj spid="_x0000_s160839" name="Equation" r:id="rId9" imgW="253890" imgH="241195" progId="Equation.DSMT4">
                  <p:embed/>
                </p:oleObj>
              </mc:Choice>
              <mc:Fallback>
                <p:oleObj name="Equation" r:id="rId9" imgW="253890"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9642" y="4799488"/>
                        <a:ext cx="501161" cy="464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矩形 21">
            <a:hlinkClick r:id="rId10"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2344185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3289366" y="2649686"/>
            <a:ext cx="8324893" cy="923330"/>
          </a:xfrm>
          <a:prstGeom prst="rect">
            <a:avLst/>
          </a:prstGeom>
          <a:noFill/>
        </p:spPr>
        <p:txBody>
          <a:bodyPr wrap="square" rtlCol="0" anchor="ctr">
            <a:spAutoFit/>
          </a:bodyPr>
          <a:lstStyle/>
          <a:p>
            <a:pPr algn="dist"/>
            <a:r>
              <a:rPr lang="zh-CN" altLang="en-US" sz="5400" b="1" dirty="0">
                <a:solidFill>
                  <a:schemeClr val="bg1"/>
                </a:solidFill>
                <a:latin typeface="微软雅黑" panose="020B0503020204020204" pitchFamily="34" charset="-122"/>
              </a:rPr>
              <a:t>影响化学反应速率的因素</a:t>
            </a:r>
            <a:endParaRPr lang="zh-CN" altLang="zh-CN" sz="5400" b="1" dirty="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考点二</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226784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2786580"/>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2786580"/>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1559496" y="1797157"/>
            <a:ext cx="10369152" cy="1043747"/>
          </a:xfrm>
          <a:prstGeom prst="rect">
            <a:avLst/>
          </a:prstGeom>
          <a:noFill/>
          <a:ln>
            <a:noFill/>
          </a:ln>
        </p:spPr>
        <p:txBody>
          <a:bodyPr wrap="square">
            <a:spAutoFit/>
          </a:bodyPr>
          <a:lstStyle/>
          <a:p>
            <a:pPr algn="just">
              <a:lnSpc>
                <a:spcPct val="150000"/>
              </a:lnSpc>
              <a:spcAft>
                <a:spcPts val="0"/>
              </a:spcAft>
            </a:pP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了解化学反应速率的概念及表示方法，能提取信息计算化学反应速率</a:t>
            </a:r>
            <a:r>
              <a:rPr lang="zh-CN" altLang="zh-CN" sz="22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掌握影响化学反应速率的因素，并能用有关理论解释。</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919540" y="1662670"/>
            <a:ext cx="517928" cy="1478298"/>
            <a:chOff x="919540" y="1662670"/>
            <a:chExt cx="517928"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9540" y="1792588"/>
              <a:ext cx="517928"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复</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习</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目</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Tree>
    <p:extLst>
      <p:ext uri="{BB962C8B-B14F-4D97-AF65-F5344CB8AC3E}">
        <p14:creationId xmlns:p14="http://schemas.microsoft.com/office/powerpoint/2010/main" val="22672423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959947"/>
            <a:ext cx="11412000" cy="1754326"/>
          </a:xfrm>
          <a:prstGeom prst="rect">
            <a:avLst/>
          </a:prstGeom>
        </p:spPr>
        <p:txBody>
          <a:bodyPr wrap="square">
            <a:spAutoFit/>
          </a:bodyPr>
          <a:lstStyle/>
          <a:p>
            <a:pPr>
              <a:lnSpc>
                <a:spcPct val="150000"/>
              </a:lnSpc>
              <a:tabLst>
                <a:tab pos="2250440" algn="l"/>
              </a:tabLs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内因</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物</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主要因素。如相同条件下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与稀盐酸反应的速率大小关系为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Mg</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360890" y="2556195"/>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本身的性质</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3" name="矩形 2"/>
          <p:cNvSpPr/>
          <p:nvPr/>
        </p:nvSpPr>
        <p:spPr>
          <a:xfrm>
            <a:off x="1271464" y="3152443"/>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37470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556792"/>
            <a:ext cx="11412000" cy="499624"/>
          </a:xfrm>
          <a:prstGeom prst="rect">
            <a:avLst/>
          </a:prstGeom>
        </p:spPr>
        <p:txBody>
          <a:bodyPr wrap="square">
            <a:spAutoFit/>
          </a:bodyPr>
          <a:lstStyle/>
          <a:p>
            <a:pPr>
              <a:lnSpc>
                <a:spcPct val="150000"/>
              </a:lnSpc>
              <a:tabLst>
                <a:tab pos="2250440" algn="l"/>
              </a:tabLst>
            </a:pPr>
            <a:r>
              <a:rPr lang="en-US" altLang="zh-CN" sz="2000" b="1" kern="100" dirty="0">
                <a:latin typeface="+mj-ea"/>
                <a:ea typeface="+mj-ea"/>
                <a:cs typeface="Courier New" panose="02070309020205020404" pitchFamily="49" charset="0"/>
              </a:rPr>
              <a:t>2.</a:t>
            </a:r>
            <a:r>
              <a:rPr lang="zh-CN" altLang="zh-CN" sz="2000" b="1" kern="100" dirty="0">
                <a:latin typeface="+mj-ea"/>
                <a:ea typeface="+mj-ea"/>
                <a:cs typeface="Courier New" panose="02070309020205020404" pitchFamily="49" charset="0"/>
              </a:rPr>
              <a:t>外因</a:t>
            </a:r>
          </a:p>
        </p:txBody>
      </p:sp>
      <p:pic>
        <p:nvPicPr>
          <p:cNvPr id="162819" name="Picture 3" descr="1008拆"/>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782" y="1626367"/>
            <a:ext cx="6216437" cy="50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8255341" y="1628800"/>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000" dirty="0"/>
          </a:p>
        </p:txBody>
      </p:sp>
      <p:sp>
        <p:nvSpPr>
          <p:cNvPr id="6" name="矩形 5"/>
          <p:cNvSpPr/>
          <p:nvPr/>
        </p:nvSpPr>
        <p:spPr>
          <a:xfrm>
            <a:off x="5809878" y="1916832"/>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sz="2000" dirty="0"/>
          </a:p>
        </p:txBody>
      </p:sp>
      <p:sp>
        <p:nvSpPr>
          <p:cNvPr id="9" name="矩形 8"/>
          <p:cNvSpPr/>
          <p:nvPr/>
        </p:nvSpPr>
        <p:spPr>
          <a:xfrm>
            <a:off x="5212150" y="2564904"/>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sz="2000" dirty="0"/>
          </a:p>
        </p:txBody>
      </p:sp>
      <p:sp>
        <p:nvSpPr>
          <p:cNvPr id="11" name="矩形 10"/>
          <p:cNvSpPr/>
          <p:nvPr/>
        </p:nvSpPr>
        <p:spPr>
          <a:xfrm>
            <a:off x="8005003" y="3077669"/>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000" dirty="0"/>
          </a:p>
        </p:txBody>
      </p:sp>
      <p:sp>
        <p:nvSpPr>
          <p:cNvPr id="13" name="矩形 12"/>
          <p:cNvSpPr/>
          <p:nvPr/>
        </p:nvSpPr>
        <p:spPr>
          <a:xfrm>
            <a:off x="5871267" y="3400537"/>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sz="2000" dirty="0"/>
          </a:p>
        </p:txBody>
      </p:sp>
      <p:sp>
        <p:nvSpPr>
          <p:cNvPr id="15" name="矩形 14"/>
          <p:cNvSpPr/>
          <p:nvPr/>
        </p:nvSpPr>
        <p:spPr>
          <a:xfrm>
            <a:off x="5781712" y="3924347"/>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气体</a:t>
            </a:r>
            <a:endParaRPr lang="zh-CN" altLang="en-US" sz="2000" dirty="0"/>
          </a:p>
        </p:txBody>
      </p:sp>
      <p:sp>
        <p:nvSpPr>
          <p:cNvPr id="17" name="矩形 16"/>
          <p:cNvSpPr/>
          <p:nvPr/>
        </p:nvSpPr>
        <p:spPr>
          <a:xfrm>
            <a:off x="6545466" y="4229797"/>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000" dirty="0"/>
          </a:p>
        </p:txBody>
      </p:sp>
      <p:sp>
        <p:nvSpPr>
          <p:cNvPr id="19" name="矩形 18"/>
          <p:cNvSpPr/>
          <p:nvPr/>
        </p:nvSpPr>
        <p:spPr>
          <a:xfrm>
            <a:off x="8333283" y="4229797"/>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sz="2000" dirty="0"/>
          </a:p>
        </p:txBody>
      </p:sp>
      <p:sp>
        <p:nvSpPr>
          <p:cNvPr id="21" name="矩形 20"/>
          <p:cNvSpPr/>
          <p:nvPr/>
        </p:nvSpPr>
        <p:spPr>
          <a:xfrm>
            <a:off x="8166645" y="4751271"/>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000" dirty="0"/>
          </a:p>
        </p:txBody>
      </p:sp>
      <p:sp>
        <p:nvSpPr>
          <p:cNvPr id="22" name="矩形 21"/>
          <p:cNvSpPr/>
          <p:nvPr/>
        </p:nvSpPr>
        <p:spPr>
          <a:xfrm>
            <a:off x="6266143" y="5381925"/>
            <a:ext cx="697627" cy="400110"/>
          </a:xfrm>
          <a:prstGeom prst="rect">
            <a:avLst/>
          </a:prstGeom>
        </p:spPr>
        <p:txBody>
          <a:bodyPr wrap="none">
            <a:spAutoFit/>
          </a:bodyPr>
          <a:lstStyle/>
          <a:p>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相同</a:t>
            </a:r>
            <a:endParaRPr lang="zh-CN" altLang="en-US" sz="2000" dirty="0"/>
          </a:p>
        </p:txBody>
      </p:sp>
      <p:sp>
        <p:nvSpPr>
          <p:cNvPr id="24" name="矩形 23"/>
          <p:cNvSpPr/>
          <p:nvPr/>
        </p:nvSpPr>
        <p:spPr>
          <a:xfrm>
            <a:off x="6015283" y="5912108"/>
            <a:ext cx="1210588" cy="400110"/>
          </a:xfrm>
          <a:prstGeom prst="rect">
            <a:avLst/>
          </a:prstGeom>
        </p:spPr>
        <p:txBody>
          <a:bodyPr wrap="none">
            <a:spAutoFit/>
          </a:bodyPr>
          <a:lstStyle/>
          <a:p>
            <a:pPr lvl="0"/>
            <a:r>
              <a:rPr lang="zh-CN" altLang="zh-CN" sz="20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比表面积</a:t>
            </a:r>
            <a:endParaRPr lang="zh-CN" altLang="en-US" sz="2000" dirty="0">
              <a:solidFill>
                <a:prstClr val="black"/>
              </a:solidFill>
            </a:endParaRPr>
          </a:p>
        </p:txBody>
      </p:sp>
    </p:spTree>
    <p:extLst>
      <p:ext uri="{BB962C8B-B14F-4D97-AF65-F5344CB8AC3E}">
        <p14:creationId xmlns:p14="http://schemas.microsoft.com/office/powerpoint/2010/main" val="171114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3" grpId="0"/>
      <p:bldP spid="15" grpId="0"/>
      <p:bldP spid="17" grpId="0"/>
      <p:bldP spid="19" grpId="0"/>
      <p:bldP spid="21" grpId="0"/>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920022"/>
            <a:ext cx="11412000" cy="309315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下列措施可以增大化学反应速率的是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在氧气中燃烧生成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片改成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粉；</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与稀硫酸反应制取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改用</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5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98</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浓硫酸；</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溶液反应时，增大压强；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smtClean="0">
                <a:latin typeface="微软雅黑" panose="020B0503020204020204" pitchFamily="34" charset="-122"/>
                <a:ea typeface="微软雅黑" panose="020B0503020204020204" pitchFamily="34" charset="-122"/>
                <a:cs typeface="宋体-方正超大字符集" panose="03000509000000000000" pitchFamily="65" charset="-122"/>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5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与水反应时，增大水的用量；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反应中，加入少量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混合后光照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9399659" y="3114551"/>
            <a:ext cx="1118267" cy="696507"/>
          </a:xfrm>
          <a:prstGeom prst="rect">
            <a:avLst/>
          </a:prstGeom>
        </p:spPr>
      </p:pic>
      <p:sp>
        <p:nvSpPr>
          <p:cNvPr id="4" name="矩形 3"/>
          <p:cNvSpPr/>
          <p:nvPr/>
        </p:nvSpPr>
        <p:spPr>
          <a:xfrm>
            <a:off x="5600653" y="1982837"/>
            <a:ext cx="1415772"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①④⑥⑦</a:t>
            </a:r>
            <a:endParaRPr lang="zh-CN" altLang="en-US" dirty="0"/>
          </a:p>
        </p:txBody>
      </p:sp>
    </p:spTree>
    <p:extLst>
      <p:ext uri="{BB962C8B-B14F-4D97-AF65-F5344CB8AC3E}">
        <p14:creationId xmlns:p14="http://schemas.microsoft.com/office/powerpoint/2010/main" val="10188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509320"/>
            <a:ext cx="11412000" cy="3970318"/>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3.</a:t>
            </a:r>
            <a:r>
              <a:rPr lang="zh-CN" altLang="zh-CN" sz="2400" b="1" kern="100" dirty="0">
                <a:latin typeface="+mj-ea"/>
                <a:ea typeface="+mj-ea"/>
                <a:cs typeface="Courier New" panose="02070309020205020404" pitchFamily="49" charset="0"/>
              </a:rPr>
              <a:t>有效碰撞理论解释外因对化学反应速率的影响</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有效碰撞</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能够</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发生</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碰撞为有效碰撞。化学反应发生的先决条件是反应物分子间必须发生碰撞。有效碰撞必须具备两个条件：一是发生碰撞的分子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具有</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二是碰撞时要</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活化分子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有足够</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能够</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发生</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分子叫活化分子。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28675749"/>
              </p:ext>
            </p:extLst>
          </p:nvPr>
        </p:nvGraphicFramePr>
        <p:xfrm>
          <a:off x="480197" y="5487216"/>
          <a:ext cx="10639425" cy="1135063"/>
        </p:xfrm>
        <a:graphic>
          <a:graphicData uri="http://schemas.openxmlformats.org/presentationml/2006/ole">
            <mc:AlternateContent xmlns:mc="http://schemas.openxmlformats.org/markup-compatibility/2006">
              <mc:Choice xmlns:v="urn:schemas-microsoft-com:vml" Requires="v">
                <p:oleObj spid="_x0000_s161802" name="文档" r:id="rId3" imgW="10658977" imgH="1141203" progId="Word.Document.12">
                  <p:embed/>
                </p:oleObj>
              </mc:Choice>
              <mc:Fallback>
                <p:oleObj name="文档" r:id="rId3" imgW="10658977" imgH="1141203" progId="Word.Document.12">
                  <p:embed/>
                  <p:pic>
                    <p:nvPicPr>
                      <p:cNvPr id="0" name=""/>
                      <p:cNvPicPr/>
                      <p:nvPr/>
                    </p:nvPicPr>
                    <p:blipFill>
                      <a:blip r:embed="rId4"/>
                      <a:stretch>
                        <a:fillRect/>
                      </a:stretch>
                    </p:blipFill>
                    <p:spPr>
                      <a:xfrm>
                        <a:off x="480197" y="5487216"/>
                        <a:ext cx="10639425" cy="1135063"/>
                      </a:xfrm>
                      <a:prstGeom prst="rect">
                        <a:avLst/>
                      </a:prstGeom>
                    </p:spPr>
                  </p:pic>
                </p:oleObj>
              </mc:Fallback>
            </mc:AlternateContent>
          </a:graphicData>
        </a:graphic>
      </p:graphicFrame>
      <p:sp>
        <p:nvSpPr>
          <p:cNvPr id="2" name="矩形 1"/>
          <p:cNvSpPr/>
          <p:nvPr/>
        </p:nvSpPr>
        <p:spPr>
          <a:xfrm>
            <a:off x="1703512" y="2661885"/>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化学反应</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4" name="矩形 3"/>
          <p:cNvSpPr/>
          <p:nvPr/>
        </p:nvSpPr>
        <p:spPr>
          <a:xfrm>
            <a:off x="9696400" y="3204267"/>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足够的能量</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5" name="矩形 4"/>
          <p:cNvSpPr/>
          <p:nvPr/>
        </p:nvSpPr>
        <p:spPr>
          <a:xfrm>
            <a:off x="2694206" y="3768132"/>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合适的取向</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6" name="矩形 5"/>
          <p:cNvSpPr/>
          <p:nvPr/>
        </p:nvSpPr>
        <p:spPr>
          <a:xfrm>
            <a:off x="1702470" y="485581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能量</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9" name="矩形 8"/>
          <p:cNvSpPr/>
          <p:nvPr/>
        </p:nvSpPr>
        <p:spPr>
          <a:xfrm>
            <a:off x="4079776" y="4847104"/>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有效碰撞</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36589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484784"/>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活化分子、有效碰撞与反应速率的关系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条件</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活化分子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有效碰撞</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反应速率变化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909193848"/>
              </p:ext>
            </p:extLst>
          </p:nvPr>
        </p:nvGraphicFramePr>
        <p:xfrm>
          <a:off x="516000" y="2739732"/>
          <a:ext cx="11160000" cy="3713604"/>
        </p:xfrm>
        <a:graphic>
          <a:graphicData uri="http://schemas.openxmlformats.org/drawingml/2006/table">
            <a:tbl>
              <a:tblPr/>
              <a:tblGrid>
                <a:gridCol w="2339640"/>
                <a:gridCol w="1800200"/>
                <a:gridCol w="2198210"/>
                <a:gridCol w="2423802"/>
                <a:gridCol w="1211903"/>
                <a:gridCol w="1186245"/>
              </a:tblGrid>
              <a:tr h="618934">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条件改变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单位体积内</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有效碰撞次数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化学反应速率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934">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分子总数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活化分子数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活化分子百分数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618934">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增大反应物浓度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934">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增大压强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934">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升高温度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934">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加催化剂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3379451" y="405094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0" name="矩形 9"/>
          <p:cNvSpPr/>
          <p:nvPr/>
        </p:nvSpPr>
        <p:spPr>
          <a:xfrm>
            <a:off x="5359080" y="405965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1" name="矩形 10"/>
          <p:cNvSpPr/>
          <p:nvPr/>
        </p:nvSpPr>
        <p:spPr>
          <a:xfrm>
            <a:off x="9480954" y="405094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2" name="矩形 11"/>
          <p:cNvSpPr/>
          <p:nvPr/>
        </p:nvSpPr>
        <p:spPr>
          <a:xfrm>
            <a:off x="9480954" y="467237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3" name="矩形 12"/>
          <p:cNvSpPr/>
          <p:nvPr/>
        </p:nvSpPr>
        <p:spPr>
          <a:xfrm>
            <a:off x="9480954" y="529379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4" name="矩形 13"/>
          <p:cNvSpPr/>
          <p:nvPr/>
        </p:nvSpPr>
        <p:spPr>
          <a:xfrm>
            <a:off x="9489663" y="591522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5" name="矩形 14"/>
          <p:cNvSpPr/>
          <p:nvPr/>
        </p:nvSpPr>
        <p:spPr>
          <a:xfrm>
            <a:off x="7680176" y="591444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6" name="矩形 15"/>
          <p:cNvSpPr/>
          <p:nvPr/>
        </p:nvSpPr>
        <p:spPr>
          <a:xfrm>
            <a:off x="7680176" y="528776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7" name="矩形 16"/>
          <p:cNvSpPr/>
          <p:nvPr/>
        </p:nvSpPr>
        <p:spPr>
          <a:xfrm>
            <a:off x="5359080" y="466646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8" name="矩形 17"/>
          <p:cNvSpPr/>
          <p:nvPr/>
        </p:nvSpPr>
        <p:spPr>
          <a:xfrm>
            <a:off x="5359080" y="528198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19" name="矩形 18"/>
          <p:cNvSpPr/>
          <p:nvPr/>
        </p:nvSpPr>
        <p:spPr>
          <a:xfrm>
            <a:off x="5359080" y="589353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20" name="矩形 19"/>
          <p:cNvSpPr/>
          <p:nvPr/>
        </p:nvSpPr>
        <p:spPr>
          <a:xfrm>
            <a:off x="3379451" y="467642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增加</a:t>
            </a:r>
            <a:endParaRPr lang="zh-CN" altLang="en-US" dirty="0"/>
          </a:p>
        </p:txBody>
      </p:sp>
      <p:sp>
        <p:nvSpPr>
          <p:cNvPr id="22" name="矩形 21"/>
          <p:cNvSpPr/>
          <p:nvPr/>
        </p:nvSpPr>
        <p:spPr>
          <a:xfrm>
            <a:off x="7671467" y="403440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23" name="矩形 22"/>
          <p:cNvSpPr/>
          <p:nvPr/>
        </p:nvSpPr>
        <p:spPr>
          <a:xfrm>
            <a:off x="7680176" y="466108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24" name="矩形 23"/>
          <p:cNvSpPr/>
          <p:nvPr/>
        </p:nvSpPr>
        <p:spPr>
          <a:xfrm>
            <a:off x="3379451" y="527159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25" name="矩形 24"/>
          <p:cNvSpPr/>
          <p:nvPr/>
        </p:nvSpPr>
        <p:spPr>
          <a:xfrm>
            <a:off x="3379451" y="589604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27" name="矩形 26"/>
          <p:cNvSpPr/>
          <p:nvPr/>
        </p:nvSpPr>
        <p:spPr>
          <a:xfrm>
            <a:off x="10704512" y="404342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28" name="矩形 27"/>
          <p:cNvSpPr/>
          <p:nvPr/>
        </p:nvSpPr>
        <p:spPr>
          <a:xfrm>
            <a:off x="10704512" y="466192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29" name="矩形 28"/>
          <p:cNvSpPr/>
          <p:nvPr/>
        </p:nvSpPr>
        <p:spPr>
          <a:xfrm>
            <a:off x="10704512" y="528042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30" name="矩形 29"/>
          <p:cNvSpPr/>
          <p:nvPr/>
        </p:nvSpPr>
        <p:spPr>
          <a:xfrm>
            <a:off x="10704512" y="589893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Tree>
    <p:extLst>
      <p:ext uri="{BB962C8B-B14F-4D97-AF65-F5344CB8AC3E}">
        <p14:creationId xmlns:p14="http://schemas.microsoft.com/office/powerpoint/2010/main" val="31952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linds(horizontal)">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blinds(horizontal)">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2" grpId="0"/>
      <p:bldP spid="23" grpId="0"/>
      <p:bldP spid="24" grpId="0"/>
      <p:bldP spid="25"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557813" y="2314044"/>
            <a:ext cx="11076375" cy="390106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催化剂参与化学反应，改变了活化能，但反应前后物理和化学性质均保持</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不变</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r">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升温时吸热反应速率增大，放热反应速率减小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一定量的锌与过量的稀硫酸反应制取氢气，滴入少量硫酸铜与醋酸钠均能够提高反应速率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增大反应物的浓度，能够增大活化分子的百分数，所以反应速率增大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5.100 mL 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盐酸与锌片反应，加入适量的氯化钠溶液，反应速率不变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a16="http://schemas.microsoft.com/office/drawing/2014/main" xmlns="" id="{F1FDC4C7-996B-8E4C-9906-8E72300E8B1C}"/>
              </a:ext>
            </a:extLst>
          </p:cNvPr>
          <p:cNvSpPr/>
          <p:nvPr/>
        </p:nvSpPr>
        <p:spPr>
          <a:xfrm>
            <a:off x="10868282" y="2881399"/>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8CA795CB-D9A7-FA40-91B1-820BCE512DF7}"/>
              </a:ext>
            </a:extLst>
          </p:cNvPr>
          <p:cNvSpPr/>
          <p:nvPr/>
        </p:nvSpPr>
        <p:spPr>
          <a:xfrm>
            <a:off x="7085781" y="3413323"/>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DBFDB294-2283-C943-BA5D-C52A1673A2AA}"/>
              </a:ext>
            </a:extLst>
          </p:cNvPr>
          <p:cNvSpPr/>
          <p:nvPr/>
        </p:nvSpPr>
        <p:spPr>
          <a:xfrm>
            <a:off x="2270867" y="450912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F1FDC4C7-996B-8E4C-9906-8E72300E8B1C}"/>
              </a:ext>
            </a:extLst>
          </p:cNvPr>
          <p:cNvSpPr/>
          <p:nvPr/>
        </p:nvSpPr>
        <p:spPr>
          <a:xfrm>
            <a:off x="10145866" y="5078216"/>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xmlns="" id="{F1FDC4C7-996B-8E4C-9906-8E72300E8B1C}"/>
              </a:ext>
            </a:extLst>
          </p:cNvPr>
          <p:cNvSpPr/>
          <p:nvPr/>
        </p:nvSpPr>
        <p:spPr>
          <a:xfrm>
            <a:off x="10963168" y="561536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059405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1"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56792"/>
            <a:ext cx="11412000" cy="4524315"/>
          </a:xfrm>
          <a:prstGeom prst="rect">
            <a:avLst/>
          </a:prstGeom>
        </p:spPr>
        <p:txBody>
          <a:bodyPr wrap="square">
            <a:spAutoFit/>
          </a:bodyPr>
          <a:lstStyle/>
          <a:p>
            <a:pPr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一、压强对化学反应速率的影响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一定温度下，反应</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2NO(g</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在密闭容器中进行，回答下列措施对化学</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反应速率的影响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缩小体积使压强增大：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恒容充入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恒容充入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恒压充入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4808565" y="2375007"/>
            <a:ext cx="494394" cy="170399"/>
          </a:xfrm>
          <a:prstGeom prst="rect">
            <a:avLst/>
          </a:prstGeom>
        </p:spPr>
      </p:pic>
      <p:sp>
        <p:nvSpPr>
          <p:cNvPr id="6" name="矩形 5"/>
          <p:cNvSpPr/>
          <p:nvPr/>
        </p:nvSpPr>
        <p:spPr>
          <a:xfrm>
            <a:off x="3935760" y="327627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7" name="矩形 6"/>
          <p:cNvSpPr/>
          <p:nvPr/>
        </p:nvSpPr>
        <p:spPr>
          <a:xfrm>
            <a:off x="6125613" y="3267396"/>
            <a:ext cx="541686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单位体积内，活化分子数目增加，</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有效</a:t>
            </a:r>
            <a:endParaRPr lang="zh-CN" altLang="en-US" sz="2400" dirty="0"/>
          </a:p>
        </p:txBody>
      </p:sp>
      <p:sp>
        <p:nvSpPr>
          <p:cNvPr id="9" name="矩形 8"/>
          <p:cNvSpPr/>
          <p:nvPr/>
        </p:nvSpPr>
        <p:spPr>
          <a:xfrm>
            <a:off x="551384" y="3832583"/>
            <a:ext cx="2339102"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碰撞的次数增多</a:t>
            </a:r>
            <a:endParaRPr lang="zh-CN" altLang="en-US" sz="2400" dirty="0">
              <a:solidFill>
                <a:prstClr val="black"/>
              </a:solidFill>
            </a:endParaRPr>
          </a:p>
        </p:txBody>
      </p:sp>
      <p:sp>
        <p:nvSpPr>
          <p:cNvPr id="11" name="矩形 10"/>
          <p:cNvSpPr/>
          <p:nvPr/>
        </p:nvSpPr>
        <p:spPr>
          <a:xfrm>
            <a:off x="2757505" y="437381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sp>
        <p:nvSpPr>
          <p:cNvPr id="13" name="矩形 12"/>
          <p:cNvSpPr/>
          <p:nvPr/>
        </p:nvSpPr>
        <p:spPr>
          <a:xfrm>
            <a:off x="2788959" y="493071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15" name="矩形 14"/>
          <p:cNvSpPr/>
          <p:nvPr/>
        </p:nvSpPr>
        <p:spPr>
          <a:xfrm>
            <a:off x="5003508" y="4922008"/>
            <a:ext cx="387798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单位体积内活化分子数不变</a:t>
            </a:r>
            <a:endParaRPr lang="zh-CN" altLang="en-US" dirty="0"/>
          </a:p>
        </p:txBody>
      </p:sp>
      <p:sp>
        <p:nvSpPr>
          <p:cNvPr id="17" name="矩形 16"/>
          <p:cNvSpPr/>
          <p:nvPr/>
        </p:nvSpPr>
        <p:spPr>
          <a:xfrm>
            <a:off x="2837831" y="548076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xmlns="" id="{42F66117-1422-E04E-93A0-A3423E0F05D2}"/>
              </a:ext>
            </a:extLst>
          </p:cNvPr>
          <p:cNvSpPr/>
          <p:nvPr/>
        </p:nvSpPr>
        <p:spPr>
          <a:xfrm>
            <a:off x="335360" y="2507422"/>
            <a:ext cx="11449272" cy="2971205"/>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1639F706-5A08-E441-9E43-476613981402}"/>
              </a:ext>
            </a:extLst>
          </p:cNvPr>
          <p:cNvSpPr txBox="1"/>
          <p:nvPr/>
        </p:nvSpPr>
        <p:spPr>
          <a:xfrm>
            <a:off x="3478360" y="2204864"/>
            <a:ext cx="5235281" cy="553998"/>
          </a:xfrm>
          <a:prstGeom prst="rect">
            <a:avLst/>
          </a:prstGeom>
          <a:solidFill>
            <a:schemeClr val="bg1"/>
          </a:solidFill>
          <a:ln w="6350">
            <a:noFill/>
          </a:ln>
        </p:spPr>
        <p:txBody>
          <a:bodyPr wrap="square">
            <a:spAutoFit/>
          </a:bodyPr>
          <a:lstStyle/>
          <a:p>
            <a:pPr algn="ctr">
              <a:tabLst>
                <a:tab pos="2430780" algn="l"/>
              </a:tabLst>
            </a:pPr>
            <a:r>
              <a:rPr lang="zh-CN" altLang="en-US" sz="3000" b="1" kern="100" dirty="0">
                <a:latin typeface="+mn-ea"/>
                <a:cs typeface="Times New Roman" panose="02020603050405020304" pitchFamily="18" charset="0"/>
              </a:rPr>
              <a:t>惰性气体对反应速率的</a:t>
            </a:r>
            <a:r>
              <a:rPr lang="zh-CN" altLang="en-US" sz="3000" b="1" kern="100" dirty="0" smtClean="0">
                <a:latin typeface="+mn-ea"/>
                <a:cs typeface="Times New Roman" panose="02020603050405020304" pitchFamily="18" charset="0"/>
              </a:rPr>
              <a:t>影响</a:t>
            </a:r>
            <a:endParaRPr lang="en-US" altLang="zh-CN" sz="3000" b="1" kern="100" dirty="0" smtClean="0">
              <a:latin typeface="+mn-ea"/>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19465799"/>
              </p:ext>
            </p:extLst>
          </p:nvPr>
        </p:nvGraphicFramePr>
        <p:xfrm>
          <a:off x="623692" y="3288392"/>
          <a:ext cx="10944616" cy="1292736"/>
        </p:xfrm>
        <a:graphic>
          <a:graphicData uri="http://schemas.openxmlformats.org/drawingml/2006/table">
            <a:tbl>
              <a:tblPr/>
              <a:tblGrid>
                <a:gridCol w="2407475"/>
                <a:gridCol w="8537141"/>
              </a:tblGrid>
              <a:tr h="646368">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恒温恒容条件下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通入惰性气体，总压增大，反应物浓度不变，反应速率不变</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368">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恒温恒压条件下</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通入惰性气体，总体积增大，反应物浓度减小，反应速率减小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4056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47182"/>
            <a:ext cx="11412000" cy="1685077"/>
          </a:xfrm>
          <a:prstGeom prst="rect">
            <a:avLst/>
          </a:prstGeom>
        </p:spPr>
        <p:txBody>
          <a:bodyPr wrap="square">
            <a:spAutoFit/>
          </a:bodyPr>
          <a:lstStyle/>
          <a:p>
            <a:pPr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二、固体表面积对化学反应速率的影响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为从废钼催化剂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主要成分为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，含少量</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NiS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NiO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中回收利用金属的部分流程。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9986" name="Picture 2" descr="10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6573" y="2779194"/>
            <a:ext cx="5318854" cy="235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0000" y="5215835"/>
            <a:ext cx="11412000" cy="1200329"/>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焙烧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时将纯碱和废钼催化剂磨成粉末后采取如图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所示的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多层逆流焙烧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，其目的是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588522" y="5812147"/>
            <a:ext cx="6955750"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增大反应物接触面积，提高反应速率和原料利用率</a:t>
            </a:r>
            <a:endParaRPr lang="zh-CN" altLang="en-US" sz="2400" dirty="0"/>
          </a:p>
        </p:txBody>
      </p:sp>
    </p:spTree>
    <p:extLst>
      <p:ext uri="{BB962C8B-B14F-4D97-AF65-F5344CB8AC3E}">
        <p14:creationId xmlns:p14="http://schemas.microsoft.com/office/powerpoint/2010/main" val="81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32530"/>
            <a:ext cx="7362184" cy="2423740"/>
          </a:xfrm>
          <a:prstGeom prst="rect">
            <a:avLst/>
          </a:prstGeom>
        </p:spPr>
        <p:txBody>
          <a:bodyPr wrap="square">
            <a:spAutoFit/>
          </a:bodyPr>
          <a:lstStyle/>
          <a:p>
            <a:pPr algn="just">
              <a:lnSpc>
                <a:spcPct val="150000"/>
              </a:lnSpc>
              <a:spcAft>
                <a:spcPts val="0"/>
              </a:spcAft>
            </a:pP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3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400" kern="100" spc="-3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sz="2400" kern="100" spc="-30" dirty="0">
                <a:latin typeface="Times New Roman" panose="02020603050405020304" pitchFamily="18" charset="0"/>
                <a:ea typeface="楷体_GB2312" panose="02010609030101010101" pitchFamily="49" charset="-122"/>
                <a:cs typeface="Courier New" panose="02070309020205020404" pitchFamily="49" charset="0"/>
              </a:rPr>
              <a:t>27(1)</a:t>
            </a:r>
            <a:r>
              <a:rPr lang="en-US" altLang="zh-CN" sz="2400" kern="100" spc="-30" dirty="0">
                <a:latin typeface="宋体" panose="02010600030101010101" pitchFamily="2" charset="-122"/>
                <a:ea typeface="楷体_GB2312" panose="02010609030101010101" pitchFamily="49" charset="-122"/>
                <a:cs typeface="Times New Roman" panose="02020603050405020304" pitchFamily="18" charset="0"/>
              </a:rPr>
              <a:t>①</a:t>
            </a:r>
            <a:r>
              <a:rPr lang="en-US" altLang="zh-CN" sz="2400" kern="100" spc="-3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甲烷水蒸气催化重整制氢的</a:t>
            </a:r>
            <a:r>
              <a:rPr lang="zh-CN" altLang="zh-CN" sz="2400" kern="100" spc="-30" dirty="0" smtClean="0">
                <a:latin typeface="Times New Roman" panose="02020603050405020304" pitchFamily="18" charset="0"/>
                <a:ea typeface="微软雅黑" panose="020B0503020204020204" pitchFamily="34" charset="-122"/>
                <a:cs typeface="Times New Roman" panose="02020603050405020304" pitchFamily="18" charset="0"/>
              </a:rPr>
              <a:t>主要</a:t>
            </a:r>
            <a:endParaRPr lang="en-US" altLang="zh-CN" sz="2400" kern="100" spc="-3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500" kern="100" spc="-30" dirty="0">
              <a:latin typeface="Times New Roman" panose="02020603050405020304" pitchFamily="18" charset="0"/>
              <a:ea typeface="微软雅黑" panose="020B0503020204020204" pitchFamily="34" charset="-122"/>
              <a:cs typeface="Times New Roman" panose="02020603050405020304" pitchFamily="18" charset="0"/>
            </a:endParaRPr>
          </a:p>
          <a:p>
            <a:pPr algn="dist">
              <a:lnSpc>
                <a:spcPct val="150000"/>
              </a:lnSpc>
              <a:spcAft>
                <a:spcPts val="0"/>
              </a:spcAft>
            </a:pPr>
            <a:r>
              <a:rPr lang="zh-CN" altLang="zh-CN" sz="2400" kern="100" spc="-3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spc="-3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可以去除</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体积分数和</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消耗率随时间变化关系如图所示。从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时开始，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体积分数显著降低，</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单位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132169961"/>
              </p:ext>
            </p:extLst>
          </p:nvPr>
        </p:nvGraphicFramePr>
        <p:xfrm>
          <a:off x="3575720" y="1909408"/>
          <a:ext cx="1244600" cy="793750"/>
        </p:xfrm>
        <a:graphic>
          <a:graphicData uri="http://schemas.openxmlformats.org/presentationml/2006/ole">
            <mc:AlternateContent xmlns:mc="http://schemas.openxmlformats.org/markup-compatibility/2006">
              <mc:Choice xmlns:v="urn:schemas-microsoft-com:vml" Requires="v">
                <p:oleObj spid="_x0000_s171022" name="文档" r:id="rId3" imgW="1244210" imgH="793624" progId="Word.Document.12">
                  <p:embed/>
                </p:oleObj>
              </mc:Choice>
              <mc:Fallback>
                <p:oleObj name="文档" r:id="rId3" imgW="1244210" imgH="793624" progId="Word.Document.12">
                  <p:embed/>
                  <p:pic>
                    <p:nvPicPr>
                      <p:cNvPr id="0" name=""/>
                      <p:cNvPicPr/>
                      <p:nvPr/>
                    </p:nvPicPr>
                    <p:blipFill>
                      <a:blip r:embed="rId4"/>
                      <a:stretch>
                        <a:fillRect/>
                      </a:stretch>
                    </p:blipFill>
                    <p:spPr>
                      <a:xfrm>
                        <a:off x="3575720" y="1909408"/>
                        <a:ext cx="1244600" cy="793750"/>
                      </a:xfrm>
                      <a:prstGeom prst="rect">
                        <a:avLst/>
                      </a:prstGeom>
                    </p:spPr>
                  </p:pic>
                </p:oleObj>
              </mc:Fallback>
            </mc:AlternateContent>
          </a:graphicData>
        </a:graphic>
      </p:graphicFrame>
      <p:pic>
        <p:nvPicPr>
          <p:cNvPr id="171012" name="Picture 4" descr="100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4515" y="1568166"/>
            <a:ext cx="3497159" cy="221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0000" y="3772907"/>
            <a:ext cx="11412000" cy="168507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时间</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消耗率</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。此时</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消耗率约为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，但已失效，结合化学方程式解释原因：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702915" y="384941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降低</a:t>
            </a:r>
            <a:endParaRPr lang="zh-CN" altLang="en-US" dirty="0"/>
          </a:p>
        </p:txBody>
      </p:sp>
      <p:sp>
        <p:nvSpPr>
          <p:cNvPr id="7" name="矩形 6"/>
          <p:cNvSpPr/>
          <p:nvPr/>
        </p:nvSpPr>
        <p:spPr>
          <a:xfrm>
            <a:off x="5672661" y="4364652"/>
            <a:ext cx="5916718" cy="461665"/>
          </a:xfrm>
          <a:prstGeom prst="rect">
            <a:avLst/>
          </a:prstGeom>
        </p:spPr>
        <p:txBody>
          <a:bodyPr>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CaO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=CaCO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CaCO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覆盖在</a:t>
            </a:r>
            <a:r>
              <a:rPr lang="en-US" altLang="zh-CN" sz="2400" kern="100" dirty="0" err="1">
                <a:solidFill>
                  <a:srgbClr val="C00000"/>
                </a:solidFill>
                <a:latin typeface="Times New Roman" panose="02020603050405020304" pitchFamily="18" charset="0"/>
                <a:ea typeface="微软雅黑" panose="020B0503020204020204" pitchFamily="34" charset="-122"/>
              </a:rPr>
              <a:t>CaO</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表</a:t>
            </a:r>
            <a:endParaRPr lang="zh-CN" altLang="en-US" sz="2400" dirty="0"/>
          </a:p>
        </p:txBody>
      </p:sp>
      <p:sp>
        <p:nvSpPr>
          <p:cNvPr id="9" name="矩形 8"/>
          <p:cNvSpPr/>
          <p:nvPr/>
        </p:nvSpPr>
        <p:spPr>
          <a:xfrm>
            <a:off x="505503" y="4927872"/>
            <a:ext cx="4665060"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面，减少了</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err="1">
                <a:solidFill>
                  <a:srgbClr val="C00000"/>
                </a:solidFill>
                <a:latin typeface="Times New Roman" panose="02020603050405020304" pitchFamily="18" charset="0"/>
                <a:ea typeface="微软雅黑" panose="020B0503020204020204" pitchFamily="34" charset="-122"/>
              </a:rPr>
              <a:t>CaO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的接触面积</a:t>
            </a:r>
            <a:endParaRPr lang="zh-CN" altLang="en-US" sz="2400" dirty="0">
              <a:solidFill>
                <a:prstClr val="black"/>
              </a:solidFill>
            </a:endParaRPr>
          </a:p>
        </p:txBody>
      </p:sp>
      <p:grpSp>
        <p:nvGrpSpPr>
          <p:cNvPr id="11" name="组合 10">
            <a:extLst>
              <a:ext uri="{FF2B5EF4-FFF2-40B4-BE49-F238E27FC236}">
                <a16:creationId xmlns:a16="http://schemas.microsoft.com/office/drawing/2014/main" xmlns="" id="{574E7DD6-E482-894D-9E46-D2B62C9ED9EC}"/>
              </a:ext>
            </a:extLst>
          </p:cNvPr>
          <p:cNvGrpSpPr/>
          <p:nvPr/>
        </p:nvGrpSpPr>
        <p:grpSpPr>
          <a:xfrm>
            <a:off x="516000" y="5525941"/>
            <a:ext cx="11160000" cy="1248135"/>
            <a:chOff x="792914" y="3925222"/>
            <a:chExt cx="11160000" cy="1248135"/>
          </a:xfrm>
        </p:grpSpPr>
        <p:sp>
          <p:nvSpPr>
            <p:cNvPr id="12" name="圆角矩形 11">
              <a:extLst>
                <a:ext uri="{FF2B5EF4-FFF2-40B4-BE49-F238E27FC236}">
                  <a16:creationId xmlns:a16="http://schemas.microsoft.com/office/drawing/2014/main" xmlns="" id="{E0791A29-2CB4-2744-96C1-EA2037B165CE}"/>
                </a:ext>
              </a:extLst>
            </p:cNvPr>
            <p:cNvSpPr/>
            <p:nvPr/>
          </p:nvSpPr>
          <p:spPr>
            <a:xfrm>
              <a:off x="792914" y="4038112"/>
              <a:ext cx="11160000" cy="1135245"/>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3" name="矩形 1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5" name="矩形 14"/>
          <p:cNvSpPr/>
          <p:nvPr/>
        </p:nvSpPr>
        <p:spPr>
          <a:xfrm>
            <a:off x="696282" y="5652539"/>
            <a:ext cx="10799436"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根据题图可知，从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时开始，</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CaO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消耗率曲线的斜率逐渐减小，单位时间内</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CaO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消耗率逐渐降低。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3778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3816424"/>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3816424"/>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组合 1"/>
          <p:cNvGrpSpPr/>
          <p:nvPr/>
        </p:nvGrpSpPr>
        <p:grpSpPr>
          <a:xfrm>
            <a:off x="964484" y="1662670"/>
            <a:ext cx="438282" cy="1478298"/>
            <a:chOff x="964484" y="1662670"/>
            <a:chExt cx="438282"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4484" y="1792588"/>
              <a:ext cx="428040"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内</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容</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索</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引</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
        <p:nvSpPr>
          <p:cNvPr id="14" name="文本框 13">
            <a:hlinkClick r:id="rId2" action="ppaction://hlinksldjump"/>
          </p:cNvPr>
          <p:cNvSpPr txBox="1"/>
          <p:nvPr/>
        </p:nvSpPr>
        <p:spPr>
          <a:xfrm>
            <a:off x="2703021" y="1330923"/>
            <a:ext cx="5841251"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a:t>
            </a:r>
            <a:r>
              <a:rPr lang="zh-CN" altLang="zh-CN" sz="2600" kern="100" dirty="0">
                <a:latin typeface="黑体" panose="02010609060101010101" pitchFamily="49" charset="-122"/>
                <a:ea typeface="黑体" panose="02010609060101010101" pitchFamily="49" charset="-122"/>
                <a:cs typeface="Times New Roman" panose="02020603050405020304" pitchFamily="18" charset="0"/>
              </a:rPr>
              <a:t>一</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　　化学反应速率及表示方法</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5" name="文本框 14">
            <a:hlinkClick r:id="rId3" action="ppaction://hlinksldjump"/>
          </p:cNvPr>
          <p:cNvSpPr txBox="1"/>
          <p:nvPr/>
        </p:nvSpPr>
        <p:spPr>
          <a:xfrm>
            <a:off x="2703021" y="2252897"/>
            <a:ext cx="6201291"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考点二　　影响化学反应速率的因素</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6" name="文本框 15">
            <a:hlinkClick r:id="rId4" action="ppaction://hlinksldjump"/>
          </p:cNvPr>
          <p:cNvSpPr txBox="1"/>
          <p:nvPr/>
        </p:nvSpPr>
        <p:spPr>
          <a:xfrm>
            <a:off x="2703021" y="3174871"/>
            <a:ext cx="4939938" cy="492443"/>
          </a:xfrm>
          <a:prstGeom prst="rect">
            <a:avLst/>
          </a:prstGeom>
          <a:noFill/>
          <a:ln>
            <a:noFill/>
          </a:ln>
        </p:spPr>
        <p:txBody>
          <a:bodyPr wrap="square" rtlCol="0">
            <a:spAutoFit/>
          </a:bodyPr>
          <a:lstStyle/>
          <a:p>
            <a:pPr defTabSz="914103"/>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练真</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题　　明考</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向</a:t>
            </a:r>
          </a:p>
        </p:txBody>
      </p:sp>
      <p:sp>
        <p:nvSpPr>
          <p:cNvPr id="17" name="文本框 16">
            <a:hlinkClick r:id="rId5" action="ppaction://hlinksldjump"/>
          </p:cNvPr>
          <p:cNvSpPr txBox="1"/>
          <p:nvPr/>
        </p:nvSpPr>
        <p:spPr>
          <a:xfrm>
            <a:off x="2703021" y="4096844"/>
            <a:ext cx="4919474" cy="492443"/>
          </a:xfrm>
          <a:prstGeom prst="rect">
            <a:avLst/>
          </a:prstGeom>
          <a:noFill/>
          <a:ln>
            <a:noFill/>
          </a:ln>
        </p:spPr>
        <p:txBody>
          <a:bodyPr wrap="square" rtlCol="0">
            <a:spAutoFit/>
          </a:bodyPr>
          <a:lstStyle/>
          <a:p>
            <a:pPr defTabSz="914103"/>
            <a:r>
              <a:rPr lang="zh-CN" altLang="en-US" sz="2600" dirty="0">
                <a:ln>
                  <a:solidFill>
                    <a:srgbClr val="0E59EE"/>
                  </a:solidFill>
                </a:ln>
                <a:solidFill>
                  <a:srgbClr val="2B6FA6"/>
                </a:solidFill>
                <a:latin typeface="黑体" panose="02010609060101010101" pitchFamily="49" charset="-122"/>
                <a:ea typeface="黑体" panose="02010609060101010101" pitchFamily="49" charset="-122"/>
              </a:rPr>
              <a:t>课时精练</a:t>
            </a:r>
          </a:p>
        </p:txBody>
      </p:sp>
    </p:spTree>
    <p:extLst>
      <p:ext uri="{BB962C8B-B14F-4D97-AF65-F5344CB8AC3E}">
        <p14:creationId xmlns:p14="http://schemas.microsoft.com/office/powerpoint/2010/main" val="36361690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47612"/>
            <a:ext cx="11412000" cy="2407197"/>
          </a:xfrm>
          <a:prstGeom prst="rect">
            <a:avLst/>
          </a:prstGeom>
        </p:spPr>
        <p:txBody>
          <a:bodyPr wrap="square">
            <a:spAutoFit/>
          </a:bodyPr>
          <a:lstStyle/>
          <a:p>
            <a:pPr algn="just">
              <a:lnSpc>
                <a:spcPct val="140000"/>
              </a:lnSpc>
              <a:spcAft>
                <a:spcPts val="0"/>
              </a:spcAft>
            </a:pPr>
            <a:r>
              <a:rPr lang="zh-CN" altLang="zh-CN" sz="2200" b="1" kern="100" dirty="0">
                <a:latin typeface="Times New Roman" panose="02020603050405020304" pitchFamily="18" charset="0"/>
                <a:ea typeface="微软雅黑" panose="020B0503020204020204" pitchFamily="34" charset="-122"/>
                <a:cs typeface="Times New Roman" panose="02020603050405020304" pitchFamily="18" charset="0"/>
              </a:rPr>
              <a:t>三、对照实验及其设计</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a:p>
            <a:pPr>
              <a:lnSpc>
                <a:spcPct val="140000"/>
              </a:lnSpc>
            </a:pPr>
            <a:r>
              <a:rPr lang="en-US" altLang="zh-CN" sz="2200" kern="100" dirty="0">
                <a:latin typeface="Times New Roman" panose="02020603050405020304" pitchFamily="18" charset="0"/>
                <a:ea typeface="微软雅黑" panose="020B0503020204020204" pitchFamily="34" charset="-122"/>
              </a:rPr>
              <a:t>4.</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某小组拟用酸性</a:t>
            </a:r>
            <a:r>
              <a:rPr lang="en-US" altLang="zh-CN" sz="2200" kern="100" dirty="0">
                <a:latin typeface="Times New Roman" panose="02020603050405020304" pitchFamily="18" charset="0"/>
                <a:ea typeface="微软雅黑" panose="020B0503020204020204" pitchFamily="34" charset="-122"/>
              </a:rPr>
              <a:t>KMnO</a:t>
            </a:r>
            <a:r>
              <a:rPr lang="en-US" altLang="zh-CN" sz="2200" kern="100" baseline="-25000" dirty="0">
                <a:latin typeface="Times New Roman" panose="02020603050405020304" pitchFamily="18" charset="0"/>
                <a:ea typeface="微软雅黑" panose="020B0503020204020204" pitchFamily="34" charset="-122"/>
              </a:rPr>
              <a:t>4</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sz="2200" kern="100" dirty="0">
                <a:latin typeface="Times New Roman" panose="02020603050405020304" pitchFamily="18" charset="0"/>
                <a:ea typeface="微软雅黑" panose="020B0503020204020204" pitchFamily="34" charset="-122"/>
              </a:rPr>
              <a:t>H</a:t>
            </a:r>
            <a:r>
              <a:rPr lang="en-US" altLang="zh-CN" sz="2200" kern="100" baseline="-25000" dirty="0">
                <a:latin typeface="Times New Roman" panose="02020603050405020304" pitchFamily="18" charset="0"/>
                <a:ea typeface="微软雅黑" panose="020B0503020204020204" pitchFamily="34" charset="-122"/>
              </a:rPr>
              <a:t>2</a:t>
            </a:r>
            <a:r>
              <a:rPr lang="en-US" altLang="zh-CN" sz="2200" kern="100" dirty="0">
                <a:latin typeface="Times New Roman" panose="02020603050405020304" pitchFamily="18" charset="0"/>
                <a:ea typeface="微软雅黑" panose="020B0503020204020204" pitchFamily="34" charset="-122"/>
              </a:rPr>
              <a:t>C</a:t>
            </a:r>
            <a:r>
              <a:rPr lang="en-US" altLang="zh-CN" sz="2200" kern="100" baseline="-25000" dirty="0">
                <a:latin typeface="Times New Roman" panose="02020603050405020304" pitchFamily="18" charset="0"/>
                <a:ea typeface="微软雅黑" panose="020B0503020204020204" pitchFamily="34" charset="-122"/>
              </a:rPr>
              <a:t>2</a:t>
            </a:r>
            <a:r>
              <a:rPr lang="en-US" altLang="zh-CN" sz="2200" kern="100" dirty="0">
                <a:latin typeface="Times New Roman" panose="02020603050405020304" pitchFamily="18" charset="0"/>
                <a:ea typeface="微软雅黑" panose="020B0503020204020204" pitchFamily="34" charset="-122"/>
              </a:rPr>
              <a:t>O</a:t>
            </a:r>
            <a:r>
              <a:rPr lang="en-US" altLang="zh-CN" sz="2200" kern="100" baseline="-25000" dirty="0">
                <a:latin typeface="Times New Roman" panose="02020603050405020304" pitchFamily="18" charset="0"/>
                <a:ea typeface="微软雅黑" panose="020B0503020204020204" pitchFamily="34" charset="-122"/>
              </a:rPr>
              <a:t>4</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溶液的反应</a:t>
            </a:r>
            <a:r>
              <a:rPr lang="en-US" altLang="zh-CN" sz="2200" kern="100" dirty="0">
                <a:latin typeface="Times New Roman" panose="02020603050405020304" pitchFamily="18" charset="0"/>
                <a:ea typeface="微软雅黑" panose="020B0503020204020204" pitchFamily="34" charset="-122"/>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此反应为放热反应</a:t>
            </a:r>
            <a:r>
              <a:rPr lang="en-US" altLang="zh-CN" sz="2200" kern="100" dirty="0">
                <a:latin typeface="Times New Roman" panose="02020603050405020304" pitchFamily="18" charset="0"/>
                <a:ea typeface="微软雅黑" panose="020B0503020204020204" pitchFamily="34" charset="-122"/>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来探究</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条件对化学反应速率的影响</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，并设计了如下的方案记录实验结果</a:t>
            </a:r>
            <a:r>
              <a:rPr lang="en-US" altLang="zh-CN" sz="2200" kern="100" dirty="0">
                <a:latin typeface="Times New Roman" panose="02020603050405020304" pitchFamily="18" charset="0"/>
                <a:ea typeface="微软雅黑" panose="020B0503020204020204" pitchFamily="34" charset="-122"/>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忽略溶液混合体积变化</a:t>
            </a:r>
            <a:r>
              <a:rPr lang="en-US" altLang="zh-CN" sz="2200" kern="100" dirty="0">
                <a:latin typeface="Times New Roman" panose="02020603050405020304" pitchFamily="18" charset="0"/>
                <a:ea typeface="微软雅黑" panose="020B0503020204020204" pitchFamily="34" charset="-122"/>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。限选试剂和仪器：</a:t>
            </a:r>
            <a:r>
              <a:rPr lang="en-US" altLang="zh-CN" sz="2200" kern="100" dirty="0">
                <a:latin typeface="Times New Roman" panose="02020603050405020304" pitchFamily="18" charset="0"/>
                <a:ea typeface="微软雅黑" panose="020B0503020204020204" pitchFamily="34" charset="-122"/>
              </a:rPr>
              <a:t>0.20 </a:t>
            </a:r>
            <a:r>
              <a:rPr lang="en-US" altLang="zh-CN" sz="2200" kern="100" dirty="0" err="1">
                <a:latin typeface="Times New Roman" panose="02020603050405020304" pitchFamily="18" charset="0"/>
                <a:ea typeface="微软雅黑" panose="020B0503020204020204" pitchFamily="34" charset="-122"/>
              </a:rPr>
              <a:t>mol·L</a:t>
            </a:r>
            <a:r>
              <a:rPr lang="zh-CN" altLang="zh-CN" sz="22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baseline="30000" dirty="0">
                <a:latin typeface="Times New Roman" panose="02020603050405020304" pitchFamily="18" charset="0"/>
                <a:ea typeface="微软雅黑" panose="020B0503020204020204" pitchFamily="34" charset="-122"/>
              </a:rPr>
              <a:t>1</a:t>
            </a:r>
            <a:r>
              <a:rPr lang="en-US" altLang="zh-CN" sz="2200" kern="100" dirty="0">
                <a:latin typeface="Times New Roman" panose="02020603050405020304" pitchFamily="18" charset="0"/>
                <a:ea typeface="微软雅黑" panose="020B0503020204020204" pitchFamily="34" charset="-122"/>
              </a:rPr>
              <a:t> H</a:t>
            </a:r>
            <a:r>
              <a:rPr lang="en-US" altLang="zh-CN" sz="2200" kern="100" baseline="-25000" dirty="0">
                <a:latin typeface="Times New Roman" panose="02020603050405020304" pitchFamily="18" charset="0"/>
                <a:ea typeface="微软雅黑" panose="020B0503020204020204" pitchFamily="34" charset="-122"/>
              </a:rPr>
              <a:t>2</a:t>
            </a:r>
            <a:r>
              <a:rPr lang="en-US" altLang="zh-CN" sz="2200" kern="100" dirty="0">
                <a:latin typeface="Times New Roman" panose="02020603050405020304" pitchFamily="18" charset="0"/>
                <a:ea typeface="微软雅黑" panose="020B0503020204020204" pitchFamily="34" charset="-122"/>
              </a:rPr>
              <a:t>C</a:t>
            </a:r>
            <a:r>
              <a:rPr lang="en-US" altLang="zh-CN" sz="2200" kern="100" baseline="-25000" dirty="0">
                <a:latin typeface="Times New Roman" panose="02020603050405020304" pitchFamily="18" charset="0"/>
                <a:ea typeface="微软雅黑" panose="020B0503020204020204" pitchFamily="34" charset="-122"/>
              </a:rPr>
              <a:t>2</a:t>
            </a:r>
            <a:r>
              <a:rPr lang="en-US" altLang="zh-CN" sz="2200" kern="100" dirty="0">
                <a:latin typeface="Times New Roman" panose="02020603050405020304" pitchFamily="18" charset="0"/>
                <a:ea typeface="微软雅黑" panose="020B0503020204020204" pitchFamily="34" charset="-122"/>
              </a:rPr>
              <a:t>O</a:t>
            </a:r>
            <a:r>
              <a:rPr lang="en-US" altLang="zh-CN" sz="2200" kern="100" baseline="-25000" dirty="0">
                <a:latin typeface="Times New Roman" panose="02020603050405020304" pitchFamily="18" charset="0"/>
                <a:ea typeface="微软雅黑" panose="020B0503020204020204" pitchFamily="34" charset="-122"/>
              </a:rPr>
              <a:t>4</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200" kern="100" dirty="0">
                <a:latin typeface="Times New Roman" panose="02020603050405020304" pitchFamily="18" charset="0"/>
                <a:ea typeface="微软雅黑" panose="020B0503020204020204" pitchFamily="34" charset="-122"/>
              </a:rPr>
              <a:t>0.010 </a:t>
            </a:r>
            <a:r>
              <a:rPr lang="en-US" altLang="zh-CN" sz="2200" kern="100" dirty="0" err="1">
                <a:latin typeface="Times New Roman" panose="02020603050405020304" pitchFamily="18" charset="0"/>
                <a:ea typeface="微软雅黑" panose="020B0503020204020204" pitchFamily="34" charset="-122"/>
              </a:rPr>
              <a:t>mol·L</a:t>
            </a:r>
            <a:r>
              <a:rPr lang="zh-CN" altLang="zh-CN" sz="22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baseline="30000" dirty="0">
                <a:latin typeface="Times New Roman" panose="02020603050405020304" pitchFamily="18" charset="0"/>
                <a:ea typeface="微软雅黑" panose="020B0503020204020204" pitchFamily="34" charset="-122"/>
              </a:rPr>
              <a:t>1</a:t>
            </a:r>
            <a:r>
              <a:rPr lang="en-US" altLang="zh-CN" sz="2200" kern="100" dirty="0">
                <a:latin typeface="Times New Roman" panose="02020603050405020304" pitchFamily="18" charset="0"/>
                <a:ea typeface="微软雅黑" panose="020B0503020204020204" pitchFamily="34" charset="-122"/>
              </a:rPr>
              <a:t> KMnO</a:t>
            </a:r>
            <a:r>
              <a:rPr lang="en-US" altLang="zh-CN" sz="2200" kern="100" baseline="-25000" dirty="0">
                <a:latin typeface="Times New Roman" panose="02020603050405020304" pitchFamily="18" charset="0"/>
                <a:ea typeface="微软雅黑" panose="020B0503020204020204" pitchFamily="34" charset="-122"/>
              </a:rPr>
              <a:t>4</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200" kern="100" dirty="0">
                <a:latin typeface="Times New Roman" panose="02020603050405020304" pitchFamily="18" charset="0"/>
                <a:ea typeface="微软雅黑" panose="020B0503020204020204" pitchFamily="34" charset="-122"/>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酸性</a:t>
            </a:r>
            <a:r>
              <a:rPr lang="en-US" altLang="zh-CN" sz="2200" kern="100" dirty="0">
                <a:latin typeface="Times New Roman" panose="02020603050405020304" pitchFamily="18" charset="0"/>
                <a:ea typeface="微软雅黑" panose="020B0503020204020204" pitchFamily="34" charset="-122"/>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、蒸馏水、试管、量筒、秒表、恒温水浴槽。</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036542199"/>
              </p:ext>
            </p:extLst>
          </p:nvPr>
        </p:nvGraphicFramePr>
        <p:xfrm>
          <a:off x="516000" y="3933056"/>
          <a:ext cx="11160000" cy="2736303"/>
        </p:xfrm>
        <a:graphic>
          <a:graphicData uri="http://schemas.openxmlformats.org/drawingml/2006/table">
            <a:tbl>
              <a:tblPr/>
              <a:tblGrid>
                <a:gridCol w="827472"/>
                <a:gridCol w="2376264"/>
                <a:gridCol w="1497045"/>
                <a:gridCol w="2848592"/>
                <a:gridCol w="1897721"/>
                <a:gridCol w="949531"/>
                <a:gridCol w="763375"/>
              </a:tblGrid>
              <a:tr h="1087307">
                <a:tc>
                  <a:txBody>
                    <a:bodyPr/>
                    <a:lstStyle/>
                    <a:p>
                      <a:pPr algn="ctr">
                        <a:lnSpc>
                          <a:spcPct val="14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4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(0.20 </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2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2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 H</a:t>
                      </a:r>
                      <a:r>
                        <a:rPr lang="en-US" sz="22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2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2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蒸馏</a:t>
                      </a:r>
                      <a:endParaRPr lang="en-US" alt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40000"/>
                        </a:lnSpc>
                        <a:spcAft>
                          <a:spcPts val="0"/>
                        </a:spcAft>
                      </a:pP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水</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(0.010 mol·L</a:t>
                      </a:r>
                      <a:r>
                        <a:rPr lang="zh-CN" sz="22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2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200" kern="10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2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200" kern="10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m</a:t>
                      </a: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(MnSO</a:t>
                      </a:r>
                      <a:r>
                        <a:rPr lang="en-US" sz="22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zh-CN" sz="2200" kern="100">
                          <a:effectLst/>
                          <a:latin typeface="Times New Roman" panose="02020603050405020304" pitchFamily="18" charset="0"/>
                          <a:ea typeface="微软雅黑" panose="020B0503020204020204" pitchFamily="34" charset="-122"/>
                          <a:cs typeface="Times New Roman" panose="02020603050405020304" pitchFamily="18" charset="0"/>
                        </a:rPr>
                        <a:t>乙</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0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0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0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0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0.1</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835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4984283"/>
            <a:ext cx="11412000"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(1)KMnO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溶液用</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填名称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酸化；写出上述反应的离子方程式：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21546050"/>
              </p:ext>
            </p:extLst>
          </p:nvPr>
        </p:nvGraphicFramePr>
        <p:xfrm>
          <a:off x="516000" y="1700809"/>
          <a:ext cx="11160000" cy="3291840"/>
        </p:xfrm>
        <a:graphic>
          <a:graphicData uri="http://schemas.openxmlformats.org/drawingml/2006/table">
            <a:tbl>
              <a:tblPr/>
              <a:tblGrid>
                <a:gridCol w="827472"/>
                <a:gridCol w="2376264"/>
                <a:gridCol w="1497045"/>
                <a:gridCol w="2848592"/>
                <a:gridCol w="1897721"/>
                <a:gridCol w="949531"/>
                <a:gridCol w="763375"/>
              </a:tblGrid>
              <a:tr h="1087307">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(0.20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蒸馏</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(0.010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m</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(MnSO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873058" y="55959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硫酸</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3709508160"/>
              </p:ext>
            </p:extLst>
          </p:nvPr>
        </p:nvGraphicFramePr>
        <p:xfrm>
          <a:off x="9983712" y="5507222"/>
          <a:ext cx="1512888" cy="595313"/>
        </p:xfrm>
        <a:graphic>
          <a:graphicData uri="http://schemas.openxmlformats.org/presentationml/2006/ole">
            <mc:AlternateContent xmlns:mc="http://schemas.openxmlformats.org/markup-compatibility/2006">
              <mc:Choice xmlns:v="urn:schemas-microsoft-com:vml" Requires="v">
                <p:oleObj spid="_x0000_s175114" name="文档" r:id="rId3" imgW="1512343" imgH="595308" progId="Word.Document.12">
                  <p:embed/>
                </p:oleObj>
              </mc:Choice>
              <mc:Fallback>
                <p:oleObj name="文档" r:id="rId3" imgW="1512343" imgH="595308" progId="Word.Document.12">
                  <p:embed/>
                  <p:pic>
                    <p:nvPicPr>
                      <p:cNvPr id="0" name=""/>
                      <p:cNvPicPr/>
                      <p:nvPr/>
                    </p:nvPicPr>
                    <p:blipFill>
                      <a:blip r:embed="rId4"/>
                      <a:stretch>
                        <a:fillRect/>
                      </a:stretch>
                    </p:blipFill>
                    <p:spPr>
                      <a:xfrm>
                        <a:off x="9983712" y="5507222"/>
                        <a:ext cx="1512888" cy="595313"/>
                      </a:xfrm>
                      <a:prstGeom prst="rect">
                        <a:avLst/>
                      </a:prstGeom>
                    </p:spPr>
                  </p:pic>
                </p:oleObj>
              </mc:Fallback>
            </mc:AlternateContent>
          </a:graphicData>
        </a:graphic>
      </p:graphicFrame>
      <p:sp>
        <p:nvSpPr>
          <p:cNvPr id="10" name="矩形 9"/>
          <p:cNvSpPr/>
          <p:nvPr/>
        </p:nvSpPr>
        <p:spPr>
          <a:xfrm>
            <a:off x="560093" y="6126834"/>
            <a:ext cx="60391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6H</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=2Mn</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10CO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8H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sz="2400" dirty="0"/>
          </a:p>
        </p:txBody>
      </p:sp>
    </p:spTree>
    <p:extLst>
      <p:ext uri="{BB962C8B-B14F-4D97-AF65-F5344CB8AC3E}">
        <p14:creationId xmlns:p14="http://schemas.microsoft.com/office/powerpoint/2010/main" val="2225064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5122356"/>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实验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是探究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对化学反应速率的影响；实验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是探究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对化学反应速率的影响。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21546050"/>
              </p:ext>
            </p:extLst>
          </p:nvPr>
        </p:nvGraphicFramePr>
        <p:xfrm>
          <a:off x="516000" y="1700809"/>
          <a:ext cx="11160000" cy="3291840"/>
        </p:xfrm>
        <a:graphic>
          <a:graphicData uri="http://schemas.openxmlformats.org/drawingml/2006/table">
            <a:tbl>
              <a:tblPr/>
              <a:tblGrid>
                <a:gridCol w="827472"/>
                <a:gridCol w="2376264"/>
                <a:gridCol w="1497045"/>
                <a:gridCol w="2848592"/>
                <a:gridCol w="1897721"/>
                <a:gridCol w="949531"/>
                <a:gridCol w="763375"/>
              </a:tblGrid>
              <a:tr h="1087307">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(0.20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蒸馏</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(0.010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m</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(MnSO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3224389" y="520881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温度</a:t>
            </a:r>
            <a:endParaRPr lang="zh-CN" altLang="en-US" dirty="0"/>
          </a:p>
        </p:txBody>
      </p:sp>
      <p:sp>
        <p:nvSpPr>
          <p:cNvPr id="8" name="矩形 7"/>
          <p:cNvSpPr/>
          <p:nvPr/>
        </p:nvSpPr>
        <p:spPr>
          <a:xfrm>
            <a:off x="9958305" y="5213003"/>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催化剂</a:t>
            </a:r>
            <a:endParaRPr lang="zh-CN" altLang="en-US" dirty="0"/>
          </a:p>
        </p:txBody>
      </p:sp>
    </p:spTree>
    <p:extLst>
      <p:ext uri="{BB962C8B-B14F-4D97-AF65-F5344CB8AC3E}">
        <p14:creationId xmlns:p14="http://schemas.microsoft.com/office/powerpoint/2010/main" val="37418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88840"/>
            <a:ext cx="11160000" cy="2736304"/>
            <a:chOff x="792914" y="3925222"/>
            <a:chExt cx="11160000" cy="273630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62341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2296904"/>
            <a:ext cx="10586645" cy="222176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是在相同浓度，不使用催化剂的条件下进行的，但反应温度不同，则为探究温度对反应速率的影响；而实验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是在相同浓度、相同温度的条件下进行的，但</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不使用催化剂，而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使用催化剂，则为探究催化剂对反应速率的影响。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57632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5131065"/>
            <a:ext cx="11412000"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若实验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是探究浓度对化学反应速率的影响，则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；表格中的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，其测量的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21546050"/>
              </p:ext>
            </p:extLst>
          </p:nvPr>
        </p:nvGraphicFramePr>
        <p:xfrm>
          <a:off x="516000" y="1700809"/>
          <a:ext cx="11160000" cy="3291840"/>
        </p:xfrm>
        <a:graphic>
          <a:graphicData uri="http://schemas.openxmlformats.org/drawingml/2006/table">
            <a:tbl>
              <a:tblPr/>
              <a:tblGrid>
                <a:gridCol w="827472"/>
                <a:gridCol w="2376264"/>
                <a:gridCol w="1497045"/>
                <a:gridCol w="2848592"/>
                <a:gridCol w="1897721"/>
                <a:gridCol w="949531"/>
                <a:gridCol w="763375"/>
              </a:tblGrid>
              <a:tr h="1087307">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(0.20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蒸馏</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(0.010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m</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(MnSO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9">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8256240" y="5229200"/>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0.5</a:t>
            </a:r>
            <a:endParaRPr lang="zh-CN" altLang="en-US" dirty="0"/>
          </a:p>
        </p:txBody>
      </p:sp>
      <p:sp>
        <p:nvSpPr>
          <p:cNvPr id="9" name="矩形 8"/>
          <p:cNvSpPr/>
          <p:nvPr/>
        </p:nvSpPr>
        <p:spPr>
          <a:xfrm>
            <a:off x="2999656" y="5730542"/>
            <a:ext cx="423866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酸性</a:t>
            </a:r>
            <a:r>
              <a:rPr lang="en-US" altLang="zh-CN" sz="2400" kern="100" dirty="0">
                <a:solidFill>
                  <a:srgbClr val="C00000"/>
                </a:solidFill>
                <a:latin typeface="Times New Roman" panose="02020603050405020304" pitchFamily="18" charset="0"/>
                <a:ea typeface="微软雅黑" panose="020B0503020204020204" pitchFamily="34" charset="-122"/>
              </a:rPr>
              <a:t>KMnO</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溶液褪色所用时间</a:t>
            </a:r>
            <a:endParaRPr lang="zh-CN" altLang="en-US" dirty="0"/>
          </a:p>
        </p:txBody>
      </p:sp>
    </p:spTree>
    <p:extLst>
      <p:ext uri="{BB962C8B-B14F-4D97-AF65-F5344CB8AC3E}">
        <p14:creationId xmlns:p14="http://schemas.microsoft.com/office/powerpoint/2010/main" val="137759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2348880"/>
            <a:ext cx="11160000" cy="1728192"/>
            <a:chOff x="792914" y="3925222"/>
            <a:chExt cx="11160000" cy="1728192"/>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161530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2656944"/>
            <a:ext cx="10586645"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是探究浓度对化学反应速率的影响，则混合液的总体积必须相同，实验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溶液总体积为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中所需水的体积</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9622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xmlns="" id="{42F66117-1422-E04E-93A0-A3423E0F05D2}"/>
              </a:ext>
            </a:extLst>
          </p:cNvPr>
          <p:cNvSpPr/>
          <p:nvPr/>
        </p:nvSpPr>
        <p:spPr>
          <a:xfrm>
            <a:off x="335360" y="2075374"/>
            <a:ext cx="11449272" cy="4665994"/>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1639F706-5A08-E441-9E43-476613981402}"/>
              </a:ext>
            </a:extLst>
          </p:cNvPr>
          <p:cNvSpPr txBox="1"/>
          <p:nvPr/>
        </p:nvSpPr>
        <p:spPr>
          <a:xfrm>
            <a:off x="2747868" y="1772816"/>
            <a:ext cx="6696264" cy="553998"/>
          </a:xfrm>
          <a:prstGeom prst="rect">
            <a:avLst/>
          </a:prstGeom>
          <a:solidFill>
            <a:schemeClr val="bg1"/>
          </a:solidFill>
          <a:ln w="6350">
            <a:noFill/>
          </a:ln>
        </p:spPr>
        <p:txBody>
          <a:bodyPr wrap="square">
            <a:spAutoFit/>
          </a:bodyPr>
          <a:lstStyle/>
          <a:p>
            <a:pPr algn="ctr">
              <a:tabLst>
                <a:tab pos="2430780" algn="l"/>
              </a:tabLst>
            </a:pPr>
            <a:r>
              <a:rPr lang="zh-CN" altLang="en-US" sz="3000" b="1" kern="100" dirty="0">
                <a:latin typeface="+mn-ea"/>
                <a:cs typeface="Times New Roman" panose="02020603050405020304" pitchFamily="18" charset="0"/>
              </a:rPr>
              <a:t>关于</a:t>
            </a:r>
            <a:r>
              <a:rPr lang="zh-CN" altLang="en-US" sz="30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kern="100" dirty="0">
                <a:latin typeface="+mn-ea"/>
                <a:cs typeface="Times New Roman" panose="02020603050405020304" pitchFamily="18" charset="0"/>
              </a:rPr>
              <a:t>变量控制法</a:t>
            </a:r>
            <a:r>
              <a:rPr lang="zh-CN" altLang="en-US" sz="30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kern="100" dirty="0">
                <a:latin typeface="+mn-ea"/>
                <a:cs typeface="Times New Roman" panose="02020603050405020304" pitchFamily="18" charset="0"/>
              </a:rPr>
              <a:t>题目的解题策略</a:t>
            </a:r>
            <a:endParaRPr lang="zh-CN" altLang="zh-CN" sz="3000" b="1" kern="100" dirty="0">
              <a:latin typeface="+mn-ea"/>
              <a:cs typeface="Times New Roman" panose="02020603050405020304" pitchFamily="18" charset="0"/>
            </a:endParaRPr>
          </a:p>
        </p:txBody>
      </p:sp>
      <p:pic>
        <p:nvPicPr>
          <p:cNvPr id="177154" name="Picture 2" descr="10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2553" y="2471602"/>
            <a:ext cx="4966895" cy="411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hlinkClick r:id="rId3"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33864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304805" y="2359188"/>
            <a:ext cx="6294015" cy="1138773"/>
          </a:xfrm>
          <a:prstGeom prst="rect">
            <a:avLst/>
          </a:prstGeom>
          <a:noFill/>
        </p:spPr>
        <p:txBody>
          <a:bodyPr wrap="square" rtlCol="0" anchor="ctr">
            <a:spAutoFit/>
          </a:bodyPr>
          <a:lstStyle/>
          <a:p>
            <a:pPr algn="dist"/>
            <a:r>
              <a:rPr lang="zh-CN" altLang="en-US" sz="6800" b="1" dirty="0" smtClean="0">
                <a:solidFill>
                  <a:schemeClr val="bg1"/>
                </a:solidFill>
                <a:latin typeface="微软雅黑" panose="020B0503020204020204" pitchFamily="34" charset="-122"/>
              </a:rPr>
              <a:t>练真题   明考向</a:t>
            </a:r>
            <a:endParaRPr lang="zh-CN" altLang="zh-CN" sz="68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144939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1124744"/>
            <a:ext cx="11322624"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1.</a:t>
            </a:r>
            <a:r>
              <a:rPr lang="en-US" altLang="zh-CN" kern="100" dirty="0">
                <a:latin typeface="Times New Roman" panose="02020603050405020304" pitchFamily="18" charset="0"/>
                <a:ea typeface="楷体_GB2312" panose="02010609030101010101" pitchFamily="49" charset="-122"/>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rPr>
              <a:t>6</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rPr>
              <a:t>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恒温恒容的密闭容器中，在某催化剂表面上发生氨的分解反应：</a:t>
            </a:r>
            <a:r>
              <a:rPr lang="en-US" altLang="zh-CN" kern="100" dirty="0">
                <a:latin typeface="Times New Roman" panose="02020603050405020304" pitchFamily="18" charset="0"/>
                <a:ea typeface="微软雅黑" panose="020B0503020204020204" pitchFamily="34" charset="-122"/>
              </a:rPr>
              <a:t>2NH</a:t>
            </a:r>
            <a:r>
              <a:rPr lang="en-US" altLang="zh-CN" kern="100" baseline="-250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微软雅黑" panose="020B0503020204020204" pitchFamily="34" charset="-122"/>
              </a:rPr>
              <a:t>(g</a:t>
            </a:r>
            <a:r>
              <a:rPr lang="en-US" altLang="zh-CN" kern="100" dirty="0" smtClean="0">
                <a:latin typeface="Times New Roman" panose="02020603050405020304" pitchFamily="18" charset="0"/>
                <a:ea typeface="微软雅黑" panose="020B0503020204020204" pitchFamily="34" charset="-122"/>
              </a:rPr>
              <a:t>)             N</a:t>
            </a:r>
            <a:r>
              <a:rPr lang="en-US" altLang="zh-CN" kern="100" baseline="-25000" dirty="0" smtClean="0">
                <a:latin typeface="Times New Roman" panose="02020603050405020304" pitchFamily="18" charset="0"/>
                <a:ea typeface="微软雅黑" panose="020B0503020204020204" pitchFamily="34" charset="-122"/>
              </a:rPr>
              <a:t>2</a:t>
            </a:r>
            <a:r>
              <a:rPr lang="en-US" altLang="zh-CN" kern="100" dirty="0" smtClean="0">
                <a:latin typeface="Times New Roman" panose="02020603050405020304" pitchFamily="18" charset="0"/>
                <a:ea typeface="微软雅黑" panose="020B0503020204020204" pitchFamily="34" charset="-122"/>
              </a:rPr>
              <a:t>(g</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3H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，测得不同起始浓度和催化剂表面积下氨浓度随时间的变化，如下表所示，下列说法不正确的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8" name="图片 17"/>
          <p:cNvPicPr>
            <a:picLocks noChangeAspect="1"/>
          </p:cNvPicPr>
          <p:nvPr/>
        </p:nvPicPr>
        <p:blipFill>
          <a:blip r:embed="rId6">
            <a:clrChange>
              <a:clrFrom>
                <a:srgbClr val="FFFFFF"/>
              </a:clrFrom>
              <a:clrTo>
                <a:srgbClr val="FFFFFF">
                  <a:alpha val="0"/>
                </a:srgbClr>
              </a:clrTo>
            </a:clrChange>
          </a:blip>
          <a:stretch>
            <a:fillRect/>
          </a:stretch>
        </p:blipFill>
        <p:spPr>
          <a:xfrm>
            <a:off x="2572566" y="1711416"/>
            <a:ext cx="1016925" cy="433590"/>
          </a:xfrm>
          <a:prstGeom prst="rect">
            <a:avLst/>
          </a:prstGeom>
        </p:spPr>
      </p:pic>
      <p:graphicFrame>
        <p:nvGraphicFramePr>
          <p:cNvPr id="19" name="表格 18"/>
          <p:cNvGraphicFramePr>
            <a:graphicFrameLocks noGrp="1"/>
          </p:cNvGraphicFramePr>
          <p:nvPr>
            <p:extLst>
              <p:ext uri="{D42A27DB-BD31-4B8C-83A1-F6EECF244321}">
                <p14:modId xmlns:p14="http://schemas.microsoft.com/office/powerpoint/2010/main" val="1564009205"/>
              </p:ext>
            </p:extLst>
          </p:nvPr>
        </p:nvGraphicFramePr>
        <p:xfrm>
          <a:off x="516000" y="3040940"/>
          <a:ext cx="11160000" cy="3291840"/>
        </p:xfrm>
        <a:graphic>
          <a:graphicData uri="http://schemas.openxmlformats.org/drawingml/2006/table">
            <a:tbl>
              <a:tblPr/>
              <a:tblGrid>
                <a:gridCol w="755464"/>
                <a:gridCol w="5541546"/>
                <a:gridCol w="1010698"/>
                <a:gridCol w="1010698"/>
                <a:gridCol w="1010698"/>
                <a:gridCol w="1010698"/>
                <a:gridCol w="820198"/>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时间</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Symbol" panose="05050102010706020507" pitchFamily="18" charset="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Symbol" panose="05050102010706020507" pitchFamily="18" charset="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Symbol" panose="05050102010706020507" pitchFamily="18" charset="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Symbol" panose="05050102010706020507" pitchFamily="18" charset="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表面积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/cm</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x</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0.40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 name="直接连接符 5"/>
          <p:cNvCxnSpPr/>
          <p:nvPr/>
        </p:nvCxnSpPr>
        <p:spPr>
          <a:xfrm>
            <a:off x="4947047" y="3036483"/>
            <a:ext cx="1872208"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71464" y="3988462"/>
            <a:ext cx="5544616" cy="693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1916832"/>
            <a:ext cx="11322624"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下列</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时处于平衡状态，</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0.40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相同条件下，增加氨气的浓度，反应速率增大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相同条件下，增加催化剂的表面积，反应速率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9"/>
          <p:cNvSpPr txBox="1"/>
          <p:nvPr/>
        </p:nvSpPr>
        <p:spPr>
          <a:xfrm>
            <a:off x="254643" y="351034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69884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3007780" y="2649686"/>
            <a:ext cx="8888065" cy="923330"/>
          </a:xfrm>
          <a:prstGeom prst="rect">
            <a:avLst/>
          </a:prstGeom>
          <a:noFill/>
        </p:spPr>
        <p:txBody>
          <a:bodyPr wrap="square" rtlCol="0" anchor="ctr">
            <a:spAutoFit/>
          </a:bodyPr>
          <a:lstStyle/>
          <a:p>
            <a:pPr algn="dist"/>
            <a:r>
              <a:rPr lang="zh-CN" altLang="en-US" sz="5400" b="1" dirty="0">
                <a:solidFill>
                  <a:schemeClr val="bg1"/>
                </a:solidFill>
                <a:latin typeface="微软雅黑" panose="020B0503020204020204" pitchFamily="34" charset="-122"/>
              </a:rPr>
              <a:t>化学反应速率及表示方法</a:t>
            </a:r>
            <a:endParaRPr lang="zh-CN" altLang="zh-CN" sz="5400" b="1" dirty="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考点一</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60829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xmlns="" id="{574E7DD6-E482-894D-9E46-D2B62C9ED9EC}"/>
              </a:ext>
            </a:extLst>
          </p:cNvPr>
          <p:cNvGrpSpPr/>
          <p:nvPr/>
        </p:nvGrpSpPr>
        <p:grpSpPr>
          <a:xfrm>
            <a:off x="516000" y="1170625"/>
            <a:ext cx="11160000" cy="5570743"/>
            <a:chOff x="792914" y="3925222"/>
            <a:chExt cx="11160000" cy="5570743"/>
          </a:xfrm>
        </p:grpSpPr>
        <p:sp>
          <p:nvSpPr>
            <p:cNvPr id="14" name="圆角矩形 13">
              <a:extLst>
                <a:ext uri="{FF2B5EF4-FFF2-40B4-BE49-F238E27FC236}">
                  <a16:creationId xmlns:a16="http://schemas.microsoft.com/office/drawing/2014/main" xmlns="" id="{E0791A29-2CB4-2744-96C1-EA2037B165CE}"/>
                </a:ext>
              </a:extLst>
            </p:cNvPr>
            <p:cNvSpPr/>
            <p:nvPr/>
          </p:nvSpPr>
          <p:spPr>
            <a:xfrm>
              <a:off x="792914" y="4038113"/>
              <a:ext cx="11160000" cy="5457852"/>
            </a:xfrm>
            <a:prstGeom prst="roundRect">
              <a:avLst>
                <a:gd name="adj" fmla="val 193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695400" y="2609685"/>
            <a:ext cx="10801200" cy="4236353"/>
          </a:xfrm>
          <a:prstGeom prst="rect">
            <a:avLst/>
          </a:prstGeom>
        </p:spPr>
        <p:txBody>
          <a:bodyPr wrap="square">
            <a:spAutoFit/>
          </a:bodyPr>
          <a:lstStyle/>
          <a:p>
            <a:pPr algn="just">
              <a:lnSpc>
                <a:spcPct val="136000"/>
              </a:lnSpc>
              <a:spcAft>
                <a:spcPts val="0"/>
              </a:spcAft>
            </a:pP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催化剂表面积大小只影响反应速率，不影响平衡，实验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中氨气的初始浓度与实验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一样，则实验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达平衡时氨气浓度为</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4.00</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2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2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2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，而恒温恒容条件下，实验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相对于实验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为减小压强，平衡正向移动，因此实验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②</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60 min</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时处于平衡状态，</a:t>
            </a:r>
            <a:r>
              <a:rPr lang="en-US" altLang="zh-CN" sz="22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&lt;0.40</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2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0.40</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2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36000"/>
              </a:lnSpc>
              <a:spcAft>
                <a:spcPts val="0"/>
              </a:spcAft>
            </a:pPr>
            <a:r>
              <a:rPr lang="zh-CN" altLang="zh-CN" sz="2200" kern="100" dirty="0" smtClean="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20 min</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40 min</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氨气浓度变化量相同，速率相同，实验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中氨气初始浓度是实验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中氨气初始浓度的两倍，则相同条件下，增加氨气浓度，反应速率并没有增大，</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2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36000"/>
              </a:lnSpc>
              <a:spcAft>
                <a:spcPts val="0"/>
              </a:spcAft>
            </a:pPr>
            <a:r>
              <a:rPr lang="zh-CN" altLang="zh-CN" sz="2200" kern="100" dirty="0" smtClean="0">
                <a:latin typeface="Times New Roman" panose="02020603050405020304" pitchFamily="18" charset="0"/>
                <a:ea typeface="宋体" panose="02010600030101010101" pitchFamily="2" charset="-122"/>
                <a:cs typeface="Times New Roman" panose="02020603050405020304" pitchFamily="18" charset="0"/>
              </a:rPr>
              <a:t>对比</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和实验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，氨气浓度相同，实验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中催化剂表面积是实验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中催化剂表面积的</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倍，实验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先达到平衡状态，实验</a:t>
            </a: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的反应速率大，</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2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2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3839749226"/>
              </p:ext>
            </p:extLst>
          </p:nvPr>
        </p:nvGraphicFramePr>
        <p:xfrm>
          <a:off x="785813" y="1297223"/>
          <a:ext cx="10574337" cy="1347788"/>
        </p:xfrm>
        <a:graphic>
          <a:graphicData uri="http://schemas.openxmlformats.org/presentationml/2006/ole">
            <mc:AlternateContent xmlns:mc="http://schemas.openxmlformats.org/markup-compatibility/2006">
              <mc:Choice xmlns:v="urn:schemas-microsoft-com:vml" Requires="v">
                <p:oleObj spid="_x0000_s135195" name="文档" r:id="rId7" imgW="10598832" imgH="1349315" progId="Word.Document.12">
                  <p:embed/>
                </p:oleObj>
              </mc:Choice>
              <mc:Fallback>
                <p:oleObj name="文档" r:id="rId7" imgW="10598832" imgH="1349315" progId="Word.Document.12">
                  <p:embed/>
                  <p:pic>
                    <p:nvPicPr>
                      <p:cNvPr id="0" name=""/>
                      <p:cNvPicPr/>
                      <p:nvPr/>
                    </p:nvPicPr>
                    <p:blipFill>
                      <a:blip r:embed="rId8"/>
                      <a:stretch>
                        <a:fillRect/>
                      </a:stretch>
                    </p:blipFill>
                    <p:spPr>
                      <a:xfrm>
                        <a:off x="785813" y="1297223"/>
                        <a:ext cx="10574337" cy="1347788"/>
                      </a:xfrm>
                      <a:prstGeom prst="rect">
                        <a:avLst/>
                      </a:prstGeom>
                    </p:spPr>
                  </p:pic>
                </p:oleObj>
              </mc:Fallback>
            </mc:AlternateContent>
          </a:graphicData>
        </a:graphic>
      </p:graphicFrame>
    </p:spTree>
    <p:extLst>
      <p:ext uri="{BB962C8B-B14F-4D97-AF65-F5344CB8AC3E}">
        <p14:creationId xmlns:p14="http://schemas.microsoft.com/office/powerpoint/2010/main" val="22369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390000" y="1196752"/>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辽宁，</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某温度下，降冰片烯在钛杂环丁烷催化下聚合，反应物浓度与催化剂浓度及时间关系如图。已知反应物消耗一半所需的时间称为半衰期，下列说法错误的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其他条件相同时，催化剂浓度越大，反应速率越大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其他条件相同时，降冰片烯浓度越大，反应速率越大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条件</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，反应速率为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0.012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条件</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，降冰片烯起始浓度为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半衰期</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62.5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min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9"/>
          <p:cNvSpPr txBox="1"/>
          <p:nvPr/>
        </p:nvSpPr>
        <p:spPr>
          <a:xfrm>
            <a:off x="236141" y="336613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83298" name="Picture 2" descr="10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2622" y="2688560"/>
            <a:ext cx="3810418" cy="216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539374"/>
            <a:ext cx="11160000" cy="4536504"/>
            <a:chOff x="792914" y="3925222"/>
            <a:chExt cx="11160000" cy="4536504"/>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423614"/>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85875" y="1836931"/>
            <a:ext cx="6850285" cy="222176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由图中曲线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可知，其他条件相同时，催化剂浓度越大，反应所需要的时间越短，故反应速率越大，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图中曲线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可知，其他条件相同时，降</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冰片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4161552488"/>
              </p:ext>
            </p:extLst>
          </p:nvPr>
        </p:nvGraphicFramePr>
        <p:xfrm>
          <a:off x="777104" y="5203073"/>
          <a:ext cx="10574337" cy="1228725"/>
        </p:xfrm>
        <a:graphic>
          <a:graphicData uri="http://schemas.openxmlformats.org/presentationml/2006/ole">
            <mc:AlternateContent xmlns:mc="http://schemas.openxmlformats.org/markup-compatibility/2006">
              <mc:Choice xmlns:v="urn:schemas-microsoft-com:vml" Requires="v">
                <p:oleObj spid="_x0000_s136217" name="文档" r:id="rId7" imgW="10598832" imgH="1229983" progId="Word.Document.12">
                  <p:embed/>
                </p:oleObj>
              </mc:Choice>
              <mc:Fallback>
                <p:oleObj name="文档" r:id="rId7" imgW="10598832" imgH="1229983" progId="Word.Document.12">
                  <p:embed/>
                  <p:pic>
                    <p:nvPicPr>
                      <p:cNvPr id="0" name=""/>
                      <p:cNvPicPr/>
                      <p:nvPr/>
                    </p:nvPicPr>
                    <p:blipFill>
                      <a:blip r:embed="rId8"/>
                      <a:stretch>
                        <a:fillRect/>
                      </a:stretch>
                    </p:blipFill>
                    <p:spPr>
                      <a:xfrm>
                        <a:off x="777104" y="5203073"/>
                        <a:ext cx="10574337" cy="1228725"/>
                      </a:xfrm>
                      <a:prstGeom prst="rect">
                        <a:avLst/>
                      </a:prstGeom>
                    </p:spPr>
                  </p:pic>
                </p:oleObj>
              </mc:Fallback>
            </mc:AlternateContent>
          </a:graphicData>
        </a:graphic>
      </p:graphicFrame>
      <p:pic>
        <p:nvPicPr>
          <p:cNvPr id="15" name="Picture 2" descr="101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1048" y="1804153"/>
            <a:ext cx="3772691" cy="214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685875" y="4057334"/>
            <a:ext cx="10810725"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烯的浓度</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的两倍，所用时间</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也是</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的两倍，反应速率相等，故说明反应速率与降冰片烯浓度无关，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2387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390000" y="1268760"/>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广东，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在相同条件下研究催化剂</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的影响，各物质浓度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随反应时间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的部分变化曲线如图，</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则</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无催化剂时，反应不能进行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与催化剂</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使反应活化能更低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曲线表示使用催化剂</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使用催化剂</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9"/>
          <p:cNvSpPr txBox="1"/>
          <p:nvPr/>
        </p:nvSpPr>
        <p:spPr>
          <a:xfrm>
            <a:off x="244850" y="39691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84322" name="Picture 2" descr="10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1293" y="2144894"/>
            <a:ext cx="3050707" cy="24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1124744"/>
            <a:ext cx="11160000" cy="5640136"/>
            <a:chOff x="792914" y="3925222"/>
            <a:chExt cx="11160000" cy="5640136"/>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3"/>
              <a:ext cx="11160000" cy="5527245"/>
            </a:xfrm>
            <a:prstGeom prst="roundRect">
              <a:avLst>
                <a:gd name="adj" fmla="val 20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矩形 27"/>
          <p:cNvSpPr/>
          <p:nvPr/>
        </p:nvSpPr>
        <p:spPr>
          <a:xfrm>
            <a:off x="695399" y="1305932"/>
            <a:ext cx="7876075" cy="2160591"/>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由图可知，无催化剂时，随反应进行，生成物的浓度也在增加，说明反应也在进行，故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图可知，催化剂</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比催化剂</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催化效果好，反应速率大，说明催化剂</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使反应</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活化能更低，故</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3" name="Picture 2" descr="101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3595" y="1337004"/>
            <a:ext cx="2525194" cy="199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695400" y="3356992"/>
            <a:ext cx="10801200" cy="1582677"/>
          </a:xfrm>
          <a:prstGeom prst="rect">
            <a:avLst/>
          </a:prstGeom>
        </p:spPr>
        <p:txBody>
          <a:bodyPr wrap="square">
            <a:spAutoFit/>
          </a:bodyPr>
          <a:lstStyle/>
          <a:p>
            <a:pPr algn="just">
              <a:lnSpc>
                <a:spcPct val="140000"/>
              </a:lnSpc>
              <a:spcAft>
                <a:spcPts val="0"/>
              </a:spcAft>
            </a:pP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由图可知，使用催化剂</a:t>
            </a:r>
            <a:r>
              <a:rPr lang="en-US" altLang="zh-CN" sz="2400" kern="100" spc="-4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时，在</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2 min </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内</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的浓度变化了</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2.0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曲线表示的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的浓度变化了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，二者变化量之比不等于化学计量数之比，所以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曲线不表示使用催化剂</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的浓度随时间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的变化，故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2576893754"/>
              </p:ext>
            </p:extLst>
          </p:nvPr>
        </p:nvGraphicFramePr>
        <p:xfrm>
          <a:off x="777104" y="4779734"/>
          <a:ext cx="10731500" cy="1976437"/>
        </p:xfrm>
        <a:graphic>
          <a:graphicData uri="http://schemas.openxmlformats.org/presentationml/2006/ole">
            <mc:AlternateContent xmlns:mc="http://schemas.openxmlformats.org/markup-compatibility/2006">
              <mc:Choice xmlns:v="urn:schemas-microsoft-com:vml" Requires="v">
                <p:oleObj spid="_x0000_s137243" name="文档" r:id="rId8" imgW="10758018" imgH="1977965" progId="Word.Document.12">
                  <p:embed/>
                </p:oleObj>
              </mc:Choice>
              <mc:Fallback>
                <p:oleObj name="文档" r:id="rId8" imgW="10758018" imgH="1977965" progId="Word.Document.12">
                  <p:embed/>
                  <p:pic>
                    <p:nvPicPr>
                      <p:cNvPr id="0" name=""/>
                      <p:cNvPicPr/>
                      <p:nvPr/>
                    </p:nvPicPr>
                    <p:blipFill>
                      <a:blip r:embed="rId9"/>
                      <a:stretch>
                        <a:fillRect/>
                      </a:stretch>
                    </p:blipFill>
                    <p:spPr>
                      <a:xfrm>
                        <a:off x="777104" y="4779734"/>
                        <a:ext cx="10731500" cy="1976437"/>
                      </a:xfrm>
                      <a:prstGeom prst="rect">
                        <a:avLst/>
                      </a:prstGeom>
                    </p:spPr>
                  </p:pic>
                </p:oleObj>
              </mc:Fallback>
            </mc:AlternateContent>
          </a:graphicData>
        </a:graphic>
      </p:graphicFrame>
    </p:spTree>
    <p:extLst>
      <p:ext uri="{BB962C8B-B14F-4D97-AF65-F5344CB8AC3E}">
        <p14:creationId xmlns:p14="http://schemas.microsoft.com/office/powerpoint/2010/main" val="183363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C1FBDD9-C637-3049-A2CA-EC551F20B050}"/>
              </a:ext>
            </a:extLst>
          </p:cNvPr>
          <p:cNvSpPr/>
          <p:nvPr/>
        </p:nvSpPr>
        <p:spPr>
          <a:xfrm>
            <a:off x="390000" y="126876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spc="-30" dirty="0">
                <a:latin typeface="Times New Roman" panose="02020603050405020304" pitchFamily="18" charset="0"/>
                <a:ea typeface="楷体_GB2312" panose="02010609030101010101" pitchFamily="49" charset="-122"/>
                <a:cs typeface="Times New Roman" panose="02020603050405020304" pitchFamily="18" charset="0"/>
              </a:rPr>
              <a:t>福建，</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12(4)</a:t>
            </a:r>
            <a:r>
              <a:rPr lang="en-US" altLang="zh-CN" kern="100" spc="-30" dirty="0">
                <a:latin typeface="宋体" panose="02010600030101010101" pitchFamily="2" charset="-122"/>
                <a:ea typeface="楷体_GB2312" panose="02010609030101010101" pitchFamily="49" charset="-122"/>
                <a:cs typeface="Times New Roman" panose="02020603050405020304" pitchFamily="18" charset="0"/>
              </a:rPr>
              <a:t>①②</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溶液和</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溶液可发生反应：</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spc="-3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Cl </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。为探究反应速率与</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的关系，利用如图装置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夹持仪器略去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进行实验。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圆角矩形 14">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圆角矩形 17">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445768985"/>
              </p:ext>
            </p:extLst>
          </p:nvPr>
        </p:nvGraphicFramePr>
        <p:xfrm>
          <a:off x="10802647" y="1240592"/>
          <a:ext cx="1347788" cy="960438"/>
        </p:xfrm>
        <a:graphic>
          <a:graphicData uri="http://schemas.openxmlformats.org/presentationml/2006/ole">
            <mc:AlternateContent xmlns:mc="http://schemas.openxmlformats.org/markup-compatibility/2006">
              <mc:Choice xmlns:v="urn:schemas-microsoft-com:vml" Requires="v">
                <p:oleObj spid="_x0000_s186379" name="文档" r:id="rId7" imgW="1368739" imgH="972469" progId="Word.Document.12">
                  <p:embed/>
                </p:oleObj>
              </mc:Choice>
              <mc:Fallback>
                <p:oleObj name="文档" r:id="rId7" imgW="1368739" imgH="972469" progId="Word.Document.12">
                  <p:embed/>
                  <p:pic>
                    <p:nvPicPr>
                      <p:cNvPr id="0" name=""/>
                      <p:cNvPicPr/>
                      <p:nvPr/>
                    </p:nvPicPr>
                    <p:blipFill>
                      <a:blip r:embed="rId8"/>
                      <a:stretch>
                        <a:fillRect/>
                      </a:stretch>
                    </p:blipFill>
                    <p:spPr>
                      <a:xfrm>
                        <a:off x="10802647" y="1240592"/>
                        <a:ext cx="1347788" cy="960438"/>
                      </a:xfrm>
                      <a:prstGeom prst="rect">
                        <a:avLst/>
                      </a:prstGeom>
                    </p:spPr>
                  </p:pic>
                </p:oleObj>
              </mc:Fallback>
            </mc:AlternateContent>
          </a:graphicData>
        </a:graphic>
      </p:graphicFrame>
      <p:pic>
        <p:nvPicPr>
          <p:cNvPr id="186371" name="Picture 3" descr="101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4155" y="2816843"/>
            <a:ext cx="3346461" cy="267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xmlns="" id="{AC1FBDD9-C637-3049-A2CA-EC551F20B050}"/>
              </a:ext>
            </a:extLst>
          </p:cNvPr>
          <p:cNvSpPr/>
          <p:nvPr/>
        </p:nvSpPr>
        <p:spPr>
          <a:xfrm>
            <a:off x="390000" y="2933653"/>
            <a:ext cx="755572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实验步骤：往</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中加入一定体积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溶液和水，充分搅拌。控制体系温度，通过分液漏斗往</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醋酸，当导管口气泡均匀稳定冒出时，开始用排水法收集气体，用秒表测量收集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所需的时间，重复多次取平均值</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C1FBDD9-C637-3049-A2CA-EC551F20B050}"/>
              </a:ext>
            </a:extLst>
          </p:cNvPr>
          <p:cNvSpPr/>
          <p:nvPr/>
        </p:nvSpPr>
        <p:spPr>
          <a:xfrm>
            <a:off x="390000" y="1052736"/>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每组实验过程中，反应物浓度变化很小，忽略其对反应速率测定的影响。实验数据如表所示。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圆角矩形 14">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6" name="圆角矩形 15">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7" name="圆角矩形 16">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圆角矩形 17">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graphicFrame>
        <p:nvGraphicFramePr>
          <p:cNvPr id="14" name="表格 13"/>
          <p:cNvGraphicFramePr>
            <a:graphicFrameLocks noGrp="1"/>
          </p:cNvGraphicFramePr>
          <p:nvPr>
            <p:extLst>
              <p:ext uri="{D42A27DB-BD31-4B8C-83A1-F6EECF244321}">
                <p14:modId xmlns:p14="http://schemas.microsoft.com/office/powerpoint/2010/main" val="2150588322"/>
              </p:ext>
            </p:extLst>
          </p:nvPr>
        </p:nvGraphicFramePr>
        <p:xfrm>
          <a:off x="516000" y="2771676"/>
          <a:ext cx="11160001" cy="3291840"/>
        </p:xfrm>
        <a:graphic>
          <a:graphicData uri="http://schemas.openxmlformats.org/drawingml/2006/table">
            <a:tbl>
              <a:tblPr/>
              <a:tblGrid>
                <a:gridCol w="1926868"/>
                <a:gridCol w="2266661"/>
                <a:gridCol w="2266661"/>
                <a:gridCol w="1604814"/>
                <a:gridCol w="1604814"/>
                <a:gridCol w="1490183"/>
              </a:tblGrid>
              <a:tr h="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NaNO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醋酸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水</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334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矩形 18">
            <a:extLst>
              <a:ext uri="{FF2B5EF4-FFF2-40B4-BE49-F238E27FC236}">
                <a16:creationId xmlns:a16="http://schemas.microsoft.com/office/drawing/2014/main" xmlns="" id="{AC1FBDD9-C637-3049-A2CA-EC551F20B050}"/>
              </a:ext>
            </a:extLst>
          </p:cNvPr>
          <p:cNvSpPr/>
          <p:nvPr/>
        </p:nvSpPr>
        <p:spPr>
          <a:xfrm>
            <a:off x="390000" y="6127161"/>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566173" y="6254730"/>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4.0</a:t>
            </a:r>
            <a:endParaRPr lang="zh-CN" altLang="en-US" dirty="0"/>
          </a:p>
        </p:txBody>
      </p:sp>
      <p:sp>
        <p:nvSpPr>
          <p:cNvPr id="10" name="矩形 9"/>
          <p:cNvSpPr/>
          <p:nvPr/>
        </p:nvSpPr>
        <p:spPr>
          <a:xfrm>
            <a:off x="3320442" y="6254729"/>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6.0</a:t>
            </a:r>
            <a:endParaRPr lang="zh-CN" altLang="en-US" dirty="0"/>
          </a:p>
        </p:txBody>
      </p:sp>
    </p:spTree>
    <p:extLst>
      <p:ext uri="{BB962C8B-B14F-4D97-AF65-F5344CB8AC3E}">
        <p14:creationId xmlns:p14="http://schemas.microsoft.com/office/powerpoint/2010/main" val="313787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74E7DD6-E482-894D-9E46-D2B62C9ED9EC}"/>
              </a:ext>
            </a:extLst>
          </p:cNvPr>
          <p:cNvGrpSpPr/>
          <p:nvPr/>
        </p:nvGrpSpPr>
        <p:grpSpPr>
          <a:xfrm>
            <a:off x="516000" y="2185814"/>
            <a:ext cx="11160000" cy="1675234"/>
            <a:chOff x="792914" y="3925222"/>
            <a:chExt cx="11160000" cy="1675234"/>
          </a:xfrm>
        </p:grpSpPr>
        <p:sp>
          <p:nvSpPr>
            <p:cNvPr id="10" name="圆角矩形 9">
              <a:extLst>
                <a:ext uri="{FF2B5EF4-FFF2-40B4-BE49-F238E27FC236}">
                  <a16:creationId xmlns:a16="http://schemas.microsoft.com/office/drawing/2014/main" xmlns="" id="{E0791A29-2CB4-2744-96C1-EA2037B165CE}"/>
                </a:ext>
              </a:extLst>
            </p:cNvPr>
            <p:cNvSpPr/>
            <p:nvPr/>
          </p:nvSpPr>
          <p:spPr>
            <a:xfrm>
              <a:off x="792914" y="4038112"/>
              <a:ext cx="11160000" cy="156234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27280" y="2481982"/>
            <a:ext cx="10737441"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为探究反应速率与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的关系，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浓度不变，根据数据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可知溶液总体积为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；根据变量单一可知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Tree>
    <p:extLst>
      <p:ext uri="{BB962C8B-B14F-4D97-AF65-F5344CB8AC3E}">
        <p14:creationId xmlns:p14="http://schemas.microsoft.com/office/powerpoint/2010/main" val="134569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6" name="圆角矩形 15">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7" name="圆角矩形 16">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圆角矩形 17">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graphicFrame>
        <p:nvGraphicFramePr>
          <p:cNvPr id="14" name="表格 13"/>
          <p:cNvGraphicFramePr>
            <a:graphicFrameLocks noGrp="1"/>
          </p:cNvGraphicFramePr>
          <p:nvPr>
            <p:extLst>
              <p:ext uri="{D42A27DB-BD31-4B8C-83A1-F6EECF244321}">
                <p14:modId xmlns:p14="http://schemas.microsoft.com/office/powerpoint/2010/main" val="2341096319"/>
              </p:ext>
            </p:extLst>
          </p:nvPr>
        </p:nvGraphicFramePr>
        <p:xfrm>
          <a:off x="516000" y="1412776"/>
          <a:ext cx="11160001" cy="3291840"/>
        </p:xfrm>
        <a:graphic>
          <a:graphicData uri="http://schemas.openxmlformats.org/drawingml/2006/table">
            <a:tbl>
              <a:tblPr/>
              <a:tblGrid>
                <a:gridCol w="1926868"/>
                <a:gridCol w="2266661"/>
                <a:gridCol w="2266661"/>
                <a:gridCol w="1604814"/>
                <a:gridCol w="1604814"/>
                <a:gridCol w="1490183"/>
              </a:tblGrid>
              <a:tr h="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NaNO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醋酸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水</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334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矩形 18">
            <a:extLst>
              <a:ext uri="{FF2B5EF4-FFF2-40B4-BE49-F238E27FC236}">
                <a16:creationId xmlns:a16="http://schemas.microsoft.com/office/drawing/2014/main" xmlns="" id="{AC1FBDD9-C637-3049-A2CA-EC551F20B050}"/>
              </a:ext>
            </a:extLst>
          </p:cNvPr>
          <p:cNvSpPr/>
          <p:nvPr/>
        </p:nvSpPr>
        <p:spPr>
          <a:xfrm>
            <a:off x="390000" y="486221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该反应的速率方程为</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baseline="300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为反应速率常数。利用实验数据计算得</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填整数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089120" y="551826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Tree>
    <p:extLst>
      <p:ext uri="{BB962C8B-B14F-4D97-AF65-F5344CB8AC3E}">
        <p14:creationId xmlns:p14="http://schemas.microsoft.com/office/powerpoint/2010/main" val="3028451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74E7DD6-E482-894D-9E46-D2B62C9ED9EC}"/>
              </a:ext>
            </a:extLst>
          </p:cNvPr>
          <p:cNvGrpSpPr/>
          <p:nvPr/>
        </p:nvGrpSpPr>
        <p:grpSpPr>
          <a:xfrm>
            <a:off x="516000" y="2185814"/>
            <a:ext cx="11160000" cy="2251298"/>
            <a:chOff x="792914" y="3925222"/>
            <a:chExt cx="11160000" cy="2251298"/>
          </a:xfrm>
        </p:grpSpPr>
        <p:sp>
          <p:nvSpPr>
            <p:cNvPr id="10" name="圆角矩形 9">
              <a:extLst>
                <a:ext uri="{FF2B5EF4-FFF2-40B4-BE49-F238E27FC236}">
                  <a16:creationId xmlns:a16="http://schemas.microsoft.com/office/drawing/2014/main" xmlns="" id="{E0791A29-2CB4-2744-96C1-EA2037B165CE}"/>
                </a:ext>
              </a:extLst>
            </p:cNvPr>
            <p:cNvSpPr/>
            <p:nvPr/>
          </p:nvSpPr>
          <p:spPr>
            <a:xfrm>
              <a:off x="792914" y="4038112"/>
              <a:ext cx="11160000" cy="213840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5"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3941424849"/>
              </p:ext>
            </p:extLst>
          </p:nvPr>
        </p:nvGraphicFramePr>
        <p:xfrm>
          <a:off x="803275" y="2581324"/>
          <a:ext cx="10575925" cy="1855788"/>
        </p:xfrm>
        <a:graphic>
          <a:graphicData uri="http://schemas.openxmlformats.org/presentationml/2006/ole">
            <mc:AlternateContent xmlns:mc="http://schemas.openxmlformats.org/markup-compatibility/2006">
              <mc:Choice xmlns:v="urn:schemas-microsoft-com:vml" Requires="v">
                <p:oleObj spid="_x0000_s189448" name="文档" r:id="rId7" imgW="10598832" imgH="1857195" progId="Word.Document.12">
                  <p:embed/>
                </p:oleObj>
              </mc:Choice>
              <mc:Fallback>
                <p:oleObj name="文档" r:id="rId7" imgW="10598832" imgH="1857195" progId="Word.Document.12">
                  <p:embed/>
                  <p:pic>
                    <p:nvPicPr>
                      <p:cNvPr id="0" name=""/>
                      <p:cNvPicPr/>
                      <p:nvPr/>
                    </p:nvPicPr>
                    <p:blipFill>
                      <a:blip r:embed="rId8"/>
                      <a:stretch>
                        <a:fillRect/>
                      </a:stretch>
                    </p:blipFill>
                    <p:spPr>
                      <a:xfrm>
                        <a:off x="803275" y="2581324"/>
                        <a:ext cx="10575925" cy="1855788"/>
                      </a:xfrm>
                      <a:prstGeom prst="rect">
                        <a:avLst/>
                      </a:prstGeom>
                    </p:spPr>
                  </p:pic>
                </p:oleObj>
              </mc:Fallback>
            </mc:AlternateContent>
          </a:graphicData>
        </a:graphic>
      </p:graphicFrame>
      <p:sp>
        <p:nvSpPr>
          <p:cNvPr id="19" name="矩形 18">
            <a:hlinkClick r:id="rId9"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247814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84784"/>
            <a:ext cx="11412000" cy="1130246"/>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化学反应速率</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7459" name="Picture 3" descr="1006拆"/>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3815" y="2577185"/>
            <a:ext cx="7364371" cy="245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29116" y="2510314"/>
            <a:ext cx="418576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单位时间内反应物浓度的减小</a:t>
            </a:r>
            <a:endParaRPr lang="zh-CN" altLang="en-US" sz="2400" dirty="0"/>
          </a:p>
        </p:txBody>
      </p:sp>
      <p:sp>
        <p:nvSpPr>
          <p:cNvPr id="4" name="矩形 3"/>
          <p:cNvSpPr/>
          <p:nvPr/>
        </p:nvSpPr>
        <p:spPr>
          <a:xfrm>
            <a:off x="5321330" y="2979534"/>
            <a:ext cx="264687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生成物浓度的增大</a:t>
            </a:r>
            <a:endParaRPr lang="zh-CN" altLang="en-US" sz="2400" dirty="0"/>
          </a:p>
        </p:txBody>
      </p:sp>
      <p:sp>
        <p:nvSpPr>
          <p:cNvPr id="5" name="矩形 4"/>
          <p:cNvSpPr/>
          <p:nvPr/>
        </p:nvSpPr>
        <p:spPr>
          <a:xfrm>
            <a:off x="5574994" y="4482993"/>
            <a:ext cx="3482043"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mol·L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err="1">
                <a:solidFill>
                  <a:srgbClr val="C00000"/>
                </a:solidFill>
                <a:latin typeface="Times New Roman" panose="02020603050405020304" pitchFamily="18" charset="0"/>
                <a:ea typeface="微软雅黑" panose="020B0503020204020204" pitchFamily="34" charset="-122"/>
              </a:rPr>
              <a:t>mol</a:t>
            </a:r>
            <a:r>
              <a:rPr lang="en-US" altLang="zh-CN" sz="2400" kern="100" dirty="0">
                <a:solidFill>
                  <a:srgbClr val="C00000"/>
                </a:solidFill>
                <a:latin typeface="Times New Roman" panose="02020603050405020304" pitchFamily="18" charset="0"/>
                <a:ea typeface="微软雅黑" panose="020B0503020204020204" pitchFamily="34" charset="-122"/>
              </a:rPr>
              <a:t>/(L·s)]</a:t>
            </a:r>
            <a:endParaRPr lang="zh-CN" altLang="en-US" sz="2400" dirty="0"/>
          </a:p>
        </p:txBody>
      </p:sp>
      <p:sp>
        <p:nvSpPr>
          <p:cNvPr id="9" name="矩形 8"/>
          <p:cNvSpPr/>
          <p:nvPr/>
        </p:nvSpPr>
        <p:spPr>
          <a:xfrm>
            <a:off x="390000" y="5137437"/>
            <a:ext cx="11412000"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各物质的化学反应速率之比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之</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图片 9"/>
          <p:cNvPicPr>
            <a:picLocks noChangeAspect="1"/>
          </p:cNvPicPr>
          <p:nvPr/>
        </p:nvPicPr>
        <p:blipFill>
          <a:blip r:embed="rId3">
            <a:clrChange>
              <a:clrFrom>
                <a:srgbClr val="FFFFFF"/>
              </a:clrFrom>
              <a:clrTo>
                <a:srgbClr val="FFFFFF">
                  <a:alpha val="0"/>
                </a:srgbClr>
              </a:clrTo>
            </a:clrChange>
          </a:blip>
          <a:stretch>
            <a:fillRect/>
          </a:stretch>
        </p:blipFill>
        <p:spPr>
          <a:xfrm>
            <a:off x="2604780" y="5981020"/>
            <a:ext cx="494394" cy="170399"/>
          </a:xfrm>
          <a:prstGeom prst="rect">
            <a:avLst/>
          </a:prstGeom>
        </p:spPr>
      </p:pic>
      <p:sp>
        <p:nvSpPr>
          <p:cNvPr id="6" name="矩形 5"/>
          <p:cNvSpPr/>
          <p:nvPr/>
        </p:nvSpPr>
        <p:spPr>
          <a:xfrm>
            <a:off x="4767341" y="5183121"/>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化学计量数</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7722734" y="5707129"/>
            <a:ext cx="1792478" cy="461665"/>
          </a:xfrm>
          <a:prstGeom prst="rect">
            <a:avLst/>
          </a:prstGeom>
        </p:spPr>
        <p:txBody>
          <a:bodyPr wrap="none">
            <a:spAutoFit/>
          </a:bodyPr>
          <a:lstStyle/>
          <a:p>
            <a:r>
              <a:rPr lang="en-US" altLang="zh-CN" sz="2400" i="1" kern="100" dirty="0" err="1">
                <a:solidFill>
                  <a:srgbClr val="C00000"/>
                </a:solidFill>
                <a:latin typeface="Times New Roman" panose="02020603050405020304" pitchFamily="18" charset="0"/>
                <a:ea typeface="微软雅黑" panose="020B0503020204020204" pitchFamily="34" charset="-122"/>
              </a:rPr>
              <a:t>m</a:t>
            </a:r>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solidFill>
                  <a:srgbClr val="C00000"/>
                </a:solidFill>
                <a:latin typeface="Times New Roman" panose="02020603050405020304" pitchFamily="18" charset="0"/>
                <a:ea typeface="微软雅黑" panose="020B0503020204020204" pitchFamily="34" charset="-122"/>
              </a:rPr>
              <a:t>n</a:t>
            </a:r>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solidFill>
                  <a:srgbClr val="C00000"/>
                </a:solidFill>
                <a:latin typeface="Times New Roman" panose="02020603050405020304" pitchFamily="18" charset="0"/>
                <a:ea typeface="微软雅黑" panose="020B0503020204020204" pitchFamily="34" charset="-122"/>
              </a:rPr>
              <a:t>p</a:t>
            </a:r>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solidFill>
                  <a:srgbClr val="C00000"/>
                </a:solidFill>
                <a:latin typeface="Times New Roman" panose="02020603050405020304" pitchFamily="18" charset="0"/>
                <a:ea typeface="微软雅黑" panose="020B0503020204020204" pitchFamily="34" charset="-122"/>
              </a:rPr>
              <a:t>q</a:t>
            </a:r>
            <a:endParaRPr lang="zh-CN" altLang="en-US" sz="2400" dirty="0"/>
          </a:p>
        </p:txBody>
      </p:sp>
    </p:spTree>
    <p:extLst>
      <p:ext uri="{BB962C8B-B14F-4D97-AF65-F5344CB8AC3E}">
        <p14:creationId xmlns:p14="http://schemas.microsoft.com/office/powerpoint/2010/main" val="2375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698529" y="2328411"/>
            <a:ext cx="4925863" cy="1200329"/>
          </a:xfrm>
          <a:prstGeom prst="rect">
            <a:avLst/>
          </a:prstGeom>
          <a:noFill/>
        </p:spPr>
        <p:txBody>
          <a:bodyPr wrap="square" rtlCol="0" anchor="ctr">
            <a:spAutoFit/>
          </a:bodyPr>
          <a:lstStyle/>
          <a:p>
            <a:pPr algn="dist"/>
            <a:r>
              <a:rPr lang="zh-CN" altLang="en-US" sz="7200" b="1" dirty="0" smtClean="0">
                <a:solidFill>
                  <a:schemeClr val="bg1"/>
                </a:solidFill>
                <a:latin typeface="微软雅黑" panose="020B0503020204020204" pitchFamily="34" charset="-122"/>
              </a:rPr>
              <a:t>课时精练</a:t>
            </a:r>
            <a:endParaRPr lang="zh-CN" altLang="zh-CN" sz="72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331983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F3C0D54F-E471-254D-996C-2FBC9553FFE9}"/>
              </a:ext>
            </a:extLst>
          </p:cNvPr>
          <p:cNvSpPr/>
          <p:nvPr/>
        </p:nvSpPr>
        <p:spPr>
          <a:xfrm>
            <a:off x="390000" y="1134055"/>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下列关于化学反应速率的说法正确的是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因是同一反应，所以用不同物质表示化学反应速率时，所得数值是相同的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根据化学反应速率的大小可以知道化学反应进行的快慢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化学反应速率为</a:t>
            </a:r>
            <a:r>
              <a:rPr lang="en-US" altLang="zh-CN"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spc="2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表示的意思是时间为</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 min</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时，某物质的</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浓</a:t>
            </a:r>
            <a:endPar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度</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金属钠与水的反应中，可用钠或者水的浓度变化来表示化学反应速率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5118" y="218571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46495" y="925104"/>
            <a:ext cx="1129901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下列有关化学反应速率的认识错误的是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可以测定某一反应的瞬时速率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只能用单位时间内物质的量浓度变化值表示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任何化学反应都可以通过反应现象判断化学反应的快慢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溶液中发生的反应，速率的快慢主要由温度、浓度决定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3951046" y="418516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6" name="圆角矩形 5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340768"/>
            <a:ext cx="11160000" cy="2614862"/>
            <a:chOff x="792914" y="3925222"/>
            <a:chExt cx="11160000" cy="2614862"/>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2"/>
              <a:ext cx="11160000" cy="250197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651967" y="1567949"/>
            <a:ext cx="10799436" cy="222176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化学反应速率指的是一段时间内的平均速率，故</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可以用单位时间内物质的量浓度变化值表示，还可以用单位时间内其他改变量来表示，故</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溶液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中发生的反应，速率的快慢主要由物质本身性质决定，故</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6" name="圆角矩形 5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07839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26418" y="476672"/>
            <a:ext cx="11076375"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金华模拟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三种气体的物质的量随时间变化的曲线如图所示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下列描述正确的是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反应开始到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表示的反应速率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0.158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反应开始到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的物质的量浓度</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减少</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0.79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反应开始到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79%</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反应的化学方程式为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Z(g)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301249" y="427459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90466" name="Picture 2" descr="101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3331" y="1704001"/>
            <a:ext cx="4375563" cy="290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p:cNvPicPr>
            <a:picLocks noChangeAspect="1"/>
          </p:cNvPicPr>
          <p:nvPr/>
        </p:nvPicPr>
        <p:blipFill>
          <a:blip r:embed="rId16">
            <a:clrChange>
              <a:clrFrom>
                <a:srgbClr val="FFFFFF"/>
              </a:clrFrom>
              <a:clrTo>
                <a:srgbClr val="FFFFFF">
                  <a:alpha val="0"/>
                </a:srgbClr>
              </a:clrTo>
            </a:clrChange>
          </a:blip>
          <a:stretch>
            <a:fillRect/>
          </a:stretch>
        </p:blipFill>
        <p:spPr>
          <a:xfrm>
            <a:off x="5072866" y="5148483"/>
            <a:ext cx="494394" cy="170399"/>
          </a:xfrm>
          <a:prstGeom prst="rect">
            <a:avLst/>
          </a:prstGeom>
        </p:spPr>
      </p:pic>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219408"/>
            <a:ext cx="11160000" cy="5819298"/>
            <a:chOff x="792914" y="3925222"/>
            <a:chExt cx="11160000" cy="5819298"/>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5706408"/>
            </a:xfrm>
            <a:prstGeom prst="roundRect">
              <a:avLst>
                <a:gd name="adj" fmla="val 137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96283" y="3730382"/>
            <a:ext cx="6767869"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由题意知，反应为可逆反应，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的物质的量都变化了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0.79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的物质的量变化了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，则反应的化学方程式为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latin typeface="ZBFH"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2Z(g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 name="Picture 2" descr="101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8588" y="3789042"/>
            <a:ext cx="3222650" cy="213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对象 41"/>
          <p:cNvGraphicFramePr>
            <a:graphicFrameLocks noChangeAspect="1"/>
          </p:cNvGraphicFramePr>
          <p:nvPr>
            <p:extLst>
              <p:ext uri="{D42A27DB-BD31-4B8C-83A1-F6EECF244321}">
                <p14:modId xmlns:p14="http://schemas.microsoft.com/office/powerpoint/2010/main" val="3434898756"/>
              </p:ext>
            </p:extLst>
          </p:nvPr>
        </p:nvGraphicFramePr>
        <p:xfrm>
          <a:off x="803275" y="363424"/>
          <a:ext cx="10575925" cy="1579563"/>
        </p:xfrm>
        <a:graphic>
          <a:graphicData uri="http://schemas.openxmlformats.org/presentationml/2006/ole">
            <mc:AlternateContent xmlns:mc="http://schemas.openxmlformats.org/markup-compatibility/2006">
              <mc:Choice xmlns:v="urn:schemas-microsoft-com:vml" Requires="v">
                <p:oleObj spid="_x0000_s121958" name="文档" r:id="rId17" imgW="10598832" imgH="1582588" progId="Word.Document.12">
                  <p:embed/>
                </p:oleObj>
              </mc:Choice>
              <mc:Fallback>
                <p:oleObj name="文档" r:id="rId17" imgW="10598832" imgH="1582588" progId="Word.Document.12">
                  <p:embed/>
                  <p:pic>
                    <p:nvPicPr>
                      <p:cNvPr id="0" name=""/>
                      <p:cNvPicPr/>
                      <p:nvPr/>
                    </p:nvPicPr>
                    <p:blipFill>
                      <a:blip r:embed="rId18"/>
                      <a:stretch>
                        <a:fillRect/>
                      </a:stretch>
                    </p:blipFill>
                    <p:spPr>
                      <a:xfrm>
                        <a:off x="803275" y="363424"/>
                        <a:ext cx="10575925" cy="1579563"/>
                      </a:xfrm>
                      <a:prstGeom prst="rect">
                        <a:avLst/>
                      </a:prstGeom>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1752119066"/>
              </p:ext>
            </p:extLst>
          </p:nvPr>
        </p:nvGraphicFramePr>
        <p:xfrm>
          <a:off x="803275" y="1875592"/>
          <a:ext cx="10575925" cy="1228725"/>
        </p:xfrm>
        <a:graphic>
          <a:graphicData uri="http://schemas.openxmlformats.org/presentationml/2006/ole">
            <mc:AlternateContent xmlns:mc="http://schemas.openxmlformats.org/markup-compatibility/2006">
              <mc:Choice xmlns:v="urn:schemas-microsoft-com:vml" Requires="v">
                <p:oleObj spid="_x0000_s121959" name="文档" r:id="rId19" imgW="10598832" imgH="1229983" progId="Word.Document.12">
                  <p:embed/>
                </p:oleObj>
              </mc:Choice>
              <mc:Fallback>
                <p:oleObj name="文档" r:id="rId19" imgW="10598832" imgH="1229983" progId="Word.Document.12">
                  <p:embed/>
                  <p:pic>
                    <p:nvPicPr>
                      <p:cNvPr id="0" name=""/>
                      <p:cNvPicPr/>
                      <p:nvPr/>
                    </p:nvPicPr>
                    <p:blipFill>
                      <a:blip r:embed="rId20"/>
                      <a:stretch>
                        <a:fillRect/>
                      </a:stretch>
                    </p:blipFill>
                    <p:spPr>
                      <a:xfrm>
                        <a:off x="803275" y="1875592"/>
                        <a:ext cx="10575925" cy="1228725"/>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3806497038"/>
              </p:ext>
            </p:extLst>
          </p:nvPr>
        </p:nvGraphicFramePr>
        <p:xfrm>
          <a:off x="803275" y="3042181"/>
          <a:ext cx="10474325" cy="1209675"/>
        </p:xfrm>
        <a:graphic>
          <a:graphicData uri="http://schemas.openxmlformats.org/presentationml/2006/ole">
            <mc:AlternateContent xmlns:mc="http://schemas.openxmlformats.org/markup-compatibility/2006">
              <mc:Choice xmlns:v="urn:schemas-microsoft-com:vml" Requires="v">
                <p:oleObj spid="_x0000_s121960" name="文档" r:id="rId21" imgW="10598832" imgH="1228545" progId="Word.Document.12">
                  <p:embed/>
                </p:oleObj>
              </mc:Choice>
              <mc:Fallback>
                <p:oleObj name="文档" r:id="rId21" imgW="10598832" imgH="1228545" progId="Word.Document.12">
                  <p:embed/>
                  <p:pic>
                    <p:nvPicPr>
                      <p:cNvPr id="0" name=""/>
                      <p:cNvPicPr/>
                      <p:nvPr/>
                    </p:nvPicPr>
                    <p:blipFill>
                      <a:blip r:embed="rId22"/>
                      <a:stretch>
                        <a:fillRect/>
                      </a:stretch>
                    </p:blipFill>
                    <p:spPr>
                      <a:xfrm>
                        <a:off x="803275" y="3042181"/>
                        <a:ext cx="10474325" cy="1209675"/>
                      </a:xfrm>
                      <a:prstGeom prst="rect">
                        <a:avLst/>
                      </a:prstGeom>
                    </p:spPr>
                  </p:pic>
                </p:oleObj>
              </mc:Fallback>
            </mc:AlternateContent>
          </a:graphicData>
        </a:graphic>
      </p:graphicFrame>
      <p:pic>
        <p:nvPicPr>
          <p:cNvPr id="45" name="图片 44"/>
          <p:cNvPicPr>
            <a:picLocks noChangeAspect="1"/>
          </p:cNvPicPr>
          <p:nvPr/>
        </p:nvPicPr>
        <p:blipFill>
          <a:blip r:embed="rId23">
            <a:clrChange>
              <a:clrFrom>
                <a:srgbClr val="FFFFFF"/>
              </a:clrFrom>
              <a:clrTo>
                <a:srgbClr val="FFFFFF">
                  <a:alpha val="0"/>
                </a:srgbClr>
              </a:clrTo>
            </a:clrChange>
          </a:blip>
          <a:stretch>
            <a:fillRect/>
          </a:stretch>
        </p:blipFill>
        <p:spPr>
          <a:xfrm>
            <a:off x="6689482" y="5112228"/>
            <a:ext cx="494394" cy="170399"/>
          </a:xfrm>
          <a:prstGeom prst="rect">
            <a:avLst/>
          </a:prstGeom>
        </p:spPr>
      </p:pic>
    </p:spTree>
    <p:extLst>
      <p:ext uri="{BB962C8B-B14F-4D97-AF65-F5344CB8AC3E}">
        <p14:creationId xmlns:p14="http://schemas.microsoft.com/office/powerpoint/2010/main" val="315644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linds(horizontal)">
                                      <p:cBhvr>
                                        <p:cTn id="16" dur="500"/>
                                        <p:tgtEl>
                                          <p:spTgt spid="42"/>
                                        </p:tgtEl>
                                      </p:cBhvr>
                                    </p:animEffect>
                                  </p:childTnLst>
                                </p:cTn>
                              </p:par>
                              <p:par>
                                <p:cTn id="17" presetID="3" presetClass="entr" presetSubtype="1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linds(horizontal)">
                                      <p:cBhvr>
                                        <p:cTn id="19" dur="500"/>
                                        <p:tgtEl>
                                          <p:spTgt spid="43"/>
                                        </p:tgtEl>
                                      </p:cBhvr>
                                    </p:animEffect>
                                  </p:childTnLst>
                                </p:cTn>
                              </p:par>
                              <p:par>
                                <p:cTn id="20" presetID="3" presetClass="entr" presetSubtype="1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par>
                                <p:cTn id="23" presetID="3" presetClass="entr" presetSubtype="1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linds(horizontal)">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63304" y="836712"/>
            <a:ext cx="11187139"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3Fe(s)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Fe</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在一容积可变的密闭容器中进行，下列条件的改变能使反应速率加快的是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增加铁的量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将容器的体积缩小一半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保持体积不变，充入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使体系压强增大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保持体积不变，充入水蒸气使体系压强增大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6203979" y="298501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894275614"/>
              </p:ext>
            </p:extLst>
          </p:nvPr>
        </p:nvGraphicFramePr>
        <p:xfrm>
          <a:off x="3613758" y="672554"/>
          <a:ext cx="1587500" cy="884238"/>
        </p:xfrm>
        <a:graphic>
          <a:graphicData uri="http://schemas.openxmlformats.org/presentationml/2006/ole">
            <mc:AlternateContent xmlns:mc="http://schemas.openxmlformats.org/markup-compatibility/2006">
              <mc:Choice xmlns:v="urn:schemas-microsoft-com:vml" Requires="v">
                <p:oleObj spid="_x0000_s191498" name="文档" r:id="rId16" imgW="1608079" imgH="901435" progId="Word.Document.12">
                  <p:embed/>
                </p:oleObj>
              </mc:Choice>
              <mc:Fallback>
                <p:oleObj name="文档" r:id="rId16" imgW="1608079" imgH="901435" progId="Word.Document.12">
                  <p:embed/>
                  <p:pic>
                    <p:nvPicPr>
                      <p:cNvPr id="0" name=""/>
                      <p:cNvPicPr/>
                      <p:nvPr/>
                    </p:nvPicPr>
                    <p:blipFill>
                      <a:blip r:embed="rId17"/>
                      <a:stretch>
                        <a:fillRect/>
                      </a:stretch>
                    </p:blipFill>
                    <p:spPr>
                      <a:xfrm>
                        <a:off x="3613758" y="672554"/>
                        <a:ext cx="1587500" cy="884238"/>
                      </a:xfrm>
                      <a:prstGeom prst="rect">
                        <a:avLst/>
                      </a:prstGeom>
                    </p:spPr>
                  </p:pic>
                </p:oleObj>
              </mc:Fallback>
            </mc:AlternateContent>
          </a:graphicData>
        </a:graphic>
      </p:graphicFrame>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980728"/>
            <a:ext cx="11160000" cy="4176464"/>
            <a:chOff x="792914" y="3925222"/>
            <a:chExt cx="11160000" cy="4176464"/>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06357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51967" y="1207909"/>
            <a:ext cx="10799436" cy="3883755"/>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铁是固体，增加铁的量，浓度不变，反应速率不变，</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与题意不符</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容器的体积缩小一半，反应体系中气体物质的浓度增大，则化学反应速率增大，</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符合题意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体积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不变，充入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使体系压强增大，但各物质的浓度不变，所以反应速率不变，</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与题意不符</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保持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体积不变，充入水蒸气使体系压强增大，反应物浓度增大，反应速率增大，</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符合题意。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29397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390160"/>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增大反应物浓度，可增大单位体积内活化分子的百分数，从而使有效碰撞次数增多</a:t>
            </a:r>
            <a:endParaRPr lang="zh-CN" altLang="zh-CN" sz="1050" kern="100" spc="-6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有气体参加的化学反应，若增大压强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即缩小反应容器的容积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，可增大活化分子</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百分数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，从而使反应速率增大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升高温度能使化学反应速率增大的主要原因是减小了反应物分子中活化分子的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百</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催化剂能增大单位体积内活化分子的百分数，从而增大反应速率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118" y="362181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4546801"/>
            <a:ext cx="11160000" cy="1330471"/>
            <a:chOff x="792914" y="3925222"/>
            <a:chExt cx="11160000" cy="1330471"/>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1217581"/>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矩形 36"/>
          <p:cNvSpPr/>
          <p:nvPr/>
        </p:nvSpPr>
        <p:spPr>
          <a:xfrm>
            <a:off x="696282" y="4725144"/>
            <a:ext cx="10799436" cy="111376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浓度和压强的变化是改变单位体积内活化分子的总数，活化分子的百分数不变；温度、催化剂是改变活化分子的百分数，单位体积内分子总数不变。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96878"/>
            <a:ext cx="11350315" cy="3651769"/>
          </a:xfrm>
          <a:prstGeom prst="rect">
            <a:avLst/>
          </a:prstGeom>
        </p:spPr>
        <p:txBody>
          <a:bodyPr>
            <a:spAutoFit/>
          </a:bodyPr>
          <a:lstStyle/>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如图表示某化学反应在使用催化剂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和未使用催化剂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时，反应过程和能量的对应关系。下列说法一定正确的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的活化能更高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该反应反应物断键吸收的总能量小于生成物成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键</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释放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的总能量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中活化分子的百分数更高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的反应速率更</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44850" y="154574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3878466"/>
            <a:ext cx="11160000" cy="2212886"/>
            <a:chOff x="792914" y="3925222"/>
            <a:chExt cx="11160000" cy="2212886"/>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209999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42285" y="3991610"/>
            <a:ext cx="10907430" cy="2099742"/>
          </a:xfrm>
          <a:prstGeom prst="rect">
            <a:avLst/>
          </a:prstGeom>
        </p:spPr>
        <p:txBody>
          <a:bodyPr>
            <a:spAutoFit/>
          </a:bodyPr>
          <a:lstStyle/>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的活化能更高，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反应为放热反应，反应物断键吸收的总能量小于生成物成键释放的总能量，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相比，</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的活化能小，</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中活化分子的百分数更高，反应速率更快，</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spc="-6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2514" name="Picture 2" descr="10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8456" y="1061445"/>
            <a:ext cx="4042702" cy="234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圆角矩形 2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88172"/>
            <a:ext cx="11412000" cy="390106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注意事项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化学反应速率一般指平均速率而不是某一时刻的瞬时速率，且无论用反应物还是用生成物表示均取正值。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同一化学反应，相同条件下用不同物质表示的反应速率，其数值可能不同，但表示的意义相同。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6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spc="60" dirty="0">
                <a:latin typeface="Times New Roman" panose="02020603050405020304" pitchFamily="18" charset="0"/>
                <a:ea typeface="微软雅黑" panose="020B0503020204020204" pitchFamily="34" charset="-122"/>
                <a:cs typeface="Times New Roman" panose="02020603050405020304" pitchFamily="18" charset="0"/>
              </a:rPr>
              <a:t>固体或纯液体的浓度视为常数，不能用固体或纯液体的浓度变化计算化学反应速</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720525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407368" y="353146"/>
            <a:ext cx="11187139"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kern="100" dirty="0">
                <a:latin typeface="Times New Roman" panose="02020603050405020304" pitchFamily="18" charset="0"/>
                <a:ea typeface="微软雅黑" panose="020B0503020204020204" pitchFamily="34" charset="-122"/>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乙醛在少量</a:t>
            </a:r>
            <a:r>
              <a:rPr lang="en-US" altLang="zh-CN" kern="100" dirty="0">
                <a:latin typeface="Times New Roman" panose="02020603050405020304" pitchFamily="18" charset="0"/>
                <a:ea typeface="微软雅黑" panose="020B0503020204020204" pitchFamily="34" charset="-122"/>
              </a:rPr>
              <a:t>I</a:t>
            </a:r>
            <a:r>
              <a:rPr lang="en-US" altLang="zh-CN" kern="100" baseline="-25000" dirty="0">
                <a:latin typeface="Times New Roman" panose="02020603050405020304" pitchFamily="18" charset="0"/>
                <a:ea typeface="微软雅黑" panose="020B0503020204020204" pitchFamily="34" charset="-122"/>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存在下发生的分解反应为</a:t>
            </a:r>
            <a:r>
              <a:rPr lang="en-US" altLang="zh-CN" kern="100" dirty="0">
                <a:latin typeface="Times New Roman" panose="02020603050405020304" pitchFamily="18" charset="0"/>
                <a:ea typeface="微软雅黑" panose="020B0503020204020204" pitchFamily="34" charset="-122"/>
              </a:rPr>
              <a:t>CH</a:t>
            </a:r>
            <a:r>
              <a:rPr lang="en-US" altLang="zh-CN" kern="100" baseline="-250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微软雅黑" panose="020B0503020204020204" pitchFamily="34" charset="-122"/>
              </a:rPr>
              <a:t>CHO(g)</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CH</a:t>
            </a:r>
            <a:r>
              <a:rPr lang="en-US" altLang="zh-CN" kern="100" baseline="-25000" dirty="0">
                <a:latin typeface="Times New Roman" panose="02020603050405020304" pitchFamily="18" charset="0"/>
                <a:ea typeface="微软雅黑" panose="020B0503020204020204" pitchFamily="34" charset="-122"/>
              </a:rPr>
              <a:t>4</a:t>
            </a:r>
            <a:r>
              <a:rPr lang="en-US" altLang="zh-CN" kern="100" dirty="0">
                <a:latin typeface="Times New Roman" panose="02020603050405020304" pitchFamily="18" charset="0"/>
                <a:ea typeface="微软雅黑" panose="020B0503020204020204" pitchFamily="34" charset="-122"/>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。某温度下，测得</a:t>
            </a:r>
            <a:r>
              <a:rPr lang="en-US" altLang="zh-CN" kern="100" dirty="0">
                <a:latin typeface="Times New Roman" panose="02020603050405020304" pitchFamily="18" charset="0"/>
                <a:ea typeface="微软雅黑" panose="020B0503020204020204" pitchFamily="34" charset="-122"/>
              </a:rPr>
              <a:t>CH</a:t>
            </a:r>
            <a:r>
              <a:rPr lang="en-US" altLang="zh-CN" kern="100" baseline="-250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微软雅黑" panose="020B0503020204020204" pitchFamily="34" charset="-122"/>
              </a:rPr>
              <a:t>CHO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的浓度变化情况如下表：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1024255742"/>
              </p:ext>
            </p:extLst>
          </p:nvPr>
        </p:nvGraphicFramePr>
        <p:xfrm>
          <a:off x="516001" y="1649290"/>
          <a:ext cx="11159999" cy="1097280"/>
        </p:xfrm>
        <a:graphic>
          <a:graphicData uri="http://schemas.openxmlformats.org/drawingml/2006/table">
            <a:tbl>
              <a:tblPr/>
              <a:tblGrid>
                <a:gridCol w="3758792"/>
                <a:gridCol w="1201556"/>
                <a:gridCol w="1201556"/>
                <a:gridCol w="1201556"/>
                <a:gridCol w="1201556"/>
                <a:gridCol w="1201556"/>
                <a:gridCol w="1393427"/>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665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1 070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CHO)/(mol·L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6.68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5.85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4.64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2.81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a:extLst>
              <a:ext uri="{FF2B5EF4-FFF2-40B4-BE49-F238E27FC236}">
                <a16:creationId xmlns:a16="http://schemas.microsoft.com/office/drawing/2014/main" xmlns="" id="{FFF65964-AB35-1C41-A7F1-54DD8E8F48A6}"/>
              </a:ext>
            </a:extLst>
          </p:cNvPr>
          <p:cNvSpPr/>
          <p:nvPr/>
        </p:nvSpPr>
        <p:spPr>
          <a:xfrm>
            <a:off x="407368" y="2909430"/>
            <a:ext cx="11187139"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A.42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242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的平均反应速率为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384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时的瞬时速率大于第</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665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时的瞬时速率是受</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105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时，测得混合气体的体积为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168.224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为催化剂降低了反应的活化能，使活化分子百分数增加，有效碰撞次数增多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72061" y="450239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620688"/>
            <a:ext cx="11160000" cy="5184576"/>
            <a:chOff x="792914" y="3925222"/>
            <a:chExt cx="11160000" cy="5184576"/>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071686"/>
            </a:xfrm>
            <a:prstGeom prst="roundRect">
              <a:avLst>
                <a:gd name="adj" fmla="val 189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96282" y="3501008"/>
            <a:ext cx="10799436"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随着反应的进行，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减小，反应速率减慢，所以第</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384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时的瞬时速率大于第</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665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时的瞬时速率，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的初始浓度及气体体积未知，故无法计算反应至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105 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时，混合气体的体积，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595247032"/>
              </p:ext>
            </p:extLst>
          </p:nvPr>
        </p:nvGraphicFramePr>
        <p:xfrm>
          <a:off x="803275" y="2132856"/>
          <a:ext cx="10677525" cy="1376363"/>
        </p:xfrm>
        <a:graphic>
          <a:graphicData uri="http://schemas.openxmlformats.org/presentationml/2006/ole">
            <mc:AlternateContent xmlns:mc="http://schemas.openxmlformats.org/markup-compatibility/2006">
              <mc:Choice xmlns:v="urn:schemas-microsoft-com:vml" Requires="v">
                <p:oleObj spid="_x0000_s126028" name="文档" r:id="rId16" imgW="10702916" imgH="1384540" progId="Word.Document.12">
                  <p:embed/>
                </p:oleObj>
              </mc:Choice>
              <mc:Fallback>
                <p:oleObj name="文档" r:id="rId16" imgW="10702916" imgH="1384540" progId="Word.Document.12">
                  <p:embed/>
                  <p:pic>
                    <p:nvPicPr>
                      <p:cNvPr id="0" name=""/>
                      <p:cNvPicPr/>
                      <p:nvPr/>
                    </p:nvPicPr>
                    <p:blipFill>
                      <a:blip r:embed="rId17"/>
                      <a:stretch>
                        <a:fillRect/>
                      </a:stretch>
                    </p:blipFill>
                    <p:spPr>
                      <a:xfrm>
                        <a:off x="803275" y="2132856"/>
                        <a:ext cx="10677525" cy="1376363"/>
                      </a:xfrm>
                      <a:prstGeom prst="rect">
                        <a:avLst/>
                      </a:prstGeom>
                    </p:spPr>
                  </p:pic>
                </p:oleObj>
              </mc:Fallback>
            </mc:AlternateContent>
          </a:graphicData>
        </a:graphic>
      </p:graphicFrame>
      <p:graphicFrame>
        <p:nvGraphicFramePr>
          <p:cNvPr id="33" name="表格 32"/>
          <p:cNvGraphicFramePr>
            <a:graphicFrameLocks noGrp="1"/>
          </p:cNvGraphicFramePr>
          <p:nvPr>
            <p:extLst>
              <p:ext uri="{D42A27DB-BD31-4B8C-83A1-F6EECF244321}">
                <p14:modId xmlns:p14="http://schemas.microsoft.com/office/powerpoint/2010/main" val="2337752680"/>
              </p:ext>
            </p:extLst>
          </p:nvPr>
        </p:nvGraphicFramePr>
        <p:xfrm>
          <a:off x="839416" y="920980"/>
          <a:ext cx="10656584" cy="1097280"/>
        </p:xfrm>
        <a:graphic>
          <a:graphicData uri="http://schemas.openxmlformats.org/drawingml/2006/table">
            <a:tbl>
              <a:tblPr/>
              <a:tblGrid>
                <a:gridCol w="3494126"/>
                <a:gridCol w="1162796"/>
                <a:gridCol w="1162796"/>
                <a:gridCol w="1162796"/>
                <a:gridCol w="1162796"/>
                <a:gridCol w="1162796"/>
                <a:gridCol w="1348478"/>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665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1 070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CHO)/(mol·L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6.68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5.85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4.64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2.81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865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9EF13083-441D-CC41-A3B9-50FF39250BAC}"/>
              </a:ext>
            </a:extLst>
          </p:cNvPr>
          <p:cNvSpPr/>
          <p:nvPr/>
        </p:nvSpPr>
        <p:spPr>
          <a:xfrm>
            <a:off x="502431" y="476672"/>
            <a:ext cx="11187139"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温州模拟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恒容密闭容器中投入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，不考虑副反应，其物质的量随时间变化的关系如图所示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该反应的化学方程式为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OH(g)</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表示的平均反应速率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0.05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逆反应速率：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9"/>
          <p:cNvSpPr txBox="1"/>
          <p:nvPr/>
        </p:nvSpPr>
        <p:spPr>
          <a:xfrm>
            <a:off x="362739" y="48343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96610" name="Picture 2" descr="101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9335" y="2198742"/>
            <a:ext cx="3620235" cy="241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124744"/>
            <a:ext cx="11160000" cy="3528392"/>
            <a:chOff x="792914" y="3925222"/>
            <a:chExt cx="11160000" cy="3528392"/>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2"/>
              <a:ext cx="11160000" cy="3415502"/>
            </a:xfrm>
            <a:prstGeom prst="roundRect">
              <a:avLst>
                <a:gd name="adj" fmla="val 42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687639" y="2826082"/>
            <a:ext cx="10799436" cy="175432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反应未达到平衡之前，逆反应速率一直增大</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达到平衡时转化了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，故平衡转化率是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2387582854"/>
              </p:ext>
            </p:extLst>
          </p:nvPr>
        </p:nvGraphicFramePr>
        <p:xfrm>
          <a:off x="803275" y="1502202"/>
          <a:ext cx="10575925" cy="1430338"/>
        </p:xfrm>
        <a:graphic>
          <a:graphicData uri="http://schemas.openxmlformats.org/presentationml/2006/ole">
            <mc:AlternateContent xmlns:mc="http://schemas.openxmlformats.org/markup-compatibility/2006">
              <mc:Choice xmlns:v="urn:schemas-microsoft-com:vml" Requires="v">
                <p:oleObj spid="_x0000_s127050" name="文档" r:id="rId16" imgW="10598832" imgH="1433423" progId="Word.Document.12">
                  <p:embed/>
                </p:oleObj>
              </mc:Choice>
              <mc:Fallback>
                <p:oleObj name="文档" r:id="rId16" imgW="10598832" imgH="1433423" progId="Word.Document.12">
                  <p:embed/>
                  <p:pic>
                    <p:nvPicPr>
                      <p:cNvPr id="0" name=""/>
                      <p:cNvPicPr/>
                      <p:nvPr/>
                    </p:nvPicPr>
                    <p:blipFill>
                      <a:blip r:embed="rId17"/>
                      <a:stretch>
                        <a:fillRect/>
                      </a:stretch>
                    </p:blipFill>
                    <p:spPr>
                      <a:xfrm>
                        <a:off x="803275" y="1502202"/>
                        <a:ext cx="10575925" cy="1430338"/>
                      </a:xfrm>
                      <a:prstGeom prst="rect">
                        <a:avLst/>
                      </a:prstGeom>
                    </p:spPr>
                  </p:pic>
                </p:oleObj>
              </mc:Fallback>
            </mc:AlternateContent>
          </a:graphicData>
        </a:graphic>
      </p:graphicFrame>
      <p:pic>
        <p:nvPicPr>
          <p:cNvPr id="33" name="Picture 2" descr="101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7003" y="1414650"/>
            <a:ext cx="3788983" cy="25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15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620688"/>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rPr>
              <a:t>2KMnO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5H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C</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3H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SO</a:t>
            </a:r>
            <a:r>
              <a:rPr lang="en-US" altLang="zh-CN" kern="100" baseline="-25000" dirty="0">
                <a:latin typeface="Times New Roman" panose="02020603050405020304" pitchFamily="18" charset="0"/>
                <a:ea typeface="微软雅黑" panose="020B0503020204020204" pitchFamily="34" charset="-122"/>
              </a:rPr>
              <a:t>4</a:t>
            </a:r>
            <a:r>
              <a:rPr lang="en-US" altLang="zh-CN" kern="100" spc="-80" dirty="0">
                <a:latin typeface="Times New Roman" panose="02020603050405020304" pitchFamily="18" charset="0"/>
                <a:ea typeface="微软雅黑" panose="020B0503020204020204" pitchFamily="34" charset="-122"/>
              </a:rPr>
              <a:t>==</a:t>
            </a:r>
            <a:r>
              <a:rPr lang="en-US" altLang="zh-CN" kern="100" dirty="0">
                <a:latin typeface="Times New Roman" panose="02020603050405020304" pitchFamily="18" charset="0"/>
                <a:ea typeface="微软雅黑" panose="020B0503020204020204" pitchFamily="34" charset="-122"/>
              </a:rPr>
              <a:t>=2MnSO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K</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SO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10CO</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8H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。某化学小组欲探究</a:t>
            </a:r>
            <a:r>
              <a:rPr lang="en-US" altLang="zh-CN" kern="100" dirty="0">
                <a:latin typeface="Times New Roman" panose="02020603050405020304" pitchFamily="18" charset="0"/>
                <a:ea typeface="微软雅黑" panose="020B0503020204020204" pitchFamily="34" charset="-122"/>
              </a:rPr>
              <a:t>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C</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溶液和酸性</a:t>
            </a:r>
            <a:r>
              <a:rPr lang="en-US" altLang="zh-CN" kern="100" dirty="0">
                <a:latin typeface="Times New Roman" panose="02020603050405020304" pitchFamily="18" charset="0"/>
                <a:ea typeface="微软雅黑" panose="020B0503020204020204" pitchFamily="34" charset="-122"/>
              </a:rPr>
              <a:t>KMnO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溶液反应过程中浓度、温度对化学反应速率的影响，进行了如下实验</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忽略溶液体积变化</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8" name="表格 27"/>
          <p:cNvGraphicFramePr>
            <a:graphicFrameLocks noGrp="1"/>
          </p:cNvGraphicFramePr>
          <p:nvPr>
            <p:extLst>
              <p:ext uri="{D42A27DB-BD31-4B8C-83A1-F6EECF244321}">
                <p14:modId xmlns:p14="http://schemas.microsoft.com/office/powerpoint/2010/main" val="1191792047"/>
              </p:ext>
            </p:extLst>
          </p:nvPr>
        </p:nvGraphicFramePr>
        <p:xfrm>
          <a:off x="516000" y="2486000"/>
          <a:ext cx="11160001" cy="2743200"/>
        </p:xfrm>
        <a:graphic>
          <a:graphicData uri="http://schemas.openxmlformats.org/drawingml/2006/table">
            <a:tbl>
              <a:tblPr/>
              <a:tblGrid>
                <a:gridCol w="988472"/>
                <a:gridCol w="2960081"/>
                <a:gridCol w="3215623"/>
                <a:gridCol w="1322547"/>
                <a:gridCol w="1135209"/>
                <a:gridCol w="1538069"/>
              </a:tblGrid>
              <a:tr h="3048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0.01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溶液体积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溶液体积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水的体积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反应温度</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格 27"/>
          <p:cNvGraphicFramePr>
            <a:graphicFrameLocks noGrp="1"/>
          </p:cNvGraphicFramePr>
          <p:nvPr>
            <p:extLst>
              <p:ext uri="{D42A27DB-BD31-4B8C-83A1-F6EECF244321}">
                <p14:modId xmlns:p14="http://schemas.microsoft.com/office/powerpoint/2010/main" val="1806560401"/>
              </p:ext>
            </p:extLst>
          </p:nvPr>
        </p:nvGraphicFramePr>
        <p:xfrm>
          <a:off x="516000" y="126505"/>
          <a:ext cx="11160001" cy="2743200"/>
        </p:xfrm>
        <a:graphic>
          <a:graphicData uri="http://schemas.openxmlformats.org/drawingml/2006/table">
            <a:tbl>
              <a:tblPr/>
              <a:tblGrid>
                <a:gridCol w="988472"/>
                <a:gridCol w="2960081"/>
                <a:gridCol w="3215623"/>
                <a:gridCol w="1322547"/>
                <a:gridCol w="1135209"/>
                <a:gridCol w="1538069"/>
              </a:tblGrid>
              <a:tr h="3048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0.01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溶液体积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溶液体积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水的体积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反应温度</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 name="矩形 31">
            <a:extLst>
              <a:ext uri="{FF2B5EF4-FFF2-40B4-BE49-F238E27FC236}">
                <a16:creationId xmlns:a16="http://schemas.microsoft.com/office/drawing/2014/main" xmlns="" id="{9EF13083-441D-CC41-A3B9-50FF39250BAC}"/>
              </a:ext>
            </a:extLst>
          </p:cNvPr>
          <p:cNvSpPr/>
          <p:nvPr/>
        </p:nvSpPr>
        <p:spPr>
          <a:xfrm>
            <a:off x="390000" y="2823150"/>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设计实验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的目的是探究温度对反应速率的影响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实验计时是从溶液混合开始，溶液呈紫红色时结束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中用酸性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溶液的浓度变化表示的反应速率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2536" y="442606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7910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267021"/>
            <a:ext cx="11160000" cy="5771685"/>
            <a:chOff x="792914" y="3925222"/>
            <a:chExt cx="11160000" cy="5771685"/>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658795"/>
            </a:xfrm>
            <a:prstGeom prst="roundRect">
              <a:avLst>
                <a:gd name="adj" fmla="val 215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49745" y="411037"/>
            <a:ext cx="10692511"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反应温度相同，实验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中加入了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水，根据变量控制法的原则，溶液总体积应保持不变，因而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，类比分析可得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的温度不同，其他条件相同，因而设计实验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的目的是探究温度对反应速率的影响，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酸性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溶液呈紫红色，由表中数据可知，草酸溶液过量，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可完全反应，因而可以用颜色变化来判断反应终点，即实验计时是从溶液混合开始，溶液紫红色刚好褪去时结束，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51" name="圆角矩形 50">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2427784309"/>
              </p:ext>
            </p:extLst>
          </p:nvPr>
        </p:nvGraphicFramePr>
        <p:xfrm>
          <a:off x="803275" y="4166909"/>
          <a:ext cx="10677525" cy="1774825"/>
        </p:xfrm>
        <a:graphic>
          <a:graphicData uri="http://schemas.openxmlformats.org/presentationml/2006/ole">
            <mc:AlternateContent xmlns:mc="http://schemas.openxmlformats.org/markup-compatibility/2006">
              <mc:Choice xmlns:v="urn:schemas-microsoft-com:vml" Requires="v">
                <p:oleObj spid="_x0000_s128074" name="文档" r:id="rId16" imgW="10702916" imgH="1781714" progId="Word.Document.12">
                  <p:embed/>
                </p:oleObj>
              </mc:Choice>
              <mc:Fallback>
                <p:oleObj name="文档" r:id="rId16" imgW="10702916" imgH="1781714" progId="Word.Document.12">
                  <p:embed/>
                  <p:pic>
                    <p:nvPicPr>
                      <p:cNvPr id="0" name=""/>
                      <p:cNvPicPr/>
                      <p:nvPr/>
                    </p:nvPicPr>
                    <p:blipFill>
                      <a:blip r:embed="rId17"/>
                      <a:stretch>
                        <a:fillRect/>
                      </a:stretch>
                    </p:blipFill>
                    <p:spPr>
                      <a:xfrm>
                        <a:off x="803275" y="4166909"/>
                        <a:ext cx="10677525" cy="1774825"/>
                      </a:xfrm>
                      <a:prstGeom prst="rect">
                        <a:avLst/>
                      </a:prstGeom>
                    </p:spPr>
                  </p:pic>
                </p:oleObj>
              </mc:Fallback>
            </mc:AlternateContent>
          </a:graphicData>
        </a:graphic>
      </p:graphicFrame>
    </p:spTree>
    <p:extLst>
      <p:ext uri="{BB962C8B-B14F-4D97-AF65-F5344CB8AC3E}">
        <p14:creationId xmlns:p14="http://schemas.microsoft.com/office/powerpoint/2010/main" val="99172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253291"/>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绍兴模拟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为了研究一定浓度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的溶液在不同条件下被氧气氧化的氧化率，实验结果如图所示，判断下列说法正确的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越小，氧化率越小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温度越高，氧化率越小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的氧化率仅与溶液的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和温度有关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实验说明降低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、升高温度有利于提高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的氧化</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36141" y="295475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3861048"/>
            <a:ext cx="11160000" cy="2088233"/>
            <a:chOff x="792914" y="3925222"/>
            <a:chExt cx="11160000" cy="2088233"/>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3"/>
              <a:ext cx="11160000" cy="1975342"/>
            </a:xfrm>
            <a:prstGeom prst="roundRect">
              <a:avLst>
                <a:gd name="adj" fmla="val 41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34681" y="4123758"/>
            <a:ext cx="10799436"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可知，温度相同时，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越小，氧化率越大，由</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相同时，温度越高，氧化率越大，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的氧化率除受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、温度影响外，还受其他因素影响，如浓度等，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99682" name="Picture 2" descr="101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2169" y="974886"/>
            <a:ext cx="3157196" cy="278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1217412601"/>
              </p:ext>
            </p:extLst>
          </p:nvPr>
        </p:nvGraphicFramePr>
        <p:xfrm>
          <a:off x="573088" y="369339"/>
          <a:ext cx="11045825" cy="5283200"/>
        </p:xfrm>
        <a:graphic>
          <a:graphicData uri="http://schemas.openxmlformats.org/presentationml/2006/ole">
            <mc:AlternateContent xmlns:mc="http://schemas.openxmlformats.org/markup-compatibility/2006">
              <mc:Choice xmlns:v="urn:schemas-microsoft-com:vml" Requires="v">
                <p:oleObj spid="_x0000_s200716" name="文档" r:id="rId16" imgW="11173631" imgH="5340829" progId="Word.Document.12">
                  <p:embed/>
                </p:oleObj>
              </mc:Choice>
              <mc:Fallback>
                <p:oleObj name="文档" r:id="rId16" imgW="11173631" imgH="5340829" progId="Word.Document.12">
                  <p:embed/>
                  <p:pic>
                    <p:nvPicPr>
                      <p:cNvPr id="0" name=""/>
                      <p:cNvPicPr/>
                      <p:nvPr/>
                    </p:nvPicPr>
                    <p:blipFill>
                      <a:blip r:embed="rId17"/>
                      <a:stretch>
                        <a:fillRect/>
                      </a:stretch>
                    </p:blipFill>
                    <p:spPr>
                      <a:xfrm>
                        <a:off x="573088" y="369339"/>
                        <a:ext cx="11045825" cy="5283200"/>
                      </a:xfrm>
                      <a:prstGeom prst="rect">
                        <a:avLst/>
                      </a:prstGeom>
                    </p:spPr>
                  </p:pic>
                </p:oleObj>
              </mc:Fallback>
            </mc:AlternateContent>
          </a:graphicData>
        </a:graphic>
      </p:graphicFrame>
      <p:pic>
        <p:nvPicPr>
          <p:cNvPr id="200707" name="Picture 3" descr="101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9833" y="2993401"/>
            <a:ext cx="3475066" cy="277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908720"/>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则下列说法正确的</a:t>
            </a:r>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三点时的瞬时速率：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C&gt;B&gt;A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由题意可知瞬时速率与平均反应速率无关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某点切线的斜率越大，瞬时速率越快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没有催化剂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就不会发生</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分解反应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827" y="251031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00707" name="Picture 3" descr="101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0375" y="908720"/>
            <a:ext cx="3544915" cy="282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814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718806"/>
            <a:ext cx="11412000" cy="2862322"/>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应用</a:t>
            </a:r>
            <a:r>
              <a:rPr lang="en-US" altLang="zh-CN" sz="2400" b="1"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三段式</a:t>
            </a:r>
            <a:r>
              <a:rPr lang="en-US" altLang="zh-CN" sz="2400" b="1"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计算化学反应速率</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列起始量、转化量、某时刻量，再根据定义式或比例关系计算。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2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2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spc="-2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spc="-2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，起始时</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的浓度为</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2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的浓度为</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2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，反应进行至</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消耗了</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，则化学反应速率的计算如下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i="1" kern="100" dirty="0" smtClean="0">
              <a:latin typeface="Times New Roman" panose="02020603050405020304" pitchFamily="18" charset="0"/>
              <a:ea typeface="微软雅黑" panose="020B0503020204020204" pitchFamily="34" charset="-122"/>
            </a:endParaRPr>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3521130" y="3097924"/>
            <a:ext cx="494394" cy="170399"/>
          </a:xfrm>
          <a:prstGeom prst="rect">
            <a:avLst/>
          </a:prstGeom>
        </p:spPr>
      </p:pic>
    </p:spTree>
    <p:extLst>
      <p:ext uri="{BB962C8B-B14F-4D97-AF65-F5344CB8AC3E}">
        <p14:creationId xmlns:p14="http://schemas.microsoft.com/office/powerpoint/2010/main" val="1072210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052736"/>
            <a:ext cx="11160000" cy="3744416"/>
            <a:chOff x="792914" y="3925222"/>
            <a:chExt cx="11160000" cy="3744416"/>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3"/>
              <a:ext cx="11160000" cy="363152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77982" y="1305031"/>
            <a:ext cx="6930186"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由题中信息可知，瞬时速率与切线的斜率有关，切线的斜率越大瞬时速率越大，由图知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三点斜率大小：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，即瞬时速率：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催化剂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只能改变化学反应的速率，不能改变化学反应本身，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本身可以发生分解反应，故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38" name="Picture 3" descr="101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4984" y="1352858"/>
            <a:ext cx="3544915" cy="282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1991D404-2CED-D84E-A33D-6A797F18D4C4}"/>
              </a:ext>
            </a:extLst>
          </p:cNvPr>
          <p:cNvSpPr/>
          <p:nvPr/>
        </p:nvSpPr>
        <p:spPr>
          <a:xfrm>
            <a:off x="390000" y="500029"/>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30" dirty="0">
                <a:latin typeface="Times New Roman" panose="02020603050405020304" pitchFamily="18" charset="0"/>
                <a:ea typeface="微软雅黑" panose="020B0503020204020204" pitchFamily="34" charset="-122"/>
              </a:rPr>
              <a:t>12.</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一定条件下测得反应</a:t>
            </a:r>
            <a:r>
              <a:rPr lang="en-US" altLang="zh-CN" kern="100" spc="30" dirty="0">
                <a:latin typeface="Times New Roman" panose="02020603050405020304" pitchFamily="18" charset="0"/>
                <a:ea typeface="微软雅黑" panose="020B0503020204020204" pitchFamily="34" charset="-122"/>
              </a:rPr>
              <a:t>2HCl(g)</a:t>
            </a:r>
            <a:r>
              <a:rPr lang="zh-CN" altLang="zh-CN" kern="100" spc="3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30" dirty="0" smtClean="0">
                <a:latin typeface="Times New Roman" panose="02020603050405020304" pitchFamily="18" charset="0"/>
                <a:ea typeface="微软雅黑" panose="020B0503020204020204" pitchFamily="34" charset="-122"/>
              </a:rPr>
              <a:t>O</a:t>
            </a:r>
            <a:r>
              <a:rPr lang="en-US" altLang="zh-CN" kern="100" spc="30" baseline="-25000" dirty="0" smtClean="0">
                <a:latin typeface="Times New Roman" panose="02020603050405020304" pitchFamily="18" charset="0"/>
                <a:ea typeface="微软雅黑" panose="020B0503020204020204" pitchFamily="34" charset="-122"/>
              </a:rPr>
              <a:t>2</a:t>
            </a:r>
            <a:r>
              <a:rPr lang="en-US" altLang="zh-CN" kern="100" spc="30" dirty="0" smtClean="0">
                <a:latin typeface="Times New Roman" panose="02020603050405020304" pitchFamily="18" charset="0"/>
                <a:ea typeface="微软雅黑" panose="020B0503020204020204" pitchFamily="34" charset="-122"/>
              </a:rPr>
              <a:t>(g)</a:t>
            </a:r>
            <a:r>
              <a:rPr lang="en-US" altLang="zh-CN" kern="100" spc="3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30" dirty="0" smtClean="0">
                <a:latin typeface="Times New Roman" panose="02020603050405020304" pitchFamily="18" charset="0"/>
                <a:ea typeface="微软雅黑" panose="020B0503020204020204" pitchFamily="34" charset="-122"/>
              </a:rPr>
              <a:t>Cl</a:t>
            </a:r>
            <a:r>
              <a:rPr lang="en-US" altLang="zh-CN" kern="100" spc="30" baseline="-25000" dirty="0" smtClean="0">
                <a:latin typeface="Times New Roman" panose="02020603050405020304" pitchFamily="18" charset="0"/>
                <a:ea typeface="微软雅黑" panose="020B0503020204020204" pitchFamily="34" charset="-122"/>
              </a:rPr>
              <a:t>2</a:t>
            </a:r>
            <a:r>
              <a:rPr lang="en-US" altLang="zh-CN" kern="100" spc="30" dirty="0" smtClean="0">
                <a:latin typeface="Times New Roman" panose="02020603050405020304" pitchFamily="18" charset="0"/>
                <a:ea typeface="微软雅黑" panose="020B0503020204020204" pitchFamily="34" charset="-122"/>
              </a:rPr>
              <a:t>(g</a:t>
            </a:r>
            <a:r>
              <a:rPr lang="en-US" altLang="zh-CN" kern="100" spc="30" dirty="0">
                <a:latin typeface="Times New Roman" panose="02020603050405020304" pitchFamily="18" charset="0"/>
                <a:ea typeface="微软雅黑" panose="020B0503020204020204" pitchFamily="34" charset="-122"/>
              </a:rPr>
              <a:t>)</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dirty="0">
                <a:latin typeface="Times New Roman" panose="02020603050405020304" pitchFamily="18" charset="0"/>
                <a:ea typeface="微软雅黑" panose="020B0503020204020204" pitchFamily="34" charset="-122"/>
              </a:rPr>
              <a:t>H</a:t>
            </a:r>
            <a:r>
              <a:rPr lang="en-US" altLang="zh-CN" kern="100" spc="30" baseline="-25000" dirty="0">
                <a:latin typeface="Times New Roman" panose="02020603050405020304" pitchFamily="18" charset="0"/>
                <a:ea typeface="微软雅黑" panose="020B0503020204020204" pitchFamily="34" charset="-122"/>
              </a:rPr>
              <a:t>2</a:t>
            </a:r>
            <a:r>
              <a:rPr lang="en-US" altLang="zh-CN" kern="100" spc="30" dirty="0">
                <a:latin typeface="Times New Roman" panose="02020603050405020304" pitchFamily="18" charset="0"/>
                <a:ea typeface="微软雅黑" panose="020B0503020204020204" pitchFamily="34" charset="-122"/>
              </a:rPr>
              <a:t>O(g)</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的反应过程中</a:t>
            </a:r>
            <a:r>
              <a:rPr lang="en-US" altLang="zh-CN" i="1" kern="100" spc="30" dirty="0">
                <a:latin typeface="Times New Roman" panose="02020603050405020304" pitchFamily="18" charset="0"/>
                <a:ea typeface="微软雅黑" panose="020B0503020204020204" pitchFamily="34" charset="-122"/>
              </a:rPr>
              <a:t>n</a:t>
            </a:r>
            <a:r>
              <a:rPr lang="en-US" altLang="zh-CN" kern="100" spc="30" dirty="0">
                <a:latin typeface="Times New Roman" panose="02020603050405020304" pitchFamily="18" charset="0"/>
                <a:ea typeface="微软雅黑" panose="020B0503020204020204" pitchFamily="34" charset="-122"/>
              </a:rPr>
              <a:t>(Cl</a:t>
            </a:r>
            <a:r>
              <a:rPr lang="en-US" altLang="zh-CN" kern="100" spc="30" baseline="-25000" dirty="0">
                <a:latin typeface="Times New Roman" panose="02020603050405020304" pitchFamily="18" charset="0"/>
                <a:ea typeface="微软雅黑" panose="020B0503020204020204" pitchFamily="34" charset="-122"/>
              </a:rPr>
              <a:t>2</a:t>
            </a:r>
            <a:r>
              <a:rPr lang="en-US" altLang="zh-CN" kern="100" spc="30" dirty="0">
                <a:latin typeface="Times New Roman" panose="02020603050405020304" pitchFamily="18" charset="0"/>
                <a:ea typeface="微软雅黑" panose="020B0503020204020204" pitchFamily="34" charset="-122"/>
              </a:rPr>
              <a:t>)</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的数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据如下：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2729219675"/>
              </p:ext>
            </p:extLst>
          </p:nvPr>
        </p:nvGraphicFramePr>
        <p:xfrm>
          <a:off x="5004208" y="476672"/>
          <a:ext cx="846137" cy="884237"/>
        </p:xfrm>
        <a:graphic>
          <a:graphicData uri="http://schemas.openxmlformats.org/presentationml/2006/ole">
            <mc:AlternateContent xmlns:mc="http://schemas.openxmlformats.org/markup-compatibility/2006">
              <mc:Choice xmlns:v="urn:schemas-microsoft-com:vml" Requires="v">
                <p:oleObj spid="_x0000_s202776" name="文档" r:id="rId16" imgW="862705" imgH="894224" progId="Word.Document.12">
                  <p:embed/>
                </p:oleObj>
              </mc:Choice>
              <mc:Fallback>
                <p:oleObj name="文档" r:id="rId16" imgW="862705" imgH="894224" progId="Word.Document.12">
                  <p:embed/>
                  <p:pic>
                    <p:nvPicPr>
                      <p:cNvPr id="0" name=""/>
                      <p:cNvPicPr/>
                      <p:nvPr/>
                    </p:nvPicPr>
                    <p:blipFill>
                      <a:blip r:embed="rId17"/>
                      <a:stretch>
                        <a:fillRect/>
                      </a:stretch>
                    </p:blipFill>
                    <p:spPr>
                      <a:xfrm>
                        <a:off x="5004208" y="476672"/>
                        <a:ext cx="846137" cy="884237"/>
                      </a:xfrm>
                      <a:prstGeom prst="rect">
                        <a:avLst/>
                      </a:prstGeom>
                    </p:spPr>
                  </p:pic>
                </p:oleObj>
              </mc:Fallback>
            </mc:AlternateContent>
          </a:graphicData>
        </a:graphic>
      </p:graphicFrame>
      <p:pic>
        <p:nvPicPr>
          <p:cNvPr id="33" name="图片 32"/>
          <p:cNvPicPr>
            <a:picLocks noChangeAspect="1"/>
          </p:cNvPicPr>
          <p:nvPr/>
        </p:nvPicPr>
        <p:blipFill>
          <a:blip r:embed="rId18">
            <a:clrChange>
              <a:clrFrom>
                <a:srgbClr val="FFFFFF"/>
              </a:clrFrom>
              <a:clrTo>
                <a:srgbClr val="FFFFFF">
                  <a:alpha val="0"/>
                </a:srgbClr>
              </a:clrTo>
            </a:clrChange>
          </a:blip>
          <a:stretch>
            <a:fillRect/>
          </a:stretch>
        </p:blipFill>
        <p:spPr>
          <a:xfrm>
            <a:off x="5935519" y="790574"/>
            <a:ext cx="494394" cy="170399"/>
          </a:xfrm>
          <a:prstGeom prst="rect">
            <a:avLst/>
          </a:prstGeom>
        </p:spPr>
      </p:pic>
      <p:graphicFrame>
        <p:nvGraphicFramePr>
          <p:cNvPr id="34" name="表格 33"/>
          <p:cNvGraphicFramePr>
            <a:graphicFrameLocks noGrp="1"/>
          </p:cNvGraphicFramePr>
          <p:nvPr>
            <p:extLst>
              <p:ext uri="{D42A27DB-BD31-4B8C-83A1-F6EECF244321}">
                <p14:modId xmlns:p14="http://schemas.microsoft.com/office/powerpoint/2010/main" val="2356205120"/>
              </p:ext>
            </p:extLst>
          </p:nvPr>
        </p:nvGraphicFramePr>
        <p:xfrm>
          <a:off x="516001" y="1779013"/>
          <a:ext cx="11159999" cy="1097280"/>
        </p:xfrm>
        <a:graphic>
          <a:graphicData uri="http://schemas.openxmlformats.org/drawingml/2006/table">
            <a:tbl>
              <a:tblPr/>
              <a:tblGrid>
                <a:gridCol w="3819459"/>
                <a:gridCol w="1468108"/>
                <a:gridCol w="1468108"/>
                <a:gridCol w="1468108"/>
                <a:gridCol w="1468108"/>
                <a:gridCol w="1468108"/>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mol)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7.2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 name="矩形 34">
            <a:extLst>
              <a:ext uri="{FF2B5EF4-FFF2-40B4-BE49-F238E27FC236}">
                <a16:creationId xmlns:a16="http://schemas.microsoft.com/office/drawing/2014/main" xmlns="" id="{1991D404-2CED-D84E-A33D-6A797F18D4C4}"/>
              </a:ext>
            </a:extLst>
          </p:cNvPr>
          <p:cNvSpPr/>
          <p:nvPr/>
        </p:nvSpPr>
        <p:spPr>
          <a:xfrm>
            <a:off x="390000" y="2985487"/>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计算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的物质的量变化表示的反应速率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为单位，</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写</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出</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计算过程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6" name="对象 35"/>
          <p:cNvGraphicFramePr>
            <a:graphicFrameLocks noChangeAspect="1"/>
          </p:cNvGraphicFramePr>
          <p:nvPr>
            <p:extLst>
              <p:ext uri="{D42A27DB-BD31-4B8C-83A1-F6EECF244321}">
                <p14:modId xmlns:p14="http://schemas.microsoft.com/office/powerpoint/2010/main" val="2843220075"/>
              </p:ext>
            </p:extLst>
          </p:nvPr>
        </p:nvGraphicFramePr>
        <p:xfrm>
          <a:off x="2697489" y="3521361"/>
          <a:ext cx="8672513" cy="1282700"/>
        </p:xfrm>
        <a:graphic>
          <a:graphicData uri="http://schemas.openxmlformats.org/presentationml/2006/ole">
            <mc:AlternateContent xmlns:mc="http://schemas.openxmlformats.org/markup-compatibility/2006">
              <mc:Choice xmlns:v="urn:schemas-microsoft-com:vml" Requires="v">
                <p:oleObj spid="_x0000_s202777" name="文档" r:id="rId19" imgW="8497077" imgH="1258949" progId="Word.Document.12">
                  <p:embed/>
                </p:oleObj>
              </mc:Choice>
              <mc:Fallback>
                <p:oleObj name="文档" r:id="rId19" imgW="8497077" imgH="1258949" progId="Word.Document.12">
                  <p:embed/>
                  <p:pic>
                    <p:nvPicPr>
                      <p:cNvPr id="0" name=""/>
                      <p:cNvPicPr/>
                      <p:nvPr/>
                    </p:nvPicPr>
                    <p:blipFill>
                      <a:blip r:embed="rId20"/>
                      <a:stretch>
                        <a:fillRect/>
                      </a:stretch>
                    </p:blipFill>
                    <p:spPr>
                      <a:xfrm>
                        <a:off x="2697489" y="3521361"/>
                        <a:ext cx="8672513" cy="1282700"/>
                      </a:xfrm>
                      <a:prstGeom prst="rect">
                        <a:avLst/>
                      </a:prstGeom>
                    </p:spPr>
                  </p:pic>
                </p:oleObj>
              </mc:Fallback>
            </mc:AlternateContent>
          </a:graphicData>
        </a:graphic>
      </p:graphicFrame>
      <p:sp>
        <p:nvSpPr>
          <p:cNvPr id="5" name="矩形 4"/>
          <p:cNvSpPr/>
          <p:nvPr/>
        </p:nvSpPr>
        <p:spPr>
          <a:xfrm>
            <a:off x="551384" y="4711145"/>
            <a:ext cx="2242922"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10</a:t>
            </a:r>
            <a:r>
              <a:rPr lang="zh-CN" altLang="zh-CN" sz="24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aseline="30000" dirty="0">
                <a:solidFill>
                  <a:srgbClr val="C00000"/>
                </a:solidFill>
                <a:latin typeface="Times New Roman" panose="02020603050405020304" pitchFamily="18" charset="0"/>
                <a:ea typeface="微软雅黑" panose="020B0503020204020204" pitchFamily="34" charset="-122"/>
              </a:rPr>
              <a:t>3</a:t>
            </a:r>
            <a:r>
              <a:rPr lang="en-US" altLang="zh-CN" sz="2400" dirty="0">
                <a:solidFill>
                  <a:srgbClr val="C00000"/>
                </a:solidFill>
                <a:latin typeface="Times New Roman" panose="02020603050405020304" pitchFamily="18" charset="0"/>
                <a:ea typeface="微软雅黑" panose="020B0503020204020204" pitchFamily="34" charset="-122"/>
              </a:rPr>
              <a:t> </a:t>
            </a:r>
            <a:r>
              <a:rPr lang="en-US" altLang="zh-CN" sz="2400" dirty="0" err="1">
                <a:solidFill>
                  <a:srgbClr val="C00000"/>
                </a:solidFill>
                <a:latin typeface="Times New Roman" panose="02020603050405020304" pitchFamily="18" charset="0"/>
                <a:ea typeface="微软雅黑" panose="020B0503020204020204" pitchFamily="34" charset="-122"/>
              </a:rPr>
              <a:t>mol·min</a:t>
            </a:r>
            <a:r>
              <a:rPr lang="zh-CN" altLang="zh-CN" sz="24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355324"/>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，速率方程</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kc</a:t>
            </a:r>
            <a:r>
              <a:rPr lang="en-US" altLang="zh-CN" i="1" kern="100" baseline="300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为速率常数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只受温度影响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为反应级数。已知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的瞬时生成速率＝</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kc</a:t>
            </a:r>
            <a:r>
              <a:rPr lang="en-US" altLang="zh-CN" i="1" kern="100" baseline="300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控制</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起始浓度为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，改变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起始浓度</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进行</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以上反应的实验，得到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起始</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生成速率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和</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起始浓度呈如图所示的直线关系</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该反应的反应级数为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204802" name="Picture 2" descr="102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3578" y="1688134"/>
            <a:ext cx="3948492" cy="24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p:cNvPicPr>
          <p:nvPr/>
        </p:nvPicPr>
        <p:blipFill>
          <a:blip r:embed="rId16">
            <a:clrChange>
              <a:clrFrom>
                <a:srgbClr val="FFFFFF"/>
              </a:clrFrom>
              <a:clrTo>
                <a:srgbClr val="FFFFFF">
                  <a:alpha val="0"/>
                </a:srgbClr>
              </a:clrTo>
            </a:clrChange>
          </a:blip>
          <a:stretch>
            <a:fillRect/>
          </a:stretch>
        </p:blipFill>
        <p:spPr>
          <a:xfrm>
            <a:off x="3888358" y="652065"/>
            <a:ext cx="494394" cy="170399"/>
          </a:xfrm>
          <a:prstGeom prst="rect">
            <a:avLst/>
          </a:prstGeom>
        </p:spPr>
      </p:pic>
      <p:pic>
        <p:nvPicPr>
          <p:cNvPr id="32" name="图片 31"/>
          <p:cNvPicPr>
            <a:picLocks noChangeAspect="1"/>
          </p:cNvPicPr>
          <p:nvPr/>
        </p:nvPicPr>
        <p:blipFill>
          <a:blip r:embed="rId16">
            <a:clrChange>
              <a:clrFrom>
                <a:srgbClr val="FFFFFF"/>
              </a:clrFrom>
              <a:clrTo>
                <a:srgbClr val="FFFFFF">
                  <a:alpha val="0"/>
                </a:srgbClr>
              </a:clrTo>
            </a:clrChange>
          </a:blip>
          <a:stretch>
            <a:fillRect/>
          </a:stretch>
        </p:blipFill>
        <p:spPr>
          <a:xfrm>
            <a:off x="7850319" y="1202002"/>
            <a:ext cx="494394" cy="170399"/>
          </a:xfrm>
          <a:prstGeom prst="rect">
            <a:avLst/>
          </a:prstGeom>
        </p:spPr>
      </p:pic>
      <p:sp>
        <p:nvSpPr>
          <p:cNvPr id="3" name="矩形 2"/>
          <p:cNvSpPr/>
          <p:nvPr/>
        </p:nvSpPr>
        <p:spPr>
          <a:xfrm>
            <a:off x="3817871" y="378209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4437112"/>
            <a:ext cx="11160000" cy="1359443"/>
            <a:chOff x="792914" y="3925222"/>
            <a:chExt cx="11160000" cy="1359443"/>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124655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42285" y="4611719"/>
            <a:ext cx="10907430"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控制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的瞬时生成速率＝</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kc</a:t>
            </a:r>
            <a:r>
              <a:rPr lang="en-US" altLang="zh-CN" sz="2400" i="1" kern="100" baseline="30000" dirty="0" err="1">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起始浓度呈直线关系可知，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，该反应的反应级数为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1453014"/>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38" name="Picture 2" descr="102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3578" y="1020966"/>
            <a:ext cx="3948492" cy="24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585026" y="1581765"/>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15</a:t>
            </a:r>
            <a:endParaRPr lang="zh-CN" altLang="en-US" dirty="0"/>
          </a:p>
        </p:txBody>
      </p:sp>
      <p:grpSp>
        <p:nvGrpSpPr>
          <p:cNvPr id="39" name="组合 38">
            <a:extLst>
              <a:ext uri="{FF2B5EF4-FFF2-40B4-BE49-F238E27FC236}">
                <a16:creationId xmlns:a16="http://schemas.microsoft.com/office/drawing/2014/main" xmlns="" id="{574E7DD6-E482-894D-9E46-D2B62C9ED9EC}"/>
              </a:ext>
            </a:extLst>
          </p:cNvPr>
          <p:cNvGrpSpPr/>
          <p:nvPr/>
        </p:nvGrpSpPr>
        <p:grpSpPr>
          <a:xfrm>
            <a:off x="516000" y="3717032"/>
            <a:ext cx="11160000" cy="1215427"/>
            <a:chOff x="792914" y="3925222"/>
            <a:chExt cx="11160000" cy="1215427"/>
          </a:xfrm>
        </p:grpSpPr>
        <p:sp>
          <p:nvSpPr>
            <p:cNvPr id="40" name="圆角矩形 39">
              <a:extLst>
                <a:ext uri="{FF2B5EF4-FFF2-40B4-BE49-F238E27FC236}">
                  <a16:creationId xmlns:a16="http://schemas.microsoft.com/office/drawing/2014/main" xmlns="" id="{E0791A29-2CB4-2744-96C1-EA2037B165CE}"/>
                </a:ext>
              </a:extLst>
            </p:cNvPr>
            <p:cNvSpPr/>
            <p:nvPr/>
          </p:nvSpPr>
          <p:spPr>
            <a:xfrm>
              <a:off x="792914" y="4038112"/>
              <a:ext cx="11160000" cy="110253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1" name="矩形 4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文本框 4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3" name="矩形 42"/>
          <p:cNvSpPr/>
          <p:nvPr/>
        </p:nvSpPr>
        <p:spPr>
          <a:xfrm>
            <a:off x="642285" y="4057856"/>
            <a:ext cx="10907430" cy="58657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将图像上的点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(0.4,1.5)</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代入</a:t>
            </a:r>
            <a:r>
              <a:rPr lang="en-US" altLang="zh-CN" sz="2400" i="1" kern="100" spc="-4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40" dirty="0" err="1">
                <a:latin typeface="Times New Roman" panose="02020603050405020304" pitchFamily="18" charset="0"/>
                <a:ea typeface="宋体" panose="02010600030101010101" pitchFamily="2" charset="-122"/>
                <a:cs typeface="Courier New" panose="02070309020205020404" pitchFamily="49" charset="0"/>
              </a:rPr>
              <a:t>kc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4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spc="-4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中有</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0.4</a:t>
            </a:r>
            <a:r>
              <a:rPr lang="en-US" altLang="zh-CN" sz="2400" kern="100" spc="-4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4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0.25</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94872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par>
                                <p:cTn id="13" presetID="3" presetClass="entr" presetSubtype="1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linds(horizontal)">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810095"/>
            <a:ext cx="678612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的起始浓度为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，反应进行到某一时刻时，测得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，此时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的瞬时生成速率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38" name="Picture 2" descr="102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2551" y="593393"/>
            <a:ext cx="3909398" cy="237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584429" y="2010403"/>
            <a:ext cx="7232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0.45</a:t>
            </a:r>
            <a:endParaRPr lang="zh-CN" altLang="en-US" dirty="0"/>
          </a:p>
        </p:txBody>
      </p:sp>
      <p:grpSp>
        <p:nvGrpSpPr>
          <p:cNvPr id="39" name="组合 38">
            <a:extLst>
              <a:ext uri="{FF2B5EF4-FFF2-40B4-BE49-F238E27FC236}">
                <a16:creationId xmlns:a16="http://schemas.microsoft.com/office/drawing/2014/main" xmlns="" id="{574E7DD6-E482-894D-9E46-D2B62C9ED9EC}"/>
              </a:ext>
            </a:extLst>
          </p:cNvPr>
          <p:cNvGrpSpPr/>
          <p:nvPr/>
        </p:nvGrpSpPr>
        <p:grpSpPr>
          <a:xfrm>
            <a:off x="516000" y="3061537"/>
            <a:ext cx="11160000" cy="2599710"/>
            <a:chOff x="792914" y="3925222"/>
            <a:chExt cx="11160000" cy="2599710"/>
          </a:xfrm>
        </p:grpSpPr>
        <p:sp>
          <p:nvSpPr>
            <p:cNvPr id="40" name="圆角矩形 39">
              <a:extLst>
                <a:ext uri="{FF2B5EF4-FFF2-40B4-BE49-F238E27FC236}">
                  <a16:creationId xmlns:a16="http://schemas.microsoft.com/office/drawing/2014/main" xmlns="" id="{E0791A29-2CB4-2744-96C1-EA2037B165CE}"/>
                </a:ext>
              </a:extLst>
            </p:cNvPr>
            <p:cNvSpPr/>
            <p:nvPr/>
          </p:nvSpPr>
          <p:spPr>
            <a:xfrm>
              <a:off x="792914" y="4038111"/>
              <a:ext cx="11160000" cy="24868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1" name="矩形 4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文本框 4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3" name="矩形 42"/>
          <p:cNvSpPr/>
          <p:nvPr/>
        </p:nvSpPr>
        <p:spPr>
          <a:xfrm>
            <a:off x="696282" y="3314549"/>
            <a:ext cx="10799436" cy="2248564"/>
          </a:xfrm>
          <a:prstGeom prst="rect">
            <a:avLst/>
          </a:prstGeom>
        </p:spPr>
        <p:txBody>
          <a:bodyPr>
            <a:spAutoFit/>
          </a:bodyPr>
          <a:lstStyle/>
          <a:p>
            <a:pPr algn="just">
              <a:lnSpc>
                <a:spcPct val="150000"/>
              </a:lnSpc>
              <a:spcAft>
                <a:spcPts val="0"/>
              </a:spcAft>
            </a:pP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spc="-4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起始浓度为</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反应进行到某一时刻时，测得</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1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(0.25</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0.05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的瞬时浓度为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0.05)</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，此时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的瞬时生成速率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0.15</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矩形 43">
            <a:hlinkClick r:id="rId16"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211510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par>
                                <p:cTn id="13" presetID="3" presetClass="entr" presetSubtype="1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linds(horizontal)">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a16="http://schemas.microsoft.com/office/drawing/2014/main" xmlns=""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a16="http://schemas.microsoft.com/office/drawing/2014/main" xmlns=""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829824"/>
            <a:ext cx="11412000" cy="3600986"/>
          </a:xfrm>
          <a:prstGeom prst="rect">
            <a:avLst/>
          </a:prstGeom>
        </p:spPr>
        <p:txBody>
          <a:bodyPr wrap="square">
            <a:spAutoFit/>
          </a:bodyPr>
          <a:lstStyle/>
          <a:p>
            <a:pPr indent="2743200" algn="just">
              <a:lnSpc>
                <a:spcPct val="150000"/>
              </a:lnSpc>
              <a:spcAft>
                <a:spcPts val="0"/>
              </a:spcAft>
            </a:pP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  m</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起始浓度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Symbol" panose="05050102010706020507" pitchFamily="18" charset="2"/>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Symbol" panose="05050102010706020507" pitchFamily="18" charset="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c</a:t>
            </a:r>
          </a:p>
          <a:p>
            <a:pPr algn="just">
              <a:lnSpc>
                <a:spcPct val="150000"/>
              </a:lnSpc>
              <a:spcAft>
                <a:spcPts val="0"/>
              </a:spcAft>
            </a:pPr>
            <a:endParaRPr lang="en-US" altLang="zh-CN" sz="10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转化浓度</a:t>
            </a:r>
            <a:r>
              <a:rPr lang="en-US" altLang="zh-CN" sz="2400" kern="100" dirty="0">
                <a:latin typeface="Times New Roman" panose="02020603050405020304" pitchFamily="18" charset="0"/>
                <a:ea typeface="微软雅黑" panose="020B0503020204020204" pitchFamily="34" charset="-122"/>
              </a:rPr>
              <a:t>/</a:t>
            </a:r>
            <a:r>
              <a:rPr lang="en-US" altLang="zh-CN" sz="2400" kern="100" dirty="0">
                <a:latin typeface="Symbol" panose="05050102010706020507" pitchFamily="18" charset="2"/>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rPr>
              <a:t>1</a:t>
            </a:r>
            <a:r>
              <a:rPr lang="en-US" altLang="zh-CN" sz="2400" kern="100" dirty="0">
                <a:latin typeface="Symbol" panose="05050102010706020507" pitchFamily="18" charset="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smtClean="0">
                <a:latin typeface="Times New Roman" panose="02020603050405020304" pitchFamily="18" charset="0"/>
                <a:ea typeface="微软雅黑" panose="020B0503020204020204" pitchFamily="34" charset="-122"/>
              </a:rPr>
              <a:t>x          ____          ____</a:t>
            </a:r>
          </a:p>
          <a:p>
            <a:pPr algn="just">
              <a:lnSpc>
                <a:spcPct val="150000"/>
              </a:lnSpc>
              <a:spcAft>
                <a:spcPts val="0"/>
              </a:spcAft>
            </a:pPr>
            <a:endParaRPr lang="en-US" altLang="zh-CN" sz="1000" i="1"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微软雅黑" panose="020B0503020204020204" pitchFamily="34" charset="-122"/>
              </a:rPr>
              <a:t>t</a:t>
            </a:r>
            <a:r>
              <a:rPr lang="en-US" altLang="zh-CN" sz="2400" kern="100" baseline="-25000" dirty="0">
                <a:latin typeface="Times New Roman" panose="02020603050405020304" pitchFamily="18" charset="0"/>
                <a:ea typeface="微软雅黑" panose="020B0503020204020204" pitchFamily="34" charset="-122"/>
              </a:rPr>
              <a:t>1</a:t>
            </a:r>
            <a:r>
              <a:rPr lang="en-US" altLang="zh-CN" sz="2400" kern="100" dirty="0">
                <a:latin typeface="Times New Roman" panose="02020603050405020304" pitchFamily="18" charset="0"/>
                <a:ea typeface="微软雅黑" panose="020B0503020204020204" pitchFamily="34" charset="-122"/>
              </a:rPr>
              <a:t> 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时浓度</a:t>
            </a:r>
            <a:r>
              <a:rPr lang="en-US" altLang="zh-CN" sz="2400" kern="100" dirty="0">
                <a:latin typeface="Times New Roman" panose="02020603050405020304" pitchFamily="18" charset="0"/>
                <a:ea typeface="微软雅黑" panose="020B0503020204020204" pitchFamily="34" charset="-122"/>
              </a:rPr>
              <a:t>/</a:t>
            </a:r>
            <a:r>
              <a:rPr lang="en-US" altLang="zh-CN" sz="2400" kern="100" dirty="0">
                <a:latin typeface="Symbol" panose="05050102010706020507" pitchFamily="18" charset="2"/>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rPr>
              <a:t>1</a:t>
            </a:r>
            <a:r>
              <a:rPr lang="en-US" altLang="zh-CN" sz="2400" kern="100" dirty="0" smtClean="0">
                <a:latin typeface="Symbol" panose="05050102010706020507" pitchFamily="18" charset="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smtClean="0">
                <a:latin typeface="Times New Roman" panose="02020603050405020304" pitchFamily="18" charset="0"/>
                <a:ea typeface="微软雅黑" panose="020B0503020204020204" pitchFamily="34" charset="-122"/>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latin typeface="Times New Roman" panose="02020603050405020304" pitchFamily="18" charset="0"/>
                <a:ea typeface="微软雅黑" panose="020B0503020204020204" pitchFamily="34" charset="-122"/>
              </a:rPr>
              <a:t>x     _______</a:t>
            </a:r>
            <a:r>
              <a:rPr lang="en-US" altLang="zh-CN" sz="2400" i="1" kern="100" dirty="0">
                <a:latin typeface="Times New Roman" panose="02020603050405020304" pitchFamily="18" charset="0"/>
                <a:ea typeface="微软雅黑" panose="020B0503020204020204" pitchFamily="34" charset="-122"/>
              </a:rPr>
              <a:t> </a:t>
            </a:r>
            <a:r>
              <a:rPr lang="en-US" altLang="zh-CN" sz="2400" i="1" kern="100" dirty="0" smtClean="0">
                <a:latin typeface="Times New Roman" panose="02020603050405020304" pitchFamily="18" charset="0"/>
                <a:ea typeface="微软雅黑" panose="020B0503020204020204" pitchFamily="34" charset="-122"/>
              </a:rPr>
              <a:t>   _______</a:t>
            </a:r>
          </a:p>
          <a:p>
            <a:pPr algn="just">
              <a:lnSpc>
                <a:spcPct val="150000"/>
              </a:lnSpc>
              <a:spcAft>
                <a:spcPts val="0"/>
              </a:spcAft>
            </a:pPr>
            <a:endParaRPr lang="en-US" altLang="zh-CN" sz="1200" i="1" kern="100" dirty="0">
              <a:latin typeface="Times New Roman" panose="02020603050405020304" pitchFamily="18" charset="0"/>
              <a:ea typeface="微软雅黑" panose="020B0503020204020204" pitchFamily="34" charset="-122"/>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3">
            <a:clrChange>
              <a:clrFrom>
                <a:srgbClr val="FFFFFF"/>
              </a:clrFrom>
              <a:clrTo>
                <a:srgbClr val="FFFFFF">
                  <a:alpha val="0"/>
                </a:srgbClr>
              </a:clrTo>
            </a:clrChange>
          </a:blip>
          <a:stretch>
            <a:fillRect/>
          </a:stretch>
        </p:blipFill>
        <p:spPr>
          <a:xfrm>
            <a:off x="5231904" y="2105660"/>
            <a:ext cx="494394" cy="170399"/>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356768610"/>
              </p:ext>
            </p:extLst>
          </p:nvPr>
        </p:nvGraphicFramePr>
        <p:xfrm>
          <a:off x="4539665" y="2943629"/>
          <a:ext cx="727075" cy="804863"/>
        </p:xfrm>
        <a:graphic>
          <a:graphicData uri="http://schemas.openxmlformats.org/presentationml/2006/ole">
            <mc:AlternateContent xmlns:mc="http://schemas.openxmlformats.org/markup-compatibility/2006">
              <mc:Choice xmlns:v="urn:schemas-microsoft-com:vml" Requires="v">
                <p:oleObj spid="_x0000_s148561" name="文档" r:id="rId4" imgW="727379" imgH="805162" progId="Word.Document.12">
                  <p:embed/>
                </p:oleObj>
              </mc:Choice>
              <mc:Fallback>
                <p:oleObj name="文档" r:id="rId4" imgW="727379" imgH="805162" progId="Word.Document.12">
                  <p:embed/>
                  <p:pic>
                    <p:nvPicPr>
                      <p:cNvPr id="0" name=""/>
                      <p:cNvPicPr/>
                      <p:nvPr/>
                    </p:nvPicPr>
                    <p:blipFill>
                      <a:blip r:embed="rId5"/>
                      <a:stretch>
                        <a:fillRect/>
                      </a:stretch>
                    </p:blipFill>
                    <p:spPr>
                      <a:xfrm>
                        <a:off x="4539665" y="2943629"/>
                        <a:ext cx="727075" cy="8048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03390933"/>
              </p:ext>
            </p:extLst>
          </p:nvPr>
        </p:nvGraphicFramePr>
        <p:xfrm>
          <a:off x="5876525" y="2889039"/>
          <a:ext cx="858838" cy="960438"/>
        </p:xfrm>
        <a:graphic>
          <a:graphicData uri="http://schemas.openxmlformats.org/presentationml/2006/ole">
            <mc:AlternateContent xmlns:mc="http://schemas.openxmlformats.org/markup-compatibility/2006">
              <mc:Choice xmlns:v="urn:schemas-microsoft-com:vml" Requires="v">
                <p:oleObj spid="_x0000_s148562" name="文档" r:id="rId6" imgW="727379" imgH="820306" progId="Word.Document.12">
                  <p:embed/>
                </p:oleObj>
              </mc:Choice>
              <mc:Fallback>
                <p:oleObj name="文档" r:id="rId6" imgW="727379" imgH="820306" progId="Word.Document.12">
                  <p:embed/>
                  <p:pic>
                    <p:nvPicPr>
                      <p:cNvPr id="0" name=""/>
                      <p:cNvPicPr/>
                      <p:nvPr/>
                    </p:nvPicPr>
                    <p:blipFill>
                      <a:blip r:embed="rId7"/>
                      <a:stretch>
                        <a:fillRect/>
                      </a:stretch>
                    </p:blipFill>
                    <p:spPr>
                      <a:xfrm>
                        <a:off x="5876525" y="2889039"/>
                        <a:ext cx="858838" cy="96043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622471731"/>
              </p:ext>
            </p:extLst>
          </p:nvPr>
        </p:nvGraphicFramePr>
        <p:xfrm>
          <a:off x="4511824" y="3775318"/>
          <a:ext cx="1262063" cy="833437"/>
        </p:xfrm>
        <a:graphic>
          <a:graphicData uri="http://schemas.openxmlformats.org/presentationml/2006/ole">
            <mc:AlternateContent xmlns:mc="http://schemas.openxmlformats.org/markup-compatibility/2006">
              <mc:Choice xmlns:v="urn:schemas-microsoft-com:vml" Requires="v">
                <p:oleObj spid="_x0000_s148563" name="文档" r:id="rId8" imgW="1262565" imgH="833647" progId="Word.Document.12">
                  <p:embed/>
                </p:oleObj>
              </mc:Choice>
              <mc:Fallback>
                <p:oleObj name="文档" r:id="rId8" imgW="1262565" imgH="833647" progId="Word.Document.12">
                  <p:embed/>
                  <p:pic>
                    <p:nvPicPr>
                      <p:cNvPr id="0" name=""/>
                      <p:cNvPicPr/>
                      <p:nvPr/>
                    </p:nvPicPr>
                    <p:blipFill>
                      <a:blip r:embed="rId9"/>
                      <a:stretch>
                        <a:fillRect/>
                      </a:stretch>
                    </p:blipFill>
                    <p:spPr>
                      <a:xfrm>
                        <a:off x="4511824" y="3775318"/>
                        <a:ext cx="1262063" cy="83343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07461345"/>
              </p:ext>
            </p:extLst>
          </p:nvPr>
        </p:nvGraphicFramePr>
        <p:xfrm>
          <a:off x="5902516" y="3735717"/>
          <a:ext cx="1262063" cy="833437"/>
        </p:xfrm>
        <a:graphic>
          <a:graphicData uri="http://schemas.openxmlformats.org/presentationml/2006/ole">
            <mc:AlternateContent xmlns:mc="http://schemas.openxmlformats.org/markup-compatibility/2006">
              <mc:Choice xmlns:v="urn:schemas-microsoft-com:vml" Requires="v">
                <p:oleObj spid="_x0000_s148564" name="文档" r:id="rId10" imgW="1262565" imgH="834729" progId="Word.Document.12">
                  <p:embed/>
                </p:oleObj>
              </mc:Choice>
              <mc:Fallback>
                <p:oleObj name="文档" r:id="rId10" imgW="1262565" imgH="834729" progId="Word.Document.12">
                  <p:embed/>
                  <p:pic>
                    <p:nvPicPr>
                      <p:cNvPr id="0" name=""/>
                      <p:cNvPicPr/>
                      <p:nvPr/>
                    </p:nvPicPr>
                    <p:blipFill>
                      <a:blip r:embed="rId11"/>
                      <a:stretch>
                        <a:fillRect/>
                      </a:stretch>
                    </p:blipFill>
                    <p:spPr>
                      <a:xfrm>
                        <a:off x="5902516" y="3735717"/>
                        <a:ext cx="1262063" cy="83343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72735163"/>
              </p:ext>
            </p:extLst>
          </p:nvPr>
        </p:nvGraphicFramePr>
        <p:xfrm>
          <a:off x="1729639" y="4557753"/>
          <a:ext cx="2362200" cy="871538"/>
        </p:xfrm>
        <a:graphic>
          <a:graphicData uri="http://schemas.openxmlformats.org/presentationml/2006/ole">
            <mc:AlternateContent xmlns:mc="http://schemas.openxmlformats.org/markup-compatibility/2006">
              <mc:Choice xmlns:v="urn:schemas-microsoft-com:vml" Requires="v">
                <p:oleObj spid="_x0000_s148565" name="文档" r:id="rId12" imgW="2361731" imgH="871868" progId="Word.Document.12">
                  <p:embed/>
                </p:oleObj>
              </mc:Choice>
              <mc:Fallback>
                <p:oleObj name="文档" r:id="rId12" imgW="2361731" imgH="871868" progId="Word.Document.12">
                  <p:embed/>
                  <p:pic>
                    <p:nvPicPr>
                      <p:cNvPr id="0" name=""/>
                      <p:cNvPicPr/>
                      <p:nvPr/>
                    </p:nvPicPr>
                    <p:blipFill>
                      <a:blip r:embed="rId13"/>
                      <a:stretch>
                        <a:fillRect/>
                      </a:stretch>
                    </p:blipFill>
                    <p:spPr>
                      <a:xfrm>
                        <a:off x="1729639" y="4557753"/>
                        <a:ext cx="2362200" cy="87153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964503608"/>
              </p:ext>
            </p:extLst>
          </p:nvPr>
        </p:nvGraphicFramePr>
        <p:xfrm>
          <a:off x="5147833" y="4573686"/>
          <a:ext cx="2362200" cy="871538"/>
        </p:xfrm>
        <a:graphic>
          <a:graphicData uri="http://schemas.openxmlformats.org/presentationml/2006/ole">
            <mc:AlternateContent xmlns:mc="http://schemas.openxmlformats.org/markup-compatibility/2006">
              <mc:Choice xmlns:v="urn:schemas-microsoft-com:vml" Requires="v">
                <p:oleObj spid="_x0000_s148566" name="文档" r:id="rId14" imgW="2361731" imgH="872950" progId="Word.Document.12">
                  <p:embed/>
                </p:oleObj>
              </mc:Choice>
              <mc:Fallback>
                <p:oleObj name="文档" r:id="rId14" imgW="2361731" imgH="872950" progId="Word.Document.12">
                  <p:embed/>
                  <p:pic>
                    <p:nvPicPr>
                      <p:cNvPr id="0" name=""/>
                      <p:cNvPicPr/>
                      <p:nvPr/>
                    </p:nvPicPr>
                    <p:blipFill>
                      <a:blip r:embed="rId15"/>
                      <a:stretch>
                        <a:fillRect/>
                      </a:stretch>
                    </p:blipFill>
                    <p:spPr>
                      <a:xfrm>
                        <a:off x="5147833" y="4573686"/>
                        <a:ext cx="2362200" cy="87153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361075312"/>
              </p:ext>
            </p:extLst>
          </p:nvPr>
        </p:nvGraphicFramePr>
        <p:xfrm>
          <a:off x="8668534" y="4582628"/>
          <a:ext cx="2327275" cy="858837"/>
        </p:xfrm>
        <a:graphic>
          <a:graphicData uri="http://schemas.openxmlformats.org/presentationml/2006/ole">
            <mc:AlternateContent xmlns:mc="http://schemas.openxmlformats.org/markup-compatibility/2006">
              <mc:Choice xmlns:v="urn:schemas-microsoft-com:vml" Requires="v">
                <p:oleObj spid="_x0000_s148567" name="文档" r:id="rId16" imgW="2361731" imgH="874392" progId="Word.Document.12">
                  <p:embed/>
                </p:oleObj>
              </mc:Choice>
              <mc:Fallback>
                <p:oleObj name="文档" r:id="rId16" imgW="2361731" imgH="874392" progId="Word.Document.12">
                  <p:embed/>
                  <p:pic>
                    <p:nvPicPr>
                      <p:cNvPr id="0" name=""/>
                      <p:cNvPicPr/>
                      <p:nvPr/>
                    </p:nvPicPr>
                    <p:blipFill>
                      <a:blip r:embed="rId17"/>
                      <a:stretch>
                        <a:fillRect/>
                      </a:stretch>
                    </p:blipFill>
                    <p:spPr>
                      <a:xfrm>
                        <a:off x="8668534" y="4582628"/>
                        <a:ext cx="2327275" cy="858837"/>
                      </a:xfrm>
                      <a:prstGeom prst="rect">
                        <a:avLst/>
                      </a:prstGeom>
                    </p:spPr>
                  </p:pic>
                </p:oleObj>
              </mc:Fallback>
            </mc:AlternateContent>
          </a:graphicData>
        </a:graphic>
      </p:graphicFrame>
    </p:spTree>
    <p:extLst>
      <p:ext uri="{BB962C8B-B14F-4D97-AF65-F5344CB8AC3E}">
        <p14:creationId xmlns:p14="http://schemas.microsoft.com/office/powerpoint/2010/main" val="34865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793865"/>
            <a:ext cx="11412000"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一定条件下，在体积为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的固定容器中发生反应：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，反应过程如图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的物质的量变化的曲线是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计算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的平均反应速率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写出计算过程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3">
            <a:clrChange>
              <a:clrFrom>
                <a:srgbClr val="FFFFFF"/>
              </a:clrFrom>
              <a:clrTo>
                <a:srgbClr val="FFFFFF">
                  <a:alpha val="0"/>
                </a:srgbClr>
              </a:clrTo>
            </a:clrChange>
          </a:blip>
          <a:stretch>
            <a:fillRect/>
          </a:stretch>
        </p:blipFill>
        <p:spPr>
          <a:xfrm>
            <a:off x="9534966" y="2069557"/>
            <a:ext cx="494394" cy="170399"/>
          </a:xfrm>
          <a:prstGeom prst="rect">
            <a:avLst/>
          </a:prstGeom>
        </p:spPr>
      </p:pic>
      <p:pic>
        <p:nvPicPr>
          <p:cNvPr id="149506" name="Picture 2" descr="100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7638" y="2446910"/>
            <a:ext cx="3749358" cy="229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607799" y="2988243"/>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X</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185699334"/>
              </p:ext>
            </p:extLst>
          </p:nvPr>
        </p:nvGraphicFramePr>
        <p:xfrm>
          <a:off x="481013" y="4615964"/>
          <a:ext cx="10639425" cy="1135062"/>
        </p:xfrm>
        <a:graphic>
          <a:graphicData uri="http://schemas.openxmlformats.org/presentationml/2006/ole">
            <mc:AlternateContent xmlns:mc="http://schemas.openxmlformats.org/markup-compatibility/2006">
              <mc:Choice xmlns:v="urn:schemas-microsoft-com:vml" Requires="v">
                <p:oleObj spid="_x0000_s149516" name="文档" r:id="rId5" imgW="10658977" imgH="1141203" progId="Word.Document.12">
                  <p:embed/>
                </p:oleObj>
              </mc:Choice>
              <mc:Fallback>
                <p:oleObj name="文档" r:id="rId5" imgW="10658977" imgH="1141203" progId="Word.Document.12">
                  <p:embed/>
                  <p:pic>
                    <p:nvPicPr>
                      <p:cNvPr id="0" name=""/>
                      <p:cNvPicPr/>
                      <p:nvPr/>
                    </p:nvPicPr>
                    <p:blipFill>
                      <a:blip r:embed="rId6"/>
                      <a:stretch>
                        <a:fillRect/>
                      </a:stretch>
                    </p:blipFill>
                    <p:spPr>
                      <a:xfrm>
                        <a:off x="481013" y="4615964"/>
                        <a:ext cx="10639425" cy="1135062"/>
                      </a:xfrm>
                      <a:prstGeom prst="rect">
                        <a:avLst/>
                      </a:prstGeom>
                    </p:spPr>
                  </p:pic>
                </p:oleObj>
              </mc:Fallback>
            </mc:AlternateContent>
          </a:graphicData>
        </a:graphic>
      </p:graphicFrame>
    </p:spTree>
    <p:extLst>
      <p:ext uri="{BB962C8B-B14F-4D97-AF65-F5344CB8AC3E}">
        <p14:creationId xmlns:p14="http://schemas.microsoft.com/office/powerpoint/2010/main" val="32773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12193</TotalTime>
  <Words>6116</Words>
  <Application>Microsoft Office PowerPoint</Application>
  <PresentationFormat>宽屏</PresentationFormat>
  <Paragraphs>1130</Paragraphs>
  <Slides>75</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75</vt:i4>
      </vt:variant>
    </vt:vector>
  </HeadingPairs>
  <TitlesOfParts>
    <vt:vector size="95" baseType="lpstr">
      <vt:lpstr>DOUYU Font</vt:lpstr>
      <vt:lpstr>KaiTi</vt:lpstr>
      <vt:lpstr>方正仿宋简体</vt:lpstr>
      <vt:lpstr>黑体</vt:lpstr>
      <vt:lpstr>华文细黑</vt:lpstr>
      <vt:lpstr>楷体</vt:lpstr>
      <vt:lpstr>楷体_GB2312</vt:lpstr>
      <vt:lpstr>宋体</vt:lpstr>
      <vt:lpstr>宋体-方正超大字符集</vt:lpstr>
      <vt:lpstr>微软雅黑</vt:lpstr>
      <vt:lpstr>Arial</vt:lpstr>
      <vt:lpstr>Book Antiqua</vt:lpstr>
      <vt:lpstr>Calibri</vt:lpstr>
      <vt:lpstr>Courier New</vt:lpstr>
      <vt:lpstr>Symbol</vt:lpstr>
      <vt:lpstr>Times New Roman</vt:lpstr>
      <vt:lpstr>ZBFH</vt:lpstr>
      <vt:lpstr>Office 主题​​</vt:lpstr>
      <vt:lpstr>文档</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778</cp:revision>
  <dcterms:created xsi:type="dcterms:W3CDTF">2021-11-07T03:17:42Z</dcterms:created>
  <dcterms:modified xsi:type="dcterms:W3CDTF">2024-03-04T08:19:12Z</dcterms:modified>
</cp:coreProperties>
</file>