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82" r:id="rId3"/>
    <p:sldId id="278" r:id="rId4"/>
    <p:sldId id="631" r:id="rId5"/>
    <p:sldId id="630" r:id="rId6"/>
    <p:sldId id="663" r:id="rId7"/>
    <p:sldId id="566" r:id="rId8"/>
    <p:sldId id="637" r:id="rId9"/>
    <p:sldId id="573" r:id="rId10"/>
    <p:sldId id="642" r:id="rId11"/>
    <p:sldId id="674" r:id="rId12"/>
    <p:sldId id="696" r:id="rId13"/>
    <p:sldId id="584" r:id="rId14"/>
    <p:sldId id="665" r:id="rId15"/>
    <p:sldId id="677" r:id="rId16"/>
    <p:sldId id="678" r:id="rId17"/>
    <p:sldId id="679" r:id="rId18"/>
  </p:sldIdLst>
  <p:sldSz cx="23762970" cy="13322300"/>
  <p:notesSz cx="6858000" cy="9144000"/>
  <p:defaultTextStyle>
    <a:defPPr>
      <a:defRPr lang="zh-CN"/>
    </a:defPPr>
    <a:lvl1pPr algn="l" defTabSz="2117725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1059180" indent="-601980" algn="l" defTabSz="2117725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2117725" indent="-1203325" algn="l" defTabSz="2117725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3178175" indent="-1806575" algn="l" defTabSz="2117725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4237355" indent="-2408555" algn="l" defTabSz="2117725" rtl="0" fontAlgn="base">
      <a:spcBef>
        <a:spcPct val="0"/>
      </a:spcBef>
      <a:spcAft>
        <a:spcPct val="0"/>
      </a:spcAft>
      <a:defRPr sz="4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87B828"/>
    <a:srgbClr val="FFFFFF"/>
    <a:srgbClr val="867CB1"/>
    <a:srgbClr val="0F9DA9"/>
    <a:srgbClr val="CF6489"/>
    <a:srgbClr val="35935E"/>
    <a:srgbClr val="F08340"/>
    <a:srgbClr val="2E4571"/>
    <a:srgbClr val="F19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3" autoAdjust="0"/>
    <p:restoredTop sz="94660"/>
  </p:normalViewPr>
  <p:slideViewPr>
    <p:cSldViewPr>
      <p:cViewPr varScale="1">
        <p:scale>
          <a:sx n="31" d="100"/>
          <a:sy n="31" d="100"/>
        </p:scale>
        <p:origin x="-90" y="-1104"/>
      </p:cViewPr>
      <p:guideLst>
        <p:guide orient="horz" pos="4151"/>
        <p:guide pos="74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55D1F0-0559-45E3-AA3F-653AFB4BCBF4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71475" y="685800"/>
            <a:ext cx="611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E6B5E2-414F-4B9B-AAB9-9B87664B65D6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117725" rtl="0" eaLnBrk="0" fontAlgn="base" hangingPunct="0">
        <a:spcBef>
          <a:spcPct val="0"/>
        </a:spcBef>
        <a:spcAft>
          <a:spcPct val="0"/>
        </a:spcAft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117725" rtl="0" eaLnBrk="0" fontAlgn="base" hangingPunct="0"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117725" rtl="0" eaLnBrk="0" fontAlgn="base" hangingPunct="0"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117725" rtl="0" eaLnBrk="0" fontAlgn="base" hangingPunct="0"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117725" rtl="0" eaLnBrk="0" fontAlgn="base" hangingPunct="0"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2117725" rtl="0" fontAlgn="base"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2117725" rtl="0" fontAlgn="base"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2117725" rtl="0" fontAlgn="base"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2117725" rtl="0" fontAlgn="base"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793750" indent="-793750" algn="l" defTabSz="211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20850" indent="-662305" algn="l" defTabSz="211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47950" indent="-528955" algn="l" defTabSz="211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3708400" indent="-528955" algn="l" defTabSz="211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67580" indent="-528955" algn="l" defTabSz="211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27395" indent="-529590" algn="l" defTabSz="21189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87210" indent="-529590" algn="l" defTabSz="21189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947025" indent="-529590" algn="l" defTabSz="21189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006205" indent="-529590" algn="l" defTabSz="211899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18995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59815" algn="l" defTabSz="2118995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18995" algn="l" defTabSz="2118995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78810" algn="l" defTabSz="2118995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37990" algn="l" defTabSz="2118995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97805" algn="l" defTabSz="2118995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57620" algn="l" defTabSz="2118995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16800" algn="l" defTabSz="2118995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476615" algn="l" defTabSz="2118995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65730" y="4716780"/>
            <a:ext cx="19657060" cy="1245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7500" b="1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第三</a:t>
            </a:r>
            <a:r>
              <a:rPr lang="zh-CN" altLang="zh-CN" sz="75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节　发酵工程为人类提供多样的生物产品</a:t>
            </a:r>
            <a:endParaRPr lang="zh-CN" altLang="en-US" sz="7500" b="1" dirty="0">
              <a:solidFill>
                <a:srgbClr val="000000"/>
              </a:solid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</p:txBody>
      </p:sp>
      <p:sp>
        <p:nvSpPr>
          <p:cNvPr id="3" name="文本框 9"/>
          <p:cNvSpPr txBox="1"/>
          <p:nvPr/>
        </p:nvSpPr>
        <p:spPr>
          <a:xfrm>
            <a:off x="5904980" y="7597254"/>
            <a:ext cx="14185576" cy="269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60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第</a:t>
            </a:r>
            <a:r>
              <a:rPr lang="en-US" altLang="zh-CN" sz="60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1</a:t>
            </a:r>
            <a:r>
              <a:rPr lang="zh-CN" altLang="zh-CN" sz="60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课时　运用传统发酵技术生产产品</a:t>
            </a:r>
            <a:endParaRPr lang="zh-CN" altLang="zh-CN" sz="6000" dirty="0">
              <a:solidFill>
                <a:srgbClr val="000000"/>
              </a:solid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60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(</a:t>
            </a:r>
            <a:r>
              <a:rPr lang="zh-CN" altLang="zh-CN" sz="60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含活动</a:t>
            </a:r>
            <a:r>
              <a:rPr lang="en-US" altLang="zh-CN" sz="60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:</a:t>
            </a:r>
            <a:r>
              <a:rPr lang="zh-CN" altLang="zh-CN" sz="60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体验传统发酵</a:t>
            </a:r>
            <a:r>
              <a:rPr lang="en-US" altLang="zh-CN" sz="60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)</a:t>
            </a:r>
            <a:endParaRPr lang="zh-CN" altLang="zh-CN" sz="6000" dirty="0">
              <a:solidFill>
                <a:srgbClr val="000000"/>
              </a:solid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03198" y="2052638"/>
            <a:ext cx="21111361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任务二　活动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: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体验传统发酵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——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利用乳酸菌发酵制作</a:t>
            </a:r>
            <a:r>
              <a:rPr lang="zh-CN" altLang="zh-CN" sz="4800" b="1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泡菜</a:t>
            </a:r>
            <a:endParaRPr lang="zh-CN" altLang="zh-CN" sz="1800" b="1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altLang="zh-CN" sz="4800" b="1" dirty="0" smtClean="0">
              <a:solidFill>
                <a:srgbClr val="000000"/>
              </a:solid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b="1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1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.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发酵过程中控制杂菌的方法</a:t>
            </a:r>
            <a:endParaRPr lang="zh-CN" altLang="zh-CN" sz="1800" b="1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(1)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泡菜坛的密闭性及消毒。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(2)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蔬菜的清洗可以防止杂菌繁殖。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(3)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食盐的用量合适可以控制杂菌的繁殖。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(4)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调味料也具有抑菌的作用。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(5)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泡菜盐水的浸泡提供的无氧环境为乳酸菌的繁殖提供条件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同时又能抑制好氧菌繁殖。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 务 活 动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1" name="重难突破.EPS" descr="id:2147489101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1514924" y="3430364"/>
            <a:ext cx="3021903" cy="78251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03198" y="2052638"/>
            <a:ext cx="21111361" cy="1095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2.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泡菜发酵过程中乳酸菌、乳酸含量的变化</a:t>
            </a:r>
            <a:endParaRPr lang="zh-CN" altLang="zh-CN" sz="1800" b="1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 务 活 动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493368" y="3420790"/>
          <a:ext cx="21045460" cy="8496944"/>
        </p:xfrm>
        <a:graphic>
          <a:graphicData uri="http://schemas.openxmlformats.org/drawingml/2006/table">
            <a:tbl>
              <a:tblPr firstRow="1" firstCol="1" bandRow="1"/>
              <a:tblGrid>
                <a:gridCol w="2467396"/>
                <a:gridCol w="12241360"/>
                <a:gridCol w="63367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项目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乳酸菌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乳酸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初期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少</a:t>
                      </a:r>
                      <a:r>
                        <a:rPr lang="en-US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(</a:t>
                      </a: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有氧气</a:t>
                      </a:r>
                      <a:r>
                        <a:rPr lang="en-US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,</a:t>
                      </a: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乳酸菌活动受抑制</a:t>
                      </a:r>
                      <a:r>
                        <a:rPr lang="en-US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)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少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中期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最多</a:t>
                      </a:r>
                      <a:r>
                        <a:rPr lang="en-US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(</a:t>
                      </a: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乳酸抑制其他菌活动</a:t>
                      </a:r>
                      <a:r>
                        <a:rPr lang="en-US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)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增多</a:t>
                      </a:r>
                      <a:r>
                        <a:rPr lang="en-US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,pH</a:t>
                      </a: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下降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后期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减少</a:t>
                      </a:r>
                      <a:r>
                        <a:rPr lang="en-US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(</a:t>
                      </a: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乳酸继续积累</a:t>
                      </a:r>
                      <a:r>
                        <a:rPr lang="en-US" sz="4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,pH</a:t>
                      </a: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继续下降</a:t>
                      </a:r>
                      <a:r>
                        <a:rPr lang="en-US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,</a:t>
                      </a: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抑制自身活动</a:t>
                      </a:r>
                      <a:r>
                        <a:rPr lang="en-US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)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继续增多</a:t>
                      </a:r>
                      <a:r>
                        <a:rPr lang="en-US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,pH</a:t>
                      </a: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继续下降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07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变化曲线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460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4600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2" name="22ER5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466" y="7893944"/>
            <a:ext cx="3834130" cy="387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22ER6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8554" y="7867580"/>
            <a:ext cx="3834130" cy="383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 务 活 动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440484" y="3132758"/>
            <a:ext cx="112332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例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3 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制作泡菜时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所用的菜坛子必须密封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其原因是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	(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A.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防止水分的蒸发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B.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防止菜叶萎蔫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C.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在有氧条件下乳酸菌发酵被抑制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D.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防止产生的乳酸挥发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pic>
        <p:nvPicPr>
          <p:cNvPr id="17" name="反馈评价.EPS" descr="id:2147490327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1440484" y="2310630"/>
            <a:ext cx="3174884" cy="82212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265020" y="4467512"/>
            <a:ext cx="7200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000" dirty="0" smtClean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</a:rPr>
              <a:t>C</a:t>
            </a:r>
            <a:endParaRPr lang="zh-CN" altLang="en-US" sz="5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 务 活 动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440484" y="2153091"/>
            <a:ext cx="2088232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例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4 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我国制作泡菜的历史悠久。清末曾懿《中馈录》中记载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:“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泡盐菜法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定要覆水坛。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……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。坛口上覆一盖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浸于水中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,……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。泡菜之水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用花椒和盐煮沸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加烧酒少许。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……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。如有霉花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,……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。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”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下列相关叙述错误的是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	(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A.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发酵初期出现的气泡可能来自菜上附着的酵母菌的细胞呼吸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B.“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坛口上覆一盖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浸于水中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”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是为了创设坛内的无氧环境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C.“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泡菜之水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用花椒和盐煮沸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”,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其目的就是调味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D.“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如有霉花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”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说明泡菜遭到污染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可加适量烧酒抑制杂菌生长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010436" y="4572918"/>
            <a:ext cx="7200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000" dirty="0" smtClean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</a:rPr>
              <a:t>C</a:t>
            </a:r>
            <a:endParaRPr lang="zh-CN" altLang="en-US" sz="5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8"/>
            <p:cNvSpPr txBox="1"/>
            <p:nvPr/>
          </p:nvSpPr>
          <p:spPr>
            <a:xfrm>
              <a:off x="1796801" y="1188542"/>
              <a:ext cx="324036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 堂 自 评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507439" y="2068032"/>
            <a:ext cx="1167034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2.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在制作果酒、果醋、泡菜时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发酵过程中对氧气的需求分别是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	(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A.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无氧、有氧、无氧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	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B.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有氧、无氧、无氧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C.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无氧、有氧、有氧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	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D.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兼性厌氧、无氧、有氧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497268" y="3348782"/>
            <a:ext cx="7200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0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</a:rPr>
              <a:t>A</a:t>
            </a:r>
            <a:endParaRPr lang="zh-CN" altLang="en-US" sz="5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8"/>
            <p:cNvSpPr txBox="1"/>
            <p:nvPr/>
          </p:nvSpPr>
          <p:spPr>
            <a:xfrm>
              <a:off x="1796801" y="1188542"/>
              <a:ext cx="324036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 堂 自 评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507439" y="2068032"/>
            <a:ext cx="211071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3.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在用乳酸菌制作泡菜的过程中发现泡菜腐烂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下列原因中正确的是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	(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A.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罐口密闭缺氧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抑制了乳酸菌的生长繁殖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B.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罐口封闭不严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氧气促进了乳酸菌的生长繁殖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C.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罐口封闭缺氧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抑制了其他好氧菌的生长繁殖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D.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罐口封闭不严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促进了需氧腐生菌的生长繁殖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1170676" y="2268662"/>
            <a:ext cx="7200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000" dirty="0" smtClean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</a:rPr>
              <a:t>D</a:t>
            </a:r>
            <a:endParaRPr lang="zh-CN" altLang="en-US" sz="5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8"/>
            <p:cNvSpPr txBox="1"/>
            <p:nvPr/>
          </p:nvSpPr>
          <p:spPr>
            <a:xfrm>
              <a:off x="1796801" y="1188542"/>
              <a:ext cx="324036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 堂 自 评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1507439" y="2068032"/>
            <a:ext cx="2060135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4.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图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1-3-1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所示实验装置可用于生物技术实践的相关实验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下列有关叙述错误的是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	(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A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装置甲可用于制作果酒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装置乙不能用于制作果酒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B.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装置乙可先用于果酒的制作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后用于果醋的</a:t>
            </a:r>
            <a:r>
              <a:rPr lang="zh-CN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制作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C.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装置乙中设置出料口是为了取样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D.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装置乙中排气需通过一个长而弯曲的胶管</a:t>
            </a:r>
            <a:r>
              <a:rPr lang="en-US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endParaRPr lang="en-US" altLang="zh-CN" sz="4800" dirty="0" smtClean="0">
              <a:solidFill>
                <a:srgbClr val="000000"/>
              </a:solid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可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防止空气中微生物的污染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90728" y="3348782"/>
            <a:ext cx="7200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0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</a:rPr>
              <a:t>A</a:t>
            </a:r>
            <a:endParaRPr lang="zh-CN" altLang="en-US" sz="5000" dirty="0"/>
          </a:p>
        </p:txBody>
      </p:sp>
      <p:pic>
        <p:nvPicPr>
          <p:cNvPr id="9" name="22ER7.EPS" descr="id:2147489450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13979168" y="6517134"/>
            <a:ext cx="8487652" cy="417646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7278770" y="10628222"/>
            <a:ext cx="21339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图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1-3-1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预 习 梳 理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14905980" y="3312064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同种微生物</a:t>
            </a:r>
            <a:endParaRPr lang="zh-CN" altLang="en-US" sz="4800" dirty="0"/>
          </a:p>
        </p:txBody>
      </p:sp>
      <p:sp>
        <p:nvSpPr>
          <p:cNvPr id="20" name="矩形 19"/>
          <p:cNvSpPr/>
          <p:nvPr/>
        </p:nvSpPr>
        <p:spPr>
          <a:xfrm>
            <a:off x="9577388" y="4428902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酶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2626112" y="5509021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遗传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016548" y="550902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产物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326884" y="3309873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不同微生物</a:t>
            </a:r>
            <a:endParaRPr lang="zh-CN" altLang="en-US" sz="4800" dirty="0"/>
          </a:p>
        </p:txBody>
      </p:sp>
      <p:sp>
        <p:nvSpPr>
          <p:cNvPr id="12" name="文本框 9"/>
          <p:cNvSpPr txBox="1"/>
          <p:nvPr/>
        </p:nvSpPr>
        <p:spPr>
          <a:xfrm>
            <a:off x="1371063" y="2208843"/>
            <a:ext cx="21174075" cy="8956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1.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某些食品、饮料及调味品是运用传统发酵技术生产的</a:t>
            </a:r>
            <a:endParaRPr lang="zh-CN" altLang="zh-CN" sz="1800" b="1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(1)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发酵食品的风味不同的原因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: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或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</a:t>
            </a:r>
            <a:r>
              <a:rPr lang="en-US" altLang="zh-CN" sz="48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  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在不同环境条件下进行的代谢活动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分泌的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种类不同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分解大分子有机物后形成</a:t>
            </a:r>
            <a:r>
              <a:rPr lang="zh-CN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的</a:t>
            </a:r>
            <a:endParaRPr lang="en-US" altLang="zh-CN" sz="4800" dirty="0" smtClean="0">
              <a:solidFill>
                <a:srgbClr val="000000"/>
              </a:solid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就不同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根本原因在于这些菌株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上的差异。自然存在的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“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杂居混生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”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的微生物群落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其中不同的微生物可能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可能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也可能存在一种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其他若干种微生物生长的现象。可见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传统发酵菌种中微生物的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、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、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等都是造成不同发酵制品风味</a:t>
            </a:r>
            <a:r>
              <a:rPr lang="zh-CN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和</a:t>
            </a:r>
            <a:endParaRPr lang="en-US" altLang="zh-CN" sz="4800" dirty="0" smtClean="0">
              <a:solidFill>
                <a:srgbClr val="000000"/>
              </a:solid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有差异的原因。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 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490208" y="6622241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互利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210236" y="658914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竞争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68676" y="7702361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排斥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4479" y="8964726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种类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808720" y="8893145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代谢特点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273097" y="8964265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种间关系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016548" y="10117489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营养物质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4" grpId="0"/>
      <p:bldP spid="11" grpId="0"/>
      <p:bldP spid="17" grpId="0"/>
      <p:bldP spid="18" grpId="0"/>
      <p:bldP spid="19" grpId="0"/>
      <p:bldP spid="23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预 习 梳 理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19034824" y="2229753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分解</a:t>
            </a:r>
            <a:endParaRPr lang="zh-CN" altLang="en-US" sz="4800" dirty="0"/>
          </a:p>
        </p:txBody>
      </p:sp>
      <p:sp>
        <p:nvSpPr>
          <p:cNvPr id="20" name="矩形 19"/>
          <p:cNvSpPr/>
          <p:nvPr/>
        </p:nvSpPr>
        <p:spPr>
          <a:xfrm>
            <a:off x="5832972" y="334878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吸收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016548" y="6622241"/>
            <a:ext cx="57246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耐盐性强的鲁氏酵母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3177788" y="442890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曲霉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233572" y="2208843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分泌胞外酶</a:t>
            </a:r>
            <a:endParaRPr lang="zh-CN" altLang="en-US" sz="4800" dirty="0"/>
          </a:p>
        </p:txBody>
      </p:sp>
      <p:sp>
        <p:nvSpPr>
          <p:cNvPr id="12" name="文本框 9"/>
          <p:cNvSpPr txBox="1"/>
          <p:nvPr/>
        </p:nvSpPr>
        <p:spPr>
          <a:xfrm>
            <a:off x="1371063" y="2208843"/>
            <a:ext cx="21174075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(2)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大多数微生物由于结构简单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多以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</a:t>
            </a:r>
            <a:r>
              <a:rPr lang="en-US" altLang="zh-CN" sz="48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  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的方式消化、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大分子有机物后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再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所需的小分子物质。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(3)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酱油发酵过程中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豆粕、麸皮、面粉等在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的发酵作用下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得到葡萄糖、麦芽糖、氨基酸以及醇、酸、醛、酯、酚、缩醛和呋喃酮等多种成分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;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进一步</a:t>
            </a:r>
            <a:r>
              <a:rPr lang="zh-CN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在</a:t>
            </a:r>
            <a:endParaRPr lang="en-US" altLang="zh-CN" sz="4800" dirty="0" smtClean="0">
              <a:solidFill>
                <a:srgbClr val="000000"/>
              </a:solid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　　　</a:t>
            </a:r>
            <a:r>
              <a:rPr lang="en-US" altLang="zh-CN" sz="48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           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的发酵作用下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产生乙醇、甘油、琥珀酸及其他微量成分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;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进一步在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</a:t>
            </a:r>
            <a:r>
              <a:rPr lang="en-US" altLang="zh-CN" sz="4800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               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的发酵作用下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产生乳酸。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 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02760" y="7774369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嗜盐片球菌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4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预 习 梳 理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10081444" y="334878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厌氧</a:t>
            </a:r>
            <a:endParaRPr lang="zh-CN" altLang="en-US" sz="4800" dirty="0"/>
          </a:p>
        </p:txBody>
      </p:sp>
      <p:sp>
        <p:nvSpPr>
          <p:cNvPr id="20" name="矩形 19"/>
          <p:cNvSpPr/>
          <p:nvPr/>
        </p:nvSpPr>
        <p:spPr>
          <a:xfrm>
            <a:off x="18074332" y="334878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乙醇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681896" y="442890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乙醇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472932" y="4428902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有氧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64820" y="3309873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无氧</a:t>
            </a:r>
            <a:endParaRPr lang="zh-CN" altLang="en-US" sz="4800" dirty="0"/>
          </a:p>
        </p:txBody>
      </p:sp>
      <p:sp>
        <p:nvSpPr>
          <p:cNvPr id="12" name="文本框 9"/>
          <p:cNvSpPr txBox="1"/>
          <p:nvPr/>
        </p:nvSpPr>
        <p:spPr>
          <a:xfrm>
            <a:off x="1371063" y="2208843"/>
            <a:ext cx="21743829" cy="673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2.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利用酵母菌、醋酸菌制作果酒和果醋</a:t>
            </a:r>
            <a:endParaRPr lang="zh-CN" altLang="zh-CN" sz="1800" b="1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酵母菌在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条件下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通过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呼吸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将葡萄糖氧化为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和二氧化碳。醋酸菌在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NEU-BZ-S92"/>
                <a:ea typeface="Times New Roman" panose="02020603050405020304"/>
                <a:cs typeface="Times New Roman" panose="02020603050405020304"/>
              </a:rPr>
              <a:t> 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条件下将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氧化为醋酸。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[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想一想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]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果酒制作过程中</a:t>
            </a:r>
            <a:r>
              <a:rPr lang="zh-CN" altLang="en-US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，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在不灭菌的情况下</a:t>
            </a:r>
            <a:r>
              <a:rPr lang="zh-CN" altLang="en-US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，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酵母菌是如何成为优势菌种的</a:t>
            </a:r>
            <a:r>
              <a:rPr lang="en-US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?</a:t>
            </a:r>
            <a:endParaRPr lang="en-US" altLang="zh-CN" sz="1800" dirty="0" smtClean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altLang="zh-CN" sz="4800" u="sng" dirty="0" smtClean="0">
              <a:solidFill>
                <a:srgbClr val="000000"/>
              </a:solidFill>
              <a:uFill>
                <a:solidFill>
                  <a:srgbClr val="B3B3B3"/>
                </a:solidFill>
              </a:u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u="sng" dirty="0">
                <a:solidFill>
                  <a:srgbClr val="000000"/>
                </a:solidFill>
                <a:uFill>
                  <a:solidFill>
                    <a:srgbClr val="B3B3B3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 </a:t>
            </a:r>
            <a:r>
              <a:rPr lang="en-US" altLang="zh-CN" sz="4800" u="sng" dirty="0" smtClean="0">
                <a:solidFill>
                  <a:srgbClr val="000000"/>
                </a:solidFill>
                <a:uFill>
                  <a:solidFill>
                    <a:srgbClr val="B3B3B3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                                                                                                                                       </a:t>
            </a:r>
            <a:r>
              <a:rPr lang="en-US" altLang="zh-CN" sz="4800" u="sng" dirty="0">
                <a:solidFill>
                  <a:srgbClr val="000000"/>
                </a:solidFill>
                <a:uFill>
                  <a:solidFill>
                    <a:srgbClr val="B3B3B3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  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28516" y="6373118"/>
            <a:ext cx="20306256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发酵后期在缺氧和酸性发酵液中</a:t>
            </a:r>
            <a:r>
              <a:rPr lang="zh-CN" altLang="en-US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</a:rPr>
              <a:t>，</a:t>
            </a: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绝大多数微生物的生命活动受到抑制</a:t>
            </a:r>
            <a:r>
              <a:rPr lang="zh-CN" altLang="en-US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</a:rPr>
              <a:t>，</a:t>
            </a: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而酵母菌可以适应这一环境成为优势菌种。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4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预 习 梳 理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17227654" y="3309873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明串珠菌</a:t>
            </a:r>
            <a:endParaRPr lang="zh-CN" altLang="en-US" sz="4800" dirty="0"/>
          </a:p>
        </p:txBody>
      </p:sp>
      <p:sp>
        <p:nvSpPr>
          <p:cNvPr id="20" name="矩形 19"/>
          <p:cNvSpPr/>
          <p:nvPr/>
        </p:nvSpPr>
        <p:spPr>
          <a:xfrm>
            <a:off x="2664620" y="7630353"/>
            <a:ext cx="118801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为了保证坛内乳酸菌发酵所需的无氧环境。</a:t>
            </a:r>
            <a:endParaRPr lang="zh-CN" altLang="zh-CN" sz="48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3177788" y="3276774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800" dirty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短乳杆菌</a:t>
            </a:r>
            <a:endParaRPr lang="zh-CN" altLang="en-US" sz="4800" dirty="0"/>
          </a:p>
        </p:txBody>
      </p:sp>
      <p:sp>
        <p:nvSpPr>
          <p:cNvPr id="12" name="文本框 9"/>
          <p:cNvSpPr txBox="1"/>
          <p:nvPr/>
        </p:nvSpPr>
        <p:spPr>
          <a:xfrm>
            <a:off x="1371063" y="2208843"/>
            <a:ext cx="20663709" cy="673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3.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利用乳酸菌发酵制作泡菜</a:t>
            </a:r>
            <a:endParaRPr lang="zh-CN" altLang="zh-CN" sz="1800" b="1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泡菜是利用附生在蔬菜表面的植物乳杆菌、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和</a:t>
            </a:r>
            <a:r>
              <a:rPr lang="zh-CN" altLang="zh-CN" sz="48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　　　　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等发酵制成的。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</a:pP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</a:rPr>
              <a:t>[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想一想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</a:rPr>
              <a:t>]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在泡菜制作的发酵过程中</a:t>
            </a:r>
            <a:r>
              <a:rPr lang="zh-CN" altLang="en-US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</a:rPr>
              <a:t>，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为什么要保持泡菜坛的坛口水槽中随时加满水</a:t>
            </a:r>
            <a:r>
              <a:rPr lang="en-US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?</a:t>
            </a:r>
            <a:endParaRPr lang="en-US" altLang="zh-CN" sz="1800" dirty="0" smtClean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u="sng" dirty="0">
                <a:solidFill>
                  <a:srgbClr val="000000"/>
                </a:solidFill>
                <a:uFill>
                  <a:solidFill>
                    <a:srgbClr val="B3B3B3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 </a:t>
            </a:r>
            <a:r>
              <a:rPr lang="en-US" altLang="zh-CN" sz="4800" u="sng" dirty="0" smtClean="0">
                <a:solidFill>
                  <a:srgbClr val="000000"/>
                </a:solidFill>
                <a:uFill>
                  <a:solidFill>
                    <a:srgbClr val="B3B3B3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                                                                                                                               </a:t>
            </a:r>
            <a:r>
              <a:rPr lang="en-US" altLang="zh-CN" sz="4800" u="sng" dirty="0">
                <a:solidFill>
                  <a:srgbClr val="000000"/>
                </a:solidFill>
                <a:uFill>
                  <a:solidFill>
                    <a:srgbClr val="B3B3B3"/>
                  </a:solidFill>
                </a:u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 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03199" y="2124646"/>
            <a:ext cx="21111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任务一　活动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: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体验传统发酵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——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利用酵母菌、醋酸菌制作果酒和果醋</a:t>
            </a:r>
            <a:endParaRPr lang="zh-CN" altLang="zh-CN" sz="1800" b="1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zh-CN" sz="4800" b="1" dirty="0" smtClean="0">
              <a:solidFill>
                <a:srgbClr val="000000"/>
              </a:solid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4800" b="1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果酒</a:t>
            </a: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与果醋制作的比较</a:t>
            </a:r>
            <a:endParaRPr lang="zh-CN" altLang="zh-CN" sz="1800" b="1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 务 活 动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1" name="重难突破.EPS" descr="id:2147489101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1514924" y="3502372"/>
            <a:ext cx="3021903" cy="782514"/>
          </a:xfrm>
          <a:prstGeom prst="rect">
            <a:avLst/>
          </a:prstGeom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19223" y="5608374"/>
          <a:ext cx="20459565" cy="6309360"/>
        </p:xfrm>
        <a:graphic>
          <a:graphicData uri="http://schemas.openxmlformats.org/drawingml/2006/table">
            <a:tbl>
              <a:tblPr firstRow="1" firstCol="1" bandRow="1"/>
              <a:tblGrid>
                <a:gridCol w="1737485"/>
                <a:gridCol w="4032448"/>
                <a:gridCol w="8352928"/>
                <a:gridCol w="6336704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果酒制作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果醋制作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发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酵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菌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种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来源</a:t>
                      </a:r>
                      <a:endParaRPr lang="zh-CN" sz="4600" b="1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附着在葡萄皮上的野生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型酵母菌或加入干酵母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空气中的醋酸菌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分类地位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单细胞真核生物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单细胞原核生物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繁殖方式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出芽生殖、孢子生殖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二分裂生殖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代谢类型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异养兼性厌氧型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异养需氧型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 务 活 动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654497" y="2540590"/>
          <a:ext cx="20668307" cy="7360920"/>
        </p:xfrm>
        <a:graphic>
          <a:graphicData uri="http://schemas.openxmlformats.org/drawingml/2006/table">
            <a:tbl>
              <a:tblPr firstRow="1" firstCol="1" bandRow="1"/>
              <a:tblGrid>
                <a:gridCol w="1737485"/>
                <a:gridCol w="2945046"/>
                <a:gridCol w="7632848"/>
                <a:gridCol w="835292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果酒制作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果醋制作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条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件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氧气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前期需氧</a:t>
                      </a:r>
                      <a:r>
                        <a:rPr lang="zh-CN" altLang="en-US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，</a:t>
                      </a: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后期无氧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一直需要充足氧气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pH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酸性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酸性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结果检测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酒精与酸性的重铬酸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钾溶液反应呈现灰绿色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反应液</a:t>
                      </a:r>
                      <a:r>
                        <a:rPr lang="en-US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pH</a:t>
                      </a:r>
                      <a:r>
                        <a:rPr lang="zh-CN" sz="46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下降</a:t>
                      </a:r>
                      <a:endParaRPr lang="zh-CN" sz="460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联系</a:t>
                      </a:r>
                      <a:endParaRPr lang="zh-CN" sz="4600" b="1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醋酸发酵可以在酒精发酵的基础上进行</a:t>
                      </a:r>
                      <a:r>
                        <a:rPr lang="en-US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,</a:t>
                      </a:r>
                      <a:r>
                        <a:rPr lang="zh-CN" sz="4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微软雅黑" panose="020B0503020204020204" pitchFamily="34" charset="-122"/>
                          <a:cs typeface="Times New Roman" panose="02020603050405020304"/>
                        </a:rPr>
                        <a:t>酒精发酵为醋酸发酵提供原料</a:t>
                      </a:r>
                      <a:endParaRPr lang="zh-CN" sz="46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宋三_GBK"/>
                        <a:cs typeface="Times New Roman" panose="02020603050405020304"/>
                      </a:endParaRP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40484" y="3132758"/>
            <a:ext cx="126014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例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1 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醋酸菌对氧气含量特别敏感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即使是短时间处于无氧环境中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也会死亡。根据这一事实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下列叙述正确的是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 	(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A.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醋酸菌是一种厌氧型细菌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B.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在制醋过程中必须通入空气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C.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醋酸菌细胞中没有线粒体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D.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醋酸菌只能在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pH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呈酸性的培养液中存活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 务 活 动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8425260" y="5511344"/>
            <a:ext cx="7200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000" dirty="0" smtClean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</a:rPr>
              <a:t>B</a:t>
            </a:r>
            <a:endParaRPr lang="zh-CN" altLang="en-US" sz="5000" dirty="0"/>
          </a:p>
        </p:txBody>
      </p:sp>
      <p:pic>
        <p:nvPicPr>
          <p:cNvPr id="10" name="反馈评价.EPS" descr="id:2147490327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1440484" y="2310630"/>
            <a:ext cx="3174884" cy="822128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40484" y="2124646"/>
            <a:ext cx="1339348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例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2 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下列有关发酵条件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“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控制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”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的说法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错误</a:t>
            </a:r>
            <a:r>
              <a:rPr lang="zh-CN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的</a:t>
            </a:r>
            <a:endParaRPr lang="en-US" altLang="zh-CN" sz="4800" dirty="0" smtClean="0">
              <a:solidFill>
                <a:srgbClr val="000000"/>
              </a:solidFill>
              <a:latin typeface="Times New Roman" panose="02020603050405020304"/>
              <a:ea typeface="微软雅黑" panose="020B0503020204020204" pitchFamily="34" charset="-122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4800" dirty="0" smtClean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是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	(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　　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A.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葡萄汁装入发酵瓶时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要留有约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1/2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的空间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B.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要想一次得到较多的果酒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在葡萄汁装入发酵瓶时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要将瓶装满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C.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制葡萄酒的过程中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,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要将发酵时间控制在</a:t>
            </a: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7~10 d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宋三_GBK"/>
              <a:cs typeface="Times New Roman" panose="0202060305040502030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D.</a:t>
            </a:r>
            <a:r>
              <a:rPr lang="zh-CN" altLang="zh-CN" sz="4800" dirty="0">
                <a:solidFill>
                  <a:srgbClr val="0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制葡萄醋时要在发酵液面以上的瓶壁戳洞</a:t>
            </a:r>
            <a:endParaRPr lang="zh-CN" altLang="zh-CN" sz="1800" dirty="0">
              <a:solidFill>
                <a:srgbClr val="000000"/>
              </a:solidFill>
              <a:effectLst/>
              <a:latin typeface="NEU-BZ-S92"/>
              <a:ea typeface="方正宋三_GBK"/>
              <a:cs typeface="Times New Roman" panose="02020603050405020304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40484" y="1188542"/>
            <a:ext cx="21174075" cy="828675"/>
            <a:chOff x="1436761" y="1188542"/>
            <a:chExt cx="21174075" cy="8286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1436761" y="1188542"/>
              <a:ext cx="211740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8"/>
            <p:cNvSpPr txBox="1"/>
            <p:nvPr/>
          </p:nvSpPr>
          <p:spPr>
            <a:xfrm>
              <a:off x="1796801" y="1188542"/>
              <a:ext cx="42484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 务 活 动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4176788" y="3420790"/>
            <a:ext cx="7200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000" dirty="0" smtClean="0">
                <a:solidFill>
                  <a:srgbClr val="A50021"/>
                </a:solidFill>
                <a:latin typeface="Times New Roman" panose="02020603050405020304"/>
                <a:ea typeface="微软雅黑" panose="020B0503020204020204" pitchFamily="34" charset="-122"/>
              </a:rPr>
              <a:t>B</a:t>
            </a:r>
            <a:endParaRPr lang="zh-CN" altLang="en-US" sz="5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华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2662</Words>
  <Application>WPS 演示</Application>
  <PresentationFormat>自定义</PresentationFormat>
  <Paragraphs>306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微软雅黑</vt:lpstr>
      <vt:lpstr>华文行楷</vt:lpstr>
      <vt:lpstr>Times New Roman</vt:lpstr>
      <vt:lpstr>NEU-BZ-S92</vt:lpstr>
      <vt:lpstr>Segoe Print</vt:lpstr>
      <vt:lpstr>方正书宋_GBK</vt:lpstr>
      <vt:lpstr>方正宋三_GBK</vt:lpstr>
      <vt:lpstr>Arial Unicode MS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</cp:lastModifiedBy>
  <cp:revision>757</cp:revision>
  <dcterms:created xsi:type="dcterms:W3CDTF">2016-01-31T01:38:00Z</dcterms:created>
  <dcterms:modified xsi:type="dcterms:W3CDTF">2025-02-17T11:20:11Z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4DFCB1C8A3CE4CD289CD764A231C8FCC</vt:lpwstr>
  </property>
  <property fmtid="{D5CDD505-2E9C-101B-9397-08002B2CF9AE}" pid="3" name="KSOProductBuildVer">
    <vt:lpwstr>2052-11.8.2.11718</vt:lpwstr>
  </property>
</Properties>
</file>