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82" r:id="rId3"/>
    <p:sldId id="779" r:id="rId4"/>
    <p:sldId id="278" r:id="rId5"/>
    <p:sldId id="631" r:id="rId6"/>
    <p:sldId id="663" r:id="rId7"/>
    <p:sldId id="630" r:id="rId8"/>
    <p:sldId id="700" r:id="rId9"/>
    <p:sldId id="566" r:id="rId10"/>
    <p:sldId id="738" r:id="rId11"/>
    <p:sldId id="739" r:id="rId12"/>
    <p:sldId id="733" r:id="rId13"/>
    <p:sldId id="734" r:id="rId14"/>
    <p:sldId id="735" r:id="rId15"/>
    <p:sldId id="736" r:id="rId16"/>
    <p:sldId id="737" r:id="rId17"/>
    <p:sldId id="740" r:id="rId18"/>
    <p:sldId id="741" r:id="rId19"/>
    <p:sldId id="573" r:id="rId20"/>
    <p:sldId id="642" r:id="rId21"/>
    <p:sldId id="674" r:id="rId22"/>
    <p:sldId id="704" r:id="rId23"/>
    <p:sldId id="696" r:id="rId24"/>
    <p:sldId id="742" r:id="rId25"/>
    <p:sldId id="743" r:id="rId26"/>
    <p:sldId id="744" r:id="rId27"/>
    <p:sldId id="745" r:id="rId28"/>
    <p:sldId id="746" r:id="rId29"/>
    <p:sldId id="747" r:id="rId30"/>
    <p:sldId id="708" r:id="rId31"/>
    <p:sldId id="710" r:id="rId32"/>
    <p:sldId id="624" r:id="rId33"/>
    <p:sldId id="677" r:id="rId34"/>
    <p:sldId id="678" r:id="rId35"/>
    <p:sldId id="679" r:id="rId36"/>
    <p:sldId id="680" r:id="rId37"/>
    <p:sldId id="681" r:id="rId38"/>
    <p:sldId id="699" r:id="rId39"/>
  </p:sldIdLst>
  <p:sldSz cx="23762970" cy="13322300"/>
  <p:notesSz cx="6858000" cy="9144000"/>
  <p:defaultTextStyle>
    <a:defPPr>
      <a:defRPr lang="zh-CN"/>
    </a:defPPr>
    <a:lvl1pPr algn="l" defTabSz="2117725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1059180" indent="-601980" algn="l" defTabSz="2117725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2117725" indent="-1203325" algn="l" defTabSz="2117725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3178175" indent="-1806575" algn="l" defTabSz="2117725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4237355" indent="-2408555" algn="l" defTabSz="2117725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4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4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4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4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87B828"/>
    <a:srgbClr val="FFFFFF"/>
    <a:srgbClr val="867CB1"/>
    <a:srgbClr val="0F9DA9"/>
    <a:srgbClr val="CF6489"/>
    <a:srgbClr val="35935E"/>
    <a:srgbClr val="F08340"/>
    <a:srgbClr val="2E4571"/>
    <a:srgbClr val="F19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3" autoAdjust="0"/>
    <p:restoredTop sz="94660"/>
  </p:normalViewPr>
  <p:slideViewPr>
    <p:cSldViewPr>
      <p:cViewPr varScale="1">
        <p:scale>
          <a:sx n="31" d="100"/>
          <a:sy n="31" d="100"/>
        </p:scale>
        <p:origin x="-90" y="-1104"/>
      </p:cViewPr>
      <p:guideLst>
        <p:guide orient="horz" pos="4151"/>
        <p:guide pos="74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55D1F0-0559-45E3-AA3F-653AFB4BCBF4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5800"/>
            <a:ext cx="611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9E6B5E2-414F-4B9B-AAB9-9B87664B65D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178771" y="2060022"/>
            <a:ext cx="19369247" cy="99166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buNone/>
              <a:defRPr sz="5440" b="1" i="0" baseline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lnSpc>
                <a:spcPts val="4000"/>
              </a:lnSpc>
              <a:defRPr sz="4660" b="1" i="0" baseline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lnSpc>
                <a:spcPts val="4000"/>
              </a:lnSpc>
              <a:defRPr sz="4660" b="1" i="0" baseline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lnSpc>
                <a:spcPts val="4000"/>
              </a:lnSpc>
              <a:defRPr sz="4660" b="1" i="0" baseline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lnSpc>
                <a:spcPts val="4000"/>
              </a:lnSpc>
              <a:defRPr sz="4660" b="1" i="0" baseline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/>
              <a:t>单击此处编辑母版文本</a:t>
            </a:r>
            <a:r>
              <a:rPr lang="zh-CN" altLang="en-US" smtClean="0"/>
              <a:t>样式</a:t>
            </a: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912974"/>
            <a:ext cx="23762970" cy="140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030129" y="12347802"/>
            <a:ext cx="5544693" cy="709289"/>
          </a:xfrm>
        </p:spPr>
        <p:txBody>
          <a:bodyPr/>
          <a:lstStyle>
            <a:lvl1pPr>
              <a:defRPr/>
            </a:lvl1pPr>
          </a:lstStyle>
          <a:p>
            <a:fld id="{752B42E2-FC8A-4A76-B9CA-55705D5523CA}" type="slidenum">
              <a:rPr lang="zh-CN" altLang="en-US"/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</p:nvPr>
        </p:nvSpPr>
        <p:spPr>
          <a:xfrm>
            <a:off x="1188149" y="12347802"/>
            <a:ext cx="5544693" cy="709289"/>
          </a:xfrm>
        </p:spPr>
        <p:txBody>
          <a:bodyPr/>
          <a:lstStyle>
            <a:lvl1pPr>
              <a:defRPr/>
            </a:lvl1pPr>
          </a:lstStyle>
          <a:p>
            <a:fld id="{FE328ADF-3741-4EDC-B8C2-C3C756CBC681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</p:nvPr>
        </p:nvSpPr>
        <p:spPr>
          <a:xfrm>
            <a:off x="8119015" y="12347802"/>
            <a:ext cx="7524941" cy="709289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88149" y="12347802"/>
            <a:ext cx="5544693" cy="709289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8119015" y="12347802"/>
            <a:ext cx="7524941" cy="70928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7030129" y="12347802"/>
            <a:ext cx="5544693" cy="709289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912974"/>
            <a:ext cx="23762970" cy="140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030129" y="12347802"/>
            <a:ext cx="5544693" cy="709289"/>
          </a:xfrm>
        </p:spPr>
        <p:txBody>
          <a:bodyPr/>
          <a:lstStyle>
            <a:lvl1pPr>
              <a:defRPr/>
            </a:lvl1pPr>
          </a:lstStyle>
          <a:p>
            <a:fld id="{752B42E2-FC8A-4A76-B9CA-55705D5523CA}" type="slidenum">
              <a:rPr lang="zh-CN" altLang="en-US"/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</p:nvPr>
        </p:nvSpPr>
        <p:spPr>
          <a:xfrm>
            <a:off x="1188149" y="12347802"/>
            <a:ext cx="5544693" cy="709289"/>
          </a:xfrm>
        </p:spPr>
        <p:txBody>
          <a:bodyPr/>
          <a:lstStyle>
            <a:lvl1pPr>
              <a:defRPr/>
            </a:lvl1pPr>
          </a:lstStyle>
          <a:p>
            <a:fld id="{FE328ADF-3741-4EDC-B8C2-C3C756CBC681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</p:nvPr>
        </p:nvSpPr>
        <p:spPr>
          <a:xfrm>
            <a:off x="8119015" y="12347802"/>
            <a:ext cx="7524941" cy="709289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2117725" rtl="0" eaLnBrk="0" fontAlgn="base" hangingPunct="0">
        <a:spcBef>
          <a:spcPct val="0"/>
        </a:spcBef>
        <a:spcAft>
          <a:spcPct val="0"/>
        </a:spcAft>
        <a:defRPr sz="10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117725" rtl="0" eaLnBrk="0" fontAlgn="base" hangingPunct="0">
        <a:spcBef>
          <a:spcPct val="0"/>
        </a:spcBef>
        <a:spcAft>
          <a:spcPct val="0"/>
        </a:spcAft>
        <a:defRPr sz="10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2117725" rtl="0" eaLnBrk="0" fontAlgn="base" hangingPunct="0">
        <a:spcBef>
          <a:spcPct val="0"/>
        </a:spcBef>
        <a:spcAft>
          <a:spcPct val="0"/>
        </a:spcAft>
        <a:defRPr sz="10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2117725" rtl="0" eaLnBrk="0" fontAlgn="base" hangingPunct="0">
        <a:spcBef>
          <a:spcPct val="0"/>
        </a:spcBef>
        <a:spcAft>
          <a:spcPct val="0"/>
        </a:spcAft>
        <a:defRPr sz="10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2117725" rtl="0" eaLnBrk="0" fontAlgn="base" hangingPunct="0">
        <a:spcBef>
          <a:spcPct val="0"/>
        </a:spcBef>
        <a:spcAft>
          <a:spcPct val="0"/>
        </a:spcAft>
        <a:defRPr sz="10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2117725" rtl="0" fontAlgn="base">
        <a:spcBef>
          <a:spcPct val="0"/>
        </a:spcBef>
        <a:spcAft>
          <a:spcPct val="0"/>
        </a:spcAft>
        <a:defRPr sz="10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2117725" rtl="0" fontAlgn="base">
        <a:spcBef>
          <a:spcPct val="0"/>
        </a:spcBef>
        <a:spcAft>
          <a:spcPct val="0"/>
        </a:spcAft>
        <a:defRPr sz="10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2117725" rtl="0" fontAlgn="base">
        <a:spcBef>
          <a:spcPct val="0"/>
        </a:spcBef>
        <a:spcAft>
          <a:spcPct val="0"/>
        </a:spcAft>
        <a:defRPr sz="10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2117725" rtl="0" fontAlgn="base">
        <a:spcBef>
          <a:spcPct val="0"/>
        </a:spcBef>
        <a:spcAft>
          <a:spcPct val="0"/>
        </a:spcAft>
        <a:defRPr sz="10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793750" indent="-793750" algn="l" defTabSz="21177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720850" indent="-662305" algn="l" defTabSz="21177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2pPr>
      <a:lvl3pPr marL="2647950" indent="-528955" algn="l" defTabSz="21177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3708400" indent="-528955" algn="l" defTabSz="21177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767580" indent="-528955" algn="l" defTabSz="21177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827395" indent="-529590" algn="l" defTabSz="2118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6887210" indent="-529590" algn="l" defTabSz="2118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7947025" indent="-529590" algn="l" defTabSz="2118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9006205" indent="-529590" algn="l" defTabSz="2118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11899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9815" algn="l" defTabSz="211899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18995" algn="l" defTabSz="211899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178810" algn="l" defTabSz="211899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237990" algn="l" defTabSz="211899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297805" algn="l" defTabSz="211899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357620" algn="l" defTabSz="211899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416800" algn="l" defTabSz="211899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476615" algn="l" defTabSz="211899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1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904980" y="4716934"/>
            <a:ext cx="164178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7500" b="1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第二</a:t>
            </a:r>
            <a:r>
              <a:rPr lang="zh-CN" altLang="zh-CN" sz="7500" b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节　纯净的目标微生物可通过分离和纯化获得</a:t>
            </a:r>
            <a:endParaRPr lang="zh-CN" altLang="en-US" sz="7500" b="1" dirty="0">
              <a:solidFill>
                <a:srgbClr val="00000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3" name="文本框 9"/>
          <p:cNvSpPr txBox="1"/>
          <p:nvPr/>
        </p:nvSpPr>
        <p:spPr>
          <a:xfrm>
            <a:off x="5904980" y="7597254"/>
            <a:ext cx="162018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60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第</a:t>
            </a:r>
            <a:r>
              <a:rPr lang="en-US" altLang="zh-CN" sz="6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zh-CN" sz="6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课时　测定微生物的数量和培养特定微生物</a:t>
            </a:r>
            <a:endParaRPr lang="zh-CN" altLang="zh-CN" sz="6000" dirty="0">
              <a:solidFill>
                <a:srgbClr val="00000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6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</a:t>
            </a:r>
            <a:r>
              <a:rPr lang="zh-CN" altLang="zh-CN" sz="6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含活动</a:t>
            </a:r>
            <a:r>
              <a:rPr lang="en-US" altLang="zh-CN" sz="6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:</a:t>
            </a:r>
            <a:r>
              <a:rPr lang="zh-CN" altLang="zh-CN" sz="6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能分解尿素的微生物的分离与计数</a:t>
            </a:r>
            <a:r>
              <a:rPr lang="en-US" altLang="zh-CN" sz="6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)</a:t>
            </a:r>
            <a:endParaRPr lang="zh-CN" altLang="zh-CN" sz="6000" dirty="0">
              <a:solidFill>
                <a:srgbClr val="00000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779568" y="1221677"/>
            <a:ext cx="22203833" cy="22675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544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例题</a:t>
            </a:r>
            <a:r>
              <a:rPr lang="en-US" altLang="zh-CN" sz="544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544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某同学在三种稀释度下吸取</a:t>
            </a:r>
            <a:r>
              <a:rPr lang="en-US" altLang="zh-CN" sz="544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 mL</a:t>
            </a:r>
            <a:r>
              <a:rPr lang="zh-CN" altLang="zh-CN" sz="544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的菌液涂布平板</a:t>
            </a:r>
            <a:r>
              <a:rPr lang="en-US" altLang="zh-CN" sz="544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544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统计菌落数</a:t>
            </a:r>
            <a:r>
              <a:rPr lang="en-US" altLang="zh-CN" sz="544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544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得到以下的数据</a:t>
            </a:r>
            <a:r>
              <a:rPr lang="en-US" altLang="zh-CN" sz="544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544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试计算</a:t>
            </a:r>
            <a:r>
              <a:rPr lang="en-US" altLang="zh-CN" sz="544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</a:t>
            </a:r>
            <a:r>
              <a:rPr lang="zh-CN" altLang="zh-CN" sz="544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样品中的活菌数。</a:t>
            </a:r>
            <a:endParaRPr lang="zh-CN" altLang="zh-CN" sz="544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 noChangeAspect="1"/>
          </p:cNvGraphicFramePr>
          <p:nvPr/>
        </p:nvGraphicFramePr>
        <p:xfrm>
          <a:off x="779568" y="3460257"/>
          <a:ext cx="22204680" cy="4574540"/>
        </p:xfrm>
        <a:graphic>
          <a:graphicData uri="http://schemas.openxmlformats.org/drawingml/2006/table">
            <a:tbl>
              <a:tblPr firstRow="1" firstCol="1" bandRow="1"/>
              <a:tblGrid>
                <a:gridCol w="5551170"/>
                <a:gridCol w="5551170"/>
                <a:gridCol w="5551170"/>
                <a:gridCol w="5551170"/>
              </a:tblGrid>
              <a:tr h="1591310"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544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菌液稀释度</a:t>
                      </a:r>
                      <a:endParaRPr lang="zh-CN" sz="544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544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平板</a:t>
                      </a:r>
                      <a:r>
                        <a:rPr lang="en-US" sz="54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544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544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平板</a:t>
                      </a:r>
                      <a:r>
                        <a:rPr lang="en-US" sz="54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544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544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平板</a:t>
                      </a:r>
                      <a:r>
                        <a:rPr lang="en-US" sz="54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544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410"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54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544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sz="544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54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320</a:t>
                      </a:r>
                      <a:endParaRPr lang="zh-CN" sz="544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54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360</a:t>
                      </a:r>
                      <a:endParaRPr lang="zh-CN" sz="544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54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356</a:t>
                      </a:r>
                      <a:endParaRPr lang="zh-CN" sz="544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410"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54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544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sz="544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54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212</a:t>
                      </a:r>
                      <a:endParaRPr lang="zh-CN" sz="544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54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234</a:t>
                      </a:r>
                      <a:endParaRPr lang="zh-CN" sz="544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54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287</a:t>
                      </a:r>
                      <a:endParaRPr lang="zh-CN" sz="544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410"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54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544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sz="544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54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zh-CN" sz="544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54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</a:t>
                      </a:r>
                      <a:endParaRPr lang="zh-CN" sz="544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54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18</a:t>
                      </a:r>
                      <a:endParaRPr lang="zh-CN" sz="544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>
            <a:spLocks noChangeAspect="1"/>
          </p:cNvSpPr>
          <p:nvPr/>
        </p:nvSpPr>
        <p:spPr>
          <a:xfrm>
            <a:off x="779568" y="8843751"/>
            <a:ext cx="22203833" cy="33553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5440">
                <a:solidFill>
                  <a:srgbClr val="4040C8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提示</a:t>
            </a:r>
            <a:r>
              <a:rPr lang="zh-CN" altLang="zh-CN" sz="5440">
                <a:solidFill>
                  <a:srgbClr val="4040C8"/>
                </a:solidFill>
                <a:latin typeface="NEU-BZ-S92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4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544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zh-CN" sz="544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的稀释度下取</a:t>
            </a:r>
            <a:r>
              <a:rPr lang="en-US" altLang="zh-CN" sz="544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altLang="zh-CN" sz="544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544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zh-CN" altLang="zh-CN" sz="544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的菌液涂布的三个平板上的菌落数在</a:t>
            </a:r>
            <a:r>
              <a:rPr lang="en-US" altLang="zh-CN" sz="544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30~300</a:t>
            </a:r>
            <a:r>
              <a:rPr lang="zh-CN" altLang="zh-CN" sz="544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之间</a:t>
            </a:r>
            <a:r>
              <a:rPr lang="en-US" altLang="zh-CN" sz="544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544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计算其平均值为</a:t>
            </a:r>
            <a:r>
              <a:rPr lang="en-US" altLang="zh-CN" sz="544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(212+234+287)</a:t>
            </a:r>
            <a:r>
              <a:rPr lang="en-US" altLang="zh-CN" sz="544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÷</a:t>
            </a:r>
            <a:r>
              <a:rPr lang="en-US" altLang="zh-CN" sz="544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3≈244</a:t>
            </a:r>
            <a:r>
              <a:rPr lang="zh-CN" altLang="zh-CN" sz="544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。进一步可以换算出</a:t>
            </a:r>
            <a:r>
              <a:rPr lang="en-US" altLang="zh-CN" sz="544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544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544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zh-CN" sz="544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样品中的活菌数约为</a:t>
            </a:r>
            <a:r>
              <a:rPr lang="en-US" altLang="zh-CN" sz="544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</a:t>
            </a:r>
            <a:r>
              <a:rPr lang="en-US" altLang="zh-CN" sz="544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÷</a:t>
            </a:r>
            <a:r>
              <a:rPr lang="en-US" altLang="zh-CN" sz="544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0.1×10</a:t>
            </a:r>
            <a:r>
              <a:rPr lang="en-US" altLang="zh-CN" sz="544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544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=2.44×10</a:t>
            </a:r>
            <a:r>
              <a:rPr lang="en-US" altLang="zh-CN" sz="544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zh-CN" sz="544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zh-CN" sz="544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内容占位符 1"/>
          <p:cNvSpPr>
            <a:spLocks noGrp="1"/>
          </p:cNvSpPr>
          <p:nvPr>
            <p:ph/>
          </p:nvPr>
        </p:nvSpPr>
        <p:spPr bwMode="auto">
          <a:xfrm>
            <a:off x="3206985" y="2060022"/>
            <a:ext cx="19865764" cy="99177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77630" tIns="88815" rIns="177630" bIns="88815" numCol="1" anchor="t" anchorCtr="0" compatLnSpc="1"/>
          <a:lstStyle/>
          <a:p>
            <a:pPr indent="457200">
              <a:defRPr/>
            </a:pPr>
            <a:r>
              <a:rPr lang="en-US" altLang="zh-CN"/>
              <a:t>(1)</a:t>
            </a:r>
            <a:r>
              <a:rPr lang="zh-CN" altLang="zh-CN"/>
              <a:t>原理：利用特定</a:t>
            </a:r>
            <a:r>
              <a:rPr lang="en-US" altLang="zh-CN" smtClean="0"/>
              <a:t>_________________</a:t>
            </a:r>
            <a:r>
              <a:rPr lang="zh-CN" altLang="zh-CN"/>
              <a:t>，在显微镜下计算一</a:t>
            </a:r>
            <a:r>
              <a:rPr lang="zh-CN" altLang="zh-CN" smtClean="0"/>
              <a:t>定</a:t>
            </a:r>
            <a:endParaRPr lang="en-US" altLang="zh-CN" smtClean="0"/>
          </a:p>
          <a:p>
            <a:pPr indent="457200">
              <a:defRPr/>
            </a:pPr>
            <a:r>
              <a:rPr lang="zh-CN" altLang="zh-CN" smtClean="0"/>
              <a:t>体</a:t>
            </a:r>
            <a:r>
              <a:rPr lang="zh-CN" altLang="zh-CN"/>
              <a:t>积的样品中微生物的数量。</a:t>
            </a:r>
            <a:endParaRPr lang="zh-CN" altLang="zh-CN"/>
          </a:p>
          <a:p>
            <a:pPr indent="457200">
              <a:defRPr/>
            </a:pPr>
            <a:r>
              <a:rPr lang="en-US" altLang="zh-CN"/>
              <a:t>(2)</a:t>
            </a:r>
            <a:r>
              <a:rPr lang="zh-CN" altLang="zh-CN"/>
              <a:t>方法：</a:t>
            </a:r>
            <a:r>
              <a:rPr lang="zh-CN" altLang="zh-CN" smtClean="0"/>
              <a:t>用</a:t>
            </a:r>
            <a:r>
              <a:rPr lang="zh-CN" altLang="en-US" smtClean="0"/>
              <a:t>血细胞</a:t>
            </a:r>
            <a:r>
              <a:rPr lang="zh-CN" altLang="zh-CN" smtClean="0"/>
              <a:t>计数</a:t>
            </a:r>
            <a:r>
              <a:rPr lang="zh-CN" altLang="zh-CN"/>
              <a:t>板</a:t>
            </a:r>
            <a:r>
              <a:rPr lang="zh-CN" altLang="zh-CN" smtClean="0"/>
              <a:t>计数</a:t>
            </a:r>
            <a:r>
              <a:rPr lang="zh-CN" altLang="en-US" smtClean="0"/>
              <a:t>（</a:t>
            </a:r>
            <a:r>
              <a:rPr lang="zh-CN" altLang="zh-CN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显微镜计数法</a:t>
            </a:r>
            <a:r>
              <a:rPr lang="zh-CN" altLang="en-US" smtClean="0"/>
              <a:t>）</a:t>
            </a:r>
            <a:r>
              <a:rPr lang="zh-CN" altLang="zh-CN" smtClean="0"/>
              <a:t>。</a:t>
            </a:r>
            <a:endParaRPr lang="zh-CN" altLang="zh-CN"/>
          </a:p>
          <a:p>
            <a:pPr indent="457200">
              <a:defRPr/>
            </a:pPr>
            <a:r>
              <a:rPr lang="en-US" altLang="zh-CN"/>
              <a:t>(3)</a:t>
            </a:r>
            <a:r>
              <a:rPr lang="zh-CN" altLang="zh-CN"/>
              <a:t>显微镜下观察：</a:t>
            </a:r>
            <a:endParaRPr lang="zh-CN" altLang="zh-CN"/>
          </a:p>
          <a:p>
            <a:pPr>
              <a:defRPr/>
            </a:pPr>
            <a:endParaRPr lang="zh-CN" altLang="en-US" smtClean="0"/>
          </a:p>
        </p:txBody>
      </p:sp>
      <p:sp>
        <p:nvSpPr>
          <p:cNvPr id="3" name="矩形 2"/>
          <p:cNvSpPr/>
          <p:nvPr/>
        </p:nvSpPr>
        <p:spPr>
          <a:xfrm>
            <a:off x="10544455" y="1832047"/>
            <a:ext cx="4347210" cy="92773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zh-CN" altLang="zh-CN" sz="5440" b="1" ker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血细胞计数板</a:t>
            </a:r>
            <a:endParaRPr lang="zh-CN" altLang="zh-CN" sz="5440" b="1" ker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441" y="723408"/>
            <a:ext cx="22408944" cy="133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6215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6215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6215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显微镜计数法</a:t>
            </a:r>
            <a:r>
              <a:rPr lang="zh-CN" altLang="zh-CN" sz="6215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可</a:t>
            </a:r>
            <a:r>
              <a:rPr lang="zh-CN" altLang="zh-CN" sz="6215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直接对</a:t>
            </a:r>
            <a:r>
              <a:rPr lang="zh-CN" altLang="zh-CN" sz="6215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菌液中的微生物进行计数</a:t>
            </a:r>
            <a:endParaRPr lang="zh-CN" altLang="zh-CN" sz="6215">
              <a:solidFill>
                <a:schemeClr val="accent6">
                  <a:lumMod val="50000"/>
                </a:schemeClr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6" name="图片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 b="3625"/>
          <a:stretch>
            <a:fillRect/>
          </a:stretch>
        </p:blipFill>
        <p:spPr bwMode="auto">
          <a:xfrm>
            <a:off x="15106088" y="6275473"/>
            <a:ext cx="7086723" cy="683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6" t="46471" r="37589" b="9216"/>
          <a:stretch>
            <a:fillRect/>
          </a:stretch>
        </p:blipFill>
        <p:spPr bwMode="auto">
          <a:xfrm>
            <a:off x="3950573" y="6275473"/>
            <a:ext cx="8711123" cy="683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r="4617"/>
          <a:stretch>
            <a:fillRect/>
          </a:stretch>
        </p:blipFill>
        <p:spPr bwMode="auto">
          <a:xfrm>
            <a:off x="11064260" y="1283959"/>
            <a:ext cx="12350881" cy="864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矩形 3"/>
          <p:cNvSpPr/>
          <p:nvPr/>
        </p:nvSpPr>
        <p:spPr>
          <a:xfrm>
            <a:off x="7335867" y="339225"/>
            <a:ext cx="9274810" cy="9277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5440" b="1">
                <a:solidFill>
                  <a:srgbClr val="843C0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计数微生物</a:t>
            </a:r>
            <a:r>
              <a:rPr lang="en-US" altLang="zh-CN" sz="5440" b="1">
                <a:solidFill>
                  <a:srgbClr val="843C0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5440" b="1">
                <a:solidFill>
                  <a:srgbClr val="843C0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显微镜计数法</a:t>
            </a:r>
            <a:endParaRPr lang="zh-CN" altLang="en-US" sz="5440" b="1">
              <a:solidFill>
                <a:srgbClr val="843C0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1" name="文本框 4"/>
          <p:cNvSpPr>
            <a:spLocks noChangeArrowheads="1"/>
          </p:cNvSpPr>
          <p:nvPr/>
        </p:nvSpPr>
        <p:spPr bwMode="auto">
          <a:xfrm>
            <a:off x="494992" y="6922046"/>
            <a:ext cx="10291477" cy="636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40" b="1">
                <a:latin typeface="黑体" panose="02010609060101010101" pitchFamily="49" charset="-122"/>
                <a:ea typeface="黑体" panose="02010609060101010101" pitchFamily="49" charset="-122"/>
              </a:rPr>
              <a:t>1. </a:t>
            </a:r>
            <a:r>
              <a:rPr lang="zh-CN" altLang="en-US" sz="5440" b="1">
                <a:latin typeface="黑体" panose="02010609060101010101" pitchFamily="49" charset="-122"/>
                <a:ea typeface="黑体" panose="02010609060101010101" pitchFamily="49" charset="-122"/>
              </a:rPr>
              <a:t>每个血细胞计数板的正中央有</a:t>
            </a:r>
            <a:r>
              <a:rPr lang="en-US" altLang="zh-CN" sz="544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544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个计数区</a:t>
            </a:r>
            <a:r>
              <a:rPr lang="zh-CN" altLang="en-US" sz="5440" b="1">
                <a:latin typeface="黑体" panose="02010609060101010101" pitchFamily="49" charset="-122"/>
                <a:ea typeface="黑体" panose="02010609060101010101" pitchFamily="49" charset="-122"/>
              </a:rPr>
              <a:t>。各</a:t>
            </a:r>
            <a:r>
              <a:rPr lang="en-US" altLang="zh-CN" sz="5440" b="1"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5440" b="1">
                <a:latin typeface="黑体" panose="02010609060101010101" pitchFamily="49" charset="-122"/>
                <a:ea typeface="黑体" panose="02010609060101010101" pitchFamily="49" charset="-122"/>
              </a:rPr>
              <a:t>个大方格（中央为红细胞计数区，</a:t>
            </a:r>
            <a:r>
              <a:rPr lang="en-US" altLang="zh-CN" sz="5440" b="1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5440" b="1">
                <a:latin typeface="黑体" panose="02010609060101010101" pitchFamily="49" charset="-122"/>
                <a:ea typeface="黑体" panose="02010609060101010101" pitchFamily="49" charset="-122"/>
              </a:rPr>
              <a:t>个角为白细胞计数区）</a:t>
            </a:r>
            <a:endParaRPr lang="en-US" altLang="zh-CN" sz="544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5440" b="1">
                <a:latin typeface="黑体" panose="02010609060101010101" pitchFamily="49" charset="-122"/>
                <a:ea typeface="黑体" panose="02010609060101010101" pitchFamily="49" charset="-122"/>
              </a:rPr>
              <a:t>2. </a:t>
            </a:r>
            <a:r>
              <a:rPr lang="zh-CN" altLang="en-US" sz="5440" b="1">
                <a:latin typeface="黑体" panose="02010609060101010101" pitchFamily="49" charset="-122"/>
                <a:ea typeface="黑体" panose="02010609060101010101" pitchFamily="49" charset="-122"/>
              </a:rPr>
              <a:t>红细胞计数区共</a:t>
            </a:r>
            <a:r>
              <a:rPr lang="en-US" altLang="zh-CN" sz="544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400</a:t>
            </a:r>
            <a:r>
              <a:rPr lang="zh-CN" altLang="en-US" sz="544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个小方格</a:t>
            </a:r>
            <a:r>
              <a:rPr lang="zh-CN" altLang="en-US" sz="5440" b="1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544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80047" y="1088071"/>
            <a:ext cx="10739322" cy="6279419"/>
            <a:chOff x="2547435" y="1602947"/>
            <a:chExt cx="7097131" cy="4163022"/>
          </a:xfrm>
        </p:grpSpPr>
        <p:pic>
          <p:nvPicPr>
            <p:cNvPr id="8" name="L10.eps" descr="id:2147493171;FounderCES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024" r="18498" b="58771"/>
            <a:stretch>
              <a:fillRect/>
            </a:stretch>
          </p:blipFill>
          <p:spPr>
            <a:xfrm>
              <a:off x="2547435" y="1602947"/>
              <a:ext cx="7097131" cy="4033107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2640573" y="5175343"/>
              <a:ext cx="1356074" cy="590626"/>
            </a:xfrm>
            <a:prstGeom prst="rect">
              <a:avLst/>
            </a:prstGeom>
            <a:pattFill prst="lgConfetti">
              <a:fgClr>
                <a:srgbClr val="E8F4E9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160"/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内容占位符 1"/>
          <p:cNvSpPr>
            <a:spLocks noGrp="1"/>
          </p:cNvSpPr>
          <p:nvPr>
            <p:ph/>
          </p:nvPr>
        </p:nvSpPr>
        <p:spPr bwMode="auto">
          <a:xfrm>
            <a:off x="1009650" y="1153160"/>
            <a:ext cx="22230715" cy="117043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77630" tIns="88815" rIns="177630" bIns="88815" numCol="1" anchor="t" anchorCtr="0" compatLnSpc="1"/>
          <a:lstStyle/>
          <a:p>
            <a:pPr indent="457200" latinLnBrk="0">
              <a:lnSpc>
                <a:spcPct val="100000"/>
              </a:lnSpc>
              <a:spcBef>
                <a:spcPts val="0"/>
              </a:spcBef>
            </a:pPr>
            <a:r>
              <a:rPr lang="zh-CN" altLang="zh-CN" sz="6000" smtClean="0"/>
              <a:t>①大方格：</a:t>
            </a:r>
            <a:r>
              <a:rPr lang="en-US" altLang="zh-CN" sz="6000" smtClean="0"/>
              <a:t>_____</a:t>
            </a:r>
            <a:r>
              <a:rPr lang="zh-CN" altLang="zh-CN" sz="6000" smtClean="0"/>
              <a:t>个。长、宽各</a:t>
            </a:r>
            <a:r>
              <a:rPr lang="en-US" altLang="zh-CN" sz="6000" smtClean="0"/>
              <a:t>1 mm</a:t>
            </a:r>
            <a:r>
              <a:rPr lang="zh-CN" altLang="zh-CN" sz="6000" smtClean="0"/>
              <a:t>。</a:t>
            </a:r>
            <a:r>
              <a:rPr lang="en-US" altLang="zh-CN" sz="6000" smtClean="0"/>
              <a:t>1</a:t>
            </a:r>
            <a:r>
              <a:rPr lang="zh-CN" altLang="en-US" sz="6000" smtClean="0"/>
              <a:t>个</a:t>
            </a:r>
            <a:r>
              <a:rPr lang="zh-CN" altLang="zh-CN" sz="6000"/>
              <a:t>大方格液体</a:t>
            </a:r>
            <a:r>
              <a:rPr lang="zh-CN" altLang="zh-CN" sz="6000" smtClean="0"/>
              <a:t>体积＝</a:t>
            </a:r>
            <a:r>
              <a:rPr lang="en-US" altLang="zh-CN" sz="6000" smtClean="0"/>
              <a:t>1mm</a:t>
            </a:r>
            <a:r>
              <a:rPr lang="en-US" altLang="zh-CN" sz="6000" baseline="30000" smtClean="0"/>
              <a:t>2</a:t>
            </a:r>
            <a:r>
              <a:rPr lang="zh-CN" altLang="zh-CN" sz="6000" smtClean="0"/>
              <a:t>×</a:t>
            </a:r>
            <a:r>
              <a:rPr lang="en-US" altLang="zh-CN" sz="6000" smtClean="0"/>
              <a:t>0.1 mm</a:t>
            </a:r>
            <a:r>
              <a:rPr lang="zh-CN" altLang="zh-CN" sz="6000" smtClean="0"/>
              <a:t>＝</a:t>
            </a:r>
            <a:r>
              <a:rPr lang="en-US" altLang="zh-CN" sz="6000" smtClean="0"/>
              <a:t>0.1 mm</a:t>
            </a:r>
            <a:r>
              <a:rPr lang="en-US" altLang="zh-CN" sz="6000" baseline="30000" smtClean="0"/>
              <a:t>3</a:t>
            </a:r>
            <a:r>
              <a:rPr lang="zh-CN" altLang="zh-CN" sz="6000" smtClean="0"/>
              <a:t>。计数区正中间的大方格为</a:t>
            </a:r>
            <a:r>
              <a:rPr lang="en-US" altLang="zh-CN" sz="6000" smtClean="0"/>
              <a:t>___________</a:t>
            </a:r>
            <a:r>
              <a:rPr lang="zh-CN" altLang="zh-CN" sz="6000" smtClean="0"/>
              <a:t>计数区。四角的四个大方格是</a:t>
            </a:r>
            <a:r>
              <a:rPr lang="en-US" altLang="zh-CN" sz="6000" smtClean="0"/>
              <a:t>_________</a:t>
            </a:r>
            <a:r>
              <a:rPr lang="zh-CN" altLang="zh-CN" sz="6000" smtClean="0"/>
              <a:t>计数区。</a:t>
            </a:r>
            <a:endParaRPr lang="zh-CN" altLang="zh-CN" sz="6000" smtClean="0"/>
          </a:p>
          <a:p>
            <a:pPr indent="457200" latinLnBrk="0">
              <a:lnSpc>
                <a:spcPct val="100000"/>
              </a:lnSpc>
              <a:spcBef>
                <a:spcPts val="0"/>
              </a:spcBef>
            </a:pPr>
            <a:r>
              <a:rPr lang="zh-CN" altLang="zh-CN" sz="6000" smtClean="0"/>
              <a:t>②中方格：红细胞计数区又用双线分成</a:t>
            </a:r>
            <a:r>
              <a:rPr lang="en-US" altLang="zh-CN" sz="6000" smtClean="0"/>
              <a:t>______(</a:t>
            </a:r>
            <a:r>
              <a:rPr lang="zh-CN" altLang="zh-CN" sz="6000" smtClean="0"/>
              <a:t>或</a:t>
            </a:r>
            <a:r>
              <a:rPr lang="en-US" altLang="zh-CN" sz="6000" smtClean="0"/>
              <a:t>16)</a:t>
            </a:r>
            <a:r>
              <a:rPr lang="zh-CN" altLang="zh-CN" sz="6000" smtClean="0"/>
              <a:t>个中方格。</a:t>
            </a:r>
            <a:endParaRPr lang="zh-CN" altLang="zh-CN" sz="6000" smtClean="0"/>
          </a:p>
          <a:p>
            <a:pPr indent="457200" latinLnBrk="0">
              <a:lnSpc>
                <a:spcPct val="100000"/>
              </a:lnSpc>
              <a:spcBef>
                <a:spcPts val="0"/>
              </a:spcBef>
            </a:pPr>
            <a:r>
              <a:rPr lang="zh-CN" altLang="zh-CN" sz="6000" smtClean="0"/>
              <a:t>③小方格：每个中方格再用单线划分为</a:t>
            </a:r>
            <a:r>
              <a:rPr lang="en-US" altLang="zh-CN" sz="6000" smtClean="0"/>
              <a:t>______(</a:t>
            </a:r>
            <a:r>
              <a:rPr lang="zh-CN" altLang="zh-CN" sz="6000" smtClean="0"/>
              <a:t>或</a:t>
            </a:r>
            <a:r>
              <a:rPr lang="en-US" altLang="zh-CN" sz="6000" smtClean="0"/>
              <a:t>25)</a:t>
            </a:r>
            <a:r>
              <a:rPr lang="zh-CN" altLang="zh-CN" sz="6000" smtClean="0"/>
              <a:t>个小方格。</a:t>
            </a:r>
            <a:endParaRPr lang="zh-CN" altLang="zh-CN" sz="6000" smtClean="0"/>
          </a:p>
          <a:p>
            <a:pPr indent="457200" latinLnBrk="0">
              <a:lnSpc>
                <a:spcPct val="100000"/>
              </a:lnSpc>
              <a:spcBef>
                <a:spcPts val="0"/>
              </a:spcBef>
            </a:pPr>
            <a:r>
              <a:rPr lang="en-US" altLang="zh-CN" sz="6000" smtClean="0"/>
              <a:t>(4)</a:t>
            </a:r>
            <a:r>
              <a:rPr lang="zh-CN" altLang="zh-CN" sz="6000" smtClean="0"/>
              <a:t>计数时的几个注意点</a:t>
            </a:r>
            <a:endParaRPr lang="zh-CN" altLang="zh-CN" sz="6000" smtClean="0"/>
          </a:p>
          <a:p>
            <a:pPr indent="457200" latinLnBrk="0">
              <a:lnSpc>
                <a:spcPct val="100000"/>
              </a:lnSpc>
              <a:spcBef>
                <a:spcPts val="0"/>
              </a:spcBef>
            </a:pPr>
            <a:r>
              <a:rPr lang="zh-CN" altLang="zh-CN" sz="6000" smtClean="0"/>
              <a:t>①滴加菌液要避免菌液滴到盖玻片上并防止</a:t>
            </a:r>
            <a:r>
              <a:rPr lang="en-US" altLang="zh-CN" sz="6000" smtClean="0"/>
              <a:t>______________</a:t>
            </a:r>
            <a:r>
              <a:rPr lang="zh-CN" altLang="zh-CN" sz="6000" smtClean="0"/>
              <a:t>，</a:t>
            </a:r>
            <a:endParaRPr lang="en-US" altLang="zh-CN" sz="6000" smtClean="0"/>
          </a:p>
          <a:p>
            <a:pPr indent="457200" latinLnBrk="0">
              <a:lnSpc>
                <a:spcPct val="100000"/>
              </a:lnSpc>
              <a:spcBef>
                <a:spcPts val="0"/>
              </a:spcBef>
            </a:pPr>
            <a:r>
              <a:rPr lang="zh-CN" altLang="zh-CN" sz="6000" smtClean="0"/>
              <a:t>以免影响计数结果。</a:t>
            </a:r>
            <a:r>
              <a:rPr lang="zh-CN" altLang="en-US" sz="6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先盖盖玻片再滴加菌液，让菌液自行渗入</a:t>
            </a:r>
            <a:endParaRPr lang="zh-CN" altLang="zh-CN" sz="6000" smtClean="0"/>
          </a:p>
          <a:p>
            <a:pPr indent="457200" latinLnBrk="0">
              <a:lnSpc>
                <a:spcPct val="100000"/>
              </a:lnSpc>
              <a:spcBef>
                <a:spcPts val="0"/>
              </a:spcBef>
            </a:pPr>
            <a:r>
              <a:rPr lang="zh-CN" altLang="zh-CN" sz="6000" smtClean="0"/>
              <a:t>②对有</a:t>
            </a:r>
            <a:r>
              <a:rPr lang="en-US" altLang="zh-CN" sz="6000" smtClean="0"/>
              <a:t>25</a:t>
            </a:r>
            <a:r>
              <a:rPr lang="zh-CN" altLang="zh-CN" sz="6000" smtClean="0"/>
              <a:t>个中方格的红细胞计数区可采用</a:t>
            </a:r>
            <a:r>
              <a:rPr lang="en-US" altLang="zh-CN" sz="6000" smtClean="0"/>
              <a:t>______________</a:t>
            </a:r>
            <a:r>
              <a:rPr lang="zh-CN" altLang="zh-CN" sz="6000" smtClean="0"/>
              <a:t>对酵</a:t>
            </a:r>
            <a:endParaRPr lang="zh-CN" altLang="en-US" sz="6000" smtClean="0"/>
          </a:p>
        </p:txBody>
      </p:sp>
      <p:sp>
        <p:nvSpPr>
          <p:cNvPr id="2" name="矩形 1"/>
          <p:cNvSpPr/>
          <p:nvPr/>
        </p:nvSpPr>
        <p:spPr>
          <a:xfrm>
            <a:off x="6255407" y="1153319"/>
            <a:ext cx="528320" cy="927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5440" b="1" kern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  <a:endParaRPr lang="zh-CN" altLang="en-US" sz="8160">
              <a:latin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904528" y="2080843"/>
            <a:ext cx="2265045" cy="927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5440" b="1" kern="0">
                <a:solidFill>
                  <a:srgbClr val="FF0000"/>
                </a:solidFill>
                <a:latin typeface="Times New Roman" panose="02020603050405020304" pitchFamily="18" charset="0"/>
              </a:rPr>
              <a:t>红细胞</a:t>
            </a:r>
            <a:endParaRPr lang="zh-CN" altLang="en-US" sz="8160">
              <a:latin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940260" y="3008578"/>
            <a:ext cx="2265045" cy="927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5440" b="1" kern="0">
                <a:solidFill>
                  <a:srgbClr val="FF0000"/>
                </a:solidFill>
                <a:latin typeface="Times New Roman" panose="02020603050405020304" pitchFamily="18" charset="0"/>
              </a:rPr>
              <a:t>白细胞</a:t>
            </a:r>
            <a:endParaRPr lang="zh-CN" altLang="en-US" sz="8160"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432831" y="3936084"/>
            <a:ext cx="873760" cy="927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5440" b="1" kern="0">
                <a:solidFill>
                  <a:srgbClr val="FF0000"/>
                </a:solidFill>
                <a:latin typeface="Times New Roman" panose="02020603050405020304" pitchFamily="18" charset="0"/>
              </a:rPr>
              <a:t>25</a:t>
            </a:r>
            <a:endParaRPr lang="zh-CN" altLang="en-US" sz="8160">
              <a:latin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432751" y="4864225"/>
            <a:ext cx="873760" cy="927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5440" b="1" kern="0">
                <a:solidFill>
                  <a:srgbClr val="FF0000"/>
                </a:solidFill>
                <a:latin typeface="Times New Roman" panose="02020603050405020304" pitchFamily="18" charset="0"/>
              </a:rPr>
              <a:t>16</a:t>
            </a:r>
            <a:endParaRPr lang="zh-CN" altLang="en-US" sz="816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373365" y="6541941"/>
            <a:ext cx="2959100" cy="927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5440" b="1" kern="0">
                <a:solidFill>
                  <a:srgbClr val="FF0000"/>
                </a:solidFill>
                <a:latin typeface="Times New Roman" panose="02020603050405020304" pitchFamily="18" charset="0"/>
              </a:rPr>
              <a:t>产生气泡</a:t>
            </a:r>
            <a:endParaRPr lang="zh-CN" altLang="en-US" sz="816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306950" y="8452463"/>
            <a:ext cx="3998595" cy="927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5440" b="1" kern="0">
                <a:solidFill>
                  <a:srgbClr val="FF0000"/>
                </a:solidFill>
                <a:latin typeface="Times New Roman" panose="02020603050405020304" pitchFamily="18" charset="0"/>
              </a:rPr>
              <a:t>“五点取样</a:t>
            </a:r>
            <a:r>
              <a:rPr lang="en-US" altLang="zh-CN" sz="5440" b="1" kern="0">
                <a:solidFill>
                  <a:srgbClr val="FF0000"/>
                </a:solidFill>
                <a:latin typeface="Times New Roman" panose="02020603050405020304" pitchFamily="18" charset="0"/>
              </a:rPr>
              <a:t>”</a:t>
            </a:r>
            <a:endParaRPr lang="zh-CN" altLang="en-US" sz="816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707178" y="958240"/>
            <a:ext cx="11287760" cy="11791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544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影响</a:t>
            </a:r>
            <a:r>
              <a:rPr lang="zh-CN" altLang="zh-CN" sz="544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实验结果的误差分析及改进</a:t>
            </a:r>
            <a:r>
              <a:rPr lang="zh-CN" altLang="zh-CN" sz="544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办法</a:t>
            </a:r>
            <a:r>
              <a:rPr lang="en-US" altLang="zh-CN" sz="544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5440" b="1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" name="L11.eps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1116" y="2606295"/>
            <a:ext cx="15482502" cy="107064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778933" y="1293589"/>
            <a:ext cx="22203833" cy="10734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505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例题</a:t>
            </a:r>
            <a:r>
              <a:rPr lang="en-US" altLang="zh-CN" sz="505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红细胞计数区由</a:t>
            </a:r>
            <a:r>
              <a:rPr lang="en-US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25×16=400</a:t>
            </a:r>
            <a:r>
              <a:rPr lang="zh-CN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个小方格组成</a:t>
            </a:r>
            <a:r>
              <a:rPr lang="en-US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容纳液体的总体积为</a:t>
            </a:r>
            <a:r>
              <a:rPr lang="en-US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 mm</a:t>
            </a:r>
            <a:r>
              <a:rPr lang="en-US" altLang="zh-CN" sz="505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。现将</a:t>
            </a:r>
            <a:r>
              <a:rPr lang="en-US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mL</a:t>
            </a:r>
            <a:r>
              <a:rPr lang="zh-CN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酵母菌样品加</a:t>
            </a:r>
            <a:r>
              <a:rPr lang="en-US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mL</a:t>
            </a:r>
            <a:r>
              <a:rPr lang="zh-CN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无菌水稀释</a:t>
            </a:r>
            <a:r>
              <a:rPr lang="en-US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用无菌吸管吸取少许摇匀的酵母菌悬液滴在盖玻片边缘</a:t>
            </a:r>
            <a:r>
              <a:rPr lang="en-US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使其自行渗入计数区</a:t>
            </a:r>
            <a:r>
              <a:rPr lang="en-US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并用滤纸吸去多余菌液。</a:t>
            </a:r>
            <a:endParaRPr lang="zh-CN" altLang="zh-CN" sz="505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现观察到图中所示</a:t>
            </a:r>
            <a:r>
              <a:rPr lang="en-US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e5</a:t>
            </a:r>
            <a:r>
              <a:rPr lang="zh-CN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个中方格内共有酵母菌</a:t>
            </a:r>
            <a:r>
              <a:rPr lang="en-US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zh-CN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zh-CN" altLang="zh-CN" sz="505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上述</a:t>
            </a:r>
            <a:endParaRPr lang="en-US" altLang="zh-CN" sz="505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505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zh-CN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酵母菌样品中约有菌体</a:t>
            </a:r>
            <a:r>
              <a:rPr lang="en-US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505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505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endParaRPr lang="en-US" altLang="zh-CN" sz="505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endParaRPr lang="en-US" altLang="zh-CN" sz="505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endParaRPr lang="en-US" altLang="zh-CN" sz="505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endParaRPr lang="en-US" altLang="zh-CN" sz="505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endParaRPr lang="zh-CN" altLang="zh-CN" sz="505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A.2.2×10</a:t>
            </a:r>
            <a:r>
              <a:rPr lang="en-US" altLang="zh-CN" sz="505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505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B.2.2×10</a:t>
            </a:r>
            <a:r>
              <a:rPr lang="en-US" altLang="zh-CN" sz="5050" baseline="30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zh-CN" sz="505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505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C.2.2×10</a:t>
            </a:r>
            <a:r>
              <a:rPr lang="en-US" altLang="zh-CN" sz="5050" baseline="30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zh-CN" sz="505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505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D.2.2×10</a:t>
            </a:r>
            <a:r>
              <a:rPr lang="en-US" altLang="zh-CN" sz="505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5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endParaRPr lang="zh-CN" altLang="zh-CN" sz="505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" name="L12.eps"/>
          <p:cNvPicPr/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5674" y="5989133"/>
            <a:ext cx="17080259" cy="4300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66139" y="4944672"/>
            <a:ext cx="2379272" cy="188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655" b="1" smtClean="0">
                <a:solidFill>
                  <a:srgbClr val="FF0000"/>
                </a:solidFill>
              </a:rPr>
              <a:t>A</a:t>
            </a:r>
            <a:endParaRPr lang="zh-CN" altLang="en-US" sz="11655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779568" y="781251"/>
            <a:ext cx="22203833" cy="22675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5440" b="1">
                <a:solidFill>
                  <a:srgbClr val="CF5B1B"/>
                </a:solidFill>
                <a:latin typeface="Times New Roman" panose="02020603050405020304" pitchFamily="18" charset="0"/>
                <a:ea typeface="方正姚体" panose="02010601030101010101" charset="-122"/>
                <a:cs typeface="Times New Roman" panose="02020603050405020304" pitchFamily="18" charset="0"/>
              </a:rPr>
              <a:t>[</a:t>
            </a:r>
            <a:r>
              <a:rPr lang="zh-CN" altLang="zh-CN" sz="5440" b="1">
                <a:solidFill>
                  <a:srgbClr val="CF5B1B"/>
                </a:solidFill>
                <a:latin typeface="Times New Roman" panose="02020603050405020304" pitchFamily="18" charset="0"/>
                <a:ea typeface="方正姚体" panose="02010601030101010101" charset="-122"/>
                <a:cs typeface="Times New Roman" panose="02020603050405020304" pitchFamily="18" charset="0"/>
              </a:rPr>
              <a:t>归纳提升</a:t>
            </a:r>
            <a:r>
              <a:rPr lang="en-US" altLang="zh-CN" sz="5440" b="1">
                <a:solidFill>
                  <a:srgbClr val="CF5B1B"/>
                </a:solidFill>
                <a:latin typeface="Times New Roman" panose="02020603050405020304" pitchFamily="18" charset="0"/>
                <a:ea typeface="方正姚体" panose="02010601030101010101" charset="-122"/>
                <a:cs typeface="Times New Roman" panose="02020603050405020304" pitchFamily="18" charset="0"/>
              </a:rPr>
              <a:t>]</a:t>
            </a:r>
            <a:endParaRPr lang="zh-CN" altLang="zh-CN" sz="544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544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测定微生物数量的方法的比较</a:t>
            </a:r>
            <a:endParaRPr lang="zh-CN" altLang="zh-CN" sz="544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" name="L16.eps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800"/>
          <a:stretch>
            <a:fillRect/>
          </a:stretch>
        </p:blipFill>
        <p:spPr>
          <a:xfrm>
            <a:off x="2706348" y="3241664"/>
            <a:ext cx="18350275" cy="87740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16.eps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608"/>
          <a:stretch>
            <a:fillRect/>
          </a:stretch>
        </p:blipFill>
        <p:spPr>
          <a:xfrm>
            <a:off x="2706348" y="2028243"/>
            <a:ext cx="18350275" cy="880843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355121" y="24547571"/>
            <a:ext cx="666115" cy="518089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40484" y="3132758"/>
            <a:ext cx="2073830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800" b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例</a:t>
            </a: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1 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下列关于统计菌落数目的方法的叙述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不正确的是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	(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)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A.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采用稀释涂布平板法获得的菌落数往往少于实际的活菌数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B.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当样品的稀释度足够高时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一个活菌会形成一个菌落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C.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为了保证结果准确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一般采用密度较大的平板进行计数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D.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在某一浓度下涂布三个平板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若三个平板统计的菌落数在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30~300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间且差别不大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则应以它们的平均值作为统计结果并进行计算</a:t>
            </a:r>
            <a:endParaRPr lang="zh-CN" altLang="zh-CN" sz="1800" dirty="0">
              <a:solidFill>
                <a:srgbClr val="000000"/>
              </a:solidFill>
              <a:effectLst/>
              <a:latin typeface="NEU-BZ-S92"/>
              <a:ea typeface="方正宋三_GBK"/>
              <a:cs typeface="Times New Roman" panose="02020603050405020304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440484" y="1188542"/>
            <a:ext cx="21174075" cy="828675"/>
            <a:chOff x="1436761" y="1188542"/>
            <a:chExt cx="21174075" cy="82867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436761" y="1188542"/>
              <a:ext cx="21174075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8"/>
            <p:cNvSpPr txBox="1"/>
            <p:nvPr/>
          </p:nvSpPr>
          <p:spPr>
            <a:xfrm>
              <a:off x="1796801" y="1188542"/>
              <a:ext cx="42484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 务 活 动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6850196" y="3276774"/>
            <a:ext cx="7200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0" dirty="0" smtClean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</a:rPr>
              <a:t>C</a:t>
            </a:r>
            <a:endParaRPr lang="zh-CN" altLang="en-US" sz="5000" dirty="0"/>
          </a:p>
        </p:txBody>
      </p:sp>
      <p:pic>
        <p:nvPicPr>
          <p:cNvPr id="10" name="反馈评价.EPS" descr="id:2147490327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1440484" y="2310630"/>
            <a:ext cx="3174884" cy="822128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40484" y="2124646"/>
            <a:ext cx="2073830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800" b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例</a:t>
            </a: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 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用稀释涂布平板法测定某一土壤样品中的细菌数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在对应稀释倍数为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10</a:t>
            </a:r>
            <a:r>
              <a:rPr lang="en-US" altLang="zh-CN" sz="4800" baseline="30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6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的培养基中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得到以下几种统计结果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正确的是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	(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)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A.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涂布了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个平板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统计的菌落数是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230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B.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涂布了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个平板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统计的菌落数是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215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和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260,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取平均值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238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C.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涂布了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个平板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统计的菌落数分别是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21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212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和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256,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取平均值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163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D.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涂布了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个平板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统计的菌落数分别是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212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240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和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250,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取平均值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234</a:t>
            </a:r>
            <a:endParaRPr lang="zh-CN" altLang="zh-CN" sz="1800" dirty="0">
              <a:solidFill>
                <a:srgbClr val="000000"/>
              </a:solidFill>
              <a:effectLst/>
              <a:latin typeface="NEU-BZ-S92"/>
              <a:ea typeface="方正宋三_GBK"/>
              <a:cs typeface="Times New Roman" panose="02020603050405020304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440484" y="1188542"/>
            <a:ext cx="21174075" cy="828675"/>
            <a:chOff x="1436761" y="1188542"/>
            <a:chExt cx="21174075" cy="82867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436761" y="1188542"/>
              <a:ext cx="21174075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8"/>
            <p:cNvSpPr txBox="1"/>
            <p:nvPr/>
          </p:nvSpPr>
          <p:spPr>
            <a:xfrm>
              <a:off x="1796801" y="1188542"/>
              <a:ext cx="42484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 务 活 动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4761964" y="3423112"/>
            <a:ext cx="7200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0" dirty="0" smtClean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</a:rPr>
              <a:t>D</a:t>
            </a:r>
            <a:endParaRPr lang="zh-CN" altLang="en-US" sz="5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294890" y="4039870"/>
            <a:ext cx="211035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b="1"/>
              <a:t>2</a:t>
            </a:r>
            <a:r>
              <a:rPr lang="zh-CN" altLang="en-US" sz="5400" b="1"/>
              <a:t>、进行连续划线时，若划线</a:t>
            </a:r>
            <a:r>
              <a:rPr lang="en-US" altLang="zh-CN" sz="5400" b="1"/>
              <a:t>4</a:t>
            </a:r>
            <a:r>
              <a:rPr lang="zh-CN" altLang="en-US" sz="5400" b="1"/>
              <a:t>个区域，接种环需要进行几次灼烧灭菌？</a:t>
            </a:r>
            <a:endParaRPr lang="zh-CN" altLang="en-US" sz="5400" b="1"/>
          </a:p>
        </p:txBody>
      </p:sp>
      <p:sp>
        <p:nvSpPr>
          <p:cNvPr id="4" name="文本框 3"/>
          <p:cNvSpPr txBox="1"/>
          <p:nvPr/>
        </p:nvSpPr>
        <p:spPr>
          <a:xfrm>
            <a:off x="3694430" y="1721485"/>
            <a:ext cx="2216785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5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听写</a:t>
            </a:r>
            <a:endParaRPr lang="zh-CN" altLang="en-US" sz="54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25345" y="2643505"/>
            <a:ext cx="11759565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54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zh-CN" altLang="en-US" sz="54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、获得单菌落的方法，请列举两种</a:t>
            </a:r>
            <a:endParaRPr lang="zh-CN" altLang="en-US" sz="5400" b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94890" y="5778500"/>
            <a:ext cx="200425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b="1"/>
              <a:t>3</a:t>
            </a:r>
            <a:r>
              <a:rPr lang="zh-CN" altLang="en-US" sz="5400" b="1"/>
              <a:t>、进行连续划线时，接种环最后一次灼烧灭菌的目的是什么？</a:t>
            </a:r>
            <a:endParaRPr lang="zh-CN" altLang="en-US" sz="5400" b="1"/>
          </a:p>
        </p:txBody>
      </p:sp>
      <p:sp>
        <p:nvSpPr>
          <p:cNvPr id="7" name="文本框 6"/>
          <p:cNvSpPr txBox="1"/>
          <p:nvPr/>
        </p:nvSpPr>
        <p:spPr>
          <a:xfrm>
            <a:off x="2294890" y="7238365"/>
            <a:ext cx="184010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b="1"/>
              <a:t>4</a:t>
            </a:r>
            <a:r>
              <a:rPr lang="zh-CN" altLang="en-US" sz="5400" b="1"/>
              <a:t>、菌落的</a:t>
            </a:r>
            <a:r>
              <a:rPr lang="en-US" altLang="zh-CN" sz="5400" b="1"/>
              <a:t>_______</a:t>
            </a:r>
            <a:r>
              <a:rPr lang="zh-CN" altLang="zh-CN" sz="5400" b="1"/>
              <a:t>、</a:t>
            </a:r>
            <a:r>
              <a:rPr lang="en-US" altLang="zh-CN" sz="5400" b="1">
                <a:sym typeface="+mn-ea"/>
              </a:rPr>
              <a:t>_______</a:t>
            </a:r>
            <a:r>
              <a:rPr lang="zh-CN" altLang="en-US" sz="5400" b="1">
                <a:sym typeface="+mn-ea"/>
              </a:rPr>
              <a:t>、</a:t>
            </a:r>
            <a:r>
              <a:rPr lang="en-US" altLang="zh-CN" sz="5400" b="1">
                <a:sym typeface="+mn-ea"/>
              </a:rPr>
              <a:t>_______</a:t>
            </a:r>
            <a:r>
              <a:rPr lang="zh-CN" altLang="zh-CN" sz="5400" b="1">
                <a:sym typeface="+mn-ea"/>
              </a:rPr>
              <a:t>、</a:t>
            </a:r>
            <a:r>
              <a:rPr lang="en-US" altLang="zh-CN" sz="5400" b="1">
                <a:sym typeface="+mn-ea"/>
              </a:rPr>
              <a:t>_______</a:t>
            </a:r>
            <a:r>
              <a:rPr lang="zh-CN" altLang="en-US" sz="5400" b="1">
                <a:sym typeface="+mn-ea"/>
              </a:rPr>
              <a:t>会存在差异，可以作为鉴定菌种的依据。</a:t>
            </a:r>
            <a:endParaRPr lang="zh-CN" altLang="en-US" sz="5400" b="1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94890" y="10029190"/>
            <a:ext cx="184010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b="1"/>
              <a:t>5</a:t>
            </a:r>
            <a:r>
              <a:rPr lang="zh-CN" altLang="en-US" sz="5400" b="1"/>
              <a:t>、接种只要在酒精灯旁操作就行了，对吗？</a:t>
            </a:r>
            <a:endParaRPr lang="zh-CN" altLang="en-US" sz="5400" b="1"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54963" y="2017078"/>
            <a:ext cx="21111361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800" b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任务二　调整培养基的配方和培养方式可有目的地培养某种</a:t>
            </a:r>
            <a:r>
              <a:rPr lang="zh-CN" altLang="zh-CN" sz="4800" b="1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微生物</a:t>
            </a:r>
            <a:endParaRPr lang="en-US" altLang="zh-CN" sz="4800" b="1" dirty="0" smtClean="0">
              <a:solidFill>
                <a:srgbClr val="00000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4800" b="1" dirty="0">
              <a:solidFill>
                <a:srgbClr val="00000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zh-CN" altLang="zh-CN" sz="1800" b="1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1.</a:t>
            </a:r>
            <a:r>
              <a:rPr lang="zh-CN" altLang="zh-CN" sz="4800" b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三种筛选分离方法的特点及举例</a:t>
            </a:r>
            <a:endParaRPr lang="zh-CN" altLang="zh-CN" sz="1800" b="1" dirty="0">
              <a:solidFill>
                <a:srgbClr val="000000"/>
              </a:solidFill>
              <a:effectLst/>
              <a:latin typeface="NEU-BZ-S92"/>
              <a:ea typeface="方正宋三_GBK"/>
              <a:cs typeface="Times New Roman" panose="02020603050405020304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440484" y="1188542"/>
            <a:ext cx="21174075" cy="828675"/>
            <a:chOff x="1436761" y="1188542"/>
            <a:chExt cx="21174075" cy="82867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436761" y="1188542"/>
              <a:ext cx="21174075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8"/>
            <p:cNvSpPr txBox="1"/>
            <p:nvPr/>
          </p:nvSpPr>
          <p:spPr>
            <a:xfrm>
              <a:off x="1796801" y="1188542"/>
              <a:ext cx="42484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 务 活 动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1" name="重难突破.EPS" descr="id:2147489101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1514924" y="3430364"/>
            <a:ext cx="3021903" cy="782514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654496" y="6127318"/>
          <a:ext cx="19876220" cy="4206240"/>
        </p:xfrm>
        <a:graphic>
          <a:graphicData uri="http://schemas.openxmlformats.org/drawingml/2006/table">
            <a:tbl>
              <a:tblPr firstRow="1" firstCol="1" bandRow="1"/>
              <a:tblGrid>
                <a:gridCol w="4466508"/>
                <a:gridCol w="7704856"/>
                <a:gridCol w="770485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方法</a:t>
                      </a:r>
                      <a:endParaRPr lang="zh-CN" sz="4600" b="1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特点</a:t>
                      </a:r>
                      <a:endParaRPr lang="zh-CN" sz="4600" b="1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举例</a:t>
                      </a:r>
                      <a:endParaRPr lang="zh-CN" sz="4600" b="1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6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调整培养基的成分</a:t>
                      </a:r>
                      <a:endParaRPr lang="zh-CN" sz="460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通过控制培养基的营养成分</a:t>
                      </a:r>
                      <a:r>
                        <a:rPr lang="en-US" sz="4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4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使某种微生物能生长</a:t>
                      </a:r>
                      <a:r>
                        <a:rPr lang="en-US" sz="4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4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其他微生物不能生长</a:t>
                      </a:r>
                      <a:endParaRPr lang="zh-CN" sz="46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利用只含有尿素一种氮源的培养基</a:t>
                      </a:r>
                      <a:r>
                        <a:rPr lang="en-US" sz="4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4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可筛选出分解尿素的细菌</a:t>
                      </a:r>
                      <a:endParaRPr lang="zh-CN" sz="46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440484" y="1188542"/>
            <a:ext cx="21174075" cy="828675"/>
            <a:chOff x="1436761" y="1188542"/>
            <a:chExt cx="21174075" cy="82867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436761" y="1188542"/>
              <a:ext cx="21174075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8"/>
            <p:cNvSpPr txBox="1"/>
            <p:nvPr/>
          </p:nvSpPr>
          <p:spPr>
            <a:xfrm>
              <a:off x="1796801" y="1188542"/>
              <a:ext cx="42484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 务 活 动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584500" y="2412678"/>
          <a:ext cx="20306256" cy="9464040"/>
        </p:xfrm>
        <a:graphic>
          <a:graphicData uri="http://schemas.openxmlformats.org/drawingml/2006/table">
            <a:tbl>
              <a:tblPr firstRow="1" firstCol="1" bandRow="1"/>
              <a:tblGrid>
                <a:gridCol w="3781426"/>
                <a:gridCol w="9756078"/>
                <a:gridCol w="676875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方法</a:t>
                      </a:r>
                      <a:endParaRPr lang="zh-CN" sz="4600" b="1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特点</a:t>
                      </a:r>
                      <a:endParaRPr lang="zh-CN" sz="4600" b="1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举例</a:t>
                      </a:r>
                      <a:endParaRPr lang="zh-CN" sz="4600" b="1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加入某种化学物质</a:t>
                      </a:r>
                      <a:endParaRPr lang="zh-CN" sz="46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在完全培养基中加入某些化学物质</a:t>
                      </a:r>
                      <a:r>
                        <a:rPr lang="en-US" sz="4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4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利用加入的化学物质对微生物产生的影响</a:t>
                      </a:r>
                      <a:r>
                        <a:rPr lang="en-US" sz="4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4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抑制某些微生物</a:t>
                      </a:r>
                      <a:r>
                        <a:rPr lang="en-US" sz="4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4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同时选择所需的微生物</a:t>
                      </a:r>
                      <a:r>
                        <a:rPr lang="en-US" sz="4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(</a:t>
                      </a:r>
                      <a:r>
                        <a:rPr lang="zh-CN" sz="4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这里的加入是在主要营养成分完备的基础上进行的</a:t>
                      </a:r>
                      <a:r>
                        <a:rPr lang="en-US" sz="4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)</a:t>
                      </a:r>
                      <a:endParaRPr lang="zh-CN" sz="46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6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加入青霉素可以分离出酵母菌和霉菌</a:t>
                      </a:r>
                      <a:endParaRPr lang="zh-CN" sz="460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zh-CN" sz="4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改变培养</a:t>
                      </a:r>
                      <a:endParaRPr lang="zh-CN" sz="46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条件</a:t>
                      </a:r>
                      <a:endParaRPr lang="zh-CN" sz="46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6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改变微生物的培养条件</a:t>
                      </a:r>
                      <a:r>
                        <a:rPr lang="en-US" sz="46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46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如温度、</a:t>
                      </a:r>
                      <a:r>
                        <a:rPr lang="en-US" sz="46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pH</a:t>
                      </a:r>
                      <a:r>
                        <a:rPr lang="zh-CN" sz="46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等</a:t>
                      </a:r>
                      <a:endParaRPr lang="zh-CN" sz="460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将培养基放在高温环境中培养可以得到耐高温的微生物</a:t>
                      </a:r>
                      <a:endParaRPr lang="zh-CN" sz="46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03198" y="2052638"/>
            <a:ext cx="21111361" cy="1095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2.</a:t>
            </a:r>
            <a:r>
              <a:rPr lang="zh-CN" altLang="zh-CN" sz="4800" b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几种常用选择培养基的配制</a:t>
            </a:r>
            <a:endParaRPr lang="zh-CN" altLang="zh-CN" sz="1800" b="1" dirty="0">
              <a:solidFill>
                <a:srgbClr val="000000"/>
              </a:solidFill>
              <a:effectLst/>
              <a:latin typeface="NEU-BZ-S92"/>
              <a:ea typeface="方正宋三_GBK"/>
              <a:cs typeface="Times New Roman" panose="02020603050405020304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440484" y="1188542"/>
            <a:ext cx="21174075" cy="828675"/>
            <a:chOff x="1436761" y="1188542"/>
            <a:chExt cx="21174075" cy="82867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436761" y="1188542"/>
              <a:ext cx="21174075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8"/>
            <p:cNvSpPr txBox="1"/>
            <p:nvPr/>
          </p:nvSpPr>
          <p:spPr>
            <a:xfrm>
              <a:off x="1796801" y="1188542"/>
              <a:ext cx="42484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 务 活 动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465736" y="3448134"/>
          <a:ext cx="20136988" cy="7360920"/>
        </p:xfrm>
        <a:graphic>
          <a:graphicData uri="http://schemas.openxmlformats.org/drawingml/2006/table">
            <a:tbl>
              <a:tblPr firstRow="1" firstCol="1" bandRow="1"/>
              <a:tblGrid>
                <a:gridCol w="9695828"/>
                <a:gridCol w="104411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培养特点</a:t>
                      </a:r>
                      <a:endParaRPr lang="zh-CN" sz="4600" b="1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筛选得到的微生物</a:t>
                      </a:r>
                      <a:endParaRPr lang="zh-CN" sz="4600" b="1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6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培养基中加入青霉素</a:t>
                      </a:r>
                      <a:endParaRPr lang="zh-CN" sz="460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分离得到酵母菌和霉菌</a:t>
                      </a:r>
                      <a:endParaRPr lang="zh-CN" sz="46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培养基中加入高浓度的食盐</a:t>
                      </a:r>
                      <a:endParaRPr lang="zh-CN" sz="46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分离得到金黄色葡萄球菌</a:t>
                      </a:r>
                      <a:endParaRPr lang="zh-CN" sz="46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以尿素作为唯一氮源的培养基</a:t>
                      </a:r>
                      <a:endParaRPr lang="zh-CN" sz="46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分离得到尿素分解菌</a:t>
                      </a:r>
                      <a:r>
                        <a:rPr lang="zh-CN" sz="4600" dirty="0">
                          <a:solidFill>
                            <a:srgbClr val="000000"/>
                          </a:solidFill>
                          <a:effectLst/>
                          <a:latin typeface="NEU-BZ-S92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endParaRPr lang="zh-CN" sz="46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4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kumimoji="0" lang="zh-CN" altLang="en-US" sz="4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不添加氮源的培养基</a:t>
                      </a:r>
                      <a:endParaRPr lang="zh-CN" sz="46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21189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4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分离得到固氮微生物</a:t>
                      </a:r>
                      <a:r>
                        <a:rPr lang="zh-CN" altLang="zh-CN" sz="4600" dirty="0" smtClean="0">
                          <a:solidFill>
                            <a:srgbClr val="000000"/>
                          </a:solidFill>
                          <a:effectLst/>
                          <a:latin typeface="NEU-BZ-S92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endParaRPr lang="zh-CN" altLang="zh-CN" sz="4600" dirty="0" smtClean="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21189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4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石油是唯一碳源时</a:t>
                      </a:r>
                      <a:endParaRPr lang="zh-CN" altLang="zh-CN" sz="4600" dirty="0" smtClean="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21189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4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分离得到能消除石油污染的微生物</a:t>
                      </a:r>
                      <a:endParaRPr lang="zh-CN" altLang="zh-CN" sz="4600" dirty="0" smtClean="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21189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4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培养基放在高温环境中培养</a:t>
                      </a:r>
                      <a:endParaRPr lang="zh-CN" altLang="zh-CN" sz="4600" dirty="0" smtClean="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21189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4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得到耐高温的微生物</a:t>
                      </a:r>
                      <a:r>
                        <a:rPr lang="zh-CN" altLang="zh-CN" sz="4600" dirty="0" smtClean="0">
                          <a:solidFill>
                            <a:srgbClr val="000000"/>
                          </a:solidFill>
                          <a:effectLst/>
                          <a:latin typeface="NEU-BZ-S92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endParaRPr lang="zh-CN" altLang="zh-CN" sz="4600" dirty="0" smtClean="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内容占位符 1"/>
          <p:cNvSpPr>
            <a:spLocks noGrp="1"/>
          </p:cNvSpPr>
          <p:nvPr>
            <p:ph/>
          </p:nvPr>
        </p:nvSpPr>
        <p:spPr bwMode="auto">
          <a:xfrm>
            <a:off x="756483" y="1087394"/>
            <a:ext cx="21582930" cy="88136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77630" tIns="88815" rIns="177630" bIns="88815" numCol="1" anchor="t" anchorCtr="0" compatLnSpc="1">
            <a:normAutofit fontScale="90000" lnSpcReduction="10000"/>
          </a:bodyPr>
          <a:lstStyle/>
          <a:p>
            <a:pPr latinLnBrk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5400"/>
              <a:t>1</a:t>
            </a:r>
            <a:r>
              <a:rPr lang="zh-CN" altLang="zh-CN" sz="5400"/>
              <a:t>．实验原理</a:t>
            </a:r>
            <a:endParaRPr lang="zh-CN" altLang="zh-CN" sz="5400"/>
          </a:p>
          <a:p>
            <a:pPr latinLnBrk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5400"/>
              <a:t>(1)</a:t>
            </a:r>
            <a:r>
              <a:rPr lang="zh-CN" altLang="zh-CN" sz="5400"/>
              <a:t>当培养基中只有尿素作为氮源时，只有能分泌</a:t>
            </a:r>
            <a:r>
              <a:rPr lang="en-US" altLang="zh-CN" sz="5400" smtClean="0"/>
              <a:t>_________</a:t>
            </a:r>
            <a:r>
              <a:rPr lang="zh-CN" altLang="zh-CN" sz="5400" smtClean="0"/>
              <a:t>的微生物</a:t>
            </a:r>
            <a:r>
              <a:rPr lang="zh-CN" altLang="zh-CN" sz="5400"/>
              <a:t>才能在该培养基中生长。</a:t>
            </a:r>
            <a:endParaRPr lang="zh-CN" altLang="zh-CN" sz="5400"/>
          </a:p>
          <a:p>
            <a:pPr latinLnBrk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5400"/>
              <a:t>(2)</a:t>
            </a:r>
            <a:r>
              <a:rPr lang="zh-CN" altLang="zh-CN" sz="5400"/>
              <a:t>微生物分解尿素产生的氨会使培养基的碱性增强，若在</a:t>
            </a:r>
            <a:r>
              <a:rPr lang="zh-CN" altLang="zh-CN" sz="5400" smtClean="0"/>
              <a:t>培养基</a:t>
            </a:r>
            <a:r>
              <a:rPr lang="zh-CN" altLang="zh-CN" sz="5400"/>
              <a:t>中加入在酸性情况下呈</a:t>
            </a:r>
            <a:r>
              <a:rPr lang="en-US" altLang="zh-CN" sz="5400" smtClean="0"/>
              <a:t>_________</a:t>
            </a:r>
            <a:r>
              <a:rPr lang="zh-CN" altLang="zh-CN" sz="5400"/>
              <a:t>、碱性情况下</a:t>
            </a:r>
            <a:r>
              <a:rPr lang="zh-CN" altLang="zh-CN" sz="5400" smtClean="0"/>
              <a:t>呈</a:t>
            </a:r>
            <a:r>
              <a:rPr lang="en-US" altLang="zh-CN" sz="5400" smtClean="0"/>
              <a:t>_________</a:t>
            </a:r>
            <a:r>
              <a:rPr lang="zh-CN" altLang="zh-CN" sz="5400"/>
              <a:t>的酚红指示剂，就可根据菌落周围是否</a:t>
            </a:r>
            <a:r>
              <a:rPr lang="zh-CN" altLang="zh-CN" sz="5400" smtClean="0"/>
              <a:t>出现</a:t>
            </a:r>
            <a:r>
              <a:rPr lang="en-US" altLang="zh-CN" sz="5400" smtClean="0"/>
              <a:t>_________</a:t>
            </a:r>
            <a:r>
              <a:rPr lang="zh-CN" altLang="zh-CN" sz="5400"/>
              <a:t>区域，进一步鉴定尿素分解菌。</a:t>
            </a:r>
            <a:endParaRPr lang="zh-CN" altLang="zh-CN" sz="5400"/>
          </a:p>
          <a:p>
            <a:pPr latinLnBrk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5400"/>
              <a:t>(3)</a:t>
            </a:r>
            <a:r>
              <a:rPr lang="zh-CN" altLang="zh-CN" sz="5400"/>
              <a:t>在相同培养条件下，圆形红色区域愈大，表明这种菌利用尿素的能力</a:t>
            </a:r>
            <a:r>
              <a:rPr lang="en-US" altLang="zh-CN" sz="5400"/>
              <a:t>________</a:t>
            </a:r>
            <a:r>
              <a:rPr lang="zh-CN" altLang="zh-CN" sz="5400"/>
              <a:t>。</a:t>
            </a:r>
            <a:endParaRPr lang="zh-CN" altLang="zh-CN"/>
          </a:p>
          <a:p>
            <a:pPr latinLnBrk="0">
              <a:lnSpc>
                <a:spcPct val="150000"/>
              </a:lnSpc>
              <a:spcBef>
                <a:spcPts val="0"/>
              </a:spcBef>
              <a:defRPr/>
            </a:pPr>
            <a:endParaRPr lang="en-US" altLang="zh-CN" smtClean="0"/>
          </a:p>
          <a:p>
            <a:pPr latinLnBrk="0">
              <a:lnSpc>
                <a:spcPct val="150000"/>
              </a:lnSpc>
              <a:spcBef>
                <a:spcPts val="0"/>
              </a:spcBef>
              <a:defRPr/>
            </a:pPr>
            <a:endParaRPr lang="zh-CN" altLang="en-US" smtClean="0"/>
          </a:p>
        </p:txBody>
      </p:sp>
      <p:sp>
        <p:nvSpPr>
          <p:cNvPr id="3" name="矩形 2"/>
          <p:cNvSpPr/>
          <p:nvPr/>
        </p:nvSpPr>
        <p:spPr>
          <a:xfrm>
            <a:off x="14888854" y="2265614"/>
            <a:ext cx="1570990" cy="927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5440" b="1" kern="0">
                <a:solidFill>
                  <a:srgbClr val="FF0000"/>
                </a:solidFill>
                <a:latin typeface="Times New Roman" panose="02020603050405020304" pitchFamily="18" charset="0"/>
              </a:rPr>
              <a:t>脲酶</a:t>
            </a:r>
            <a:endParaRPr lang="zh-CN" altLang="en-US" sz="8160">
              <a:latin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01184" y="5257293"/>
            <a:ext cx="1570990" cy="927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5440" b="1" kern="0">
                <a:solidFill>
                  <a:srgbClr val="FF0000"/>
                </a:solidFill>
                <a:latin typeface="Times New Roman" panose="02020603050405020304" pitchFamily="18" charset="0"/>
              </a:rPr>
              <a:t>黄色</a:t>
            </a:r>
            <a:endParaRPr lang="zh-CN" altLang="en-US" sz="8160"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01652" y="5257293"/>
            <a:ext cx="1570990" cy="927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5440" b="1" kern="0">
                <a:solidFill>
                  <a:srgbClr val="FF0000"/>
                </a:solidFill>
                <a:latin typeface="Times New Roman" panose="02020603050405020304" pitchFamily="18" charset="0"/>
              </a:rPr>
              <a:t>红色</a:t>
            </a:r>
            <a:endParaRPr lang="zh-CN" altLang="en-US" sz="8160">
              <a:latin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58210" y="6321414"/>
            <a:ext cx="1570990" cy="927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5440" b="1" kern="0">
                <a:solidFill>
                  <a:srgbClr val="FF0000"/>
                </a:solidFill>
                <a:latin typeface="Times New Roman" panose="02020603050405020304" pitchFamily="18" charset="0"/>
              </a:rPr>
              <a:t>红色</a:t>
            </a:r>
            <a:endParaRPr lang="zh-CN" altLang="en-US" sz="8160">
              <a:latin typeface="Arial" panose="020B0604020202020204" pitchFamily="34" charset="0"/>
            </a:endParaRPr>
          </a:p>
        </p:txBody>
      </p:sp>
      <p:sp>
        <p:nvSpPr>
          <p:cNvPr id="8" name="文本框 3"/>
          <p:cNvSpPr>
            <a:spLocks noChangeArrowheads="1"/>
          </p:cNvSpPr>
          <p:nvPr/>
        </p:nvSpPr>
        <p:spPr bwMode="auto">
          <a:xfrm>
            <a:off x="6172515" y="351026"/>
            <a:ext cx="15575472" cy="92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5440" b="1" smtClean="0">
                <a:solidFill>
                  <a:srgbClr val="843C0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   能</a:t>
            </a:r>
            <a:r>
              <a:rPr lang="zh-CN" altLang="en-US" sz="5440" b="1">
                <a:solidFill>
                  <a:srgbClr val="843C0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分解尿素的微生物的分离与计数</a:t>
            </a:r>
            <a:endParaRPr lang="zh-CN" altLang="en-US" sz="5440" b="1">
              <a:solidFill>
                <a:srgbClr val="843C0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44044" y="8573454"/>
            <a:ext cx="1570990" cy="927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5440" b="1" kern="0">
                <a:solidFill>
                  <a:srgbClr val="FF0000"/>
                </a:solidFill>
                <a:latin typeface="Times New Roman" panose="02020603050405020304" pitchFamily="18" charset="0"/>
              </a:rPr>
              <a:t>愈强</a:t>
            </a:r>
            <a:endParaRPr lang="zh-CN" altLang="en-US" sz="8160">
              <a:latin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59835" y="8573770"/>
            <a:ext cx="6532245" cy="472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组合 20"/>
          <p:cNvGrpSpPr/>
          <p:nvPr/>
        </p:nvGrpSpPr>
        <p:grpSpPr>
          <a:xfrm>
            <a:off x="4933536" y="1385401"/>
            <a:ext cx="13571177" cy="1024013"/>
            <a:chOff x="2532658" y="1004532"/>
            <a:chExt cx="6985576" cy="527409"/>
          </a:xfrm>
        </p:grpSpPr>
        <p:sp>
          <p:nvSpPr>
            <p:cNvPr id="11" name="文本框 12"/>
            <p:cNvSpPr>
              <a:spLocks noChangeArrowheads="1"/>
            </p:cNvSpPr>
            <p:nvPr/>
          </p:nvSpPr>
          <p:spPr bwMode="auto">
            <a:xfrm>
              <a:off x="2532658" y="1054119"/>
              <a:ext cx="3933456" cy="477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544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544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NH</a:t>
              </a:r>
              <a:r>
                <a:rPr lang="en-US" altLang="zh-CN" sz="5440" b="1" baseline="-250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544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r>
                <a:rPr lang="en-US" altLang="zh-CN" sz="5440" b="1" baseline="-250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544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C=O + H</a:t>
              </a:r>
              <a:r>
                <a:rPr lang="en-US" altLang="zh-CN" sz="5440" b="1" baseline="-250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544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</a:t>
              </a:r>
              <a:endParaRPr lang="zh-CN" altLang="en-US" sz="5440" b="1" baseline="-25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3"/>
            <p:cNvSpPr>
              <a:spLocks noChangeArrowheads="1"/>
            </p:cNvSpPr>
            <p:nvPr/>
          </p:nvSpPr>
          <p:spPr bwMode="auto">
            <a:xfrm>
              <a:off x="7317829" y="1014758"/>
              <a:ext cx="2200405" cy="477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544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2NH</a:t>
              </a:r>
              <a:r>
                <a:rPr lang="en-US" altLang="zh-CN" sz="5440" b="1" baseline="-250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en-US" altLang="zh-CN" sz="544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+ CO</a:t>
              </a:r>
              <a:r>
                <a:rPr lang="en-US" altLang="zh-CN" sz="5440" b="1" baseline="-250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5440" b="1" baseline="-25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4"/>
            <p:cNvSpPr>
              <a:spLocks noChangeArrowheads="1"/>
            </p:cNvSpPr>
            <p:nvPr/>
          </p:nvSpPr>
          <p:spPr bwMode="auto">
            <a:xfrm>
              <a:off x="6366458" y="1004532"/>
              <a:ext cx="1290273" cy="477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544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脲酶</a:t>
              </a:r>
              <a:endParaRPr lang="zh-CN" altLang="en-US" sz="544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直接箭头连接符 19"/>
            <p:cNvSpPr>
              <a:spLocks noChangeShapeType="1"/>
            </p:cNvSpPr>
            <p:nvPr/>
          </p:nvSpPr>
          <p:spPr bwMode="auto">
            <a:xfrm>
              <a:off x="6299504" y="1464293"/>
              <a:ext cx="1019096" cy="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816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3"/>
          <p:cNvSpPr>
            <a:spLocks noChangeArrowheads="1"/>
          </p:cNvSpPr>
          <p:nvPr/>
        </p:nvSpPr>
        <p:spPr bwMode="auto">
          <a:xfrm>
            <a:off x="6608077" y="1222229"/>
            <a:ext cx="11419554" cy="92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440" b="1">
                <a:solidFill>
                  <a:srgbClr val="843C0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能分解尿素的微生物的分离与计数</a:t>
            </a:r>
            <a:endParaRPr lang="zh-CN" altLang="en-US" sz="5440" b="1">
              <a:solidFill>
                <a:srgbClr val="843C0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3" name="文本框 4"/>
          <p:cNvSpPr/>
          <p:nvPr/>
        </p:nvSpPr>
        <p:spPr>
          <a:xfrm>
            <a:off x="1121878" y="3845582"/>
            <a:ext cx="12128845" cy="13468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40" b="1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5440" b="1">
                <a:latin typeface="黑体" panose="02010609060101010101" pitchFamily="49" charset="-122"/>
                <a:ea typeface="黑体" panose="02010609060101010101" pitchFamily="49" charset="-122"/>
              </a:rPr>
              <a:t>此选择培养基的成分如何调整？</a:t>
            </a:r>
            <a:endParaRPr lang="zh-CN" altLang="en-US" sz="544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85" name="文本框 2"/>
          <p:cNvSpPr/>
          <p:nvPr/>
        </p:nvSpPr>
        <p:spPr>
          <a:xfrm>
            <a:off x="1121878" y="2374579"/>
            <a:ext cx="6217073" cy="13468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40" b="1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5440" b="1">
                <a:latin typeface="黑体" panose="02010609060101010101" pitchFamily="49" charset="-122"/>
                <a:ea typeface="黑体" panose="02010609060101010101" pitchFamily="49" charset="-122"/>
              </a:rPr>
              <a:t>从哪里取样？</a:t>
            </a:r>
            <a:endParaRPr lang="zh-CN" altLang="en-US" sz="544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86" name="文本框 5"/>
          <p:cNvSpPr/>
          <p:nvPr/>
        </p:nvSpPr>
        <p:spPr>
          <a:xfrm>
            <a:off x="1121878" y="7882363"/>
            <a:ext cx="21969460" cy="13468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40" b="1"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5440" b="1">
                <a:latin typeface="黑体" panose="02010609060101010101" pitchFamily="49" charset="-122"/>
                <a:ea typeface="黑体" panose="02010609060101010101" pitchFamily="49" charset="-122"/>
              </a:rPr>
              <a:t>如何鉴定该选择培养基上生长的是能分解尿素的微生物？</a:t>
            </a:r>
            <a:endParaRPr lang="zh-CN" altLang="en-US" sz="544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87" name="文本框 6"/>
          <p:cNvSpPr/>
          <p:nvPr/>
        </p:nvSpPr>
        <p:spPr>
          <a:xfrm>
            <a:off x="1121878" y="6506959"/>
            <a:ext cx="6790672" cy="13468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40" b="1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5440" b="1">
                <a:latin typeface="黑体" panose="02010609060101010101" pitchFamily="49" charset="-122"/>
                <a:ea typeface="黑体" panose="02010609060101010101" pitchFamily="49" charset="-122"/>
              </a:rPr>
              <a:t>尿素如何除菌？</a:t>
            </a:r>
            <a:endParaRPr lang="zh-CN" altLang="en-US" sz="544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88" name="文本框 7"/>
          <p:cNvSpPr/>
          <p:nvPr/>
        </p:nvSpPr>
        <p:spPr>
          <a:xfrm>
            <a:off x="7110746" y="2670630"/>
            <a:ext cx="14031589" cy="9277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544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从有哺乳动物排泄物的地方取得土样</a:t>
            </a:r>
            <a:endParaRPr lang="zh-CN" altLang="en-US" sz="544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89" name="文本框 8"/>
          <p:cNvSpPr/>
          <p:nvPr/>
        </p:nvSpPr>
        <p:spPr>
          <a:xfrm>
            <a:off x="2645308" y="5332005"/>
            <a:ext cx="6494621" cy="9277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544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尿素为唯一氮源。</a:t>
            </a:r>
            <a:endParaRPr lang="zh-CN" altLang="en-US" sz="544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90" name="文本框 9"/>
          <p:cNvSpPr/>
          <p:nvPr/>
        </p:nvSpPr>
        <p:spPr>
          <a:xfrm>
            <a:off x="9775206" y="5369011"/>
            <a:ext cx="7157653" cy="9277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544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把琼脂换成琼脂糖</a:t>
            </a:r>
            <a:endParaRPr lang="zh-CN" altLang="en-US" sz="544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91" name="文本框 10"/>
          <p:cNvSpPr/>
          <p:nvPr/>
        </p:nvSpPr>
        <p:spPr>
          <a:xfrm>
            <a:off x="7409882" y="6867770"/>
            <a:ext cx="10688679" cy="9277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4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G6</a:t>
            </a:r>
            <a:r>
              <a:rPr lang="zh-CN" altLang="en-US" sz="544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玻璃砂漏斗过滤</a:t>
            </a:r>
            <a:endParaRPr lang="zh-CN" altLang="en-US" sz="544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92" name="文本框 11"/>
          <p:cNvSpPr/>
          <p:nvPr/>
        </p:nvSpPr>
        <p:spPr>
          <a:xfrm>
            <a:off x="1852756" y="9334863"/>
            <a:ext cx="20584803" cy="1193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4300"/>
              </a:lnSpc>
            </a:pPr>
            <a:r>
              <a:rPr lang="zh-CN" altLang="en-US" sz="544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培养基中加入酚红指示剂，周围出现红色环带的菌落是能分解尿素的。</a:t>
            </a:r>
            <a:endParaRPr lang="zh-CN" altLang="en-US" sz="544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5" grpId="0"/>
      <p:bldP spid="20486" grpId="0"/>
      <p:bldP spid="20487" grpId="0"/>
      <p:bldP spid="20488" grpId="0"/>
      <p:bldP spid="20489" grpId="0"/>
      <p:bldP spid="20490" grpId="0"/>
      <p:bldP spid="20491" grpId="0"/>
      <p:bldP spid="204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内容占位符 1"/>
          <p:cNvSpPr>
            <a:spLocks noGrp="1"/>
          </p:cNvSpPr>
          <p:nvPr>
            <p:ph/>
          </p:nvPr>
        </p:nvSpPr>
        <p:spPr bwMode="auto">
          <a:xfrm>
            <a:off x="142996" y="1131127"/>
            <a:ext cx="23075690" cy="1203635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77630" tIns="88815" rIns="177630" bIns="88815" numCol="1" anchor="t" anchorCtr="0" compatLnSpc="1">
            <a:normAutofit fontScale="90000"/>
          </a:bodyPr>
          <a:lstStyle/>
          <a:p>
            <a:pPr latinLnBrk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5400" smtClean="0"/>
              <a:t>2</a:t>
            </a:r>
            <a:r>
              <a:rPr lang="zh-CN" altLang="zh-CN" sz="5400"/>
              <a:t>．实验步骤</a:t>
            </a:r>
            <a:endParaRPr lang="zh-CN" altLang="zh-CN" sz="5400"/>
          </a:p>
          <a:p>
            <a:pPr latinLnBrk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5400" smtClean="0"/>
              <a:t>      (</a:t>
            </a:r>
            <a:r>
              <a:rPr lang="en-US" altLang="zh-CN" sz="5400"/>
              <a:t>1)</a:t>
            </a:r>
            <a:r>
              <a:rPr lang="zh-CN" altLang="zh-CN" sz="5400"/>
              <a:t>制备培养基：配制</a:t>
            </a:r>
            <a:r>
              <a:rPr lang="en-US" altLang="zh-CN" sz="5400"/>
              <a:t>100 mL</a:t>
            </a:r>
            <a:r>
              <a:rPr lang="en-US" altLang="zh-CN" sz="5400" smtClean="0"/>
              <a:t>_____________</a:t>
            </a:r>
            <a:r>
              <a:rPr lang="zh-CN" altLang="zh-CN" sz="5400" smtClean="0"/>
              <a:t>培养基</a:t>
            </a:r>
            <a:r>
              <a:rPr lang="zh-CN" altLang="en-US" sz="5400" smtClean="0"/>
              <a:t>（</a:t>
            </a:r>
            <a:r>
              <a:rPr lang="zh-CN" altLang="en-US" sz="5400" smtClean="0">
                <a:solidFill>
                  <a:srgbClr val="0000FF"/>
                </a:solidFill>
              </a:rPr>
              <a:t>酵母提取物，琼脂</a:t>
            </a:r>
            <a:r>
              <a:rPr lang="zh-CN" altLang="en-US" sz="5400" smtClean="0"/>
              <a:t>）</a:t>
            </a:r>
            <a:endParaRPr lang="en-US" altLang="zh-CN" sz="5400"/>
          </a:p>
          <a:p>
            <a:pPr latinLnBrk="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zh-CN" sz="5400" smtClean="0"/>
              <a:t>和</a:t>
            </a:r>
            <a:r>
              <a:rPr lang="en-US" altLang="zh-CN" sz="5400"/>
              <a:t>100 </a:t>
            </a:r>
            <a:r>
              <a:rPr lang="en-US" altLang="zh-CN" sz="5400" smtClean="0"/>
              <a:t>mL____________</a:t>
            </a:r>
            <a:r>
              <a:rPr lang="zh-CN" altLang="zh-CN" sz="5400" smtClean="0"/>
              <a:t>培养基</a:t>
            </a:r>
            <a:r>
              <a:rPr lang="zh-CN" altLang="en-US" sz="5400" smtClean="0"/>
              <a:t>（</a:t>
            </a:r>
            <a:r>
              <a:rPr lang="zh-CN" altLang="zh-CN" sz="5400" kern="0" smtClean="0">
                <a:solidFill>
                  <a:srgbClr val="0000FF"/>
                </a:solidFill>
              </a:rPr>
              <a:t>尿素</a:t>
            </a:r>
            <a:r>
              <a:rPr lang="zh-CN" altLang="en-US" sz="5400" kern="0" smtClean="0">
                <a:solidFill>
                  <a:srgbClr val="0000FF"/>
                </a:solidFill>
              </a:rPr>
              <a:t>为唯一氮源，琼脂糖不含氮</a:t>
            </a:r>
            <a:r>
              <a:rPr lang="zh-CN" altLang="en-US" sz="5400" smtClean="0"/>
              <a:t>）。置于</a:t>
            </a:r>
            <a:r>
              <a:rPr lang="en-US" altLang="zh-CN" sz="5400" smtClean="0"/>
              <a:t>250mL</a:t>
            </a:r>
            <a:r>
              <a:rPr lang="zh-CN" altLang="en-US" sz="5400" smtClean="0"/>
              <a:t>三角瓶，加水至</a:t>
            </a:r>
            <a:r>
              <a:rPr lang="en-US" altLang="zh-CN" sz="5400"/>
              <a:t>100 </a:t>
            </a:r>
            <a:r>
              <a:rPr lang="en-US" altLang="zh-CN" sz="5400" smtClean="0"/>
              <a:t>mL</a:t>
            </a:r>
            <a:r>
              <a:rPr lang="zh-CN" altLang="en-US" sz="5400" smtClean="0"/>
              <a:t>，三角瓶加上</a:t>
            </a:r>
            <a:r>
              <a:rPr lang="zh-CN" altLang="en-US" sz="5400" smtClean="0">
                <a:solidFill>
                  <a:srgbClr val="0000FF"/>
                </a:solidFill>
              </a:rPr>
              <a:t>封口膜</a:t>
            </a:r>
            <a:r>
              <a:rPr lang="zh-CN" altLang="en-US" sz="5400" smtClean="0"/>
              <a:t>待灭菌</a:t>
            </a:r>
            <a:endParaRPr lang="en-US" altLang="zh-CN" sz="5400" smtClean="0"/>
          </a:p>
          <a:p>
            <a:pPr latinLnBrk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5400" smtClean="0"/>
              <a:t>(2)</a:t>
            </a:r>
            <a:r>
              <a:rPr lang="zh-CN" altLang="zh-CN" sz="5400" smtClean="0"/>
              <a:t>灭菌：将盛有</a:t>
            </a:r>
            <a:r>
              <a:rPr lang="en-US" altLang="zh-CN" sz="5400" smtClean="0"/>
              <a:t>9 mL</a:t>
            </a:r>
            <a:r>
              <a:rPr lang="zh-CN" altLang="zh-CN" sz="5400" smtClean="0"/>
              <a:t>蒸馏水的</a:t>
            </a:r>
            <a:r>
              <a:rPr lang="en-US" altLang="zh-CN" sz="5400" smtClean="0"/>
              <a:t>5</a:t>
            </a:r>
            <a:r>
              <a:rPr lang="zh-CN" altLang="zh-CN" sz="5400" smtClean="0"/>
              <a:t>支有塞试管，盛有</a:t>
            </a:r>
            <a:r>
              <a:rPr lang="en-US" altLang="zh-CN" sz="5400" smtClean="0"/>
              <a:t>99 mL</a:t>
            </a:r>
            <a:endParaRPr lang="en-US" altLang="zh-CN" sz="5400" smtClean="0"/>
          </a:p>
          <a:p>
            <a:pPr latinLnBrk="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zh-CN" sz="5400" smtClean="0"/>
              <a:t>蒸馏水的三角瓶以及盛有未灭菌培养基的三角瓶，在</a:t>
            </a:r>
            <a:r>
              <a:rPr lang="en-US" altLang="zh-CN" sz="5400" smtClean="0"/>
              <a:t>121 ℃</a:t>
            </a:r>
            <a:r>
              <a:rPr lang="zh-CN" altLang="zh-CN" sz="5400" smtClean="0"/>
              <a:t>下灭菌</a:t>
            </a:r>
            <a:endParaRPr lang="en-US" altLang="zh-CN" sz="5400" smtClean="0"/>
          </a:p>
          <a:p>
            <a:pPr latinLnBrk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5400" smtClean="0"/>
              <a:t>15 min</a:t>
            </a:r>
            <a:r>
              <a:rPr lang="zh-CN" altLang="zh-CN" sz="5400" smtClean="0"/>
              <a:t>。尿</a:t>
            </a:r>
            <a:r>
              <a:rPr lang="zh-CN" altLang="zh-CN" sz="5400"/>
              <a:t>素溶液：</a:t>
            </a:r>
            <a:r>
              <a:rPr lang="en-US" altLang="zh-CN" sz="5400" smtClean="0"/>
              <a:t>____________________________</a:t>
            </a:r>
            <a:r>
              <a:rPr lang="zh-CN" altLang="zh-CN" sz="5400"/>
              <a:t>除菌</a:t>
            </a:r>
            <a:endParaRPr lang="zh-CN" altLang="zh-CN" sz="5400"/>
          </a:p>
          <a:p>
            <a:pPr latinLnBrk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5400" smtClean="0"/>
              <a:t>     (</a:t>
            </a:r>
            <a:r>
              <a:rPr lang="en-US" altLang="zh-CN" sz="5400"/>
              <a:t>3)</a:t>
            </a:r>
            <a:r>
              <a:rPr lang="zh-CN" altLang="zh-CN" sz="5400"/>
              <a:t>倒</a:t>
            </a:r>
            <a:r>
              <a:rPr lang="zh-CN" altLang="zh-CN" sz="5400" smtClean="0"/>
              <a:t>平板</a:t>
            </a:r>
            <a:r>
              <a:rPr lang="zh-CN" altLang="en-US" sz="5400" smtClean="0"/>
              <a:t>：培养基冷却至</a:t>
            </a:r>
            <a:r>
              <a:rPr lang="en-US" altLang="zh-CN" sz="5400" smtClean="0"/>
              <a:t>60 ℃</a:t>
            </a:r>
            <a:r>
              <a:rPr lang="zh-CN" altLang="en-US" sz="5400" smtClean="0"/>
              <a:t>，超净工作台内向尿素</a:t>
            </a:r>
            <a:r>
              <a:rPr lang="zh-CN" altLang="en-US" sz="5400"/>
              <a:t>固体培养基中</a:t>
            </a:r>
            <a:r>
              <a:rPr lang="zh-CN" altLang="en-US" sz="5400" smtClean="0"/>
              <a:t>加入已灭菌</a:t>
            </a:r>
            <a:r>
              <a:rPr lang="zh-CN" altLang="en-US" sz="5400"/>
              <a:t>的尿素</a:t>
            </a:r>
            <a:r>
              <a:rPr lang="zh-CN" altLang="en-US" sz="5400" smtClean="0"/>
              <a:t>溶液，摇匀后分装至</a:t>
            </a:r>
            <a:r>
              <a:rPr lang="en-US" altLang="zh-CN" sz="5400" smtClean="0"/>
              <a:t>4</a:t>
            </a:r>
            <a:r>
              <a:rPr lang="zh-CN" altLang="en-US" sz="5400" smtClean="0"/>
              <a:t>个培养皿，冷却至凝固。</a:t>
            </a:r>
            <a:endParaRPr lang="en-US" altLang="zh-CN" smtClean="0"/>
          </a:p>
          <a:p>
            <a:pPr>
              <a:defRPr/>
            </a:pPr>
            <a:r>
              <a:rPr lang="en-US" altLang="zh-CN" kern="0" smtClean="0">
                <a:solidFill>
                  <a:srgbClr val="FF0000"/>
                </a:solidFill>
              </a:rPr>
              <a:t>                         </a:t>
            </a:r>
            <a:endParaRPr lang="zh-CN" altLang="en-US">
              <a:latin typeface="Arial" panose="020B0604020202020204" pitchFamily="34" charset="0"/>
            </a:endParaRPr>
          </a:p>
          <a:p>
            <a:pPr>
              <a:defRPr/>
            </a:pPr>
            <a:endParaRPr lang="zh-CN" altLang="zh-CN"/>
          </a:p>
          <a:p>
            <a:pPr>
              <a:defRPr/>
            </a:pPr>
            <a:endParaRPr lang="en-US" altLang="zh-CN" smtClean="0"/>
          </a:p>
          <a:p>
            <a:pPr>
              <a:defRPr/>
            </a:pPr>
            <a:endParaRPr lang="zh-CN" altLang="en-US" smtClean="0"/>
          </a:p>
        </p:txBody>
      </p:sp>
      <p:sp>
        <p:nvSpPr>
          <p:cNvPr id="3" name="矩形 2"/>
          <p:cNvSpPr/>
          <p:nvPr/>
        </p:nvSpPr>
        <p:spPr>
          <a:xfrm>
            <a:off x="9877632" y="2356689"/>
            <a:ext cx="2493010" cy="927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5440" b="1" kern="0">
                <a:solidFill>
                  <a:srgbClr val="FF0000"/>
                </a:solidFill>
                <a:latin typeface="Times New Roman" panose="02020603050405020304" pitchFamily="18" charset="0"/>
              </a:rPr>
              <a:t>LB</a:t>
            </a:r>
            <a:r>
              <a:rPr lang="zh-CN" altLang="zh-CN" sz="5440" b="1" kern="0">
                <a:solidFill>
                  <a:srgbClr val="FF0000"/>
                </a:solidFill>
                <a:latin typeface="Times New Roman" panose="02020603050405020304" pitchFamily="18" charset="0"/>
              </a:rPr>
              <a:t>固体</a:t>
            </a:r>
            <a:endParaRPr lang="zh-CN" altLang="en-US" sz="8160">
              <a:latin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74180" y="3539054"/>
            <a:ext cx="2959100" cy="927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5440" b="1" kern="0">
                <a:solidFill>
                  <a:srgbClr val="FF0000"/>
                </a:solidFill>
                <a:latin typeface="Times New Roman" panose="02020603050405020304" pitchFamily="18" charset="0"/>
              </a:rPr>
              <a:t>尿素固体</a:t>
            </a:r>
            <a:endParaRPr lang="zh-CN" altLang="en-US" sz="8160"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96844" y="7964444"/>
            <a:ext cx="8579485" cy="927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5440" b="1" kern="0">
                <a:solidFill>
                  <a:srgbClr val="FF0000"/>
                </a:solidFill>
                <a:latin typeface="Times New Roman" panose="02020603050405020304" pitchFamily="18" charset="0"/>
              </a:rPr>
              <a:t>用无菌的</a:t>
            </a:r>
            <a:r>
              <a:rPr lang="en-US" altLang="zh-CN" sz="5440" b="1" kern="0">
                <a:solidFill>
                  <a:srgbClr val="FF0000"/>
                </a:solidFill>
                <a:latin typeface="Times New Roman" panose="02020603050405020304" pitchFamily="18" charset="0"/>
              </a:rPr>
              <a:t>G</a:t>
            </a:r>
            <a:r>
              <a:rPr lang="en-US" altLang="zh-CN" sz="5440" b="1" kern="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r>
              <a:rPr lang="zh-CN" altLang="zh-CN" sz="5440" b="1" kern="0">
                <a:solidFill>
                  <a:srgbClr val="FF0000"/>
                </a:solidFill>
                <a:latin typeface="Times New Roman" panose="02020603050405020304" pitchFamily="18" charset="0"/>
              </a:rPr>
              <a:t>玻璃砂漏斗过滤</a:t>
            </a:r>
            <a:endParaRPr lang="zh-CN" altLang="en-US" sz="8160">
              <a:latin typeface="Arial" panose="020B0604020202020204" pitchFamily="34" charset="0"/>
            </a:endParaRPr>
          </a:p>
        </p:txBody>
      </p:sp>
      <p:pic>
        <p:nvPicPr>
          <p:cNvPr id="8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3085" y="4466590"/>
            <a:ext cx="5382895" cy="442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altLang="zh-CN"/>
              <a:t> (4)</a:t>
            </a:r>
            <a:r>
              <a:rPr lang="zh-CN" altLang="zh-CN"/>
              <a:t>制备</a:t>
            </a:r>
            <a:r>
              <a:rPr lang="en-US" altLang="zh-CN" smtClean="0"/>
              <a:t>____________________</a:t>
            </a:r>
            <a:r>
              <a:rPr lang="zh-CN" altLang="en-US" smtClean="0"/>
              <a:t>、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368636" y="1879489"/>
            <a:ext cx="4347210" cy="927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5440" b="1" kern="0">
                <a:solidFill>
                  <a:srgbClr val="FF0000"/>
                </a:solidFill>
                <a:latin typeface="Times New Roman" panose="02020603050405020304" pitchFamily="18" charset="0"/>
              </a:rPr>
              <a:t>土壤细菌悬液</a:t>
            </a:r>
            <a:endParaRPr lang="zh-CN" altLang="en-US" sz="8160"/>
          </a:p>
        </p:txBody>
      </p:sp>
      <p:sp>
        <p:nvSpPr>
          <p:cNvPr id="4" name="矩形 3"/>
          <p:cNvSpPr/>
          <p:nvPr/>
        </p:nvSpPr>
        <p:spPr>
          <a:xfrm>
            <a:off x="2858715" y="3662088"/>
            <a:ext cx="19963078" cy="343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40" b="1" smtClean="0"/>
              <a:t>将</a:t>
            </a:r>
            <a:r>
              <a:rPr lang="en-US" altLang="zh-CN" sz="5440" b="1" smtClean="0"/>
              <a:t>1g</a:t>
            </a:r>
            <a:r>
              <a:rPr lang="zh-CN" altLang="en-US" sz="5440" b="1" smtClean="0"/>
              <a:t>土样</a:t>
            </a:r>
            <a:r>
              <a:rPr lang="zh-CN" altLang="en-US" sz="5440" b="1"/>
              <a:t>，加入</a:t>
            </a:r>
            <a:r>
              <a:rPr lang="en-US" altLang="zh-CN" sz="5440" b="1" smtClean="0"/>
              <a:t>99ml</a:t>
            </a:r>
            <a:r>
              <a:rPr lang="zh-CN" altLang="en-US" sz="5440" b="1" smtClean="0"/>
              <a:t>无菌水的三角瓶中</a:t>
            </a:r>
            <a:r>
              <a:rPr lang="zh-CN" altLang="en-US" sz="5440" b="1"/>
              <a:t>，充分振荡后</a:t>
            </a:r>
            <a:r>
              <a:rPr lang="zh-CN" altLang="en-US" sz="5440" b="1" smtClean="0"/>
              <a:t>，即成</a:t>
            </a:r>
            <a:r>
              <a:rPr lang="en-US" altLang="zh-CN" sz="5440" b="1" smtClean="0"/>
              <a:t>10</a:t>
            </a:r>
            <a:r>
              <a:rPr lang="en-US" altLang="zh-CN" sz="5440" b="1" baseline="30000" smtClean="0">
                <a:latin typeface="楷体" panose="02010609060101010101" charset="-122"/>
                <a:ea typeface="楷体" panose="02010609060101010101" charset="-122"/>
              </a:rPr>
              <a:t>-2</a:t>
            </a:r>
            <a:r>
              <a:rPr lang="zh-CN" altLang="en-US" sz="5440" b="1" smtClean="0"/>
              <a:t>稀释液。取上清液</a:t>
            </a:r>
            <a:r>
              <a:rPr lang="en-US" altLang="zh-CN" sz="5440" b="1" smtClean="0"/>
              <a:t>1ml,</a:t>
            </a:r>
            <a:r>
              <a:rPr lang="zh-CN" altLang="en-US" sz="5440" b="1" smtClean="0"/>
              <a:t>转移至盛有</a:t>
            </a:r>
            <a:r>
              <a:rPr lang="en-US" altLang="zh-CN" sz="5440" b="1" smtClean="0"/>
              <a:t>9ml</a:t>
            </a:r>
            <a:r>
              <a:rPr lang="zh-CN" altLang="en-US" sz="5440" b="1" smtClean="0"/>
              <a:t>无菌水的带有</a:t>
            </a:r>
            <a:r>
              <a:rPr lang="en-US" altLang="zh-CN" sz="5440" b="1" smtClean="0"/>
              <a:t>10</a:t>
            </a:r>
            <a:r>
              <a:rPr lang="en-US" altLang="zh-CN" sz="5440" b="1" baseline="30000" smtClean="0">
                <a:latin typeface="楷体" panose="02010609060101010101" charset="-122"/>
                <a:ea typeface="楷体" panose="02010609060101010101" charset="-122"/>
              </a:rPr>
              <a:t>-3</a:t>
            </a:r>
            <a:r>
              <a:rPr lang="zh-CN" altLang="en-US" sz="5440" b="1" smtClean="0"/>
              <a:t>标记的试管中，制备出</a:t>
            </a:r>
            <a:r>
              <a:rPr lang="en-US" altLang="zh-CN" sz="5440" b="1" smtClean="0"/>
              <a:t>10</a:t>
            </a:r>
            <a:r>
              <a:rPr lang="en-US" altLang="zh-CN" sz="5440" b="1" baseline="30000" smtClean="0">
                <a:latin typeface="楷体" panose="02010609060101010101" charset="-122"/>
                <a:ea typeface="楷体" panose="02010609060101010101" charset="-122"/>
              </a:rPr>
              <a:t>-3</a:t>
            </a:r>
            <a:r>
              <a:rPr lang="en-US" altLang="zh-CN" sz="5440" b="1" smtClean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5440" b="1" smtClean="0">
                <a:latin typeface="楷体" panose="02010609060101010101" charset="-122"/>
                <a:ea typeface="楷体" panose="02010609060101010101" charset="-122"/>
              </a:rPr>
              <a:t>稀释液，摇匀。</a:t>
            </a:r>
            <a:r>
              <a:rPr lang="zh-CN" altLang="en-US" sz="5440" b="1" smtClean="0"/>
              <a:t>依次制备</a:t>
            </a:r>
            <a:r>
              <a:rPr lang="en-US" altLang="zh-CN" sz="5440" b="1" smtClean="0"/>
              <a:t>10</a:t>
            </a:r>
            <a:r>
              <a:rPr lang="en-US" altLang="zh-CN" sz="5440" b="1" baseline="30000" smtClean="0">
                <a:latin typeface="楷体" panose="02010609060101010101" charset="-122"/>
                <a:ea typeface="楷体" panose="02010609060101010101" charset="-122"/>
              </a:rPr>
              <a:t>-4</a:t>
            </a:r>
            <a:r>
              <a:rPr lang="en-US" altLang="zh-CN" sz="5440" b="1"/>
              <a:t> </a:t>
            </a:r>
            <a:r>
              <a:rPr lang="zh-CN" altLang="en-US" sz="5440" b="1" smtClean="0"/>
              <a:t>、</a:t>
            </a:r>
            <a:r>
              <a:rPr lang="en-US" altLang="zh-CN" sz="5440" b="1" smtClean="0"/>
              <a:t>10</a:t>
            </a:r>
            <a:r>
              <a:rPr lang="en-US" altLang="zh-CN" sz="5440" b="1" baseline="30000" smtClean="0">
                <a:latin typeface="楷体" panose="02010609060101010101" charset="-122"/>
                <a:ea typeface="楷体" panose="02010609060101010101" charset="-122"/>
              </a:rPr>
              <a:t>-5</a:t>
            </a:r>
            <a:r>
              <a:rPr lang="en-US" altLang="zh-CN" sz="5440" b="1" smtClean="0"/>
              <a:t> </a:t>
            </a:r>
            <a:r>
              <a:rPr lang="zh-CN" altLang="en-US" sz="5440" b="1" smtClean="0"/>
              <a:t>、</a:t>
            </a:r>
            <a:r>
              <a:rPr lang="en-US" altLang="zh-CN" sz="5440" b="1" smtClean="0"/>
              <a:t>10</a:t>
            </a:r>
            <a:r>
              <a:rPr lang="en-US" altLang="zh-CN" sz="5440" b="1" baseline="30000" smtClean="0">
                <a:latin typeface="楷体" panose="02010609060101010101" charset="-122"/>
                <a:ea typeface="楷体" panose="02010609060101010101" charset="-122"/>
              </a:rPr>
              <a:t>-6</a:t>
            </a:r>
            <a:r>
              <a:rPr lang="en-US" altLang="zh-CN" sz="5440" b="1" smtClean="0"/>
              <a:t> </a:t>
            </a:r>
            <a:r>
              <a:rPr lang="zh-CN" altLang="en-US" sz="5440" b="1" smtClean="0"/>
              <a:t>、</a:t>
            </a:r>
            <a:r>
              <a:rPr lang="en-US" altLang="zh-CN" sz="5440" b="1" smtClean="0"/>
              <a:t>10</a:t>
            </a:r>
            <a:r>
              <a:rPr lang="en-US" altLang="zh-CN" sz="5440" b="1" baseline="30000" smtClean="0">
                <a:latin typeface="楷体" panose="02010609060101010101" charset="-122"/>
                <a:ea typeface="楷体" panose="02010609060101010101" charset="-122"/>
              </a:rPr>
              <a:t>-7</a:t>
            </a:r>
            <a:r>
              <a:rPr lang="zh-CN" altLang="en-US" sz="5440" b="1" smtClean="0"/>
              <a:t>的</a:t>
            </a:r>
            <a:r>
              <a:rPr lang="zh-CN" altLang="en-US" sz="5440" b="1"/>
              <a:t>稀释</a:t>
            </a:r>
            <a:r>
              <a:rPr lang="zh-CN" altLang="en-US" sz="5440" b="1" smtClean="0"/>
              <a:t>液</a:t>
            </a:r>
            <a:r>
              <a:rPr lang="en-US" altLang="zh-CN" sz="5440" b="1" smtClean="0"/>
              <a:t>.</a:t>
            </a:r>
            <a:endParaRPr lang="zh-CN" altLang="en-US" sz="544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05372" y="1216685"/>
            <a:ext cx="21886052" cy="84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40" b="1" smtClean="0"/>
              <a:t>(</a:t>
            </a:r>
            <a:r>
              <a:rPr lang="en-US" altLang="zh-CN" sz="5440" b="1"/>
              <a:t>5)</a:t>
            </a:r>
            <a:r>
              <a:rPr lang="zh-CN" altLang="en-US" sz="5440" b="1" smtClean="0"/>
              <a:t>接种</a:t>
            </a:r>
            <a:endParaRPr lang="en-US" altLang="zh-CN" sz="5440" b="1" smtClean="0"/>
          </a:p>
          <a:p>
            <a:r>
              <a:rPr lang="zh-CN" altLang="en-US" sz="5440" b="1"/>
              <a:t>在培养皿底部做好</a:t>
            </a:r>
            <a:r>
              <a:rPr lang="zh-CN" altLang="en-US" sz="5440" b="1" smtClean="0"/>
              <a:t>标记（班级</a:t>
            </a:r>
            <a:r>
              <a:rPr lang="zh-CN" altLang="en-US" sz="5440" b="1"/>
              <a:t>、姓名、日期、接种稀释度、 </a:t>
            </a:r>
            <a:r>
              <a:rPr lang="en-US" altLang="zh-CN" sz="5440" b="1" smtClean="0"/>
              <a:t>LB</a:t>
            </a:r>
            <a:r>
              <a:rPr lang="zh-CN" altLang="en-US" sz="5440" b="1" smtClean="0"/>
              <a:t>或尿素）</a:t>
            </a:r>
            <a:endParaRPr lang="en-US" altLang="zh-CN" sz="5440" b="1" smtClean="0"/>
          </a:p>
          <a:p>
            <a:r>
              <a:rPr lang="zh-CN" altLang="en-US" sz="5440" b="1"/>
              <a:t>用镊子夹取酒精棉，将手及超净工作台擦拭干净，待酒精挥发后再点燃</a:t>
            </a:r>
            <a:r>
              <a:rPr lang="zh-CN" altLang="en-US" sz="5440" b="1" smtClean="0"/>
              <a:t>酒精灯。</a:t>
            </a:r>
            <a:endParaRPr lang="zh-CN" altLang="en-US" sz="5440"/>
          </a:p>
          <a:p>
            <a:r>
              <a:rPr lang="zh-CN" altLang="en-US" sz="5440" b="1" smtClean="0"/>
              <a:t>用</a:t>
            </a:r>
            <a:r>
              <a:rPr lang="zh-CN" altLang="en-US" sz="5440" b="1"/>
              <a:t>移液器按照稀释度由大到</a:t>
            </a:r>
            <a:r>
              <a:rPr lang="zh-CN" altLang="en-US" sz="5440" b="1" smtClean="0"/>
              <a:t>小的</a:t>
            </a:r>
            <a:r>
              <a:rPr lang="zh-CN" altLang="en-US" sz="5440" b="1"/>
              <a:t>顺序依次取土壤稀释液，并在酒精灯火焰旁分别加入对应标记的培养皿中</a:t>
            </a:r>
            <a:r>
              <a:rPr lang="en-US" altLang="zh-CN" sz="5440" b="1" smtClean="0"/>
              <a:t>0.1ml</a:t>
            </a:r>
            <a:r>
              <a:rPr lang="zh-CN" altLang="en-US" sz="5440" b="1" smtClean="0"/>
              <a:t>。</a:t>
            </a:r>
            <a:endParaRPr lang="en-US" altLang="zh-CN" sz="5440" b="1" smtClean="0"/>
          </a:p>
          <a:p>
            <a:r>
              <a:rPr lang="zh-CN" altLang="en-US" sz="5440" b="1" smtClean="0"/>
              <a:t>涂布</a:t>
            </a:r>
            <a:r>
              <a:rPr lang="zh-CN" altLang="en-US" sz="5440" b="1"/>
              <a:t>：将稀释液均匀地涂布在培养基表</a:t>
            </a:r>
            <a:r>
              <a:rPr lang="zh-CN" altLang="en-US" sz="5440" b="1" smtClean="0"/>
              <a:t>面</a:t>
            </a:r>
            <a:endParaRPr lang="en-US" altLang="zh-CN" sz="5440" b="1" smtClean="0"/>
          </a:p>
          <a:p>
            <a:r>
              <a:rPr lang="en-US" altLang="zh-CN" sz="5440" b="1" smtClean="0"/>
              <a:t>(</a:t>
            </a:r>
            <a:r>
              <a:rPr lang="en-US" altLang="zh-CN" sz="5440" b="1"/>
              <a:t>6)</a:t>
            </a:r>
            <a:r>
              <a:rPr lang="zh-CN" altLang="en-US" sz="5440" b="1"/>
              <a:t>培养：将</a:t>
            </a:r>
            <a:r>
              <a:rPr lang="zh-CN" altLang="en-US" sz="5440" b="1" smtClean="0"/>
              <a:t>培养皿倒置</a:t>
            </a:r>
            <a:r>
              <a:rPr lang="zh-CN" altLang="en-US" sz="5440" b="1"/>
              <a:t>，置于</a:t>
            </a:r>
            <a:r>
              <a:rPr lang="en-US" altLang="zh-CN" sz="5440" b="1"/>
              <a:t>37℃</a:t>
            </a:r>
            <a:r>
              <a:rPr lang="zh-CN" altLang="en-US" sz="5440" b="1"/>
              <a:t>恒温培养箱中培养</a:t>
            </a:r>
            <a:r>
              <a:rPr lang="en-US" altLang="zh-CN" sz="5440" b="1" smtClean="0"/>
              <a:t>24~48h</a:t>
            </a:r>
            <a:endParaRPr lang="en-US" altLang="zh-CN" sz="5440" b="1" smtClean="0"/>
          </a:p>
          <a:p>
            <a:r>
              <a:rPr lang="zh-CN" altLang="en-US" sz="5440" b="1" smtClean="0">
                <a:solidFill>
                  <a:srgbClr val="FF0000"/>
                </a:solidFill>
              </a:rPr>
              <a:t>（既</a:t>
            </a:r>
            <a:r>
              <a:rPr lang="zh-CN" altLang="en-US" sz="5440" b="1">
                <a:solidFill>
                  <a:srgbClr val="FF0000"/>
                </a:solidFill>
              </a:rPr>
              <a:t>可以使培养基表面的水分更好地挥发</a:t>
            </a:r>
            <a:r>
              <a:rPr lang="zh-CN" altLang="en-US" sz="5440" b="1" smtClean="0">
                <a:solidFill>
                  <a:srgbClr val="FF0000"/>
                </a:solidFill>
              </a:rPr>
              <a:t>，</a:t>
            </a:r>
            <a:endParaRPr lang="en-US" altLang="zh-CN" sz="5440" b="1" smtClean="0">
              <a:solidFill>
                <a:srgbClr val="FF0000"/>
              </a:solidFill>
            </a:endParaRPr>
          </a:p>
          <a:p>
            <a:r>
              <a:rPr lang="zh-CN" altLang="en-US" sz="5440" b="1" smtClean="0">
                <a:solidFill>
                  <a:srgbClr val="FF0000"/>
                </a:solidFill>
              </a:rPr>
              <a:t>又</a:t>
            </a:r>
            <a:r>
              <a:rPr lang="zh-CN" altLang="en-US" sz="5440" b="1">
                <a:solidFill>
                  <a:srgbClr val="FF0000"/>
                </a:solidFill>
              </a:rPr>
              <a:t>可防止皿盖上的水珠落入培养基，造成</a:t>
            </a:r>
            <a:r>
              <a:rPr lang="zh-CN" altLang="en-US" sz="5440" b="1" smtClean="0">
                <a:solidFill>
                  <a:srgbClr val="FF0000"/>
                </a:solidFill>
              </a:rPr>
              <a:t>污染）</a:t>
            </a:r>
            <a:r>
              <a:rPr lang="zh-CN" altLang="en-US" sz="5440" b="1" smtClean="0"/>
              <a:t>。</a:t>
            </a:r>
            <a:endParaRPr lang="en-US" altLang="zh-CN" sz="5440" b="1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97043" y="7837217"/>
            <a:ext cx="7095123" cy="511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7702" y="1424746"/>
            <a:ext cx="15783225" cy="82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3"/>
          <p:cNvSpPr>
            <a:spLocks noChangeArrowheads="1"/>
          </p:cNvSpPr>
          <p:nvPr/>
        </p:nvSpPr>
        <p:spPr bwMode="auto">
          <a:xfrm>
            <a:off x="6790024" y="0"/>
            <a:ext cx="11419554" cy="92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440" b="1">
                <a:solidFill>
                  <a:srgbClr val="843C0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能分解尿素的微生物的分离与计数</a:t>
            </a:r>
            <a:endParaRPr lang="zh-CN" altLang="en-US" sz="5440" b="1">
              <a:solidFill>
                <a:srgbClr val="843C0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0" name="文本框 4"/>
          <p:cNvSpPr>
            <a:spLocks noChangeArrowheads="1"/>
          </p:cNvSpPr>
          <p:nvPr/>
        </p:nvSpPr>
        <p:spPr bwMode="auto">
          <a:xfrm>
            <a:off x="1704728" y="1310644"/>
            <a:ext cx="3882588" cy="92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440" b="1">
                <a:latin typeface="微软雅黑" panose="020B0503020204020204" pitchFamily="34" charset="-122"/>
                <a:ea typeface="微软雅黑" panose="020B0503020204020204" pitchFamily="34" charset="-122"/>
              </a:rPr>
              <a:t>实验结果：</a:t>
            </a:r>
            <a:endParaRPr lang="zh-CN" altLang="en-US" sz="544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9" name="文本框 5"/>
          <p:cNvSpPr txBox="1"/>
          <p:nvPr/>
        </p:nvSpPr>
        <p:spPr>
          <a:xfrm>
            <a:off x="2034703" y="3000602"/>
            <a:ext cx="3383000" cy="92773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zh-CN" sz="5440" b="1">
                <a:latin typeface="微软雅黑" panose="020B0503020204020204" pitchFamily="34" charset="-122"/>
                <a:ea typeface="微软雅黑" panose="020B0503020204020204" pitchFamily="34" charset="-122"/>
              </a:rPr>
              <a:t>LB</a:t>
            </a:r>
            <a:r>
              <a:rPr lang="zh-CN" altLang="en-US" sz="5440" b="1">
                <a:latin typeface="微软雅黑" panose="020B0503020204020204" pitchFamily="34" charset="-122"/>
                <a:ea typeface="微软雅黑" panose="020B0503020204020204" pitchFamily="34" charset="-122"/>
              </a:rPr>
              <a:t>培养基</a:t>
            </a:r>
            <a:endParaRPr lang="zh-CN" altLang="en-US" sz="544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0" name="文本框 6"/>
          <p:cNvSpPr txBox="1"/>
          <p:nvPr/>
        </p:nvSpPr>
        <p:spPr>
          <a:xfrm>
            <a:off x="1578291" y="6929447"/>
            <a:ext cx="3839412" cy="92773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5440" b="1">
                <a:latin typeface="微软雅黑" panose="020B0503020204020204" pitchFamily="34" charset="-122"/>
                <a:ea typeface="微软雅黑" panose="020B0503020204020204" pitchFamily="34" charset="-122"/>
              </a:rPr>
              <a:t>尿素培养基</a:t>
            </a:r>
            <a:endParaRPr lang="zh-CN" altLang="en-US" sz="544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1" name="文本框 7"/>
          <p:cNvSpPr/>
          <p:nvPr/>
        </p:nvSpPr>
        <p:spPr>
          <a:xfrm>
            <a:off x="2552792" y="10858292"/>
            <a:ext cx="20399771" cy="9277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544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为什么同一稀释度下，</a:t>
            </a:r>
            <a:r>
              <a:rPr lang="en-US" altLang="zh-CN" sz="544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LB</a:t>
            </a:r>
            <a:r>
              <a:rPr lang="zh-CN" altLang="en-US" sz="544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培养基上的菌落数比尿素培养基上多？</a:t>
            </a:r>
            <a:endParaRPr lang="zh-CN" altLang="en-US" sz="544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4" name="文本框 8"/>
          <p:cNvSpPr>
            <a:spLocks noChangeArrowheads="1"/>
          </p:cNvSpPr>
          <p:nvPr/>
        </p:nvSpPr>
        <p:spPr bwMode="auto">
          <a:xfrm>
            <a:off x="11866067" y="9760436"/>
            <a:ext cx="3271981" cy="92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440" b="1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5440" b="1">
                <a:latin typeface="微软雅黑" panose="020B0503020204020204" pitchFamily="34" charset="-122"/>
                <a:ea typeface="微软雅黑" panose="020B0503020204020204" pitchFamily="34" charset="-122"/>
              </a:rPr>
              <a:t>1-20</a:t>
            </a:r>
            <a:endParaRPr lang="zh-CN" altLang="en-US" sz="544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440484" y="1188542"/>
            <a:ext cx="21174075" cy="828675"/>
            <a:chOff x="1436761" y="1188542"/>
            <a:chExt cx="21174075" cy="82867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436761" y="1188542"/>
              <a:ext cx="21174075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8"/>
            <p:cNvSpPr txBox="1"/>
            <p:nvPr/>
          </p:nvSpPr>
          <p:spPr>
            <a:xfrm>
              <a:off x="1796801" y="1188542"/>
              <a:ext cx="42484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 务 活 动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440484" y="3132758"/>
            <a:ext cx="208823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800" b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例</a:t>
            </a: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5  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下面关于土壤中能分解尿素的细菌的分离与计数的叙述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正确的是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	(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)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A.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只有能合成脲酶的微生物才能分解尿素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B.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筛选能分解尿素的细菌时应以尿素作为培养基中的唯一营养物质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C.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统计样品中的活菌数目时一般用平板划线法接种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D.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在以尿素为唯一氮源的培养基中加入酚红指示剂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若指示剂变蓝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则表明筛选到了能分解尿素的细菌</a:t>
            </a:r>
            <a:endParaRPr lang="zh-CN" altLang="zh-CN" sz="1800" dirty="0">
              <a:solidFill>
                <a:srgbClr val="000000"/>
              </a:solidFill>
              <a:effectLst/>
              <a:latin typeface="NEU-BZ-S92"/>
              <a:ea typeface="方正宋三_GBK"/>
              <a:cs typeface="Times New Roman" panose="02020603050405020304"/>
            </a:endParaRPr>
          </a:p>
        </p:txBody>
      </p:sp>
      <p:pic>
        <p:nvPicPr>
          <p:cNvPr id="17" name="反馈评价.EPS" descr="id:2147490327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1440484" y="2310630"/>
            <a:ext cx="3174884" cy="82212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1098668" y="3276774"/>
            <a:ext cx="7200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</a:rPr>
              <a:t>A</a:t>
            </a:r>
            <a:endParaRPr lang="zh-CN" altLang="en-US" sz="5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440484" y="1188542"/>
            <a:ext cx="21174075" cy="828675"/>
            <a:chOff x="1436761" y="1188542"/>
            <a:chExt cx="21174075" cy="82867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436761" y="1188542"/>
              <a:ext cx="21174075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8"/>
            <p:cNvSpPr txBox="1"/>
            <p:nvPr/>
          </p:nvSpPr>
          <p:spPr>
            <a:xfrm>
              <a:off x="1796801" y="1188542"/>
              <a:ext cx="42484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 习 梳 理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0649957" y="5509022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平均值</a:t>
            </a:r>
            <a:endParaRPr lang="zh-CN" altLang="en-US" sz="4800" dirty="0"/>
          </a:p>
        </p:txBody>
      </p:sp>
      <p:sp>
        <p:nvSpPr>
          <p:cNvPr id="24" name="矩形 23"/>
          <p:cNvSpPr/>
          <p:nvPr/>
        </p:nvSpPr>
        <p:spPr>
          <a:xfrm>
            <a:off x="11434495" y="4389993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稀释度</a:t>
            </a:r>
            <a:endParaRPr lang="zh-CN" altLang="en-US" sz="4800" dirty="0"/>
          </a:p>
        </p:txBody>
      </p:sp>
      <p:sp>
        <p:nvSpPr>
          <p:cNvPr id="12" name="文本框 9"/>
          <p:cNvSpPr txBox="1"/>
          <p:nvPr/>
        </p:nvSpPr>
        <p:spPr>
          <a:xfrm>
            <a:off x="1371063" y="2208843"/>
            <a:ext cx="21174075" cy="937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1.</a:t>
            </a:r>
            <a:r>
              <a:rPr lang="zh-CN" altLang="zh-CN" sz="4800" b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稀释涂布平板法和显微镜计数法可测定微生物的数量</a:t>
            </a:r>
            <a:endParaRPr lang="zh-CN" altLang="zh-CN" sz="1800" b="1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(1)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稀释涂布平板法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800" dirty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在保证能准确计数的前提下减小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</a:t>
            </a:r>
            <a:r>
              <a:rPr lang="en-US" altLang="zh-CN" sz="48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      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800" dirty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将相同稀释度下的多组数值取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</a:t>
            </a:r>
            <a:r>
              <a:rPr lang="en-US" altLang="zh-CN" sz="48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       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后再进行计算。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[</a:t>
            </a:r>
            <a:r>
              <a:rPr lang="zh-CN" altLang="zh-CN" sz="4800" b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想一想</a:t>
            </a: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]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利用稀释涂布平板法进行计数操作时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常常将同一稀释度的稀释液接种三个平板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分析这样做的目的</a:t>
            </a:r>
            <a:r>
              <a:rPr lang="zh-CN" altLang="zh-CN" sz="48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en-US" altLang="zh-CN" sz="4800" dirty="0" smtClean="0">
              <a:solidFill>
                <a:srgbClr val="00000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4800" dirty="0" smtClean="0">
              <a:solidFill>
                <a:srgbClr val="00000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1800" dirty="0" smtClean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u="sng" dirty="0">
                <a:solidFill>
                  <a:srgbClr val="000000"/>
                </a:solidFill>
                <a:uFill>
                  <a:solidFill>
                    <a:srgbClr val="B3B3B3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r>
              <a:rPr lang="en-US" altLang="zh-CN" sz="4800" u="sng" dirty="0" smtClean="0">
                <a:solidFill>
                  <a:srgbClr val="000000"/>
                </a:solidFill>
                <a:uFill>
                  <a:solidFill>
                    <a:srgbClr val="B3B3B3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                                                                                                                                   </a:t>
            </a:r>
            <a:r>
              <a:rPr lang="en-US" altLang="zh-CN" sz="4800" u="sng" dirty="0">
                <a:solidFill>
                  <a:srgbClr val="000000"/>
                </a:solidFill>
                <a:uFill>
                  <a:solidFill>
                    <a:srgbClr val="B3B3B3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zh-CN" sz="1800" dirty="0">
              <a:solidFill>
                <a:srgbClr val="000000"/>
              </a:solidFill>
              <a:effectLst/>
              <a:latin typeface="NEU-BZ-S92"/>
              <a:ea typeface="方正宋三_GBK"/>
              <a:cs typeface="Times New Roman" panose="02020603050405020304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84500" y="8909655"/>
            <a:ext cx="2010368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6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该做法是设置重复实验</a:t>
            </a:r>
            <a:r>
              <a:rPr lang="en-US" altLang="zh-CN" sz="46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</a:rPr>
              <a:t>,</a:t>
            </a:r>
            <a:r>
              <a:rPr lang="zh-CN" altLang="zh-CN" sz="46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目的是增强实验的说服力和准确性。将同一稀释度的稀释液接种三个平板</a:t>
            </a:r>
            <a:r>
              <a:rPr lang="en-US" altLang="zh-CN" sz="46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</a:rPr>
              <a:t>,</a:t>
            </a:r>
            <a:r>
              <a:rPr lang="zh-CN" altLang="zh-CN" sz="46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经涂布、培养</a:t>
            </a:r>
            <a:r>
              <a:rPr lang="en-US" altLang="zh-CN" sz="46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</a:rPr>
              <a:t>,</a:t>
            </a:r>
            <a:r>
              <a:rPr lang="zh-CN" altLang="zh-CN" sz="46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计算出菌落平均数</a:t>
            </a:r>
            <a:r>
              <a:rPr lang="en-US" altLang="zh-CN" sz="46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</a:rPr>
              <a:t>,</a:t>
            </a:r>
            <a:r>
              <a:rPr lang="zh-CN" altLang="zh-CN" sz="46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可使结果更接近真实值。</a:t>
            </a:r>
            <a:endParaRPr lang="zh-CN" altLang="zh-CN" sz="4600" dirty="0">
              <a:solidFill>
                <a:srgbClr val="000000"/>
              </a:solidFill>
              <a:effectLst/>
              <a:latin typeface="NEU-BZ-S92"/>
              <a:ea typeface="方正书宋_GBK"/>
              <a:cs typeface="Times New Roman" panose="02020603050405020304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440484" y="1188542"/>
            <a:ext cx="21174075" cy="828675"/>
            <a:chOff x="1436761" y="1188542"/>
            <a:chExt cx="21174075" cy="82867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436761" y="1188542"/>
              <a:ext cx="21174075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8"/>
            <p:cNvSpPr txBox="1"/>
            <p:nvPr/>
          </p:nvSpPr>
          <p:spPr>
            <a:xfrm>
              <a:off x="1796801" y="1188542"/>
              <a:ext cx="42484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 务 活 动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440484" y="2153091"/>
            <a:ext cx="12745416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800" b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例</a:t>
            </a: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6 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在做土壤中能分解尿素的细菌的分离与计数实验时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甲组实验用氮源只含尿素的培养基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乙组实验用氮源除含尿素外还含硝酸盐的培养基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其他成分都相同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在相同条件下操作、培养与观察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则乙组实验属于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	(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)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A.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空白对照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	</a:t>
            </a:r>
            <a:r>
              <a:rPr lang="en-US" altLang="zh-CN" sz="1800" dirty="0">
                <a:solidFill>
                  <a:srgbClr val="000000"/>
                </a:solidFill>
                <a:latin typeface="NEU-BZ-S92"/>
                <a:ea typeface="方正宋三_GBK"/>
                <a:cs typeface="Times New Roman" panose="02020603050405020304"/>
              </a:rPr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NEU-BZ-S92"/>
                <a:ea typeface="方正宋三_GBK"/>
                <a:cs typeface="Times New Roman" panose="02020603050405020304"/>
              </a:rPr>
              <a:t>	</a:t>
            </a:r>
            <a:r>
              <a:rPr lang="en-US" altLang="zh-CN" sz="48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B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.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自身对照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C.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相互对照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	</a:t>
            </a:r>
            <a:r>
              <a:rPr lang="en-US" altLang="zh-CN" sz="1800" dirty="0">
                <a:solidFill>
                  <a:srgbClr val="000000"/>
                </a:solidFill>
                <a:latin typeface="NEU-BZ-S92"/>
                <a:ea typeface="方正宋三_GBK"/>
                <a:cs typeface="Times New Roman" panose="02020603050405020304"/>
              </a:rPr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NEU-BZ-S92"/>
                <a:ea typeface="方正宋三_GBK"/>
                <a:cs typeface="Times New Roman" panose="02020603050405020304"/>
              </a:rPr>
              <a:t>	</a:t>
            </a:r>
            <a:r>
              <a:rPr lang="en-US" altLang="zh-CN" sz="48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D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.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条件对照</a:t>
            </a:r>
            <a:endParaRPr lang="zh-CN" altLang="zh-CN" sz="1800" dirty="0">
              <a:solidFill>
                <a:srgbClr val="000000"/>
              </a:solidFill>
              <a:effectLst/>
              <a:latin typeface="NEU-BZ-S92"/>
              <a:ea typeface="方正宋三_GBK"/>
              <a:cs typeface="Times New Roman" panose="020206030504050203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25260" y="6735480"/>
            <a:ext cx="7200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0" dirty="0" smtClean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</a:rPr>
              <a:t>D</a:t>
            </a:r>
            <a:endParaRPr lang="zh-CN" altLang="en-US" sz="5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40484" y="2093756"/>
            <a:ext cx="20954328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[</a:t>
            </a:r>
            <a:r>
              <a:rPr lang="zh-CN" altLang="zh-CN" sz="4800" b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归纳提炼</a:t>
            </a: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]</a:t>
            </a:r>
            <a:r>
              <a:rPr lang="zh-CN" altLang="zh-CN" sz="4800" b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关注两种对照组与一种重复组</a:t>
            </a:r>
            <a:endParaRPr lang="zh-CN" altLang="zh-CN" sz="1800" b="1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(1)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将一未接种的选择培养基与接种的选择培养基一起培养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——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用于确认培养基灭菌是否彻底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制备是否合格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)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(2)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将一接种的普通培养基与接种的选择培养基一起培养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——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用于确认选择培养基是否起到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筛选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作用。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(3)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进行微生物计数时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每一稀释度下涂布三个平板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即设置重复组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是为了求平均值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提高计数准确度。</a:t>
            </a:r>
            <a:endParaRPr lang="zh-CN" altLang="zh-CN" sz="1800" dirty="0">
              <a:solidFill>
                <a:srgbClr val="000000"/>
              </a:solidFill>
              <a:effectLst/>
              <a:latin typeface="NEU-BZ-S92"/>
              <a:ea typeface="方正宋三_GBK"/>
              <a:cs typeface="Times New Roman" panose="02020603050405020304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440484" y="1188542"/>
            <a:ext cx="21174075" cy="828675"/>
            <a:chOff x="1436761" y="1188542"/>
            <a:chExt cx="21174075" cy="82867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436761" y="1188542"/>
              <a:ext cx="21174075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8"/>
            <p:cNvSpPr txBox="1"/>
            <p:nvPr/>
          </p:nvSpPr>
          <p:spPr>
            <a:xfrm>
              <a:off x="1796801" y="1188542"/>
              <a:ext cx="42484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 务 活 动</a:t>
              </a: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440484" y="1188542"/>
            <a:ext cx="21174075" cy="828675"/>
            <a:chOff x="1436761" y="1188542"/>
            <a:chExt cx="21174075" cy="82867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436761" y="1188542"/>
              <a:ext cx="21174075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8"/>
            <p:cNvSpPr txBox="1"/>
            <p:nvPr/>
          </p:nvSpPr>
          <p:spPr>
            <a:xfrm>
              <a:off x="1796801" y="1188542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 堂 自 评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507439" y="2068032"/>
            <a:ext cx="10806253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2.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微生物培养是微生物工程中的基础技术。下列相关叙述正确的是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	(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)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A.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病毒和细菌的培养基成分相同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B.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平板划线法中的划线是连续进行的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C.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微生物培养基中不一定都要添加碳源或氮源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D.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在培养的过程中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细胞种类、数目都不断地增加</a:t>
            </a:r>
            <a:endParaRPr lang="zh-CN" altLang="zh-CN" sz="1800" dirty="0">
              <a:solidFill>
                <a:srgbClr val="000000"/>
              </a:solidFill>
              <a:effectLst/>
              <a:latin typeface="NEU-BZ-S92"/>
              <a:ea typeface="方正宋三_GBK"/>
              <a:cs typeface="Times New Roman" panose="02020603050405020304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585500" y="3351104"/>
            <a:ext cx="7200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0" dirty="0" smtClean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</a:rPr>
              <a:t>C</a:t>
            </a:r>
            <a:endParaRPr lang="zh-CN" altLang="en-US" sz="5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440484" y="1188542"/>
            <a:ext cx="21174075" cy="828675"/>
            <a:chOff x="1436761" y="1188542"/>
            <a:chExt cx="21174075" cy="82867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436761" y="1188542"/>
              <a:ext cx="21174075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8"/>
            <p:cNvSpPr txBox="1"/>
            <p:nvPr/>
          </p:nvSpPr>
          <p:spPr>
            <a:xfrm>
              <a:off x="1796801" y="1188542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 堂 自 评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507439" y="2068032"/>
            <a:ext cx="2074335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3.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下列关于对酵母菌溶液细胞计数的叙述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错误的是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	(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)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A.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实验中采用抽样调查法对酵母菌进行计数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B.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稀释涂布平板法也可以对酵母菌进行计数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C.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为减小误差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测量时需重复进行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D.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对有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25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个中方格的计数区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采用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五点取样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违背了随机取样原则</a:t>
            </a:r>
            <a:endParaRPr lang="zh-CN" altLang="zh-CN" sz="1800" dirty="0">
              <a:solidFill>
                <a:srgbClr val="000000"/>
              </a:solidFill>
              <a:effectLst/>
              <a:latin typeface="NEU-BZ-S92"/>
              <a:ea typeface="方正宋三_GBK"/>
              <a:cs typeface="Times New Roman" panose="02020603050405020304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6922204" y="2270984"/>
            <a:ext cx="7200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0" dirty="0" smtClean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</a:rPr>
              <a:t>D</a:t>
            </a:r>
            <a:endParaRPr lang="zh-CN" altLang="en-US" sz="5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440484" y="1188542"/>
            <a:ext cx="21174075" cy="828675"/>
            <a:chOff x="1436761" y="1188542"/>
            <a:chExt cx="21174075" cy="82867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436761" y="1188542"/>
              <a:ext cx="21174075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8"/>
            <p:cNvSpPr txBox="1"/>
            <p:nvPr/>
          </p:nvSpPr>
          <p:spPr>
            <a:xfrm>
              <a:off x="1796801" y="1188542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 堂 自 评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507439" y="2068032"/>
            <a:ext cx="20815365" cy="1071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6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4.</a:t>
            </a:r>
            <a:r>
              <a:rPr lang="zh-CN" altLang="zh-CN" sz="46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下表所示为某微生物培养基的配方</a:t>
            </a:r>
            <a:r>
              <a:rPr lang="en-US" altLang="zh-CN" sz="46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6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有关叙述错误的是</a:t>
            </a:r>
            <a:r>
              <a:rPr lang="en-US" altLang="zh-CN" sz="46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	(</a:t>
            </a:r>
            <a:r>
              <a:rPr lang="zh-CN" altLang="zh-CN" sz="46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en-US" altLang="zh-CN" sz="46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)</a:t>
            </a:r>
            <a:endParaRPr lang="en-US" altLang="zh-CN" sz="4600" dirty="0" smtClean="0">
              <a:solidFill>
                <a:srgbClr val="00000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6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A.</a:t>
            </a:r>
            <a:r>
              <a:rPr lang="zh-CN" altLang="zh-CN" sz="46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依物理性质划分</a:t>
            </a:r>
            <a:r>
              <a:rPr lang="en-US" altLang="zh-CN" sz="46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6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该培养基属于固体培养基</a:t>
            </a:r>
            <a:r>
              <a:rPr lang="en-US" altLang="zh-CN" sz="46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;</a:t>
            </a:r>
            <a:endParaRPr lang="en-US" altLang="zh-CN" sz="4600" dirty="0" smtClean="0">
              <a:solidFill>
                <a:srgbClr val="00000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6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依</a:t>
            </a:r>
            <a:r>
              <a:rPr lang="zh-CN" altLang="zh-CN" sz="46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用途划分</a:t>
            </a:r>
            <a:r>
              <a:rPr lang="en-US" altLang="zh-CN" sz="46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6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该培养基属于选择培养基</a:t>
            </a:r>
            <a:endParaRPr lang="zh-CN" altLang="zh-CN" sz="46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6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B.</a:t>
            </a:r>
            <a:r>
              <a:rPr lang="zh-CN" altLang="zh-CN" sz="46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由配方表可知</a:t>
            </a:r>
            <a:r>
              <a:rPr lang="en-US" altLang="zh-CN" sz="46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6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该培养基所培养微</a:t>
            </a:r>
            <a:r>
              <a:rPr lang="zh-CN" altLang="zh-CN" sz="46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生</a:t>
            </a:r>
            <a:endParaRPr lang="en-US" altLang="zh-CN" sz="4600" dirty="0" smtClean="0">
              <a:solidFill>
                <a:srgbClr val="00000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6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物</a:t>
            </a:r>
            <a:r>
              <a:rPr lang="zh-CN" altLang="zh-CN" sz="46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</a:t>
            </a:r>
            <a:r>
              <a:rPr lang="zh-CN" altLang="zh-CN" sz="46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同化作用</a:t>
            </a:r>
            <a:r>
              <a:rPr lang="zh-CN" altLang="zh-CN" sz="46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类型是异养型</a:t>
            </a:r>
            <a:r>
              <a:rPr lang="en-US" altLang="zh-CN" sz="46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6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培养的</a:t>
            </a:r>
            <a:r>
              <a:rPr lang="zh-CN" altLang="zh-CN" sz="46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微</a:t>
            </a:r>
            <a:endParaRPr lang="en-US" altLang="zh-CN" sz="4600" dirty="0" smtClean="0">
              <a:solidFill>
                <a:srgbClr val="00000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6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生物</a:t>
            </a:r>
            <a:r>
              <a:rPr lang="zh-CN" altLang="zh-CN" sz="46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可以是酵母菌或毛霉</a:t>
            </a:r>
            <a:endParaRPr lang="zh-CN" altLang="zh-CN" sz="46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6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C.</a:t>
            </a:r>
            <a:r>
              <a:rPr lang="zh-CN" altLang="zh-CN" sz="46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本培养基中青霉素的添加满足了</a:t>
            </a:r>
            <a:r>
              <a:rPr lang="zh-CN" altLang="zh-CN" sz="46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微</a:t>
            </a:r>
            <a:endParaRPr lang="en-US" altLang="zh-CN" sz="4600" dirty="0" smtClean="0">
              <a:solidFill>
                <a:srgbClr val="00000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6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生物</a:t>
            </a:r>
            <a:r>
              <a:rPr lang="zh-CN" altLang="zh-CN" sz="46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生长对特殊营养物质的要求</a:t>
            </a:r>
            <a:endParaRPr lang="zh-CN" altLang="zh-CN" sz="46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6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D.</a:t>
            </a:r>
            <a:r>
              <a:rPr lang="zh-CN" altLang="zh-CN" sz="46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若用该培养基分离能分解尿素的细菌</a:t>
            </a:r>
            <a:r>
              <a:rPr lang="en-US" altLang="zh-CN" sz="46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6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应除去青霉素和</a:t>
            </a:r>
            <a:r>
              <a:rPr lang="en-US" altLang="zh-CN" sz="46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NaNO</a:t>
            </a:r>
            <a:r>
              <a:rPr lang="en-US" altLang="zh-CN" sz="4600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lang="en-US" altLang="zh-CN" sz="46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6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并加入尿素</a:t>
            </a:r>
            <a:endParaRPr lang="zh-CN" altLang="zh-CN" sz="46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zh-CN" altLang="zh-CN" sz="4600" dirty="0">
              <a:solidFill>
                <a:srgbClr val="000000"/>
              </a:solidFill>
              <a:effectLst/>
              <a:latin typeface="NEU-BZ-S92"/>
              <a:ea typeface="方正宋三_GBK"/>
              <a:cs typeface="Times New Roman" panose="02020603050405020304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6922204" y="2270984"/>
            <a:ext cx="7200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0" dirty="0" smtClean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</a:rPr>
              <a:t>C</a:t>
            </a:r>
            <a:endParaRPr lang="zh-CN" altLang="en-US" sz="50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1737628" y="4812878"/>
          <a:ext cx="11017224" cy="4800600"/>
        </p:xfrm>
        <a:graphic>
          <a:graphicData uri="http://schemas.openxmlformats.org/drawingml/2006/table">
            <a:tbl>
              <a:tblPr firstRow="1" firstCol="1" bandRow="1"/>
              <a:tblGrid>
                <a:gridCol w="3456384"/>
                <a:gridCol w="2021278"/>
                <a:gridCol w="2659242"/>
                <a:gridCol w="288032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成分</a:t>
                      </a:r>
                      <a:endParaRPr lang="zh-CN" sz="42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2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含量</a:t>
                      </a:r>
                      <a:endParaRPr lang="zh-CN" sz="420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2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成分</a:t>
                      </a:r>
                      <a:endParaRPr lang="zh-CN" sz="420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dbl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2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含量</a:t>
                      </a:r>
                      <a:endParaRPr lang="zh-CN" sz="420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2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NaNO</a:t>
                      </a:r>
                      <a:r>
                        <a:rPr lang="en-US" sz="42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3</a:t>
                      </a:r>
                      <a:endParaRPr lang="zh-CN" sz="420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2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3 g</a:t>
                      </a:r>
                      <a:endParaRPr lang="zh-CN" sz="420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FeSO</a:t>
                      </a:r>
                      <a:r>
                        <a:rPr lang="en-US" sz="4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4</a:t>
                      </a:r>
                      <a:endParaRPr lang="zh-CN" sz="42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dbl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0.01 g</a:t>
                      </a:r>
                      <a:endParaRPr lang="zh-CN" sz="42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2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K</a:t>
                      </a:r>
                      <a:r>
                        <a:rPr lang="en-US" sz="42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r>
                        <a:rPr lang="en-US" sz="42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HPO</a:t>
                      </a:r>
                      <a:r>
                        <a:rPr lang="en-US" sz="42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4</a:t>
                      </a:r>
                      <a:endParaRPr lang="zh-CN" sz="420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2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1 g</a:t>
                      </a:r>
                      <a:endParaRPr lang="zh-CN" sz="420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葡萄糖</a:t>
                      </a:r>
                      <a:endParaRPr lang="zh-CN" sz="42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dbl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2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30 g</a:t>
                      </a:r>
                      <a:endParaRPr lang="zh-CN" sz="420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2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琼脂</a:t>
                      </a:r>
                      <a:endParaRPr lang="zh-CN" sz="420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2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15 g</a:t>
                      </a:r>
                      <a:endParaRPr lang="zh-CN" sz="420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2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H</a:t>
                      </a:r>
                      <a:r>
                        <a:rPr lang="en-US" sz="42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r>
                        <a:rPr lang="en-US" sz="42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O</a:t>
                      </a:r>
                      <a:endParaRPr lang="zh-CN" sz="420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dbl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2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1000 mL</a:t>
                      </a:r>
                      <a:endParaRPr lang="zh-CN" sz="420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2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MgSO</a:t>
                      </a:r>
                      <a:r>
                        <a:rPr lang="en-US" sz="42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4</a:t>
                      </a:r>
                      <a:r>
                        <a:rPr lang="en-US" sz="42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·7H</a:t>
                      </a:r>
                      <a:r>
                        <a:rPr lang="en-US" sz="42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r>
                        <a:rPr lang="en-US" sz="42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O</a:t>
                      </a:r>
                      <a:endParaRPr lang="zh-CN" sz="420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2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0.5 g</a:t>
                      </a:r>
                      <a:endParaRPr lang="zh-CN" sz="420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2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青霉素</a:t>
                      </a:r>
                      <a:endParaRPr lang="zh-CN" sz="420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dbl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0.1</a:t>
                      </a:r>
                      <a:r>
                        <a:rPr lang="zh-CN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万单位</a:t>
                      </a:r>
                      <a:endParaRPr lang="zh-CN" sz="42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宋三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440484" y="1188542"/>
            <a:ext cx="21174075" cy="828675"/>
            <a:chOff x="1436761" y="1188542"/>
            <a:chExt cx="21174075" cy="82867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436761" y="1188542"/>
              <a:ext cx="21174075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8"/>
            <p:cNvSpPr txBox="1"/>
            <p:nvPr/>
          </p:nvSpPr>
          <p:spPr>
            <a:xfrm>
              <a:off x="1796801" y="1188542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 堂 自 评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507439" y="2068032"/>
            <a:ext cx="15558781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5.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在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土壤中分解尿素的细菌的分离与计数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实验中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以土壤中的细菌为研究对象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要达到的目的是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	(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)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800" dirty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从土壤中分离出能够分解尿素的细菌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800" dirty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从土壤中分离出能够分解氨的细菌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800" dirty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统计每克土壤样品中究竟含有多少分解尿素的细菌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800" dirty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④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统计所取土壤样品中究竟含有多少分解尿素的</a:t>
            </a:r>
            <a:r>
              <a:rPr lang="zh-CN" altLang="zh-CN" sz="48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细菌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A.</a:t>
            </a:r>
            <a:r>
              <a:rPr lang="zh-CN" altLang="zh-CN" sz="4800" dirty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①③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NEU-BZ-S92"/>
                <a:ea typeface="方正宋三_GBK"/>
                <a:cs typeface="Times New Roman" panose="02020603050405020304"/>
              </a:rPr>
              <a:t>	</a:t>
            </a:r>
            <a:r>
              <a:rPr lang="en-US" altLang="zh-CN" sz="48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B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.</a:t>
            </a:r>
            <a:r>
              <a:rPr lang="zh-CN" altLang="zh-CN" sz="4800" dirty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4800" dirty="0" smtClean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④</a:t>
            </a:r>
            <a:r>
              <a:rPr lang="en-US" altLang="zh-CN" sz="1800" dirty="0" smtClean="0">
                <a:solidFill>
                  <a:srgbClr val="000000"/>
                </a:solidFill>
                <a:latin typeface="NEU-BZ-S92"/>
                <a:ea typeface="方正宋三_GBK"/>
                <a:cs typeface="Times New Roman" panose="02020603050405020304"/>
              </a:rPr>
              <a:t>		</a:t>
            </a:r>
            <a:r>
              <a:rPr lang="en-US" altLang="zh-CN" sz="48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C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.</a:t>
            </a:r>
            <a:r>
              <a:rPr lang="zh-CN" altLang="zh-CN" sz="4800" dirty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①②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NEU-BZ-S92"/>
                <a:ea typeface="方正宋三_GBK"/>
                <a:cs typeface="Times New Roman" panose="02020603050405020304"/>
              </a:rPr>
              <a:t>	</a:t>
            </a:r>
            <a:r>
              <a:rPr lang="en-US" altLang="zh-CN" sz="48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D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.</a:t>
            </a:r>
            <a:r>
              <a:rPr lang="zh-CN" altLang="zh-CN" sz="4800" dirty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③④</a:t>
            </a:r>
            <a:endParaRPr lang="zh-CN" altLang="zh-CN" sz="1800" dirty="0">
              <a:solidFill>
                <a:srgbClr val="000000"/>
              </a:solidFill>
              <a:effectLst/>
              <a:latin typeface="NEU-BZ-S92"/>
              <a:ea typeface="方正宋三_GBK"/>
              <a:cs typeface="Times New Roman" panose="020206030504050203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673732" y="3348782"/>
            <a:ext cx="7200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0" dirty="0" smtClean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</a:rPr>
              <a:t>A</a:t>
            </a:r>
            <a:endParaRPr lang="zh-CN" altLang="en-US" sz="5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440484" y="1188542"/>
            <a:ext cx="21174075" cy="828675"/>
            <a:chOff x="1436761" y="1188542"/>
            <a:chExt cx="21174075" cy="82867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436761" y="1188542"/>
              <a:ext cx="21174075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8"/>
            <p:cNvSpPr txBox="1"/>
            <p:nvPr/>
          </p:nvSpPr>
          <p:spPr>
            <a:xfrm>
              <a:off x="1796801" y="1188542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 堂 自 评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507439" y="2068032"/>
            <a:ext cx="21107120" cy="10479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6.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高温淀粉酶在大规模工业生产中有很大的实用性。研究者从热泉嗜热菌样品中筛选出高效产生耐高温淀粉酶的嗜热菌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其筛选过程如图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1-2-3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所示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请回答</a:t>
            </a:r>
            <a:r>
              <a:rPr lang="en-US" altLang="zh-CN" sz="48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: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n-US" altLang="zh-CN" sz="4800" dirty="0" smtClean="0">
              <a:solidFill>
                <a:srgbClr val="00000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n-US" altLang="zh-CN" sz="4800" dirty="0">
              <a:solidFill>
                <a:srgbClr val="00000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n-US" altLang="zh-CN" sz="4800" dirty="0" smtClean="0">
              <a:solidFill>
                <a:srgbClr val="00000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n-US" altLang="zh-CN" sz="4800" dirty="0">
              <a:solidFill>
                <a:srgbClr val="00000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48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图</a:t>
            </a:r>
            <a:r>
              <a:rPr lang="en-US" altLang="zh-CN" sz="48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1-2-3</a:t>
            </a:r>
            <a:endParaRPr lang="en-US" altLang="zh-CN" sz="4800" dirty="0" smtClean="0">
              <a:solidFill>
                <a:srgbClr val="00000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(1)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进行</a:t>
            </a:r>
            <a:r>
              <a:rPr lang="zh-CN" altLang="zh-CN" sz="4800" dirty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过程的目的是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过程所使用的接种方法</a:t>
            </a:r>
            <a:r>
              <a:rPr lang="zh-CN" altLang="zh-CN" sz="48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是</a:t>
            </a:r>
            <a:endParaRPr lang="en-US" altLang="zh-CN" sz="4800" dirty="0" smtClean="0">
              <a:solidFill>
                <a:srgbClr val="00000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</a:t>
            </a:r>
            <a:r>
              <a:rPr lang="en-US" altLang="zh-CN" sz="48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   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</a:t>
            </a:r>
            <a:r>
              <a:rPr lang="en-US" altLang="zh-CN" sz="48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               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法。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zh-CN" altLang="zh-CN" sz="1800" dirty="0">
              <a:solidFill>
                <a:srgbClr val="000000"/>
              </a:solidFill>
              <a:effectLst/>
              <a:latin typeface="NEU-BZ-S92"/>
              <a:ea typeface="方正宋三_GBK"/>
              <a:cs typeface="Times New Roman" panose="020206030504050203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04580" y="10837614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稀释涂布平板</a:t>
            </a:r>
            <a:endParaRPr lang="zh-CN" altLang="en-US" sz="4800" dirty="0"/>
          </a:p>
        </p:txBody>
      </p:sp>
      <p:sp>
        <p:nvSpPr>
          <p:cNvPr id="13" name="矩形 12"/>
          <p:cNvSpPr/>
          <p:nvPr/>
        </p:nvSpPr>
        <p:spPr>
          <a:xfrm>
            <a:off x="8425260" y="979059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稀释</a:t>
            </a:r>
            <a:endParaRPr lang="zh-CN" altLang="en-US" sz="4800" dirty="0"/>
          </a:p>
        </p:txBody>
      </p:sp>
      <p:pic>
        <p:nvPicPr>
          <p:cNvPr id="19" name="22ER4.EPS" descr="id:2147489378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3800651" y="4787403"/>
            <a:ext cx="16217897" cy="3817963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440484" y="1188542"/>
            <a:ext cx="21174075" cy="828675"/>
            <a:chOff x="1436761" y="1188542"/>
            <a:chExt cx="21174075" cy="82867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436761" y="1188542"/>
              <a:ext cx="21174075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8"/>
            <p:cNvSpPr txBox="1"/>
            <p:nvPr/>
          </p:nvSpPr>
          <p:spPr>
            <a:xfrm>
              <a:off x="1796801" y="1188542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 堂 自 评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507490" y="2068195"/>
            <a:ext cx="21844000" cy="7847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2)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从用途上来说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Ⅰ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号培养基属于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培养基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配制时以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为唯一碳源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;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从物理状态上来说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Ⅱ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号培养基属于固体培养基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配制时应加入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作为凝固剂。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(3)</a:t>
            </a:r>
            <a:r>
              <a:rPr lang="zh-CN" altLang="zh-CN" sz="4800" dirty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Ⅰ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zh-CN" altLang="zh-CN" sz="4800" dirty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Ⅱ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号培养基配制和灭菌时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灭菌与调节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pH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的先后顺序是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　　　　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。一般对配制的培养基采用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　　　</a:t>
            </a:r>
            <a:r>
              <a:rPr lang="zh-CN" altLang="zh-CN" sz="48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</a:t>
            </a:r>
            <a:r>
              <a:rPr lang="zh-CN" altLang="zh-CN" sz="48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法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灭菌。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(4)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培养一段时间后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应从</a:t>
            </a:r>
            <a:r>
              <a:rPr lang="zh-CN" altLang="zh-CN" sz="4800" dirty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Ⅰ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号培养基上挑出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</a:t>
            </a:r>
            <a:r>
              <a:rPr lang="en-US" altLang="zh-CN" sz="48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   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的菌落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接种到</a:t>
            </a:r>
            <a:r>
              <a:rPr lang="zh-CN" altLang="zh-CN" sz="4800" dirty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Ⅱ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号培养基上。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zh-CN" sz="1800" dirty="0">
              <a:solidFill>
                <a:srgbClr val="000000"/>
              </a:solidFill>
              <a:effectLst/>
              <a:latin typeface="NEU-BZ-S92"/>
              <a:ea typeface="方正宋三_GBK"/>
              <a:cs typeface="Times New Roman" panose="020206030504050203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930316" y="2085737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淀粉</a:t>
            </a:r>
            <a:endParaRPr lang="zh-CN" altLang="en-US" sz="4800" dirty="0"/>
          </a:p>
        </p:txBody>
      </p:sp>
      <p:sp>
        <p:nvSpPr>
          <p:cNvPr id="10" name="矩形 9"/>
          <p:cNvSpPr/>
          <p:nvPr/>
        </p:nvSpPr>
        <p:spPr>
          <a:xfrm>
            <a:off x="19010436" y="3204766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琼脂</a:t>
            </a:r>
            <a:endParaRPr lang="zh-CN" altLang="zh-CN" sz="4800" dirty="0">
              <a:solidFill>
                <a:srgbClr val="000000"/>
              </a:solidFill>
              <a:effectLst/>
              <a:latin typeface="NEU-BZ-S92"/>
              <a:ea typeface="方正书宋_GBK"/>
              <a:cs typeface="Times New Roman" panose="020206030504050203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497555" y="6588715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高压蒸汽灭菌</a:t>
            </a:r>
            <a:endParaRPr lang="zh-CN" altLang="zh-CN" sz="4800" dirty="0">
              <a:solidFill>
                <a:srgbClr val="000000"/>
              </a:solidFill>
              <a:effectLst/>
              <a:latin typeface="NEU-BZ-S92"/>
              <a:ea typeface="方正书宋_GBK"/>
              <a:cs typeface="Times New Roman" panose="020206030504050203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02073" y="5647010"/>
            <a:ext cx="47836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先调节</a:t>
            </a:r>
            <a:r>
              <a:rPr lang="en-US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</a:rPr>
              <a:t>pH,</a:t>
            </a:r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后灭菌</a:t>
            </a:r>
            <a:endParaRPr lang="zh-CN" altLang="zh-CN" sz="4800" dirty="0">
              <a:solidFill>
                <a:srgbClr val="000000"/>
              </a:solidFill>
              <a:effectLst/>
              <a:latin typeface="NEU-BZ-S92"/>
              <a:ea typeface="方正书宋_GBK"/>
              <a:cs typeface="Times New Roman" panose="020206030504050203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873532" y="2085737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选择</a:t>
            </a:r>
            <a:endParaRPr lang="zh-CN" altLang="en-US" sz="4800" dirty="0"/>
          </a:p>
        </p:txBody>
      </p:sp>
      <p:sp>
        <p:nvSpPr>
          <p:cNvPr id="17" name="矩形 16"/>
          <p:cNvSpPr/>
          <p:nvPr/>
        </p:nvSpPr>
        <p:spPr>
          <a:xfrm>
            <a:off x="13339222" y="7558345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透明圈大</a:t>
            </a:r>
            <a:endParaRPr lang="zh-CN" altLang="zh-CN" sz="4800" dirty="0">
              <a:solidFill>
                <a:srgbClr val="000000"/>
              </a:solidFill>
              <a:effectLst/>
              <a:latin typeface="NEU-BZ-S92"/>
              <a:ea typeface="方正书宋_GBK"/>
              <a:cs typeface="Times New Roman" panose="02020603050405020304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440484" y="1188542"/>
            <a:ext cx="21174075" cy="828675"/>
            <a:chOff x="1436761" y="1188542"/>
            <a:chExt cx="21174075" cy="82867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436761" y="1188542"/>
              <a:ext cx="21174075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8"/>
            <p:cNvSpPr txBox="1"/>
            <p:nvPr/>
          </p:nvSpPr>
          <p:spPr>
            <a:xfrm>
              <a:off x="1796801" y="1188542"/>
              <a:ext cx="42484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 习 梳 理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8137228" y="4428902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两</a:t>
            </a:r>
            <a:endParaRPr lang="zh-CN" altLang="en-US" sz="4800" dirty="0"/>
          </a:p>
        </p:txBody>
      </p:sp>
      <p:sp>
        <p:nvSpPr>
          <p:cNvPr id="20" name="矩形 19"/>
          <p:cNvSpPr/>
          <p:nvPr/>
        </p:nvSpPr>
        <p:spPr>
          <a:xfrm>
            <a:off x="16490156" y="4428901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</a:rPr>
              <a:t>9</a:t>
            </a:r>
            <a:endParaRPr lang="zh-CN" altLang="zh-CN" sz="4800" dirty="0">
              <a:solidFill>
                <a:srgbClr val="000000"/>
              </a:solidFill>
              <a:effectLst/>
              <a:latin typeface="NEU-BZ-S92"/>
              <a:ea typeface="方正书宋_GBK"/>
              <a:cs typeface="Times New Roman" panose="02020603050405020304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642284" y="5509021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正中间</a:t>
            </a:r>
            <a:endParaRPr lang="zh-CN" altLang="zh-CN" sz="4800" dirty="0">
              <a:solidFill>
                <a:srgbClr val="000000"/>
              </a:solidFill>
              <a:effectLst/>
              <a:latin typeface="NEU-BZ-S92"/>
              <a:ea typeface="方正书宋_GBK"/>
              <a:cs typeface="Times New Roman" panose="02020603050405020304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937428" y="5509022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数量少、体积大</a:t>
            </a:r>
            <a:endParaRPr lang="zh-CN" altLang="zh-CN" sz="4800" dirty="0">
              <a:solidFill>
                <a:srgbClr val="000000"/>
              </a:solidFill>
              <a:effectLst/>
              <a:latin typeface="NEU-BZ-S92"/>
              <a:ea typeface="方正书宋_GBK"/>
              <a:cs typeface="Times New Roman" panose="02020603050405020304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553052" y="3276774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血细胞计数板</a:t>
            </a:r>
            <a:endParaRPr lang="zh-CN" altLang="en-US" sz="4800" dirty="0"/>
          </a:p>
        </p:txBody>
      </p:sp>
      <p:sp>
        <p:nvSpPr>
          <p:cNvPr id="12" name="文本框 9"/>
          <p:cNvSpPr txBox="1"/>
          <p:nvPr/>
        </p:nvSpPr>
        <p:spPr>
          <a:xfrm>
            <a:off x="1371063" y="2208843"/>
            <a:ext cx="21174075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(2)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显微镜计数法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800" dirty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借助于显微镜、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</a:t>
            </a:r>
            <a:r>
              <a:rPr lang="en-US" altLang="zh-CN" sz="48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   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在显微镜下直接对菌液中的细胞进行计数。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800" dirty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一块血细胞计数板有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个计数区。每个计数区由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个大方格组成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由于血液中的白细胞相对于红细胞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</a:t>
            </a:r>
            <a:r>
              <a:rPr lang="en-US" altLang="zh-CN" sz="48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  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　　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故计数区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en-US" altLang="zh-CN" sz="48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  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的大方格为红细胞计数区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四角的四个大方格是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en-US" altLang="zh-CN" sz="48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   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计数区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红细胞计数区又用双线分成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</a:t>
            </a:r>
            <a:r>
              <a:rPr lang="en-US" altLang="zh-CN" sz="48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     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个中方格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每个中方格再用单线划分为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</a:t>
            </a:r>
            <a:r>
              <a:rPr lang="en-US" altLang="zh-CN" sz="48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     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个小方格。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zh-CN" sz="1800" dirty="0">
              <a:solidFill>
                <a:srgbClr val="000000"/>
              </a:solidFill>
              <a:effectLst/>
              <a:latin typeface="NEU-BZ-S92"/>
              <a:ea typeface="方正宋三_GBK"/>
              <a:cs typeface="Times New Roman" panose="020206030504050203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74248" y="6589142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白细胞</a:t>
            </a:r>
            <a:endParaRPr lang="zh-CN" altLang="zh-CN" sz="4800" dirty="0">
              <a:solidFill>
                <a:srgbClr val="000000"/>
              </a:solidFill>
              <a:effectLst/>
              <a:latin typeface="NEU-BZ-S92"/>
              <a:ea typeface="方正书宋_GBK"/>
              <a:cs typeface="Times New Roman" panose="02020603050405020304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40684" y="7669262"/>
            <a:ext cx="24416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</a:rPr>
              <a:t>25(</a:t>
            </a:r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或</a:t>
            </a:r>
            <a:r>
              <a:rPr lang="en-US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</a:rPr>
              <a:t>16)</a:t>
            </a:r>
            <a:endParaRPr lang="zh-CN" altLang="zh-CN" sz="4800" dirty="0">
              <a:solidFill>
                <a:srgbClr val="000000"/>
              </a:solidFill>
              <a:effectLst/>
              <a:latin typeface="NEU-BZ-S92"/>
              <a:ea typeface="方正书宋_GBK"/>
              <a:cs typeface="Times New Roman" panose="02020603050405020304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6235624" y="7702361"/>
            <a:ext cx="24416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</a:rPr>
              <a:t>16(</a:t>
            </a:r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或</a:t>
            </a:r>
            <a:r>
              <a:rPr lang="en-US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</a:rPr>
              <a:t>25)</a:t>
            </a:r>
            <a:endParaRPr lang="zh-CN" altLang="zh-CN" sz="4800" dirty="0">
              <a:solidFill>
                <a:srgbClr val="000000"/>
              </a:solidFill>
              <a:effectLst/>
              <a:latin typeface="NEU-BZ-S92"/>
              <a:ea typeface="方正书宋_GBK"/>
              <a:cs typeface="Times New Roman" panose="02020603050405020304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2" grpId="0"/>
      <p:bldP spid="24" grpId="0"/>
      <p:bldP spid="11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440484" y="1188542"/>
            <a:ext cx="21174075" cy="828675"/>
            <a:chOff x="1436761" y="1188542"/>
            <a:chExt cx="21174075" cy="82867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436761" y="1188542"/>
              <a:ext cx="21174075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8"/>
            <p:cNvSpPr txBox="1"/>
            <p:nvPr/>
          </p:nvSpPr>
          <p:spPr>
            <a:xfrm>
              <a:off x="1796801" y="1188542"/>
              <a:ext cx="42484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 习 梳 理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968928" y="3348782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吸管</a:t>
            </a:r>
            <a:endParaRPr lang="zh-CN" altLang="en-US" sz="4800" dirty="0"/>
          </a:p>
        </p:txBody>
      </p:sp>
      <p:sp>
        <p:nvSpPr>
          <p:cNvPr id="20" name="矩形 19"/>
          <p:cNvSpPr/>
          <p:nvPr/>
        </p:nvSpPr>
        <p:spPr>
          <a:xfrm>
            <a:off x="9361364" y="332846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边缘</a:t>
            </a:r>
            <a:endParaRPr lang="zh-CN" altLang="zh-CN" sz="4800" dirty="0">
              <a:solidFill>
                <a:srgbClr val="000000"/>
              </a:solidFill>
              <a:effectLst/>
              <a:latin typeface="NEU-BZ-S92"/>
              <a:ea typeface="方正书宋_GBK"/>
              <a:cs typeface="Times New Roman" panose="02020603050405020304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952652" y="5509022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盖玻片</a:t>
            </a:r>
            <a:endParaRPr lang="zh-CN" altLang="zh-CN" sz="4800" dirty="0">
              <a:solidFill>
                <a:srgbClr val="000000"/>
              </a:solidFill>
              <a:effectLst/>
              <a:latin typeface="NEU-BZ-S92"/>
              <a:ea typeface="方正书宋_GBK"/>
              <a:cs typeface="Times New Roman" panose="02020603050405020304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40936" y="4428902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渗入</a:t>
            </a:r>
            <a:endParaRPr lang="zh-CN" altLang="zh-CN" sz="4800" dirty="0">
              <a:solidFill>
                <a:srgbClr val="000000"/>
              </a:solidFill>
              <a:effectLst/>
              <a:latin typeface="NEU-BZ-S92"/>
              <a:ea typeface="方正书宋_GBK"/>
              <a:cs typeface="Times New Roman" panose="02020603050405020304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2529716" y="2208843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盖玻片</a:t>
            </a:r>
            <a:endParaRPr lang="zh-CN" altLang="en-US" sz="4800" dirty="0"/>
          </a:p>
        </p:txBody>
      </p:sp>
      <p:sp>
        <p:nvSpPr>
          <p:cNvPr id="12" name="文本框 9"/>
          <p:cNvSpPr txBox="1"/>
          <p:nvPr/>
        </p:nvSpPr>
        <p:spPr>
          <a:xfrm>
            <a:off x="1371063" y="2208843"/>
            <a:ext cx="2087973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800" dirty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用血细胞计数板计数时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应先将专用的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</a:t>
            </a:r>
            <a:r>
              <a:rPr lang="en-US" altLang="zh-CN" sz="48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  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盖在计数板上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再</a:t>
            </a:r>
            <a:r>
              <a:rPr lang="zh-CN" altLang="zh-CN" sz="48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用</a:t>
            </a:r>
            <a:endParaRPr lang="en-US" altLang="zh-CN" sz="4800" dirty="0" smtClean="0">
              <a:solidFill>
                <a:srgbClr val="00000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在中央平台盖玻片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滴加摇匀的细胞悬液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让</a:t>
            </a:r>
            <a:r>
              <a:rPr lang="zh-CN" altLang="zh-CN" sz="48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细胞悬液</a:t>
            </a:r>
            <a:endParaRPr lang="en-US" altLang="zh-CN" sz="4800" dirty="0" smtClean="0">
              <a:solidFill>
                <a:srgbClr val="00000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盖玻片下直至充满计数区。滴加细胞悬液时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一方面要避免细胞悬液滴到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上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另一方面要注意防止产生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以免影响计数结果。取样时必须遵循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　　　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原则。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zh-CN" sz="1800" dirty="0">
              <a:solidFill>
                <a:srgbClr val="000000"/>
              </a:solidFill>
              <a:effectLst/>
              <a:latin typeface="NEU-BZ-S92"/>
              <a:ea typeface="方正宋三_GBK"/>
              <a:cs typeface="Times New Roman" panose="020206030504050203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058160" y="5542121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气泡</a:t>
            </a:r>
            <a:endParaRPr lang="zh-CN" altLang="zh-CN" sz="4800" dirty="0">
              <a:solidFill>
                <a:srgbClr val="000000"/>
              </a:solidFill>
              <a:effectLst/>
              <a:latin typeface="NEU-BZ-S92"/>
              <a:ea typeface="方正书宋_GBK"/>
              <a:cs typeface="Times New Roman" panose="02020603050405020304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12892" y="6661150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随机取样</a:t>
            </a:r>
            <a:endParaRPr lang="zh-CN" altLang="zh-CN" sz="4800" dirty="0">
              <a:solidFill>
                <a:srgbClr val="000000"/>
              </a:solidFill>
              <a:effectLst/>
              <a:latin typeface="NEU-BZ-S92"/>
              <a:ea typeface="方正书宋_GBK"/>
              <a:cs typeface="Times New Roman" panose="02020603050405020304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2" grpId="0"/>
      <p:bldP spid="24" grpId="0"/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440484" y="1188542"/>
            <a:ext cx="21174075" cy="828675"/>
            <a:chOff x="1436761" y="1188542"/>
            <a:chExt cx="21174075" cy="82867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436761" y="1188542"/>
              <a:ext cx="21174075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8"/>
            <p:cNvSpPr txBox="1"/>
            <p:nvPr/>
          </p:nvSpPr>
          <p:spPr>
            <a:xfrm>
              <a:off x="1796801" y="1188542"/>
              <a:ext cx="42484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 习 梳 理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9658108" y="3420522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生长条件</a:t>
            </a:r>
            <a:endParaRPr lang="zh-CN" altLang="en-US" sz="4800" dirty="0"/>
          </a:p>
        </p:txBody>
      </p:sp>
      <p:sp>
        <p:nvSpPr>
          <p:cNvPr id="20" name="矩形 19"/>
          <p:cNvSpPr/>
          <p:nvPr/>
        </p:nvSpPr>
        <p:spPr>
          <a:xfrm>
            <a:off x="2787680" y="5542121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选择培养基</a:t>
            </a:r>
            <a:endParaRPr lang="zh-CN" altLang="zh-CN" sz="4800" dirty="0">
              <a:solidFill>
                <a:srgbClr val="000000"/>
              </a:solidFill>
              <a:effectLst/>
              <a:latin typeface="NEU-BZ-S92"/>
              <a:ea typeface="方正书宋_GBK"/>
              <a:cs typeface="Times New Roman" panose="02020603050405020304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028742" y="7669262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筛选</a:t>
            </a:r>
            <a:endParaRPr lang="zh-CN" altLang="zh-CN" sz="4800" dirty="0">
              <a:solidFill>
                <a:srgbClr val="000000"/>
              </a:solidFill>
              <a:effectLst/>
              <a:latin typeface="NEU-BZ-S92"/>
              <a:ea typeface="方正书宋_GBK"/>
              <a:cs typeface="Times New Roman" panose="02020603050405020304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8146340" y="5542120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特定</a:t>
            </a:r>
            <a:endParaRPr lang="zh-CN" altLang="zh-CN" sz="4800" dirty="0">
              <a:solidFill>
                <a:srgbClr val="000000"/>
              </a:solidFill>
              <a:effectLst/>
              <a:latin typeface="NEU-BZ-S92"/>
              <a:ea typeface="方正书宋_GBK"/>
              <a:cs typeface="Times New Roman" panose="02020603050405020304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481044" y="330987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代谢</a:t>
            </a:r>
            <a:endParaRPr lang="zh-CN" altLang="en-US" sz="4800" dirty="0"/>
          </a:p>
        </p:txBody>
      </p:sp>
      <p:sp>
        <p:nvSpPr>
          <p:cNvPr id="12" name="文本框 9"/>
          <p:cNvSpPr txBox="1"/>
          <p:nvPr/>
        </p:nvSpPr>
        <p:spPr>
          <a:xfrm>
            <a:off x="1584423" y="1980878"/>
            <a:ext cx="21743829" cy="7847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2.</a:t>
            </a:r>
            <a:r>
              <a:rPr lang="zh-CN" altLang="zh-CN" sz="4800" b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调整培养基的配方和培养方式可有目的地培养某种微生物</a:t>
            </a:r>
            <a:endParaRPr lang="zh-CN" altLang="zh-CN" sz="1800" b="1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(1)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根据微生物的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特点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有针对性地为目标微生物提供所</a:t>
            </a:r>
            <a:r>
              <a:rPr lang="zh-CN" altLang="zh-CN" sz="48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需的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　　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更好地培养微生物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同时节约成本。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(2)</a:t>
            </a:r>
            <a:r>
              <a:rPr lang="zh-CN" altLang="zh-CN" sz="48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</a:t>
            </a:r>
            <a:r>
              <a:rPr lang="en-US" altLang="zh-CN" sz="48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        </a:t>
            </a:r>
            <a:r>
              <a:rPr lang="zh-CN" altLang="zh-CN" sz="48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en-US" altLang="zh-CN" sz="48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: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添加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或减去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)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某种化学成分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使得只有某些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的微生物能够生长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其他微生物均不能生长的培养基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其能从混杂的微生物群体中</a:t>
            </a:r>
            <a:r>
              <a:rPr lang="zh-CN" altLang="zh-CN" sz="48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快速</a:t>
            </a:r>
            <a:endParaRPr lang="en-US" altLang="zh-CN" sz="4800" dirty="0" smtClean="0">
              <a:solidFill>
                <a:srgbClr val="00000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出所需种类的目标微生物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也可以从已知种类的混杂的细胞群体</a:t>
            </a:r>
            <a:r>
              <a:rPr lang="zh-CN" altLang="zh-CN" sz="48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中</a:t>
            </a:r>
            <a:endParaRPr lang="en-US" altLang="zh-CN" sz="4800" dirty="0" smtClean="0">
              <a:solidFill>
                <a:srgbClr val="00000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出特定的细胞。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10858" y="881064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筛选</a:t>
            </a:r>
            <a:endParaRPr lang="zh-CN" altLang="zh-CN" sz="4800" dirty="0">
              <a:solidFill>
                <a:srgbClr val="000000"/>
              </a:solidFill>
              <a:effectLst/>
              <a:latin typeface="NEU-BZ-S92"/>
              <a:ea typeface="方正书宋_GBK"/>
              <a:cs typeface="Times New Roman" panose="02020603050405020304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2" grpId="0"/>
      <p:bldP spid="2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440484" y="1188542"/>
            <a:ext cx="21174075" cy="828675"/>
            <a:chOff x="1436761" y="1188542"/>
            <a:chExt cx="21174075" cy="82867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436761" y="1188542"/>
              <a:ext cx="21174075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8"/>
            <p:cNvSpPr txBox="1"/>
            <p:nvPr/>
          </p:nvSpPr>
          <p:spPr>
            <a:xfrm>
              <a:off x="1796801" y="1188542"/>
              <a:ext cx="42484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 习 梳 理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944540" y="330987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敏感</a:t>
            </a:r>
            <a:endParaRPr lang="zh-CN" altLang="en-US" sz="4800" dirty="0"/>
          </a:p>
        </p:txBody>
      </p:sp>
      <p:sp>
        <p:nvSpPr>
          <p:cNvPr id="20" name="矩形 19"/>
          <p:cNvSpPr/>
          <p:nvPr/>
        </p:nvSpPr>
        <p:spPr>
          <a:xfrm>
            <a:off x="13753852" y="330987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氮源</a:t>
            </a:r>
            <a:endParaRPr lang="zh-CN" altLang="zh-CN" sz="4800" dirty="0">
              <a:solidFill>
                <a:srgbClr val="000000"/>
              </a:solidFill>
              <a:effectLst/>
              <a:latin typeface="NEU-BZ-S92"/>
              <a:ea typeface="方正书宋_GBK"/>
              <a:cs typeface="Times New Roman" panose="02020603050405020304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16548" y="4428902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固氮</a:t>
            </a:r>
            <a:endParaRPr lang="zh-CN" altLang="zh-CN" sz="4800" dirty="0">
              <a:solidFill>
                <a:srgbClr val="000000"/>
              </a:solidFill>
              <a:effectLst/>
              <a:latin typeface="NEU-BZ-S92"/>
              <a:ea typeface="方正书宋_GBK"/>
              <a:cs typeface="Times New Roman" panose="02020603050405020304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825860" y="220884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dirty="0">
                <a:solidFill>
                  <a:srgbClr val="A5002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抗性</a:t>
            </a:r>
            <a:endParaRPr lang="zh-CN" altLang="en-US" sz="4800" dirty="0"/>
          </a:p>
        </p:txBody>
      </p:sp>
      <p:sp>
        <p:nvSpPr>
          <p:cNvPr id="12" name="文本框 9"/>
          <p:cNvSpPr txBox="1"/>
          <p:nvPr/>
        </p:nvSpPr>
        <p:spPr>
          <a:xfrm>
            <a:off x="1371063" y="2208843"/>
            <a:ext cx="2174382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8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例如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添加了青霉素的培养基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只有对青霉素有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的细菌才能生长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对</a:t>
            </a:r>
            <a:r>
              <a:rPr lang="zh-CN" altLang="zh-CN" sz="48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青霉素</a:t>
            </a:r>
            <a:endParaRPr lang="en-US" altLang="zh-CN" sz="4800" dirty="0" smtClean="0">
              <a:solidFill>
                <a:srgbClr val="00000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的细菌则不能生长。在不添加任何</a:t>
            </a: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的培养基上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只有</a:t>
            </a:r>
            <a:r>
              <a:rPr lang="zh-CN" altLang="zh-CN" sz="48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能</a:t>
            </a:r>
            <a:endParaRPr lang="en-US" altLang="zh-CN" sz="4800" dirty="0" smtClean="0">
              <a:solidFill>
                <a:srgbClr val="00000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的微生物才能生长。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zh-CN" sz="1800" dirty="0">
              <a:solidFill>
                <a:srgbClr val="000000"/>
              </a:solidFill>
              <a:effectLst/>
              <a:latin typeface="NEU-BZ-S92"/>
              <a:ea typeface="方正宋三_GBK"/>
              <a:cs typeface="Times New Roman" panose="02020603050405020304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03199" y="2124646"/>
            <a:ext cx="21111360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800" b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任务一　稀释涂布平板法和显微镜计数法可测定微生物的</a:t>
            </a:r>
            <a:r>
              <a:rPr lang="zh-CN" altLang="zh-CN" sz="4800" b="1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数量</a:t>
            </a:r>
            <a:endParaRPr lang="en-US" altLang="zh-CN" sz="4800" b="1" dirty="0" smtClean="0">
              <a:solidFill>
                <a:srgbClr val="00000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4800" b="1" dirty="0">
              <a:solidFill>
                <a:srgbClr val="00000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zh-CN" altLang="zh-CN" sz="1800" b="1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1.</a:t>
            </a:r>
            <a:r>
              <a:rPr lang="zh-CN" altLang="zh-CN" sz="4800" b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稀释涂布平板法</a:t>
            </a:r>
            <a:endParaRPr lang="zh-CN" altLang="zh-CN" sz="1800" b="1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(1)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原理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: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当样品的稀释度足够高时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培养基表面生长的一个单菌落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来源于样品稀释液中的一个活菌。通过统计平板上的菌落数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就能推测出样品中大约含有多少活菌</a:t>
            </a:r>
            <a:r>
              <a:rPr lang="zh-CN" altLang="zh-CN" sz="48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18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440484" y="1188542"/>
            <a:ext cx="21174075" cy="828675"/>
            <a:chOff x="1436761" y="1188542"/>
            <a:chExt cx="21174075" cy="82867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436761" y="1188542"/>
              <a:ext cx="21174075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8"/>
            <p:cNvSpPr txBox="1"/>
            <p:nvPr/>
          </p:nvSpPr>
          <p:spPr>
            <a:xfrm>
              <a:off x="1796801" y="1188542"/>
              <a:ext cx="42484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 务 活 动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1" name="重难突破.EPS" descr="id:2147489101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1514924" y="3502372"/>
            <a:ext cx="3021903" cy="78251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"/>
          <p:cNvSpPr txBox="1"/>
          <p:nvPr/>
        </p:nvSpPr>
        <p:spPr>
          <a:xfrm>
            <a:off x="5158658" y="363896"/>
            <a:ext cx="12847385" cy="9277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5440" b="1">
                <a:solidFill>
                  <a:srgbClr val="843C0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分离、计数微生物</a:t>
            </a:r>
            <a:r>
              <a:rPr lang="en-US" altLang="zh-CN" sz="5440" b="1">
                <a:solidFill>
                  <a:srgbClr val="843C0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5440" b="1">
                <a:solidFill>
                  <a:srgbClr val="843C0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稀释涂布平板法</a:t>
            </a:r>
            <a:endParaRPr lang="zh-CN" altLang="en-US" sz="5440" b="1">
              <a:solidFill>
                <a:srgbClr val="843C0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20" name="图片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5025" y="1381572"/>
            <a:ext cx="11613838" cy="902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文本框 7"/>
          <p:cNvSpPr>
            <a:spLocks noChangeArrowheads="1"/>
          </p:cNvSpPr>
          <p:nvPr/>
        </p:nvSpPr>
        <p:spPr bwMode="auto">
          <a:xfrm>
            <a:off x="597621" y="6106054"/>
            <a:ext cx="2753891" cy="152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660" b="1">
                <a:latin typeface="微软雅黑" panose="020B0503020204020204" pitchFamily="34" charset="-122"/>
                <a:ea typeface="微软雅黑" panose="020B0503020204020204" pitchFamily="34" charset="-122"/>
              </a:rPr>
              <a:t>9ml</a:t>
            </a:r>
            <a:endParaRPr lang="en-US" altLang="zh-CN" sz="466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660" b="1">
                <a:latin typeface="微软雅黑" panose="020B0503020204020204" pitchFamily="34" charset="-122"/>
                <a:ea typeface="微软雅黑" panose="020B0503020204020204" pitchFamily="34" charset="-122"/>
              </a:rPr>
              <a:t>无菌水</a:t>
            </a:r>
            <a:endParaRPr lang="zh-CN" altLang="en-US" sz="466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2" name="文本框 8"/>
          <p:cNvSpPr>
            <a:spLocks noChangeArrowheads="1"/>
          </p:cNvSpPr>
          <p:nvPr/>
        </p:nvSpPr>
        <p:spPr bwMode="auto">
          <a:xfrm>
            <a:off x="39441" y="7940955"/>
            <a:ext cx="2285145" cy="367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660" b="1">
                <a:latin typeface="微软雅黑" panose="020B0503020204020204" pitchFamily="34" charset="-122"/>
                <a:ea typeface="微软雅黑" panose="020B0503020204020204" pitchFamily="34" charset="-122"/>
              </a:rPr>
              <a:t>加入</a:t>
            </a:r>
            <a:r>
              <a:rPr lang="en-US" altLang="zh-CN" sz="4660" b="1">
                <a:latin typeface="微软雅黑" panose="020B0503020204020204" pitchFamily="34" charset="-122"/>
                <a:ea typeface="微软雅黑" panose="020B0503020204020204" pitchFamily="34" charset="-122"/>
              </a:rPr>
              <a:t>0.1ml</a:t>
            </a:r>
            <a:r>
              <a:rPr lang="zh-CN" altLang="en-US" sz="4660" b="1">
                <a:latin typeface="微软雅黑" panose="020B0503020204020204" pitchFamily="34" charset="-122"/>
                <a:ea typeface="微软雅黑" panose="020B0503020204020204" pitchFamily="34" charset="-122"/>
              </a:rPr>
              <a:t>稀释</a:t>
            </a:r>
            <a:r>
              <a:rPr lang="zh-CN" altLang="en-US" sz="466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液（移液管）</a:t>
            </a:r>
            <a:endParaRPr lang="zh-CN" altLang="en-US" sz="466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2" name="文本框 9"/>
          <p:cNvSpPr txBox="1"/>
          <p:nvPr/>
        </p:nvSpPr>
        <p:spPr>
          <a:xfrm>
            <a:off x="12503785" y="1381760"/>
            <a:ext cx="10957560" cy="37846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00000"/>
              </a:lnSpc>
            </a:pPr>
            <a:r>
              <a:rPr lang="zh-CN" altLang="en-US" sz="4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</a:t>
            </a:r>
            <a:endParaRPr lang="en-US" altLang="zh-CN" sz="4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00000"/>
              </a:lnSpc>
            </a:pPr>
            <a:r>
              <a:rPr lang="en-US" altLang="zh-CN" sz="4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4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分离得到单菌落一般以培养皿中有</a:t>
            </a:r>
            <a:r>
              <a:rPr lang="en-US" altLang="zh-CN" sz="4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4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个以内菌落为宜。</a:t>
            </a:r>
            <a:endParaRPr lang="en-US" altLang="zh-CN" sz="4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00000"/>
              </a:lnSpc>
            </a:pPr>
            <a:r>
              <a:rPr lang="en-US" altLang="zh-CN" sz="4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4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计算微生物数量一般以培养皿中有</a:t>
            </a:r>
            <a:r>
              <a:rPr lang="en-US" altLang="zh-CN" sz="4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30~300</a:t>
            </a:r>
            <a:r>
              <a:rPr lang="zh-CN" altLang="en-US" sz="4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个菌落为宜。</a:t>
            </a:r>
            <a:endParaRPr lang="zh-CN" altLang="en-US" sz="4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华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6032</Words>
  <Application>WPS 演示</Application>
  <PresentationFormat>自定义</PresentationFormat>
  <Paragraphs>546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4" baseType="lpstr">
      <vt:lpstr>Arial</vt:lpstr>
      <vt:lpstr>宋体</vt:lpstr>
      <vt:lpstr>Wingdings</vt:lpstr>
      <vt:lpstr>Calibri</vt:lpstr>
      <vt:lpstr>Times New Roman</vt:lpstr>
      <vt:lpstr>Times New Roman</vt:lpstr>
      <vt:lpstr>微软雅黑</vt:lpstr>
      <vt:lpstr>NEU-BZ-S92</vt:lpstr>
      <vt:lpstr>Segoe Print</vt:lpstr>
      <vt:lpstr>方正宋三_GBK</vt:lpstr>
      <vt:lpstr>方正书宋_GBK</vt:lpstr>
      <vt:lpstr>方正书宋_GBK</vt:lpstr>
      <vt:lpstr>黑体</vt:lpstr>
      <vt:lpstr>楷体</vt:lpstr>
      <vt:lpstr>Arial Unicode MS</vt:lpstr>
      <vt:lpstr>方正姚体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</cp:lastModifiedBy>
  <cp:revision>766</cp:revision>
  <dcterms:created xsi:type="dcterms:W3CDTF">2016-01-31T01:38:00Z</dcterms:created>
  <dcterms:modified xsi:type="dcterms:W3CDTF">2025-02-17T11:14:52Z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2052-11.8.2.11718</vt:lpwstr>
  </property>
  <property fmtid="{D5CDD505-2E9C-101B-9397-08002B2CF9AE}" pid="3" name="ICV">
    <vt:lpwstr>917869B1B6FC4891ABE2AA77B07F7499</vt:lpwstr>
  </property>
</Properties>
</file>