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311" r:id="rId5"/>
    <p:sldId id="312" r:id="rId6"/>
    <p:sldId id="261" r:id="rId7"/>
    <p:sldId id="319" r:id="rId8"/>
    <p:sldId id="263" r:id="rId9"/>
    <p:sldId id="266" r:id="rId10"/>
    <p:sldId id="320" r:id="rId11"/>
    <p:sldId id="314" r:id="rId12"/>
    <p:sldId id="313" r:id="rId13"/>
    <p:sldId id="315" r:id="rId14"/>
    <p:sldId id="316" r:id="rId15"/>
    <p:sldId id="300" r:id="rId16"/>
    <p:sldId id="301" r:id="rId17"/>
    <p:sldId id="303" r:id="rId18"/>
    <p:sldId id="321" r:id="rId19"/>
    <p:sldId id="290" r:id="rId20"/>
    <p:sldId id="318" r:id="rId21"/>
    <p:sldId id="317" r:id="rId22"/>
    <p:sldId id="289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wenping" initials="" lastIdx="0" clrIdx="0"/>
  <p:cmAuthor id="7" name="1206988966@qq.com" initials="1" lastIdx="1" clrIdx="2"/>
  <p:cmAuthor id="1" name="an165" initials="a" lastIdx="0" clrIdx="0"/>
  <p:cmAuthor id="8" name="姜伟光" initials="姜" lastIdx="1" clrIdx="0"/>
  <p:cmAuthor id="2" name="微软用户" initials="微" lastIdx="0" clrIdx="0"/>
  <p:cmAuthor id="9" name="PPTer_Tang" initials="P" lastIdx="1" clrIdx="0"/>
  <p:cmAuthor id="3" name="Author" initials="A" lastIdx="0" clrIdx="2"/>
  <p:cmAuthor id="4" name="pc" initials="p" lastIdx="0" clrIdx="0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FE7"/>
    <a:srgbClr val="1F2DA8"/>
    <a:srgbClr val="C5C5C5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108"/>
      </p:cViewPr>
      <p:guideLst>
        <p:guide orient="horz" pos="2191"/>
        <p:guide pos="365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14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AC6F4B-8917-4BA8-8B5C-CBC7B4FAE8EB}" type="slidenum">
              <a:rPr lang="zh-CN" altLang="en-US" smtClean="0"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AC6F4B-8917-4BA8-8B5C-CBC7B4FAE8EB}" type="slidenum">
              <a:rPr lang="zh-CN" altLang="en-US" smtClean="0"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9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Relationship Id="rId3" Type="http://schemas.openxmlformats.org/officeDocument/2006/relationships/image" Target="../media/image8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03.xml"/><Relationship Id="rId6" Type="http://schemas.openxmlformats.org/officeDocument/2006/relationships/image" Target="../media/image12.png"/><Relationship Id="rId5" Type="http://schemas.openxmlformats.org/officeDocument/2006/relationships/tags" Target="../tags/tag102.xml"/><Relationship Id="rId4" Type="http://schemas.openxmlformats.org/officeDocument/2006/relationships/image" Target="../media/image11.png"/><Relationship Id="rId3" Type="http://schemas.openxmlformats.org/officeDocument/2006/relationships/tags" Target="../tags/tag101.xml"/><Relationship Id="rId2" Type="http://schemas.openxmlformats.org/officeDocument/2006/relationships/image" Target="../media/image10.png"/><Relationship Id="rId1" Type="http://schemas.openxmlformats.org/officeDocument/2006/relationships/tags" Target="../tags/tag10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image" Target="../media/image13.png"/><Relationship Id="rId1" Type="http://schemas.openxmlformats.org/officeDocument/2006/relationships/tags" Target="../tags/tag10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9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10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tags" Target="../tags/tag112.xml"/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tags" Target="../tags/tag1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6"/>
          <p:cNvSpPr txBox="1"/>
          <p:nvPr>
            <p:custDataLst>
              <p:tags r:id="rId1"/>
            </p:custDataLst>
          </p:nvPr>
        </p:nvSpPr>
        <p:spPr>
          <a:xfrm>
            <a:off x="437779" y="430688"/>
            <a:ext cx="11317709" cy="8115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algn="ctr" defTabSz="4572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课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近代殖民活动和人口的跨地域转移</a:t>
            </a:r>
            <a:endParaRPr lang="zh-CN" altLang="en-US" sz="3600" b="1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684895" y="2924175"/>
            <a:ext cx="202565" cy="17589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47065" y="2899410"/>
            <a:ext cx="10897870" cy="737235"/>
            <a:chOff x="1134" y="4090"/>
            <a:chExt cx="17162" cy="1161"/>
          </a:xfrm>
        </p:grpSpPr>
        <p:grpSp>
          <p:nvGrpSpPr>
            <p:cNvPr id="21" name="组合 20"/>
            <p:cNvGrpSpPr/>
            <p:nvPr/>
          </p:nvGrpSpPr>
          <p:grpSpPr>
            <a:xfrm>
              <a:off x="1134" y="4090"/>
              <a:ext cx="17163" cy="299"/>
              <a:chOff x="1134" y="5127"/>
              <a:chExt cx="17163" cy="299"/>
            </a:xfrm>
          </p:grpSpPr>
          <p:cxnSp>
            <p:nvCxnSpPr>
              <p:cNvPr id="7" name="直接箭头连接符 6"/>
              <p:cNvCxnSpPr/>
              <p:nvPr>
                <p:custDataLst>
                  <p:tags r:id="rId2"/>
                </p:custDataLst>
              </p:nvPr>
            </p:nvCxnSpPr>
            <p:spPr>
              <a:xfrm>
                <a:off x="1134" y="5267"/>
                <a:ext cx="17163" cy="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椭圆 8"/>
              <p:cNvSpPr/>
              <p:nvPr>
                <p:custDataLst>
                  <p:tags r:id="rId3"/>
                </p:custDataLst>
              </p:nvPr>
            </p:nvSpPr>
            <p:spPr>
              <a:xfrm>
                <a:off x="2262" y="5127"/>
                <a:ext cx="319" cy="27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>
                <p:custDataLst>
                  <p:tags r:id="rId4"/>
                </p:custDataLst>
              </p:nvPr>
            </p:nvSpPr>
            <p:spPr>
              <a:xfrm>
                <a:off x="6524" y="5140"/>
                <a:ext cx="319" cy="27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>
                <p:custDataLst>
                  <p:tags r:id="rId5"/>
                </p:custDataLst>
              </p:nvPr>
            </p:nvSpPr>
            <p:spPr>
              <a:xfrm>
                <a:off x="10294" y="5136"/>
                <a:ext cx="319" cy="27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>
                <p:custDataLst>
                  <p:tags r:id="rId6"/>
                </p:custDataLst>
              </p:nvPr>
            </p:nvSpPr>
            <p:spPr>
              <a:xfrm>
                <a:off x="16308" y="5149"/>
                <a:ext cx="319" cy="27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19" y="4619"/>
              <a:ext cx="2407" cy="6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2000" b="1"/>
                <a:t>1500</a:t>
              </a:r>
              <a:r>
                <a:rPr lang="zh-CN" altLang="en-US" sz="2000" b="1"/>
                <a:t>年前后</a:t>
              </a:r>
              <a:endParaRPr lang="zh-CN" altLang="en-US" sz="2000" b="1"/>
            </a:p>
          </p:txBody>
        </p:sp>
        <p:sp>
          <p:nvSpPr>
            <p:cNvPr id="14" name="文本框 13"/>
            <p:cNvSpPr txBox="1"/>
            <p:nvPr>
              <p:custDataLst>
                <p:tags r:id="rId7"/>
              </p:custDataLst>
            </p:nvPr>
          </p:nvSpPr>
          <p:spPr>
            <a:xfrm>
              <a:off x="5480" y="4619"/>
              <a:ext cx="2407" cy="6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000" b="1"/>
                <a:t>19</a:t>
              </a:r>
              <a:r>
                <a:rPr lang="zh-CN" altLang="en-US" sz="2000" b="1"/>
                <a:t>世纪中叶</a:t>
              </a:r>
              <a:endParaRPr lang="zh-CN" altLang="en-US" sz="2000" b="1"/>
            </a:p>
          </p:txBody>
        </p:sp>
        <p:sp>
          <p:nvSpPr>
            <p:cNvPr id="16" name="文本框 15"/>
            <p:cNvSpPr txBox="1"/>
            <p:nvPr>
              <p:custDataLst>
                <p:tags r:id="rId8"/>
              </p:custDataLst>
            </p:nvPr>
          </p:nvSpPr>
          <p:spPr>
            <a:xfrm>
              <a:off x="8699" y="4619"/>
              <a:ext cx="3663" cy="6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000" b="1"/>
                <a:t>19</a:t>
              </a:r>
              <a:r>
                <a:rPr lang="zh-CN" altLang="en-US" sz="2000" b="1"/>
                <a:t>世纪末</a:t>
              </a:r>
              <a:r>
                <a:rPr lang="en-US" altLang="zh-CN" sz="2000" b="1"/>
                <a:t>20</a:t>
              </a:r>
              <a:r>
                <a:rPr lang="zh-CN" altLang="en-US" sz="2000" b="1"/>
                <a:t>世纪初</a:t>
              </a:r>
              <a:endParaRPr lang="zh-CN" altLang="en-US" sz="2000" b="1"/>
            </a:p>
          </p:txBody>
        </p:sp>
        <p:sp>
          <p:nvSpPr>
            <p:cNvPr id="18" name="文本框 17"/>
            <p:cNvSpPr txBox="1"/>
            <p:nvPr>
              <p:custDataLst>
                <p:tags r:id="rId9"/>
              </p:custDataLst>
            </p:nvPr>
          </p:nvSpPr>
          <p:spPr>
            <a:xfrm>
              <a:off x="13311" y="4585"/>
              <a:ext cx="3663" cy="6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b="1"/>
                <a:t>一战</a:t>
              </a:r>
              <a:endParaRPr lang="zh-CN" altLang="en-US" sz="2000" b="1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9897745" y="3192145"/>
            <a:ext cx="2326005" cy="401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/>
              <a:t>二战后</a:t>
            </a:r>
            <a:endParaRPr lang="zh-CN" altLang="en-US" sz="2000" b="1"/>
          </a:p>
        </p:txBody>
      </p:sp>
      <p:sp>
        <p:nvSpPr>
          <p:cNvPr id="24" name="文本框 23"/>
          <p:cNvSpPr txBox="1"/>
          <p:nvPr/>
        </p:nvSpPr>
        <p:spPr>
          <a:xfrm>
            <a:off x="637540" y="2328545"/>
            <a:ext cx="10732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</a:t>
            </a:r>
            <a:r>
              <a:rPr lang="zh-CN" altLang="en-US" sz="24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开始形成</a:t>
            </a:r>
            <a:r>
              <a:rPr lang="en-US" altLang="zh-CN" sz="24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                                             </a:t>
            </a:r>
            <a:r>
              <a:rPr lang="zh-CN" altLang="en-US" sz="24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最终形成</a:t>
            </a:r>
            <a:r>
              <a:rPr lang="en-US" altLang="zh-CN" sz="24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          </a:t>
            </a:r>
            <a:r>
              <a:rPr lang="zh-CN" altLang="en-US" sz="24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冲击</a:t>
            </a:r>
            <a:r>
              <a:rPr lang="en-US" altLang="zh-CN" sz="24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              </a:t>
            </a:r>
            <a:r>
              <a:rPr lang="zh-CN" altLang="en-US" sz="24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瓦解</a:t>
            </a:r>
            <a:r>
              <a:rPr lang="en-US" altLang="zh-CN" sz="24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                   </a:t>
            </a:r>
            <a:endParaRPr lang="en-US" altLang="zh-CN" sz="240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45685" y="3961765"/>
            <a:ext cx="232029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新魏" panose="02010800040101010101" pitchFamily="2" charset="-122"/>
                <a:sym typeface="+mn-ea"/>
              </a:rPr>
              <a:t>世界殖民体系</a:t>
            </a:r>
            <a:endParaRPr lang="zh-CN" altLang="en-US" sz="2800" b="1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  <a:cs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290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三、华工与美洲、大洋洲的开发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521970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（一）华工出国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的原因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18490" y="1071245"/>
            <a:ext cx="10702290" cy="19380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i="0">
                <a:effectLst/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anose="020F0502020204030204" charset="0"/>
                <a:ea typeface="Helvetica" pitchFamily="34" charset="0"/>
              </a:defRPr>
            </a:lvl2pPr>
            <a:lvl3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anose="020F0502020204030204" charset="0"/>
                <a:ea typeface="Helvetica" pitchFamily="34" charset="0"/>
              </a:defRPr>
            </a:lvl3pPr>
            <a:lvl4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anose="020F0502020204030204" charset="0"/>
                <a:ea typeface="Helvetica" pitchFamily="34" charset="0"/>
              </a:defRPr>
            </a:lvl4pPr>
            <a:lvl5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anose="020F0502020204030204" charset="0"/>
                <a:ea typeface="Helvetica" pitchFamily="34" charset="0"/>
              </a:defRPr>
            </a:lvl5pPr>
          </a:lstStyle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仿宋" panose="02010609060101010101" pitchFamily="49" charset="-122"/>
              </a:rPr>
              <a:t>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仿宋" panose="02010609060101010101" pitchFamily="49" charset="-122"/>
              </a:rPr>
              <a:t>从雍正二年到光绪十三年 ( 1724—1887) 的 163 年间，广东人口从 400 多万猛增到 2970 多万，增幅达近 6 倍之剧。庞大的人口压力在日益剧烈的土地兼并之下，不断地游离出过剩的贫困人口，西方工业品的涌入又打击了珠江三角洲的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仿宋" panose="02010609060101010101" pitchFamily="49" charset="-122"/>
              </a:rPr>
              <a:t>手工业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仿宋" panose="02010609060101010101" pitchFamily="49" charset="-122"/>
                <a:sym typeface="+mn-ea"/>
              </a:rPr>
              <a:t>。</a:t>
            </a:r>
            <a:r>
              <a:rPr lang="zh-CN" altLang="en-US" sz="2000" dirty="0">
                <a:cs typeface="仿宋" panose="02010609060101010101" pitchFamily="49" charset="-122"/>
                <a:sym typeface="+mn-ea"/>
              </a:rPr>
              <a:t>1860年《北京条约》</a:t>
            </a:r>
            <a:r>
              <a:rPr lang="zh-CN" altLang="en-US" sz="2000" dirty="0">
                <a:cs typeface="仿宋" panose="02010609060101010101" pitchFamily="49" charset="-122"/>
                <a:sym typeface="+mn-ea"/>
              </a:rPr>
              <a:t>规定“大清大皇帝允于即日降谕各省督抚大吏，以凡有华民情甘出口——无论单身或愿携带家眷，一并赴通商各口，下英国船只，毫无禁阻”</a:t>
            </a:r>
            <a:r>
              <a:rPr lang="zh-CN" altLang="en-US" sz="2000" dirty="0" smtClean="0">
                <a:cs typeface="仿宋" panose="02010609060101010101" pitchFamily="49" charset="-122"/>
                <a:sym typeface="+mn-ea"/>
              </a:rPr>
              <a:t>。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仿宋" panose="02010609060101010101" pitchFamily="49" charset="-122"/>
              <a:sym typeface="+mn-ea"/>
            </a:endParaRPr>
          </a:p>
          <a:p>
            <a:pPr marL="0" marR="0" lvl="0" indent="0" algn="r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仿宋" panose="02010609060101010101" pitchFamily="49" charset="-122"/>
                <a:sym typeface="+mn-ea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仿宋" panose="02010609060101010101" pitchFamily="49" charset="-122"/>
                <a:sym typeface="+mn-ea"/>
              </a:rPr>
              <a:t>                         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2FE7"/>
                </a:solidFill>
                <a:effectLst/>
                <a:uLnTx/>
                <a:uFillTx/>
                <a:cs typeface="仿宋" panose="02010609060101010101" pitchFamily="49" charset="-122"/>
                <a:sym typeface="+mn-ea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仿宋" panose="02010609060101010101" pitchFamily="49" charset="-122"/>
                <a:sym typeface="+mn-ea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仿宋" panose="02010609060101010101" pitchFamily="49" charset="-122"/>
                <a:sym typeface="+mn-ea"/>
              </a:rPr>
              <a:t>整理自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仿宋" panose="02010609060101010101" pitchFamily="49" charset="-122"/>
                <a:sym typeface="+mn-ea"/>
              </a:rPr>
              <a:t>姚远《清末民初广东、江苏海外移民比较研究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仿宋" panose="02010609060101010101" pitchFamily="49" charset="-122"/>
                <a:sym typeface="+mn-ea"/>
              </a:rPr>
              <a:t>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仿宋" panose="02010609060101010101" pitchFamily="49" charset="-122"/>
                <a:sym typeface="+mn-ea"/>
              </a:rPr>
              <a:t>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675640" y="3426460"/>
            <a:ext cx="1346200" cy="11372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国际</a:t>
            </a:r>
            <a:r>
              <a:rPr lang="zh-CN" altLang="en-US" sz="20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因素</a:t>
            </a:r>
            <a:r>
              <a:rPr lang="zh-CN" altLang="en-US" sz="2000" b="1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国</a:t>
            </a:r>
            <a:r>
              <a:rPr lang="zh-CN" altLang="en-US" sz="20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内因素</a:t>
            </a:r>
            <a:r>
              <a:rPr lang="zh-CN" altLang="en-US" sz="2000" b="1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21840" y="4161155"/>
            <a:ext cx="7559040" cy="733425"/>
            <a:chOff x="3184" y="6838"/>
            <a:chExt cx="11904" cy="1155"/>
          </a:xfrm>
        </p:grpSpPr>
        <p:sp>
          <p:nvSpPr>
            <p:cNvPr id="8" name="文本框 11"/>
            <p:cNvSpPr txBox="1"/>
            <p:nvPr>
              <p:custDataLst>
                <p:tags r:id="rId4"/>
              </p:custDataLst>
            </p:nvPr>
          </p:nvSpPr>
          <p:spPr>
            <a:xfrm>
              <a:off x="3184" y="6838"/>
              <a:ext cx="10891" cy="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400">
                  <a:solidFill>
                    <a:srgbClr val="0000CC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①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列强入侵，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小农经济逐渐解体，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穷苦百姓被迫成为苦力。</a:t>
              </a:r>
              <a:endPara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10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3184" y="7365"/>
              <a:ext cx="11904" cy="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400">
                  <a:solidFill>
                    <a:srgbClr val="0000CC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②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清政府被迫改变政策，允许列强招募华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工（</a:t>
              </a:r>
              <a:r>
                <a:rPr lang="zh-CN" altLang="en-US" sz="20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华工贸易合法化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）。</a:t>
              </a:r>
              <a:endPara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14" name="文本框 11"/>
          <p:cNvSpPr txBox="1"/>
          <p:nvPr>
            <p:custDataLst>
              <p:tags r:id="rId6"/>
            </p:custDataLst>
          </p:nvPr>
        </p:nvSpPr>
        <p:spPr>
          <a:xfrm>
            <a:off x="2021840" y="3426460"/>
            <a:ext cx="8631555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世纪初，</a:t>
            </a:r>
            <a:r>
              <a:rPr kumimoji="0" lang="zh-CN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黑奴贸易被限制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，工业资本主义发展对劳动力的需求迅速增加，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美洲、大洋洲种植园需要大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量新的廉价劳动力。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640" y="3023235"/>
            <a:ext cx="55435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任务：阅读材料与</a:t>
            </a:r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教材，概括华工出国的原因。</a:t>
            </a:r>
            <a:endParaRPr lang="zh-CN" altLang="en-US" sz="2000" b="1">
              <a:solidFill>
                <a:srgbClr val="172FE7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5640" y="5209540"/>
            <a:ext cx="739902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思考：英、美等国为什么在</a:t>
            </a:r>
            <a:r>
              <a:rPr lang="en-US" altLang="zh-CN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19</a:t>
            </a:r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世纪初开始陆续废除奴隶贸易</a:t>
            </a:r>
            <a:r>
              <a:rPr lang="en-US" altLang="zh-CN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?</a:t>
            </a:r>
            <a:endParaRPr lang="zh-CN" altLang="en-US" sz="2000" b="1">
              <a:solidFill>
                <a:srgbClr val="172FE7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lang="en-US" altLang="zh-CN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①黑人奴隶不断起义，打击了黑人奴隶制度；</a:t>
            </a:r>
            <a:endParaRPr lang="zh-CN" altLang="en-US" sz="20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②在启蒙思想影响下，废奴运动兴起；</a:t>
            </a:r>
            <a:endParaRPr lang="zh-CN" altLang="en-US" sz="20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③随着工业革命的进行，商品输出成为主要手段；</a:t>
            </a:r>
            <a:endParaRPr lang="zh-CN" altLang="en-US" sz="20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④英美等国一些政治家的长期努力。</a:t>
            </a:r>
            <a:endParaRPr lang="zh-CN" altLang="en-US" sz="20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290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三、华工与美洲、大洋洲的开发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521970"/>
            <a:ext cx="4145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（二）华工的出国历程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与贡献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560" y="146685"/>
            <a:ext cx="3393440" cy="3101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925" y="3212465"/>
            <a:ext cx="3394075" cy="3645535"/>
          </a:xfrm>
          <a:prstGeom prst="rect">
            <a:avLst/>
          </a:prstGeom>
        </p:spPr>
      </p:pic>
      <p:pic>
        <p:nvPicPr>
          <p:cNvPr id="9" name="图片 8" descr="9358d109b3de9c82cd25b1a86281800a19d84350"/>
          <p:cNvPicPr>
            <a:picLocks noChangeAspect="1"/>
          </p:cNvPicPr>
          <p:nvPr/>
        </p:nvPicPr>
        <p:blipFill>
          <a:blip r:embed="rId4"/>
          <a:srcRect l="11849" r="8867" b="313"/>
          <a:stretch>
            <a:fillRect/>
          </a:stretch>
        </p:blipFill>
        <p:spPr>
          <a:xfrm>
            <a:off x="208280" y="1146175"/>
            <a:ext cx="8513445" cy="5644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290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三、华工与美洲、大洋洲的开发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521970"/>
            <a:ext cx="4145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（二）华工的出国历程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与贡献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418580" y="1784985"/>
          <a:ext cx="5250180" cy="361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4890"/>
                <a:gridCol w="2955290"/>
              </a:tblGrid>
              <a:tr h="509905"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国家/地区</a:t>
                      </a: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华工的主要活动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7280"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美国</a:t>
                      </a: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40"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澳大利亚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大洋洲其他区域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加勒比群岛秘鲁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古巴等地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endParaRPr lang="en-US" altLang="en-US" sz="2400" b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465246" y="2232823"/>
            <a:ext cx="14503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开采金矿</a:t>
            </a:r>
            <a:endParaRPr lang="zh-CN" sz="20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00465" y="2597074"/>
            <a:ext cx="28416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修筑</a:t>
            </a:r>
            <a:r>
              <a:rPr lang="en-US" altLang="zh-CN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中央太平洋铁</a:t>
            </a:r>
            <a:r>
              <a:rPr lang="zh-CN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路</a:t>
            </a:r>
            <a:r>
              <a:rPr lang="en-US" altLang="zh-CN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0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开垦三角洲地区</a:t>
            </a:r>
            <a:endParaRPr lang="zh-CN" altLang="en-US" sz="20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9358d109b3de9c82cd25b1a86281800a19d84350"/>
          <p:cNvPicPr>
            <a:picLocks noChangeAspect="1"/>
          </p:cNvPicPr>
          <p:nvPr/>
        </p:nvPicPr>
        <p:blipFill>
          <a:blip r:embed="rId3"/>
          <a:srcRect l="11849" r="8867" b="313"/>
          <a:stretch>
            <a:fillRect/>
          </a:stretch>
        </p:blipFill>
        <p:spPr>
          <a:xfrm>
            <a:off x="514350" y="1784985"/>
            <a:ext cx="5459095" cy="3619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389745" y="3373755"/>
            <a:ext cx="14503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开采金矿</a:t>
            </a:r>
            <a:endParaRPr lang="zh-CN" sz="20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69350" y="3710305"/>
            <a:ext cx="2841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开辟种植园和矿山</a:t>
            </a:r>
            <a:endParaRPr lang="zh-CN" sz="20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8705850" y="4234652"/>
            <a:ext cx="2954655" cy="1153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9575" y="1138555"/>
            <a:ext cx="6015355" cy="463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kern="700" spc="-110" baseline="0">
                <a:solidFill>
                  <a:schemeClr val="accent1"/>
                </a:solidFill>
                <a:effectLst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任务：阅读教材，概括华工们在异国他乡的主要活动。</a:t>
            </a:r>
            <a:endParaRPr lang="zh-CN" altLang="en-US" sz="2000" dirty="0">
              <a:solidFill>
                <a:srgbClr val="172FE7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1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412472" y="791380"/>
            <a:ext cx="11366500" cy="5605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4068445" cy="641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defTabSz="914400" eaLnBrk="1" latinLnBrk="0" hangingPunct="1">
              <a:lnSpc>
                <a:spcPct val="90000"/>
              </a:lnSpc>
              <a:buNone/>
              <a:defRPr sz="3200" b="1" i="0" kern="700" spc="-110" baseline="0">
                <a:solidFill>
                  <a:schemeClr val="accent1"/>
                </a:solidFill>
                <a:effectLst/>
                <a:ea typeface="黑体" panose="02010609060101010101" charset="-122"/>
                <a:cs typeface="+mj-cs"/>
              </a:defRPr>
            </a:lvl1pPr>
          </a:lstStyle>
          <a:p>
            <a:r>
              <a:rPr lang="zh-CN" sz="2400" dirty="0">
                <a:solidFill>
                  <a:srgbClr val="C00000"/>
                </a:solidFill>
                <a:latin typeface="+mj-lt"/>
                <a:ea typeface="+mj-ea"/>
              </a:rPr>
              <a:t>▲</a:t>
            </a:r>
            <a:r>
              <a:rPr lang="en-US" altLang="zh-CN" sz="2400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zh-CN" sz="2400" dirty="0">
                <a:solidFill>
                  <a:srgbClr val="C00000"/>
                </a:solidFill>
                <a:latin typeface="+mj-lt"/>
                <a:ea typeface="+mj-ea"/>
              </a:rPr>
              <a:t>华工与</a:t>
            </a:r>
            <a:r>
              <a:rPr lang="en-US" altLang="zh-CN" sz="2400" dirty="0">
                <a:solidFill>
                  <a:srgbClr val="C00000"/>
                </a:solidFill>
                <a:latin typeface="+mj-lt"/>
                <a:ea typeface="+mj-ea"/>
              </a:rPr>
              <a:t>“</a:t>
            </a:r>
            <a:r>
              <a:rPr lang="zh-CN" sz="2400" dirty="0">
                <a:solidFill>
                  <a:srgbClr val="C00000"/>
                </a:solidFill>
                <a:latin typeface="+mj-lt"/>
                <a:ea typeface="+mj-ea"/>
              </a:rPr>
              <a:t>中央太平洋铁路</a:t>
            </a:r>
            <a:r>
              <a:rPr lang="en-US" altLang="zh-CN" sz="2400" dirty="0">
                <a:solidFill>
                  <a:srgbClr val="C00000"/>
                </a:solidFill>
                <a:latin typeface="+mj-lt"/>
                <a:ea typeface="+mj-ea"/>
              </a:rPr>
              <a:t>”</a:t>
            </a:r>
            <a:endParaRPr lang="en-US" altLang="zh-CN" sz="24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70775" y="812800"/>
            <a:ext cx="4547235" cy="25736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57035" y="5752465"/>
            <a:ext cx="5482590" cy="968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68020" fontAlgn="auto">
              <a:lnSpc>
                <a:spcPct val="150000"/>
              </a:lnSpc>
            </a:pPr>
            <a:r>
              <a:rPr lang="zh-CN" altLang="en-US" sz="2000" b="1">
                <a:latin typeface="仿宋" panose="02010609060101010101" pitchFamily="49" charset="-122"/>
                <a:ea typeface="仿宋" panose="02010609060101010101" pitchFamily="49" charset="-122"/>
              </a:rPr>
              <a:t>每一块枕木下面都埋着一具华人的尸骨。</a:t>
            </a:r>
            <a:endParaRPr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r" fontAlgn="auto">
              <a:lnSpc>
                <a:spcPct val="1500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张纯如《美国华人史》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470775" y="3442335"/>
            <a:ext cx="4530090" cy="225488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0" y="0"/>
            <a:ext cx="3799840" cy="641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defTabSz="914400" eaLnBrk="1" latinLnBrk="0" hangingPunct="1">
              <a:lnSpc>
                <a:spcPct val="90000"/>
              </a:lnSpc>
              <a:buNone/>
              <a:defRPr sz="3200" b="1" i="0" kern="700" spc="-110" baseline="0">
                <a:solidFill>
                  <a:schemeClr val="accent1"/>
                </a:solidFill>
                <a:effectLst/>
                <a:ea typeface="黑体" panose="02010609060101010101" charset="-122"/>
                <a:cs typeface="+mj-cs"/>
              </a:defRPr>
            </a:lvl1pPr>
          </a:lstStyle>
          <a:p>
            <a:r>
              <a:rPr lang="zh-CN" sz="2400" dirty="0">
                <a:solidFill>
                  <a:srgbClr val="C00000"/>
                </a:solidFill>
                <a:latin typeface="+mj-lt"/>
                <a:ea typeface="+mj-ea"/>
              </a:rPr>
              <a:t>▲</a:t>
            </a:r>
            <a:r>
              <a:rPr lang="en-US" altLang="zh-CN" sz="2400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zh-CN" sz="2400" dirty="0">
                <a:solidFill>
                  <a:srgbClr val="C00000"/>
                </a:solidFill>
                <a:latin typeface="+mj-lt"/>
                <a:ea typeface="+mj-ea"/>
              </a:rPr>
              <a:t>华工与</a:t>
            </a:r>
            <a:r>
              <a:rPr lang="en-US" altLang="zh-CN" sz="2400" dirty="0">
                <a:solidFill>
                  <a:srgbClr val="C00000"/>
                </a:solidFill>
                <a:latin typeface="+mj-lt"/>
                <a:ea typeface="+mj-ea"/>
              </a:rPr>
              <a:t>“</a:t>
            </a:r>
            <a:r>
              <a:rPr lang="zh-CN" sz="2400" dirty="0">
                <a:solidFill>
                  <a:srgbClr val="C00000"/>
                </a:solidFill>
                <a:latin typeface="+mj-lt"/>
                <a:ea typeface="+mj-ea"/>
              </a:rPr>
              <a:t>中央太平洋铁路</a:t>
            </a:r>
            <a:r>
              <a:rPr lang="en-US" altLang="zh-CN" sz="2400" dirty="0">
                <a:solidFill>
                  <a:srgbClr val="C00000"/>
                </a:solidFill>
                <a:latin typeface="+mj-lt"/>
                <a:ea typeface="+mj-ea"/>
              </a:rPr>
              <a:t>”</a:t>
            </a:r>
            <a:endParaRPr lang="en-US" altLang="zh-CN" sz="24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5" y="727075"/>
            <a:ext cx="7082790" cy="566610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290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三、华工与美洲、大洋洲的开发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521970"/>
            <a:ext cx="5364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（二）华工对美洲、大洋洲文化的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影响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86045" y="1343660"/>
            <a:ext cx="4048760" cy="3291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indent="566420">
              <a:lnSpc>
                <a:spcPct val="13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式婚礼受到越来越多的美国青年的青睐；2006年，旧金山政府通过法案把春节纳入法定假日；日益壮大的华文教育吸引了越来越多非华人子女踊跃参加；中国传统的针灸医学也成为合法的医学治疗方式，并且被纳入医疗保险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566420" algn="r">
              <a:lnSpc>
                <a:spcPct val="13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国务院侨务办公室网站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343660"/>
            <a:ext cx="5013960" cy="35648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61925" y="5041265"/>
            <a:ext cx="477393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①形成唐人街，</a:t>
            </a:r>
            <a:endParaRPr lang="zh-CN" altLang="en-US" sz="20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②保留和传播着中华文化，</a:t>
            </a:r>
            <a:endParaRPr lang="zh-CN" altLang="en-US" sz="20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③促进美洲和大洋洲经济、文化的发展。</a:t>
            </a:r>
            <a:endParaRPr lang="zh-CN" altLang="en-US" sz="20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311005" y="1216025"/>
            <a:ext cx="2839720" cy="3806190"/>
            <a:chOff x="14663" y="1915"/>
            <a:chExt cx="4472" cy="5994"/>
          </a:xfrm>
        </p:grpSpPr>
        <p:sp>
          <p:nvSpPr>
            <p:cNvPr id="15" name="文本框 14"/>
            <p:cNvSpPr txBox="1"/>
            <p:nvPr>
              <p:custDataLst>
                <p:tags r:id="rId3"/>
              </p:custDataLst>
            </p:nvPr>
          </p:nvSpPr>
          <p:spPr>
            <a:xfrm>
              <a:off x="14663" y="6797"/>
              <a:ext cx="4472" cy="1113"/>
            </a:xfrm>
            <a:prstGeom prst="rect">
              <a:avLst/>
            </a:prstGeom>
            <a:noFill/>
            <a:ln w="12700" cmpd="sng">
              <a:solidFill>
                <a:srgbClr val="C00000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Aft>
                  <a:spcPts val="3000"/>
                </a:spcAft>
                <a:defRPr sz="24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rt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中华文化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传播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美洲、大洋洲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文化发展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4"/>
              </p:custDataLst>
            </p:nvPr>
          </p:nvSpPr>
          <p:spPr>
            <a:xfrm>
              <a:off x="14924" y="4484"/>
              <a:ext cx="3948" cy="62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Aft>
                  <a:spcPts val="3000"/>
                </a:spcAft>
                <a:defRPr sz="24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华工</a:t>
              </a: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到美洲、</a:t>
              </a: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大洋洲</a:t>
              </a:r>
              <a:endPara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5"/>
              </p:custDataLst>
            </p:nvPr>
          </p:nvSpPr>
          <p:spPr>
            <a:xfrm>
              <a:off x="14923" y="1915"/>
              <a:ext cx="3949" cy="6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殖民者的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苦力贸易</a:t>
              </a:r>
              <a:endPara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下箭头 17"/>
            <p:cNvSpPr/>
            <p:nvPr/>
          </p:nvSpPr>
          <p:spPr>
            <a:xfrm>
              <a:off x="16726" y="2715"/>
              <a:ext cx="345" cy="1635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9" name="下箭头 18"/>
            <p:cNvSpPr/>
            <p:nvPr/>
          </p:nvSpPr>
          <p:spPr>
            <a:xfrm>
              <a:off x="16725" y="5238"/>
              <a:ext cx="345" cy="1451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3370" y="288925"/>
            <a:ext cx="8776335" cy="29845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buFont typeface="Wingdings" panose="05000000000000000000" charset="0"/>
              <a:buChar char="p"/>
            </a:pPr>
            <a:r>
              <a:rPr lang="zh-CN" altLang="en-US" sz="2400" b="1">
                <a:solidFill>
                  <a:srgbClr val="C00000"/>
                </a:solidFill>
              </a:rPr>
              <a:t>课堂检测</a:t>
            </a:r>
            <a:endParaRPr lang="zh-CN" altLang="en-US" sz="2400" b="1">
              <a:solidFill>
                <a:srgbClr val="C00000"/>
              </a:solidFill>
            </a:endParaRPr>
          </a:p>
          <a:p>
            <a:pPr marL="342900" indent="-342900" algn="l">
              <a:buFont typeface="Wingdings" panose="05000000000000000000" charset="0"/>
              <a:buChar char="p"/>
            </a:pPr>
            <a:endParaRPr lang="zh-CN" altLang="en-US" sz="2400" b="1"/>
          </a:p>
          <a:p>
            <a:pPr indent="0" algn="l">
              <a:buFont typeface="Wingdings" panose="05000000000000000000" charset="0"/>
              <a:buNone/>
            </a:pPr>
            <a:r>
              <a:rPr lang="zh-CN" altLang="en-US" sz="2000" b="1"/>
              <a:t>选择辨析：</a:t>
            </a:r>
            <a:endParaRPr lang="zh-CN" altLang="en-US" sz="2000" b="1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2000" b="1"/>
              <a:t>1.</a:t>
            </a:r>
            <a:r>
              <a:rPr lang="zh-CN" altLang="en-US" sz="2000" b="1"/>
              <a:t>华工在美国</a:t>
            </a:r>
            <a:r>
              <a:rPr lang="en-US" altLang="zh-CN" sz="2000" b="1"/>
              <a:t>vs</a:t>
            </a:r>
            <a:r>
              <a:rPr lang="zh-CN" altLang="en-US" sz="2000" b="1"/>
              <a:t>大洋洲的主要</a:t>
            </a:r>
            <a:r>
              <a:rPr lang="zh-CN" altLang="en-US" sz="2000" b="1"/>
              <a:t>活动</a:t>
            </a:r>
            <a:endParaRPr lang="zh-CN" altLang="en-US" sz="2000" b="1"/>
          </a:p>
          <a:p>
            <a:pPr indent="0" algn="l">
              <a:buFont typeface="Wingdings" panose="05000000000000000000" charset="0"/>
              <a:buNone/>
            </a:pPr>
            <a:endParaRPr lang="zh-CN" altLang="en-US" sz="2000" b="1"/>
          </a:p>
          <a:p>
            <a:pPr indent="0" algn="l">
              <a:buFont typeface="Wingdings" panose="05000000000000000000" charset="0"/>
              <a:buNone/>
            </a:pPr>
            <a:r>
              <a:rPr lang="zh-CN" altLang="en-US" sz="2000" b="1"/>
              <a:t>主观再现：</a:t>
            </a:r>
            <a:endParaRPr lang="zh-CN" altLang="en-US" sz="2000" b="1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2000" b="1"/>
              <a:t>1.</a:t>
            </a:r>
            <a:r>
              <a:rPr lang="zh-CN" altLang="en-US" sz="2000" b="1"/>
              <a:t>华工出国的</a:t>
            </a:r>
            <a:r>
              <a:rPr lang="zh-CN" altLang="en-US" sz="2000" b="1"/>
              <a:t>原因。</a:t>
            </a:r>
            <a:endParaRPr lang="en-US" altLang="zh-CN" sz="2000" b="1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2000" b="1"/>
              <a:t>2.</a:t>
            </a:r>
            <a:r>
              <a:rPr lang="zh-CN" altLang="en-US" sz="2000" b="1"/>
              <a:t>黑奴贸易受到限制的原因。（</a:t>
            </a:r>
            <a:r>
              <a:rPr lang="zh-CN" altLang="en-US" sz="2000" b="1"/>
              <a:t>整合）</a:t>
            </a:r>
            <a:endParaRPr lang="zh-CN" altLang="en-US" sz="2000" b="1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2000" b="1"/>
              <a:t>3.</a:t>
            </a:r>
            <a:r>
              <a:rPr lang="zh-CN" altLang="en-US" sz="2000" b="1"/>
              <a:t>列举华工在美国修建的铁路名称，并概述华工对美洲、大洋洲文化的</a:t>
            </a:r>
            <a:r>
              <a:rPr lang="zh-CN" altLang="en-US" sz="2000" b="1"/>
              <a:t>影响。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122680" y="814705"/>
            <a:ext cx="9231630" cy="28473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L="200025" indent="-200025"/>
            <a:r>
              <a:rPr lang="en-US" altLang="zh-CN" sz="2400" b="1">
                <a:ea typeface="宋体" panose="02010600030101010101" pitchFamily="2" charset="-122"/>
              </a:rPr>
              <a:t>        </a:t>
            </a:r>
            <a:r>
              <a:rPr lang="zh-CN" sz="2400" b="1">
                <a:ea typeface="宋体" panose="02010600030101010101" pitchFamily="2" charset="-122"/>
              </a:rPr>
              <a:t>下表为</a:t>
            </a:r>
            <a:r>
              <a:rPr lang="en-US" sz="2400" b="1">
                <a:latin typeface="Times New Roman" panose="02020603050405020304" pitchFamily="18" charset="0"/>
              </a:rPr>
              <a:t>16</a:t>
            </a:r>
            <a:r>
              <a:rPr lang="zh-CN" sz="2400" b="1">
                <a:ea typeface="宋体" panose="02010600030101010101" pitchFamily="2" charset="-122"/>
              </a:rPr>
              <a:t>世纪至</a:t>
            </a:r>
            <a:r>
              <a:rPr lang="en-US" sz="2400" b="1">
                <a:latin typeface="Times New Roman" panose="02020603050405020304" pitchFamily="18" charset="0"/>
              </a:rPr>
              <a:t>20</a:t>
            </a:r>
            <a:r>
              <a:rPr lang="zh-CN" sz="2400" b="1">
                <a:ea typeface="宋体" panose="02010600030101010101" pitchFamily="2" charset="-122"/>
              </a:rPr>
              <a:t>世纪上半期世界人口的迁移情况。引发</a:t>
            </a:r>
            <a:r>
              <a:rPr lang="en-US" sz="2400" b="1">
                <a:latin typeface="Times New Roman" panose="02020603050405020304" pitchFamily="18" charset="0"/>
              </a:rPr>
              <a:t>19</a:t>
            </a:r>
            <a:r>
              <a:rPr lang="zh-CN" sz="2400" b="1">
                <a:ea typeface="宋体" panose="02010600030101010101" pitchFamily="2" charset="-122"/>
              </a:rPr>
              <a:t>世纪中后期世界人口移出地发生变化的主要原因是（　　）</a:t>
            </a:r>
            <a:endParaRPr lang="zh-CN" sz="2400" b="1">
              <a:ea typeface="宋体" panose="02010600030101010101" pitchFamily="2" charset="-122"/>
            </a:endParaRPr>
          </a:p>
          <a:p>
            <a:pPr marL="200025" indent="-200025"/>
            <a:endParaRPr lang="en-US" altLang="en-US" sz="2400" b="1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668905" y="1888490"/>
          <a:ext cx="5640070" cy="1491615"/>
        </p:xfrm>
        <a:graphic>
          <a:graphicData uri="http://schemas.openxmlformats.org/drawingml/2006/table">
            <a:tbl>
              <a:tblPr/>
              <a:tblGrid>
                <a:gridCol w="1976755"/>
                <a:gridCol w="1755140"/>
                <a:gridCol w="1908175"/>
              </a:tblGrid>
              <a:tr h="4972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楷体_GB2312" charset="0"/>
                          <a:cs typeface="楷体_GB2312" charset="0"/>
                        </a:rPr>
                        <a:t>时间</a:t>
                      </a:r>
                      <a:endParaRPr lang="en-US" altLang="en-US" sz="20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楷体_GB2312" charset="0"/>
                          <a:cs typeface="楷体_GB2312" charset="0"/>
                        </a:rPr>
                        <a:t>主要移出地</a:t>
                      </a:r>
                      <a:endParaRPr lang="en-US" altLang="en-US" sz="20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楷体_GB2312" charset="0"/>
                          <a:cs typeface="楷体_GB2312" charset="0"/>
                        </a:rPr>
                        <a:t>主要移入地</a:t>
                      </a:r>
                      <a:endParaRPr lang="en-US" altLang="en-US" sz="20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楷体_GB2312" charset="0"/>
                          <a:cs typeface="楷体_GB2312" charset="0"/>
                        </a:rPr>
                        <a:t>1500~1850年</a:t>
                      </a:r>
                      <a:endParaRPr lang="en-US" altLang="en-US" sz="20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楷体_GB2312" charset="0"/>
                          <a:cs typeface="楷体_GB2312" charset="0"/>
                        </a:rPr>
                        <a:t>欧洲、非洲</a:t>
                      </a:r>
                      <a:endParaRPr lang="en-US" altLang="en-US" sz="20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楷体_GB2312" charset="0"/>
                          <a:cs typeface="楷体_GB2312" charset="0"/>
                        </a:rPr>
                        <a:t>美洲</a:t>
                      </a:r>
                      <a:endParaRPr lang="en-US" altLang="en-US" sz="20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楷体_GB2312" charset="0"/>
                          <a:cs typeface="楷体_GB2312" charset="0"/>
                        </a:rPr>
                        <a:t>1850~1945年</a:t>
                      </a:r>
                      <a:endParaRPr lang="en-US" altLang="en-US" sz="20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楷体_GB2312" charset="0"/>
                          <a:cs typeface="楷体_GB2312" charset="0"/>
                        </a:rPr>
                        <a:t>欧洲、亚洲</a:t>
                      </a:r>
                      <a:endParaRPr lang="en-US" altLang="en-US" sz="20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楷体_GB2312" charset="0"/>
                          <a:cs typeface="楷体_GB2312" charset="0"/>
                        </a:rPr>
                        <a:t>美洲</a:t>
                      </a:r>
                      <a:endParaRPr lang="en-US" altLang="en-US" sz="20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511300" y="3495040"/>
            <a:ext cx="9366885" cy="3524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/>
            <a:endParaRPr lang="en-US" sz="2400" b="1">
              <a:latin typeface="Times New Roman" panose="02020603050405020304" pitchFamily="18" charset="0"/>
            </a:endParaRPr>
          </a:p>
          <a:p>
            <a:pPr indent="0"/>
            <a:r>
              <a:rPr lang="en-US" sz="2400" b="1">
                <a:latin typeface="Times New Roman" panose="02020603050405020304" pitchFamily="18" charset="0"/>
              </a:rPr>
              <a:t>A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．工业革命后黑奴贸易的衰落</a:t>
            </a:r>
            <a:r>
              <a:rPr lang="en-US" sz="2400" b="1">
                <a:latin typeface="Times New Roman" panose="02020603050405020304" pitchFamily="18" charset="0"/>
              </a:rPr>
              <a:t>         B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．亚洲遭受列强侵略</a:t>
            </a:r>
            <a:endParaRPr lang="en-US" sz="2400" b="1">
              <a:latin typeface="Times New Roman" panose="02020603050405020304" pitchFamily="18" charset="0"/>
            </a:endParaRPr>
          </a:p>
          <a:p>
            <a:pPr indent="0"/>
            <a:r>
              <a:rPr lang="en-US" sz="2400" b="1">
                <a:latin typeface="Times New Roman" panose="02020603050405020304" pitchFamily="18" charset="0"/>
              </a:rPr>
              <a:t>C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．资本主义世界市场开始形成</a:t>
            </a:r>
            <a:r>
              <a:rPr lang="en-US" sz="2400" b="1">
                <a:latin typeface="Times New Roman" panose="02020603050405020304" pitchFamily="18" charset="0"/>
              </a:rPr>
              <a:t>         D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．美洲土著居民消失</a:t>
            </a:r>
            <a:endParaRPr 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indent="0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11300" y="5027295"/>
            <a:ext cx="609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/>
            <a:r>
              <a:rPr 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【答案】</a:t>
            </a:r>
            <a:r>
              <a:rPr lang="en-US" sz="2400">
                <a:latin typeface="Times New Roman" panose="02020603050405020304" pitchFamily="18" charset="0"/>
                <a:sym typeface="+mn-ea"/>
              </a:rPr>
              <a:t>A</a:t>
            </a:r>
            <a:endParaRPr 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865"/>
          <a:stretch>
            <a:fillRect/>
          </a:stretch>
        </p:blipFill>
        <p:spPr>
          <a:xfrm>
            <a:off x="137795" y="85725"/>
            <a:ext cx="3669665" cy="6620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315" y="1636395"/>
            <a:ext cx="7907655" cy="32340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610" y="823595"/>
            <a:ext cx="4310380" cy="4408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915" y="784860"/>
            <a:ext cx="4591685" cy="368617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H="1">
            <a:off x="19009" y="1699964"/>
            <a:ext cx="12133580" cy="76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19009" y="3734504"/>
            <a:ext cx="12133580" cy="76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6"/>
          <p:cNvSpPr txBox="1"/>
          <p:nvPr>
            <p:custDataLst>
              <p:tags r:id="rId4"/>
            </p:custDataLst>
          </p:nvPr>
        </p:nvSpPr>
        <p:spPr>
          <a:xfrm>
            <a:off x="0" y="-5493"/>
            <a:ext cx="12191999" cy="6508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ctr" defTabSz="457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近代殖民活动</a:t>
            </a:r>
            <a:r>
              <a:rPr lang="en-US" altLang="zh-CN" sz="2800" b="1" dirty="0" smtClean="0">
                <a:solidFill>
                  <a:srgbClr val="172FE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800" b="1" dirty="0" smtClean="0">
                <a:solidFill>
                  <a:srgbClr val="172FE7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→</a:t>
            </a:r>
            <a:r>
              <a:rPr lang="en-US" altLang="zh-CN" sz="2800" b="1" dirty="0" smtClean="0">
                <a:solidFill>
                  <a:srgbClr val="172FE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人口迁移与族群变化</a:t>
            </a:r>
            <a:r>
              <a:rPr lang="en-US" altLang="zh-CN" sz="2800" b="1" dirty="0" smtClean="0">
                <a:solidFill>
                  <a:srgbClr val="172FE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800" b="1" dirty="0" smtClean="0">
                <a:solidFill>
                  <a:srgbClr val="172FE7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→</a:t>
            </a:r>
            <a:r>
              <a:rPr lang="en-US" altLang="zh-CN" sz="2800" b="1" dirty="0" smtClean="0">
                <a:solidFill>
                  <a:srgbClr val="172FE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文化重构与新的文化认同</a:t>
            </a:r>
            <a:endParaRPr lang="zh-CN" altLang="en-US" sz="28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475" y="5400675"/>
            <a:ext cx="7110730" cy="14541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055" y="930275"/>
            <a:ext cx="2131695" cy="38195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905"/>
            <a:ext cx="5211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</a:t>
            </a:r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殖民扩张与美洲族群的变化</a:t>
            </a:r>
            <a:endParaRPr lang="zh-CN" altLang="en-US" sz="2800" b="1"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115" y="2147570"/>
            <a:ext cx="5866130" cy="1332230"/>
          </a:xfrm>
          <a:prstGeom prst="rect">
            <a:avLst/>
          </a:prstGeom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0330" y="1075055"/>
            <a:ext cx="63106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任务</a:t>
            </a:r>
            <a:r>
              <a:rPr lang="en-US" altLang="zh-CN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</a:t>
            </a:r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：阅读材料，指出新航路开辟后美洲族群的变化。</a:t>
            </a:r>
            <a:endParaRPr lang="zh-CN" altLang="en-US" sz="2000" b="1">
              <a:solidFill>
                <a:srgbClr val="172FE7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任务</a:t>
            </a:r>
            <a:r>
              <a:rPr lang="en-US" altLang="zh-CN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</a:t>
            </a:r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：结合所学，分析</a:t>
            </a:r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这一变化的原因与</a:t>
            </a:r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影响。</a:t>
            </a:r>
            <a:endParaRPr lang="zh-CN" altLang="en-US" sz="2000" b="1">
              <a:solidFill>
                <a:srgbClr val="172FE7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任务</a:t>
            </a:r>
            <a:r>
              <a:rPr lang="en-US" altLang="zh-CN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3</a:t>
            </a:r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：阅读材料，</a:t>
            </a:r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推断美洲族群还有哪些</a:t>
            </a:r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变化。</a:t>
            </a:r>
            <a:endParaRPr lang="zh-CN" altLang="en-US" sz="2000" b="1">
              <a:solidFill>
                <a:srgbClr val="172FE7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523875"/>
            <a:ext cx="48031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（一）美洲族群变化的</a:t>
            </a:r>
            <a:r>
              <a:rPr lang="zh-CN" sz="2400" kern="1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原因、表现</a:t>
            </a:r>
            <a:endParaRPr lang="zh-CN" altLang="en-US" sz="2400" kern="100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" y="3536315"/>
            <a:ext cx="5816600" cy="31508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811135" y="3703955"/>
            <a:ext cx="3074035" cy="768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早期殖民扩张和掠夺</a:t>
            </a:r>
            <a:endParaRPr lang="zh-CN" altLang="en-US" sz="2400" b="1"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/>
            <a:r>
              <a:rPr lang="zh-CN" altLang="en-US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（屠杀、奴役、传染病）</a:t>
            </a:r>
            <a:endParaRPr lang="zh-CN" altLang="en-US" sz="2000" b="1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71565" y="5096510"/>
            <a:ext cx="18078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1219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印第安人锐减</a:t>
            </a:r>
            <a:endParaRPr lang="zh-CN" altLang="en-US" sz="2000" b="1" kern="1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43595" y="5096510"/>
            <a:ext cx="18078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1219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非洲黑人激增</a:t>
            </a:r>
            <a:endParaRPr lang="zh-CN" altLang="en-US" sz="2000" b="1" kern="1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514965" y="5096510"/>
            <a:ext cx="15646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1219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欧洲人激增</a:t>
            </a:r>
            <a:endParaRPr lang="zh-CN" altLang="en-US" sz="2000" b="1" kern="1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712710" y="4897755"/>
            <a:ext cx="1052830" cy="388620"/>
            <a:chOff x="12146" y="8058"/>
            <a:chExt cx="1658" cy="612"/>
          </a:xfrm>
        </p:grpSpPr>
        <p:sp>
          <p:nvSpPr>
            <p:cNvPr id="17" name="文本框 16"/>
            <p:cNvSpPr txBox="1"/>
            <p:nvPr/>
          </p:nvSpPr>
          <p:spPr>
            <a:xfrm>
              <a:off x="12146" y="8058"/>
              <a:ext cx="1658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defTabSz="1219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600" b="1" kern="1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黑奴贸易</a:t>
              </a:r>
              <a:endParaRPr lang="zh-CN" altLang="en-US" sz="16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cxnSp>
          <p:nvCxnSpPr>
            <p:cNvPr id="20" name="直接箭头连接符 19"/>
            <p:cNvCxnSpPr>
              <a:stCxn id="16" idx="3"/>
              <a:endCxn id="18" idx="1"/>
            </p:cNvCxnSpPr>
            <p:nvPr/>
          </p:nvCxnSpPr>
          <p:spPr>
            <a:xfrm>
              <a:off x="12566" y="8670"/>
              <a:ext cx="73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068185" y="4462780"/>
            <a:ext cx="4236720" cy="624205"/>
            <a:chOff x="11131" y="7373"/>
            <a:chExt cx="6672" cy="983"/>
          </a:xfrm>
        </p:grpSpPr>
        <p:cxnSp>
          <p:nvCxnSpPr>
            <p:cNvPr id="21" name="直接箭头连接符 20"/>
            <p:cNvCxnSpPr>
              <a:stCxn id="15" idx="2"/>
              <a:endCxn id="18" idx="0"/>
            </p:cNvCxnSpPr>
            <p:nvPr/>
          </p:nvCxnSpPr>
          <p:spPr>
            <a:xfrm flipH="1">
              <a:off x="14721" y="7373"/>
              <a:ext cx="1" cy="9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131" y="7812"/>
              <a:ext cx="6672" cy="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endCxn id="19" idx="0"/>
            </p:cNvCxnSpPr>
            <p:nvPr/>
          </p:nvCxnSpPr>
          <p:spPr>
            <a:xfrm>
              <a:off x="17790" y="7824"/>
              <a:ext cx="1" cy="5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11142" y="7812"/>
              <a:ext cx="1" cy="5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7067550" y="5479415"/>
            <a:ext cx="4237355" cy="972820"/>
            <a:chOff x="11130" y="8974"/>
            <a:chExt cx="6673" cy="1532"/>
          </a:xfrm>
        </p:grpSpPr>
        <p:cxnSp>
          <p:nvCxnSpPr>
            <p:cNvPr id="26" name="直接箭头连接符 25"/>
            <p:cNvCxnSpPr/>
            <p:nvPr/>
          </p:nvCxnSpPr>
          <p:spPr>
            <a:xfrm>
              <a:off x="14719" y="8999"/>
              <a:ext cx="1" cy="8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1130" y="9319"/>
              <a:ext cx="6672" cy="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1132" y="8974"/>
              <a:ext cx="0" cy="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7803" y="8999"/>
              <a:ext cx="0" cy="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12355" y="9878"/>
              <a:ext cx="4732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defTabSz="1219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b="1" kern="1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混血后代成为主要居民</a:t>
              </a:r>
              <a:endPara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254115" y="4630420"/>
            <a:ext cx="5773420" cy="181356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394450" y="1066800"/>
            <a:ext cx="566864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）变化：印第安人锐减。</a:t>
            </a:r>
            <a:endParaRPr lang="zh-CN" altLang="en-US" sz="20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）原因：①新航路开辟；②屠杀、奴役等</a:t>
            </a:r>
            <a:r>
              <a:rPr lang="zh-CN" altLang="en-US" sz="2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早期殖民扩张</a:t>
            </a:r>
            <a:r>
              <a:rPr lang="zh-CN" altLang="en-US" sz="2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与</a:t>
            </a:r>
            <a:r>
              <a:rPr lang="zh-CN" altLang="en-US" sz="2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掠夺</a:t>
            </a:r>
            <a:r>
              <a:rPr lang="zh-CN" altLang="en-US" sz="2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；③疾病的传播。</a:t>
            </a:r>
            <a:endParaRPr lang="zh-CN" altLang="en-US" sz="20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）影响：①破坏印第安文明，导致美洲劳动力不足；②推动黑奴贸易，改变非洲人口结构，影响非洲发展；③推动全球联系的初步建立，改变人文地理格局。</a:t>
            </a:r>
            <a:endParaRPr lang="zh-CN" altLang="en-US" sz="20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225380" y="4926062"/>
            <a:ext cx="2019300" cy="1198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p>
            <a:pPr algn="ctr"/>
            <a:r>
              <a:rPr lang="zh-CN" altLang="en-US" sz="24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改变人口结构</a:t>
            </a:r>
            <a:endParaRPr lang="en-US" altLang="zh-CN" sz="2400" b="1" kern="10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/>
            <a:endParaRPr lang="zh-CN" altLang="en-US" sz="2400" b="1" kern="10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/>
            <a:r>
              <a:rPr lang="zh-CN" altLang="en-US" sz="24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出现</a:t>
            </a:r>
            <a:r>
              <a:rPr lang="zh-CN" altLang="en-US" sz="2400" b="1" kern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新的族群</a:t>
            </a:r>
            <a:endParaRPr lang="zh-CN" altLang="en-US" sz="2400" b="1" kern="1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15" grpId="0" bldLvl="0" animBg="1"/>
      <p:bldP spid="16" grpId="0"/>
      <p:bldP spid="18" grpId="0"/>
      <p:bldP spid="18" grpId="1"/>
      <p:bldP spid="19" grpId="0"/>
      <p:bldP spid="19" grpId="1"/>
      <p:bldP spid="31" grpId="0" bldLvl="0" animBg="1"/>
      <p:bldP spid="3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2327910" y="331470"/>
            <a:ext cx="7263130" cy="7099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L="266700" indent="-266700"/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下列图片反映的共同的历史主题是（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395855" y="962025"/>
            <a:ext cx="7944485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2081530" y="3748405"/>
            <a:ext cx="455993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endParaRPr lang="en-US" sz="2400" b="1">
              <a:latin typeface="Times New Roman" panose="02020603050405020304" pitchFamily="18" charset="0"/>
            </a:endParaRPr>
          </a:p>
          <a:p>
            <a:pPr indent="0" algn="ctr"/>
            <a:r>
              <a:rPr lang="en-US" sz="2400" b="1">
                <a:latin typeface="Times New Roman" panose="02020603050405020304" pitchFamily="18" charset="0"/>
              </a:rPr>
              <a:t> </a:t>
            </a:r>
            <a:endParaRPr lang="en-US" sz="2400" b="1">
              <a:latin typeface="Times New Roman" panose="02020603050405020304" pitchFamily="18" charset="0"/>
            </a:endParaRPr>
          </a:p>
          <a:p>
            <a:pPr indent="0" algn="ctr"/>
            <a:r>
              <a:rPr lang="en-US" sz="2400" b="1">
                <a:latin typeface="Times New Roman" panose="02020603050405020304" pitchFamily="18" charset="0"/>
              </a:rPr>
              <a:t>A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．美洲经济发展的繁荣</a:t>
            </a:r>
            <a:r>
              <a:rPr lang="en-US" sz="2400" b="1">
                <a:latin typeface="Times New Roman" panose="02020603050405020304" pitchFamily="18" charset="0"/>
              </a:rPr>
              <a:t>               B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．美洲文化冲突和重构</a:t>
            </a:r>
            <a:endParaRPr lang="en-US" sz="2400" b="1">
              <a:latin typeface="Times New Roman" panose="02020603050405020304" pitchFamily="18" charset="0"/>
            </a:endParaRPr>
          </a:p>
          <a:p>
            <a:pPr indent="0" algn="ctr"/>
            <a:r>
              <a:rPr lang="en-US" sz="2400" b="1">
                <a:latin typeface="Times New Roman" panose="02020603050405020304" pitchFamily="18" charset="0"/>
              </a:rPr>
              <a:t>C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．美洲政治格局的改变</a:t>
            </a:r>
            <a:r>
              <a:rPr lang="en-US" sz="2400" b="1">
                <a:latin typeface="Times New Roman" panose="02020603050405020304" pitchFamily="18" charset="0"/>
              </a:rPr>
              <a:t>               D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．美洲人口跨地域转移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49830" y="6120130"/>
            <a:ext cx="21113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0005" indent="-40005"/>
            <a:r>
              <a:rPr lang="zh-CN" sz="24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【答案】</a:t>
            </a:r>
            <a:r>
              <a:rPr lang="en-US" sz="2400" b="0">
                <a:latin typeface="Times New Roman" panose="02020603050405020304" pitchFamily="18" charset="0"/>
              </a:rPr>
              <a:t>B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905"/>
            <a:ext cx="5211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</a:t>
            </a:r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殖民扩张与美洲族群的变化</a:t>
            </a:r>
            <a:endParaRPr lang="zh-CN" altLang="en-US" sz="2800" b="1"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330" y="959485"/>
            <a:ext cx="58172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任务：根据材料并结合教材，概括</a:t>
            </a:r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美洲族群变化对美洲文化的</a:t>
            </a:r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影响。</a:t>
            </a:r>
            <a:endParaRPr lang="zh-CN" altLang="en-US" sz="2000" b="1">
              <a:solidFill>
                <a:srgbClr val="172FE7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523875"/>
            <a:ext cx="35712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（二）美洲文化的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变化</a:t>
            </a:r>
            <a:endParaRPr lang="zh-CN" altLang="en-US" sz="2400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" y="3702685"/>
            <a:ext cx="5816600" cy="31508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785100" y="2478405"/>
            <a:ext cx="3074035" cy="768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早期殖民扩张和掠夺</a:t>
            </a:r>
            <a:endParaRPr lang="zh-CN" altLang="en-US" sz="2400" b="1"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/>
            <a:r>
              <a:rPr lang="zh-CN" altLang="en-US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（屠杀、奴役、传染病）</a:t>
            </a:r>
            <a:endParaRPr lang="zh-CN" altLang="en-US" sz="2000" b="1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45530" y="3870960"/>
            <a:ext cx="18078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1219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印第安人锐减</a:t>
            </a:r>
            <a:endParaRPr lang="zh-CN" altLang="en-US" sz="2000" b="1" kern="1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86675" y="3672205"/>
            <a:ext cx="105283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1219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黑奴贸易</a:t>
            </a:r>
            <a:endParaRPr lang="zh-CN" altLang="en-US" sz="1600" b="1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17560" y="3870960"/>
            <a:ext cx="18078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1219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非洲黑人激增</a:t>
            </a:r>
            <a:endParaRPr lang="zh-CN" altLang="en-US" sz="2000" b="1" kern="1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488930" y="3870960"/>
            <a:ext cx="15646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1219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欧洲人激增</a:t>
            </a:r>
            <a:endParaRPr lang="zh-CN" altLang="en-US" sz="2000" b="1" kern="1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cxnSp>
        <p:nvCxnSpPr>
          <p:cNvPr id="20" name="直接箭头连接符 19"/>
          <p:cNvCxnSpPr>
            <a:stCxn id="16" idx="3"/>
            <a:endCxn id="18" idx="1"/>
          </p:cNvCxnSpPr>
          <p:nvPr/>
        </p:nvCxnSpPr>
        <p:spPr>
          <a:xfrm>
            <a:off x="7953375" y="4070350"/>
            <a:ext cx="4641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15" idx="2"/>
            <a:endCxn id="18" idx="0"/>
          </p:cNvCxnSpPr>
          <p:nvPr/>
        </p:nvCxnSpPr>
        <p:spPr>
          <a:xfrm flipH="1">
            <a:off x="9321800" y="3246755"/>
            <a:ext cx="635" cy="624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042150" y="3515995"/>
            <a:ext cx="4236720" cy="17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9" idx="0"/>
          </p:cNvCxnSpPr>
          <p:nvPr/>
        </p:nvCxnSpPr>
        <p:spPr>
          <a:xfrm>
            <a:off x="11270615" y="3533140"/>
            <a:ext cx="635" cy="337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7049135" y="3515995"/>
            <a:ext cx="635" cy="337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9320530" y="4269740"/>
            <a:ext cx="635" cy="558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041515" y="4472940"/>
            <a:ext cx="4236720" cy="17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042785" y="4253865"/>
            <a:ext cx="0" cy="216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1278870" y="4269740"/>
            <a:ext cx="0" cy="216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819390" y="4827905"/>
            <a:ext cx="30048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1219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混血后代成为主要居民</a:t>
            </a:r>
            <a:endParaRPr lang="zh-CN" altLang="en-US" sz="2000" b="1" kern="1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28080" y="3404870"/>
            <a:ext cx="5773420" cy="181356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819390" y="5359400"/>
            <a:ext cx="3004820" cy="142049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" y="1705610"/>
            <a:ext cx="5836920" cy="19310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235190" y="383540"/>
            <a:ext cx="31203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碰撞与破坏</a:t>
            </a:r>
            <a:r>
              <a:rPr lang="en-US" altLang="zh-CN" sz="2000" b="1">
                <a:solidFill>
                  <a:srgbClr val="C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+ </a:t>
            </a:r>
            <a:r>
              <a:rPr lang="zh-CN" altLang="en-US" sz="2000" b="1">
                <a:solidFill>
                  <a:srgbClr val="C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认同与重构</a:t>
            </a:r>
            <a:endParaRPr lang="zh-CN" altLang="en-US" sz="2000" b="1">
              <a:solidFill>
                <a:srgbClr val="C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3"/>
            </p:custDataLst>
          </p:nvPr>
        </p:nvSpPr>
        <p:spPr>
          <a:xfrm>
            <a:off x="6224270" y="820420"/>
            <a:ext cx="5142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①</a:t>
            </a:r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带来欧洲文化</a:t>
            </a:r>
            <a:r>
              <a:rPr lang="zh-CN" altLang="en-US" sz="2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，破坏印第安</a:t>
            </a:r>
            <a:r>
              <a:rPr lang="zh-CN" altLang="en-US" sz="2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文明；</a:t>
            </a:r>
            <a:endParaRPr kumimoji="0" lang="zh-CN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3" name="文本框 27"/>
          <p:cNvSpPr txBox="1"/>
          <p:nvPr>
            <p:custDataLst>
              <p:tags r:id="rId4"/>
            </p:custDataLst>
          </p:nvPr>
        </p:nvSpPr>
        <p:spPr>
          <a:xfrm>
            <a:off x="6224270" y="1186815"/>
            <a:ext cx="53619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②</a:t>
            </a:r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印第安人和非洲黑人</a:t>
            </a:r>
            <a:r>
              <a:rPr lang="zh-CN" altLang="en-US" sz="2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文化尚有保存</a:t>
            </a:r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；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4" name="文本框 27"/>
          <p:cNvSpPr txBox="1"/>
          <p:nvPr>
            <p:custDataLst>
              <p:tags r:id="rId5"/>
            </p:custDataLst>
          </p:nvPr>
        </p:nvSpPr>
        <p:spPr>
          <a:xfrm>
            <a:off x="6224270" y="1532890"/>
            <a:ext cx="5876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③</a:t>
            </a:r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形成</a:t>
            </a:r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新的文化认同，出现了以欧洲文化为主导、融合多种文化因素的新的美洲</a:t>
            </a:r>
            <a:r>
              <a:rPr lang="zh-CN" altLang="en-US" sz="2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文化，多元</a:t>
            </a:r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文化并存。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767955" y="5226685"/>
            <a:ext cx="3091180" cy="1574800"/>
            <a:chOff x="12233" y="8231"/>
            <a:chExt cx="4868" cy="2480"/>
          </a:xfrm>
        </p:grpSpPr>
        <p:cxnSp>
          <p:nvCxnSpPr>
            <p:cNvPr id="7" name="直接箭头连接符 6"/>
            <p:cNvCxnSpPr/>
            <p:nvPr/>
          </p:nvCxnSpPr>
          <p:spPr>
            <a:xfrm flipH="1">
              <a:off x="14668" y="8231"/>
              <a:ext cx="10" cy="4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12765" y="8660"/>
              <a:ext cx="3830" cy="6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 defTabSz="1219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b="1" kern="1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新的文化认同</a:t>
              </a:r>
              <a:endPara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233" y="9647"/>
              <a:ext cx="4868" cy="10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 defTabSz="1219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b="1" kern="1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新的美洲文化</a:t>
              </a:r>
              <a:endPara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  <a:p>
              <a:pPr algn="ctr" defTabSz="1219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b="1" kern="1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（欧洲主导、融合多元）</a:t>
              </a:r>
              <a:endParaRPr lang="zh-CN" altLang="en-US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cxnSp>
          <p:nvCxnSpPr>
            <p:cNvPr id="35" name="直接箭头连接符 34"/>
            <p:cNvCxnSpPr/>
            <p:nvPr/>
          </p:nvCxnSpPr>
          <p:spPr>
            <a:xfrm flipH="1">
              <a:off x="14658" y="9206"/>
              <a:ext cx="10" cy="4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4200615" y="3791952"/>
            <a:ext cx="2019300" cy="1198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p>
            <a:pPr algn="ctr"/>
            <a:r>
              <a:rPr lang="zh-CN" altLang="en-US" sz="24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改变人口结构</a:t>
            </a:r>
            <a:endParaRPr lang="en-US" altLang="zh-CN" sz="2400" b="1" kern="10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/>
            <a:endParaRPr lang="zh-CN" altLang="en-US" sz="2400" b="1" kern="10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/>
            <a:r>
              <a:rPr lang="zh-CN" altLang="en-US" sz="24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出现</a:t>
            </a:r>
            <a:r>
              <a:rPr lang="zh-CN" altLang="en-US" sz="2400" b="1" kern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新的族群</a:t>
            </a:r>
            <a:endParaRPr lang="zh-CN" altLang="en-US" sz="2400" b="1" kern="1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25" grpId="0"/>
      <p:bldP spid="34" grpId="0"/>
      <p:bldP spid="14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5740" y="640138"/>
          <a:ext cx="11819255" cy="5727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500"/>
                <a:gridCol w="2072005"/>
                <a:gridCol w="9175750"/>
              </a:tblGrid>
              <a:tr h="24968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美洲族群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的变化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just" defTabSz="1219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2400">
                          <a:solidFill>
                            <a:srgbClr val="1F2DA8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  </a:t>
                      </a:r>
                      <a:endParaRPr lang="zh-CN" altLang="en-US" sz="2400" kern="100" noProof="0" dirty="0">
                        <a:ln>
                          <a:noFill/>
                        </a:ln>
                        <a:solidFill>
                          <a:srgbClr val="1F2DA8"/>
                        </a:solidFill>
                        <a:effectLst/>
                        <a:uLnTx/>
                        <a:uFillTx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50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美洲文化的变化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zh-CN" sz="2400" kern="100" dirty="0">
                        <a:solidFill>
                          <a:srgbClr val="C00000"/>
                        </a:solidFill>
                        <a:effectLst/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455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人口结构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北美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（美国和加拿大）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zh-CN" sz="2400" kern="100" dirty="0">
                        <a:solidFill>
                          <a:srgbClr val="C00000"/>
                        </a:solidFill>
                        <a:effectLst/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75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西印度群岛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zh-CN" sz="2400" kern="100" dirty="0">
                        <a:solidFill>
                          <a:srgbClr val="C00000"/>
                        </a:solidFill>
                        <a:effectLst/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310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拉美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zh-CN" sz="2400" kern="100" dirty="0">
                        <a:solidFill>
                          <a:srgbClr val="C00000"/>
                        </a:solidFill>
                        <a:effectLst/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845435" y="1986915"/>
            <a:ext cx="129794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欧洲移民</a:t>
            </a:r>
            <a:endParaRPr kumimoji="0" lang="zh-CN" altLang="en-US" sz="2000" b="1" i="0" u="none" strike="noStrike" cap="none" spc="0" normalizeH="0" baseline="0"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58770" y="4408805"/>
            <a:ext cx="729678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白人占据了人口的大多数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（美国幸存的印第安人被赶进保留地）</a:t>
            </a:r>
            <a:endParaRPr kumimoji="0" lang="zh-CN" altLang="en-US" sz="2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905"/>
            <a:ext cx="5211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</a:t>
            </a:r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殖民扩张与美洲族群的变化</a:t>
            </a:r>
            <a:endParaRPr lang="zh-CN" altLang="en-US" sz="2800" b="1"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58770" y="1399598"/>
            <a:ext cx="16770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黑奴贸易</a:t>
            </a:r>
            <a:endParaRPr lang="zh-CN" altLang="en-US" sz="2000" b="1"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58770" y="767715"/>
            <a:ext cx="20212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殖民扩张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与掠夺</a:t>
            </a:r>
            <a:endParaRPr lang="zh-CN" altLang="en-US" sz="2000" b="1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67325" y="2397760"/>
            <a:ext cx="65176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spcBef>
                <a:spcPts val="0"/>
              </a:spcBef>
              <a:buClrTx/>
              <a:buSzTx/>
              <a:buFontTx/>
            </a:pPr>
            <a:r>
              <a:rPr lang="zh-CN" altLang="en-US" sz="2000" b="1">
                <a:solidFill>
                  <a:srgbClr val="1F2DA8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④白人、黑人、印第安人以及他们相互之间的混血后代,逐渐成为美洲大陆的主要居民</a:t>
            </a:r>
            <a:endParaRPr lang="zh-CN" altLang="en-US" sz="2000" b="1">
              <a:solidFill>
                <a:srgbClr val="1F2DA8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45435" y="3223260"/>
            <a:ext cx="710565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b="1" kern="1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①形成</a:t>
            </a:r>
            <a:r>
              <a:rPr lang="zh-CN" altLang="en-US" sz="2000" b="1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了新的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文化认同</a:t>
            </a:r>
            <a:r>
              <a:rPr lang="zh-CN" altLang="en-US" sz="2000" b="1" kern="1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en-US" altLang="zh-CN" sz="2000" b="1" kern="1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b="1" kern="1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②发展</a:t>
            </a:r>
            <a:r>
              <a:rPr lang="zh-CN" altLang="en-US" sz="2000" b="1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了</a:t>
            </a:r>
            <a:r>
              <a:rPr lang="zh-CN" altLang="en-US" sz="2000" b="1" u="sng" kern="1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欧洲文化主导、融合多种文化因素</a:t>
            </a:r>
            <a:r>
              <a:rPr lang="zh-CN" altLang="en-US" sz="2000" b="1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的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新的美洲文化</a:t>
            </a:r>
            <a:r>
              <a:rPr lang="zh-CN" altLang="en-US" sz="2000" b="1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2000" b="1" kern="1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59070" y="767715"/>
            <a:ext cx="67665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219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1" kern="10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Calibri" panose="020F0502020204030204" charset="0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印第安人数量锐减</a:t>
            </a:r>
            <a:r>
              <a:rPr lang="zh-CN" sz="2000" b="1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（原因、影响</a:t>
            </a:r>
            <a:r>
              <a:rPr lang="zh-CN" sz="2000" b="1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：对非；对美；对世界</a:t>
            </a:r>
            <a:r>
              <a:rPr lang="zh-CN" sz="2000" b="1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）</a:t>
            </a:r>
            <a:endParaRPr lang="zh-CN" sz="2000" b="1" dirty="0">
              <a:effectLst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59070" y="1399598"/>
            <a:ext cx="67246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just" defTabSz="1219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1F2DA8"/>
                </a:solidFill>
                <a:effectLst/>
                <a:latin typeface="Calibri" panose="020F0502020204030204" charset="0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  <a:r>
              <a:rPr lang="zh-CN" altLang="en-US" sz="2000" b="1" dirty="0">
                <a:solidFill>
                  <a:srgbClr val="1F2DA8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非洲黑人数量激增</a:t>
            </a:r>
            <a:r>
              <a:rPr lang="zh-CN" sz="2000" b="1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（影响：对非；对美）</a:t>
            </a:r>
            <a:endParaRPr lang="zh-CN" sz="2000" b="1" dirty="0">
              <a:effectLst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59070" y="1981893"/>
            <a:ext cx="36144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1F2DA8"/>
                </a:solidFill>
                <a:effectLst/>
                <a:latin typeface="Calibri" panose="020F0502020204030204" charset="0"/>
                <a:ea typeface="黑体" panose="02010609060101010101" charset="-122"/>
                <a:cs typeface="黑体" panose="02010609060101010101" charset="-122"/>
                <a:sym typeface="+mn-ea"/>
              </a:rPr>
              <a:t>③</a:t>
            </a:r>
            <a:r>
              <a:rPr lang="zh-CN" altLang="en-US" sz="2000" b="1">
                <a:solidFill>
                  <a:srgbClr val="1F2DA8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美洲白人数量大大增加</a:t>
            </a:r>
            <a:endParaRPr lang="zh-CN" altLang="en-US" sz="2000" b="1">
              <a:solidFill>
                <a:srgbClr val="1F2DA8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879340" y="880168"/>
            <a:ext cx="332105" cy="17335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" name="右箭头 4"/>
          <p:cNvSpPr/>
          <p:nvPr/>
        </p:nvSpPr>
        <p:spPr>
          <a:xfrm>
            <a:off x="4879340" y="1494848"/>
            <a:ext cx="332105" cy="17335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15" name="右箭头 14"/>
          <p:cNvSpPr/>
          <p:nvPr/>
        </p:nvSpPr>
        <p:spPr>
          <a:xfrm>
            <a:off x="4879340" y="2100003"/>
            <a:ext cx="332105" cy="17335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36" name="文本框 35"/>
          <p:cNvSpPr txBox="1"/>
          <p:nvPr/>
        </p:nvSpPr>
        <p:spPr>
          <a:xfrm>
            <a:off x="2845435" y="5838749"/>
            <a:ext cx="880046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混血人种成为最大族群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（只有秘鲁等少数国家印第安人相对稍多）</a:t>
            </a:r>
            <a:endParaRPr kumimoji="0" lang="zh-CN" altLang="en-US" sz="20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58770" y="5165649"/>
            <a:ext cx="267398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黑人人口占多数</a:t>
            </a:r>
            <a:endParaRPr kumimoji="0" lang="zh-CN" altLang="en-US" sz="2000" b="1" i="0" u="none" strike="noStrike" kern="100" cap="none" spc="0" normalizeH="0" baseline="0" noProof="0" dirty="0">
              <a:ln>
                <a:noFill/>
              </a:ln>
              <a:solidFill>
                <a:srgbClr val="1F2DA8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0040620" y="3930015"/>
            <a:ext cx="2143125" cy="1477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3370" y="288925"/>
            <a:ext cx="6236335" cy="42157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buFont typeface="Wingdings" panose="05000000000000000000" charset="0"/>
              <a:buChar char="p"/>
            </a:pPr>
            <a:r>
              <a:rPr lang="zh-CN" altLang="en-US" sz="2400" b="1">
                <a:solidFill>
                  <a:srgbClr val="C00000"/>
                </a:solidFill>
              </a:rPr>
              <a:t>课堂检测</a:t>
            </a:r>
            <a:endParaRPr lang="zh-CN" altLang="en-US" sz="2400" b="1">
              <a:solidFill>
                <a:srgbClr val="C00000"/>
              </a:solidFill>
            </a:endParaRPr>
          </a:p>
          <a:p>
            <a:pPr marL="342900" indent="-342900" algn="l">
              <a:buFont typeface="Wingdings" panose="05000000000000000000" charset="0"/>
              <a:buChar char="p"/>
            </a:pPr>
            <a:endParaRPr lang="zh-CN" altLang="en-US" sz="2400" b="1"/>
          </a:p>
          <a:p>
            <a:pPr indent="0" algn="l">
              <a:buFont typeface="Wingdings" panose="05000000000000000000" charset="0"/>
              <a:buNone/>
            </a:pPr>
            <a:r>
              <a:rPr lang="zh-CN" altLang="en-US" sz="2000" b="1"/>
              <a:t>选择辨析：</a:t>
            </a:r>
            <a:endParaRPr lang="zh-CN" altLang="en-US" sz="2000" b="1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2000" b="1"/>
              <a:t>1.</a:t>
            </a:r>
            <a:r>
              <a:rPr lang="zh-CN" altLang="en-US" sz="2000" b="1"/>
              <a:t>美洲的主要居民是欧洲白人。（</a:t>
            </a:r>
            <a:r>
              <a:rPr lang="en-US" altLang="zh-CN" sz="2000" b="1"/>
              <a:t>    </a:t>
            </a:r>
            <a:r>
              <a:rPr lang="zh-CN" altLang="en-US" sz="2000" b="1"/>
              <a:t>）</a:t>
            </a:r>
            <a:endParaRPr lang="en-US" altLang="zh-CN" sz="2000" b="1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2000" b="1"/>
              <a:t>2.</a:t>
            </a:r>
            <a:r>
              <a:rPr lang="zh-CN" altLang="en-US" sz="2000" b="1"/>
              <a:t>西印度群岛国家以混血人种为主。（</a:t>
            </a:r>
            <a:r>
              <a:rPr lang="en-US" altLang="zh-CN" sz="2000" b="1"/>
              <a:t>    </a:t>
            </a:r>
            <a:r>
              <a:rPr lang="zh-CN" altLang="en-US" sz="2000" b="1"/>
              <a:t>）</a:t>
            </a:r>
            <a:endParaRPr lang="en-US" altLang="zh-CN" sz="2000" b="1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2000" b="1"/>
              <a:t>3.19</a:t>
            </a:r>
            <a:r>
              <a:rPr lang="zh-CN" altLang="en-US" sz="2000" b="1"/>
              <a:t>世纪，</a:t>
            </a:r>
            <a:r>
              <a:rPr lang="zh-CN" altLang="en-US" sz="2000" b="1">
                <a:sym typeface="+mn-ea"/>
              </a:rPr>
              <a:t>幸存的印第安人被美国赶到</a:t>
            </a:r>
            <a:r>
              <a:rPr lang="en-US" altLang="zh-CN" sz="2000" b="1">
                <a:sym typeface="+mn-ea"/>
              </a:rPr>
              <a:t>______</a:t>
            </a:r>
            <a:endParaRPr lang="en-US" altLang="zh-CN" sz="2000" b="1"/>
          </a:p>
          <a:p>
            <a:pPr indent="0" algn="l">
              <a:buFont typeface="Wingdings" panose="05000000000000000000" charset="0"/>
              <a:buNone/>
            </a:pPr>
            <a:endParaRPr lang="zh-CN" altLang="en-US" sz="2000" b="1"/>
          </a:p>
          <a:p>
            <a:pPr indent="0" algn="l">
              <a:buFont typeface="Wingdings" panose="05000000000000000000" charset="0"/>
              <a:buNone/>
            </a:pPr>
            <a:endParaRPr lang="zh-CN" altLang="en-US" sz="2000" b="1"/>
          </a:p>
          <a:p>
            <a:pPr indent="0" algn="l">
              <a:buFont typeface="Wingdings" panose="05000000000000000000" charset="0"/>
              <a:buNone/>
            </a:pPr>
            <a:r>
              <a:rPr lang="zh-CN" altLang="en-US" sz="2000" b="1"/>
              <a:t>主观再现：</a:t>
            </a:r>
            <a:endParaRPr lang="zh-CN" altLang="en-US" sz="2000" b="1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2000" b="1"/>
              <a:t>1.</a:t>
            </a:r>
            <a:r>
              <a:rPr lang="zh-CN" altLang="en-US" sz="2000" b="1"/>
              <a:t>殖民扩张对美洲族群的影响。</a:t>
            </a:r>
            <a:endParaRPr lang="en-US" altLang="zh-CN" sz="2000" b="1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2000" b="1"/>
              <a:t>2.</a:t>
            </a:r>
            <a:r>
              <a:rPr lang="zh-CN" altLang="en-US" sz="2000" b="1"/>
              <a:t>殖民扩张对美洲文化的</a:t>
            </a:r>
            <a:r>
              <a:rPr lang="zh-CN" altLang="en-US" sz="2000" b="1"/>
              <a:t>影响。</a:t>
            </a:r>
            <a:endParaRPr lang="zh-CN" altLang="en-US" sz="2000" b="1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2000" b="1"/>
              <a:t>3.</a:t>
            </a:r>
            <a:r>
              <a:rPr lang="zh-CN" altLang="en-US" sz="2000" b="1"/>
              <a:t>近代以来，印第安人数锐减的原因与影响。（</a:t>
            </a:r>
            <a:r>
              <a:rPr lang="zh-CN" altLang="en-US" sz="2000" b="1"/>
              <a:t>整合）</a:t>
            </a:r>
            <a:endParaRPr lang="zh-CN" altLang="en-US" sz="2000" b="1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2000" b="1"/>
              <a:t>4.</a:t>
            </a:r>
            <a:r>
              <a:rPr lang="zh-CN" altLang="en-US" sz="2000" b="1"/>
              <a:t>奴隶贸易的影响。（</a:t>
            </a:r>
            <a:r>
              <a:rPr lang="zh-CN" altLang="en-US" sz="2000" b="1"/>
              <a:t>整合）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94399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二、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英国的殖民活动与大洋洲人口结构的改变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47650" y="2317115"/>
            <a:ext cx="67144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19世纪初，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工业革命的开展，英国对原材料需求的增加，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英国人开始在澳大利亚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建立牧场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010400" y="1187450"/>
            <a:ext cx="1588135" cy="2676525"/>
            <a:chOff x="15333" y="2270"/>
            <a:chExt cx="2501" cy="4215"/>
          </a:xfrm>
        </p:grpSpPr>
        <p:sp>
          <p:nvSpPr>
            <p:cNvPr id="9" name="右箭头 4"/>
            <p:cNvSpPr/>
            <p:nvPr>
              <p:custDataLst>
                <p:tags r:id="rId3"/>
              </p:custDataLst>
            </p:nvPr>
          </p:nvSpPr>
          <p:spPr>
            <a:xfrm rot="5400000">
              <a:off x="16207" y="3311"/>
              <a:ext cx="767" cy="529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333" y="2270"/>
              <a:ext cx="2500" cy="82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流放罪犯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346" y="4016"/>
              <a:ext cx="2487" cy="82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建立牧场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5347" y="5760"/>
              <a:ext cx="2487" cy="72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开采金矿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18" name="右箭头 4"/>
            <p:cNvSpPr/>
            <p:nvPr>
              <p:custDataLst>
                <p:tags r:id="rId4"/>
              </p:custDataLst>
            </p:nvPr>
          </p:nvSpPr>
          <p:spPr>
            <a:xfrm rot="5400000">
              <a:off x="16217" y="5042"/>
              <a:ext cx="747" cy="529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47650" y="1327150"/>
            <a:ext cx="58013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18世纪中后期，英国人来到澳大利亚和新西兰。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澳大利亚最初被作为英国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流放罪犯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的场所。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9715" y="3354070"/>
            <a:ext cx="631190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1851年，在澳大利亚发现了金矿，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采矿业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迅速发展。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29235" y="4325620"/>
            <a:ext cx="11732895" cy="210693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95000"/>
                  </a:schemeClr>
                </a:solidFill>
              </a14:hiddenFill>
            </a:ext>
          </a:extLst>
        </p:spPr>
        <p:txBody>
          <a:bodyPr vert="horz" wrap="square" lIns="91440" tIns="45720" rIns="91440" bIns="45720" rtlCol="0" anchor="t"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 </a:t>
            </a:r>
            <a:r>
              <a:rPr lang="en-US" altLang="zh-CN" sz="20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1770</a:t>
            </a:r>
            <a:r>
              <a:rPr lang="zh-CN" altLang="en-US" sz="20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年</a:t>
            </a:r>
            <a:r>
              <a:rPr lang="en-US" altLang="zh-CN" sz="20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月</a:t>
            </a:r>
            <a:r>
              <a:rPr lang="zh-CN" altLang="en-US" sz="20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，英国航海家詹姆斯</a:t>
            </a:r>
            <a:r>
              <a:rPr lang="en-US" altLang="zh-CN" sz="20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·</a:t>
            </a:r>
            <a:r>
              <a:rPr lang="zh-CN" altLang="en-US" sz="2000" b="1">
                <a:solidFill>
                  <a:srgbClr val="1D41D5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库克</a:t>
            </a:r>
            <a:r>
              <a:rPr lang="zh-CN" altLang="en-US" sz="20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“发现”了澳大利亚，宣布这一“无主”大陆为英国所有。美国独立战争后英国失败，不能在北美关押罪犯，经过长期考虑和选择，</a:t>
            </a:r>
            <a:r>
              <a:rPr lang="en-US" sz="20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1784</a:t>
            </a:r>
            <a:r>
              <a:rPr lang="zh-CN" altLang="en-US" sz="20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年英国议会通过法案，将澳大利亚组流放地，关押英国罪犯。</a:t>
            </a:r>
            <a:r>
              <a:rPr lang="en-US" altLang="zh-CN" sz="20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1788</a:t>
            </a:r>
            <a:r>
              <a:rPr lang="zh-CN" altLang="en-US" sz="20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年</a:t>
            </a:r>
            <a:r>
              <a:rPr lang="en-US" altLang="zh-CN" sz="20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月</a:t>
            </a:r>
            <a:r>
              <a:rPr lang="en-US" altLang="zh-CN" sz="20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26</a:t>
            </a:r>
            <a:r>
              <a:rPr lang="zh-CN" altLang="en-US" sz="20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日，首批英国罪犯被流放到澳大利亚东南部的新南威尔士。</a:t>
            </a:r>
            <a:r>
              <a:rPr lang="zh-CN" altLang="en-US" sz="2000" b="1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这一天，后来被称为“澳大利亚日”，</a:t>
            </a:r>
            <a:r>
              <a:rPr lang="zh-CN" altLang="en-US" sz="20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至今仍作为国庆日加以庆祝，但是，对澳洲土著人来说，这一天意味着悲惨命运的开始。 </a:t>
            </a:r>
            <a:endParaRPr lang="zh-CN" altLang="en-US" sz="2000" b="1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523875"/>
            <a:ext cx="35712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一）英国的殖民活动</a:t>
            </a:r>
            <a:endParaRPr lang="zh-CN" altLang="en-US" sz="2400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1433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7489190" y="4871085"/>
            <a:ext cx="4117975" cy="398780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Aft>
                <a:spcPts val="3000"/>
              </a:spcAft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欧洲文化成为当地文化的主流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236460" y="2817495"/>
            <a:ext cx="46234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Aft>
                <a:spcPts val="3000"/>
              </a:spcAft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原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住民人口数量锐减</a:t>
            </a: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8294370" y="1713230"/>
            <a:ext cx="2507615" cy="706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英国殖民扩</a:t>
            </a:r>
            <a:r>
              <a:rPr lang="zh-CN" altLang="en-US" sz="2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sym typeface="+mn-ea"/>
              </a:rPr>
              <a:t>张的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加剧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（屠杀、驱赶）</a:t>
            </a:r>
            <a:endParaRPr kumimoji="0" lang="zh-CN" alt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41185" y="3719830"/>
            <a:ext cx="52158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欧洲移民</a:t>
            </a:r>
            <a:r>
              <a:rPr lang="zh-CN" altLang="en-US" sz="2000" b="1" noProof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增多，</a:t>
            </a:r>
            <a:endParaRPr lang="zh-CN" altLang="en-US" sz="2000" b="1" noProof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19世纪中叶，白人已经成为当地的主要居民</a:t>
            </a:r>
            <a:endParaRPr lang="zh-CN" altLang="en-US" sz="2000" b="1" noProof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9438640" y="3275330"/>
            <a:ext cx="219075" cy="38290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下箭头 1"/>
          <p:cNvSpPr/>
          <p:nvPr/>
        </p:nvSpPr>
        <p:spPr>
          <a:xfrm>
            <a:off x="9438640" y="2441575"/>
            <a:ext cx="219075" cy="38290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75920" y="1079500"/>
            <a:ext cx="10791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kern="1200" cap="none" spc="0" normalizeH="0" baseline="0" noProof="0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任务：仿照下图，用思维导图梳理英国的殖</a:t>
            </a:r>
            <a:r>
              <a:rPr kumimoji="0" lang="zh-CN" altLang="en-US" sz="2000" b="1" i="0" kern="1200" cap="none" spc="0" normalizeH="0" baseline="0" noProof="0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民扩张</a:t>
            </a:r>
            <a:r>
              <a:rPr kumimoji="0" lang="zh-CN" altLang="en-US" sz="2000" b="1" i="0" kern="1200" cap="none" spc="0" normalizeH="0" baseline="0" noProof="0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对大洋洲的人口结构与文化产生的影响。</a:t>
            </a:r>
            <a:endParaRPr kumimoji="0" lang="zh-CN" altLang="en-US" sz="2000" b="1" i="0" kern="1200" cap="none" spc="0" normalizeH="0" baseline="0" noProof="0" dirty="0" smtClean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0" y="0"/>
            <a:ext cx="94399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二、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英国的殖民活动与大洋洲人口结构的改变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5247005" y="3180080"/>
            <a:ext cx="1771015" cy="829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baseline="0" noProof="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当地人口的</a:t>
            </a:r>
            <a:r>
              <a:rPr kumimoji="0" lang="zh-CN" altLang="en-US" sz="2400" b="1" i="0" u="sng" kern="1200" cap="none" spc="0" normalizeH="0" baseline="0" noProof="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替代性变化</a:t>
            </a:r>
            <a:r>
              <a:rPr kumimoji="0" lang="en-US" altLang="zh-CN" sz="2400" b="1" i="0" u="sng" kern="1200" cap="none" spc="0" normalizeH="0" baseline="0" noProof="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 </a:t>
            </a:r>
            <a:endParaRPr kumimoji="0" lang="en-US" altLang="zh-CN" sz="2400" b="1" i="0" u="sng" kern="1200" cap="none" spc="0" normalizeH="0" baseline="0" noProof="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9438640" y="4447552"/>
            <a:ext cx="219075" cy="38290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0" y="523875"/>
            <a:ext cx="52978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（二）大洋洲人口结构、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文化的改变</a:t>
            </a:r>
            <a:endParaRPr lang="zh-CN" altLang="en-US" sz="2400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10" y="1859915"/>
            <a:ext cx="4895215" cy="384111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7022465" y="2613025"/>
            <a:ext cx="5040630" cy="196405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679825" y="6071235"/>
            <a:ext cx="49060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思考</a:t>
            </a:r>
            <a:r>
              <a:rPr lang="en-US" altLang="zh-CN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</a:t>
            </a:r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：两个区域的文化有何区别？</a:t>
            </a:r>
            <a:endParaRPr lang="zh-CN" altLang="en-US" sz="2000" b="1">
              <a:solidFill>
                <a:srgbClr val="172FE7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思考</a:t>
            </a:r>
            <a:r>
              <a:rPr lang="en-US" altLang="zh-CN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</a:t>
            </a:r>
            <a:r>
              <a:rPr lang="zh-CN" altLang="en-US" sz="20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：能否从人口结构的维度解释原因？</a:t>
            </a:r>
            <a:endParaRPr lang="zh-CN" altLang="en-US" sz="2000" b="1">
              <a:solidFill>
                <a:srgbClr val="172FE7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2" grpId="0" animBg="1"/>
      <p:bldP spid="11" grpId="0"/>
      <p:bldP spid="6" grpId="0" animBg="1"/>
      <p:bldP spid="4" grpId="0"/>
      <p:bldP spid="31" grpId="0" animBg="1"/>
      <p:bldP spid="13" grpId="0" animBg="1"/>
      <p:bldP spid="1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61950" y="318135"/>
            <a:ext cx="5191125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buFont typeface="Wingdings" panose="05000000000000000000" charset="0"/>
              <a:buChar char="p"/>
            </a:pPr>
            <a:r>
              <a:rPr lang="zh-CN" altLang="en-US" sz="2400" b="1">
                <a:solidFill>
                  <a:srgbClr val="C00000"/>
                </a:solidFill>
              </a:rPr>
              <a:t>课堂检测</a:t>
            </a:r>
            <a:endParaRPr lang="zh-CN" altLang="en-US" sz="2400" b="1">
              <a:solidFill>
                <a:srgbClr val="C00000"/>
              </a:solidFill>
            </a:endParaRPr>
          </a:p>
          <a:p>
            <a:pPr marL="342900" indent="-342900" algn="l">
              <a:buFont typeface="Wingdings" panose="05000000000000000000" charset="0"/>
              <a:buChar char="p"/>
            </a:pPr>
            <a:endParaRPr lang="zh-CN" altLang="en-US" sz="2400" b="1"/>
          </a:p>
          <a:p>
            <a:pPr indent="0" algn="l">
              <a:buFont typeface="Wingdings" panose="05000000000000000000" charset="0"/>
              <a:buNone/>
            </a:pPr>
            <a:r>
              <a:rPr lang="zh-CN" altLang="en-US" sz="2000" b="1"/>
              <a:t>选择辨析：</a:t>
            </a:r>
            <a:endParaRPr lang="zh-CN" altLang="en-US" sz="2000" b="1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2000" b="1"/>
              <a:t>1.</a:t>
            </a:r>
            <a:r>
              <a:rPr lang="zh-CN" altLang="en-US" sz="2000" b="1"/>
              <a:t>大洋洲最后一位塔斯马尼亚居民：</a:t>
            </a:r>
            <a:r>
              <a:rPr lang="en-US" altLang="zh-CN" sz="2000" b="1"/>
              <a:t>_______</a:t>
            </a:r>
            <a:endParaRPr lang="en-US" altLang="zh-CN" sz="2000" b="1"/>
          </a:p>
          <a:p>
            <a:pPr indent="0" algn="l">
              <a:buFont typeface="Wingdings" panose="05000000000000000000" charset="0"/>
              <a:buNone/>
            </a:pPr>
            <a:endParaRPr lang="zh-CN" altLang="en-US" sz="2000" b="1"/>
          </a:p>
          <a:p>
            <a:pPr indent="0" algn="l">
              <a:buFont typeface="Wingdings" panose="05000000000000000000" charset="0"/>
              <a:buNone/>
            </a:pPr>
            <a:endParaRPr lang="zh-CN" altLang="en-US" sz="2000" b="1"/>
          </a:p>
          <a:p>
            <a:pPr indent="0" algn="l">
              <a:buFont typeface="Wingdings" panose="05000000000000000000" charset="0"/>
              <a:buNone/>
            </a:pPr>
            <a:r>
              <a:rPr lang="zh-CN" altLang="en-US" sz="2000" b="1"/>
              <a:t>主观再现：</a:t>
            </a:r>
            <a:endParaRPr lang="zh-CN" altLang="en-US" sz="2000" b="1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2000" b="1"/>
              <a:t>1.</a:t>
            </a:r>
            <a:r>
              <a:rPr lang="zh-CN" altLang="en-US" sz="2000" b="1"/>
              <a:t>英国在大洋洲的殖民活动的</a:t>
            </a:r>
            <a:r>
              <a:rPr lang="zh-CN" altLang="en-US" sz="2000" b="1"/>
              <a:t>影响。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290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三、华工与美洲、大洋洲的开发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竖卷形 2"/>
          <p:cNvSpPr/>
          <p:nvPr/>
        </p:nvSpPr>
        <p:spPr>
          <a:xfrm>
            <a:off x="235585" y="1731645"/>
            <a:ext cx="11675110" cy="3870325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7" name="文本框 6"/>
          <p:cNvSpPr txBox="1"/>
          <p:nvPr/>
        </p:nvSpPr>
        <p:spPr>
          <a:xfrm flipH="1">
            <a:off x="726440" y="2193290"/>
            <a:ext cx="10739120" cy="33083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704850" fontAlgn="auto">
              <a:lnSpc>
                <a:spcPct val="150000"/>
              </a:lnSpc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美国人真的都很有钱。他们希望中国人可以去美国，非常欢迎。到那里之后你们可以领高薪，住大房，锦衣玉食。你们随时都能写信给朋友，寄钱给他们，我们会负责把东西安全送到。美国是个好国家，没有大官或兵卒的欺压。</a:t>
            </a: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……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你们到那里一定不会感到陌生。中国的神也在那里，也有我们公司的中介人员。别害怕，你们会很幸运。</a:t>
            </a: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0" algn="r" fontAlgn="auto">
              <a:lnSpc>
                <a:spcPct val="150000"/>
              </a:lnSpc>
            </a:pP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——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摘自张纯如《美国华人史》</a:t>
            </a: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0840" y="5910580"/>
            <a:ext cx="1109472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zh-CN" sz="2400" b="1">
                <a:solidFill>
                  <a:srgbClr val="172FE7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思考：假如你是当时中国的一位穷苦农民，看到这则广告，你有何感受？</a:t>
            </a:r>
            <a:endParaRPr lang="zh-CN" sz="2400" b="1">
              <a:solidFill>
                <a:srgbClr val="172FE7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34185" y="1017905"/>
            <a:ext cx="8190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一张</a:t>
            </a:r>
            <a:r>
              <a:rPr lang="en-US" altLang="zh-CN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19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世纪</a:t>
            </a:r>
            <a:r>
              <a:rPr lang="en-US" altLang="zh-CN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50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年代</a:t>
            </a: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的</a:t>
            </a: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传单，由香港某家中介公司张贴于</a:t>
            </a:r>
            <a:r>
              <a:rPr lang="en-US" altLang="zh-CN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广州</a:t>
            </a:r>
            <a:endParaRPr lang="en-US" altLang="zh-CN" sz="24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  <p:bldP spid="2" grpId="0"/>
      <p:bldP spid="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100.xml><?xml version="1.0" encoding="utf-8"?>
<p:tagLst xmlns:p="http://schemas.openxmlformats.org/presentationml/2006/main">
  <p:tag name="KSO_WM_UNIT_PLACING_PICTURE_USER_VIEWPORT" val="{&quot;height&quot;:4284,&quot;width&quot;:7161}"/>
  <p:tag name="KSO_WM_SCREEN_THEME_FLAG" val="EyedOkLpm0ypTb+kbV/WeT0zHEhCFmxc2zrExC+r/25qZbhZQiSYeDHVr9Flu3YiQH3yWq15QUQlf9qoW6KoNy064Fdnp/p/3XNLJmuW5CE="/>
</p:tagLst>
</file>

<file path=ppt/tags/tag101.xml><?xml version="1.0" encoding="utf-8"?>
<p:tagLst xmlns:p="http://schemas.openxmlformats.org/presentationml/2006/main">
  <p:tag name="AS_UNIQUEID" val="277"/>
  <p:tag name="KSO_WM_UNIT_PLACING_PICTURE_USER_VIEWPORT" val="{&quot;height&quot;:3595,&quot;width&quot;:6310}"/>
  <p:tag name="KSO_WM_SCREEN_THEME_FLAG" val="EyedOkLpm0ypTb+kbV/WeT0zHEhCFmxc2zrExC+r/25qZbhZQiSYeDHVr9Flu3YiQH3yWq15QUQlf9qoW6KoNy064Fdnp/p/3XNLJmuW5CE=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15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17"/>
  <p:tag name="KSO_WM_UNIT_ISNUMDGMTITLE" val="0"/>
  <p:tag name="KSO_WM_UNIT_NOCLEAR" val="0"/>
  <p:tag name="KSO_WM_UNIT_DIAGRAM_ISNUMVISUAL" val="0"/>
  <p:tag name="KSO_WM_UNIT_DIAGRAM_ISREFERUNIT" val="0"/>
  <p:tag name="KSO_WM_DIAGRAM_GROUP_CODE" val="l1-2"/>
  <p:tag name="KSO_WM_UNIT_TEXT_FILL_FORE_SCHEMECOLOR_INDEX" val="5"/>
  <p:tag name="KSO_WM_UNIT_TEXT_FILL_TYPE" val="1"/>
  <p:tag name="KSO_WM_UNIT_USESOURCEFORMAT_APPLY" val="1"/>
  <p:tag name="KSO_WM_SCREEN_THEME_FLAG" val="EyedOkLpm0ypTb+kbV/WeT0zHEhCFmxc2zrExC+r/25qZbhZQiSYeDHVr9Flu3YiQH3yWq15QUQlf9qoW6KoNy064Fdnp/p/3XNLJmuW5CE="/>
</p:tagLst>
</file>

<file path=ppt/tags/tag103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15"/>
  <p:tag name="KSO_WM_SLIDE_INDEX" val="15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267.438*153.004"/>
  <p:tag name="KSO_WM_SLIDE_SIZE" val="425.125*247.246"/>
  <p:tag name="KSO_WM_DIAGRAM_GROUP_CODE" val="l1-2"/>
  <p:tag name="KSO_WM_TEMPLATE_SUBCATEGORY" val="0"/>
  <p:tag name="KSO_WM_TEMPLATE_MASTER_TYPE" val="1"/>
  <p:tag name="KSO_WM_TEMPLATE_COLOR_TYPE" val="0"/>
  <p:tag name="KSO_WM_SLIDE_DIAGTYPE" val="l"/>
  <p:tag name="KSO_WM_SCREEN_THEME_FLAG" val="EyedOkLpm0ypTb+kbV/WeT0zHEhCFmxc2zrExC+r/25qZbhZQiSYeDHVr9Flu3YiQH3yWq15QUQlf9qoW6KoNy064Fdnp/p/3XNLJmuW5CE="/>
</p:tagLst>
</file>

<file path=ppt/tags/tag104.xml><?xml version="1.0" encoding="utf-8"?>
<p:tagLst xmlns:p="http://schemas.openxmlformats.org/presentationml/2006/main">
  <p:tag name="AS_UNIQUEID" val="367"/>
  <p:tag name="KSO_WM_SCREEN_THEME_FLAG" val="EyedOkLpm0ypTb+kbV/WeT0zHEhCFmxc2zrExC+r/25qZbhZQiSYeDHVr9Flu3YiQH3yWq15QUQlf9qoW6KoNy064Fdnp/p/3XNLJmuW5CE="/>
</p:tagLst>
</file>

<file path=ppt/tags/tag105.xml><?xml version="1.0" encoding="utf-8"?>
<p:tagLst xmlns:p="http://schemas.openxmlformats.org/presentationml/2006/main">
  <p:tag name="AS_UNIQUEID" val="1528"/>
  <p:tag name="KSO_WM_SCREEN_THEME_FLAG" val="EyedOkLpm0ypTb+kbV/WeT0zHEhCFmxc2zrExC+r/25qZbhZQiSYeDHVr9Flu3YiQH3yWq15QUQlf9qoW6KoNy064Fdnp/p/3XNLJmuW5CE="/>
</p:tagLst>
</file>

<file path=ppt/tags/tag106.xml><?xml version="1.0" encoding="utf-8"?>
<p:tagLst xmlns:p="http://schemas.openxmlformats.org/presentationml/2006/main">
  <p:tag name="AS_UNIQUEID" val="1529"/>
  <p:tag name="KSO_WM_SCREEN_THEME_FLAG" val="EyedOkLpm0ypTb+kbV/WeT0zHEhCFmxc2zrExC+r/25qZbhZQiSYeDHVr9Flu3YiQH3yWq15QUQlf9qoW6KoNy064Fdnp/p/3XNLJmuW5CE="/>
</p:tagLst>
</file>

<file path=ppt/tags/tag107.xml><?xml version="1.0" encoding="utf-8"?>
<p:tagLst xmlns:p="http://schemas.openxmlformats.org/presentationml/2006/main">
  <p:tag name="AS_UNIQUEID" val="1531"/>
  <p:tag name="KSO_WM_SCREEN_THEME_FLAG" val="EyedOkLpm0ypTb+kbV/WeT0zHEhCFmxc2zrExC+r/25qZbhZQiSYeDHVr9Flu3YiQH3yWq15QUQlf9qoW6KoNy064Fdnp/p/3XNLJmuW5CE="/>
</p:tagLst>
</file>

<file path=ppt/tags/tag108.xml><?xml version="1.0" encoding="utf-8"?>
<p:tagLst xmlns:p="http://schemas.openxmlformats.org/presentationml/2006/main">
  <p:tag name="MH" val="20150429103103"/>
  <p:tag name="MH_LIBRARY" val="CONTENTS"/>
  <p:tag name="MH_AUTOCOLOR" val="TRUE"/>
  <p:tag name="MH_TYPE" val="SECTION"/>
  <p:tag name="ID" val="547112"/>
  <p:tag name="KSO_WM_TEMPLATE_CATEGORY" val="custom"/>
  <p:tag name="KSO_WM_TEMPLATE_INDEX" val="160402"/>
  <p:tag name="KSO_WM_TAG_VERSION" val="1.0"/>
  <p:tag name="KSO_WM_SLIDE_ID" val="custom160402_12"/>
  <p:tag name="KSO_WM_SLIDE_INDEX" val="12"/>
  <p:tag name="KSO_WM_SLIDE_ITEM_CNT" val="0"/>
  <p:tag name="KSO_WM_SLIDE_LAYOUT" val="a_b_e"/>
  <p:tag name="KSO_WM_SLIDE_LAYOUT_CNT" val="1_1_1"/>
  <p:tag name="KSO_WM_SLIDE_TYPE" val="sectionTitle"/>
  <p:tag name="KSO_WM_BEAUTIFY_FLAG" val="#wm#"/>
  <p:tag name="KSO_WM_TEMPLATE_SUBCATEGORY" val="0"/>
  <p:tag name="KSO_WM_TEMPLATE_MASTER_TYPE" val="1"/>
  <p:tag name="KSO_WM_TEMPLATE_COLOR_TYPE" val="0"/>
  <p:tag name="KSO_WM_SCREEN_THEME_FLAG" val="EyedOkLpm0ypTb+kbV/WeT0zHEhCFmxc2zrExC+r/25qZbhZQiSYeDHVr9Flu3YiQH3yWq15QUQlf9qoW6KoNy064Fdnp/p/3XNLJmuW5CE="/>
</p:tagLst>
</file>

<file path=ppt/tags/tag109.xml><?xml version="1.0" encoding="utf-8"?>
<p:tagLst xmlns:p="http://schemas.openxmlformats.org/presentationml/2006/main">
  <p:tag name="KSO_WM_UNIT_TABLE_BEAUTIFY" val="smartTable{cc09ffe7-6e85-4e8f-9947-ee7b91e6ae08}"/>
  <p:tag name="TABLE_ENDDRAG_ORIGIN_RECT" val="444*117"/>
  <p:tag name="TABLE_ENDDRAG_RECT" val="210*148*444*117"/>
  <p:tag name="KSO_WM_SCREEN_THEME_FLAG" val="EyedOkLpm0ypTb+kbV/WeT0zHEhCFmxc2zrExC+r/25qZbhZQiSYeDHVr9Flu3YiQH3yWq15QUQlf9qoW6KoNy064Fdnp/p/3XNLJmuW5CE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160402"/>
  <p:tag name="KSO_WM_SCREEN_THEME_FLAG" val="EyedOkLpm0ypTb+kbV/WeT0zHEhCFmxc2zrExC+r/25qZbhZQiSYeDHVr9Flu3YiQH3yWq15QUQlf9qoW6KoNy064Fdnp/p/3XNLJmuW5CE="/>
</p:tagLst>
</file>

<file path=ppt/tags/tag111.xml><?xml version="1.0" encoding="utf-8"?>
<p:tagLst xmlns:p="http://schemas.openxmlformats.org/presentationml/2006/main">
  <p:tag name="KSO_WM_UNIT_PLACING_PICTURE_USER_VIEWPORT" val="{&quot;height&quot;:6049,&quot;width&quot;:7709}"/>
  <p:tag name="KSO_WM_SCREEN_THEME_FLAG" val="EyedOkLpm0ypTb+kbV/WeT0zHEhCFmxc2zrExC+r/25qZbhZQiSYeDHVr9Flu3YiQH3yWq15QUQlf9qoW6KoNy064Fdnp/p/3XNLJmuW5CE="/>
</p:tagLst>
</file>

<file path=ppt/tags/tag112.xml><?xml version="1.0" encoding="utf-8"?>
<p:tagLst xmlns:p="http://schemas.openxmlformats.org/presentationml/2006/main">
  <p:tag name="AS_UNIQUEID" val="328"/>
  <p:tag name="KSO_WM_BEAUTIFY_FLAG" val=""/>
  <p:tag name="KSO_WM_SCREEN_THEME_FLAG" val="EyedOkLpm0ypTb+kbV/WeT0zHEhCFmxc2zrExC+r/25qZbhZQiSYeDHVr9Flu3YiQH3yWq15QUQlf9qoW6KoNy064Fdnp/p/3XNLJmuW5CE=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160402"/>
  <p:tag name="KSO_WM_SCREEN_THEME_FLAG" val="EyedOkLpm0ypTb+kbV/WeT0zHEhCFmxc2zrExC+r/25qZbhZQiSYeDHVr9Flu3YiQH3yWq15QUQlf9qoW6KoNy064Fdnp/p/3XNLJmuW5CE="/>
</p:tagLst>
</file>

<file path=ppt/tags/tag114.xml><?xml version="1.0" encoding="utf-8"?>
<p:tagLst xmlns:p="http://schemas.openxmlformats.org/presentationml/2006/main">
  <p:tag name="KSO_WPP_MARK_KEY" val="4778f08c-c2e6-4d75-9acf-56b26d93c9d7"/>
  <p:tag name="COMMONDATA" val="eyJoZGlkIjoiOTFkYWNlODNkOTE0NjA1ZWZhM2NjNWU2MzdmNTFmNzAifQ=="/>
  <p:tag name="KSO_WM_SCREEN_THEME_FLAG" val="EyedOkLpm0ypTb+kbV/WeT0zHEhCFmxc2zrExC+r/25qZbhZQiSYeDHVr9Flu3YiQH3yWq15QUQlf9qoW6KoNy064Fdnp/p/3XNLJmuW5CE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EyedOkLpm0ypTb+kbV/WeT0zHEhCFmxc2zrExC+r/25qZbhZQiSYeDHVr9Flu3YiQH3yWq15QUQlf9qoW6KoNy064Fdnp/p/3XNLJmuW5CE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EyedOkLpm0ypTb+kbV/WeT0zHEhCFmxc2zrExC+r/25qZbhZQiSYeDHVr9Flu3YiQH3yWq15QUQlf9qoW6KoNy064Fdnp/p/3XNLJmuW5CE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SCREEN_THEME_FLAG" val="EyedOkLpm0ypTb+kbV/WeT0zHEhCFmxc2zrExC+r/25qZbhZQiSYeDHVr9Flu3YiQH3yWq15QUQlf9qoW6KoNy064Fdnp/p/3XNLJmuW5CE="/>
</p:tagLst>
</file>

<file path=ppt/tags/tag63.xml><?xml version="1.0" encoding="utf-8"?>
<p:tagLst xmlns:p="http://schemas.openxmlformats.org/presentationml/2006/main">
  <p:tag name="AS_UNIQUEID" val="328"/>
  <p:tag name="KSO_WM_SCREEN_THEME_FLAG" val="EyedOkLpm0ypTb+kbV/WeT0zHEhCFmxc2zrExC+r/25qZbhZQiSYeDHVr9Flu3YiQH3yWq15QUQlf9qoW6KoNy064Fdnp/p/3XNLJmuW5CE="/>
</p:tagLst>
</file>

<file path=ppt/tags/tag64.xml><?xml version="1.0" encoding="utf-8"?>
<p:tagLst xmlns:p="http://schemas.openxmlformats.org/presentationml/2006/main">
  <p:tag name="KSO_WM_BEAUTIFY_FLAG" val=""/>
  <p:tag name="KSO_WM_SCREEN_THEME_FLAG" val="EyedOkLpm0ypTb+kbV/WeT0zHEhCFmxc2zrExC+r/25qZbhZQiSYeDHVr9Flu3YiQH3yWq15QUQlf9qoW6KoNy064Fdnp/p/3XNLJmuW5CE="/>
</p:tagLst>
</file>

<file path=ppt/tags/tag65.xml><?xml version="1.0" encoding="utf-8"?>
<p:tagLst xmlns:p="http://schemas.openxmlformats.org/presentationml/2006/main">
  <p:tag name="KSO_WM_BEAUTIFY_FLAG" val=""/>
  <p:tag name="KSO_WM_SCREEN_THEME_FLAG" val="EyedOkLpm0ypTb+kbV/WeT0zHEhCFmxc2zrExC+r/25qZbhZQiSYeDHVr9Flu3YiQH3yWq15QUQlf9qoW6KoNy064Fdnp/p/3XNLJmuW5CE="/>
</p:tagLst>
</file>

<file path=ppt/tags/tag66.xml><?xml version="1.0" encoding="utf-8"?>
<p:tagLst xmlns:p="http://schemas.openxmlformats.org/presentationml/2006/main">
  <p:tag name="KSO_WM_BEAUTIFY_FLAG" val=""/>
  <p:tag name="KSO_WM_SCREEN_THEME_FLAG" val="EyedOkLpm0ypTb+kbV/WeT0zHEhCFmxc2zrExC+r/25qZbhZQiSYeDHVr9Flu3YiQH3yWq15QUQlf9qoW6KoNy064Fdnp/p/3XNLJmuW5CE="/>
</p:tagLst>
</file>

<file path=ppt/tags/tag67.xml><?xml version="1.0" encoding="utf-8"?>
<p:tagLst xmlns:p="http://schemas.openxmlformats.org/presentationml/2006/main">
  <p:tag name="KSO_WM_BEAUTIFY_FLAG" val=""/>
  <p:tag name="KSO_WM_SCREEN_THEME_FLAG" val="EyedOkLpm0ypTb+kbV/WeT0zHEhCFmxc2zrExC+r/25qZbhZQiSYeDHVr9Flu3YiQH3yWq15QUQlf9qoW6KoNy064Fdnp/p/3XNLJmuW5CE="/>
</p:tagLst>
</file>

<file path=ppt/tags/tag68.xml><?xml version="1.0" encoding="utf-8"?>
<p:tagLst xmlns:p="http://schemas.openxmlformats.org/presentationml/2006/main">
  <p:tag name="KSO_WM_BEAUTIFY_FLAG" val=""/>
  <p:tag name="KSO_WM_SCREEN_THEME_FLAG" val="EyedOkLpm0ypTb+kbV/WeT0zHEhCFmxc2zrExC+r/25qZbhZQiSYeDHVr9Flu3YiQH3yWq15QUQlf9qoW6KoNy064Fdnp/p/3XNLJmuW5CE="/>
</p:tagLst>
</file>

<file path=ppt/tags/tag69.xml><?xml version="1.0" encoding="utf-8"?>
<p:tagLst xmlns:p="http://schemas.openxmlformats.org/presentationml/2006/main">
  <p:tag name="KSO_WM_BEAUTIFY_FLAG" val=""/>
  <p:tag name="KSO_WM_SCREEN_THEME_FLAG" val="EyedOkLpm0ypTb+kbV/WeT0zHEhCFmxc2zrExC+r/25qZbhZQiSYeDHVr9Flu3YiQH3yWq15QUQlf9qoW6KoNy064Fdnp/p/3XNLJmuW5CE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70.xml><?xml version="1.0" encoding="utf-8"?>
<p:tagLst xmlns:p="http://schemas.openxmlformats.org/presentationml/2006/main">
  <p:tag name="KSO_WM_BEAUTIFY_FLAG" val=""/>
  <p:tag name="KSO_WM_SCREEN_THEME_FLAG" val="EyedOkLpm0ypTb+kbV/WeT0zHEhCFmxc2zrExC+r/25qZbhZQiSYeDHVr9Flu3YiQH3yWq15QUQlf9qoW6KoNy064Fdnp/p/3XNLJmuW5CE="/>
</p:tagLst>
</file>

<file path=ppt/tags/tag71.xml><?xml version="1.0" encoding="utf-8"?>
<p:tagLst xmlns:p="http://schemas.openxmlformats.org/presentationml/2006/main">
  <p:tag name="KSO_WM_BEAUTIFY_FLAG" val=""/>
  <p:tag name="KSO_WM_SCREEN_THEME_FLAG" val="EyedOkLpm0ypTb+kbV/WeT0zHEhCFmxc2zrExC+r/25qZbhZQiSYeDHVr9Flu3YiQH3yWq15QUQlf9qoW6KoNy064Fdnp/p/3XNLJmuW5CE="/>
</p:tagLst>
</file>

<file path=ppt/tags/tag72.xml><?xml version="1.0" encoding="utf-8"?>
<p:tagLst xmlns:p="http://schemas.openxmlformats.org/presentationml/2006/main">
  <p:tag name="AS_UNIQUEID" val="1479"/>
  <p:tag name="KSO_WM_SCREEN_THEME_FLAG" val="EyedOkLpm0ypTb+kbV/WeT0zHEhCFmxc2zrExC+r/25qZbhZQiSYeDHVr9Flu3YiQH3yWq15QUQlf9qoW6KoNy064Fdnp/p/3XNLJmuW5CE="/>
</p:tagLst>
</file>

<file path=ppt/tags/tag73.xml><?xml version="1.0" encoding="utf-8"?>
<p:tagLst xmlns:p="http://schemas.openxmlformats.org/presentationml/2006/main">
  <p:tag name="AS_UNIQUEID" val="1479"/>
  <p:tag name="KSO_WM_SCREEN_THEME_FLAG" val="EyedOkLpm0ypTb+kbV/WeT0zHEhCFmxc2zrExC+r/25qZbhZQiSYeDHVr9Flu3YiQH3yWq15QUQlf9qoW6KoNy064Fdnp/p/3XNLJmuW5CE="/>
</p:tagLst>
</file>

<file path=ppt/tags/tag74.xml><?xml version="1.0" encoding="utf-8"?>
<p:tagLst xmlns:p="http://schemas.openxmlformats.org/presentationml/2006/main">
  <p:tag name="AS_UNIQUEID" val="1479"/>
  <p:tag name="KSO_WM_SCREEN_THEME_FLAG" val="EyedOkLpm0ypTb+kbV/WeT0zHEhCFmxc2zrExC+r/25qZbhZQiSYeDHVr9Flu3YiQH3yWq15QUQlf9qoW6KoNy064Fdnp/p/3XNLJmuW5CE="/>
</p:tagLst>
</file>

<file path=ppt/tags/tag75.xml><?xml version="1.0" encoding="utf-8"?>
<p:tagLst xmlns:p="http://schemas.openxmlformats.org/presentationml/2006/main">
  <p:tag name="KSO_WM_UNIT_TABLE_BEAUTIFY" val="smartTable{29ea03eb-61ea-429f-90f2-bd18ea2b360a}"/>
  <p:tag name="TABLE_ENDDRAG_ORIGIN_RECT" val="919*450"/>
  <p:tag name="TABLE_ENDDRAG_RECT" val="20*89*919*450"/>
  <p:tag name="KSO_WM_SCREEN_THEME_FLAG" val="EyedOkLpm0ypTb+kbV/WeT0zHEhCFmxc2zrExC+r/25qZbhZQiSYeDHVr9Flu3YiQH3yWq15QUQlf9qoW6KoNy064Fdnp/p/3XNLJmuW5CE="/>
</p:tagLst>
</file>

<file path=ppt/tags/tag76.xml><?xml version="1.0" encoding="utf-8"?>
<p:tagLst xmlns:p="http://schemas.openxmlformats.org/presentationml/2006/main">
  <p:tag name="AS_UNIQUEID" val="367"/>
  <p:tag name="KSO_WM_SCREEN_THEME_FLAG" val="EyedOkLpm0ypTb+kbV/WeT0zHEhCFmxc2zrExC+r/25qZbhZQiSYeDHVr9Flu3YiQH3yWq15QUQlf9qoW6KoNy064Fdnp/p/3XNLJmuW5CE="/>
</p:tagLst>
</file>

<file path=ppt/tags/tag77.xml><?xml version="1.0" encoding="utf-8"?>
<p:tagLst xmlns:p="http://schemas.openxmlformats.org/presentationml/2006/main">
  <p:tag name="AS_UNIQUEID" val="368"/>
  <p:tag name="KSO_WM_SCREEN_THEME_FLAG" val="EyedOkLpm0ypTb+kbV/WeT0zHEhCFmxc2zrExC+r/25qZbhZQiSYeDHVr9Flu3YiQH3yWq15QUQlf9qoW6KoNy064Fdnp/p/3XNLJmuW5CE="/>
</p:tagLst>
</file>

<file path=ppt/tags/tag78.xml><?xml version="1.0" encoding="utf-8"?>
<p:tagLst xmlns:p="http://schemas.openxmlformats.org/presentationml/2006/main">
  <p:tag name="AS_UNIQUEID" val="369"/>
  <p:tag name="KSO_WM_SCREEN_THEME_FLAG" val="EyedOkLpm0ypTb+kbV/WeT0zHEhCFmxc2zrExC+r/25qZbhZQiSYeDHVr9Flu3YiQH3yWq15QUQlf9qoW6KoNy064Fdnp/p/3XNLJmuW5CE="/>
</p:tagLst>
</file>

<file path=ppt/tags/tag79.xml><?xml version="1.0" encoding="utf-8"?>
<p:tagLst xmlns:p="http://schemas.openxmlformats.org/presentationml/2006/main">
  <p:tag name="AS_UNIQUEID" val="369"/>
  <p:tag name="KSO_WM_SCREEN_THEME_FLAG" val="EyedOkLpm0ypTb+kbV/WeT0zHEhCFmxc2zrExC+r/25qZbhZQiSYeDHVr9Flu3YiQH3yWq15QUQlf9qoW6KoNy064Fdnp/p/3XNLJmuW5CE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80.xml><?xml version="1.0" encoding="utf-8"?>
<p:tagLst xmlns:p="http://schemas.openxmlformats.org/presentationml/2006/main">
  <p:tag name="AS_UNIQUEID" val="48"/>
  <p:tag name="KSO_WM_SCREEN_THEME_FLAG" val="EyedOkLpm0ypTb+kbV/WeT0zHEhCFmxc2zrExC+r/25qZbhZQiSYeDHVr9Flu3YiQH3yWq15QUQlf9qoW6KoNy064Fdnp/p/3XNLJmuW5CE="/>
</p:tagLst>
</file>

<file path=ppt/tags/tag81.xml><?xml version="1.0" encoding="utf-8"?>
<p:tagLst xmlns:p="http://schemas.openxmlformats.org/presentationml/2006/main">
  <p:tag name="AS_UNIQUEID" val="1528"/>
  <p:tag name="KSO_WM_SCREEN_THEME_FLAG" val="EyedOkLpm0ypTb+kbV/WeT0zHEhCFmxc2zrExC+r/25qZbhZQiSYeDHVr9Flu3YiQH3yWq15QUQlf9qoW6KoNy064Fdnp/p/3XNLJmuW5CE="/>
</p:tagLst>
</file>

<file path=ppt/tags/tag82.xml><?xml version="1.0" encoding="utf-8"?>
<p:tagLst xmlns:p="http://schemas.openxmlformats.org/presentationml/2006/main">
  <p:tag name="AS_UNIQUEID" val="1529"/>
  <p:tag name="KSO_WM_SCREEN_THEME_FLAG" val="EyedOkLpm0ypTb+kbV/WeT0zHEhCFmxc2zrExC+r/25qZbhZQiSYeDHVr9Flu3YiQH3yWq15QUQlf9qoW6KoNy064Fdnp/p/3XNLJmuW5CE="/>
</p:tagLst>
</file>

<file path=ppt/tags/tag83.xml><?xml version="1.0" encoding="utf-8"?>
<p:tagLst xmlns:p="http://schemas.openxmlformats.org/presentationml/2006/main">
  <p:tag name="AS_UNIQUEID" val="1531"/>
  <p:tag name="KSO_WM_SCREEN_THEME_FLAG" val="EyedOkLpm0ypTb+kbV/WeT0zHEhCFmxc2zrExC+r/25qZbhZQiSYeDHVr9Flu3YiQH3yWq15QUQlf9qoW6KoNy064Fdnp/p/3XNLJmuW5CE="/>
</p:tagLst>
</file>

<file path=ppt/tags/tag84.xml><?xml version="1.0" encoding="utf-8"?>
<p:tagLst xmlns:p="http://schemas.openxmlformats.org/presentationml/2006/main">
  <p:tag name="AS_UNIQUEID" val="1477"/>
  <p:tag name="KSO_WM_SCREEN_THEME_FLAG" val="EyedOkLpm0ypTb+kbV/WeT0zHEhCFmxc2zrExC+r/25qZbhZQiSYeDHVr9Flu3YiQH3yWq15QUQlf9qoW6KoNy064Fdnp/p/3XNLJmuW5CE="/>
</p:tagLst>
</file>

<file path=ppt/tags/tag85.xml><?xml version="1.0" encoding="utf-8"?>
<p:tagLst xmlns:p="http://schemas.openxmlformats.org/presentationml/2006/main">
  <p:tag name="AS_UNIQUEID" val="367"/>
  <p:tag name="KSO_WM_SCREEN_THEME_FLAG" val="EyedOkLpm0ypTb+kbV/WeT0zHEhCFmxc2zrExC+r/25qZbhZQiSYeDHVr9Flu3YiQH3yWq15QUQlf9qoW6KoNy064Fdnp/p/3XNLJmuW5CE="/>
</p:tagLst>
</file>

<file path=ppt/tags/tag86.xml><?xml version="1.0" encoding="utf-8"?>
<p:tagLst xmlns:p="http://schemas.openxmlformats.org/presentationml/2006/main">
  <p:tag name="AS_UNIQUEID" val="1477"/>
  <p:tag name="KSO_WM_SCREEN_THEME_FLAG" val="EyedOkLpm0ypTb+kbV/WeT0zHEhCFmxc2zrExC+r/25qZbhZQiSYeDHVr9Flu3YiQH3yWq15QUQlf9qoW6KoNy064Fdnp/p/3XNLJmuW5CE="/>
</p:tagLst>
</file>

<file path=ppt/tags/tag87.xml><?xml version="1.0" encoding="utf-8"?>
<p:tagLst xmlns:p="http://schemas.openxmlformats.org/presentationml/2006/main">
  <p:tag name="AS_UNIQUEID" val="367"/>
  <p:tag name="KSO_WM_SCREEN_THEME_FLAG" val="EyedOkLpm0ypTb+kbV/WeT0zHEhCFmxc2zrExC+r/25qZbhZQiSYeDHVr9Flu3YiQH3yWq15QUQlf9qoW6KoNy064Fdnp/p/3XNLJmuW5CE="/>
</p:tagLst>
</file>

<file path=ppt/tags/tag88.xml><?xml version="1.0" encoding="utf-8"?>
<p:tagLst xmlns:p="http://schemas.openxmlformats.org/presentationml/2006/main">
  <p:tag name="AS_UNIQUEID" val="367"/>
  <p:tag name="KSO_WM_SCREEN_THEME_FLAG" val="EyedOkLpm0ypTb+kbV/WeT0zHEhCFmxc2zrExC+r/25qZbhZQiSYeDHVr9Flu3YiQH3yWq15QUQlf9qoW6KoNy064Fdnp/p/3XNLJmuW5CE="/>
</p:tagLst>
</file>

<file path=ppt/tags/tag89.xml><?xml version="1.0" encoding="utf-8"?>
<p:tagLst xmlns:p="http://schemas.openxmlformats.org/presentationml/2006/main">
  <p:tag name="AS_UNIQUEID" val="1555"/>
  <p:tag name="KSO_WM_SCREEN_THEME_FLAG" val="EyedOkLpm0ypTb+kbV/WeT0zHEhCFmxc2zrExC+r/25qZbhZQiSYeDHVr9Flu3YiQH3yWq15QUQlf9qoW6KoNy064Fdnp/p/3XNLJmuW5CE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EyedOkLpm0ypTb+kbV/WeT0zHEhCFmxc2zrExC+r/25qZbhZQiSYeDHVr9Flu3YiQH3yWq15QUQlf9qoW6KoNy064Fdnp/p/3XNLJmuW5CE="/>
</p:tagLst>
</file>

<file path=ppt/tags/tag90.xml><?xml version="1.0" encoding="utf-8"?>
<p:tagLst xmlns:p="http://schemas.openxmlformats.org/presentationml/2006/main">
  <p:tag name="AS_UNIQUEID" val="297"/>
  <p:tag name="KSO_WM_SCREEN_THEME_FLAG" val="EyedOkLpm0ypTb+kbV/WeT0zHEhCFmxc2zrExC+r/25qZbhZQiSYeDHVr9Flu3YiQH3yWq15QUQlf9qoW6KoNy064Fdnp/p/3XNLJmuW5CE="/>
</p:tagLst>
</file>

<file path=ppt/tags/tag91.xml><?xml version="1.0" encoding="utf-8"?>
<p:tagLst xmlns:p="http://schemas.openxmlformats.org/presentationml/2006/main">
  <p:tag name="AS_UNIQUEID" val="297"/>
  <p:tag name="KSO_WM_SCREEN_THEME_FLAG" val="EyedOkLpm0ypTb+kbV/WeT0zHEhCFmxc2zrExC+r/25qZbhZQiSYeDHVr9Flu3YiQH3yWq15QUQlf9qoW6KoNy064Fdnp/p/3XNLJmuW5CE="/>
</p:tagLst>
</file>

<file path=ppt/tags/tag92.xml><?xml version="1.0" encoding="utf-8"?>
<p:tagLst xmlns:p="http://schemas.openxmlformats.org/presentationml/2006/main">
  <p:tag name="AS_UNIQUEID" val="297"/>
  <p:tag name="KSO_WM_SCREEN_THEME_FLAG" val="EyedOkLpm0ypTb+kbV/WeT0zHEhCFmxc2zrExC+r/25qZbhZQiSYeDHVr9Flu3YiQH3yWq15QUQlf9qoW6KoNy064Fdnp/p/3XNLJmuW5CE="/>
</p:tagLst>
</file>

<file path=ppt/tags/tag93.xml><?xml version="1.0" encoding="utf-8"?>
<p:tagLst xmlns:p="http://schemas.openxmlformats.org/presentationml/2006/main">
  <p:tag name="AS_UNIQUEID" val="297"/>
  <p:tag name="KSO_WM_SCREEN_THEME_FLAG" val="EyedOkLpm0ypTb+kbV/WeT0zHEhCFmxc2zrExC+r/25qZbhZQiSYeDHVr9Flu3YiQH3yWq15QUQlf9qoW6KoNy064Fdnp/p/3XNLJmuW5CE="/>
</p:tagLst>
</file>

<file path=ppt/tags/tag94.xml><?xml version="1.0" encoding="utf-8"?>
<p:tagLst xmlns:p="http://schemas.openxmlformats.org/presentationml/2006/main">
  <p:tag name="AS_UNIQUEID" val="367"/>
  <p:tag name="KSO_WM_SCREEN_THEME_FLAG" val="EyedOkLpm0ypTb+kbV/WeT0zHEhCFmxc2zrExC+r/25qZbhZQiSYeDHVr9Flu3YiQH3yWq15QUQlf9qoW6KoNy064Fdnp/p/3XNLJmuW5CE="/>
</p:tagLst>
</file>

<file path=ppt/tags/tag95.xml><?xml version="1.0" encoding="utf-8"?>
<p:tagLst xmlns:p="http://schemas.openxmlformats.org/presentationml/2006/main">
  <p:tag name="AS_UNIQUEID" val="367"/>
  <p:tag name="KSO_WM_SCREEN_THEME_FLAG" val="EyedOkLpm0ypTb+kbV/WeT0zHEhCFmxc2zrExC+r/25qZbhZQiSYeDHVr9Flu3YiQH3yWq15QUQlf9qoW6KoNy064Fdnp/p/3XNLJmuW5CE="/>
</p:tagLst>
</file>

<file path=ppt/tags/tag96.xml><?xml version="1.0" encoding="utf-8"?>
<p:tagLst xmlns:p="http://schemas.openxmlformats.org/presentationml/2006/main">
  <p:tag name="KSO_WM_UNIT_TABLE_BEAUTIFY" val="smartTable{b311c0de-3d97-4ac9-ab4c-40127ae2a7c5}"/>
  <p:tag name="TABLE_ENDDRAG_ORIGIN_RECT" val="383*108"/>
  <p:tag name="TABLE_ENDDRAG_RECT" val="27*97*383*108"/>
  <p:tag name="KSO_WM_SCREEN_THEME_FLAG" val="EyedOkLpm0ypTb+kbV/WeT0zHEhCFmxc2zrExC+r/25qZbhZQiSYeDHVr9Flu3YiQH3yWq15QUQlf9qoW6KoNy064Fdnp/p/3XNLJmuW5CE="/>
</p:tagLst>
</file>

<file path=ppt/tags/tag97.xml><?xml version="1.0" encoding="utf-8"?>
<p:tagLst xmlns:p="http://schemas.openxmlformats.org/presentationml/2006/main">
  <p:tag name="KSO_WM_TAG_VERSION" val="1.0"/>
  <p:tag name="KSO_WM_TEMPLATE_CATEGORY" val="custom"/>
  <p:tag name="KSO_WM_TEMPLATE_INDEX" val="160402"/>
  <p:tag name="KSO_WM_UNIT_ID" val="custom160402_15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17"/>
  <p:tag name="KSO_WM_UNIT_ISNUMDGMTITLE" val="0"/>
  <p:tag name="KSO_WM_UNIT_NOCLEAR" val="0"/>
  <p:tag name="KSO_WM_UNIT_DIAGRAM_ISNUMVISUAL" val="0"/>
  <p:tag name="KSO_WM_UNIT_DIAGRAM_ISREFERUNIT" val="0"/>
  <p:tag name="KSO_WM_DIAGRAM_GROUP_CODE" val="l1-2"/>
  <p:tag name="KSO_WM_UNIT_TEXT_FILL_FORE_SCHEMECOLOR_INDEX" val="5"/>
  <p:tag name="KSO_WM_UNIT_TEXT_FILL_TYPE" val="1"/>
  <p:tag name="KSO_WM_UNIT_USESOURCEFORMAT_APPLY" val="1"/>
  <p:tag name="KSO_WM_SCREEN_THEME_FLAG" val="EyedOkLpm0ypTb+kbV/WeT0zHEhCFmxc2zrExC+r/25qZbhZQiSYeDHVr9Flu3YiQH3yWq15QUQlf9qoW6KoNy064Fdnp/p/3XNLJmuW5CE=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15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17"/>
  <p:tag name="KSO_WM_UNIT_ISNUMDGMTITLE" val="0"/>
  <p:tag name="KSO_WM_UNIT_NOCLEAR" val="0"/>
  <p:tag name="KSO_WM_UNIT_DIAGRAM_ISNUMVISUAL" val="0"/>
  <p:tag name="KSO_WM_UNIT_DIAGRAM_ISREFERUNIT" val="0"/>
  <p:tag name="KSO_WM_DIAGRAM_GROUP_CODE" val="l1-2"/>
  <p:tag name="KSO_WM_UNIT_TEXT_FILL_FORE_SCHEMECOLOR_INDEX" val="5"/>
  <p:tag name="KSO_WM_UNIT_TEXT_FILL_TYPE" val="1"/>
  <p:tag name="KSO_WM_UNIT_USESOURCEFORMAT_APPLY" val="1"/>
  <p:tag name="KSO_WM_SCREEN_THEME_FLAG" val="EyedOkLpm0ypTb+kbV/WeT0zHEhCFmxc2zrExC+r/25qZbhZQiSYeDHVr9Flu3YiQH3yWq15QUQlf9qoW6KoNy064Fdnp/p/3XNLJmuW5CE="/>
</p:tagLst>
</file>

<file path=ppt/tags/tag99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15"/>
  <p:tag name="KSO_WM_SLIDE_INDEX" val="15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267.438*153.004"/>
  <p:tag name="KSO_WM_SLIDE_SIZE" val="425.125*247.246"/>
  <p:tag name="KSO_WM_DIAGRAM_GROUP_CODE" val="l1-2"/>
  <p:tag name="KSO_WM_TEMPLATE_SUBCATEGORY" val="0"/>
  <p:tag name="KSO_WM_TEMPLATE_MASTER_TYPE" val="1"/>
  <p:tag name="KSO_WM_TEMPLATE_COLOR_TYPE" val="0"/>
  <p:tag name="KSO_WM_SLIDE_DIAGTYPE" val="l"/>
  <p:tag name="KSO_WM_SCREEN_THEME_FLAG" val="EyedOkLpm0ypTb+kbV/WeT0zHEhCFmxc2zrExC+r/25qZbhZQiSYeDHVr9Flu3YiQH3yWq15QUQlf9qoW6KoNy064Fdnp/p/3XNLJmuW5CE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3345</Words>
  <PresentationFormat>自定义</PresentationFormat>
  <Paragraphs>337</Paragraphs>
  <Slides>20</Slides>
  <Notes>13</Notes>
  <HiddenSlides>1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3" baseType="lpstr">
      <vt:lpstr>Arial</vt:lpstr>
      <vt:lpstr>宋体</vt:lpstr>
      <vt:lpstr>Wingdings</vt:lpstr>
      <vt:lpstr>Wingdings</vt:lpstr>
      <vt:lpstr>黑体</vt:lpstr>
      <vt:lpstr>华文新魏</vt:lpstr>
      <vt:lpstr>方正清刻本悦宋简体</vt:lpstr>
      <vt:lpstr>Times New Roman</vt:lpstr>
      <vt:lpstr>Calibri</vt:lpstr>
      <vt:lpstr>仿宋</vt:lpstr>
      <vt:lpstr>微软雅黑</vt:lpstr>
      <vt:lpstr>楷体</vt:lpstr>
      <vt:lpstr>Helvetica</vt:lpstr>
      <vt:lpstr>等线</vt:lpstr>
      <vt:lpstr>汉仪雅酷黑 85W</vt:lpstr>
      <vt:lpstr>幼圆</vt:lpstr>
      <vt:lpstr>Arial Unicode MS</vt:lpstr>
      <vt:lpstr>华文仿宋</vt:lpstr>
      <vt:lpstr>楷体_GB2312</vt:lpstr>
      <vt:lpstr>新宋体</vt:lpstr>
      <vt:lpstr>方正姚体</vt:lpstr>
      <vt:lpstr>华文细黑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“落叶归根”还是“落地生根”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2023-02-27T08:48:00Z</dcterms:created>
  <dcterms:modified xsi:type="dcterms:W3CDTF">2024-12-12T07:41:22Z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2052-11.1.0.12165</vt:lpwstr>
  </property>
  <property fmtid="{D5CDD505-2E9C-101B-9397-08002B2CF9AE}" pid="3" name="ICV">
    <vt:lpwstr>F73237E4465D4081A6B08D9B4E76B0A8</vt:lpwstr>
  </property>
</Properties>
</file>