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324" r:id="rId3"/>
    <p:sldId id="368" r:id="rId4"/>
    <p:sldId id="384" r:id="rId5"/>
    <p:sldId id="391" r:id="rId6"/>
    <p:sldId id="455" r:id="rId7"/>
    <p:sldId id="392" r:id="rId8"/>
    <p:sldId id="398" r:id="rId9"/>
    <p:sldId id="397" r:id="rId10"/>
    <p:sldId id="449" r:id="rId11"/>
    <p:sldId id="448" r:id="rId12"/>
    <p:sldId id="393" r:id="rId13"/>
    <p:sldId id="452" r:id="rId14"/>
    <p:sldId id="274" r:id="rId15"/>
    <p:sldId id="351" r:id="rId16"/>
    <p:sldId id="361" r:id="rId17"/>
    <p:sldId id="457" r:id="rId18"/>
    <p:sldId id="350" r:id="rId19"/>
    <p:sldId id="456" r:id="rId20"/>
    <p:sldId id="356" r:id="rId21"/>
    <p:sldId id="35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A6"/>
    <a:srgbClr val="FBFBF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5405" autoAdjust="0"/>
  </p:normalViewPr>
  <p:slideViewPr>
    <p:cSldViewPr snapToGrid="0">
      <p:cViewPr varScale="1">
        <p:scale>
          <a:sx n="109" d="100"/>
          <a:sy n="109" d="100"/>
        </p:scale>
        <p:origin x="468" y="96"/>
      </p:cViewPr>
      <p:guideLst>
        <p:guide orient="horz" pos="203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83B58-B714-4789-91F4-2959F7878EBC}" type="datetimeFigureOut">
              <a:rPr lang="zh-CN" altLang="en-US" smtClean="0"/>
              <a:t>2024/11/22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6E2A2-F443-45A8-9E31-985F8E5D2C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A56E2A2-F443-45A8-9E31-985F8E5D2CB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4B656-4794-4A4A-B585-0C2701BBF4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289AC59-EFFE-40B1-A8C6-9D456F133D9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4B656-4794-4A4A-B585-0C2701BBF428}" type="slidenum">
              <a:rPr lang="zh-CN" altLang="en-US" smtClean="0"/>
              <a:t>‹#›</a:t>
            </a:fld>
            <a:endParaRPr lang="zh-CN" altLang="en-US"/>
          </a:p>
        </p:txBody>
      </p:sp>
      <p:pic>
        <p:nvPicPr>
          <p:cNvPr id="8" name="图片 7" descr="视频水印小"/>
          <p:cNvPicPr>
            <a:picLocks noChangeAspect="1"/>
          </p:cNvPicPr>
          <p:nvPr userDrawn="1"/>
        </p:nvPicPr>
        <p:blipFill>
          <a:blip r:embed="rId2"/>
          <a:stretch>
            <a:fillRect/>
          </a:stretch>
        </p:blipFill>
        <p:spPr>
          <a:xfrm>
            <a:off x="10330815" y="6532880"/>
            <a:ext cx="1656715" cy="2292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9AC59-EFFE-40B1-A8C6-9D456F133D95}" type="datetimeFigureOut">
              <a:rPr lang="zh-CN" altLang="en-US" smtClean="0"/>
              <a:t>2024/11/22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4B656-4794-4A4A-B585-0C2701BBF428}" type="slidenum">
              <a:rPr lang="zh-CN" altLang="en-US" smtClean="0"/>
              <a:t>‹#›</a:t>
            </a:fld>
            <a:endParaRPr lang="zh-CN" altLang="en-US"/>
          </a:p>
        </p:txBody>
      </p:sp>
      <p:pic>
        <p:nvPicPr>
          <p:cNvPr id="7"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5400000">
            <a:off x="2667000" y="-2666998"/>
            <a:ext cx="6858000" cy="121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视频水印小"/>
          <p:cNvPicPr>
            <a:picLocks noChangeAspect="1"/>
          </p:cNvPicPr>
          <p:nvPr userDrawn="1"/>
        </p:nvPicPr>
        <p:blipFill>
          <a:blip r:embed="rId14"/>
          <a:stretch>
            <a:fillRect/>
          </a:stretch>
        </p:blipFill>
        <p:spPr>
          <a:xfrm>
            <a:off x="10330815" y="6532880"/>
            <a:ext cx="1656715" cy="2292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图片 244742"/>
          <p:cNvPicPr>
            <a:picLocks noChangeAspect="1"/>
          </p:cNvPicPr>
          <p:nvPr/>
        </p:nvPicPr>
        <p:blipFill>
          <a:blip r:embed="rId3">
            <a:alphaModFix amt="35000"/>
          </a:blip>
          <a:srcRect b="8635"/>
          <a:stretch>
            <a:fillRect/>
          </a:stretch>
        </p:blipFill>
        <p:spPr>
          <a:xfrm>
            <a:off x="-1795" y="0"/>
            <a:ext cx="12192000" cy="6858000"/>
          </a:xfrm>
          <a:prstGeom prst="rect">
            <a:avLst/>
          </a:prstGeom>
          <a:noFill/>
          <a:ln w="9525">
            <a:noFill/>
          </a:ln>
        </p:spPr>
      </p:pic>
      <p:sp>
        <p:nvSpPr>
          <p:cNvPr id="5" name="文本框 5"/>
          <p:cNvSpPr txBox="1">
            <a:spLocks noChangeArrowheads="1"/>
          </p:cNvSpPr>
          <p:nvPr/>
        </p:nvSpPr>
        <p:spPr bwMode="auto">
          <a:xfrm>
            <a:off x="353352" y="2860893"/>
            <a:ext cx="11150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800" b="1" dirty="0">
                <a:solidFill>
                  <a:srgbClr val="0057A6"/>
                </a:solidFill>
                <a:latin typeface="华文新魏" panose="02010800040101010101" pitchFamily="2" charset="-122"/>
                <a:ea typeface="华文新魏" panose="02010800040101010101" pitchFamily="2" charset="-122"/>
              </a:rPr>
              <a:t>第</a:t>
            </a:r>
            <a:r>
              <a:rPr lang="en-US" altLang="zh-CN" sz="4800" b="1" dirty="0">
                <a:solidFill>
                  <a:srgbClr val="0057A6"/>
                </a:solidFill>
                <a:latin typeface="华文新魏" panose="02010800040101010101" pitchFamily="2" charset="-122"/>
                <a:ea typeface="华文新魏" panose="02010800040101010101" pitchFamily="2" charset="-122"/>
              </a:rPr>
              <a:t>7</a:t>
            </a:r>
            <a:r>
              <a:rPr lang="zh-CN" altLang="en-US" sz="4800" b="1" dirty="0">
                <a:solidFill>
                  <a:srgbClr val="0057A6"/>
                </a:solidFill>
                <a:latin typeface="华文新魏" panose="02010800040101010101" pitchFamily="2" charset="-122"/>
                <a:ea typeface="华文新魏" panose="02010800040101010101" pitchFamily="2" charset="-122"/>
              </a:rPr>
              <a:t>课</a:t>
            </a:r>
            <a:r>
              <a:rPr lang="en-US" altLang="zh-CN" sz="4800" b="1" dirty="0">
                <a:solidFill>
                  <a:srgbClr val="0057A6"/>
                </a:solidFill>
                <a:latin typeface="华文新魏" panose="02010800040101010101" pitchFamily="2" charset="-122"/>
                <a:ea typeface="华文新魏" panose="02010800040101010101" pitchFamily="2" charset="-122"/>
              </a:rPr>
              <a:t> </a:t>
            </a:r>
            <a:r>
              <a:rPr lang="zh-CN" altLang="en-US" sz="4800" b="1" dirty="0">
                <a:solidFill>
                  <a:srgbClr val="0057A6"/>
                </a:solidFill>
                <a:latin typeface="华文新魏" panose="02010800040101010101" pitchFamily="2" charset="-122"/>
                <a:ea typeface="华文新魏" panose="02010800040101010101" pitchFamily="2" charset="-122"/>
              </a:rPr>
              <a:t>近代殖民活动与人口的跨地域转移</a:t>
            </a:r>
          </a:p>
        </p:txBody>
      </p:sp>
      <p:cxnSp>
        <p:nvCxnSpPr>
          <p:cNvPr id="15" name="直接连接符 14"/>
          <p:cNvCxnSpPr/>
          <p:nvPr/>
        </p:nvCxnSpPr>
        <p:spPr>
          <a:xfrm flipV="1">
            <a:off x="10641965" y="6716395"/>
            <a:ext cx="2543810" cy="28575"/>
          </a:xfrm>
          <a:prstGeom prst="line">
            <a:avLst/>
          </a:prstGeom>
          <a:ln w="3175" cmpd="thinThick">
            <a:solidFill>
              <a:schemeClr val="bg1">
                <a:alpha val="87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962F96A2-E7ED-584D-A222-DA7860D8C942}"/>
              </a:ext>
            </a:extLst>
          </p:cNvPr>
          <p:cNvSpPr txBox="1"/>
          <p:nvPr/>
        </p:nvSpPr>
        <p:spPr>
          <a:xfrm>
            <a:off x="7358743" y="3840480"/>
            <a:ext cx="3997234" cy="584775"/>
          </a:xfrm>
          <a:prstGeom prst="rect">
            <a:avLst/>
          </a:prstGeom>
          <a:noFill/>
        </p:spPr>
        <p:txBody>
          <a:bodyPr wrap="square" rtlCol="0">
            <a:spAutoFit/>
          </a:bodyPr>
          <a:lstStyle/>
          <a:p>
            <a:r>
              <a:rPr lang="en-US" altLang="zh-CN" sz="3200" dirty="0">
                <a:solidFill>
                  <a:schemeClr val="accent5"/>
                </a:solidFill>
                <a:latin typeface="华文新魏" panose="02010800040101010101" pitchFamily="2" charset="-122"/>
                <a:ea typeface="华文新魏" panose="02010800040101010101" pitchFamily="2" charset="-122"/>
              </a:rPr>
              <a:t>——</a:t>
            </a:r>
            <a:r>
              <a:rPr lang="zh-CN" altLang="en-US" sz="3200" dirty="0">
                <a:solidFill>
                  <a:schemeClr val="accent5"/>
                </a:solidFill>
                <a:latin typeface="华文新魏" panose="02010800040101010101" pitchFamily="2" charset="-122"/>
                <a:ea typeface="华文新魏" panose="02010800040101010101" pitchFamily="2" charset="-122"/>
              </a:rPr>
              <a:t>以出国华工为例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42" y="4429492"/>
            <a:ext cx="5750159" cy="638264"/>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42" y="1721852"/>
            <a:ext cx="5750159" cy="638264"/>
          </a:xfrm>
          <a:prstGeom prst="rect">
            <a:avLst/>
          </a:prstGeom>
        </p:spPr>
      </p:pic>
      <p:pic>
        <p:nvPicPr>
          <p:cNvPr id="5" name="图片 4"/>
          <p:cNvPicPr>
            <a:picLocks noChangeAspect="1"/>
          </p:cNvPicPr>
          <p:nvPr/>
        </p:nvPicPr>
        <p:blipFill>
          <a:blip r:embed="rId4"/>
          <a:srcRect r="36024"/>
          <a:stretch>
            <a:fillRect/>
          </a:stretch>
        </p:blipFill>
        <p:spPr>
          <a:xfrm>
            <a:off x="1478280" y="2715260"/>
            <a:ext cx="2854325" cy="1426845"/>
          </a:xfrm>
          <a:prstGeom prst="rect">
            <a:avLst/>
          </a:prstGeom>
        </p:spPr>
      </p:pic>
      <p:pic>
        <p:nvPicPr>
          <p:cNvPr id="3" name="图片 2"/>
          <p:cNvPicPr>
            <a:picLocks noChangeAspect="1"/>
          </p:cNvPicPr>
          <p:nvPr/>
        </p:nvPicPr>
        <p:blipFill>
          <a:blip r:embed="rId5"/>
          <a:stretch>
            <a:fillRect/>
          </a:stretch>
        </p:blipFill>
        <p:spPr>
          <a:xfrm>
            <a:off x="4434840" y="2931795"/>
            <a:ext cx="5187950" cy="927100"/>
          </a:xfrm>
          <a:prstGeom prst="rect">
            <a:avLst/>
          </a:prstGeom>
        </p:spPr>
      </p:pic>
      <p:pic>
        <p:nvPicPr>
          <p:cNvPr id="4" name="图片 3" descr="视频水印小"/>
          <p:cNvPicPr>
            <a:picLocks noChangeAspect="1"/>
          </p:cNvPicPr>
          <p:nvPr/>
        </p:nvPicPr>
        <p:blipFill>
          <a:blip r:embed="rId6"/>
          <a:stretch>
            <a:fillRect/>
          </a:stretch>
        </p:blipFill>
        <p:spPr>
          <a:xfrm>
            <a:off x="10330815" y="6532880"/>
            <a:ext cx="1656715" cy="229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2E612CB-40C7-B8D1-3715-93B93BD88DEB}"/>
              </a:ext>
            </a:extLst>
          </p:cNvPr>
          <p:cNvGrpSpPr/>
          <p:nvPr/>
        </p:nvGrpSpPr>
        <p:grpSpPr>
          <a:xfrm>
            <a:off x="73183" y="912332"/>
            <a:ext cx="4600575" cy="4529782"/>
            <a:chOff x="73183" y="912332"/>
            <a:chExt cx="4600575" cy="4529782"/>
          </a:xfrm>
        </p:grpSpPr>
        <p:pic>
          <p:nvPicPr>
            <p:cNvPr id="3" name="图片 2" descr="OIP-C"/>
            <p:cNvPicPr>
              <a:picLocks noChangeAspect="1"/>
            </p:cNvPicPr>
            <p:nvPr/>
          </p:nvPicPr>
          <p:blipFill>
            <a:blip r:embed="rId3"/>
            <a:srcRect l="4523" t="30222" r="3072"/>
            <a:stretch>
              <a:fillRect/>
            </a:stretch>
          </p:blipFill>
          <p:spPr>
            <a:xfrm>
              <a:off x="179391" y="912332"/>
              <a:ext cx="3318818" cy="4295105"/>
            </a:xfrm>
            <a:prstGeom prst="rect">
              <a:avLst/>
            </a:prstGeom>
            <a:effectLst>
              <a:softEdge rad="63500"/>
            </a:effectLst>
          </p:spPr>
        </p:pic>
        <p:sp>
          <p:nvSpPr>
            <p:cNvPr id="5" name="文本框 4"/>
            <p:cNvSpPr txBox="1"/>
            <p:nvPr/>
          </p:nvSpPr>
          <p:spPr>
            <a:xfrm>
              <a:off x="73183" y="5038798"/>
              <a:ext cx="4600575" cy="403316"/>
            </a:xfrm>
            <a:prstGeom prst="rect">
              <a:avLst/>
            </a:prstGeom>
            <a:noFill/>
          </p:spPr>
          <p:txBody>
            <a:bodyPr wrap="square" rtlCol="0" anchor="t">
              <a:spAutoFit/>
            </a:bodyPr>
            <a:lstStyle/>
            <a:p>
              <a:pPr>
                <a:lnSpc>
                  <a:spcPct val="120000"/>
                </a:lnSpc>
              </a:pPr>
              <a:r>
                <a:rPr lang="en-US" dirty="0"/>
                <a:t> </a:t>
              </a:r>
              <a:r>
                <a:rPr lang="en-US" dirty="0">
                  <a:latin typeface="微软雅黑" panose="020B0503020204020204" pitchFamily="34" charset="-122"/>
                  <a:ea typeface="微软雅黑" panose="020B0503020204020204" pitchFamily="34" charset="-122"/>
                </a:rPr>
                <a:t>▶</a:t>
              </a:r>
              <a:r>
                <a:rPr lang="en-US" dirty="0">
                  <a:latin typeface="华文楷体" panose="02010600040101010101" pitchFamily="2" charset="-122"/>
                  <a:ea typeface="华文楷体" panose="02010600040101010101" pitchFamily="2" charset="-122"/>
                </a:rPr>
                <a:t>19</a:t>
              </a:r>
              <a:r>
                <a:rPr lang="zh-CN" altLang="en-US" dirty="0">
                  <a:latin typeface="华文楷体" panose="02010600040101010101" pitchFamily="2" charset="-122"/>
                  <a:ea typeface="华文楷体" panose="02010600040101010101" pitchFamily="2" charset="-122"/>
                </a:rPr>
                <a:t>世纪下半叶，讽刺中国人吃老鼠的漫画</a:t>
              </a:r>
            </a:p>
          </p:txBody>
        </p:sp>
      </p:grpSp>
      <p:grpSp>
        <p:nvGrpSpPr>
          <p:cNvPr id="9" name="组合 8">
            <a:extLst>
              <a:ext uri="{FF2B5EF4-FFF2-40B4-BE49-F238E27FC236}">
                <a16:creationId xmlns:a16="http://schemas.microsoft.com/office/drawing/2014/main" id="{D1022A2A-4218-D7E0-CCB2-0ECBE83EB996}"/>
              </a:ext>
            </a:extLst>
          </p:cNvPr>
          <p:cNvGrpSpPr/>
          <p:nvPr/>
        </p:nvGrpSpPr>
        <p:grpSpPr>
          <a:xfrm>
            <a:off x="5006419" y="840977"/>
            <a:ext cx="4600575" cy="4741553"/>
            <a:chOff x="5006419" y="840977"/>
            <a:chExt cx="4600575" cy="4741553"/>
          </a:xfrm>
        </p:grpSpPr>
        <p:pic>
          <p:nvPicPr>
            <p:cNvPr id="6" name="图片 5"/>
            <p:cNvPicPr>
              <a:picLocks noChangeAspect="1"/>
            </p:cNvPicPr>
            <p:nvPr/>
          </p:nvPicPr>
          <p:blipFill>
            <a:blip r:embed="rId4"/>
            <a:srcRect l="18699" t="7159" r="21301" b="17246"/>
            <a:stretch>
              <a:fillRect/>
            </a:stretch>
          </p:blipFill>
          <p:spPr>
            <a:xfrm>
              <a:off x="5006419" y="840977"/>
              <a:ext cx="3768465" cy="4340225"/>
            </a:xfrm>
            <a:prstGeom prst="rect">
              <a:avLst/>
            </a:prstGeom>
            <a:effectLst>
              <a:softEdge rad="63500"/>
            </a:effectLst>
          </p:spPr>
        </p:pic>
        <p:sp>
          <p:nvSpPr>
            <p:cNvPr id="12" name="文本框 11"/>
            <p:cNvSpPr txBox="1"/>
            <p:nvPr/>
          </p:nvSpPr>
          <p:spPr>
            <a:xfrm>
              <a:off x="5006419" y="5181202"/>
              <a:ext cx="4600575" cy="401328"/>
            </a:xfrm>
            <a:prstGeom prst="rect">
              <a:avLst/>
            </a:prstGeom>
            <a:noFill/>
          </p:spPr>
          <p:txBody>
            <a:bodyPr wrap="square" rtlCol="0" anchor="t">
              <a:spAutoFit/>
            </a:bodyPr>
            <a:lstStyle/>
            <a:p>
              <a:pPr>
                <a:lnSpc>
                  <a:spcPct val="120000"/>
                </a:lnSpc>
              </a:pPr>
              <a:r>
                <a:rPr lang="zh-CN" altLang="en-US" dirty="0">
                  <a:latin typeface="微软雅黑" panose="020B0503020204020204" pitchFamily="34" charset="-122"/>
                  <a:ea typeface="微软雅黑" panose="020B0503020204020204" pitchFamily="34" charset="-122"/>
                </a:rPr>
                <a:t>▶</a:t>
              </a:r>
              <a:r>
                <a:rPr lang="en-US" altLang="zh-CN" dirty="0">
                  <a:latin typeface="华文楷体" panose="02010600040101010101" pitchFamily="2" charset="-122"/>
                  <a:ea typeface="华文楷体" panose="02010600040101010101" pitchFamily="2" charset="-122"/>
                </a:rPr>
                <a:t>1911</a:t>
              </a:r>
              <a:r>
                <a:rPr lang="zh-CN" altLang="en-US" dirty="0">
                  <a:latin typeface="华文楷体" panose="02010600040101010101" pitchFamily="2" charset="-122"/>
                  <a:ea typeface="华文楷体" panose="02010600040101010101" pitchFamily="2" charset="-122"/>
                </a:rPr>
                <a:t>年美国某杂志刊登的中餐馆的图片</a:t>
              </a:r>
            </a:p>
          </p:txBody>
        </p:sp>
      </p:grpSp>
      <p:sp>
        <p:nvSpPr>
          <p:cNvPr id="7" name="文本框 6"/>
          <p:cNvSpPr txBox="1"/>
          <p:nvPr/>
        </p:nvSpPr>
        <p:spPr>
          <a:xfrm>
            <a:off x="0" y="154435"/>
            <a:ext cx="10326848" cy="523220"/>
          </a:xfrm>
          <a:prstGeom prst="rect">
            <a:avLst/>
          </a:prstGeom>
          <a:noFill/>
        </p:spPr>
        <p:txBody>
          <a:bodyPr wrap="square" rtlCol="0" anchor="t">
            <a:spAutoFit/>
          </a:bodyPr>
          <a:lstStyle/>
          <a:p>
            <a:r>
              <a:rPr lang="zh-CN" altLang="en-US" sz="2800" b="1" dirty="0">
                <a:solidFill>
                  <a:srgbClr val="0057A6"/>
                </a:solidFill>
                <a:latin typeface="华文新魏" panose="02010800040101010101" pitchFamily="2" charset="-122"/>
                <a:ea typeface="华文新魏" panose="02010800040101010101" pitchFamily="2" charset="-122"/>
                <a:sym typeface="+mn-ea"/>
              </a:rPr>
              <a:t>从</a:t>
            </a:r>
            <a:r>
              <a:rPr lang="zh-CN" altLang="en-US" sz="2800" b="1" dirty="0">
                <a:solidFill>
                  <a:srgbClr val="0057A6"/>
                </a:solidFill>
                <a:latin typeface="华文新魏" panose="02010800040101010101" pitchFamily="2" charset="-122"/>
                <a:ea typeface="华文新魏" panose="02010800040101010101" pitchFamily="2" charset="-122"/>
              </a:rPr>
              <a:t>对中餐的误解与偏见，再到热烈</a:t>
            </a:r>
            <a:r>
              <a:rPr lang="zh-CN" altLang="en-US" sz="2800" b="1" dirty="0">
                <a:solidFill>
                  <a:srgbClr val="0057A6"/>
                </a:solidFill>
                <a:latin typeface="华文新魏" panose="02010800040101010101" pitchFamily="2" charset="-122"/>
                <a:ea typeface="华文新魏" panose="02010800040101010101" pitchFamily="2" charset="-122"/>
                <a:sym typeface="+mn-ea"/>
              </a:rPr>
              <a:t>追捧，这中间到底发生了什么？</a:t>
            </a:r>
            <a:r>
              <a:rPr lang="en-US" altLang="zh-CN" sz="2800" b="1" dirty="0">
                <a:solidFill>
                  <a:srgbClr val="0057A6"/>
                </a:solidFill>
                <a:latin typeface="华文新魏" panose="02010800040101010101" pitchFamily="2" charset="-122"/>
                <a:ea typeface="华文新魏" panose="02010800040101010101" pitchFamily="2" charset="-122"/>
              </a:rPr>
              <a:t>                                                                    </a:t>
            </a:r>
            <a:endParaRPr lang="zh-CN" altLang="en-US" sz="2800" b="1" dirty="0">
              <a:solidFill>
                <a:srgbClr val="0057A6"/>
              </a:solidFill>
              <a:latin typeface="华文新魏" panose="02010800040101010101" pitchFamily="2" charset="-122"/>
              <a:ea typeface="华文新魏" panose="02010800040101010101" pitchFamily="2" charset="-122"/>
            </a:endParaRPr>
          </a:p>
        </p:txBody>
      </p:sp>
      <p:sp>
        <p:nvSpPr>
          <p:cNvPr id="8" name="右箭头 7"/>
          <p:cNvSpPr/>
          <p:nvPr/>
        </p:nvSpPr>
        <p:spPr>
          <a:xfrm>
            <a:off x="3604417" y="2456906"/>
            <a:ext cx="1098550" cy="802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173" y="657295"/>
            <a:ext cx="11804306" cy="2114233"/>
          </a:xfrm>
          <a:prstGeom prst="rect">
            <a:avLst/>
          </a:prstGeom>
          <a:noFill/>
        </p:spPr>
        <p:txBody>
          <a:bodyPr wrap="square" rtlCol="0" anchor="t">
            <a:spAutoFit/>
          </a:bodyPr>
          <a:lstStyle/>
          <a:p>
            <a:pPr algn="just">
              <a:lnSpc>
                <a:spcPct val="140000"/>
              </a:lnSpc>
            </a:pPr>
            <a:r>
              <a:rPr lang="en-US" altLang="zh-CN" dirty="0"/>
              <a:t>        </a:t>
            </a:r>
            <a:r>
              <a:rPr lang="zh-CN" altLang="en-US" dirty="0"/>
              <a:t> </a:t>
            </a:r>
            <a:r>
              <a:rPr lang="en-US" altLang="zh-CN" dirty="0"/>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《纽约时报》曾在 1901年刊登过多篇有关如何炒杂碎的文章</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cs typeface="Arial" panose="020B0604020202020204" pitchFamily="34" charset="0"/>
              </a:rPr>
              <a:t>……其中一份食谱提供的配料是：</a:t>
            </a:r>
            <a:r>
              <a:rPr lang="zh-CN" altLang="en-US" sz="2400" dirty="0">
                <a:solidFill>
                  <a:schemeClr val="tx1">
                    <a:lumMod val="85000"/>
                    <a:lumOff val="15000"/>
                  </a:schemeClr>
                </a:solidFill>
                <a:latin typeface="华文楷体" panose="02010600040101010101" charset="-122"/>
                <a:ea typeface="华文楷体" panose="02010600040101010101" charset="-122"/>
                <a:cs typeface="华文楷体" panose="02010600040101010101" charset="-122"/>
              </a:rPr>
              <a:t>一磅鲜嫩干净的</a:t>
            </a:r>
            <a:r>
              <a:rPr lang="zh-CN" altLang="en-US" sz="2400" dirty="0">
                <a:solidFill>
                  <a:srgbClr val="C00000"/>
                </a:solidFill>
                <a:latin typeface="华文楷体" panose="02010600040101010101" charset="-122"/>
                <a:ea typeface="华文楷体" panose="02010600040101010101" charset="-122"/>
                <a:cs typeface="华文楷体" panose="02010600040101010101" charset="-122"/>
              </a:rPr>
              <a:t>猪肉</a:t>
            </a:r>
            <a:r>
              <a:rPr lang="zh-CN" altLang="en-US" sz="2400" dirty="0">
                <a:solidFill>
                  <a:schemeClr val="tx1">
                    <a:lumMod val="85000"/>
                    <a:lumOff val="15000"/>
                  </a:schemeClr>
                </a:solidFill>
                <a:latin typeface="华文楷体" panose="02010600040101010101" charset="-122"/>
                <a:ea typeface="华文楷体" panose="02010600040101010101" charset="-122"/>
                <a:cs typeface="华文楷体" panose="02010600040101010101" charset="-122"/>
              </a:rPr>
              <a:t>，切成小碎块，半盎司绿根姜和两根芹菜……用平底锅在大火上煎炸这些配菜，加入四餐匙</a:t>
            </a:r>
            <a:r>
              <a:rPr lang="zh-CN" altLang="en-US" sz="2400" dirty="0">
                <a:solidFill>
                  <a:srgbClr val="C00000"/>
                </a:solidFill>
                <a:latin typeface="华文楷体" panose="02010600040101010101" charset="-122"/>
                <a:ea typeface="华文楷体" panose="02010600040101010101" charset="-122"/>
                <a:cs typeface="华文楷体" panose="02010600040101010101" charset="-122"/>
              </a:rPr>
              <a:t>橄榄油</a:t>
            </a:r>
            <a:r>
              <a:rPr lang="zh-CN" altLang="en-US" sz="2400" dirty="0">
                <a:solidFill>
                  <a:schemeClr val="tx1">
                    <a:lumMod val="85000"/>
                    <a:lumOff val="15000"/>
                  </a:schemeClr>
                </a:solidFill>
                <a:latin typeface="华文楷体" panose="02010600040101010101" charset="-122"/>
                <a:ea typeface="华文楷体" panose="02010600040101010101" charset="-122"/>
                <a:cs typeface="华文楷体" panose="02010600040101010101" charset="-122"/>
              </a:rPr>
              <a:t>，一餐匙盐，再加黑椒、红椒和一些葱末提味。快出锅时，加入一小罐</a:t>
            </a:r>
            <a:r>
              <a:rPr lang="zh-CN" altLang="en-US" sz="2400" dirty="0">
                <a:solidFill>
                  <a:srgbClr val="C00000"/>
                </a:solidFill>
                <a:latin typeface="华文楷体" panose="02010600040101010101" charset="-122"/>
                <a:ea typeface="华文楷体" panose="02010600040101010101" charset="-122"/>
                <a:cs typeface="华文楷体" panose="02010600040101010101" charset="-122"/>
              </a:rPr>
              <a:t>蘑菇</a:t>
            </a:r>
            <a:r>
              <a:rPr lang="zh-CN" altLang="en-US" sz="2400" dirty="0">
                <a:solidFill>
                  <a:schemeClr val="tx1">
                    <a:lumMod val="85000"/>
                    <a:lumOff val="15000"/>
                  </a:schemeClr>
                </a:solidFill>
                <a:latin typeface="华文楷体" panose="02010600040101010101" charset="-122"/>
                <a:ea typeface="华文楷体" panose="02010600040101010101" charset="-122"/>
                <a:cs typeface="华文楷体" panose="02010600040101010101" charset="-122"/>
              </a:rPr>
              <a:t>、半杯</a:t>
            </a:r>
            <a:r>
              <a:rPr lang="zh-CN" altLang="en-US" sz="2400" dirty="0">
                <a:solidFill>
                  <a:srgbClr val="C00000"/>
                </a:solidFill>
                <a:latin typeface="华文楷体" panose="02010600040101010101" charset="-122"/>
                <a:ea typeface="华文楷体" panose="02010600040101010101" charset="-122"/>
                <a:cs typeface="华文楷体" panose="02010600040101010101" charset="-122"/>
              </a:rPr>
              <a:t>豆芽或法国青豌豆或菜豆。</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81BB9932-C4D0-08B0-83FE-9AFAE679A80B}"/>
              </a:ext>
            </a:extLst>
          </p:cNvPr>
          <p:cNvSpPr txBox="1"/>
          <p:nvPr/>
        </p:nvSpPr>
        <p:spPr>
          <a:xfrm>
            <a:off x="0" y="50185"/>
            <a:ext cx="10326848" cy="523220"/>
          </a:xfrm>
          <a:prstGeom prst="rect">
            <a:avLst/>
          </a:prstGeom>
          <a:noFill/>
        </p:spPr>
        <p:txBody>
          <a:bodyPr wrap="square" rtlCol="0" anchor="t">
            <a:spAutoFit/>
          </a:bodyPr>
          <a:lstStyle/>
          <a:p>
            <a:r>
              <a:rPr lang="zh-CN" altLang="en-US" sz="2800" b="1" dirty="0">
                <a:solidFill>
                  <a:srgbClr val="0057A6"/>
                </a:solidFill>
                <a:latin typeface="华文新魏" panose="02010800040101010101" pitchFamily="2" charset="-122"/>
                <a:ea typeface="华文新魏" panose="02010800040101010101" pitchFamily="2" charset="-122"/>
                <a:sym typeface="+mn-ea"/>
              </a:rPr>
              <a:t>从</a:t>
            </a:r>
            <a:r>
              <a:rPr lang="zh-CN" altLang="en-US" sz="2800" b="1" dirty="0">
                <a:solidFill>
                  <a:srgbClr val="0057A6"/>
                </a:solidFill>
                <a:latin typeface="华文新魏" panose="02010800040101010101" pitchFamily="2" charset="-122"/>
                <a:ea typeface="华文新魏" panose="02010800040101010101" pitchFamily="2" charset="-122"/>
              </a:rPr>
              <a:t>对中餐的误解与偏见，再到热烈</a:t>
            </a:r>
            <a:r>
              <a:rPr lang="zh-CN" altLang="en-US" sz="2800" b="1" dirty="0">
                <a:solidFill>
                  <a:srgbClr val="0057A6"/>
                </a:solidFill>
                <a:latin typeface="华文新魏" panose="02010800040101010101" pitchFamily="2" charset="-122"/>
                <a:ea typeface="华文新魏" panose="02010800040101010101" pitchFamily="2" charset="-122"/>
                <a:sym typeface="+mn-ea"/>
              </a:rPr>
              <a:t>追捧，这中间到底发生了什么？</a:t>
            </a:r>
            <a:r>
              <a:rPr lang="en-US" altLang="zh-CN" sz="2800" b="1" dirty="0">
                <a:solidFill>
                  <a:srgbClr val="0057A6"/>
                </a:solidFill>
                <a:latin typeface="华文新魏" panose="02010800040101010101" pitchFamily="2" charset="-122"/>
                <a:ea typeface="华文新魏" panose="02010800040101010101" pitchFamily="2" charset="-122"/>
              </a:rPr>
              <a:t>                                                                    </a:t>
            </a:r>
            <a:endParaRPr lang="zh-CN" altLang="en-US" sz="2800" b="1" dirty="0">
              <a:solidFill>
                <a:srgbClr val="0057A6"/>
              </a:solidFill>
              <a:latin typeface="华文新魏" panose="02010800040101010101" pitchFamily="2" charset="-122"/>
              <a:ea typeface="华文新魏" panose="02010800040101010101" pitchFamily="2" charset="-122"/>
            </a:endParaRPr>
          </a:p>
        </p:txBody>
      </p:sp>
      <p:grpSp>
        <p:nvGrpSpPr>
          <p:cNvPr id="7" name="组合 6">
            <a:extLst>
              <a:ext uri="{FF2B5EF4-FFF2-40B4-BE49-F238E27FC236}">
                <a16:creationId xmlns:a16="http://schemas.microsoft.com/office/drawing/2014/main" id="{5487E9AC-4B47-AAC9-9D2D-8C693732FB0F}"/>
              </a:ext>
            </a:extLst>
          </p:cNvPr>
          <p:cNvGrpSpPr/>
          <p:nvPr/>
        </p:nvGrpSpPr>
        <p:grpSpPr>
          <a:xfrm>
            <a:off x="0" y="2771528"/>
            <a:ext cx="5296197" cy="3748764"/>
            <a:chOff x="0" y="2771528"/>
            <a:chExt cx="5296197" cy="3748764"/>
          </a:xfrm>
        </p:grpSpPr>
        <p:pic>
          <p:nvPicPr>
            <p:cNvPr id="5" name="图片 4">
              <a:extLst>
                <a:ext uri="{FF2B5EF4-FFF2-40B4-BE49-F238E27FC236}">
                  <a16:creationId xmlns:a16="http://schemas.microsoft.com/office/drawing/2014/main" id="{78AA968A-0D11-D38D-A27F-A726F4AEFD44}"/>
                </a:ext>
              </a:extLst>
            </p:cNvPr>
            <p:cNvPicPr/>
            <p:nvPr/>
          </p:nvPicPr>
          <p:blipFill>
            <a:blip r:embed="rId3"/>
            <a:srcRect l="20569" b="7858"/>
            <a:stretch>
              <a:fillRect/>
            </a:stretch>
          </p:blipFill>
          <p:spPr>
            <a:xfrm>
              <a:off x="212521" y="2771528"/>
              <a:ext cx="4806950" cy="3342819"/>
            </a:xfrm>
            <a:prstGeom prst="rect">
              <a:avLst/>
            </a:prstGeom>
            <a:noFill/>
            <a:ln w="9525">
              <a:noFill/>
            </a:ln>
            <a:effectLst>
              <a:softEdge rad="127000"/>
            </a:effectLst>
          </p:spPr>
        </p:pic>
        <p:sp>
          <p:nvSpPr>
            <p:cNvPr id="6" name="文本框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AC70267-2633-FB96-F0DC-4A0A8B4B485E}"/>
                </a:ext>
              </a:extLst>
            </p:cNvPr>
            <p:cNvSpPr txBox="1"/>
            <p:nvPr/>
          </p:nvSpPr>
          <p:spPr>
            <a:xfrm>
              <a:off x="0" y="6114347"/>
              <a:ext cx="5296197" cy="405945"/>
            </a:xfrm>
            <a:prstGeom prst="rect">
              <a:avLst/>
            </a:prstGeom>
            <a:noFill/>
            <a:effectLst/>
          </p:spPr>
          <p:txBody>
            <a:bodyPr wrap="square" rtlCol="0">
              <a:spAutoFit/>
            </a:bodyPr>
            <a:lstStyle/>
            <a:p>
              <a:pPr algn="l">
                <a:lnSpc>
                  <a:spcPct val="120000"/>
                </a:lnSpc>
              </a:pPr>
              <a:r>
                <a:rPr lang="zh-CN" altLang="en-US" dirty="0">
                  <a:solidFill>
                    <a:schemeClr val="tx1">
                      <a:lumMod val="75000"/>
                      <a:lumOff val="25000"/>
                    </a:schemeClr>
                  </a:solidFill>
                  <a:latin typeface="华文楷体" panose="02010600040101010101" pitchFamily="2" charset="-122"/>
                  <a:ea typeface="华文楷体" panose="02010600040101010101" pitchFamily="2" charset="-122"/>
                </a:rPr>
                <a:t>旧金山唐人街杰克逊街一间杂碎店的招牌，1962年</a:t>
              </a:r>
            </a:p>
          </p:txBody>
        </p:sp>
      </p:grpSp>
      <p:grpSp>
        <p:nvGrpSpPr>
          <p:cNvPr id="10" name="组合 9">
            <a:extLst>
              <a:ext uri="{FF2B5EF4-FFF2-40B4-BE49-F238E27FC236}">
                <a16:creationId xmlns:a16="http://schemas.microsoft.com/office/drawing/2014/main" id="{7B0324CA-AC2D-D6A8-3007-C57847B394EF}"/>
              </a:ext>
            </a:extLst>
          </p:cNvPr>
          <p:cNvGrpSpPr/>
          <p:nvPr/>
        </p:nvGrpSpPr>
        <p:grpSpPr>
          <a:xfrm>
            <a:off x="5508718" y="2981253"/>
            <a:ext cx="3827028" cy="3469861"/>
            <a:chOff x="5560252" y="2855418"/>
            <a:chExt cx="3827028" cy="3469861"/>
          </a:xfrm>
        </p:grpSpPr>
        <p:sp>
          <p:nvSpPr>
            <p:cNvPr id="8" name="文本框 7">
              <a:extLst>
                <a:ext uri="{FF2B5EF4-FFF2-40B4-BE49-F238E27FC236}">
                  <a16:creationId xmlns:a16="http://schemas.microsoft.com/office/drawing/2014/main" id="{7F222F01-2E5D-E8B7-8502-AC5359146B87}"/>
                </a:ext>
              </a:extLst>
            </p:cNvPr>
            <p:cNvSpPr txBox="1"/>
            <p:nvPr/>
          </p:nvSpPr>
          <p:spPr>
            <a:xfrm>
              <a:off x="5560252" y="2855418"/>
              <a:ext cx="3827028" cy="3162084"/>
            </a:xfrm>
            <a:prstGeom prst="rect">
              <a:avLst/>
            </a:prstGeom>
            <a:noFill/>
          </p:spPr>
          <p:txBody>
            <a:bodyPr wrap="square" rtlCol="0" anchor="t">
              <a:spAutoFit/>
            </a:bodyPr>
            <a:lstStyle/>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炒杂碎, 炒杂碎,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满嘴的昏昏嗷嗷, 满肚子的乱七八糟,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如此地实实在在, 如此地光辉四照,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照亮了四方土地,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照亮了波士顿,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cs typeface="Arial" panose="020B0604020202020204" pitchFamily="34" charset="0"/>
                </a:rPr>
                <a:t>……</a:t>
              </a: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炒杂碎, 炒杂碎, 炒杂碎, 炒杂碎, </a:t>
              </a:r>
            </a:p>
            <a:p>
              <a:pPr>
                <a:lnSpc>
                  <a:spcPct val="140000"/>
                </a:lnSpc>
              </a:pPr>
              <a:r>
                <a:rPr lang="zh-CN" altLang="en-US" dirty="0">
                  <a:solidFill>
                    <a:schemeClr val="tx1">
                      <a:lumMod val="85000"/>
                      <a:lumOff val="15000"/>
                    </a:schemeClr>
                  </a:solidFill>
                  <a:latin typeface="华文新魏" panose="02010800040101010101" pitchFamily="2" charset="-122"/>
                  <a:ea typeface="华文新魏" panose="02010800040101010101" pitchFamily="2" charset="-122"/>
                </a:rPr>
                <a:t>可爱的炒杂碎 !</a:t>
              </a:r>
            </a:p>
          </p:txBody>
        </p:sp>
        <p:sp>
          <p:nvSpPr>
            <p:cNvPr id="9" name="文本框 8">
              <a:extLst>
                <a:ext uri="{FF2B5EF4-FFF2-40B4-BE49-F238E27FC236}">
                  <a16:creationId xmlns:a16="http://schemas.microsoft.com/office/drawing/2014/main" id="{1C3993F9-3E7B-5FA1-BAFD-0FC11F6512B7}"/>
                </a:ext>
              </a:extLst>
            </p:cNvPr>
            <p:cNvSpPr txBox="1"/>
            <p:nvPr/>
          </p:nvSpPr>
          <p:spPr>
            <a:xfrm>
              <a:off x="5627364" y="6017502"/>
              <a:ext cx="3290133" cy="307777"/>
            </a:xfrm>
            <a:prstGeom prst="rect">
              <a:avLst/>
            </a:prstGeom>
            <a:noFill/>
          </p:spPr>
          <p:txBody>
            <a:bodyPr wrap="square" rtlCol="0" anchor="t">
              <a:spAutoFit/>
            </a:bodyPr>
            <a:lstStyle/>
            <a:p>
              <a:r>
                <a:rPr lang="en-US" altLang="zh-CN" sz="14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1400" dirty="0">
                  <a:solidFill>
                    <a:schemeClr val="tx1">
                      <a:lumMod val="85000"/>
                      <a:lumOff val="15000"/>
                    </a:schemeClr>
                  </a:solidFill>
                  <a:latin typeface="华文新魏" panose="02010800040101010101" pitchFamily="2" charset="-122"/>
                  <a:ea typeface="华文新魏" panose="02010800040101010101" pitchFamily="2" charset="-122"/>
                </a:rPr>
                <a:t>悉尼 ·贝谢 ( SidneyBechet）</a:t>
              </a:r>
              <a:r>
                <a:rPr lang="en-US" altLang="zh-CN" sz="1400" dirty="0">
                  <a:solidFill>
                    <a:schemeClr val="tx1">
                      <a:lumMod val="85000"/>
                      <a:lumOff val="15000"/>
                    </a:schemeClr>
                  </a:solidFill>
                  <a:latin typeface="华文新魏" panose="02010800040101010101" pitchFamily="2" charset="-122"/>
                  <a:ea typeface="华文新魏" panose="02010800040101010101" pitchFamily="2" charset="-122"/>
                </a:rPr>
                <a:t> 1925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descr="费城唐人街"/>
          <p:cNvPicPr>
            <a:picLocks noGrp="1" noChangeAspect="1"/>
          </p:cNvPicPr>
          <p:nvPr/>
        </p:nvPicPr>
        <p:blipFill>
          <a:blip r:embed="rId3"/>
          <a:stretch>
            <a:fillRect/>
          </a:stretch>
        </p:blipFill>
        <p:spPr>
          <a:xfrm>
            <a:off x="279325" y="792130"/>
            <a:ext cx="5467350" cy="3561715"/>
          </a:xfrm>
          <a:prstGeom prst="rect">
            <a:avLst/>
          </a:prstGeom>
          <a:effectLst>
            <a:softEdge rad="63500"/>
          </a:effectLst>
        </p:spPr>
      </p:pic>
      <p:sp>
        <p:nvSpPr>
          <p:cNvPr id="13" name="文本框 5"/>
          <p:cNvSpPr txBox="1">
            <a:spLocks noChangeArrowheads="1"/>
          </p:cNvSpPr>
          <p:nvPr/>
        </p:nvSpPr>
        <p:spPr bwMode="auto">
          <a:xfrm>
            <a:off x="176075" y="54558"/>
            <a:ext cx="95738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zh-CN" altLang="en-US" sz="3200" b="1" dirty="0">
                <a:solidFill>
                  <a:srgbClr val="0057A6"/>
                </a:solidFill>
                <a:latin typeface="华文新魏" panose="02010800040101010101" pitchFamily="2" charset="-122"/>
                <a:ea typeface="华文新魏" panose="02010800040101010101" pitchFamily="2" charset="-122"/>
              </a:rPr>
              <a:t>结合教材内容与材料，思考华工对美国社会的影响？</a:t>
            </a:r>
          </a:p>
        </p:txBody>
      </p:sp>
      <p:grpSp>
        <p:nvGrpSpPr>
          <p:cNvPr id="3" name="组合 2">
            <a:extLst>
              <a:ext uri="{FF2B5EF4-FFF2-40B4-BE49-F238E27FC236}">
                <a16:creationId xmlns:a16="http://schemas.microsoft.com/office/drawing/2014/main" id="{10105709-2477-4FD7-9996-92374F1C48D8}"/>
              </a:ext>
            </a:extLst>
          </p:cNvPr>
          <p:cNvGrpSpPr/>
          <p:nvPr/>
        </p:nvGrpSpPr>
        <p:grpSpPr>
          <a:xfrm>
            <a:off x="279325" y="4353845"/>
            <a:ext cx="5467350" cy="2180918"/>
            <a:chOff x="279325" y="4353845"/>
            <a:chExt cx="5467350" cy="2180918"/>
          </a:xfrm>
        </p:grpSpPr>
        <p:sp>
          <p:nvSpPr>
            <p:cNvPr id="12" name="文本框 11"/>
            <p:cNvSpPr txBox="1"/>
            <p:nvPr/>
          </p:nvSpPr>
          <p:spPr>
            <a:xfrm>
              <a:off x="279325" y="4353845"/>
              <a:ext cx="2228983" cy="401328"/>
            </a:xfrm>
            <a:prstGeom prst="rect">
              <a:avLst/>
            </a:prstGeom>
            <a:noFill/>
          </p:spPr>
          <p:txBody>
            <a:bodyPr wrap="square" rtlCol="0" anchor="t">
              <a:spAutoFit/>
            </a:bodyPr>
            <a:lstStyle/>
            <a:p>
              <a:pPr>
                <a:lnSpc>
                  <a:spcPct val="120000"/>
                </a:lnSpc>
              </a:pPr>
              <a:r>
                <a:rPr lang="zh-CN" altLang="en-US" dirty="0">
                  <a:latin typeface="微软雅黑" panose="020B0503020204020204" pitchFamily="34" charset="-122"/>
                  <a:ea typeface="微软雅黑" panose="020B0503020204020204" pitchFamily="34" charset="-122"/>
                </a:rPr>
                <a:t>▶</a:t>
              </a:r>
              <a:r>
                <a:rPr lang="zh-CN" altLang="en-US" dirty="0"/>
                <a:t>美国费城的唐人街</a:t>
              </a:r>
            </a:p>
          </p:txBody>
        </p:sp>
        <p:sp>
          <p:nvSpPr>
            <p:cNvPr id="2" name="文本框 1"/>
            <p:cNvSpPr txBox="1"/>
            <p:nvPr/>
          </p:nvSpPr>
          <p:spPr>
            <a:xfrm>
              <a:off x="279325" y="4755173"/>
              <a:ext cx="5467350" cy="1779590"/>
            </a:xfrm>
            <a:prstGeom prst="rect">
              <a:avLst/>
            </a:prstGeom>
            <a:noFill/>
          </p:spPr>
          <p:txBody>
            <a:bodyPr wrap="square" rtlCol="0" anchor="t">
              <a:spAutoFit/>
            </a:bodyPr>
            <a:lstStyle/>
            <a:p>
              <a:pPr>
                <a:lnSpc>
                  <a:spcPct val="140000"/>
                </a:lnSpc>
              </a:pPr>
              <a:r>
                <a:rPr lang="en-US" altLang="zh-CN" dirty="0">
                  <a:latin typeface="楷体" panose="02010609060101010101" pitchFamily="49" charset="-122"/>
                  <a:ea typeface="楷体" panose="02010609060101010101" pitchFamily="49" charset="-122"/>
                  <a:sym typeface="+mn-ea"/>
                </a:rPr>
                <a:t>     </a:t>
              </a:r>
              <a:r>
                <a:rPr lang="zh-CN" altLang="en-US" sz="2000" dirty="0">
                  <a:solidFill>
                    <a:schemeClr val="tx1">
                      <a:lumMod val="85000"/>
                      <a:lumOff val="15000"/>
                    </a:schemeClr>
                  </a:solidFill>
                  <a:latin typeface="华文楷体" panose="02010600040101010101" pitchFamily="2" charset="-122"/>
                  <a:ea typeface="华文楷体" panose="02010600040101010101" pitchFamily="2" charset="-122"/>
                  <a:sym typeface="+mn-ea"/>
                </a:rPr>
                <a:t>唐人街，又称中国城或者华埠。是华人在其他国家城市聚居的地区，是华侨和华商的政治、经济、文化活动的中心，是华侨社会的集中表现，是华人向世界展示中华文化的窗口。</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sym typeface="+mn-ea"/>
              </a:endParaRPr>
            </a:p>
          </p:txBody>
        </p:sp>
      </p:grpSp>
      <p:grpSp>
        <p:nvGrpSpPr>
          <p:cNvPr id="9" name="组合 8">
            <a:extLst>
              <a:ext uri="{FF2B5EF4-FFF2-40B4-BE49-F238E27FC236}">
                <a16:creationId xmlns:a16="http://schemas.microsoft.com/office/drawing/2014/main" id="{B7500A30-6EBF-9645-F4A1-6E388AB896BD}"/>
              </a:ext>
            </a:extLst>
          </p:cNvPr>
          <p:cNvGrpSpPr/>
          <p:nvPr/>
        </p:nvGrpSpPr>
        <p:grpSpPr>
          <a:xfrm>
            <a:off x="5912735" y="792130"/>
            <a:ext cx="5844540" cy="4683185"/>
            <a:chOff x="5954680" y="903873"/>
            <a:chExt cx="5844540" cy="4683185"/>
          </a:xfrm>
        </p:grpSpPr>
        <p:grpSp>
          <p:nvGrpSpPr>
            <p:cNvPr id="6" name="组合 5">
              <a:extLst>
                <a:ext uri="{FF2B5EF4-FFF2-40B4-BE49-F238E27FC236}">
                  <a16:creationId xmlns:a16="http://schemas.microsoft.com/office/drawing/2014/main" id="{0520B186-5F42-E1AB-0FEC-C3271B4A3D45}"/>
                </a:ext>
              </a:extLst>
            </p:cNvPr>
            <p:cNvGrpSpPr/>
            <p:nvPr/>
          </p:nvGrpSpPr>
          <p:grpSpPr>
            <a:xfrm>
              <a:off x="6096000" y="903873"/>
              <a:ext cx="5561901" cy="4283075"/>
              <a:chOff x="6096000" y="903873"/>
              <a:chExt cx="5561901" cy="4283075"/>
            </a:xfrm>
          </p:grpSpPr>
          <p:graphicFrame>
            <p:nvGraphicFramePr>
              <p:cNvPr id="4" name="表格 3">
                <a:extLst>
                  <a:ext uri="{FF2B5EF4-FFF2-40B4-BE49-F238E27FC236}">
                    <a16:creationId xmlns:a16="http://schemas.microsoft.com/office/drawing/2014/main" id="{87E1BFD0-62F5-5388-86DC-211280AE1002}"/>
                  </a:ext>
                </a:extLst>
              </p:cNvPr>
              <p:cNvGraphicFramePr/>
              <p:nvPr>
                <p:custDataLst>
                  <p:tags r:id="rId1"/>
                </p:custDataLst>
                <p:extLst>
                  <p:ext uri="{D42A27DB-BD31-4B8C-83A1-F6EECF244321}">
                    <p14:modId xmlns:p14="http://schemas.microsoft.com/office/powerpoint/2010/main" val="1700133115"/>
                  </p:ext>
                </p:extLst>
              </p:nvPr>
            </p:nvGraphicFramePr>
            <p:xfrm>
              <a:off x="6096000" y="1364248"/>
              <a:ext cx="5561901" cy="3822700"/>
            </p:xfrm>
            <a:graphic>
              <a:graphicData uri="http://schemas.openxmlformats.org/drawingml/2006/table">
                <a:tbl>
                  <a:tblPr firstRow="1" bandRow="1">
                    <a:tableStyleId>{5C22544A-7EE6-4342-B048-85BDC9FD1C3A}</a:tableStyleId>
                  </a:tblPr>
                  <a:tblGrid>
                    <a:gridCol w="1678702">
                      <a:extLst>
                        <a:ext uri="{9D8B030D-6E8A-4147-A177-3AD203B41FA5}">
                          <a16:colId xmlns:a16="http://schemas.microsoft.com/office/drawing/2014/main" val="20000"/>
                        </a:ext>
                      </a:extLst>
                    </a:gridCol>
                    <a:gridCol w="1131609">
                      <a:extLst>
                        <a:ext uri="{9D8B030D-6E8A-4147-A177-3AD203B41FA5}">
                          <a16:colId xmlns:a16="http://schemas.microsoft.com/office/drawing/2014/main" val="20001"/>
                        </a:ext>
                      </a:extLst>
                    </a:gridCol>
                    <a:gridCol w="1191237">
                      <a:extLst>
                        <a:ext uri="{9D8B030D-6E8A-4147-A177-3AD203B41FA5}">
                          <a16:colId xmlns:a16="http://schemas.microsoft.com/office/drawing/2014/main" val="20002"/>
                        </a:ext>
                      </a:extLst>
                    </a:gridCol>
                    <a:gridCol w="1560353">
                      <a:extLst>
                        <a:ext uri="{9D8B030D-6E8A-4147-A177-3AD203B41FA5}">
                          <a16:colId xmlns:a16="http://schemas.microsoft.com/office/drawing/2014/main" val="20003"/>
                        </a:ext>
                      </a:extLst>
                    </a:gridCol>
                  </a:tblGrid>
                  <a:tr h="738675">
                    <a:tc>
                      <a:txBody>
                        <a:bodyPr/>
                        <a:lstStyle/>
                        <a:p>
                          <a:pPr algn="ctr">
                            <a:buNone/>
                          </a:pPr>
                          <a:endParaRPr lang="zh-CN" altLang="en-US" sz="1800" dirty="0">
                            <a:latin typeface="华文楷体" panose="02010600040101010101" pitchFamily="2" charset="-122"/>
                            <a:ea typeface="华文楷体" panose="02010600040101010101" pitchFamily="2" charset="-122"/>
                          </a:endParaRPr>
                        </a:p>
                        <a:p>
                          <a:pPr algn="ctr">
                            <a:buNone/>
                          </a:pPr>
                          <a:r>
                            <a:rPr lang="zh-CN" altLang="en-US" sz="1800" dirty="0">
                              <a:latin typeface="华文楷体" panose="02010600040101010101" pitchFamily="2" charset="-122"/>
                              <a:ea typeface="华文楷体" panose="02010600040101010101" pitchFamily="2" charset="-122"/>
                            </a:rPr>
                            <a:t>州名 </a:t>
                          </a:r>
                        </a:p>
                        <a:p>
                          <a:pPr algn="ctr">
                            <a:buNone/>
                          </a:pPr>
                          <a:endParaRPr lang="zh-CN" altLang="en-US" sz="1800" dirty="0">
                            <a:latin typeface="华文楷体" panose="02010600040101010101" pitchFamily="2" charset="-122"/>
                            <a:ea typeface="华文楷体" panose="02010600040101010101" pitchFamily="2" charset="-122"/>
                          </a:endParaRPr>
                        </a:p>
                      </a:txBody>
                      <a:tcPr anchor="ctr"/>
                    </a:tc>
                    <a:tc>
                      <a:txBody>
                        <a:bodyPr/>
                        <a:lstStyle/>
                        <a:p>
                          <a:pPr algn="ctr">
                            <a:buNone/>
                          </a:pPr>
                          <a:endParaRPr lang="zh-CN" altLang="en-US" sz="1800" dirty="0">
                            <a:latin typeface="华文楷体" panose="02010600040101010101" pitchFamily="2" charset="-122"/>
                            <a:ea typeface="华文楷体" panose="02010600040101010101" pitchFamily="2" charset="-122"/>
                            <a:sym typeface="+mn-ea"/>
                          </a:endParaRPr>
                        </a:p>
                        <a:p>
                          <a:pPr algn="ctr">
                            <a:buNone/>
                          </a:pPr>
                          <a:r>
                            <a:rPr lang="zh-CN" altLang="en-US" sz="1800" dirty="0">
                              <a:latin typeface="华文楷体" panose="02010600040101010101" pitchFamily="2" charset="-122"/>
                              <a:ea typeface="华文楷体" panose="02010600040101010101" pitchFamily="2" charset="-122"/>
                              <a:sym typeface="+mn-ea"/>
                            </a:rPr>
                            <a:t>州总人口</a:t>
                          </a:r>
                        </a:p>
                      </a:txBody>
                      <a:tcPr anchor="ctr"/>
                    </a:tc>
                    <a:tc>
                      <a:txBody>
                        <a:bodyPr/>
                        <a:lstStyle/>
                        <a:p>
                          <a:pPr algn="ctr">
                            <a:buNone/>
                          </a:pPr>
                          <a:endParaRPr lang="zh-CN" altLang="en-US" sz="1800" dirty="0">
                            <a:latin typeface="华文楷体" panose="02010600040101010101" pitchFamily="2" charset="-122"/>
                            <a:ea typeface="华文楷体" panose="02010600040101010101" pitchFamily="2" charset="-122"/>
                            <a:sym typeface="+mn-ea"/>
                          </a:endParaRPr>
                        </a:p>
                        <a:p>
                          <a:pPr algn="ctr">
                            <a:buNone/>
                          </a:pPr>
                          <a:r>
                            <a:rPr lang="zh-CN" altLang="en-US" sz="1800" dirty="0">
                              <a:latin typeface="华文楷体" panose="02010600040101010101" pitchFamily="2" charset="-122"/>
                              <a:ea typeface="华文楷体" panose="02010600040101010101" pitchFamily="2" charset="-122"/>
                              <a:sym typeface="+mn-ea"/>
                            </a:rPr>
                            <a:t>华裔</a:t>
                          </a:r>
                        </a:p>
                        <a:p>
                          <a:pPr algn="ctr">
                            <a:buNone/>
                          </a:pPr>
                          <a:r>
                            <a:rPr lang="zh-CN" altLang="en-US" sz="1800" dirty="0">
                              <a:latin typeface="华文楷体" panose="02010600040101010101" pitchFamily="2" charset="-122"/>
                              <a:ea typeface="华文楷体" panose="02010600040101010101" pitchFamily="2" charset="-122"/>
                              <a:sym typeface="+mn-ea"/>
                            </a:rPr>
                            <a:t>总人口</a:t>
                          </a:r>
                          <a:endParaRPr lang="zh-CN" altLang="en-US" sz="1800" dirty="0">
                            <a:latin typeface="华文楷体" panose="02010600040101010101" pitchFamily="2" charset="-122"/>
                            <a:ea typeface="华文楷体" panose="02010600040101010101" pitchFamily="2" charset="-122"/>
                          </a:endParaRPr>
                        </a:p>
                        <a:p>
                          <a:pPr algn="ctr">
                            <a:buNone/>
                          </a:pPr>
                          <a:endParaRPr lang="zh-CN" altLang="en-US" sz="1800" dirty="0">
                            <a:latin typeface="华文楷体" panose="02010600040101010101" pitchFamily="2" charset="-122"/>
                            <a:ea typeface="华文楷体" panose="02010600040101010101" pitchFamily="2" charset="-122"/>
                          </a:endParaRPr>
                        </a:p>
                      </a:txBody>
                      <a:tcPr anchor="ctr"/>
                    </a:tc>
                    <a:tc>
                      <a:txBody>
                        <a:bodyPr/>
                        <a:lstStyle/>
                        <a:p>
                          <a:pPr algn="ctr">
                            <a:buNone/>
                          </a:pPr>
                          <a:r>
                            <a:rPr lang="zh-CN" altLang="en-US" sz="1800" dirty="0">
                              <a:latin typeface="华文楷体" panose="02010600040101010101" pitchFamily="2" charset="-122"/>
                              <a:ea typeface="华文楷体" panose="02010600040101010101" pitchFamily="2" charset="-122"/>
                            </a:rPr>
                            <a:t>华裔总人口</a:t>
                          </a:r>
                        </a:p>
                        <a:p>
                          <a:pPr algn="ctr">
                            <a:buNone/>
                          </a:pPr>
                          <a:r>
                            <a:rPr lang="zh-CN" altLang="en-US" sz="1800" dirty="0">
                              <a:latin typeface="华文楷体" panose="02010600040101010101" pitchFamily="2" charset="-122"/>
                              <a:ea typeface="华文楷体" panose="02010600040101010101" pitchFamily="2" charset="-122"/>
                            </a:rPr>
                            <a:t>的百分比</a:t>
                          </a:r>
                        </a:p>
                      </a:txBody>
                      <a:tcPr anchor="ctr"/>
                    </a:tc>
                    <a:extLst>
                      <a:ext uri="{0D108BD9-81ED-4DB2-BD59-A6C34878D82A}">
                        <a16:rowId xmlns:a16="http://schemas.microsoft.com/office/drawing/2014/main" val="10000"/>
                      </a:ext>
                    </a:extLst>
                  </a:tr>
                  <a:tr h="658495">
                    <a:tc>
                      <a:txBody>
                        <a:bodyPr/>
                        <a:lstStyle/>
                        <a:p>
                          <a:pPr algn="ctr">
                            <a:buNone/>
                          </a:pPr>
                          <a:r>
                            <a:rPr lang="zh-CN" altLang="en-US" sz="1800" dirty="0">
                              <a:latin typeface="华文楷体" panose="02010600040101010101" pitchFamily="2" charset="-122"/>
                              <a:ea typeface="华文楷体" panose="02010600040101010101" pitchFamily="2" charset="-122"/>
                            </a:rPr>
                            <a:t>California</a:t>
                          </a:r>
                        </a:p>
                        <a:p>
                          <a:pPr algn="ctr">
                            <a:buNone/>
                          </a:pPr>
                          <a:r>
                            <a:rPr lang="zh-CN" altLang="en-US" sz="1800" dirty="0">
                              <a:latin typeface="华文楷体" panose="02010600040101010101" pitchFamily="2" charset="-122"/>
                              <a:ea typeface="华文楷体" panose="02010600040101010101" pitchFamily="2" charset="-122"/>
                            </a:rPr>
                            <a:t>加利福利亚州  </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33871648 </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1122187</a:t>
                          </a:r>
                        </a:p>
                      </a:txBody>
                      <a:tcPr anchor="ctr"/>
                    </a:tc>
                    <a:tc>
                      <a:txBody>
                        <a:bodyPr/>
                        <a:lstStyle/>
                        <a:p>
                          <a:pPr algn="ctr">
                            <a:buNone/>
                          </a:pPr>
                          <a:r>
                            <a:rPr lang="zh-CN" altLang="en-US" sz="1800">
                              <a:latin typeface="Times New Roman" panose="02020603050405020304" pitchFamily="18" charset="0"/>
                              <a:cs typeface="Times New Roman" panose="02020603050405020304" pitchFamily="18" charset="0"/>
                              <a:sym typeface="+mn-ea"/>
                            </a:rPr>
                            <a:t>3.31</a:t>
                          </a:r>
                          <a:endParaRPr lang="zh-CN" altLang="en-US" sz="1800">
                            <a:latin typeface="Times New Roman" panose="02020603050405020304" pitchFamily="18" charset="0"/>
                            <a:cs typeface="Times New Roman" panose="02020603050405020304" pitchFamily="18" charset="0"/>
                          </a:endParaRPr>
                        </a:p>
                        <a:p>
                          <a:pPr algn="ctr">
                            <a:buNone/>
                          </a:pPr>
                          <a:endParaRPr lang="zh-CN" alt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658495">
                    <a:tc>
                      <a:txBody>
                        <a:bodyPr/>
                        <a:lstStyle/>
                        <a:p>
                          <a:pPr algn="ctr">
                            <a:buNone/>
                          </a:pPr>
                          <a:r>
                            <a:rPr lang="zh-CN" altLang="en-US" sz="1800" dirty="0">
                              <a:latin typeface="华文楷体" panose="02010600040101010101" pitchFamily="2" charset="-122"/>
                              <a:ea typeface="华文楷体" panose="02010600040101010101" pitchFamily="2" charset="-122"/>
                            </a:rPr>
                            <a:t>New York</a:t>
                          </a:r>
                        </a:p>
                        <a:p>
                          <a:pPr algn="ctr">
                            <a:buNone/>
                          </a:pPr>
                          <a:r>
                            <a:rPr lang="zh-CN" altLang="en-US" sz="1800" dirty="0">
                              <a:latin typeface="华文楷体" panose="02010600040101010101" pitchFamily="2" charset="-122"/>
                              <a:ea typeface="华文楷体" panose="02010600040101010101" pitchFamily="2" charset="-122"/>
                            </a:rPr>
                            <a:t>纽约</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rPr>
                            <a:t>18976457 </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45859</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2.38</a:t>
                          </a:r>
                          <a:endParaRPr lang="zh-CN" altLang="en-US"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58495">
                    <a:tc>
                      <a:txBody>
                        <a:bodyPr/>
                        <a:lstStyle/>
                        <a:p>
                          <a:pPr algn="ctr">
                            <a:buNone/>
                          </a:pPr>
                          <a:r>
                            <a:rPr lang="zh-CN" altLang="en-US" sz="1800" dirty="0">
                              <a:latin typeface="华文楷体" panose="02010600040101010101" pitchFamily="2" charset="-122"/>
                              <a:ea typeface="华文楷体" panose="02010600040101010101" pitchFamily="2" charset="-122"/>
                            </a:rPr>
                            <a:t>Florida </a:t>
                          </a:r>
                        </a:p>
                        <a:p>
                          <a:pPr algn="ctr">
                            <a:buNone/>
                          </a:pPr>
                          <a:r>
                            <a:rPr lang="zh-CN" altLang="en-US" sz="1800" dirty="0">
                              <a:latin typeface="华文楷体" panose="02010600040101010101" pitchFamily="2" charset="-122"/>
                              <a:ea typeface="华文楷体" panose="02010600040101010101" pitchFamily="2" charset="-122"/>
                            </a:rPr>
                            <a:t>佛罗里达</a:t>
                          </a:r>
                        </a:p>
                      </a:txBody>
                      <a:tcPr anchor="ctr"/>
                    </a:tc>
                    <a:tc>
                      <a:txBody>
                        <a:bodyPr/>
                        <a:lstStyle/>
                        <a:p>
                          <a:pPr algn="ctr">
                            <a:buNone/>
                          </a:pPr>
                          <a:r>
                            <a:rPr lang="zh-CN" altLang="en-US" sz="1800">
                              <a:latin typeface="Times New Roman" panose="02020603050405020304" pitchFamily="18" charset="0"/>
                              <a:cs typeface="Times New Roman" panose="02020603050405020304" pitchFamily="18" charset="0"/>
                            </a:rPr>
                            <a:t>15982378</a:t>
                          </a:r>
                          <a:endParaRPr lang="zh-CN" altLang="en-US" sz="1800" b="1">
                            <a:latin typeface="Times New Roman" panose="02020603050405020304" pitchFamily="18" charset="0"/>
                            <a:cs typeface="Times New Roman" panose="02020603050405020304" pitchFamily="18" charset="0"/>
                          </a:endParaRP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rPr>
                            <a:t> 59280</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rPr>
                            <a:t>0.37</a:t>
                          </a:r>
                        </a:p>
                      </a:txBody>
                      <a:tcPr anchor="ctr"/>
                    </a:tc>
                    <a:extLst>
                      <a:ext uri="{0D108BD9-81ED-4DB2-BD59-A6C34878D82A}">
                        <a16:rowId xmlns:a16="http://schemas.microsoft.com/office/drawing/2014/main" val="10003"/>
                      </a:ext>
                    </a:extLst>
                  </a:tr>
                  <a:tr h="658495">
                    <a:tc>
                      <a:txBody>
                        <a:bodyPr/>
                        <a:lstStyle/>
                        <a:p>
                          <a:pPr algn="ctr">
                            <a:buNone/>
                          </a:pPr>
                          <a:r>
                            <a:rPr lang="zh-CN" altLang="en-US" sz="1800" dirty="0">
                              <a:latin typeface="华文楷体" panose="02010600040101010101" pitchFamily="2" charset="-122"/>
                              <a:ea typeface="华文楷体" panose="02010600040101010101" pitchFamily="2" charset="-122"/>
                            </a:rPr>
                            <a:t>Washington </a:t>
                          </a:r>
                        </a:p>
                        <a:p>
                          <a:pPr algn="ctr">
                            <a:buNone/>
                          </a:pPr>
                          <a:r>
                            <a:rPr lang="zh-CN" altLang="en-US" sz="1800" dirty="0">
                              <a:latin typeface="华文楷体" panose="02010600040101010101" pitchFamily="2" charset="-122"/>
                              <a:ea typeface="华文楷体" panose="02010600040101010101" pitchFamily="2" charset="-122"/>
                            </a:rPr>
                            <a:t>华盛顿 </a:t>
                          </a:r>
                        </a:p>
                      </a:txBody>
                      <a:tcPr anchor="ctr"/>
                    </a:tc>
                    <a:tc>
                      <a:txBody>
                        <a:bodyPr/>
                        <a:lstStyle/>
                        <a:p>
                          <a:pPr algn="ctr">
                            <a:buNone/>
                          </a:pPr>
                          <a:r>
                            <a:rPr lang="zh-CN" altLang="en-US" sz="1800">
                              <a:latin typeface="Times New Roman" panose="02020603050405020304" pitchFamily="18" charset="0"/>
                              <a:cs typeface="Times New Roman" panose="02020603050405020304" pitchFamily="18" charset="0"/>
                              <a:sym typeface="+mn-ea"/>
                            </a:rPr>
                            <a:t>589421 </a:t>
                          </a:r>
                        </a:p>
                      </a:txBody>
                      <a:tcPr anchor="ctr"/>
                    </a:tc>
                    <a:tc>
                      <a:txBody>
                        <a:bodyPr/>
                        <a:lstStyle/>
                        <a:p>
                          <a:pPr algn="ctr">
                            <a:buNone/>
                          </a:pPr>
                          <a:r>
                            <a:rPr lang="zh-CN" altLang="en-US" sz="1800">
                              <a:latin typeface="Times New Roman" panose="02020603050405020304" pitchFamily="18" charset="0"/>
                              <a:cs typeface="Times New Roman" panose="02020603050405020304" pitchFamily="18" charset="0"/>
                              <a:sym typeface="+mn-ea"/>
                            </a:rPr>
                            <a:t>75884 </a:t>
                          </a:r>
                        </a:p>
                      </a:txBody>
                      <a:tcPr anchor="ct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1.29</a:t>
                          </a:r>
                          <a:endParaRPr lang="zh-CN" altLang="en-US"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5" name="文本框 4">
                <a:extLst>
                  <a:ext uri="{FF2B5EF4-FFF2-40B4-BE49-F238E27FC236}">
                    <a16:creationId xmlns:a16="http://schemas.microsoft.com/office/drawing/2014/main" id="{09CD70F2-9AC1-D0E2-ED47-BB0EE7127ED5}"/>
                  </a:ext>
                </a:extLst>
              </p:cNvPr>
              <p:cNvSpPr txBox="1"/>
              <p:nvPr/>
            </p:nvSpPr>
            <p:spPr>
              <a:xfrm>
                <a:off x="6268656" y="903873"/>
                <a:ext cx="5389245" cy="460375"/>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en-US" altLang="zh-CN" sz="2400" dirty="0">
                    <a:solidFill>
                      <a:srgbClr val="0057A6"/>
                    </a:solidFill>
                    <a:latin typeface="华文楷体" panose="02010600040101010101" pitchFamily="2" charset="-122"/>
                    <a:ea typeface="华文楷体" panose="02010600040101010101" pitchFamily="2" charset="-122"/>
                  </a:rPr>
                  <a:t>2000</a:t>
                </a:r>
                <a:r>
                  <a:rPr lang="zh-CN" altLang="en-US" sz="2400" dirty="0">
                    <a:solidFill>
                      <a:srgbClr val="0057A6"/>
                    </a:solidFill>
                    <a:latin typeface="华文楷体" panose="02010600040101010101" pitchFamily="2" charset="-122"/>
                    <a:ea typeface="华文楷体" panose="02010600040101010101" pitchFamily="2" charset="-122"/>
                  </a:rPr>
                  <a:t>年美国华人地理分布状况（部分）</a:t>
                </a:r>
              </a:p>
            </p:txBody>
          </p:sp>
        </p:grpSp>
        <p:sp>
          <p:nvSpPr>
            <p:cNvPr id="7" name="文本框 6">
              <a:extLst>
                <a:ext uri="{FF2B5EF4-FFF2-40B4-BE49-F238E27FC236}">
                  <a16:creationId xmlns:a16="http://schemas.microsoft.com/office/drawing/2014/main" id="{6CA40F75-48EC-0306-7929-26DF5C9A9F41}"/>
                </a:ext>
              </a:extLst>
            </p:cNvPr>
            <p:cNvSpPr txBox="1"/>
            <p:nvPr/>
          </p:nvSpPr>
          <p:spPr>
            <a:xfrm>
              <a:off x="5954680" y="5186948"/>
              <a:ext cx="5844540" cy="400110"/>
            </a:xfrm>
            <a:prstGeom prst="rect">
              <a:avLst/>
            </a:prstGeom>
            <a:noFill/>
          </p:spPr>
          <p:txBody>
            <a:bodyPr wrap="square" rtlCol="0" anchor="t">
              <a:spAutoFit/>
            </a:bodyPr>
            <a:lstStyle/>
            <a:p>
              <a:r>
                <a:rPr lang="zh-CN" altLang="en-US" dirty="0">
                  <a:latin typeface="微软雅黑" panose="020B0503020204020204" pitchFamily="34" charset="-122"/>
                  <a:ea typeface="微软雅黑" panose="020B0503020204020204" pitchFamily="34" charset="-122"/>
                </a:rPr>
                <a:t>▶</a:t>
              </a:r>
              <a:r>
                <a:rPr lang="zh-CN" altLang="en-US" sz="2000" dirty="0">
                  <a:latin typeface="华文楷体" panose="02010600040101010101" pitchFamily="2" charset="-122"/>
                  <a:ea typeface="华文楷体" panose="02010600040101010101" pitchFamily="2" charset="-122"/>
                </a:rPr>
                <a:t>资料来源：美国人口统计局 2000 年人口普查资料。</a:t>
              </a:r>
              <a:endParaRPr lang="zh-CN" altLang="en-US" dirty="0">
                <a:latin typeface="华文楷体" panose="02010600040101010101" pitchFamily="2" charset="-122"/>
                <a:ea typeface="华文楷体" panose="02010600040101010101" pitchFamily="2" charset="-122"/>
              </a:endParaRPr>
            </a:p>
          </p:txBody>
        </p:sp>
      </p:grpSp>
      <p:sp>
        <p:nvSpPr>
          <p:cNvPr id="10" name="TextBox 4">
            <a:extLst>
              <a:ext uri="{FF2B5EF4-FFF2-40B4-BE49-F238E27FC236}">
                <a16:creationId xmlns:a16="http://schemas.microsoft.com/office/drawing/2014/main" id="{6884A8FE-CA82-A3A4-C8BE-618599BB296B}"/>
              </a:ext>
            </a:extLst>
          </p:cNvPr>
          <p:cNvSpPr txBox="1"/>
          <p:nvPr/>
        </p:nvSpPr>
        <p:spPr>
          <a:xfrm>
            <a:off x="6054055" y="5353046"/>
            <a:ext cx="4633973" cy="1425647"/>
          </a:xfrm>
          <a:prstGeom prst="rect">
            <a:avLst/>
          </a:prstGeom>
          <a:noFill/>
        </p:spPr>
        <p:txBody>
          <a:bodyPr wrap="square" lIns="0" tIns="0" rIns="0" bIns="0" rtlCol="0">
            <a:spAutoFit/>
          </a:bodyPr>
          <a:lstStyle/>
          <a:p>
            <a:pPr>
              <a:lnSpc>
                <a:spcPct val="160000"/>
              </a:lnSpc>
            </a:pPr>
            <a:r>
              <a:rPr lang="en-US" altLang="zh-CN" sz="2000" dirty="0">
                <a:solidFill>
                  <a:srgbClr val="C00000"/>
                </a:solidFill>
                <a:latin typeface="华文新魏" panose="02010800040101010101" pitchFamily="2" charset="-122"/>
                <a:ea typeface="华文新魏" panose="02010800040101010101" pitchFamily="2" charset="-122"/>
              </a:rPr>
              <a:t>1</a:t>
            </a:r>
            <a:r>
              <a:rPr lang="zh-CN" altLang="en-US" sz="2000" dirty="0">
                <a:solidFill>
                  <a:srgbClr val="C00000"/>
                </a:solidFill>
                <a:latin typeface="华文新魏" panose="02010800040101010101" pitchFamily="2" charset="-122"/>
                <a:ea typeface="华文新魏" panose="02010800040101010101" pitchFamily="2" charset="-122"/>
              </a:rPr>
              <a:t>、促进了美国西部的开发与经济发展；</a:t>
            </a:r>
          </a:p>
          <a:p>
            <a:pPr>
              <a:lnSpc>
                <a:spcPct val="160000"/>
              </a:lnSpc>
            </a:pPr>
            <a:r>
              <a:rPr lang="en-US" altLang="zh-CN" sz="2000" dirty="0">
                <a:solidFill>
                  <a:srgbClr val="C00000"/>
                </a:solidFill>
                <a:latin typeface="华文新魏" panose="02010800040101010101" pitchFamily="2" charset="-122"/>
                <a:ea typeface="华文新魏" panose="02010800040101010101" pitchFamily="2" charset="-122"/>
              </a:rPr>
              <a:t>2</a:t>
            </a:r>
            <a:r>
              <a:rPr lang="zh-CN" altLang="en-US" sz="2000" dirty="0">
                <a:solidFill>
                  <a:srgbClr val="C00000"/>
                </a:solidFill>
                <a:latin typeface="华文新魏" panose="02010800040101010101" pitchFamily="2" charset="-122"/>
                <a:ea typeface="华文新魏" panose="02010800040101010101" pitchFamily="2" charset="-122"/>
              </a:rPr>
              <a:t>、促进了文化交融；</a:t>
            </a:r>
          </a:p>
          <a:p>
            <a:pPr>
              <a:lnSpc>
                <a:spcPct val="160000"/>
              </a:lnSpc>
            </a:pPr>
            <a:r>
              <a:rPr lang="en-US" sz="2000" dirty="0">
                <a:solidFill>
                  <a:srgbClr val="C00000"/>
                </a:solidFill>
                <a:latin typeface="华文新魏" panose="02010800040101010101" pitchFamily="2" charset="-122"/>
                <a:ea typeface="华文新魏" panose="02010800040101010101" pitchFamily="2" charset="-122"/>
              </a:rPr>
              <a:t>3</a:t>
            </a:r>
            <a:r>
              <a:rPr lang="zh-CN" altLang="en-US" sz="2000" dirty="0">
                <a:solidFill>
                  <a:srgbClr val="C00000"/>
                </a:solidFill>
                <a:latin typeface="华文新魏" panose="02010800040101010101" pitchFamily="2" charset="-122"/>
                <a:ea typeface="华文新魏" panose="02010800040101010101" pitchFamily="2" charset="-122"/>
              </a:rPr>
              <a:t>、改变了美国的族群、人口结构</a:t>
            </a:r>
            <a:endParaRPr lang="zh-CN" altLang="en-US" sz="28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43486" y="-202826"/>
            <a:ext cx="8673014" cy="1372683"/>
          </a:xfrm>
          <a:prstGeom prst="rect">
            <a:avLst/>
          </a:prstGeom>
          <a:noFill/>
          <a:effectLst/>
        </p:spPr>
        <p:txBody>
          <a:bodyPr wrap="square" rtlCol="0">
            <a:spAutoFit/>
          </a:bodyPr>
          <a:lstStyle/>
          <a:p>
            <a:pPr>
              <a:lnSpc>
                <a:spcPct val="130000"/>
              </a:lnSpc>
            </a:pPr>
            <a:endParaRPr lang="zh-CN" altLang="en-US" sz="1000" b="1" dirty="0">
              <a:solidFill>
                <a:srgbClr val="0057A6"/>
              </a:solidFill>
              <a:latin typeface="幼圆" panose="02010509060101010101" pitchFamily="49" charset="-122"/>
              <a:ea typeface="幼圆" panose="02010509060101010101" pitchFamily="49" charset="-122"/>
            </a:endParaRPr>
          </a:p>
          <a:p>
            <a:pPr>
              <a:lnSpc>
                <a:spcPct val="130000"/>
              </a:lnSpc>
            </a:pPr>
            <a:r>
              <a:rPr lang="zh-CN" altLang="en-US" sz="2800" b="1" dirty="0">
                <a:solidFill>
                  <a:srgbClr val="0057A6"/>
                </a:solidFill>
                <a:latin typeface="华文新魏" panose="02010800040101010101" pitchFamily="2" charset="-122"/>
                <a:ea typeface="华文新魏" panose="02010800040101010101" pitchFamily="2" charset="-122"/>
              </a:rPr>
              <a:t>结合教材的内容与材料，了解美洲地区、大洋洲地区的人口跨地域转移的相关史实，并分析其影响。</a:t>
            </a:r>
          </a:p>
        </p:txBody>
      </p:sp>
      <p:grpSp>
        <p:nvGrpSpPr>
          <p:cNvPr id="2" name="组合 1"/>
          <p:cNvGrpSpPr/>
          <p:nvPr/>
        </p:nvGrpSpPr>
        <p:grpSpPr>
          <a:xfrm>
            <a:off x="183661" y="98274"/>
            <a:ext cx="3138380" cy="1059407"/>
            <a:chOff x="1720905" y="2226941"/>
            <a:chExt cx="2914156" cy="1083059"/>
          </a:xfrm>
        </p:grpSpPr>
        <p:sp>
          <p:nvSpPr>
            <p:cNvPr id="3" name="Freeform 104"/>
            <p:cNvSpPr>
              <a:spLocks noEditPoints="1"/>
            </p:cNvSpPr>
            <p:nvPr/>
          </p:nvSpPr>
          <p:spPr bwMode="auto">
            <a:xfrm>
              <a:off x="1731416" y="2300514"/>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1" name="Freeform 104"/>
            <p:cNvSpPr>
              <a:spLocks noEditPoints="1"/>
            </p:cNvSpPr>
            <p:nvPr/>
          </p:nvSpPr>
          <p:spPr bwMode="auto">
            <a:xfrm>
              <a:off x="1720905" y="2226941"/>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3" name="矩形 72"/>
            <p:cNvSpPr>
              <a:spLocks noChangeArrowheads="1"/>
            </p:cNvSpPr>
            <p:nvPr/>
          </p:nvSpPr>
          <p:spPr bwMode="auto">
            <a:xfrm>
              <a:off x="1981485" y="2418162"/>
              <a:ext cx="2283460" cy="66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600" b="1" dirty="0">
                  <a:solidFill>
                    <a:srgbClr val="0057A6"/>
                  </a:solidFill>
                  <a:latin typeface="华文新魏" panose="02010800040101010101" pitchFamily="2" charset="-122"/>
                  <a:ea typeface="华文新魏" panose="02010800040101010101" pitchFamily="2" charset="-122"/>
                </a:rPr>
                <a:t>合作探究  </a:t>
              </a:r>
            </a:p>
          </p:txBody>
        </p:sp>
      </p:grpSp>
      <p:grpSp>
        <p:nvGrpSpPr>
          <p:cNvPr id="77" name="组合 76">
            <a:extLst>
              <a:ext uri="{FF2B5EF4-FFF2-40B4-BE49-F238E27FC236}">
                <a16:creationId xmlns:a16="http://schemas.microsoft.com/office/drawing/2014/main" id="{CCDB48EA-182D-2B7E-A4AE-00ACC781ED65}"/>
              </a:ext>
            </a:extLst>
          </p:cNvPr>
          <p:cNvGrpSpPr/>
          <p:nvPr/>
        </p:nvGrpSpPr>
        <p:grpSpPr>
          <a:xfrm>
            <a:off x="0" y="1538206"/>
            <a:ext cx="4673565" cy="4074501"/>
            <a:chOff x="0" y="1538206"/>
            <a:chExt cx="4673565" cy="4074501"/>
          </a:xfrm>
        </p:grpSpPr>
        <p:pic>
          <p:nvPicPr>
            <p:cNvPr id="4" name="内容占位符 7" descr="血洗特诺奇蒂特兰城.jpg">
              <a:extLst>
                <a:ext uri="{FF2B5EF4-FFF2-40B4-BE49-F238E27FC236}">
                  <a16:creationId xmlns:a16="http://schemas.microsoft.com/office/drawing/2014/main" id="{01B8939A-7B23-2366-D7AA-0B76D74561BA}"/>
                </a:ext>
              </a:extLst>
            </p:cNvPr>
            <p:cNvPicPr>
              <a:picLocks noChangeAspect="1"/>
            </p:cNvPicPr>
            <p:nvPr>
              <p:custDataLst>
                <p:tags r:id="rId2"/>
              </p:custDataLst>
            </p:nvPr>
          </p:nvPicPr>
          <p:blipFill>
            <a:blip r:embed="rId5"/>
            <a:stretch>
              <a:fillRect/>
            </a:stretch>
          </p:blipFill>
          <p:spPr>
            <a:xfrm>
              <a:off x="183661" y="1538206"/>
              <a:ext cx="4070985" cy="3314700"/>
            </a:xfrm>
            <a:prstGeom prst="rect">
              <a:avLst/>
            </a:prstGeom>
          </p:spPr>
        </p:pic>
        <p:sp>
          <p:nvSpPr>
            <p:cNvPr id="74" name="文本框 73">
              <a:extLst>
                <a:ext uri="{FF2B5EF4-FFF2-40B4-BE49-F238E27FC236}">
                  <a16:creationId xmlns:a16="http://schemas.microsoft.com/office/drawing/2014/main" id="{B6AD6D76-4516-364A-6EB1-2FEB9E75C520}"/>
                </a:ext>
              </a:extLst>
            </p:cNvPr>
            <p:cNvSpPr txBox="1"/>
            <p:nvPr/>
          </p:nvSpPr>
          <p:spPr>
            <a:xfrm>
              <a:off x="0" y="4904821"/>
              <a:ext cx="4673565" cy="707886"/>
            </a:xfrm>
            <a:prstGeom prst="rect">
              <a:avLst/>
            </a:prstGeom>
            <a:noFill/>
          </p:spPr>
          <p:txBody>
            <a:bodyPr wrap="square" rtlCol="0">
              <a:spAutoFit/>
            </a:bodyPr>
            <a:lstStyle/>
            <a:p>
              <a:r>
                <a:rPr lang="zh-CN" altLang="en-US" sz="2000" b="1" dirty="0">
                  <a:latin typeface="华文楷体" panose="02010600040101010101" pitchFamily="2" charset="-122"/>
                  <a:ea typeface="华文楷体" panose="02010600040101010101" pitchFamily="2" charset="-122"/>
                </a:rPr>
                <a:t>图</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a:t>
              </a:r>
              <a:r>
                <a:rPr lang="zh-CN" altLang="en-US" sz="2000" b="1" dirty="0">
                  <a:solidFill>
                    <a:srgbClr val="C00000"/>
                  </a:solidFill>
                  <a:latin typeface="华文楷体" panose="02010600040101010101" pitchFamily="2" charset="-122"/>
                  <a:ea typeface="华文楷体" panose="02010600040101010101" pitchFamily="2" charset="-122"/>
                  <a:sym typeface="+mn-ea"/>
                </a:rPr>
                <a:t>西班牙</a:t>
              </a:r>
              <a:r>
                <a:rPr lang="zh-CN" altLang="en-US" sz="2000" b="1" dirty="0">
                  <a:latin typeface="华文楷体" panose="02010600040101010101" pitchFamily="2" charset="-122"/>
                  <a:ea typeface="华文楷体" panose="02010600040101010101" pitchFamily="2" charset="-122"/>
                  <a:sym typeface="+mn-ea"/>
                </a:rPr>
                <a:t>殖民者血洗</a:t>
              </a:r>
              <a:r>
                <a:rPr lang="zh-CN" altLang="en-US" sz="2000" b="1" dirty="0">
                  <a:solidFill>
                    <a:srgbClr val="C00000"/>
                  </a:solidFill>
                  <a:latin typeface="华文楷体" panose="02010600040101010101" pitchFamily="2" charset="-122"/>
                  <a:ea typeface="华文楷体" panose="02010600040101010101" pitchFamily="2" charset="-122"/>
                  <a:sym typeface="+mn-ea"/>
                </a:rPr>
                <a:t>特诺奇蒂特兰城</a:t>
              </a:r>
              <a:r>
                <a:rPr lang="zh-CN" altLang="en-US" sz="2000" b="1" dirty="0">
                  <a:latin typeface="华文楷体" panose="02010600040101010101" pitchFamily="2" charset="-122"/>
                  <a:ea typeface="华文楷体" panose="02010600040101010101" pitchFamily="2" charset="-122"/>
                  <a:sym typeface="+mn-ea"/>
                </a:rPr>
                <a:t>油画</a:t>
              </a:r>
              <a:endParaRPr lang="zh-CN" altLang="en-US" sz="2000" b="1" dirty="0">
                <a:latin typeface="华文楷体" panose="02010600040101010101" pitchFamily="2" charset="-122"/>
                <a:ea typeface="华文楷体" panose="02010600040101010101" pitchFamily="2" charset="-122"/>
              </a:endParaRPr>
            </a:p>
          </p:txBody>
        </p:sp>
      </p:grpSp>
      <p:grpSp>
        <p:nvGrpSpPr>
          <p:cNvPr id="78" name="组合 77">
            <a:extLst>
              <a:ext uri="{FF2B5EF4-FFF2-40B4-BE49-F238E27FC236}">
                <a16:creationId xmlns:a16="http://schemas.microsoft.com/office/drawing/2014/main" id="{2FEA48DA-7176-3992-0268-37C09CA1B150}"/>
              </a:ext>
            </a:extLst>
          </p:cNvPr>
          <p:cNvGrpSpPr/>
          <p:nvPr/>
        </p:nvGrpSpPr>
        <p:grpSpPr>
          <a:xfrm>
            <a:off x="4254646" y="1538206"/>
            <a:ext cx="4351655" cy="3826990"/>
            <a:chOff x="4254646" y="1538206"/>
            <a:chExt cx="4351655" cy="3826990"/>
          </a:xfrm>
        </p:grpSpPr>
        <p:pic>
          <p:nvPicPr>
            <p:cNvPr id="75" name="图片 203795" descr="5933086e43d47926c81c434aee66f7ad_thumb">
              <a:extLst>
                <a:ext uri="{FF2B5EF4-FFF2-40B4-BE49-F238E27FC236}">
                  <a16:creationId xmlns:a16="http://schemas.microsoft.com/office/drawing/2014/main" id="{5EFA5C5A-97F8-3DA7-61ED-8D910EDC919E}"/>
                </a:ext>
              </a:extLst>
            </p:cNvPr>
            <p:cNvPicPr>
              <a:picLocks noChangeAspect="1"/>
            </p:cNvPicPr>
            <p:nvPr>
              <p:custDataLst>
                <p:tags r:id="rId1"/>
              </p:custDataLst>
            </p:nvPr>
          </p:nvPicPr>
          <p:blipFill>
            <a:blip r:embed="rId6"/>
            <a:srcRect t="758" b="11425"/>
            <a:stretch>
              <a:fillRect/>
            </a:stretch>
          </p:blipFill>
          <p:spPr>
            <a:xfrm>
              <a:off x="4254646" y="1538206"/>
              <a:ext cx="4351655" cy="3314065"/>
            </a:xfrm>
            <a:prstGeom prst="rect">
              <a:avLst/>
            </a:prstGeom>
            <a:noFill/>
            <a:ln w="9525">
              <a:noFill/>
            </a:ln>
          </p:spPr>
        </p:pic>
        <p:sp>
          <p:nvSpPr>
            <p:cNvPr id="76" name="文本框 75">
              <a:extLst>
                <a:ext uri="{FF2B5EF4-FFF2-40B4-BE49-F238E27FC236}">
                  <a16:creationId xmlns:a16="http://schemas.microsoft.com/office/drawing/2014/main" id="{5ACC908F-6FF1-8B1A-0350-DAE80DF14734}"/>
                </a:ext>
              </a:extLst>
            </p:cNvPr>
            <p:cNvSpPr txBox="1"/>
            <p:nvPr/>
          </p:nvSpPr>
          <p:spPr>
            <a:xfrm>
              <a:off x="4641071" y="4904821"/>
              <a:ext cx="3296285" cy="460375"/>
            </a:xfrm>
            <a:prstGeom prst="rect">
              <a:avLst/>
            </a:prstGeom>
            <a:noFill/>
          </p:spPr>
          <p:txBody>
            <a:bodyPr wrap="square" rtlCol="0">
              <a:spAutoFit/>
            </a:bodyPr>
            <a:lstStyle/>
            <a:p>
              <a:r>
                <a:rPr lang="zh-CN" altLang="en-US" sz="2400" b="1" dirty="0">
                  <a:latin typeface="华文楷体" panose="02010600040101010101" pitchFamily="2" charset="-122"/>
                  <a:ea typeface="华文楷体" panose="02010600040101010101" pitchFamily="2" charset="-122"/>
                </a:rPr>
                <a:t>图</a:t>
              </a: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：三角贸易示意图</a:t>
              </a:r>
            </a:p>
          </p:txBody>
        </p:sp>
      </p:grpSp>
      <p:grpSp>
        <p:nvGrpSpPr>
          <p:cNvPr id="82" name="组合 81">
            <a:extLst>
              <a:ext uri="{FF2B5EF4-FFF2-40B4-BE49-F238E27FC236}">
                <a16:creationId xmlns:a16="http://schemas.microsoft.com/office/drawing/2014/main" id="{DE84D27F-19A5-F1C0-3386-63D6AB93A064}"/>
              </a:ext>
            </a:extLst>
          </p:cNvPr>
          <p:cNvGrpSpPr/>
          <p:nvPr/>
        </p:nvGrpSpPr>
        <p:grpSpPr>
          <a:xfrm>
            <a:off x="8433330" y="1813304"/>
            <a:ext cx="3761466" cy="3553182"/>
            <a:chOff x="8433330" y="1813304"/>
            <a:chExt cx="3761466" cy="3553182"/>
          </a:xfrm>
        </p:grpSpPr>
        <p:pic>
          <p:nvPicPr>
            <p:cNvPr id="80" name="图片 79" descr="src=http___img1.vbooking.net_inf_201404_25_6dcd4083ace7563cd74c0d83f19c24b5e998caa8.jpg&amp;refer=http___img1.vbooking">
              <a:extLst>
                <a:ext uri="{FF2B5EF4-FFF2-40B4-BE49-F238E27FC236}">
                  <a16:creationId xmlns:a16="http://schemas.microsoft.com/office/drawing/2014/main" id="{C4D168BF-39BB-31D6-4187-AA84689C6B45}"/>
                </a:ext>
              </a:extLst>
            </p:cNvPr>
            <p:cNvPicPr>
              <a:picLocks noChangeAspect="1"/>
            </p:cNvPicPr>
            <p:nvPr/>
          </p:nvPicPr>
          <p:blipFill>
            <a:blip r:embed="rId7"/>
            <a:srcRect l="40924" t="7636" r="733" b="35956"/>
            <a:stretch/>
          </p:blipFill>
          <p:spPr>
            <a:xfrm>
              <a:off x="8606301" y="1813304"/>
              <a:ext cx="3585699" cy="2763868"/>
            </a:xfrm>
            <a:prstGeom prst="rect">
              <a:avLst/>
            </a:prstGeom>
          </p:spPr>
        </p:pic>
        <p:sp>
          <p:nvSpPr>
            <p:cNvPr id="81" name="文本框 80">
              <a:extLst>
                <a:ext uri="{FF2B5EF4-FFF2-40B4-BE49-F238E27FC236}">
                  <a16:creationId xmlns:a16="http://schemas.microsoft.com/office/drawing/2014/main" id="{5F93856B-62B8-2600-D051-6225A982CFEF}"/>
                </a:ext>
              </a:extLst>
            </p:cNvPr>
            <p:cNvSpPr txBox="1"/>
            <p:nvPr/>
          </p:nvSpPr>
          <p:spPr>
            <a:xfrm>
              <a:off x="8433330" y="4904821"/>
              <a:ext cx="3761466"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a:solidFill>
                    <a:schemeClr val="tx1"/>
                  </a:solidFill>
                  <a:latin typeface="华文楷体" panose="02010600040101010101" pitchFamily="2" charset="-122"/>
                  <a:ea typeface="华文楷体" panose="02010600040101010101" pitchFamily="2" charset="-122"/>
                </a:rPr>
                <a:t>图</a:t>
              </a:r>
              <a:r>
                <a:rPr lang="en-US" altLang="zh-CN" sz="2400" b="1" dirty="0">
                  <a:solidFill>
                    <a:schemeClr val="tx1"/>
                  </a:solidFill>
                  <a:latin typeface="华文楷体" panose="02010600040101010101" pitchFamily="2" charset="-122"/>
                  <a:ea typeface="华文楷体" panose="02010600040101010101" pitchFamily="2" charset="-122"/>
                </a:rPr>
                <a:t>3</a:t>
              </a:r>
              <a:r>
                <a:rPr lang="zh-CN" altLang="en-US" sz="2400" b="1" dirty="0">
                  <a:solidFill>
                    <a:schemeClr val="tx1"/>
                  </a:solidFill>
                  <a:latin typeface="华文楷体" panose="02010600040101010101" pitchFamily="2" charset="-122"/>
                  <a:ea typeface="华文楷体" panose="02010600040101010101" pitchFamily="2" charset="-122"/>
                </a:rPr>
                <a:t>：：墨西哥三文化广场</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IP-C (2)"/>
          <p:cNvPicPr>
            <a:picLocks noChangeAspect="1"/>
          </p:cNvPicPr>
          <p:nvPr/>
        </p:nvPicPr>
        <p:blipFill>
          <a:blip r:embed="rId3"/>
          <a:stretch>
            <a:fillRect/>
          </a:stretch>
        </p:blipFill>
        <p:spPr>
          <a:xfrm>
            <a:off x="0" y="0"/>
            <a:ext cx="12192000" cy="6858635"/>
          </a:xfrm>
          <a:prstGeom prst="rect">
            <a:avLst/>
          </a:prstGeom>
        </p:spPr>
      </p:pic>
      <p:sp>
        <p:nvSpPr>
          <p:cNvPr id="28" name="圆角矩形 4"/>
          <p:cNvSpPr/>
          <p:nvPr/>
        </p:nvSpPr>
        <p:spPr>
          <a:xfrm>
            <a:off x="0" y="-635"/>
            <a:ext cx="12192000" cy="685863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7200" dirty="0">
              <a:solidFill>
                <a:srgbClr val="1F487C"/>
              </a:solidFill>
              <a:latin typeface="汉仪瑞云妃宋 简" panose="00020600040101010101" pitchFamily="18" charset="-122"/>
              <a:ea typeface="汉仪瑞云妃宋 简" panose="00020600040101010101" pitchFamily="18" charset="-122"/>
            </a:endParaRPr>
          </a:p>
        </p:txBody>
      </p:sp>
      <p:sp>
        <p:nvSpPr>
          <p:cNvPr id="14338" name="Rectangle 3"/>
          <p:cNvSpPr>
            <a:spLocks noGrp="1"/>
          </p:cNvSpPr>
          <p:nvPr>
            <p:custDataLst>
              <p:tags r:id="rId1"/>
            </p:custDataLst>
          </p:nvPr>
        </p:nvSpPr>
        <p:spPr>
          <a:xfrm>
            <a:off x="5812761" y="265895"/>
            <a:ext cx="6136069" cy="358757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68580" tIns="34290" rIns="68580" bIns="34290" rtlCol="0" anchor="t">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endParaRPr lang="zh-CN" altLang="en-US" sz="1400" b="1" dirty="0">
              <a:solidFill>
                <a:schemeClr val="tx1"/>
              </a:solidFill>
            </a:endParaRPr>
          </a:p>
          <a:p>
            <a:pPr marL="0" indent="0">
              <a:lnSpc>
                <a:spcPct val="100000"/>
              </a:lnSpc>
              <a:spcAft>
                <a:spcPts val="0"/>
              </a:spcAft>
              <a:buNone/>
            </a:pPr>
            <a:r>
              <a:rPr lang="zh-CN" altLang="en-US" sz="2400" b="1" dirty="0">
                <a:solidFill>
                  <a:schemeClr val="tx1"/>
                </a:solidFill>
                <a:latin typeface="华文楷体" panose="02010600040101010101" pitchFamily="2" charset="-122"/>
                <a:ea typeface="华文楷体" panose="02010600040101010101" pitchFamily="2" charset="-122"/>
              </a:rPr>
              <a:t>①</a:t>
            </a:r>
            <a:r>
              <a:rPr lang="en-US" altLang="zh-CN" sz="2400" b="1" dirty="0">
                <a:solidFill>
                  <a:schemeClr val="tx1"/>
                </a:solidFill>
                <a:latin typeface="华文楷体" panose="02010600040101010101" pitchFamily="2" charset="-122"/>
                <a:ea typeface="华文楷体" panose="02010600040101010101" pitchFamily="2" charset="-122"/>
              </a:rPr>
              <a:t>1770</a:t>
            </a:r>
            <a:r>
              <a:rPr lang="zh-CN" altLang="en-US" sz="2400" b="1" dirty="0">
                <a:solidFill>
                  <a:schemeClr val="tx1"/>
                </a:solidFill>
                <a:latin typeface="华文楷体" panose="02010600040101010101" pitchFamily="2" charset="-122"/>
                <a:ea typeface="华文楷体" panose="02010600040101010101" pitchFamily="2" charset="-122"/>
              </a:rPr>
              <a:t>年</a:t>
            </a:r>
            <a:r>
              <a:rPr lang="en-US" altLang="zh-CN" sz="2400" b="1" dirty="0">
                <a:solidFill>
                  <a:schemeClr val="tx1"/>
                </a:solidFill>
                <a:latin typeface="华文楷体" panose="02010600040101010101" pitchFamily="2" charset="-122"/>
                <a:ea typeface="华文楷体" panose="02010600040101010101" pitchFamily="2" charset="-122"/>
              </a:rPr>
              <a:t>4</a:t>
            </a:r>
            <a:r>
              <a:rPr lang="zh-CN" altLang="en-US" sz="2400" b="1" dirty="0">
                <a:solidFill>
                  <a:schemeClr val="tx1"/>
                </a:solidFill>
                <a:latin typeface="华文楷体" panose="02010600040101010101" pitchFamily="2" charset="-122"/>
                <a:ea typeface="华文楷体" panose="02010600040101010101" pitchFamily="2" charset="-122"/>
              </a:rPr>
              <a:t>月，英国航海家詹姆斯</a:t>
            </a:r>
            <a:r>
              <a:rPr lang="en-US" altLang="zh-CN" sz="2400" b="1" dirty="0">
                <a:solidFill>
                  <a:schemeClr val="tx1"/>
                </a:solidFill>
                <a:latin typeface="华文楷体" panose="02010600040101010101" pitchFamily="2" charset="-122"/>
                <a:ea typeface="华文楷体" panose="02010600040101010101" pitchFamily="2" charset="-122"/>
              </a:rPr>
              <a:t>·</a:t>
            </a:r>
            <a:r>
              <a:rPr lang="zh-CN" altLang="en-US" sz="2400" b="1" dirty="0">
                <a:solidFill>
                  <a:schemeClr val="tx1"/>
                </a:solidFill>
                <a:latin typeface="华文楷体" panose="02010600040101010101" pitchFamily="2" charset="-122"/>
                <a:ea typeface="华文楷体" panose="02010600040101010101" pitchFamily="2" charset="-122"/>
              </a:rPr>
              <a:t>库克“发现”了澳大利亚，</a:t>
            </a:r>
            <a:r>
              <a:rPr lang="zh-CN" altLang="en-US" sz="2400" b="1" dirty="0">
                <a:solidFill>
                  <a:srgbClr val="C00000"/>
                </a:solidFill>
                <a:latin typeface="华文楷体" panose="02010600040101010101" pitchFamily="2" charset="-122"/>
                <a:ea typeface="华文楷体" panose="02010600040101010101" pitchFamily="2" charset="-122"/>
              </a:rPr>
              <a:t>宣布这一“无主”大陆为英国所有。</a:t>
            </a:r>
          </a:p>
          <a:p>
            <a:pPr marL="0" indent="0">
              <a:lnSpc>
                <a:spcPct val="100000"/>
              </a:lnSpc>
              <a:spcAft>
                <a:spcPts val="0"/>
              </a:spcAft>
              <a:buNone/>
            </a:pPr>
            <a:r>
              <a:rPr lang="zh-CN" altLang="en-US" sz="2400" b="1" dirty="0">
                <a:solidFill>
                  <a:schemeClr val="tx1"/>
                </a:solidFill>
                <a:latin typeface="华文楷体" panose="02010600040101010101" pitchFamily="2" charset="-122"/>
                <a:ea typeface="华文楷体" panose="02010600040101010101" pitchFamily="2" charset="-122"/>
              </a:rPr>
              <a:t>②</a:t>
            </a:r>
            <a:r>
              <a:rPr lang="en-US" altLang="zh-CN" sz="2400" b="1" dirty="0">
                <a:solidFill>
                  <a:schemeClr val="tx1"/>
                </a:solidFill>
                <a:latin typeface="华文楷体" panose="02010600040101010101" pitchFamily="2" charset="-122"/>
                <a:ea typeface="华文楷体" panose="02010600040101010101" pitchFamily="2" charset="-122"/>
              </a:rPr>
              <a:t>1786</a:t>
            </a:r>
            <a:r>
              <a:rPr lang="zh-CN" altLang="en-US" sz="2400" b="1" dirty="0">
                <a:solidFill>
                  <a:schemeClr val="tx1"/>
                </a:solidFill>
                <a:latin typeface="华文楷体" panose="02010600040101010101" pitchFamily="2" charset="-122"/>
                <a:ea typeface="华文楷体" panose="02010600040101010101" pitchFamily="2" charset="-122"/>
              </a:rPr>
              <a:t>年，英国内务大臣悉尼勋爵宣布，将把</a:t>
            </a:r>
            <a:r>
              <a:rPr lang="zh-CN" altLang="en-US" sz="2400" b="1" dirty="0">
                <a:solidFill>
                  <a:srgbClr val="C00000"/>
                </a:solidFill>
                <a:latin typeface="华文楷体" panose="02010600040101010101" pitchFamily="2" charset="-122"/>
                <a:ea typeface="华文楷体" panose="02010600040101010101" pitchFamily="2" charset="-122"/>
              </a:rPr>
              <a:t>罪犯流放</a:t>
            </a:r>
            <a:r>
              <a:rPr lang="zh-CN" altLang="en-US" sz="2400" b="1" dirty="0">
                <a:solidFill>
                  <a:schemeClr val="tx1"/>
                </a:solidFill>
                <a:latin typeface="华文楷体" panose="02010600040101010101" pitchFamily="2" charset="-122"/>
                <a:ea typeface="华文楷体" panose="02010600040101010101" pitchFamily="2" charset="-122"/>
              </a:rPr>
              <a:t>到澳大利亚。</a:t>
            </a:r>
          </a:p>
          <a:p>
            <a:pPr marL="0" indent="0">
              <a:lnSpc>
                <a:spcPct val="100000"/>
              </a:lnSpc>
              <a:spcAft>
                <a:spcPts val="0"/>
              </a:spcAft>
              <a:buNone/>
            </a:pPr>
            <a:r>
              <a:rPr lang="zh-CN" altLang="en-US" sz="2400" b="1" dirty="0">
                <a:solidFill>
                  <a:schemeClr val="tx1"/>
                </a:solidFill>
                <a:latin typeface="华文楷体" panose="02010600040101010101" pitchFamily="2" charset="-122"/>
                <a:ea typeface="华文楷体" panose="02010600040101010101" pitchFamily="2" charset="-122"/>
              </a:rPr>
              <a:t>③</a:t>
            </a:r>
            <a:r>
              <a:rPr lang="en-US" altLang="zh-CN" sz="2400" b="1" dirty="0">
                <a:solidFill>
                  <a:schemeClr val="tx1"/>
                </a:solidFill>
                <a:latin typeface="华文楷体" panose="02010600040101010101" pitchFamily="2" charset="-122"/>
                <a:ea typeface="华文楷体" panose="02010600040101010101" pitchFamily="2" charset="-122"/>
              </a:rPr>
              <a:t>1788</a:t>
            </a:r>
            <a:r>
              <a:rPr lang="zh-CN" altLang="en-US" sz="2400" b="1" dirty="0">
                <a:solidFill>
                  <a:schemeClr val="tx1"/>
                </a:solidFill>
                <a:latin typeface="华文楷体" panose="02010600040101010101" pitchFamily="2" charset="-122"/>
                <a:ea typeface="华文楷体" panose="02010600040101010101" pitchFamily="2" charset="-122"/>
              </a:rPr>
              <a:t>年</a:t>
            </a:r>
            <a:r>
              <a:rPr lang="en-US" altLang="zh-CN" sz="2400" b="1" dirty="0">
                <a:solidFill>
                  <a:schemeClr val="tx1"/>
                </a:solidFill>
                <a:latin typeface="华文楷体" panose="02010600040101010101" pitchFamily="2" charset="-122"/>
                <a:ea typeface="华文楷体" panose="02010600040101010101" pitchFamily="2" charset="-122"/>
              </a:rPr>
              <a:t>1</a:t>
            </a:r>
            <a:r>
              <a:rPr lang="zh-CN" altLang="en-US" sz="2400" b="1" dirty="0">
                <a:solidFill>
                  <a:schemeClr val="tx1"/>
                </a:solidFill>
                <a:latin typeface="华文楷体" panose="02010600040101010101" pitchFamily="2" charset="-122"/>
                <a:ea typeface="华文楷体" panose="02010600040101010101" pitchFamily="2" charset="-122"/>
              </a:rPr>
              <a:t>月</a:t>
            </a:r>
            <a:r>
              <a:rPr lang="en-US" altLang="zh-CN" sz="2400" b="1" dirty="0">
                <a:solidFill>
                  <a:schemeClr val="tx1"/>
                </a:solidFill>
                <a:latin typeface="华文楷体" panose="02010600040101010101" pitchFamily="2" charset="-122"/>
                <a:ea typeface="华文楷体" panose="02010600040101010101" pitchFamily="2" charset="-122"/>
              </a:rPr>
              <a:t>26</a:t>
            </a:r>
            <a:r>
              <a:rPr lang="zh-CN" altLang="en-US" sz="2400" b="1" dirty="0">
                <a:solidFill>
                  <a:schemeClr val="tx1"/>
                </a:solidFill>
                <a:latin typeface="华文楷体" panose="02010600040101010101" pitchFamily="2" charset="-122"/>
                <a:ea typeface="华文楷体" panose="02010600040101010101" pitchFamily="2" charset="-122"/>
              </a:rPr>
              <a:t>日，</a:t>
            </a:r>
            <a:r>
              <a:rPr lang="zh-CN" altLang="en-US" sz="2400" b="1" dirty="0">
                <a:solidFill>
                  <a:srgbClr val="C00000"/>
                </a:solidFill>
                <a:latin typeface="华文楷体" panose="02010600040101010101" pitchFamily="2" charset="-122"/>
                <a:ea typeface="华文楷体" panose="02010600040101010101" pitchFamily="2" charset="-122"/>
              </a:rPr>
              <a:t>首批英国罪犯</a:t>
            </a:r>
            <a:r>
              <a:rPr lang="zh-CN" altLang="en-US" sz="2400" b="1" dirty="0">
                <a:solidFill>
                  <a:schemeClr val="tx1"/>
                </a:solidFill>
                <a:latin typeface="华文楷体" panose="02010600040101010101" pitchFamily="2" charset="-122"/>
                <a:ea typeface="华文楷体" panose="02010600040101010101" pitchFamily="2" charset="-122"/>
              </a:rPr>
              <a:t>被流放到澳大利亚东南部的新南威尔士。这一天，后来被称为“澳大利亚日”，至今仍作为国庆日加以庆祝。</a:t>
            </a:r>
          </a:p>
        </p:txBody>
      </p:sp>
      <p:pic>
        <p:nvPicPr>
          <p:cNvPr id="8" name="图片 7" descr="R-C"/>
          <p:cNvPicPr>
            <a:picLocks noChangeAspect="1"/>
          </p:cNvPicPr>
          <p:nvPr/>
        </p:nvPicPr>
        <p:blipFill>
          <a:blip r:embed="rId4"/>
          <a:srcRect l="12979" t="9537" r="38375" b="24324"/>
          <a:stretch>
            <a:fillRect/>
          </a:stretch>
        </p:blipFill>
        <p:spPr>
          <a:xfrm>
            <a:off x="243170" y="254588"/>
            <a:ext cx="5478122" cy="55860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IP-C (2)"/>
          <p:cNvPicPr>
            <a:picLocks noChangeAspect="1"/>
          </p:cNvPicPr>
          <p:nvPr/>
        </p:nvPicPr>
        <p:blipFill>
          <a:blip r:embed="rId2"/>
          <a:stretch>
            <a:fillRect/>
          </a:stretch>
        </p:blipFill>
        <p:spPr>
          <a:xfrm>
            <a:off x="0" y="0"/>
            <a:ext cx="12192000" cy="6858635"/>
          </a:xfrm>
          <a:prstGeom prst="rect">
            <a:avLst/>
          </a:prstGeom>
        </p:spPr>
      </p:pic>
      <p:sp>
        <p:nvSpPr>
          <p:cNvPr id="28" name="圆角矩形 4"/>
          <p:cNvSpPr/>
          <p:nvPr/>
        </p:nvSpPr>
        <p:spPr>
          <a:xfrm>
            <a:off x="0" y="0"/>
            <a:ext cx="12192000" cy="685863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7200" dirty="0">
              <a:solidFill>
                <a:srgbClr val="1F487C"/>
              </a:solidFill>
              <a:latin typeface="汉仪瑞云妃宋 简" panose="00020600040101010101" pitchFamily="18" charset="-122"/>
              <a:ea typeface="汉仪瑞云妃宋 简" panose="00020600040101010101" pitchFamily="18" charset="-122"/>
            </a:endParaRPr>
          </a:p>
        </p:txBody>
      </p:sp>
      <p:sp>
        <p:nvSpPr>
          <p:cNvPr id="31" name="椭圆 31"/>
          <p:cNvSpPr/>
          <p:nvPr/>
        </p:nvSpPr>
        <p:spPr>
          <a:xfrm>
            <a:off x="247650" y="76517"/>
            <a:ext cx="2032000" cy="770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spc="-300" dirty="0">
                <a:solidFill>
                  <a:schemeClr val="bg1"/>
                </a:solidFill>
                <a:latin typeface="华文新魏" panose="02010800040101010101" pitchFamily="2" charset="-122"/>
                <a:ea typeface="华文新魏" panose="02010800040101010101" pitchFamily="2" charset="-122"/>
              </a:rPr>
              <a:t>成果展示</a:t>
            </a:r>
          </a:p>
        </p:txBody>
      </p:sp>
      <p:sp>
        <p:nvSpPr>
          <p:cNvPr id="4" name="文本框 3"/>
          <p:cNvSpPr txBox="1"/>
          <p:nvPr/>
        </p:nvSpPr>
        <p:spPr>
          <a:xfrm flipH="1">
            <a:off x="2120265" y="173355"/>
            <a:ext cx="9824085" cy="583565"/>
          </a:xfrm>
          <a:prstGeom prst="rect">
            <a:avLst/>
          </a:prstGeom>
          <a:noFill/>
        </p:spPr>
        <p:txBody>
          <a:bodyPr wrap="square" rtlCol="0">
            <a:spAutoFit/>
          </a:bodyPr>
          <a:lstStyle/>
          <a:p>
            <a:pPr algn="ctr"/>
            <a:r>
              <a:rPr lang="zh-CN" altLang="en-US" sz="3200" b="1" dirty="0">
                <a:solidFill>
                  <a:schemeClr val="bg1"/>
                </a:solidFill>
                <a:latin typeface="华文新魏" panose="02010800040101010101" pitchFamily="2" charset="-122"/>
                <a:ea typeface="华文新魏" panose="02010800040101010101" pitchFamily="2" charset="-122"/>
              </a:rPr>
              <a:t>梳理殖民活动背景下的美洲、大洋洲发生的人口迁移</a:t>
            </a:r>
          </a:p>
        </p:txBody>
      </p:sp>
      <p:sp>
        <p:nvSpPr>
          <p:cNvPr id="6" name="矩形 5"/>
          <p:cNvSpPr/>
          <p:nvPr/>
        </p:nvSpPr>
        <p:spPr>
          <a:xfrm>
            <a:off x="536354" y="943609"/>
            <a:ext cx="11407996" cy="5289411"/>
          </a:xfrm>
          <a:prstGeom prst="rect">
            <a:avLst/>
          </a:prstGeom>
          <a:ln w="66675"/>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7" name="直接连接符 6"/>
          <p:cNvCxnSpPr>
            <a:cxnSpLocks/>
            <a:stCxn id="6" idx="0"/>
            <a:endCxn id="6" idx="2"/>
          </p:cNvCxnSpPr>
          <p:nvPr/>
        </p:nvCxnSpPr>
        <p:spPr>
          <a:xfrm>
            <a:off x="6240352" y="943609"/>
            <a:ext cx="0" cy="5289411"/>
          </a:xfrm>
          <a:prstGeom prst="line">
            <a:avLst/>
          </a:prstGeom>
          <a:ln w="95250" cmpd="tri"/>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779117" y="1055085"/>
            <a:ext cx="860898" cy="46037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美洲</a:t>
            </a:r>
          </a:p>
        </p:txBody>
      </p:sp>
      <p:sp>
        <p:nvSpPr>
          <p:cNvPr id="11" name="文本框 10"/>
          <p:cNvSpPr txBox="1"/>
          <p:nvPr/>
        </p:nvSpPr>
        <p:spPr>
          <a:xfrm>
            <a:off x="8601821" y="1055086"/>
            <a:ext cx="1107440" cy="460375"/>
          </a:xfrm>
          <a:prstGeom prst="rect">
            <a:avLst/>
          </a:prstGeom>
          <a:noFill/>
        </p:spPr>
        <p:txBody>
          <a:bodyPr wrap="square" rtlCol="0">
            <a:spAutoFit/>
          </a:bodyPr>
          <a:lstStyle/>
          <a:p>
            <a:pPr algn="l">
              <a:buClrTx/>
              <a:buSzTx/>
              <a:buFontTx/>
            </a:pPr>
            <a:r>
              <a:rPr lang="zh-CN" altLang="en-US" sz="2400" dirty="0">
                <a:latin typeface="华文新魏" panose="02010800040101010101" pitchFamily="2" charset="-122"/>
                <a:ea typeface="华文新魏" panose="02010800040101010101" pitchFamily="2" charset="-122"/>
              </a:rPr>
              <a:t>大洋洲</a:t>
            </a:r>
          </a:p>
        </p:txBody>
      </p:sp>
      <p:sp>
        <p:nvSpPr>
          <p:cNvPr id="9" name="文本框 8">
            <a:extLst>
              <a:ext uri="{FF2B5EF4-FFF2-40B4-BE49-F238E27FC236}">
                <a16:creationId xmlns:a16="http://schemas.microsoft.com/office/drawing/2014/main" id="{E70DF328-B149-5690-B02E-4C8ABACE6089}"/>
              </a:ext>
            </a:extLst>
          </p:cNvPr>
          <p:cNvSpPr txBox="1"/>
          <p:nvPr/>
        </p:nvSpPr>
        <p:spPr>
          <a:xfrm>
            <a:off x="599545" y="1626936"/>
            <a:ext cx="5577617" cy="304698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华文新魏" panose="02010800040101010101" pitchFamily="2" charset="-122"/>
                <a:ea typeface="华文新魏" panose="02010800040101010101" pitchFamily="2" charset="-122"/>
              </a:rPr>
              <a:t>1492</a:t>
            </a:r>
            <a:r>
              <a:rPr lang="zh-CN" altLang="en-US" sz="2400" dirty="0">
                <a:latin typeface="华文新魏" panose="02010800040101010101" pitchFamily="2" charset="-122"/>
                <a:ea typeface="华文新魏" panose="02010800040101010101" pitchFamily="2" charset="-122"/>
              </a:rPr>
              <a:t>年，哥伦布到达美洲；</a:t>
            </a:r>
            <a:endParaRPr lang="en-US" altLang="zh-CN" sz="2400" dirty="0">
              <a:latin typeface="华文新魏" panose="02010800040101010101" pitchFamily="2" charset="-122"/>
              <a:ea typeface="华文新魏" panose="02010800040101010101" pitchFamily="2" charset="-122"/>
            </a:endParaRPr>
          </a:p>
          <a:p>
            <a:pPr marL="342900" indent="-342900">
              <a:buFont typeface="Wingdings" panose="05000000000000000000" pitchFamily="2" charset="2"/>
              <a:buChar char="Ø"/>
            </a:pPr>
            <a:r>
              <a:rPr lang="zh-CN" altLang="en-US" sz="2400" dirty="0">
                <a:latin typeface="华文新魏" panose="02010800040101010101" pitchFamily="2" charset="-122"/>
                <a:ea typeface="华文新魏" panose="02010800040101010101" pitchFamily="2" charset="-122"/>
              </a:rPr>
              <a:t>西班牙、葡萄牙、英国、法国等欧洲国家在美洲殖民扩张，印第安人大量死亡；</a:t>
            </a:r>
            <a:endParaRPr lang="en-US" altLang="zh-CN" sz="2400" dirty="0">
              <a:latin typeface="华文新魏" panose="02010800040101010101" pitchFamily="2" charset="-122"/>
              <a:ea typeface="华文新魏" panose="02010800040101010101" pitchFamily="2" charset="-122"/>
            </a:endParaRPr>
          </a:p>
          <a:p>
            <a:pPr marL="342900" indent="-342900">
              <a:buFont typeface="Wingdings" panose="05000000000000000000" pitchFamily="2" charset="2"/>
              <a:buChar char="Ø"/>
            </a:pPr>
            <a:r>
              <a:rPr lang="en-US" altLang="zh-CN" sz="2400" dirty="0">
                <a:latin typeface="华文新魏" panose="02010800040101010101" pitchFamily="2" charset="-122"/>
                <a:ea typeface="华文新魏" panose="02010800040101010101" pitchFamily="2" charset="-122"/>
              </a:rPr>
              <a:t>16-19</a:t>
            </a:r>
            <a:r>
              <a:rPr lang="zh-CN" altLang="en-US" sz="2400" dirty="0">
                <a:latin typeface="华文新魏" panose="02010800040101010101" pitchFamily="2" charset="-122"/>
                <a:ea typeface="华文新魏" panose="02010800040101010101" pitchFamily="2" charset="-122"/>
              </a:rPr>
              <a:t>世纪，殖民者从非洲掳掠黑人贩卖到美洲作奴隶；</a:t>
            </a:r>
            <a:endParaRPr lang="en-US" altLang="zh-CN" sz="2400" dirty="0">
              <a:latin typeface="华文新魏" panose="02010800040101010101" pitchFamily="2" charset="-122"/>
              <a:ea typeface="华文新魏" panose="02010800040101010101" pitchFamily="2" charset="-122"/>
            </a:endParaRPr>
          </a:p>
          <a:p>
            <a:pPr marL="342900" indent="-342900">
              <a:buFont typeface="Wingdings" panose="05000000000000000000" pitchFamily="2" charset="2"/>
              <a:buChar char="Ø"/>
            </a:pPr>
            <a:r>
              <a:rPr lang="zh-CN" altLang="en-US" sz="2400" dirty="0">
                <a:latin typeface="华文新魏" panose="02010800040101010101" pitchFamily="2" charset="-122"/>
                <a:ea typeface="华文新魏" panose="02010800040101010101" pitchFamily="2" charset="-122"/>
              </a:rPr>
              <a:t>欧洲人来到美洲，白人数量大大增加；</a:t>
            </a:r>
            <a:endParaRPr lang="en-US" altLang="zh-CN" sz="2400" dirty="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p:txBody>
      </p:sp>
      <p:sp>
        <p:nvSpPr>
          <p:cNvPr id="12" name="文本框 11">
            <a:extLst>
              <a:ext uri="{FF2B5EF4-FFF2-40B4-BE49-F238E27FC236}">
                <a16:creationId xmlns:a16="http://schemas.microsoft.com/office/drawing/2014/main" id="{6A14A178-C58E-EA24-52FE-856A0C8FB17A}"/>
              </a:ext>
            </a:extLst>
          </p:cNvPr>
          <p:cNvSpPr txBox="1"/>
          <p:nvPr/>
        </p:nvSpPr>
        <p:spPr>
          <a:xfrm>
            <a:off x="6366733" y="1775582"/>
            <a:ext cx="5577617"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华文新魏" panose="02010800040101010101" pitchFamily="2" charset="-122"/>
                <a:ea typeface="华文新魏" panose="02010800040101010101" pitchFamily="2" charset="-122"/>
              </a:rPr>
              <a:t>18</a:t>
            </a:r>
            <a:r>
              <a:rPr lang="zh-CN" altLang="en-US" sz="2400" dirty="0">
                <a:latin typeface="华文新魏" panose="02010800040101010101" pitchFamily="2" charset="-122"/>
                <a:ea typeface="华文新魏" panose="02010800040101010101" pitchFamily="2" charset="-122"/>
              </a:rPr>
              <a:t>世纪中后期，英国殖民者来到澳大利亚和新西兰，将其作为</a:t>
            </a:r>
            <a:r>
              <a:rPr lang="zh-CN" altLang="en-US" sz="2400" dirty="0">
                <a:solidFill>
                  <a:srgbClr val="C00000"/>
                </a:solidFill>
                <a:latin typeface="华文新魏" panose="02010800040101010101" pitchFamily="2" charset="-122"/>
                <a:ea typeface="华文新魏" panose="02010800040101010101" pitchFamily="2" charset="-122"/>
              </a:rPr>
              <a:t>流放罪犯</a:t>
            </a:r>
            <a:r>
              <a:rPr lang="zh-CN" altLang="en-US" sz="2400" dirty="0">
                <a:latin typeface="华文新魏" panose="02010800040101010101" pitchFamily="2" charset="-122"/>
                <a:ea typeface="华文新魏" panose="02010800040101010101" pitchFamily="2" charset="-122"/>
              </a:rPr>
              <a:t>的场所；</a:t>
            </a:r>
            <a:endParaRPr lang="en-US" altLang="zh-CN" sz="2400" dirty="0">
              <a:latin typeface="华文新魏" panose="02010800040101010101" pitchFamily="2" charset="-122"/>
              <a:ea typeface="华文新魏" panose="02010800040101010101" pitchFamily="2" charset="-122"/>
            </a:endParaRPr>
          </a:p>
          <a:p>
            <a:pPr marL="342900" indent="-342900">
              <a:buFont typeface="Wingdings" panose="05000000000000000000" pitchFamily="2" charset="2"/>
              <a:buChar char="Ø"/>
            </a:pPr>
            <a:r>
              <a:rPr lang="zh-CN" altLang="en-US" sz="2400" dirty="0">
                <a:latin typeface="华文新魏" panose="02010800040101010101" pitchFamily="2" charset="-122"/>
                <a:ea typeface="华文新魏" panose="02010800040101010101" pitchFamily="2" charset="-122"/>
              </a:rPr>
              <a:t>工业革命后，掠夺原住民的土地，建立牧场（</a:t>
            </a:r>
            <a:r>
              <a:rPr lang="zh-CN" altLang="en-US" sz="2400" dirty="0">
                <a:solidFill>
                  <a:srgbClr val="C00000"/>
                </a:solidFill>
                <a:latin typeface="华文新魏" panose="02010800040101010101" pitchFamily="2" charset="-122"/>
                <a:ea typeface="华文新魏" panose="02010800040101010101" pitchFamily="2" charset="-122"/>
              </a:rPr>
              <a:t>原料</a:t>
            </a:r>
            <a:r>
              <a:rPr lang="zh-CN" altLang="en-US" sz="2400" dirty="0">
                <a:latin typeface="华文新魏" panose="02010800040101010101" pitchFamily="2" charset="-122"/>
                <a:ea typeface="华文新魏" panose="02010800040101010101" pitchFamily="2" charset="-122"/>
              </a:rPr>
              <a:t>）；</a:t>
            </a:r>
            <a:endParaRPr lang="en-US" altLang="zh-CN" sz="2400" dirty="0">
              <a:latin typeface="华文新魏" panose="02010800040101010101" pitchFamily="2" charset="-122"/>
              <a:ea typeface="华文新魏" panose="02010800040101010101" pitchFamily="2" charset="-122"/>
            </a:endParaRPr>
          </a:p>
          <a:p>
            <a:pPr marL="342900" indent="-342900">
              <a:buFont typeface="Wingdings" panose="05000000000000000000" pitchFamily="2" charset="2"/>
              <a:buChar char="Ø"/>
            </a:pPr>
            <a:r>
              <a:rPr lang="en-US" altLang="zh-CN" sz="2400" dirty="0">
                <a:latin typeface="华文新魏" panose="02010800040101010101" pitchFamily="2" charset="-122"/>
                <a:ea typeface="华文新魏" panose="02010800040101010101" pitchFamily="2" charset="-122"/>
              </a:rPr>
              <a:t>1851</a:t>
            </a:r>
            <a:r>
              <a:rPr lang="zh-CN" altLang="en-US" sz="2400" dirty="0">
                <a:latin typeface="华文新魏" panose="02010800040101010101" pitchFamily="2" charset="-122"/>
                <a:ea typeface="华文新魏" panose="02010800040101010101" pitchFamily="2" charset="-122"/>
              </a:rPr>
              <a:t>年，在澳大利亚发现金矿，采矿业发展；</a:t>
            </a:r>
            <a:r>
              <a:rPr lang="en-US" altLang="zh-CN" sz="2400" dirty="0">
                <a:latin typeface="华文新魏" panose="02010800040101010101" pitchFamily="2" charset="-122"/>
                <a:ea typeface="华文新魏" panose="02010800040101010101" pitchFamily="2" charset="-122"/>
              </a:rPr>
              <a:t>19</a:t>
            </a:r>
            <a:r>
              <a:rPr lang="zh-CN" altLang="en-US" sz="2400" dirty="0">
                <a:latin typeface="华文新魏" panose="02010800040101010101" pitchFamily="2" charset="-122"/>
                <a:ea typeface="华文新魏" panose="02010800040101010101" pitchFamily="2" charset="-122"/>
              </a:rPr>
              <a:t>世纪中叶，大量华工来到澳大利亚开采金矿。</a:t>
            </a:r>
            <a:endParaRPr lang="en-US" altLang="zh-CN" sz="2400" dirty="0">
              <a:latin typeface="华文新魏" panose="02010800040101010101" pitchFamily="2" charset="-122"/>
              <a:ea typeface="华文新魏" panose="02010800040101010101" pitchFamily="2" charset="-122"/>
            </a:endParaRPr>
          </a:p>
          <a:p>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E24D-2705-9096-59C6-79EF3BE80C54}"/>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21320F9B-AD50-3D47-8F78-AE9DF91366B7}"/>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300" y="660473"/>
            <a:ext cx="10965401" cy="5537054"/>
          </a:xfrm>
          <a:prstGeom prst="rect">
            <a:avLst/>
          </a:prstGeom>
        </p:spPr>
      </p:pic>
      <p:sp>
        <p:nvSpPr>
          <p:cNvPr id="4" name="矩形 3"/>
          <p:cNvSpPr/>
          <p:nvPr/>
        </p:nvSpPr>
        <p:spPr>
          <a:xfrm>
            <a:off x="613300" y="4643256"/>
            <a:ext cx="4600966" cy="707886"/>
          </a:xfrm>
          <a:prstGeom prst="rect">
            <a:avLst/>
          </a:prstGeom>
        </p:spPr>
        <p:txBody>
          <a:bodyPr wrap="square">
            <a:spAutoFit/>
          </a:bodyPr>
          <a:lstStyle/>
          <a:p>
            <a:r>
              <a:rPr lang="zh-CN" altLang="en-US" sz="2000" dirty="0" smtClean="0">
                <a:solidFill>
                  <a:schemeClr val="accent1">
                    <a:lumMod val="75000"/>
                  </a:schemeClr>
                </a:solidFill>
                <a:latin typeface="华文新魏" panose="02010800040101010101" pitchFamily="2" charset="-122"/>
                <a:ea typeface="华文新魏" panose="02010800040101010101" pitchFamily="2" charset="-122"/>
              </a:rPr>
              <a:t>秘鲁</a:t>
            </a:r>
            <a:r>
              <a:rPr lang="zh-CN" altLang="en-US" sz="2000" dirty="0">
                <a:solidFill>
                  <a:schemeClr val="accent1">
                    <a:lumMod val="75000"/>
                  </a:schemeClr>
                </a:solidFill>
                <a:latin typeface="华文新魏" panose="02010800040101010101" pitchFamily="2" charset="-122"/>
                <a:ea typeface="华文新魏" panose="02010800040101010101" pitchFamily="2" charset="-122"/>
              </a:rPr>
              <a:t>：印第安人相对较多，不超过半数；</a:t>
            </a:r>
            <a:endParaRPr lang="en-US" altLang="zh-CN" sz="2000" dirty="0">
              <a:solidFill>
                <a:schemeClr val="accent1">
                  <a:lumMod val="75000"/>
                </a:schemeClr>
              </a:solidFill>
              <a:latin typeface="华文新魏" panose="02010800040101010101" pitchFamily="2" charset="-122"/>
              <a:ea typeface="华文新魏" panose="02010800040101010101" pitchFamily="2" charset="-122"/>
            </a:endParaRPr>
          </a:p>
          <a:p>
            <a:r>
              <a:rPr lang="zh-CN" altLang="en-US" sz="2000" dirty="0">
                <a:solidFill>
                  <a:schemeClr val="accent1">
                    <a:lumMod val="75000"/>
                  </a:schemeClr>
                </a:solidFill>
                <a:latin typeface="华文新魏" panose="02010800040101010101" pitchFamily="2" charset="-122"/>
                <a:ea typeface="华文新魏" panose="02010800040101010101" pitchFamily="2" charset="-122"/>
              </a:rPr>
              <a:t>           日本移民</a:t>
            </a:r>
            <a:endParaRPr lang="en-US" altLang="zh-CN" sz="2000" dirty="0">
              <a:solidFill>
                <a:schemeClr val="accent1">
                  <a:lumMod val="75000"/>
                </a:schemeClr>
              </a:solidFill>
              <a:latin typeface="华文新魏" panose="02010800040101010101" pitchFamily="2" charset="-122"/>
              <a:ea typeface="华文新魏" panose="02010800040101010101" pitchFamily="2" charset="-122"/>
            </a:endParaRPr>
          </a:p>
        </p:txBody>
      </p:sp>
      <p:sp>
        <p:nvSpPr>
          <p:cNvPr id="7" name="矩形 6"/>
          <p:cNvSpPr/>
          <p:nvPr/>
        </p:nvSpPr>
        <p:spPr>
          <a:xfrm>
            <a:off x="491313" y="2182505"/>
            <a:ext cx="4801314" cy="400110"/>
          </a:xfrm>
          <a:prstGeom prst="rect">
            <a:avLst/>
          </a:prstGeom>
        </p:spPr>
        <p:txBody>
          <a:bodyPr wrap="none">
            <a:spAutoFit/>
          </a:bodyPr>
          <a:lstStyle/>
          <a:p>
            <a:r>
              <a:rPr lang="zh-CN" altLang="en-US" sz="2000" dirty="0">
                <a:solidFill>
                  <a:schemeClr val="accent1">
                    <a:lumMod val="75000"/>
                  </a:schemeClr>
                </a:solidFill>
                <a:latin typeface="华文新魏" panose="02010800040101010101" pitchFamily="2" charset="-122"/>
                <a:ea typeface="华文新魏" panose="02010800040101010101" pitchFamily="2" charset="-122"/>
              </a:rPr>
              <a:t>美国、加拿大</a:t>
            </a:r>
            <a:r>
              <a:rPr lang="zh-CN" altLang="en-US" sz="2000" dirty="0" smtClean="0">
                <a:solidFill>
                  <a:schemeClr val="accent1">
                    <a:lumMod val="75000"/>
                  </a:schemeClr>
                </a:solidFill>
                <a:latin typeface="华文新魏" panose="02010800040101010101" pitchFamily="2" charset="-122"/>
                <a:ea typeface="华文新魏" panose="02010800040101010101" pitchFamily="2" charset="-122"/>
              </a:rPr>
              <a:t>：白人占据</a:t>
            </a:r>
            <a:r>
              <a:rPr lang="zh-CN" altLang="en-US" sz="2000" dirty="0">
                <a:solidFill>
                  <a:schemeClr val="accent1">
                    <a:lumMod val="75000"/>
                  </a:schemeClr>
                </a:solidFill>
                <a:latin typeface="华文新魏" panose="02010800040101010101" pitchFamily="2" charset="-122"/>
                <a:ea typeface="华文新魏" panose="02010800040101010101" pitchFamily="2" charset="-122"/>
              </a:rPr>
              <a:t>人口的</a:t>
            </a:r>
            <a:r>
              <a:rPr lang="zh-CN" altLang="en-US" sz="2000" dirty="0" smtClean="0">
                <a:solidFill>
                  <a:schemeClr val="accent1">
                    <a:lumMod val="75000"/>
                  </a:schemeClr>
                </a:solidFill>
                <a:latin typeface="华文新魏" panose="02010800040101010101" pitchFamily="2" charset="-122"/>
                <a:ea typeface="华文新魏" panose="02010800040101010101" pitchFamily="2" charset="-122"/>
              </a:rPr>
              <a:t>大多数；</a:t>
            </a:r>
            <a:endParaRPr lang="en-US" altLang="zh-CN" sz="2000" dirty="0">
              <a:solidFill>
                <a:schemeClr val="accent1">
                  <a:lumMod val="75000"/>
                </a:schemeClr>
              </a:solidFill>
              <a:latin typeface="华文新魏" panose="02010800040101010101" pitchFamily="2" charset="-122"/>
              <a:ea typeface="华文新魏" panose="02010800040101010101" pitchFamily="2" charset="-122"/>
            </a:endParaRPr>
          </a:p>
        </p:txBody>
      </p:sp>
      <p:sp>
        <p:nvSpPr>
          <p:cNvPr id="8" name="矩形 7"/>
          <p:cNvSpPr/>
          <p:nvPr/>
        </p:nvSpPr>
        <p:spPr>
          <a:xfrm>
            <a:off x="613300" y="3429000"/>
            <a:ext cx="4801314" cy="400110"/>
          </a:xfrm>
          <a:prstGeom prst="rect">
            <a:avLst/>
          </a:prstGeom>
        </p:spPr>
        <p:txBody>
          <a:bodyPr wrap="none">
            <a:spAutoFit/>
          </a:bodyPr>
          <a:lstStyle/>
          <a:p>
            <a:r>
              <a:rPr lang="zh-CN" altLang="en-US" sz="2000" dirty="0">
                <a:solidFill>
                  <a:schemeClr val="accent1">
                    <a:lumMod val="75000"/>
                  </a:schemeClr>
                </a:solidFill>
                <a:latin typeface="华文新魏" panose="02010800040101010101" pitchFamily="2" charset="-122"/>
                <a:ea typeface="华文新魏" panose="02010800040101010101" pitchFamily="2" charset="-122"/>
              </a:rPr>
              <a:t>西印度群岛国家（海地）：黑人占多数；</a:t>
            </a:r>
            <a:endParaRPr lang="zh-CN" altLang="en-US" sz="2000" dirty="0">
              <a:solidFill>
                <a:schemeClr val="accent1">
                  <a:lumMod val="75000"/>
                </a:schemeClr>
              </a:solidFill>
            </a:endParaRPr>
          </a:p>
        </p:txBody>
      </p:sp>
      <p:sp>
        <p:nvSpPr>
          <p:cNvPr id="12" name="矩形 11"/>
          <p:cNvSpPr/>
          <p:nvPr/>
        </p:nvSpPr>
        <p:spPr>
          <a:xfrm>
            <a:off x="613300" y="3905990"/>
            <a:ext cx="4031873" cy="400110"/>
          </a:xfrm>
          <a:prstGeom prst="rect">
            <a:avLst/>
          </a:prstGeom>
        </p:spPr>
        <p:txBody>
          <a:bodyPr wrap="none">
            <a:spAutoFit/>
          </a:bodyPr>
          <a:lstStyle/>
          <a:p>
            <a:r>
              <a:rPr lang="zh-CN" altLang="en-US" sz="2000" dirty="0">
                <a:solidFill>
                  <a:schemeClr val="accent1">
                    <a:lumMod val="75000"/>
                  </a:schemeClr>
                </a:solidFill>
                <a:latin typeface="华文新魏" panose="02010800040101010101" pitchFamily="2" charset="-122"/>
                <a:ea typeface="华文新魏" panose="02010800040101010101" pitchFamily="2" charset="-122"/>
              </a:rPr>
              <a:t>拉丁美洲：混血人种为最大族群；</a:t>
            </a:r>
            <a:endParaRPr lang="en-US" altLang="zh-CN" sz="2000" dirty="0">
              <a:solidFill>
                <a:schemeClr val="accent1">
                  <a:lumMod val="75000"/>
                </a:schemeClr>
              </a:solidFill>
              <a:latin typeface="华文新魏" panose="02010800040101010101" pitchFamily="2" charset="-122"/>
              <a:ea typeface="华文新魏" panose="02010800040101010101" pitchFamily="2" charset="-122"/>
            </a:endParaRPr>
          </a:p>
        </p:txBody>
      </p:sp>
      <p:sp>
        <p:nvSpPr>
          <p:cNvPr id="24" name="矩形 23"/>
          <p:cNvSpPr/>
          <p:nvPr/>
        </p:nvSpPr>
        <p:spPr>
          <a:xfrm>
            <a:off x="7488115" y="4644174"/>
            <a:ext cx="4618892" cy="923330"/>
          </a:xfrm>
          <a:prstGeom prst="rect">
            <a:avLst/>
          </a:prstGeom>
        </p:spPr>
        <p:txBody>
          <a:bodyPr wrap="square">
            <a:spAutoFit/>
          </a:bodyPr>
          <a:lstStyle/>
          <a:p>
            <a:r>
              <a:rPr lang="zh-CN" altLang="en-US" dirty="0">
                <a:latin typeface="华文新魏" panose="02010800040101010101" pitchFamily="2" charset="-122"/>
                <a:ea typeface="华文新魏" panose="02010800040101010101" pitchFamily="2" charset="-122"/>
              </a:rPr>
              <a:t>殖民扩张加剧，澳大利亚原住民数量锐减；</a:t>
            </a:r>
            <a:r>
              <a:rPr lang="en-US" altLang="zh-CN" dirty="0">
                <a:solidFill>
                  <a:srgbClr val="C00000"/>
                </a:solidFill>
                <a:latin typeface="华文新魏" panose="02010800040101010101" pitchFamily="2" charset="-122"/>
                <a:ea typeface="华文新魏" panose="02010800040101010101" pitchFamily="2" charset="-122"/>
              </a:rPr>
              <a:t>19</a:t>
            </a:r>
            <a:r>
              <a:rPr lang="zh-CN" altLang="en-US" dirty="0">
                <a:solidFill>
                  <a:srgbClr val="C00000"/>
                </a:solidFill>
                <a:latin typeface="华文新魏" panose="02010800040101010101" pitchFamily="2" charset="-122"/>
                <a:ea typeface="华文新魏" panose="02010800040101010101" pitchFamily="2" charset="-122"/>
              </a:rPr>
              <a:t>世纪中叶，白人成为主要居民，欧洲文化成为主流文化。</a:t>
            </a:r>
            <a:endParaRPr lang="en-US" altLang="zh-CN" dirty="0">
              <a:solidFill>
                <a:srgbClr val="C0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032007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1152" y="1181297"/>
            <a:ext cx="9862251" cy="4980011"/>
          </a:xfrm>
          <a:prstGeom prst="rect">
            <a:avLst/>
          </a:prstGeom>
        </p:spPr>
      </p:pic>
      <p:sp>
        <p:nvSpPr>
          <p:cNvPr id="28" name="圆角矩形 4"/>
          <p:cNvSpPr/>
          <p:nvPr/>
        </p:nvSpPr>
        <p:spPr>
          <a:xfrm>
            <a:off x="0" y="0"/>
            <a:ext cx="12192000" cy="685863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7200" dirty="0">
              <a:solidFill>
                <a:srgbClr val="1F487C"/>
              </a:solidFill>
              <a:latin typeface="汉仪瑞云妃宋 简" panose="00020600040101010101" pitchFamily="18" charset="-122"/>
              <a:ea typeface="汉仪瑞云妃宋 简" panose="00020600040101010101" pitchFamily="18" charset="-122"/>
            </a:endParaRPr>
          </a:p>
        </p:txBody>
      </p:sp>
      <p:sp>
        <p:nvSpPr>
          <p:cNvPr id="4" name="文本框 3"/>
          <p:cNvSpPr txBox="1"/>
          <p:nvPr/>
        </p:nvSpPr>
        <p:spPr>
          <a:xfrm flipH="1">
            <a:off x="2425927" y="268005"/>
            <a:ext cx="9144635" cy="646331"/>
          </a:xfrm>
          <a:prstGeom prst="rect">
            <a:avLst/>
          </a:prstGeom>
          <a:noFill/>
        </p:spPr>
        <p:txBody>
          <a:bodyPr wrap="square" rtlCol="0">
            <a:spAutoFit/>
          </a:bodyPr>
          <a:lstStyle/>
          <a:p>
            <a:pPr algn="ctr"/>
            <a:r>
              <a:rPr lang="zh-CN" altLang="en-US" sz="3600" b="1" dirty="0">
                <a:solidFill>
                  <a:schemeClr val="bg1"/>
                </a:solidFill>
                <a:latin typeface="华文新魏" panose="02010800040101010101" pitchFamily="2" charset="-122"/>
                <a:ea typeface="华文新魏" panose="02010800040101010101" pitchFamily="2" charset="-122"/>
              </a:rPr>
              <a:t>在美洲、大洋洲的人口跨地域转移有何影响？</a:t>
            </a:r>
          </a:p>
        </p:txBody>
      </p:sp>
      <p:sp>
        <p:nvSpPr>
          <p:cNvPr id="12" name="标题 10"/>
          <p:cNvSpPr>
            <a:spLocks noGrp="1"/>
          </p:cNvSpPr>
          <p:nvPr/>
        </p:nvSpPr>
        <p:spPr>
          <a:xfrm>
            <a:off x="1883727" y="1656447"/>
            <a:ext cx="8424545" cy="402971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40000"/>
              </a:lnSpc>
            </a:pPr>
            <a:r>
              <a:rPr lang="zh-CN" altLang="en-US" sz="2400" dirty="0">
                <a:solidFill>
                  <a:srgbClr val="0057A6"/>
                </a:solidFill>
                <a:latin typeface="华文新魏" panose="02010800040101010101" pitchFamily="2" charset="-122"/>
                <a:ea typeface="华文新魏" panose="02010800040101010101" pitchFamily="2" charset="-122"/>
                <a:cs typeface="+mn-cs"/>
              </a:rPr>
              <a:t>参考答案：促进了</a:t>
            </a:r>
            <a:r>
              <a:rPr lang="zh-CN" altLang="en-US" sz="2400" dirty="0">
                <a:solidFill>
                  <a:srgbClr val="C00000"/>
                </a:solidFill>
                <a:latin typeface="华文新魏" panose="02010800040101010101" pitchFamily="2" charset="-122"/>
                <a:ea typeface="华文新魏" panose="02010800040101010101" pitchFamily="2" charset="-122"/>
                <a:cs typeface="+mn-cs"/>
              </a:rPr>
              <a:t>美洲、大洋洲</a:t>
            </a:r>
            <a:r>
              <a:rPr lang="zh-CN" altLang="en-US" sz="2400" dirty="0">
                <a:solidFill>
                  <a:srgbClr val="0057A6"/>
                </a:solidFill>
                <a:latin typeface="华文新魏" panose="02010800040101010101" pitchFamily="2" charset="-122"/>
                <a:ea typeface="华文新魏" panose="02010800040101010101" pitchFamily="2" charset="-122"/>
                <a:cs typeface="+mn-cs"/>
              </a:rPr>
              <a:t>的开发</a:t>
            </a:r>
            <a:r>
              <a:rPr lang="en-US" altLang="zh-CN" sz="2400" dirty="0">
                <a:solidFill>
                  <a:srgbClr val="0057A6"/>
                </a:solidFill>
                <a:latin typeface="华文新魏" panose="02010800040101010101" pitchFamily="2" charset="-122"/>
                <a:ea typeface="华文新魏" panose="02010800040101010101" pitchFamily="2" charset="-122"/>
                <a:cs typeface="+mn-cs"/>
              </a:rPr>
              <a:t> </a:t>
            </a:r>
            <a:r>
              <a:rPr lang="zh-CN" altLang="en-US" sz="2400" dirty="0">
                <a:solidFill>
                  <a:srgbClr val="0057A6"/>
                </a:solidFill>
                <a:latin typeface="华文新魏" panose="02010800040101010101" pitchFamily="2" charset="-122"/>
                <a:ea typeface="华文新魏" panose="02010800040101010101" pitchFamily="2" charset="-122"/>
                <a:cs typeface="+mn-cs"/>
              </a:rPr>
              <a:t>；</a:t>
            </a:r>
            <a:endParaRPr lang="en-US" altLang="zh-CN" sz="2400" dirty="0">
              <a:solidFill>
                <a:srgbClr val="0057A6"/>
              </a:solidFill>
              <a:latin typeface="华文新魏" panose="02010800040101010101" pitchFamily="2" charset="-122"/>
              <a:ea typeface="华文新魏" panose="02010800040101010101" pitchFamily="2" charset="-122"/>
              <a:cs typeface="+mn-cs"/>
            </a:endParaRPr>
          </a:p>
          <a:p>
            <a:pPr algn="just">
              <a:lnSpc>
                <a:spcPct val="140000"/>
              </a:lnSpc>
            </a:pPr>
            <a:r>
              <a:rPr lang="en-US" altLang="zh-CN" sz="2400" dirty="0">
                <a:solidFill>
                  <a:srgbClr val="0057A6"/>
                </a:solidFill>
                <a:latin typeface="华文新魏" panose="02010800040101010101" pitchFamily="2" charset="-122"/>
                <a:ea typeface="华文新魏" panose="02010800040101010101" pitchFamily="2" charset="-122"/>
                <a:cs typeface="+mn-cs"/>
                <a:sym typeface="+mn-ea"/>
              </a:rPr>
              <a:t>                    </a:t>
            </a:r>
            <a:r>
              <a:rPr lang="zh-CN" altLang="en-US" sz="2400" dirty="0">
                <a:solidFill>
                  <a:srgbClr val="0057A6"/>
                </a:solidFill>
                <a:latin typeface="华文新魏" panose="02010800040101010101" pitchFamily="2" charset="-122"/>
                <a:ea typeface="华文新魏" panose="02010800040101010101" pitchFamily="2" charset="-122"/>
                <a:cs typeface="+mn-cs"/>
                <a:sym typeface="+mn-ea"/>
              </a:rPr>
              <a:t>严重影响了</a:t>
            </a:r>
            <a:r>
              <a:rPr lang="zh-CN" altLang="en-US" sz="2400" dirty="0">
                <a:solidFill>
                  <a:srgbClr val="C00000"/>
                </a:solidFill>
                <a:latin typeface="华文新魏" panose="02010800040101010101" pitchFamily="2" charset="-122"/>
                <a:ea typeface="华文新魏" panose="02010800040101010101" pitchFamily="2" charset="-122"/>
                <a:cs typeface="+mn-cs"/>
                <a:sym typeface="+mn-ea"/>
              </a:rPr>
              <a:t>非洲</a:t>
            </a:r>
            <a:r>
              <a:rPr lang="zh-CN" altLang="en-US" sz="2400" dirty="0">
                <a:solidFill>
                  <a:srgbClr val="0057A6"/>
                </a:solidFill>
                <a:latin typeface="华文新魏" panose="02010800040101010101" pitchFamily="2" charset="-122"/>
                <a:ea typeface="华文新魏" panose="02010800040101010101" pitchFamily="2" charset="-122"/>
                <a:cs typeface="+mn-cs"/>
                <a:sym typeface="+mn-ea"/>
              </a:rPr>
              <a:t>的社会发展；</a:t>
            </a:r>
            <a:endParaRPr lang="en-US" altLang="zh-CN" sz="2400" dirty="0">
              <a:solidFill>
                <a:srgbClr val="0057A6"/>
              </a:solidFill>
              <a:latin typeface="华文新魏" panose="02010800040101010101" pitchFamily="2" charset="-122"/>
              <a:ea typeface="华文新魏" panose="02010800040101010101" pitchFamily="2" charset="-122"/>
              <a:cs typeface="+mn-cs"/>
              <a:sym typeface="+mn-ea"/>
            </a:endParaRPr>
          </a:p>
          <a:p>
            <a:pPr algn="just">
              <a:lnSpc>
                <a:spcPct val="140000"/>
              </a:lnSpc>
            </a:pPr>
            <a:r>
              <a:rPr lang="zh-CN" altLang="en-US" sz="2400" dirty="0">
                <a:solidFill>
                  <a:srgbClr val="0057A6"/>
                </a:solidFill>
                <a:latin typeface="华文新魏" panose="02010800040101010101" pitchFamily="2" charset="-122"/>
                <a:ea typeface="华文新魏" panose="02010800040101010101" pitchFamily="2" charset="-122"/>
                <a:cs typeface="+mn-cs"/>
                <a:sym typeface="+mn-ea"/>
              </a:rPr>
              <a:t>                    促进了</a:t>
            </a:r>
            <a:r>
              <a:rPr lang="zh-CN" altLang="en-US" sz="2400" dirty="0">
                <a:solidFill>
                  <a:srgbClr val="C00000"/>
                </a:solidFill>
                <a:latin typeface="华文新魏" panose="02010800040101010101" pitchFamily="2" charset="-122"/>
                <a:ea typeface="华文新魏" panose="02010800040101010101" pitchFamily="2" charset="-122"/>
                <a:cs typeface="+mn-cs"/>
                <a:sym typeface="+mn-ea"/>
              </a:rPr>
              <a:t>欧洲</a:t>
            </a:r>
            <a:r>
              <a:rPr lang="zh-CN" altLang="en-US" sz="2400" dirty="0">
                <a:solidFill>
                  <a:srgbClr val="0057A6"/>
                </a:solidFill>
                <a:latin typeface="华文新魏" panose="02010800040101010101" pitchFamily="2" charset="-122"/>
                <a:ea typeface="华文新魏" panose="02010800040101010101" pitchFamily="2" charset="-122"/>
                <a:cs typeface="+mn-cs"/>
                <a:sym typeface="+mn-ea"/>
              </a:rPr>
              <a:t>资本的原始积累；</a:t>
            </a:r>
            <a:endParaRPr lang="zh-CN" altLang="en-US" sz="2400" dirty="0">
              <a:solidFill>
                <a:srgbClr val="0057A6"/>
              </a:solidFill>
              <a:latin typeface="华文新魏" panose="02010800040101010101" pitchFamily="2" charset="-122"/>
              <a:ea typeface="华文新魏" panose="02010800040101010101" pitchFamily="2" charset="-122"/>
              <a:cs typeface="+mn-cs"/>
            </a:endParaRPr>
          </a:p>
          <a:p>
            <a:pPr algn="just">
              <a:lnSpc>
                <a:spcPct val="140000"/>
              </a:lnSpc>
            </a:pPr>
            <a:r>
              <a:rPr lang="zh-CN" altLang="en-US" sz="2400" dirty="0">
                <a:solidFill>
                  <a:srgbClr val="0057A6"/>
                </a:solidFill>
                <a:latin typeface="华文新魏" panose="02010800040101010101" pitchFamily="2" charset="-122"/>
                <a:ea typeface="华文新魏" panose="02010800040101010101" pitchFamily="2" charset="-122"/>
                <a:cs typeface="+mn-cs"/>
              </a:rPr>
              <a:t> </a:t>
            </a:r>
            <a:r>
              <a:rPr lang="en-US" altLang="zh-CN" sz="2400" dirty="0">
                <a:solidFill>
                  <a:srgbClr val="0057A6"/>
                </a:solidFill>
                <a:latin typeface="华文新魏" panose="02010800040101010101" pitchFamily="2" charset="-122"/>
                <a:ea typeface="华文新魏" panose="02010800040101010101" pitchFamily="2" charset="-122"/>
                <a:cs typeface="+mn-cs"/>
              </a:rPr>
              <a:t>                </a:t>
            </a:r>
            <a:r>
              <a:rPr lang="zh-CN" altLang="en-US" sz="2400" dirty="0">
                <a:solidFill>
                  <a:srgbClr val="C00000"/>
                </a:solidFill>
                <a:latin typeface="华文新魏" panose="02010800040101010101" pitchFamily="2" charset="-122"/>
                <a:ea typeface="华文新魏" panose="02010800040101010101" pitchFamily="2" charset="-122"/>
                <a:cs typeface="+mn-cs"/>
              </a:rPr>
              <a:t>人口结构</a:t>
            </a:r>
            <a:r>
              <a:rPr lang="zh-CN" altLang="en-US" sz="2400" dirty="0">
                <a:solidFill>
                  <a:srgbClr val="0057A6"/>
                </a:solidFill>
                <a:latin typeface="华文新魏" panose="02010800040101010101" pitchFamily="2" charset="-122"/>
                <a:ea typeface="华文新魏" panose="02010800040101010101" pitchFamily="2" charset="-122"/>
                <a:cs typeface="+mn-cs"/>
              </a:rPr>
              <a:t>发生了改变，形成新的混血族群；</a:t>
            </a:r>
          </a:p>
          <a:p>
            <a:pPr algn="just">
              <a:lnSpc>
                <a:spcPct val="140000"/>
              </a:lnSpc>
            </a:pPr>
            <a:r>
              <a:rPr lang="zh-CN" altLang="en-US" sz="2400" dirty="0">
                <a:solidFill>
                  <a:srgbClr val="0057A6"/>
                </a:solidFill>
                <a:latin typeface="华文新魏" panose="02010800040101010101" pitchFamily="2" charset="-122"/>
                <a:ea typeface="华文新魏" panose="02010800040101010101" pitchFamily="2" charset="-122"/>
                <a:cs typeface="+mn-cs"/>
              </a:rPr>
              <a:t> </a:t>
            </a:r>
            <a:r>
              <a:rPr lang="en-US" altLang="zh-CN" sz="2400" dirty="0">
                <a:solidFill>
                  <a:srgbClr val="0057A6"/>
                </a:solidFill>
                <a:latin typeface="华文新魏" panose="02010800040101010101" pitchFamily="2" charset="-122"/>
                <a:ea typeface="华文新魏" panose="02010800040101010101" pitchFamily="2" charset="-122"/>
                <a:cs typeface="+mn-cs"/>
              </a:rPr>
              <a:t>                </a:t>
            </a:r>
            <a:r>
              <a:rPr lang="zh-CN" altLang="en-US" sz="2400" dirty="0">
                <a:solidFill>
                  <a:srgbClr val="C00000"/>
                </a:solidFill>
                <a:latin typeface="华文新魏" panose="02010800040101010101" pitchFamily="2" charset="-122"/>
                <a:ea typeface="华文新魏" panose="02010800040101010101" pitchFamily="2" charset="-122"/>
                <a:cs typeface="+mn-cs"/>
              </a:rPr>
              <a:t>欧洲文化</a:t>
            </a:r>
            <a:r>
              <a:rPr lang="zh-CN" altLang="en-US" sz="2400" dirty="0">
                <a:solidFill>
                  <a:srgbClr val="0057A6"/>
                </a:solidFill>
                <a:latin typeface="华文新魏" panose="02010800040101010101" pitchFamily="2" charset="-122"/>
                <a:ea typeface="华文新魏" panose="02010800040101010101" pitchFamily="2" charset="-122"/>
                <a:cs typeface="+mn-cs"/>
              </a:rPr>
              <a:t>取代土著文化成为主流文化；</a:t>
            </a:r>
          </a:p>
          <a:p>
            <a:pPr algn="just">
              <a:lnSpc>
                <a:spcPct val="140000"/>
              </a:lnSpc>
            </a:pPr>
            <a:r>
              <a:rPr lang="zh-CN" altLang="en-US" sz="2400" dirty="0">
                <a:solidFill>
                  <a:srgbClr val="0057A6"/>
                </a:solidFill>
                <a:latin typeface="华文新魏" panose="02010800040101010101" pitchFamily="2" charset="-122"/>
                <a:ea typeface="华文新魏" panose="02010800040101010101" pitchFamily="2" charset="-122"/>
                <a:cs typeface="+mn-cs"/>
              </a:rPr>
              <a:t> </a:t>
            </a:r>
            <a:r>
              <a:rPr lang="en-US" altLang="zh-CN" sz="2400" dirty="0">
                <a:solidFill>
                  <a:srgbClr val="0057A6"/>
                </a:solidFill>
                <a:latin typeface="华文新魏" panose="02010800040101010101" pitchFamily="2" charset="-122"/>
                <a:ea typeface="华文新魏" panose="02010800040101010101" pitchFamily="2" charset="-122"/>
                <a:cs typeface="+mn-cs"/>
              </a:rPr>
              <a:t>                </a:t>
            </a:r>
            <a:r>
              <a:rPr lang="zh-CN" altLang="en-US" sz="2400" dirty="0">
                <a:solidFill>
                  <a:srgbClr val="0057A6"/>
                </a:solidFill>
                <a:latin typeface="华文新魏" panose="02010800040101010101" pitchFamily="2" charset="-122"/>
                <a:ea typeface="华文新魏" panose="02010800040101010101" pitchFamily="2" charset="-122"/>
                <a:cs typeface="+mn-cs"/>
              </a:rPr>
              <a:t>促进了不同地域</a:t>
            </a:r>
            <a:r>
              <a:rPr lang="zh-CN" altLang="en-US" sz="2400" dirty="0">
                <a:solidFill>
                  <a:srgbClr val="C00000"/>
                </a:solidFill>
                <a:latin typeface="华文新魏" panose="02010800040101010101" pitchFamily="2" charset="-122"/>
                <a:ea typeface="华文新魏" panose="02010800040101010101" pitchFamily="2" charset="-122"/>
                <a:cs typeface="+mn-cs"/>
              </a:rPr>
              <a:t>文化的交流融合</a:t>
            </a:r>
            <a:r>
              <a:rPr lang="zh-CN" altLang="en-US" sz="2400" dirty="0">
                <a:solidFill>
                  <a:srgbClr val="0057A6"/>
                </a:solidFill>
                <a:latin typeface="华文新魏" panose="02010800040101010101" pitchFamily="2" charset="-122"/>
                <a:ea typeface="华文新魏" panose="02010800040101010101" pitchFamily="2" charset="-122"/>
                <a:cs typeface="+mn-cs"/>
              </a:rPr>
              <a:t>；</a:t>
            </a:r>
          </a:p>
          <a:p>
            <a:pPr algn="ctr">
              <a:lnSpc>
                <a:spcPct val="140000"/>
              </a:lnSpc>
            </a:pPr>
            <a:r>
              <a:rPr lang="en-US" altLang="zh-CN" sz="2400" dirty="0">
                <a:solidFill>
                  <a:srgbClr val="0057A6"/>
                </a:solidFill>
                <a:latin typeface="华文新魏" panose="02010800040101010101" pitchFamily="2" charset="-122"/>
                <a:ea typeface="华文新魏" panose="02010800040101010101" pitchFamily="2" charset="-122"/>
                <a:cs typeface="Arial" panose="020B0604020202020204" pitchFamily="34" charset="0"/>
              </a:rPr>
              <a:t>……</a:t>
            </a:r>
          </a:p>
        </p:txBody>
      </p:sp>
      <p:sp>
        <p:nvSpPr>
          <p:cNvPr id="31" name="椭圆 31"/>
          <p:cNvSpPr/>
          <p:nvPr/>
        </p:nvSpPr>
        <p:spPr>
          <a:xfrm>
            <a:off x="255152" y="185080"/>
            <a:ext cx="2032000" cy="770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b="1" spc="-300" dirty="0">
                <a:solidFill>
                  <a:schemeClr val="bg1"/>
                </a:solidFill>
                <a:latin typeface="华文新魏" panose="02010800040101010101" pitchFamily="2" charset="-122"/>
                <a:ea typeface="华文新魏" panose="02010800040101010101" pitchFamily="2" charset="-122"/>
              </a:rPr>
              <a:t>成果展示</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E24D-2705-9096-59C6-79EF3BE80C54}"/>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21320F9B-AD50-3D47-8F78-AE9DF91366B7}"/>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1152" y="1181297"/>
            <a:ext cx="9862251" cy="4980011"/>
          </a:xfrm>
          <a:prstGeom prst="rect">
            <a:avLst/>
          </a:prstGeom>
        </p:spPr>
      </p:pic>
      <p:sp>
        <p:nvSpPr>
          <p:cNvPr id="28" name="圆角矩形 4">
            <a:extLst>
              <a:ext uri="{FF2B5EF4-FFF2-40B4-BE49-F238E27FC236}">
                <a16:creationId xmlns:a16="http://schemas.microsoft.com/office/drawing/2014/main" id="{EB317436-0608-BF6C-07FA-15C7FDB6EFCE}"/>
              </a:ext>
            </a:extLst>
          </p:cNvPr>
          <p:cNvSpPr/>
          <p:nvPr/>
        </p:nvSpPr>
        <p:spPr>
          <a:xfrm>
            <a:off x="0" y="0"/>
            <a:ext cx="12192000" cy="6858635"/>
          </a:xfrm>
          <a:prstGeom prst="rect">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7200" dirty="0">
              <a:solidFill>
                <a:srgbClr val="1F487C"/>
              </a:solidFill>
              <a:latin typeface="汉仪瑞云妃宋 简" panose="00020600040101010101" pitchFamily="18" charset="-122"/>
              <a:ea typeface="汉仪瑞云妃宋 简" panose="00020600040101010101" pitchFamily="18" charset="-122"/>
            </a:endParaRPr>
          </a:p>
        </p:txBody>
      </p:sp>
      <p:sp>
        <p:nvSpPr>
          <p:cNvPr id="2" name="文本框 5">
            <a:extLst>
              <a:ext uri="{FF2B5EF4-FFF2-40B4-BE49-F238E27FC236}">
                <a16:creationId xmlns:a16="http://schemas.microsoft.com/office/drawing/2014/main" id="{5BB4A080-29E9-38D2-60AD-9944F8B34392}"/>
              </a:ext>
            </a:extLst>
          </p:cNvPr>
          <p:cNvSpPr txBox="1">
            <a:spLocks noChangeArrowheads="1"/>
          </p:cNvSpPr>
          <p:nvPr/>
        </p:nvSpPr>
        <p:spPr bwMode="auto">
          <a:xfrm>
            <a:off x="520596" y="175150"/>
            <a:ext cx="11150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800" b="1" dirty="0">
                <a:solidFill>
                  <a:srgbClr val="0057A6"/>
                </a:solidFill>
                <a:latin typeface="华文新魏" panose="02010800040101010101" pitchFamily="2" charset="-122"/>
                <a:ea typeface="华文新魏" panose="02010800040101010101" pitchFamily="2" charset="-122"/>
              </a:rPr>
              <a:t>第</a:t>
            </a:r>
            <a:r>
              <a:rPr lang="en-US" altLang="zh-CN" sz="4800" b="1" dirty="0">
                <a:solidFill>
                  <a:srgbClr val="0057A6"/>
                </a:solidFill>
                <a:latin typeface="华文新魏" panose="02010800040101010101" pitchFamily="2" charset="-122"/>
                <a:ea typeface="华文新魏" panose="02010800040101010101" pitchFamily="2" charset="-122"/>
              </a:rPr>
              <a:t>7</a:t>
            </a:r>
            <a:r>
              <a:rPr lang="zh-CN" altLang="en-US" sz="4800" b="1" dirty="0">
                <a:solidFill>
                  <a:srgbClr val="0057A6"/>
                </a:solidFill>
                <a:latin typeface="华文新魏" panose="02010800040101010101" pitchFamily="2" charset="-122"/>
                <a:ea typeface="华文新魏" panose="02010800040101010101" pitchFamily="2" charset="-122"/>
              </a:rPr>
              <a:t>课</a:t>
            </a:r>
            <a:r>
              <a:rPr lang="en-US" altLang="zh-CN" sz="4800" b="1" dirty="0">
                <a:solidFill>
                  <a:srgbClr val="0057A6"/>
                </a:solidFill>
                <a:latin typeface="华文新魏" panose="02010800040101010101" pitchFamily="2" charset="-122"/>
                <a:ea typeface="华文新魏" panose="02010800040101010101" pitchFamily="2" charset="-122"/>
              </a:rPr>
              <a:t> </a:t>
            </a:r>
            <a:r>
              <a:rPr lang="zh-CN" altLang="en-US" sz="4800" b="1" dirty="0">
                <a:solidFill>
                  <a:srgbClr val="0057A6"/>
                </a:solidFill>
                <a:latin typeface="华文新魏" panose="02010800040101010101" pitchFamily="2" charset="-122"/>
                <a:ea typeface="华文新魏" panose="02010800040101010101" pitchFamily="2" charset="-122"/>
              </a:rPr>
              <a:t>近代殖民活动与人口的跨地域转移</a:t>
            </a:r>
          </a:p>
        </p:txBody>
      </p:sp>
      <p:sp>
        <p:nvSpPr>
          <p:cNvPr id="3" name="文本框 2">
            <a:extLst>
              <a:ext uri="{FF2B5EF4-FFF2-40B4-BE49-F238E27FC236}">
                <a16:creationId xmlns:a16="http://schemas.microsoft.com/office/drawing/2014/main" id="{324DF428-26BD-93F8-00CC-B0E5B5D2F063}"/>
              </a:ext>
            </a:extLst>
          </p:cNvPr>
          <p:cNvSpPr txBox="1"/>
          <p:nvPr/>
        </p:nvSpPr>
        <p:spPr>
          <a:xfrm>
            <a:off x="60661" y="2046514"/>
            <a:ext cx="1123405"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美洲</a:t>
            </a:r>
          </a:p>
        </p:txBody>
      </p:sp>
      <p:sp>
        <p:nvSpPr>
          <p:cNvPr id="5" name="文本框 4">
            <a:extLst>
              <a:ext uri="{FF2B5EF4-FFF2-40B4-BE49-F238E27FC236}">
                <a16:creationId xmlns:a16="http://schemas.microsoft.com/office/drawing/2014/main" id="{503BD9C2-4461-0DBA-4595-D796100089CF}"/>
              </a:ext>
            </a:extLst>
          </p:cNvPr>
          <p:cNvSpPr txBox="1"/>
          <p:nvPr/>
        </p:nvSpPr>
        <p:spPr>
          <a:xfrm>
            <a:off x="73874" y="4898571"/>
            <a:ext cx="1493669"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大洋洲</a:t>
            </a:r>
          </a:p>
        </p:txBody>
      </p:sp>
      <p:sp>
        <p:nvSpPr>
          <p:cNvPr id="6" name="文本框 5">
            <a:extLst>
              <a:ext uri="{FF2B5EF4-FFF2-40B4-BE49-F238E27FC236}">
                <a16:creationId xmlns:a16="http://schemas.microsoft.com/office/drawing/2014/main" id="{F51C147E-8A66-77E9-F9F3-800B4E5C56CC}"/>
              </a:ext>
            </a:extLst>
          </p:cNvPr>
          <p:cNvSpPr txBox="1"/>
          <p:nvPr/>
        </p:nvSpPr>
        <p:spPr>
          <a:xfrm>
            <a:off x="1632558" y="2046513"/>
            <a:ext cx="2782688"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欧洲殖民活动</a:t>
            </a:r>
          </a:p>
        </p:txBody>
      </p:sp>
      <p:sp>
        <p:nvSpPr>
          <p:cNvPr id="9" name="箭头: 下 8">
            <a:extLst>
              <a:ext uri="{FF2B5EF4-FFF2-40B4-BE49-F238E27FC236}">
                <a16:creationId xmlns:a16="http://schemas.microsoft.com/office/drawing/2014/main" id="{04437AFE-7642-BFDA-305F-919146635D07}"/>
              </a:ext>
            </a:extLst>
          </p:cNvPr>
          <p:cNvSpPr/>
          <p:nvPr/>
        </p:nvSpPr>
        <p:spPr>
          <a:xfrm rot="16200000">
            <a:off x="4785289" y="2007011"/>
            <a:ext cx="318511" cy="66377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FE4F9266-97D1-3697-20FE-CC2375B1C9F8}"/>
              </a:ext>
            </a:extLst>
          </p:cNvPr>
          <p:cNvSpPr txBox="1"/>
          <p:nvPr/>
        </p:nvSpPr>
        <p:spPr>
          <a:xfrm>
            <a:off x="5468682" y="1728925"/>
            <a:ext cx="3440185"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印第安人大量死亡</a:t>
            </a:r>
          </a:p>
        </p:txBody>
      </p:sp>
      <p:sp>
        <p:nvSpPr>
          <p:cNvPr id="11" name="文本框 10">
            <a:extLst>
              <a:ext uri="{FF2B5EF4-FFF2-40B4-BE49-F238E27FC236}">
                <a16:creationId xmlns:a16="http://schemas.microsoft.com/office/drawing/2014/main" id="{D4547F63-56CB-FC4D-3DED-0BCC9295C3CF}"/>
              </a:ext>
            </a:extLst>
          </p:cNvPr>
          <p:cNvSpPr txBox="1"/>
          <p:nvPr/>
        </p:nvSpPr>
        <p:spPr>
          <a:xfrm>
            <a:off x="5468682" y="1006147"/>
            <a:ext cx="3440185"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白人数量大大增加</a:t>
            </a:r>
          </a:p>
        </p:txBody>
      </p:sp>
      <p:grpSp>
        <p:nvGrpSpPr>
          <p:cNvPr id="22" name="组合 21">
            <a:extLst>
              <a:ext uri="{FF2B5EF4-FFF2-40B4-BE49-F238E27FC236}">
                <a16:creationId xmlns:a16="http://schemas.microsoft.com/office/drawing/2014/main" id="{AF32A2A2-7003-F757-826B-D145FD656F94}"/>
              </a:ext>
            </a:extLst>
          </p:cNvPr>
          <p:cNvGrpSpPr/>
          <p:nvPr/>
        </p:nvGrpSpPr>
        <p:grpSpPr>
          <a:xfrm>
            <a:off x="5355621" y="2488851"/>
            <a:ext cx="1846368" cy="1052520"/>
            <a:chOff x="5355621" y="2488851"/>
            <a:chExt cx="1846368" cy="1052520"/>
          </a:xfrm>
        </p:grpSpPr>
        <p:sp>
          <p:nvSpPr>
            <p:cNvPr id="13" name="文本框 12">
              <a:extLst>
                <a:ext uri="{FF2B5EF4-FFF2-40B4-BE49-F238E27FC236}">
                  <a16:creationId xmlns:a16="http://schemas.microsoft.com/office/drawing/2014/main" id="{8636DC19-F435-D850-E64D-E99D9919798E}"/>
                </a:ext>
              </a:extLst>
            </p:cNvPr>
            <p:cNvSpPr txBox="1"/>
            <p:nvPr/>
          </p:nvSpPr>
          <p:spPr>
            <a:xfrm>
              <a:off x="5363519" y="2488851"/>
              <a:ext cx="1838470"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三角贸易</a:t>
              </a:r>
            </a:p>
          </p:txBody>
        </p:sp>
        <p:sp>
          <p:nvSpPr>
            <p:cNvPr id="15" name="文本框 14">
              <a:extLst>
                <a:ext uri="{FF2B5EF4-FFF2-40B4-BE49-F238E27FC236}">
                  <a16:creationId xmlns:a16="http://schemas.microsoft.com/office/drawing/2014/main" id="{952F0068-EEC8-310E-70F0-4AFBFA89145A}"/>
                </a:ext>
              </a:extLst>
            </p:cNvPr>
            <p:cNvSpPr txBox="1"/>
            <p:nvPr/>
          </p:nvSpPr>
          <p:spPr>
            <a:xfrm>
              <a:off x="5355621" y="3141261"/>
              <a:ext cx="1480758" cy="400110"/>
            </a:xfrm>
            <a:prstGeom prst="rect">
              <a:avLst/>
            </a:prstGeom>
            <a:noFill/>
          </p:spPr>
          <p:txBody>
            <a:bodyPr wrap="square" rtlCol="0">
              <a:spAutoFit/>
            </a:bodyPr>
            <a:lstStyle/>
            <a:p>
              <a:r>
                <a:rPr lang="zh-CN" altLang="en-US" sz="2000" b="1" dirty="0">
                  <a:solidFill>
                    <a:srgbClr val="C00000"/>
                  </a:solidFill>
                  <a:latin typeface="华文新魏" panose="02010800040101010101" pitchFamily="2" charset="-122"/>
                  <a:ea typeface="华文新魏" panose="02010800040101010101" pitchFamily="2" charset="-122"/>
                </a:rPr>
                <a:t>（非洲黑奴）</a:t>
              </a:r>
            </a:p>
          </p:txBody>
        </p:sp>
      </p:grpSp>
      <p:grpSp>
        <p:nvGrpSpPr>
          <p:cNvPr id="23" name="组合 22">
            <a:extLst>
              <a:ext uri="{FF2B5EF4-FFF2-40B4-BE49-F238E27FC236}">
                <a16:creationId xmlns:a16="http://schemas.microsoft.com/office/drawing/2014/main" id="{F05CF5D3-313A-E89F-258E-3532125EC216}"/>
              </a:ext>
            </a:extLst>
          </p:cNvPr>
          <p:cNvGrpSpPr/>
          <p:nvPr/>
        </p:nvGrpSpPr>
        <p:grpSpPr>
          <a:xfrm>
            <a:off x="7329226" y="2488850"/>
            <a:ext cx="1838470" cy="1084005"/>
            <a:chOff x="7329226" y="2488850"/>
            <a:chExt cx="1838470" cy="1084005"/>
          </a:xfrm>
        </p:grpSpPr>
        <p:sp>
          <p:nvSpPr>
            <p:cNvPr id="14" name="文本框 13">
              <a:extLst>
                <a:ext uri="{FF2B5EF4-FFF2-40B4-BE49-F238E27FC236}">
                  <a16:creationId xmlns:a16="http://schemas.microsoft.com/office/drawing/2014/main" id="{79A54465-8245-BC65-A668-D19B72FA835A}"/>
                </a:ext>
              </a:extLst>
            </p:cNvPr>
            <p:cNvSpPr txBox="1"/>
            <p:nvPr/>
          </p:nvSpPr>
          <p:spPr>
            <a:xfrm>
              <a:off x="7329226" y="2488850"/>
              <a:ext cx="1838470"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苦力贸易</a:t>
              </a:r>
            </a:p>
          </p:txBody>
        </p:sp>
        <p:sp>
          <p:nvSpPr>
            <p:cNvPr id="16" name="文本框 15">
              <a:extLst>
                <a:ext uri="{FF2B5EF4-FFF2-40B4-BE49-F238E27FC236}">
                  <a16:creationId xmlns:a16="http://schemas.microsoft.com/office/drawing/2014/main" id="{64AAA3F0-A05B-A767-58B3-DB4BDD3298C7}"/>
                </a:ext>
              </a:extLst>
            </p:cNvPr>
            <p:cNvSpPr txBox="1"/>
            <p:nvPr/>
          </p:nvSpPr>
          <p:spPr>
            <a:xfrm>
              <a:off x="7513095" y="3172745"/>
              <a:ext cx="1188871" cy="400110"/>
            </a:xfrm>
            <a:prstGeom prst="rect">
              <a:avLst/>
            </a:prstGeom>
            <a:noFill/>
          </p:spPr>
          <p:txBody>
            <a:bodyPr wrap="square" rtlCol="0">
              <a:spAutoFit/>
            </a:bodyPr>
            <a:lstStyle/>
            <a:p>
              <a:r>
                <a:rPr lang="zh-CN" altLang="en-US" sz="2000" b="1" dirty="0">
                  <a:solidFill>
                    <a:srgbClr val="C00000"/>
                  </a:solidFill>
                  <a:latin typeface="华文新魏" panose="02010800040101010101" pitchFamily="2" charset="-122"/>
                  <a:ea typeface="华文新魏" panose="02010800040101010101" pitchFamily="2" charset="-122"/>
                </a:rPr>
                <a:t>（华工）</a:t>
              </a:r>
            </a:p>
          </p:txBody>
        </p:sp>
      </p:grpSp>
      <p:sp>
        <p:nvSpPr>
          <p:cNvPr id="17" name="文本框 16">
            <a:extLst>
              <a:ext uri="{FF2B5EF4-FFF2-40B4-BE49-F238E27FC236}">
                <a16:creationId xmlns:a16="http://schemas.microsoft.com/office/drawing/2014/main" id="{616AB0D0-1129-2D0D-F2ED-0E6C22F5F7DB}"/>
              </a:ext>
            </a:extLst>
          </p:cNvPr>
          <p:cNvSpPr txBox="1"/>
          <p:nvPr/>
        </p:nvSpPr>
        <p:spPr>
          <a:xfrm>
            <a:off x="1829968" y="4898571"/>
            <a:ext cx="2782688"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英国殖民活动</a:t>
            </a:r>
          </a:p>
        </p:txBody>
      </p:sp>
      <p:sp>
        <p:nvSpPr>
          <p:cNvPr id="18" name="箭头: 下 17">
            <a:extLst>
              <a:ext uri="{FF2B5EF4-FFF2-40B4-BE49-F238E27FC236}">
                <a16:creationId xmlns:a16="http://schemas.microsoft.com/office/drawing/2014/main" id="{EEF2EE3C-D23E-D1DB-BA1D-20D67DD87491}"/>
              </a:ext>
            </a:extLst>
          </p:cNvPr>
          <p:cNvSpPr/>
          <p:nvPr/>
        </p:nvSpPr>
        <p:spPr>
          <a:xfrm rot="16200000">
            <a:off x="4982699" y="4860957"/>
            <a:ext cx="318511" cy="66377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3711C3C3-825E-D852-4EE6-290D2F6C031E}"/>
              </a:ext>
            </a:extLst>
          </p:cNvPr>
          <p:cNvSpPr txBox="1"/>
          <p:nvPr/>
        </p:nvSpPr>
        <p:spPr>
          <a:xfrm>
            <a:off x="5609133" y="4325078"/>
            <a:ext cx="3440185"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白人数量大大增加</a:t>
            </a:r>
          </a:p>
        </p:txBody>
      </p:sp>
      <p:sp>
        <p:nvSpPr>
          <p:cNvPr id="21" name="文本框 20">
            <a:extLst>
              <a:ext uri="{FF2B5EF4-FFF2-40B4-BE49-F238E27FC236}">
                <a16:creationId xmlns:a16="http://schemas.microsoft.com/office/drawing/2014/main" id="{1D516AE0-6304-A3F0-91F8-2D0CEC933C82}"/>
              </a:ext>
            </a:extLst>
          </p:cNvPr>
          <p:cNvSpPr txBox="1"/>
          <p:nvPr/>
        </p:nvSpPr>
        <p:spPr>
          <a:xfrm>
            <a:off x="5809934" y="5033624"/>
            <a:ext cx="3092833"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原住民大量死亡</a:t>
            </a:r>
          </a:p>
        </p:txBody>
      </p:sp>
      <p:grpSp>
        <p:nvGrpSpPr>
          <p:cNvPr id="27" name="组合 26">
            <a:extLst>
              <a:ext uri="{FF2B5EF4-FFF2-40B4-BE49-F238E27FC236}">
                <a16:creationId xmlns:a16="http://schemas.microsoft.com/office/drawing/2014/main" id="{6490A1F7-8B66-9EB5-5E3D-060CFFF1A72B}"/>
              </a:ext>
            </a:extLst>
          </p:cNvPr>
          <p:cNvGrpSpPr/>
          <p:nvPr/>
        </p:nvGrpSpPr>
        <p:grpSpPr>
          <a:xfrm>
            <a:off x="6437115" y="5706881"/>
            <a:ext cx="1838470" cy="1084005"/>
            <a:chOff x="7329226" y="2488850"/>
            <a:chExt cx="1838470" cy="1084005"/>
          </a:xfrm>
        </p:grpSpPr>
        <p:sp>
          <p:nvSpPr>
            <p:cNvPr id="29" name="文本框 28">
              <a:extLst>
                <a:ext uri="{FF2B5EF4-FFF2-40B4-BE49-F238E27FC236}">
                  <a16:creationId xmlns:a16="http://schemas.microsoft.com/office/drawing/2014/main" id="{CF6659E0-0866-FFC1-E2FC-B56621E7CE82}"/>
                </a:ext>
              </a:extLst>
            </p:cNvPr>
            <p:cNvSpPr txBox="1"/>
            <p:nvPr/>
          </p:nvSpPr>
          <p:spPr>
            <a:xfrm>
              <a:off x="7329226" y="2488850"/>
              <a:ext cx="1838470" cy="584775"/>
            </a:xfrm>
            <a:prstGeom prst="rect">
              <a:avLst/>
            </a:prstGeom>
            <a:solidFill>
              <a:schemeClr val="accent5">
                <a:lumMod val="20000"/>
                <a:lumOff val="80000"/>
              </a:schemeClr>
            </a:solidFill>
          </p:spPr>
          <p:txBody>
            <a:bodyPr wrap="square" rtlCol="0">
              <a:spAutoFit/>
            </a:bodyPr>
            <a:lstStyle/>
            <a:p>
              <a:r>
                <a:rPr lang="zh-CN" altLang="en-US" sz="3200" dirty="0">
                  <a:latin typeface="华文新魏" panose="02010800040101010101" pitchFamily="2" charset="-122"/>
                  <a:ea typeface="华文新魏" panose="02010800040101010101" pitchFamily="2" charset="-122"/>
                </a:rPr>
                <a:t>苦力贸易</a:t>
              </a:r>
            </a:p>
          </p:txBody>
        </p:sp>
        <p:sp>
          <p:nvSpPr>
            <p:cNvPr id="30" name="文本框 29">
              <a:extLst>
                <a:ext uri="{FF2B5EF4-FFF2-40B4-BE49-F238E27FC236}">
                  <a16:creationId xmlns:a16="http://schemas.microsoft.com/office/drawing/2014/main" id="{82A6F533-E68A-57AA-698D-F4110D0EA43F}"/>
                </a:ext>
              </a:extLst>
            </p:cNvPr>
            <p:cNvSpPr txBox="1"/>
            <p:nvPr/>
          </p:nvSpPr>
          <p:spPr>
            <a:xfrm>
              <a:off x="7513095" y="3172745"/>
              <a:ext cx="1188871" cy="400110"/>
            </a:xfrm>
            <a:prstGeom prst="rect">
              <a:avLst/>
            </a:prstGeom>
            <a:noFill/>
          </p:spPr>
          <p:txBody>
            <a:bodyPr wrap="square" rtlCol="0">
              <a:spAutoFit/>
            </a:bodyPr>
            <a:lstStyle/>
            <a:p>
              <a:r>
                <a:rPr lang="zh-CN" altLang="en-US" sz="2000" b="1" dirty="0">
                  <a:solidFill>
                    <a:srgbClr val="C00000"/>
                  </a:solidFill>
                  <a:latin typeface="华文新魏" panose="02010800040101010101" pitchFamily="2" charset="-122"/>
                  <a:ea typeface="华文新魏" panose="02010800040101010101" pitchFamily="2" charset="-122"/>
                </a:rPr>
                <a:t>（华工）</a:t>
              </a:r>
            </a:p>
          </p:txBody>
        </p:sp>
      </p:grpSp>
      <p:grpSp>
        <p:nvGrpSpPr>
          <p:cNvPr id="38" name="组合 37">
            <a:extLst>
              <a:ext uri="{FF2B5EF4-FFF2-40B4-BE49-F238E27FC236}">
                <a16:creationId xmlns:a16="http://schemas.microsoft.com/office/drawing/2014/main" id="{6809D901-38D9-D0E0-9A1E-C7B679FB547C}"/>
              </a:ext>
            </a:extLst>
          </p:cNvPr>
          <p:cNvGrpSpPr/>
          <p:nvPr/>
        </p:nvGrpSpPr>
        <p:grpSpPr>
          <a:xfrm>
            <a:off x="946204" y="3380279"/>
            <a:ext cx="10370876" cy="954107"/>
            <a:chOff x="946204" y="3380279"/>
            <a:chExt cx="10370876" cy="954107"/>
          </a:xfrm>
        </p:grpSpPr>
        <p:sp>
          <p:nvSpPr>
            <p:cNvPr id="32" name="文本框 31">
              <a:extLst>
                <a:ext uri="{FF2B5EF4-FFF2-40B4-BE49-F238E27FC236}">
                  <a16:creationId xmlns:a16="http://schemas.microsoft.com/office/drawing/2014/main" id="{20B6660B-0EA8-5DEF-0080-634FF37444F8}"/>
                </a:ext>
              </a:extLst>
            </p:cNvPr>
            <p:cNvSpPr txBox="1"/>
            <p:nvPr/>
          </p:nvSpPr>
          <p:spPr>
            <a:xfrm>
              <a:off x="946204" y="3403990"/>
              <a:ext cx="3015042" cy="646331"/>
            </a:xfrm>
            <a:prstGeom prst="rect">
              <a:avLst/>
            </a:prstGeom>
            <a:solidFill>
              <a:schemeClr val="accent4">
                <a:lumMod val="20000"/>
                <a:lumOff val="80000"/>
              </a:schemeClr>
            </a:solidFill>
          </p:spPr>
          <p:txBody>
            <a:bodyPr wrap="square" rtlCol="0">
              <a:spAutoFit/>
            </a:bodyPr>
            <a:lstStyle/>
            <a:p>
              <a:r>
                <a:rPr lang="zh-CN" altLang="en-US" sz="3600" dirty="0">
                  <a:solidFill>
                    <a:srgbClr val="C00000"/>
                  </a:solidFill>
                  <a:latin typeface="华文新魏" panose="02010800040101010101" pitchFamily="2" charset="-122"/>
                  <a:ea typeface="华文新魏" panose="02010800040101010101" pitchFamily="2" charset="-122"/>
                </a:rPr>
                <a:t>近代殖民活动</a:t>
              </a:r>
            </a:p>
          </p:txBody>
        </p:sp>
        <p:sp>
          <p:nvSpPr>
            <p:cNvPr id="33" name="箭头: 下 32">
              <a:extLst>
                <a:ext uri="{FF2B5EF4-FFF2-40B4-BE49-F238E27FC236}">
                  <a16:creationId xmlns:a16="http://schemas.microsoft.com/office/drawing/2014/main" id="{A8698BD1-7211-67C6-9E87-37B30AA2C5B1}"/>
                </a:ext>
              </a:extLst>
            </p:cNvPr>
            <p:cNvSpPr/>
            <p:nvPr/>
          </p:nvSpPr>
          <p:spPr>
            <a:xfrm rot="16200000">
              <a:off x="5174046" y="2568218"/>
              <a:ext cx="207802" cy="237042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4033AFF0-DFE0-0F73-333E-F8DFFAE27B2D}"/>
                </a:ext>
              </a:extLst>
            </p:cNvPr>
            <p:cNvSpPr txBox="1"/>
            <p:nvPr/>
          </p:nvSpPr>
          <p:spPr>
            <a:xfrm>
              <a:off x="4295504" y="3553955"/>
              <a:ext cx="1987047" cy="400110"/>
            </a:xfrm>
            <a:prstGeom prst="rect">
              <a:avLst/>
            </a:prstGeom>
            <a:solidFill>
              <a:schemeClr val="accent4">
                <a:lumMod val="20000"/>
                <a:lumOff val="80000"/>
              </a:schemeClr>
            </a:solidFill>
          </p:spPr>
          <p:txBody>
            <a:bodyPr wrap="square" rtlCol="0">
              <a:spAutoFit/>
            </a:bodyPr>
            <a:lstStyle/>
            <a:p>
              <a:r>
                <a:rPr lang="zh-CN" altLang="en-US" sz="2000" dirty="0">
                  <a:solidFill>
                    <a:srgbClr val="C00000"/>
                  </a:solidFill>
                  <a:latin typeface="华文新魏" panose="02010800040101010101" pitchFamily="2" charset="-122"/>
                  <a:ea typeface="华文新魏" panose="02010800040101010101" pitchFamily="2" charset="-122"/>
                </a:rPr>
                <a:t>人口跨地域转移</a:t>
              </a:r>
            </a:p>
          </p:txBody>
        </p:sp>
        <p:sp>
          <p:nvSpPr>
            <p:cNvPr id="35" name="文本框 34">
              <a:extLst>
                <a:ext uri="{FF2B5EF4-FFF2-40B4-BE49-F238E27FC236}">
                  <a16:creationId xmlns:a16="http://schemas.microsoft.com/office/drawing/2014/main" id="{AAC1804B-3F75-EACB-DC25-6F23EE844CD1}"/>
                </a:ext>
              </a:extLst>
            </p:cNvPr>
            <p:cNvSpPr txBox="1"/>
            <p:nvPr/>
          </p:nvSpPr>
          <p:spPr>
            <a:xfrm>
              <a:off x="6559273" y="3547060"/>
              <a:ext cx="2370428" cy="523220"/>
            </a:xfrm>
            <a:prstGeom prst="rect">
              <a:avLst/>
            </a:prstGeom>
            <a:solidFill>
              <a:schemeClr val="accent4">
                <a:lumMod val="20000"/>
                <a:lumOff val="80000"/>
              </a:schemeClr>
            </a:solidFill>
          </p:spPr>
          <p:txBody>
            <a:bodyPr wrap="square" rtlCol="0">
              <a:spAutoFit/>
            </a:bodyPr>
            <a:lstStyle/>
            <a:p>
              <a:r>
                <a:rPr lang="zh-CN" altLang="en-US" sz="2800" dirty="0">
                  <a:solidFill>
                    <a:srgbClr val="C00000"/>
                  </a:solidFill>
                  <a:latin typeface="华文新魏" panose="02010800040101010101" pitchFamily="2" charset="-122"/>
                  <a:ea typeface="华文新魏" panose="02010800040101010101" pitchFamily="2" charset="-122"/>
                </a:rPr>
                <a:t>人口结构变化</a:t>
              </a:r>
            </a:p>
          </p:txBody>
        </p:sp>
        <p:sp>
          <p:nvSpPr>
            <p:cNvPr id="36" name="文本框 35">
              <a:extLst>
                <a:ext uri="{FF2B5EF4-FFF2-40B4-BE49-F238E27FC236}">
                  <a16:creationId xmlns:a16="http://schemas.microsoft.com/office/drawing/2014/main" id="{C0B5DB75-9211-1933-DE08-E565AEB4240D}"/>
                </a:ext>
              </a:extLst>
            </p:cNvPr>
            <p:cNvSpPr txBox="1"/>
            <p:nvPr/>
          </p:nvSpPr>
          <p:spPr>
            <a:xfrm>
              <a:off x="9692421" y="3380279"/>
              <a:ext cx="1624659" cy="954107"/>
            </a:xfrm>
            <a:prstGeom prst="rect">
              <a:avLst/>
            </a:prstGeom>
            <a:solidFill>
              <a:schemeClr val="accent4">
                <a:lumMod val="20000"/>
                <a:lumOff val="80000"/>
              </a:schemeClr>
            </a:solidFill>
          </p:spPr>
          <p:txBody>
            <a:bodyPr wrap="square" rtlCol="0">
              <a:spAutoFit/>
            </a:bodyPr>
            <a:lstStyle/>
            <a:p>
              <a:r>
                <a:rPr lang="zh-CN" altLang="en-US" sz="2800" dirty="0">
                  <a:solidFill>
                    <a:srgbClr val="C00000"/>
                  </a:solidFill>
                  <a:latin typeface="华文新魏" panose="02010800040101010101" pitchFamily="2" charset="-122"/>
                  <a:ea typeface="华文新魏" panose="02010800040101010101" pitchFamily="2" charset="-122"/>
                </a:rPr>
                <a:t>文化交融与认同</a:t>
              </a:r>
            </a:p>
          </p:txBody>
        </p:sp>
        <p:sp>
          <p:nvSpPr>
            <p:cNvPr id="37" name="箭头: 下 36">
              <a:extLst>
                <a:ext uri="{FF2B5EF4-FFF2-40B4-BE49-F238E27FC236}">
                  <a16:creationId xmlns:a16="http://schemas.microsoft.com/office/drawing/2014/main" id="{FBC8C744-0538-C044-8459-6B9D78BC2219}"/>
                </a:ext>
              </a:extLst>
            </p:cNvPr>
            <p:cNvSpPr/>
            <p:nvPr/>
          </p:nvSpPr>
          <p:spPr>
            <a:xfrm rot="16200000">
              <a:off x="9113713" y="3462922"/>
              <a:ext cx="318511" cy="66377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52739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P spid="17" grpId="0" animBg="1"/>
      <p:bldP spid="18"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F2F7A7B-977C-05C0-959B-6E684D3AEC22}"/>
              </a:ext>
            </a:extLst>
          </p:cNvPr>
          <p:cNvGrpSpPr/>
          <p:nvPr/>
        </p:nvGrpSpPr>
        <p:grpSpPr>
          <a:xfrm>
            <a:off x="410406" y="271145"/>
            <a:ext cx="6001217" cy="4555490"/>
            <a:chOff x="410406" y="271145"/>
            <a:chExt cx="6001217" cy="4555490"/>
          </a:xfrm>
        </p:grpSpPr>
        <p:pic>
          <p:nvPicPr>
            <p:cNvPr id="3" name="图片 2" descr="800"/>
            <p:cNvPicPr>
              <a:picLocks noChangeAspect="1"/>
            </p:cNvPicPr>
            <p:nvPr/>
          </p:nvPicPr>
          <p:blipFill>
            <a:blip r:embed="rId3"/>
            <a:stretch>
              <a:fillRect/>
            </a:stretch>
          </p:blipFill>
          <p:spPr>
            <a:xfrm>
              <a:off x="410406" y="271145"/>
              <a:ext cx="6001217" cy="3831072"/>
            </a:xfrm>
            <a:prstGeom prst="rect">
              <a:avLst/>
            </a:prstGeom>
            <a:effectLst>
              <a:softEdge rad="127000"/>
            </a:effectLst>
          </p:spPr>
        </p:pic>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560512" y="4145280"/>
              <a:ext cx="3698240" cy="681355"/>
            </a:xfrm>
            <a:prstGeom prst="rect">
              <a:avLst/>
            </a:prstGeom>
            <a:noFill/>
            <a:effectLst/>
          </p:spPr>
          <p:txBody>
            <a:bodyPr wrap="square" rtlCol="0">
              <a:spAutoFit/>
            </a:bodyPr>
            <a:lstStyle/>
            <a:p>
              <a:pPr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1929年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油画《中餐厅</a:t>
              </a:r>
              <a:r>
                <a:rPr lang="zh-CN" altLang="en-US" sz="1600" dirty="0">
                  <a:solidFill>
                    <a:srgbClr val="C00000"/>
                  </a:solidFill>
                  <a:latin typeface="微软雅黑" panose="020B0503020204020204" pitchFamily="34" charset="-122"/>
                  <a:ea typeface="微软雅黑" panose="020B0503020204020204" pitchFamily="34" charset="-122"/>
                  <a:sym typeface="+mn-ea"/>
                </a:rPr>
                <a:t>（杂碎）</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爱德华·霍普</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［美］</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7D117F93-1248-8232-579F-48319BDEB42D}"/>
              </a:ext>
            </a:extLst>
          </p:cNvPr>
          <p:cNvGrpSpPr/>
          <p:nvPr/>
        </p:nvGrpSpPr>
        <p:grpSpPr>
          <a:xfrm>
            <a:off x="6581446" y="271145"/>
            <a:ext cx="3284007" cy="2088785"/>
            <a:chOff x="6958952" y="328714"/>
            <a:chExt cx="3284007" cy="2088785"/>
          </a:xfrm>
        </p:grpSpPr>
        <p:sp>
          <p:nvSpPr>
            <p:cNvPr id="2" name="文本框 1"/>
            <p:cNvSpPr txBox="1"/>
            <p:nvPr/>
          </p:nvSpPr>
          <p:spPr>
            <a:xfrm>
              <a:off x="6958952" y="1833934"/>
              <a:ext cx="3098364" cy="583565"/>
            </a:xfrm>
            <a:prstGeom prst="rect">
              <a:avLst/>
            </a:prstGeom>
            <a:noFill/>
          </p:spPr>
          <p:txBody>
            <a:bodyPr wrap="square" rtlCol="0" anchor="t">
              <a:spAutoFit/>
            </a:bodyPr>
            <a:lstStyle/>
            <a:p>
              <a:r>
                <a:rPr lang="en-US" altLang="zh-CN" sz="3200" dirty="0">
                  <a:solidFill>
                    <a:srgbClr val="0057A6"/>
                  </a:solidFill>
                  <a:latin typeface="微软雅黑" panose="020B0503020204020204" pitchFamily="34" charset="-122"/>
                  <a:ea typeface="微软雅黑" panose="020B0503020204020204" pitchFamily="34" charset="-122"/>
                </a:rPr>
                <a:t>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炒杂碎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chop suey</a:t>
              </a:r>
            </a:p>
          </p:txBody>
        </p:sp>
        <p:pic>
          <p:nvPicPr>
            <p:cNvPr id="100" name="图片 99"/>
            <p:cNvPicPr/>
            <p:nvPr/>
          </p:nvPicPr>
          <p:blipFill>
            <a:blip r:embed="rId4"/>
            <a:stretch>
              <a:fillRect/>
            </a:stretch>
          </p:blipFill>
          <p:spPr>
            <a:xfrm>
              <a:off x="6958952" y="328714"/>
              <a:ext cx="3284007" cy="1718200"/>
            </a:xfrm>
            <a:prstGeom prst="rect">
              <a:avLst/>
            </a:prstGeom>
            <a:noFill/>
            <a:ln w="9525">
              <a:noFill/>
            </a:ln>
            <a:effectLst>
              <a:softEdge rad="127000"/>
            </a:effectLst>
          </p:spPr>
        </p:pic>
      </p:grpSp>
      <p:sp>
        <p:nvSpPr>
          <p:cNvPr id="13" name="文本框 5"/>
          <p:cNvSpPr txBox="1">
            <a:spLocks noChangeArrowheads="1"/>
          </p:cNvSpPr>
          <p:nvPr/>
        </p:nvSpPr>
        <p:spPr bwMode="auto">
          <a:xfrm>
            <a:off x="164622" y="5200440"/>
            <a:ext cx="7508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2800" dirty="0">
                <a:solidFill>
                  <a:srgbClr val="0057A6"/>
                </a:solidFill>
                <a:latin typeface="华文新魏" panose="02010800040101010101" pitchFamily="2" charset="-122"/>
                <a:ea typeface="华文新魏" panose="02010800040101010101" pitchFamily="2" charset="-122"/>
              </a:rPr>
              <a:t>1</a:t>
            </a:r>
            <a:r>
              <a:rPr lang="zh-CN" altLang="en-US" sz="2800" dirty="0">
                <a:solidFill>
                  <a:srgbClr val="0057A6"/>
                </a:solidFill>
                <a:latin typeface="华文新魏" panose="02010800040101010101" pitchFamily="2" charset="-122"/>
                <a:ea typeface="华文新魏" panose="02010800040101010101" pitchFamily="2" charset="-122"/>
              </a:rPr>
              <a:t>、炒杂碎是怎么出现在美国人的餐桌上的呢？</a:t>
            </a:r>
          </a:p>
        </p:txBody>
      </p:sp>
      <p:sp>
        <p:nvSpPr>
          <p:cNvPr id="11" name="文本框 10">
            <a:extLst>
              <a:ext uri="{FF2B5EF4-FFF2-40B4-BE49-F238E27FC236}">
                <a16:creationId xmlns:a16="http://schemas.microsoft.com/office/drawing/2014/main" id="{BC972E32-C926-E02F-1175-512FEEE7AF2E}"/>
              </a:ext>
            </a:extLst>
          </p:cNvPr>
          <p:cNvSpPr txBox="1"/>
          <p:nvPr/>
        </p:nvSpPr>
        <p:spPr>
          <a:xfrm>
            <a:off x="6411623" y="2566899"/>
            <a:ext cx="5423199" cy="2633541"/>
          </a:xfrm>
          <a:prstGeom prst="rect">
            <a:avLst/>
          </a:prstGeom>
          <a:noFill/>
        </p:spPr>
        <p:txBody>
          <a:bodyPr wrap="square" rtlCol="0" anchor="t">
            <a:spAutoFit/>
          </a:bodyPr>
          <a:lstStyle/>
          <a:p>
            <a:pPr indent="457200" algn="just">
              <a:lnSpc>
                <a:spcPct val="140000"/>
              </a:lnSpc>
            </a:pP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“杂碎”一词</a:t>
            </a: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相对公认的说法是来自</a:t>
            </a:r>
            <a:r>
              <a:rPr lang="zh-CN" altLang="en-US" sz="2000" dirty="0">
                <a:solidFill>
                  <a:srgbClr val="C00000"/>
                </a:solidFill>
                <a:latin typeface="华文新魏" panose="02010800040101010101" pitchFamily="2" charset="-122"/>
                <a:ea typeface="华文新魏" panose="02010800040101010101" pitchFamily="2" charset="-122"/>
              </a:rPr>
              <a:t>粤语“下水”</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的发音，chop suey 是其音译……炒杂碎的源起较大可能是</a:t>
            </a:r>
            <a:r>
              <a:rPr lang="zh-CN" altLang="en-US" sz="2000" dirty="0">
                <a:solidFill>
                  <a:srgbClr val="C00000"/>
                </a:solidFill>
                <a:latin typeface="华文新魏" panose="02010800040101010101" pitchFamily="2" charset="-122"/>
                <a:ea typeface="华文新魏" panose="02010800040101010101" pitchFamily="2" charset="-122"/>
              </a:rPr>
              <a:t>珠江三角洲一带</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老百姓的家常菜肴，并</a:t>
            </a:r>
            <a:r>
              <a:rPr lang="zh-CN" altLang="en-US" sz="2000" dirty="0">
                <a:solidFill>
                  <a:srgbClr val="C00000"/>
                </a:solidFill>
                <a:latin typeface="华文新魏" panose="02010800040101010101" pitchFamily="2" charset="-122"/>
                <a:ea typeface="华文新魏" panose="02010800040101010101" pitchFamily="2" charset="-122"/>
              </a:rPr>
              <a:t>于19世纪中叶随着华工的大量涌入而被带到美国</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a:t>
            </a:r>
            <a:endPar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endParaRPr>
          </a:p>
          <a:p>
            <a:pPr indent="457200" algn="r">
              <a:lnSpc>
                <a:spcPct val="140000"/>
              </a:lnSpc>
            </a:pP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rPr>
              <a:t> </a:t>
            </a:r>
            <a:r>
              <a:rPr lang="en-US" altLang="zh-CN"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1400" dirty="0">
                <a:solidFill>
                  <a:schemeClr val="tx1">
                    <a:lumMod val="85000"/>
                    <a:lumOff val="15000"/>
                  </a:schemeClr>
                </a:solidFill>
                <a:latin typeface="华文新魏" panose="02010800040101010101" pitchFamily="2" charset="-122"/>
                <a:ea typeface="华文新魏" panose="02010800040101010101" pitchFamily="2" charset="-122"/>
              </a:rPr>
              <a:t>丁力群《</a:t>
            </a:r>
            <a:r>
              <a:rPr lang="en-US" altLang="zh-CN" sz="1400" dirty="0">
                <a:solidFill>
                  <a:schemeClr val="tx1">
                    <a:lumMod val="85000"/>
                    <a:lumOff val="15000"/>
                  </a:schemeClr>
                </a:solidFill>
                <a:latin typeface="华文新魏" panose="02010800040101010101" pitchFamily="2" charset="-122"/>
                <a:ea typeface="华文新魏" panose="02010800040101010101" pitchFamily="2" charset="-122"/>
              </a:rPr>
              <a:t>中食西渐: 以一道美国化的中国菜为例的考察</a:t>
            </a:r>
            <a:r>
              <a:rPr lang="zh-CN" altLang="en-US" sz="1400" dirty="0">
                <a:solidFill>
                  <a:schemeClr val="tx1">
                    <a:lumMod val="85000"/>
                    <a:lumOff val="15000"/>
                  </a:schemeClr>
                </a:solidFill>
                <a:latin typeface="华文新魏" panose="02010800040101010101" pitchFamily="2" charset="-122"/>
                <a:ea typeface="华文新魏" panose="02010800040101010101" pitchFamily="2" charset="-122"/>
              </a:rPr>
              <a:t>》</a:t>
            </a:r>
            <a:endPar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15" name="文本框 5">
            <a:extLst>
              <a:ext uri="{FF2B5EF4-FFF2-40B4-BE49-F238E27FC236}">
                <a16:creationId xmlns:a16="http://schemas.microsoft.com/office/drawing/2014/main" id="{2F9F3281-3679-601A-1978-B7EDECF53E05}"/>
              </a:ext>
            </a:extLst>
          </p:cNvPr>
          <p:cNvSpPr txBox="1">
            <a:spLocks noChangeArrowheads="1"/>
          </p:cNvSpPr>
          <p:nvPr/>
        </p:nvSpPr>
        <p:spPr bwMode="auto">
          <a:xfrm>
            <a:off x="164622" y="5751195"/>
            <a:ext cx="61638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3200" dirty="0">
                <a:solidFill>
                  <a:srgbClr val="0057A6"/>
                </a:solidFill>
                <a:latin typeface="华文新魏" panose="02010800040101010101" pitchFamily="2" charset="-122"/>
                <a:ea typeface="华文新魏" panose="02010800040101010101" pitchFamily="2" charset="-122"/>
              </a:rPr>
              <a:t>2</a:t>
            </a:r>
            <a:r>
              <a:rPr lang="zh-CN" altLang="en-US" sz="3200" dirty="0">
                <a:solidFill>
                  <a:srgbClr val="0057A6"/>
                </a:solidFill>
                <a:latin typeface="华文新魏" panose="02010800040101010101" pitchFamily="2" charset="-122"/>
                <a:ea typeface="华文新魏" panose="02010800040101010101" pitchFamily="2" charset="-122"/>
              </a:rPr>
              <a:t>、华工为何漂洋过海来到美国？</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5305" y="1531051"/>
            <a:ext cx="11121390" cy="4741545"/>
          </a:xfrm>
          <a:prstGeom prst="rect">
            <a:avLst/>
          </a:prstGeom>
          <a:noFill/>
          <a:ln w="9525">
            <a:noFill/>
          </a:ln>
        </p:spPr>
        <p:txBody>
          <a:bodyPr wrap="square">
            <a:spAutoFit/>
          </a:bodyPr>
          <a:lstStyle/>
          <a:p>
            <a:pPr marL="200025" indent="-200025">
              <a:lnSpc>
                <a:spcPct val="180000"/>
              </a:lnSpc>
            </a:pPr>
            <a:r>
              <a:rPr lang="en-US" altLang="zh-CN" sz="2400" b="0" dirty="0">
                <a:latin typeface="华文新魏" panose="02010800040101010101" pitchFamily="2" charset="-122"/>
                <a:ea typeface="华文新魏" panose="02010800040101010101" pitchFamily="2" charset="-122"/>
                <a:cs typeface="微软雅黑" panose="020B0503020204020204" pitchFamily="34" charset="-122"/>
              </a:rPr>
              <a:t>  </a:t>
            </a:r>
            <a:r>
              <a:rPr lang="en-US" altLang="zh-CN" sz="2400" dirty="0">
                <a:latin typeface="华文新魏" panose="02010800040101010101" pitchFamily="2" charset="-122"/>
                <a:ea typeface="华文新魏" panose="02010800040101010101" pitchFamily="2" charset="-122"/>
                <a:cs typeface="微软雅黑" panose="020B0503020204020204" pitchFamily="34" charset="-122"/>
              </a:rPr>
              <a:t>1</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．针对出国华工“如在地狱，慘不忍睹”的状况，为保护华工的合法权益，</a:t>
            </a:r>
            <a:r>
              <a:rPr lang="zh-CN" altLang="en-US" sz="2400" b="0" dirty="0">
                <a:solidFill>
                  <a:srgbClr val="C00000"/>
                </a:solidFill>
                <a:latin typeface="华文新魏" panose="02010800040101010101" pitchFamily="2" charset="-122"/>
                <a:ea typeface="华文新魏" panose="02010800040101010101" pitchFamily="2" charset="-122"/>
                <a:cs typeface="微软雅黑" panose="020B0503020204020204" pitchFamily="34" charset="-122"/>
              </a:rPr>
              <a:t>清政府驻英公使郭嵩焘</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主张政府应</a:t>
            </a:r>
            <a:r>
              <a:rPr lang="zh-CN" altLang="en-US" sz="2400" b="0" u="sng" dirty="0">
                <a:latin typeface="华文新魏" panose="02010800040101010101" pitchFamily="2" charset="-122"/>
                <a:ea typeface="华文新魏" panose="02010800040101010101" pitchFamily="2" charset="-122"/>
                <a:cs typeface="微软雅黑" panose="020B0503020204020204" pitchFamily="34" charset="-122"/>
              </a:rPr>
              <a:t>列席万国公法会议，与各国详定章程，在海外广设领事，</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以达到“捷声息而通隔阂，收权利而销外侮”的效果。这反映了（　　）</a:t>
            </a:r>
          </a:p>
          <a:p>
            <a:pPr marL="200025" indent="-200025">
              <a:lnSpc>
                <a:spcPct val="180000"/>
              </a:lnSpc>
            </a:pP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A．国际协商能保障华工的权益         </a:t>
            </a:r>
          </a:p>
          <a:p>
            <a:pPr marL="200025" indent="-200025">
              <a:lnSpc>
                <a:spcPct val="180000"/>
              </a:lnSpc>
            </a:pP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 </a:t>
            </a:r>
            <a:r>
              <a:rPr lang="en-US" altLang="zh-CN" sz="2400" b="0" dirty="0">
                <a:latin typeface="华文新魏" panose="02010800040101010101" pitchFamily="2" charset="-122"/>
                <a:ea typeface="华文新魏" panose="02010800040101010101" pitchFamily="2" charset="-122"/>
                <a:cs typeface="微软雅黑" panose="020B0503020204020204" pitchFamily="34" charset="-122"/>
              </a:rPr>
              <a:t> </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B．</a:t>
            </a: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清政府积极参与国际外交</a:t>
            </a:r>
            <a:endParaRPr lang="zh-CN" altLang="en-US" sz="2400" b="0" dirty="0">
              <a:latin typeface="华文新魏" panose="02010800040101010101" pitchFamily="2" charset="-122"/>
              <a:ea typeface="华文新魏" panose="02010800040101010101" pitchFamily="2" charset="-122"/>
              <a:cs typeface="微软雅黑" panose="020B0503020204020204" pitchFamily="34" charset="-122"/>
            </a:endParaRPr>
          </a:p>
          <a:p>
            <a:pPr marL="200025" indent="-200025">
              <a:lnSpc>
                <a:spcPct val="180000"/>
              </a:lnSpc>
            </a:pP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C．清政府注重保护华侨的利益         </a:t>
            </a:r>
          </a:p>
          <a:p>
            <a:pPr marL="200025" indent="-200025">
              <a:lnSpc>
                <a:spcPct val="180000"/>
              </a:lnSpc>
            </a:pP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 </a:t>
            </a:r>
            <a:r>
              <a:rPr lang="en-US" altLang="zh-CN" sz="2400" b="0" dirty="0">
                <a:latin typeface="华文新魏" panose="02010800040101010101" pitchFamily="2" charset="-122"/>
                <a:ea typeface="华文新魏" panose="02010800040101010101" pitchFamily="2" charset="-122"/>
                <a:cs typeface="微软雅黑" panose="020B0503020204020204" pitchFamily="34" charset="-122"/>
              </a:rPr>
              <a:t> </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D．</a:t>
            </a: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近代国际外交意识已产生</a:t>
            </a:r>
            <a:endParaRPr lang="zh-CN" altLang="en-US" sz="2400" dirty="0">
              <a:latin typeface="华文新魏" panose="02010800040101010101" pitchFamily="2" charset="-122"/>
              <a:ea typeface="华文新魏" panose="02010800040101010101" pitchFamily="2" charset="-122"/>
              <a:cs typeface="微软雅黑" panose="020B0503020204020204" pitchFamily="34" charset="-122"/>
            </a:endParaRPr>
          </a:p>
        </p:txBody>
      </p:sp>
      <p:sp>
        <p:nvSpPr>
          <p:cNvPr id="6" name="文本框 5"/>
          <p:cNvSpPr txBox="1"/>
          <p:nvPr/>
        </p:nvSpPr>
        <p:spPr>
          <a:xfrm>
            <a:off x="7940675" y="5088890"/>
            <a:ext cx="1273810" cy="1106805"/>
          </a:xfrm>
          <a:prstGeom prst="rect">
            <a:avLst/>
          </a:prstGeom>
          <a:noFill/>
        </p:spPr>
        <p:txBody>
          <a:bodyPr wrap="square" rtlCol="0">
            <a:spAutoFit/>
          </a:bodyPr>
          <a:lstStyle/>
          <a:p>
            <a:r>
              <a:rPr lang="en-US" altLang="zh-CN" sz="6600" b="1">
                <a:solidFill>
                  <a:srgbClr val="0070C0"/>
                </a:solidFill>
                <a:latin typeface="Times New Roman" panose="02020603050405020304" charset="0"/>
                <a:ea typeface="方正书宋_GBK" panose="03000509000000000000" pitchFamily="65" charset="-122"/>
                <a:cs typeface="Times New Roman" panose="02020603050405020304" charset="0"/>
                <a:sym typeface="+mn-ea"/>
              </a:rPr>
              <a:t>D</a:t>
            </a:r>
          </a:p>
        </p:txBody>
      </p:sp>
      <p:grpSp>
        <p:nvGrpSpPr>
          <p:cNvPr id="4" name="组合 3"/>
          <p:cNvGrpSpPr/>
          <p:nvPr/>
        </p:nvGrpSpPr>
        <p:grpSpPr>
          <a:xfrm>
            <a:off x="826135" y="457200"/>
            <a:ext cx="3331845" cy="967105"/>
            <a:chOff x="1720905" y="2226941"/>
            <a:chExt cx="2914156" cy="1083059"/>
          </a:xfrm>
        </p:grpSpPr>
        <p:sp>
          <p:nvSpPr>
            <p:cNvPr id="5" name="Freeform 104"/>
            <p:cNvSpPr>
              <a:spLocks noEditPoints="1"/>
            </p:cNvSpPr>
            <p:nvPr/>
          </p:nvSpPr>
          <p:spPr bwMode="auto">
            <a:xfrm>
              <a:off x="1731416" y="2300514"/>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1" name="Freeform 104"/>
            <p:cNvSpPr>
              <a:spLocks noEditPoints="1"/>
            </p:cNvSpPr>
            <p:nvPr/>
          </p:nvSpPr>
          <p:spPr bwMode="auto">
            <a:xfrm>
              <a:off x="1720905" y="2226941"/>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3" name="矩形 72"/>
            <p:cNvSpPr>
              <a:spLocks noChangeArrowheads="1"/>
            </p:cNvSpPr>
            <p:nvPr/>
          </p:nvSpPr>
          <p:spPr bwMode="auto">
            <a:xfrm>
              <a:off x="2030915" y="2370516"/>
              <a:ext cx="2283460" cy="7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b="1" dirty="0">
                  <a:solidFill>
                    <a:srgbClr val="0057A6"/>
                  </a:solidFill>
                  <a:latin typeface="微软雅黑" panose="020B0503020204020204" pitchFamily="34" charset="-122"/>
                  <a:ea typeface="微软雅黑" panose="020B0503020204020204" pitchFamily="34" charset="-122"/>
                </a:rPr>
                <a:t>课堂检测</a:t>
              </a:r>
              <a:r>
                <a:rPr lang="zh-CN" altLang="en-US" sz="3600" b="1" dirty="0">
                  <a:solidFill>
                    <a:srgbClr val="0057A6"/>
                  </a:solidFill>
                  <a:latin typeface="微软雅黑" panose="020B0503020204020204" pitchFamily="34" charset="-122"/>
                  <a:ea typeface="微软雅黑" panose="020B0503020204020204" pitchFamily="34" charset="-122"/>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0095" y="1471930"/>
            <a:ext cx="10800080" cy="5370830"/>
          </a:xfrm>
          <a:prstGeom prst="rect">
            <a:avLst/>
          </a:prstGeom>
          <a:noFill/>
          <a:ln w="9525">
            <a:noFill/>
          </a:ln>
        </p:spPr>
        <p:txBody>
          <a:bodyPr wrap="square">
            <a:spAutoFit/>
          </a:bodyPr>
          <a:lstStyle/>
          <a:p>
            <a:pPr marL="252095" marR="0" lvl="0" indent="-457200" algn="just" defTabSz="914400" rtl="0" eaLnBrk="1" fontAlgn="base" latinLnBrk="0" hangingPunct="1">
              <a:lnSpc>
                <a:spcPct val="170000"/>
              </a:lnSpc>
              <a:spcBef>
                <a:spcPct val="0"/>
              </a:spcBef>
              <a:spcAft>
                <a:spcPts val="0"/>
              </a:spcAft>
              <a:buClrTx/>
              <a:buSzTx/>
              <a:buFontTx/>
              <a:buNone/>
              <a:tabLst>
                <a:tab pos="2700655" algn="l"/>
              </a:tabLst>
              <a:defRPr/>
            </a:pPr>
            <a:r>
              <a:rPr lang="en-US" altLang="zh-CN" sz="2400" b="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0" dirty="0">
                <a:latin typeface="华文新魏" panose="02010800040101010101" pitchFamily="2" charset="-122"/>
                <a:ea typeface="华文新魏" panose="02010800040101010101" pitchFamily="2" charset="-122"/>
                <a:cs typeface="微软雅黑" panose="020B0503020204020204" pitchFamily="34" charset="-122"/>
              </a:rPr>
              <a:t>2</a:t>
            </a:r>
            <a:r>
              <a:rPr lang="zh-CN" altLang="en-US" sz="2400" b="0" dirty="0">
                <a:latin typeface="华文新魏" panose="02010800040101010101" pitchFamily="2" charset="-122"/>
                <a:ea typeface="华文新魏" panose="02010800040101010101" pitchFamily="2" charset="-122"/>
                <a:cs typeface="微软雅黑" panose="020B0503020204020204" pitchFamily="34" charset="-122"/>
              </a:rPr>
              <a:t>．</a:t>
            </a: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20世纪二三十年代，大量返乡闽南籍海外移民在厦门鼓浪屿兴建了一批融西式风格与地方传统于一体的近代建筑，类似建筑也存在于漳州、泉州等地，逐渐形成了建筑上的特殊风格。这可以用来说明(　　)</a:t>
            </a:r>
          </a:p>
          <a:p>
            <a:pPr marL="252095" marR="0" lvl="0" indent="-457200" algn="just" defTabSz="914400" rtl="0" eaLnBrk="1" fontAlgn="base" latinLnBrk="0" hangingPunct="1">
              <a:lnSpc>
                <a:spcPct val="80000"/>
              </a:lnSpc>
              <a:spcBef>
                <a:spcPct val="0"/>
              </a:spcBef>
              <a:spcAft>
                <a:spcPts val="0"/>
              </a:spcAft>
              <a:buClrTx/>
              <a:buSzTx/>
              <a:buFontTx/>
              <a:buNone/>
              <a:tabLst>
                <a:tab pos="2700655" algn="l"/>
              </a:tabLst>
              <a:defRPr/>
            </a:pPr>
            <a:endParaRPr kumimoji="0" lang="zh-CN" altLang="en-US" sz="2400" b="0" i="0" u="none" strike="noStrike" cap="none" spc="0" normalizeH="0" baseline="0" dirty="0">
              <a:solidFill>
                <a:schemeClr val="tx1"/>
              </a:solidFill>
              <a:latin typeface="华文新魏" panose="02010800040101010101" pitchFamily="2" charset="-122"/>
              <a:ea typeface="华文新魏" panose="02010800040101010101" pitchFamily="2" charset="-122"/>
              <a:cs typeface="微软雅黑" panose="020B0503020204020204" pitchFamily="34" charset="-122"/>
            </a:endParaRPr>
          </a:p>
          <a:p>
            <a:pPr marL="252095" marR="0" lvl="0" indent="-457200" algn="just" defTabSz="914400" rtl="0" eaLnBrk="1" fontAlgn="base" latinLnBrk="0" hangingPunct="1">
              <a:lnSpc>
                <a:spcPct val="170000"/>
              </a:lnSpc>
              <a:spcBef>
                <a:spcPct val="0"/>
              </a:spcBef>
              <a:spcAft>
                <a:spcPts val="0"/>
              </a:spcAft>
              <a:buClrTx/>
              <a:buSzTx/>
              <a:buFontTx/>
              <a:buNone/>
              <a:tabLst>
                <a:tab pos="2700655" algn="l"/>
              </a:tabLst>
              <a:defRPr/>
            </a:pP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	A.西方文化影响遍及中国乡村</a:t>
            </a:r>
            <a:endParaRPr kumimoji="0" lang="zh-CN" altLang="en-US" sz="2400" b="0" i="0" u="none" strike="noStrike" cap="none" spc="0" normalizeH="0" baseline="0" dirty="0">
              <a:solidFill>
                <a:schemeClr val="tx1"/>
              </a:solidFill>
              <a:latin typeface="华文新魏" panose="02010800040101010101" pitchFamily="2" charset="-122"/>
              <a:ea typeface="华文新魏" panose="02010800040101010101" pitchFamily="2" charset="-122"/>
              <a:cs typeface="微软雅黑" panose="020B0503020204020204" pitchFamily="34" charset="-122"/>
            </a:endParaRPr>
          </a:p>
          <a:p>
            <a:pPr marL="252095" marR="0" lvl="0" indent="-457200" algn="just" defTabSz="914400" rtl="0" eaLnBrk="1" fontAlgn="base" latinLnBrk="0" hangingPunct="1">
              <a:lnSpc>
                <a:spcPct val="170000"/>
              </a:lnSpc>
              <a:spcBef>
                <a:spcPct val="0"/>
              </a:spcBef>
              <a:spcAft>
                <a:spcPts val="0"/>
              </a:spcAft>
              <a:buClrTx/>
              <a:buSzTx/>
              <a:buFontTx/>
              <a:buNone/>
              <a:tabLst>
                <a:tab pos="2700655" algn="l"/>
              </a:tabLst>
              <a:defRPr/>
            </a:pP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	B.中西建筑文化的融合创新</a:t>
            </a:r>
            <a:endParaRPr kumimoji="0" lang="zh-CN" altLang="en-US" sz="2400" b="0" i="0" u="none" strike="noStrike" cap="none" spc="0" normalizeH="0" baseline="0" dirty="0">
              <a:solidFill>
                <a:schemeClr val="tx1"/>
              </a:solidFill>
              <a:latin typeface="华文新魏" panose="02010800040101010101" pitchFamily="2" charset="-122"/>
              <a:ea typeface="华文新魏" panose="02010800040101010101" pitchFamily="2" charset="-122"/>
              <a:cs typeface="微软雅黑" panose="020B0503020204020204" pitchFamily="34" charset="-122"/>
            </a:endParaRPr>
          </a:p>
          <a:p>
            <a:pPr marL="252095" marR="0" lvl="0" indent="-457200" algn="just" defTabSz="914400" rtl="0" eaLnBrk="1" fontAlgn="base" latinLnBrk="0" hangingPunct="1">
              <a:lnSpc>
                <a:spcPct val="170000"/>
              </a:lnSpc>
              <a:spcBef>
                <a:spcPct val="0"/>
              </a:spcBef>
              <a:spcAft>
                <a:spcPts val="0"/>
              </a:spcAft>
              <a:buClrTx/>
              <a:buSzTx/>
              <a:buFontTx/>
              <a:buNone/>
              <a:tabLst>
                <a:tab pos="2700655" algn="l"/>
              </a:tabLst>
              <a:defRPr/>
            </a:pP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	C.中国建筑风格受到西方冲击</a:t>
            </a:r>
            <a:endParaRPr kumimoji="0" lang="zh-CN" altLang="en-US" sz="2400" b="0" i="0" u="none" strike="noStrike" cap="none" spc="0" normalizeH="0" baseline="0" dirty="0">
              <a:solidFill>
                <a:schemeClr val="tx1"/>
              </a:solidFill>
              <a:latin typeface="华文新魏" panose="02010800040101010101" pitchFamily="2" charset="-122"/>
              <a:ea typeface="华文新魏" panose="02010800040101010101" pitchFamily="2" charset="-122"/>
              <a:cs typeface="微软雅黑" panose="020B0503020204020204" pitchFamily="34" charset="-122"/>
            </a:endParaRPr>
          </a:p>
          <a:p>
            <a:pPr marL="252095" marR="0" lvl="0" indent="-457200" algn="just" defTabSz="914400" rtl="0" eaLnBrk="1" fontAlgn="base" latinLnBrk="0" hangingPunct="1">
              <a:lnSpc>
                <a:spcPct val="170000"/>
              </a:lnSpc>
              <a:spcBef>
                <a:spcPct val="0"/>
              </a:spcBef>
              <a:spcAft>
                <a:spcPts val="0"/>
              </a:spcAft>
              <a:buClrTx/>
              <a:buSzTx/>
              <a:buFontTx/>
              <a:buNone/>
              <a:tabLst>
                <a:tab pos="2700655" algn="l"/>
              </a:tabLst>
              <a:defRPr/>
            </a:pPr>
            <a:r>
              <a:rPr lang="zh-CN" altLang="en-US" sz="2400" dirty="0">
                <a:latin typeface="华文新魏" panose="02010800040101010101" pitchFamily="2" charset="-122"/>
                <a:ea typeface="华文新魏" panose="02010800040101010101" pitchFamily="2" charset="-122"/>
                <a:cs typeface="微软雅黑" panose="020B0503020204020204" pitchFamily="34" charset="-122"/>
                <a:sym typeface="+mn-ea"/>
              </a:rPr>
              <a:t>	D.西式建筑仅见于通商口岸</a:t>
            </a:r>
            <a:endParaRPr kumimoji="0" lang="zh-CN" altLang="en-US" sz="2400" b="0" i="0" u="none" strike="noStrike" cap="none" spc="0" normalizeH="0" baseline="0" dirty="0">
              <a:solidFill>
                <a:schemeClr val="tx1"/>
              </a:solidFill>
              <a:latin typeface="华文新魏" panose="02010800040101010101" pitchFamily="2" charset="-122"/>
              <a:ea typeface="华文新魏" panose="02010800040101010101" pitchFamily="2" charset="-122"/>
              <a:cs typeface="微软雅黑" panose="020B0503020204020204" pitchFamily="34" charset="-122"/>
            </a:endParaRPr>
          </a:p>
          <a:p>
            <a:pPr marL="266700" indent="-266700">
              <a:lnSpc>
                <a:spcPct val="16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7357110" y="4300855"/>
            <a:ext cx="1543685" cy="1106805"/>
          </a:xfrm>
          <a:prstGeom prst="rect">
            <a:avLst/>
          </a:prstGeom>
          <a:noFill/>
        </p:spPr>
        <p:txBody>
          <a:bodyPr wrap="square" rtlCol="0">
            <a:spAutoFit/>
          </a:bodyPr>
          <a:lstStyle/>
          <a:p>
            <a:r>
              <a:rPr lang="en-US" altLang="zh-CN" sz="6600" b="1">
                <a:solidFill>
                  <a:srgbClr val="0070C0"/>
                </a:solidFill>
                <a:latin typeface="Times New Roman" panose="02020603050405020304" charset="0"/>
                <a:ea typeface="方正书宋_GBK" panose="03000509000000000000" pitchFamily="65" charset="-122"/>
                <a:cs typeface="Times New Roman" panose="02020603050405020304" charset="0"/>
                <a:sym typeface="+mn-ea"/>
              </a:rPr>
              <a:t>B</a:t>
            </a:r>
          </a:p>
        </p:txBody>
      </p:sp>
      <p:grpSp>
        <p:nvGrpSpPr>
          <p:cNvPr id="4" name="组合 3"/>
          <p:cNvGrpSpPr/>
          <p:nvPr/>
        </p:nvGrpSpPr>
        <p:grpSpPr>
          <a:xfrm>
            <a:off x="826135" y="457200"/>
            <a:ext cx="3331845" cy="967105"/>
            <a:chOff x="1720905" y="2226941"/>
            <a:chExt cx="2914156" cy="1083059"/>
          </a:xfrm>
        </p:grpSpPr>
        <p:sp>
          <p:nvSpPr>
            <p:cNvPr id="5" name="Freeform 104"/>
            <p:cNvSpPr>
              <a:spLocks noEditPoints="1"/>
            </p:cNvSpPr>
            <p:nvPr/>
          </p:nvSpPr>
          <p:spPr bwMode="auto">
            <a:xfrm>
              <a:off x="1731416" y="2300514"/>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1" name="Freeform 104"/>
            <p:cNvSpPr>
              <a:spLocks noEditPoints="1"/>
            </p:cNvSpPr>
            <p:nvPr/>
          </p:nvSpPr>
          <p:spPr bwMode="auto">
            <a:xfrm>
              <a:off x="1720905" y="2226941"/>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solidFill>
              <a:srgbClr val="0057A6"/>
            </a:solidFill>
            <a:ln>
              <a:solidFill>
                <a:srgbClr val="0057A6"/>
              </a:solidFill>
            </a:ln>
          </p:spPr>
          <p:txBody>
            <a:bodyPr/>
            <a:lstStyle/>
            <a:p>
              <a:endParaRPr lang="zh-CN" altLang="en-US"/>
            </a:p>
          </p:txBody>
        </p:sp>
        <p:sp>
          <p:nvSpPr>
            <p:cNvPr id="73" name="矩形 72"/>
            <p:cNvSpPr>
              <a:spLocks noChangeArrowheads="1"/>
            </p:cNvSpPr>
            <p:nvPr/>
          </p:nvSpPr>
          <p:spPr bwMode="auto">
            <a:xfrm>
              <a:off x="2030915" y="2370516"/>
              <a:ext cx="2283460" cy="7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b="1" dirty="0">
                  <a:solidFill>
                    <a:srgbClr val="0057A6"/>
                  </a:solidFill>
                  <a:latin typeface="微软雅黑" panose="020B0503020204020204" pitchFamily="34" charset="-122"/>
                  <a:ea typeface="微软雅黑" panose="020B0503020204020204" pitchFamily="34" charset="-122"/>
                </a:rPr>
                <a:t>课堂检测</a:t>
              </a:r>
              <a:r>
                <a:rPr lang="zh-CN" altLang="en-US" sz="3600" b="1" dirty="0">
                  <a:solidFill>
                    <a:srgbClr val="0057A6"/>
                  </a:solidFill>
                  <a:latin typeface="微软雅黑" panose="020B0503020204020204" pitchFamily="34" charset="-122"/>
                  <a:ea typeface="微软雅黑" panose="020B0503020204020204" pitchFamily="34" charset="-122"/>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665" y="4359910"/>
            <a:ext cx="6304280" cy="63817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505" y="1722120"/>
            <a:ext cx="6060440" cy="638175"/>
          </a:xfrm>
          <a:prstGeom prst="rect">
            <a:avLst/>
          </a:prstGeom>
        </p:spPr>
      </p:pic>
      <p:pic>
        <p:nvPicPr>
          <p:cNvPr id="5" name="图片 4"/>
          <p:cNvPicPr>
            <a:picLocks noChangeAspect="1"/>
          </p:cNvPicPr>
          <p:nvPr/>
        </p:nvPicPr>
        <p:blipFill>
          <a:blip r:embed="rId4"/>
          <a:srcRect r="36024"/>
          <a:stretch>
            <a:fillRect/>
          </a:stretch>
        </p:blipFill>
        <p:spPr>
          <a:xfrm>
            <a:off x="1478280" y="2715260"/>
            <a:ext cx="2854325" cy="1426845"/>
          </a:xfrm>
          <a:prstGeom prst="rect">
            <a:avLst/>
          </a:prstGeom>
        </p:spPr>
      </p:pic>
      <p:sp>
        <p:nvSpPr>
          <p:cNvPr id="3" name="文本框 2"/>
          <p:cNvSpPr txBox="1"/>
          <p:nvPr/>
        </p:nvSpPr>
        <p:spPr>
          <a:xfrm>
            <a:off x="4707890" y="2921000"/>
            <a:ext cx="6513195" cy="1014730"/>
          </a:xfrm>
          <a:prstGeom prst="rect">
            <a:avLst/>
          </a:prstGeom>
          <a:noFill/>
        </p:spPr>
        <p:txBody>
          <a:bodyPr wrap="square" rtlCol="0">
            <a:spAutoFit/>
          </a:bodyPr>
          <a:lstStyle/>
          <a:p>
            <a:r>
              <a:rPr lang="zh-CN" altLang="en-US" sz="6000" dirty="0">
                <a:solidFill>
                  <a:srgbClr val="0057A6"/>
                </a:solidFill>
                <a:latin typeface="方正字迹-龙吟体 简" panose="02000500000000000000" charset="-122"/>
                <a:ea typeface="方正字迹-龙吟体 简" panose="02000500000000000000" charset="-122"/>
                <a:cs typeface="方正字迹-龙吟体 简" panose="02000500000000000000" charset="-122"/>
              </a:rPr>
              <a:t>一、漂洋过海</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a:spLocks noChangeArrowheads="1"/>
          </p:cNvSpPr>
          <p:nvPr/>
        </p:nvSpPr>
        <p:spPr bwMode="auto">
          <a:xfrm>
            <a:off x="218768" y="224372"/>
            <a:ext cx="55194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zh-CN" altLang="en-US" sz="3200" dirty="0">
                <a:solidFill>
                  <a:srgbClr val="0057A6"/>
                </a:solidFill>
                <a:latin typeface="华文新魏" panose="02010800040101010101" pitchFamily="2" charset="-122"/>
                <a:ea typeface="华文新魏" panose="02010800040101010101" pitchFamily="2" charset="-122"/>
              </a:rPr>
              <a:t>华工为何漂洋过海来到美国？</a:t>
            </a:r>
          </a:p>
        </p:txBody>
      </p:sp>
      <p:sp>
        <p:nvSpPr>
          <p:cNvPr id="2" name="文本框 1"/>
          <p:cNvSpPr txBox="1"/>
          <p:nvPr/>
        </p:nvSpPr>
        <p:spPr>
          <a:xfrm>
            <a:off x="52750" y="861846"/>
            <a:ext cx="12086499" cy="2117054"/>
          </a:xfrm>
          <a:prstGeom prst="rect">
            <a:avLst/>
          </a:prstGeom>
          <a:noFill/>
        </p:spPr>
        <p:txBody>
          <a:bodyPr wrap="square" rtlCol="0" anchor="t">
            <a:spAutoFit/>
          </a:bodyPr>
          <a:lstStyle/>
          <a:p>
            <a:pPr indent="457200" algn="just">
              <a:lnSpc>
                <a:spcPct val="140000"/>
              </a:lnSpc>
            </a:pP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从雍正二年到光绪十三年 ( 1724—1887) 的 163 年间，广东人口从 400 多万猛增到 2970 多万，增幅达近 6 倍之剧。</a:t>
            </a:r>
            <a:r>
              <a:rPr lang="zh-CN" altLang="en-US" sz="2400" dirty="0">
                <a:solidFill>
                  <a:srgbClr val="C00000"/>
                </a:solidFill>
                <a:latin typeface="华文新魏" panose="02010800040101010101" pitchFamily="2" charset="-122"/>
                <a:ea typeface="华文新魏" panose="02010800040101010101" pitchFamily="2" charset="-122"/>
              </a:rPr>
              <a:t>庞大的人口压力在日益剧烈的土地兼并之下，不断地游离出过剩的贫困人口</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400" dirty="0">
                <a:solidFill>
                  <a:srgbClr val="C00000"/>
                </a:solidFill>
                <a:latin typeface="华文新魏" panose="02010800040101010101" pitchFamily="2" charset="-122"/>
                <a:ea typeface="华文新魏" panose="02010800040101010101" pitchFamily="2" charset="-122"/>
              </a:rPr>
              <a:t>西方工业品的涌入又打击了珠江三角洲的手工业。</a:t>
            </a: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sym typeface="+mn-ea"/>
              </a:rPr>
              <a:t>                      </a:t>
            </a:r>
          </a:p>
          <a:p>
            <a:pPr indent="457200" algn="r">
              <a:lnSpc>
                <a:spcPct val="140000"/>
              </a:lnSpc>
            </a:pP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  ——姚远《清末民初广东、江苏海外移民比较研究》</a:t>
            </a:r>
            <a:endPar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3" name="文本框 2">
            <a:extLst>
              <a:ext uri="{FF2B5EF4-FFF2-40B4-BE49-F238E27FC236}">
                <a16:creationId xmlns:a16="http://schemas.microsoft.com/office/drawing/2014/main" id="{A1804C08-9104-3FA5-48D5-F4EF244366FC}"/>
              </a:ext>
            </a:extLst>
          </p:cNvPr>
          <p:cNvSpPr txBox="1"/>
          <p:nvPr/>
        </p:nvSpPr>
        <p:spPr>
          <a:xfrm>
            <a:off x="218767" y="3177600"/>
            <a:ext cx="11693599" cy="1579880"/>
          </a:xfrm>
          <a:prstGeom prst="rect">
            <a:avLst/>
          </a:prstGeom>
          <a:noFill/>
        </p:spPr>
        <p:txBody>
          <a:bodyPr wrap="square" lIns="0" tIns="0" rIns="0" bIns="0" rtlCol="0" anchor="t">
            <a:spAutoFit/>
          </a:bodyPr>
          <a:lstStyle/>
          <a:p>
            <a:pPr indent="457200" algn="just" latinLnBrk="1" hangingPunct="0">
              <a:lnSpc>
                <a:spcPct val="145000"/>
              </a:lnSpc>
            </a:pP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“大清大皇帝允于即日降谕各省督抚大吏，以</a:t>
            </a:r>
            <a:r>
              <a:rPr lang="zh-CN" altLang="en-US" sz="2400" dirty="0">
                <a:solidFill>
                  <a:srgbClr val="C00000"/>
                </a:solidFill>
                <a:latin typeface="华文新魏" panose="02010800040101010101" pitchFamily="2" charset="-122"/>
                <a:ea typeface="华文新魏" panose="02010800040101010101" pitchFamily="2" charset="-122"/>
              </a:rPr>
              <a:t>凡有华民情甘出口——无论单身或愿携带家眷，一并赴通商各口，下英国船只，毫无禁阻</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a:t>
            </a:r>
          </a:p>
          <a:p>
            <a:pPr algn="just" latinLnBrk="1" hangingPunct="0">
              <a:lnSpc>
                <a:spcPct val="45000"/>
              </a:lnSpc>
            </a:pPr>
            <a:r>
              <a:rPr lang="zh-CN" altLang="en-US" dirty="0">
                <a:latin typeface="华文细黑" panose="02010600040101010101" pitchFamily="2" charset="-122"/>
                <a:ea typeface="华文细黑" panose="02010600040101010101" pitchFamily="2" charset="-122"/>
              </a:rPr>
              <a:t>                                                    </a:t>
            </a:r>
            <a:r>
              <a:rPr lang="en-US" altLang="zh-CN" dirty="0">
                <a:latin typeface="华文细黑" panose="02010600040101010101" pitchFamily="2" charset="-122"/>
                <a:ea typeface="华文细黑" panose="02010600040101010101" pitchFamily="2" charset="-122"/>
              </a:rPr>
              <a:t>      </a:t>
            </a:r>
            <a:r>
              <a:rPr lang="en-US" altLang="zh-CN" sz="900" dirty="0">
                <a:latin typeface="华文细黑" panose="02010600040101010101" pitchFamily="2" charset="-122"/>
                <a:ea typeface="华文细黑" panose="02010600040101010101" pitchFamily="2" charset="-122"/>
              </a:rPr>
              <a:t>     </a:t>
            </a:r>
          </a:p>
          <a:p>
            <a:pPr algn="r" latinLnBrk="1" hangingPunct="0">
              <a:lnSpc>
                <a:spcPct val="125000"/>
              </a:lnSpc>
            </a:pPr>
            <a:r>
              <a:rPr lang="en-US" altLang="zh-CN" dirty="0">
                <a:latin typeface="华文细黑" panose="02010600040101010101" pitchFamily="2" charset="-122"/>
                <a:ea typeface="华文细黑" panose="02010600040101010101" pitchFamily="2" charset="-122"/>
              </a:rPr>
              <a:t>                                                                                        </a:t>
            </a:r>
            <a:r>
              <a:rPr lang="zh-CN" altLang="en-US" dirty="0">
                <a:latin typeface="华文细黑" panose="02010600040101010101" pitchFamily="2" charset="-122"/>
                <a:ea typeface="华文细黑" panose="02010600040101010101" pitchFamily="2" charset="-122"/>
              </a:rPr>
              <a:t>   </a:t>
            </a: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sym typeface="+mn-ea"/>
              </a:rPr>
              <a:t>——1860年中英、中法北京《续增条约》</a:t>
            </a:r>
          </a:p>
        </p:txBody>
      </p:sp>
      <p:sp>
        <p:nvSpPr>
          <p:cNvPr id="4" name="文本框 3">
            <a:extLst>
              <a:ext uri="{FF2B5EF4-FFF2-40B4-BE49-F238E27FC236}">
                <a16:creationId xmlns:a16="http://schemas.microsoft.com/office/drawing/2014/main" id="{0270C626-2274-4702-6791-59C53AB9E64E}"/>
              </a:ext>
            </a:extLst>
          </p:cNvPr>
          <p:cNvSpPr txBox="1"/>
          <p:nvPr/>
        </p:nvSpPr>
        <p:spPr>
          <a:xfrm>
            <a:off x="218768" y="4602446"/>
            <a:ext cx="11754464" cy="2255554"/>
          </a:xfrm>
          <a:prstGeom prst="rect">
            <a:avLst/>
          </a:prstGeom>
          <a:noFill/>
        </p:spPr>
        <p:txBody>
          <a:bodyPr wrap="square" rtlCol="0" anchor="t">
            <a:spAutoFit/>
          </a:bodyPr>
          <a:lstStyle/>
          <a:p>
            <a:pPr indent="457200" algn="just">
              <a:lnSpc>
                <a:spcPct val="150000"/>
              </a:lnSpc>
            </a:pPr>
            <a:r>
              <a:rPr lang="zh-CN" altLang="en-US" sz="2400" dirty="0">
                <a:solidFill>
                  <a:srgbClr val="C00000"/>
                </a:solidFill>
                <a:latin typeface="华文新魏" panose="02010800040101010101" pitchFamily="2" charset="-122"/>
                <a:ea typeface="华文新魏" panose="02010800040101010101" pitchFamily="2" charset="-122"/>
              </a:rPr>
              <a:t>独立战争</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的胜利为</a:t>
            </a:r>
            <a:r>
              <a:rPr lang="zh-CN" altLang="en-US" sz="2400" dirty="0">
                <a:solidFill>
                  <a:srgbClr val="C00000"/>
                </a:solidFill>
                <a:latin typeface="华文新魏" panose="02010800040101010101" pitchFamily="2" charset="-122"/>
                <a:ea typeface="华文新魏" panose="02010800040101010101" pitchFamily="2" charset="-122"/>
              </a:rPr>
              <a:t>美国赢得了巨大的发展空间</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，除原来的 13 块殖民地外，它还获得了</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大片领土, 总面积达892135平方公里。 但</a:t>
            </a:r>
            <a:r>
              <a:rPr lang="zh-CN" altLang="en-US" sz="2400" u="sng" dirty="0">
                <a:solidFill>
                  <a:schemeClr val="tx1">
                    <a:lumMod val="85000"/>
                    <a:lumOff val="15000"/>
                  </a:schemeClr>
                </a:solidFill>
                <a:latin typeface="华文新魏" panose="02010800040101010101" pitchFamily="2" charset="-122"/>
                <a:ea typeface="华文新魏" panose="02010800040101010101" pitchFamily="2" charset="-122"/>
              </a:rPr>
              <a:t>刚刚赢得独立的美国</a:t>
            </a:r>
            <a:r>
              <a:rPr lang="en-US" altLang="zh-CN" sz="2400" u="sng"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400" u="sng" dirty="0">
                <a:solidFill>
                  <a:schemeClr val="tx1">
                    <a:lumMod val="85000"/>
                    <a:lumOff val="15000"/>
                  </a:schemeClr>
                </a:solidFill>
                <a:latin typeface="华文新魏" panose="02010800040101010101" pitchFamily="2" charset="-122"/>
                <a:ea typeface="华文新魏" panose="02010800040101010101" pitchFamily="2" charset="-122"/>
              </a:rPr>
              <a:t>既要发展经济以巩固独立，又要开发广大的西部地区。 </a:t>
            </a:r>
            <a:r>
              <a:rPr lang="zh-CN" altLang="en-US" sz="2400" dirty="0">
                <a:solidFill>
                  <a:srgbClr val="C00000"/>
                </a:solidFill>
                <a:latin typeface="华文新魏" panose="02010800040101010101" pitchFamily="2" charset="-122"/>
                <a:ea typeface="华文新魏" panose="02010800040101010101" pitchFamily="2" charset="-122"/>
              </a:rPr>
              <a:t>人口稀少、劳动力缺乏</a:t>
            </a:r>
            <a:r>
              <a:rPr lang="zh-CN" altLang="en-US" sz="2400" dirty="0">
                <a:latin typeface="华文新魏" panose="02010800040101010101" pitchFamily="2" charset="-122"/>
                <a:ea typeface="华文新魏" panose="02010800040101010101" pitchFamily="2" charset="-122"/>
              </a:rPr>
              <a:t>成为美国经济发展的最大难题。 </a:t>
            </a:r>
            <a:r>
              <a:rPr lang="zh-CN" altLang="en-US" sz="2400" dirty="0">
                <a:solidFill>
                  <a:srgbClr val="C00000"/>
                </a:solidFill>
                <a:latin typeface="华文新魏" panose="02010800040101010101" pitchFamily="2" charset="-122"/>
                <a:ea typeface="华文新魏" panose="02010800040101010101" pitchFamily="2" charset="-122"/>
              </a:rPr>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李连广《</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1848 —1882 年华人移民美国原因探析》</a:t>
            </a:r>
            <a:endPar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endParaRPr>
          </a:p>
        </p:txBody>
      </p:sp>
      <p:sp>
        <p:nvSpPr>
          <p:cNvPr id="5" name="文本框 4">
            <a:extLst>
              <a:ext uri="{FF2B5EF4-FFF2-40B4-BE49-F238E27FC236}">
                <a16:creationId xmlns:a16="http://schemas.microsoft.com/office/drawing/2014/main" id="{D2D1B375-F51B-6894-1DDE-A8548EC85964}"/>
              </a:ext>
            </a:extLst>
          </p:cNvPr>
          <p:cNvSpPr txBox="1"/>
          <p:nvPr/>
        </p:nvSpPr>
        <p:spPr>
          <a:xfrm>
            <a:off x="148213" y="2425965"/>
            <a:ext cx="2725616" cy="461665"/>
          </a:xfrm>
          <a:prstGeom prst="rect">
            <a:avLst/>
          </a:prstGeom>
          <a:solidFill>
            <a:schemeClr val="accent2">
              <a:lumMod val="40000"/>
              <a:lumOff val="60000"/>
            </a:schemeClr>
          </a:solid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国内人地矛盾突出</a:t>
            </a:r>
          </a:p>
        </p:txBody>
      </p:sp>
      <p:sp>
        <p:nvSpPr>
          <p:cNvPr id="6" name="文本框 5">
            <a:extLst>
              <a:ext uri="{FF2B5EF4-FFF2-40B4-BE49-F238E27FC236}">
                <a16:creationId xmlns:a16="http://schemas.microsoft.com/office/drawing/2014/main" id="{B5D0C057-3549-E2A9-1325-B8B75DFDB11D}"/>
              </a:ext>
            </a:extLst>
          </p:cNvPr>
          <p:cNvSpPr txBox="1"/>
          <p:nvPr/>
        </p:nvSpPr>
        <p:spPr>
          <a:xfrm>
            <a:off x="3220961" y="2432693"/>
            <a:ext cx="3901771" cy="461665"/>
          </a:xfrm>
          <a:prstGeom prst="rect">
            <a:avLst/>
          </a:prstGeom>
          <a:solidFill>
            <a:schemeClr val="accent2">
              <a:lumMod val="40000"/>
              <a:lumOff val="60000"/>
            </a:schemeClr>
          </a:solid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列强经济侵略破坏经济发展</a:t>
            </a:r>
          </a:p>
        </p:txBody>
      </p:sp>
      <p:sp>
        <p:nvSpPr>
          <p:cNvPr id="7" name="文本框 6">
            <a:extLst>
              <a:ext uri="{FF2B5EF4-FFF2-40B4-BE49-F238E27FC236}">
                <a16:creationId xmlns:a16="http://schemas.microsoft.com/office/drawing/2014/main" id="{BA657726-FA13-A632-E3A1-F164D5DFFEE0}"/>
              </a:ext>
            </a:extLst>
          </p:cNvPr>
          <p:cNvSpPr txBox="1"/>
          <p:nvPr/>
        </p:nvSpPr>
        <p:spPr>
          <a:xfrm>
            <a:off x="148212" y="4176754"/>
            <a:ext cx="6974519" cy="461665"/>
          </a:xfrm>
          <a:prstGeom prst="rect">
            <a:avLst/>
          </a:prstGeom>
          <a:solidFill>
            <a:schemeClr val="accent2">
              <a:lumMod val="40000"/>
              <a:lumOff val="60000"/>
            </a:schemeClr>
          </a:solid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19</a:t>
            </a:r>
            <a:r>
              <a:rPr lang="zh-CN" altLang="en-US" sz="2400" dirty="0">
                <a:latin typeface="华文新魏" panose="02010800040101010101" pitchFamily="2" charset="-122"/>
                <a:ea typeface="华文新魏" panose="02010800040101010101" pitchFamily="2" charset="-122"/>
              </a:rPr>
              <a:t>世纪中叶后，清政府被迫允许列强招募华工出国</a:t>
            </a:r>
          </a:p>
        </p:txBody>
      </p:sp>
      <p:sp>
        <p:nvSpPr>
          <p:cNvPr id="8" name="文本框 7">
            <a:extLst>
              <a:ext uri="{FF2B5EF4-FFF2-40B4-BE49-F238E27FC236}">
                <a16:creationId xmlns:a16="http://schemas.microsoft.com/office/drawing/2014/main" id="{605BF2FE-B795-AFEB-4F3E-E608EE0975D2}"/>
              </a:ext>
            </a:extLst>
          </p:cNvPr>
          <p:cNvSpPr txBox="1"/>
          <p:nvPr/>
        </p:nvSpPr>
        <p:spPr>
          <a:xfrm>
            <a:off x="361381" y="6309303"/>
            <a:ext cx="4201719" cy="461665"/>
          </a:xfrm>
          <a:prstGeom prst="rect">
            <a:avLst/>
          </a:prstGeom>
          <a:solidFill>
            <a:schemeClr val="accent2">
              <a:lumMod val="40000"/>
              <a:lumOff val="60000"/>
            </a:schemeClr>
          </a:solid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美国经济发展需要廉价劳动力</a:t>
            </a:r>
          </a:p>
        </p:txBody>
      </p:sp>
      <p:sp>
        <p:nvSpPr>
          <p:cNvPr id="9" name="文本框 8">
            <a:extLst>
              <a:ext uri="{FF2B5EF4-FFF2-40B4-BE49-F238E27FC236}">
                <a16:creationId xmlns:a16="http://schemas.microsoft.com/office/drawing/2014/main" id="{F95218FD-8DC6-CF90-7E99-A6CA39964948}"/>
              </a:ext>
            </a:extLst>
          </p:cNvPr>
          <p:cNvSpPr txBox="1"/>
          <p:nvPr/>
        </p:nvSpPr>
        <p:spPr>
          <a:xfrm>
            <a:off x="5021871" y="6309303"/>
            <a:ext cx="4201719" cy="461665"/>
          </a:xfrm>
          <a:prstGeom prst="rect">
            <a:avLst/>
          </a:prstGeom>
          <a:solidFill>
            <a:schemeClr val="accent2">
              <a:lumMod val="40000"/>
              <a:lumOff val="60000"/>
            </a:schemeClr>
          </a:solid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19</a:t>
            </a:r>
            <a:r>
              <a:rPr lang="zh-CN" altLang="en-US" sz="2400" dirty="0">
                <a:latin typeface="华文新魏" panose="02010800040101010101" pitchFamily="2" charset="-122"/>
                <a:ea typeface="华文新魏" panose="02010800040101010101" pitchFamily="2" charset="-122"/>
              </a:rPr>
              <a:t>世纪初，黑奴贸易受到限制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268" y="221353"/>
            <a:ext cx="7016598" cy="421038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just">
              <a:lnSpc>
                <a:spcPct val="140000"/>
              </a:lnSpc>
            </a:pPr>
            <a:r>
              <a:rPr lang="zh-CN" altLang="en-US" sz="2400" b="1" dirty="0">
                <a:solidFill>
                  <a:schemeClr val="tx1">
                    <a:lumMod val="85000"/>
                    <a:lumOff val="15000"/>
                  </a:schemeClr>
                </a:solidFill>
                <a:latin typeface="华文新魏" panose="02010800040101010101" pitchFamily="2" charset="-122"/>
                <a:ea typeface="华文新魏" panose="02010800040101010101" pitchFamily="2" charset="-122"/>
              </a:rPr>
              <a:t>19世纪中后期的一则招工广告：</a:t>
            </a:r>
          </a:p>
          <a:p>
            <a:pPr algn="just">
              <a:lnSpc>
                <a:spcPct val="140000"/>
              </a:lnSpc>
            </a:pPr>
            <a:endParaRPr lang="zh-CN" altLang="en-US" sz="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40000"/>
              </a:lnSpc>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美国人是非常富裕民族</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彼有</a:t>
            </a:r>
            <a:r>
              <a:rPr lang="zh-CN" altLang="en-US" sz="2400" dirty="0">
                <a:solidFill>
                  <a:srgbClr val="C00000"/>
                </a:solidFill>
                <a:latin typeface="华文新魏" panose="02010800040101010101" pitchFamily="2" charset="-122"/>
                <a:ea typeface="华文新魏" panose="02010800040101010101" pitchFamily="2" charset="-122"/>
              </a:rPr>
              <a:t>优厚工资，大量上等房舍、食物与衣着</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。你可随时寄信或汇款给亲友，我等可负责传递驳汇，稳当无误。此是一个</a:t>
            </a:r>
            <a:r>
              <a:rPr lang="zh-CN" altLang="en-US" sz="2400" dirty="0">
                <a:solidFill>
                  <a:srgbClr val="C00000"/>
                </a:solidFill>
                <a:latin typeface="华文新魏" panose="02010800040101010101" pitchFamily="2" charset="-122"/>
                <a:ea typeface="华文新魏" panose="02010800040101010101" pitchFamily="2" charset="-122"/>
              </a:rPr>
              <a:t>文明国家</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a:t>
            </a:r>
            <a:r>
              <a:rPr lang="zh-CN" altLang="en-US" sz="2400" dirty="0">
                <a:solidFill>
                  <a:srgbClr val="C00000"/>
                </a:solidFill>
                <a:latin typeface="华文新魏" panose="02010800040101010101" pitchFamily="2" charset="-122"/>
                <a:ea typeface="华文新魏" panose="02010800040101010101" pitchFamily="2" charset="-122"/>
              </a:rPr>
              <a:t>全体一视同仁</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现有许多中国人，已在彼谋生，自非一陌生之地</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如欲赚取工资及保障工作，可向本公司申请，便得保证。</a:t>
            </a:r>
            <a:endParaRPr lang="zh-CN" altLang="en-US" dirty="0">
              <a:latin typeface="华文新魏" panose="02010800040101010101" pitchFamily="2" charset="-122"/>
              <a:ea typeface="华文新魏" panose="02010800040101010101" pitchFamily="2" charset="-122"/>
            </a:endParaRPr>
          </a:p>
          <a:p>
            <a:pPr algn="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rPr>
              <a:t>                                                     </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rPr>
              <a:t>——《</a:t>
            </a:r>
            <a:r>
              <a:rPr lang="en-US" altLang="zh-CN" sz="2400" dirty="0">
                <a:solidFill>
                  <a:srgbClr val="C00000"/>
                </a:solidFill>
                <a:latin typeface="华文新魏" panose="02010800040101010101" pitchFamily="2" charset="-122"/>
                <a:ea typeface="华文新魏" panose="02010800040101010101" pitchFamily="2" charset="-122"/>
              </a:rPr>
              <a:t>台山</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rPr>
              <a:t>华侨史》</a:t>
            </a:r>
            <a:endPar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endParaRPr>
          </a:p>
        </p:txBody>
      </p:sp>
      <p:grpSp>
        <p:nvGrpSpPr>
          <p:cNvPr id="8" name="组合 7">
            <a:extLst>
              <a:ext uri="{FF2B5EF4-FFF2-40B4-BE49-F238E27FC236}">
                <a16:creationId xmlns:a16="http://schemas.microsoft.com/office/drawing/2014/main" id="{8B286FF2-2A59-46EB-0943-1C35CDA2EB4D}"/>
              </a:ext>
            </a:extLst>
          </p:cNvPr>
          <p:cNvGrpSpPr/>
          <p:nvPr/>
        </p:nvGrpSpPr>
        <p:grpSpPr>
          <a:xfrm>
            <a:off x="7264866" y="484197"/>
            <a:ext cx="4678866" cy="3947539"/>
            <a:chOff x="7264866" y="221353"/>
            <a:chExt cx="4678866" cy="3947539"/>
          </a:xfrm>
        </p:grpSpPr>
        <p:pic>
          <p:nvPicPr>
            <p:cNvPr id="3" name="图片 2">
              <a:extLst>
                <a:ext uri="{FF2B5EF4-FFF2-40B4-BE49-F238E27FC236}">
                  <a16:creationId xmlns:a16="http://schemas.microsoft.com/office/drawing/2014/main" id="{049EFFEF-FF2E-BBA5-E377-4EE7D4AD94DB}"/>
                </a:ext>
              </a:extLst>
            </p:cNvPr>
            <p:cNvPicPr>
              <a:picLocks noChangeAspect="1"/>
            </p:cNvPicPr>
            <p:nvPr/>
          </p:nvPicPr>
          <p:blipFill>
            <a:blip r:embed="rId3"/>
            <a:stretch>
              <a:fillRect/>
            </a:stretch>
          </p:blipFill>
          <p:spPr>
            <a:xfrm>
              <a:off x="7324992" y="221353"/>
              <a:ext cx="4618740" cy="3635021"/>
            </a:xfrm>
            <a:prstGeom prst="rect">
              <a:avLst/>
            </a:prstGeom>
            <a:effectLst>
              <a:softEdge rad="63500"/>
            </a:effectLst>
          </p:spPr>
        </p:pic>
        <p:sp>
          <p:nvSpPr>
            <p:cNvPr id="4" name="文本框 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42EC30D-9E5C-7940-B9DE-E71A48585756}"/>
                </a:ext>
              </a:extLst>
            </p:cNvPr>
            <p:cNvSpPr txBox="1"/>
            <p:nvPr/>
          </p:nvSpPr>
          <p:spPr>
            <a:xfrm>
              <a:off x="7264866" y="3782812"/>
              <a:ext cx="2179320" cy="386080"/>
            </a:xfrm>
            <a:prstGeom prst="rect">
              <a:avLst/>
            </a:prstGeom>
            <a:noFill/>
            <a:effectLst/>
          </p:spPr>
          <p:txBody>
            <a:bodyPr wrap="square" rtlCol="0">
              <a:spAutoFit/>
            </a:bodyPr>
            <a:lstStyle/>
            <a:p>
              <a:pPr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集聚在船上的华工</a:t>
              </a:r>
            </a:p>
          </p:txBody>
        </p:sp>
      </p:grpSp>
      <p:sp>
        <p:nvSpPr>
          <p:cNvPr id="9" name="文本框 7">
            <a:extLst>
              <a:ext uri="{FF2B5EF4-FFF2-40B4-BE49-F238E27FC236}">
                <a16:creationId xmlns:a16="http://schemas.microsoft.com/office/drawing/2014/main" id="{77DDEC54-4BB0-D4FA-EBF1-B0202E909F3E}"/>
              </a:ext>
            </a:extLst>
          </p:cNvPr>
          <p:cNvSpPr/>
          <p:nvPr>
            <p:custDataLst>
              <p:tags r:id="rId1"/>
            </p:custDataLst>
          </p:nvPr>
        </p:nvSpPr>
        <p:spPr>
          <a:xfrm>
            <a:off x="7402890" y="4432246"/>
            <a:ext cx="4540842" cy="1951945"/>
          </a:xfrm>
          <a:prstGeom prst="rect">
            <a:avLst/>
          </a:prstGeom>
          <a:noFill/>
          <a:ln w="25400">
            <a:noFill/>
          </a:ln>
        </p:spPr>
        <p:txBody>
          <a:bodyPr wrap="square">
            <a:spAutoFit/>
          </a:bodyPr>
          <a:lstStyle/>
          <a:p>
            <a:pPr algn="just">
              <a:lnSpc>
                <a:spcPct val="140000"/>
              </a:lnSpc>
            </a:pP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85000"/>
                    <a:lumOff val="15000"/>
                  </a:schemeClr>
                </a:solidFill>
                <a:latin typeface="仿宋" panose="02010609060101010101" pitchFamily="49" charset="-122"/>
                <a:ea typeface="仿宋" panose="02010609060101010101" pitchFamily="49" charset="-122"/>
              </a:rPr>
              <a:t>【</a:t>
            </a:r>
            <a:r>
              <a:rPr lang="zh-CN" altLang="en-US" sz="1400" dirty="0">
                <a:solidFill>
                  <a:schemeClr val="tx1">
                    <a:lumMod val="85000"/>
                    <a:lumOff val="15000"/>
                  </a:schemeClr>
                </a:solidFill>
                <a:latin typeface="仿宋" panose="02010609060101010101" pitchFamily="49" charset="-122"/>
                <a:ea typeface="仿宋" panose="02010609060101010101" pitchFamily="49" charset="-122"/>
              </a:rPr>
              <a:t>史料阅读</a:t>
            </a:r>
            <a:r>
              <a:rPr lang="en-US" altLang="zh-CN" sz="1400" dirty="0">
                <a:solidFill>
                  <a:schemeClr val="tx1">
                    <a:lumMod val="85000"/>
                    <a:lumOff val="15000"/>
                  </a:schemeClr>
                </a:solidFill>
                <a:latin typeface="仿宋" panose="02010609060101010101" pitchFamily="49" charset="-122"/>
                <a:ea typeface="仿宋" panose="02010609060101010101" pitchFamily="49" charset="-122"/>
              </a:rPr>
              <a:t>】</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（苦力）闭置一舱，昏闷而死者已三之一，抵埠以后饥饿疾病鞭笞而死者又三之一，</a:t>
            </a:r>
            <a:r>
              <a:rPr lang="zh-CN" altLang="en-US" sz="2000" dirty="0">
                <a:solidFill>
                  <a:srgbClr val="C00000"/>
                </a:solidFill>
                <a:latin typeface="华文新魏" panose="02010800040101010101" pitchFamily="2" charset="-122"/>
                <a:ea typeface="华文新魏" panose="02010800040101010101" pitchFamily="2" charset="-122"/>
              </a:rPr>
              <a:t>仅延残喘者不及一成</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a:t>
            </a:r>
          </a:p>
          <a:p>
            <a:pPr algn="r">
              <a:lnSpc>
                <a:spcPct val="140000"/>
              </a:lnSpc>
            </a:pP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 </a:t>
            </a: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rPr>
              <a:t>               </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——陈炽《续富国策》卷4</a:t>
            </a:r>
          </a:p>
        </p:txBody>
      </p:sp>
      <p:sp>
        <p:nvSpPr>
          <p:cNvPr id="11" name="文本框 10">
            <a:extLst>
              <a:ext uri="{FF2B5EF4-FFF2-40B4-BE49-F238E27FC236}">
                <a16:creationId xmlns:a16="http://schemas.microsoft.com/office/drawing/2014/main" id="{0CA80B13-E3D7-42D1-BF62-EAF248870FF3}"/>
              </a:ext>
            </a:extLst>
          </p:cNvPr>
          <p:cNvSpPr txBox="1"/>
          <p:nvPr/>
        </p:nvSpPr>
        <p:spPr>
          <a:xfrm>
            <a:off x="184558" y="4756658"/>
            <a:ext cx="5847127" cy="1018292"/>
          </a:xfrm>
          <a:prstGeom prst="rect">
            <a:avLst/>
          </a:prstGeom>
          <a:noFill/>
        </p:spPr>
        <p:txBody>
          <a:bodyPr wrap="square" rtlCol="0" anchor="t">
            <a:spAutoFit/>
          </a:bodyPr>
          <a:lstStyle/>
          <a:p>
            <a:pPr>
              <a:lnSpc>
                <a:spcPct val="130000"/>
              </a:lnSpc>
            </a:pPr>
            <a:r>
              <a:rPr lang="zh-CN" altLang="en-US" sz="2400" b="1" dirty="0">
                <a:solidFill>
                  <a:srgbClr val="0057A6"/>
                </a:solidFill>
                <a:latin typeface="华文新魏" panose="02010800040101010101" pitchFamily="2" charset="-122"/>
                <a:ea typeface="华文新魏" panose="02010800040101010101" pitchFamily="2" charset="-122"/>
                <a:sym typeface="+mn-ea"/>
              </a:rPr>
              <a:t>19世纪中叶以后，华工被运往美洲各地，形成了苦力贸易。</a:t>
            </a:r>
            <a:endParaRPr lang="zh-CN" altLang="en-US" sz="2400" b="1" dirty="0">
              <a:solidFill>
                <a:srgbClr val="0057A6"/>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42" y="4429492"/>
            <a:ext cx="5750159" cy="638264"/>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42" y="1721852"/>
            <a:ext cx="5750159" cy="638264"/>
          </a:xfrm>
          <a:prstGeom prst="rect">
            <a:avLst/>
          </a:prstGeom>
        </p:spPr>
      </p:pic>
      <p:pic>
        <p:nvPicPr>
          <p:cNvPr id="5" name="图片 4"/>
          <p:cNvPicPr>
            <a:picLocks noChangeAspect="1"/>
          </p:cNvPicPr>
          <p:nvPr/>
        </p:nvPicPr>
        <p:blipFill>
          <a:blip r:embed="rId4"/>
          <a:srcRect r="36024"/>
          <a:stretch>
            <a:fillRect/>
          </a:stretch>
        </p:blipFill>
        <p:spPr>
          <a:xfrm>
            <a:off x="1478280" y="2715260"/>
            <a:ext cx="2854325" cy="1426845"/>
          </a:xfrm>
          <a:prstGeom prst="rect">
            <a:avLst/>
          </a:prstGeom>
        </p:spPr>
      </p:pic>
      <p:pic>
        <p:nvPicPr>
          <p:cNvPr id="3" name="图片 2"/>
          <p:cNvPicPr>
            <a:picLocks noChangeAspect="1"/>
          </p:cNvPicPr>
          <p:nvPr/>
        </p:nvPicPr>
        <p:blipFill>
          <a:blip r:embed="rId5"/>
          <a:stretch>
            <a:fillRect/>
          </a:stretch>
        </p:blipFill>
        <p:spPr>
          <a:xfrm>
            <a:off x="4452620" y="2931795"/>
            <a:ext cx="5187950" cy="927100"/>
          </a:xfrm>
          <a:prstGeom prst="rect">
            <a:avLst/>
          </a:prstGeom>
        </p:spPr>
      </p:pic>
      <p:pic>
        <p:nvPicPr>
          <p:cNvPr id="4" name="图片 3" descr="视频水印小"/>
          <p:cNvPicPr>
            <a:picLocks noChangeAspect="1"/>
          </p:cNvPicPr>
          <p:nvPr/>
        </p:nvPicPr>
        <p:blipFill>
          <a:blip r:embed="rId6"/>
          <a:stretch>
            <a:fillRect/>
          </a:stretch>
        </p:blipFill>
        <p:spPr>
          <a:xfrm>
            <a:off x="10330815" y="6532880"/>
            <a:ext cx="1656715" cy="229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flipH="1">
            <a:off x="0" y="69530"/>
            <a:ext cx="5419393" cy="768350"/>
          </a:xfrm>
          <a:prstGeom prst="rect">
            <a:avLst/>
          </a:prstGeom>
          <a:noFill/>
        </p:spPr>
        <p:txBody>
          <a:bodyPr wrap="square" rtlCol="0">
            <a:spAutoFit/>
          </a:bodyPr>
          <a:lstStyle/>
          <a:p>
            <a:pPr algn="ctr"/>
            <a:r>
              <a:rPr lang="zh-CN" altLang="en-US" sz="4400" dirty="0">
                <a:solidFill>
                  <a:srgbClr val="0057A6"/>
                </a:solidFill>
                <a:latin typeface="华文新魏" panose="02010800040101010101" pitchFamily="2" charset="-122"/>
                <a:ea typeface="华文新魏" panose="02010800040101010101" pitchFamily="2" charset="-122"/>
              </a:rPr>
              <a:t>在美华工的血泪贡献</a:t>
            </a:r>
          </a:p>
        </p:txBody>
      </p:sp>
      <p:sp>
        <p:nvSpPr>
          <p:cNvPr id="2" name="文本框 1">
            <a:extLst>
              <a:ext uri="{FF2B5EF4-FFF2-40B4-BE49-F238E27FC236}">
                <a16:creationId xmlns:a16="http://schemas.microsoft.com/office/drawing/2014/main" id="{565E3A48-0127-4ED0-75F4-6CA53ADF7935}"/>
              </a:ext>
            </a:extLst>
          </p:cNvPr>
          <p:cNvSpPr txBox="1"/>
          <p:nvPr/>
        </p:nvSpPr>
        <p:spPr>
          <a:xfrm>
            <a:off x="6297337" y="837880"/>
            <a:ext cx="5802530" cy="3899081"/>
          </a:xfrm>
          <a:prstGeom prst="rect">
            <a:avLst/>
          </a:prstGeom>
          <a:noFill/>
        </p:spPr>
        <p:txBody>
          <a:bodyPr wrap="square" rtlCol="0" anchor="t">
            <a:spAutoFit/>
          </a:bodyPr>
          <a:lstStyle/>
          <a:p>
            <a:pPr algn="just">
              <a:lnSpc>
                <a:spcPct val="130000"/>
              </a:lnSpc>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1866年隆冬，工人们</a:t>
            </a:r>
            <a:r>
              <a:rPr lang="zh-CN" altLang="en-US" sz="2400" dirty="0">
                <a:latin typeface="华文新魏" panose="02010800040101010101" pitchFamily="2" charset="-122"/>
                <a:ea typeface="华文新魏" panose="02010800040101010101" pitchFamily="2" charset="-122"/>
              </a:rPr>
              <a:t>在雪棚下继续工作，</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结果发生雪崩，</a:t>
            </a:r>
            <a:r>
              <a:rPr lang="zh-CN" altLang="en-US" sz="2400" dirty="0">
                <a:solidFill>
                  <a:srgbClr val="C00000"/>
                </a:solidFill>
                <a:latin typeface="华文新魏" panose="02010800040101010101" pitchFamily="2" charset="-122"/>
                <a:ea typeface="华文新魏" panose="02010800040101010101" pitchFamily="2" charset="-122"/>
              </a:rPr>
              <a:t>3000多名华工遇难</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。几个月后冰雪融化，人们发现尸首横陈，个个</a:t>
            </a:r>
            <a:r>
              <a:rPr lang="zh-CN" altLang="en-US" sz="2400" dirty="0">
                <a:solidFill>
                  <a:srgbClr val="C00000"/>
                </a:solidFill>
                <a:latin typeface="华文新魏" panose="02010800040101010101" pitchFamily="2" charset="-122"/>
                <a:ea typeface="华文新魏" panose="02010800040101010101" pitchFamily="2" charset="-122"/>
              </a:rPr>
              <a:t>身着单衣，赤着双脚，后事无人料理</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，只能由新来的华工草草掩埋……</a:t>
            </a:r>
            <a:r>
              <a:rPr lang="zh-CN" altLang="en-US" sz="2400" u="sng" dirty="0">
                <a:solidFill>
                  <a:schemeClr val="tx1">
                    <a:lumMod val="85000"/>
                    <a:lumOff val="15000"/>
                  </a:schemeClr>
                </a:solidFill>
                <a:latin typeface="华文新魏" panose="02010800040101010101" pitchFamily="2" charset="-122"/>
                <a:ea typeface="华文新魏" panose="02010800040101010101" pitchFamily="2" charset="-122"/>
              </a:rPr>
              <a:t>仅铺设从洛杉矶至尤马的那段铁路，莫哈韦沙漠就夺去了上万名华工生命。</a:t>
            </a:r>
            <a:r>
              <a:rPr lang="zh-CN" altLang="en-US" sz="2400" dirty="0">
                <a:latin typeface="华文新魏" panose="02010800040101010101" pitchFamily="2" charset="-122"/>
                <a:ea typeface="华文新魏" panose="02010800040101010101" pitchFamily="2" charset="-122"/>
              </a:rPr>
              <a:t>一节节铁轨，在华工的尸骨上筑成。</a:t>
            </a:r>
          </a:p>
        </p:txBody>
      </p:sp>
      <p:pic>
        <p:nvPicPr>
          <p:cNvPr id="3" name="内容占位符 3" descr="22">
            <a:extLst>
              <a:ext uri="{FF2B5EF4-FFF2-40B4-BE49-F238E27FC236}">
                <a16:creationId xmlns:a16="http://schemas.microsoft.com/office/drawing/2014/main" id="{3A1CFAC0-85FA-420F-A391-E28DE0FFD1F8}"/>
              </a:ext>
            </a:extLst>
          </p:cNvPr>
          <p:cNvPicPr>
            <a:picLocks noChangeAspect="1"/>
          </p:cNvPicPr>
          <p:nvPr>
            <p:custDataLst>
              <p:tags r:id="rId1"/>
            </p:custDataLst>
          </p:nvPr>
        </p:nvPicPr>
        <p:blipFill>
          <a:blip r:embed="rId4"/>
          <a:stretch>
            <a:fillRect/>
          </a:stretch>
        </p:blipFill>
        <p:spPr>
          <a:xfrm>
            <a:off x="199368" y="837514"/>
            <a:ext cx="5695296" cy="4376542"/>
          </a:xfrm>
          <a:prstGeom prst="rect">
            <a:avLst/>
          </a:prstGeom>
        </p:spPr>
      </p:pic>
      <p:sp>
        <p:nvSpPr>
          <p:cNvPr id="4" name="文本框 3">
            <a:extLst>
              <a:ext uri="{FF2B5EF4-FFF2-40B4-BE49-F238E27FC236}">
                <a16:creationId xmlns:a16="http://schemas.microsoft.com/office/drawing/2014/main" id="{FC2C80F6-C3D1-9D88-C11E-7E4E84E02F4D}"/>
              </a:ext>
            </a:extLst>
          </p:cNvPr>
          <p:cNvSpPr txBox="1"/>
          <p:nvPr/>
        </p:nvSpPr>
        <p:spPr>
          <a:xfrm>
            <a:off x="261573" y="5154966"/>
            <a:ext cx="11527901" cy="2200089"/>
          </a:xfrm>
          <a:prstGeom prst="rect">
            <a:avLst/>
          </a:prstGeom>
          <a:noFill/>
        </p:spPr>
        <p:txBody>
          <a:bodyPr wrap="square" rtlCol="0" anchor="t">
            <a:spAutoFit/>
          </a:bodyPr>
          <a:lstStyle/>
          <a:p>
            <a:pPr indent="457200" algn="just">
              <a:lnSpc>
                <a:spcPct val="140000"/>
              </a:lnSpc>
            </a:pP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19世纪中期，</a:t>
            </a:r>
            <a:r>
              <a:rPr lang="zh-CN" altLang="en-US" sz="2000" dirty="0">
                <a:solidFill>
                  <a:srgbClr val="C00000"/>
                </a:solidFill>
                <a:latin typeface="华文新魏" panose="02010800040101010101" pitchFamily="2" charset="-122"/>
                <a:ea typeface="华文新魏" panose="02010800040101010101" pitchFamily="2" charset="-122"/>
              </a:rPr>
              <a:t>华工在西部淘金业中占一半人数</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，除受雇开采黄金，还受雇开采其他矿产资源</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cs typeface="Arial" panose="020B0604020202020204" pitchFamily="34" charset="0"/>
              </a:rPr>
              <a:t>……</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可以说，华工为</a:t>
            </a:r>
            <a:r>
              <a:rPr lang="zh-CN" altLang="en-US" sz="2000" u="sng" dirty="0">
                <a:solidFill>
                  <a:schemeClr val="tx1">
                    <a:lumMod val="85000"/>
                    <a:lumOff val="15000"/>
                  </a:schemeClr>
                </a:solidFill>
                <a:latin typeface="华文新魏" panose="02010800040101010101" pitchFamily="2" charset="-122"/>
                <a:ea typeface="华文新魏" panose="02010800040101010101" pitchFamily="2" charset="-122"/>
              </a:rPr>
              <a:t>西部自然资源的开发作出了贡献</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。据美方估计，华人每年为加州创造财富总值达6000万—9000万美元，单在修铁路、治洼地方面，创造的财富就约达3亿美元。</a:t>
            </a:r>
          </a:p>
          <a:p>
            <a:pPr algn="r">
              <a:lnSpc>
                <a:spcPct val="140000"/>
              </a:lnSpc>
            </a:pP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sym typeface="+mn-ea"/>
              </a:rPr>
              <a:t>                                </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sym typeface="+mn-ea"/>
              </a:rPr>
              <a:t>——林珏《19世纪华工在美国西部开发中的血泪贡献》</a:t>
            </a:r>
          </a:p>
          <a:p>
            <a:pPr>
              <a:lnSpc>
                <a:spcPct val="140000"/>
              </a:lnSpc>
            </a:pP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606" y="70485"/>
            <a:ext cx="3272936" cy="819587"/>
          </a:xfrm>
        </p:spPr>
        <p:txBody>
          <a:bodyPr/>
          <a:lstStyle/>
          <a:p>
            <a:r>
              <a:rPr lang="zh-CN" altLang="en-US" b="1" dirty="0">
                <a:solidFill>
                  <a:srgbClr val="0057A6"/>
                </a:solidFill>
                <a:latin typeface="华文新魏" panose="02010800040101010101" pitchFamily="2" charset="-122"/>
                <a:ea typeface="华文新魏" panose="02010800040101010101" pitchFamily="2" charset="-122"/>
                <a:cs typeface="+mn-cs"/>
              </a:rPr>
              <a:t>沉默的道钉</a:t>
            </a:r>
          </a:p>
        </p:txBody>
      </p:sp>
      <p:pic>
        <p:nvPicPr>
          <p:cNvPr id="4" name="内容占位符 3"/>
          <p:cNvPicPr>
            <a:picLocks noGrp="1" noChangeAspect="1"/>
          </p:cNvPicPr>
          <p:nvPr>
            <p:ph idx="1"/>
            <p:custDataLst>
              <p:tags r:id="rId1"/>
            </p:custDataLst>
          </p:nvPr>
        </p:nvPicPr>
        <p:blipFill>
          <a:blip r:embed="rId3"/>
          <a:srcRect t="9055" b="14647"/>
          <a:stretch>
            <a:fillRect/>
          </a:stretch>
        </p:blipFill>
        <p:spPr>
          <a:xfrm>
            <a:off x="269188" y="1029032"/>
            <a:ext cx="4886325" cy="3696970"/>
          </a:xfrm>
          <a:prstGeom prst="rect">
            <a:avLst/>
          </a:prstGeom>
          <a:ln>
            <a:noFill/>
          </a:ln>
          <a:effectLst>
            <a:outerShdw blurRad="292100" dist="139700" dir="2700000" algn="tl" rotWithShape="0">
              <a:srgbClr val="333333">
                <a:alpha val="65000"/>
              </a:srgbClr>
            </a:outerShdw>
            <a:softEdge rad="127000"/>
          </a:effectLst>
        </p:spPr>
      </p:pic>
      <p:sp>
        <p:nvSpPr>
          <p:cNvPr id="5" name="文本框 4"/>
          <p:cNvSpPr txBox="1"/>
          <p:nvPr/>
        </p:nvSpPr>
        <p:spPr>
          <a:xfrm>
            <a:off x="269188" y="4848365"/>
            <a:ext cx="4713873" cy="755650"/>
          </a:xfrm>
          <a:prstGeom prst="rect">
            <a:avLst/>
          </a:prstGeom>
          <a:noFill/>
        </p:spPr>
        <p:txBody>
          <a:bodyPr wrap="square" rtlCol="0" anchor="t">
            <a:spAutoFit/>
          </a:bodyPr>
          <a:lstStyle/>
          <a:p>
            <a:pPr>
              <a:lnSpc>
                <a:spcPct val="120000"/>
              </a:lnSpc>
            </a:pPr>
            <a:r>
              <a:rPr lang="zh-CN" altLang="en-US" dirty="0">
                <a:latin typeface="微软雅黑" panose="020B0503020204020204" pitchFamily="34" charset="-122"/>
                <a:ea typeface="微软雅黑" panose="020B0503020204020204" pitchFamily="34" charset="-122"/>
              </a:rPr>
              <a:t>▶</a:t>
            </a:r>
            <a:r>
              <a:rPr lang="zh-CN" altLang="en-US" dirty="0">
                <a:latin typeface="华文楷体" panose="02010600040101010101" pitchFamily="2" charset="-122"/>
                <a:ea typeface="华文楷体" panose="02010600040101010101" pitchFamily="2" charset="-122"/>
              </a:rPr>
              <a:t>贯陆铁路接轨时的“会师”照片</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有法国香槟但却没有华工的身影</a:t>
            </a:r>
          </a:p>
        </p:txBody>
      </p:sp>
      <p:pic>
        <p:nvPicPr>
          <p:cNvPr id="6" name="图片 5"/>
          <p:cNvPicPr>
            <a:picLocks noChangeAspect="1"/>
          </p:cNvPicPr>
          <p:nvPr/>
        </p:nvPicPr>
        <p:blipFill>
          <a:blip r:embed="rId4"/>
          <a:srcRect l="32342" t="6366" r="21971" b="18909"/>
          <a:stretch>
            <a:fillRect/>
          </a:stretch>
        </p:blipFill>
        <p:spPr>
          <a:xfrm>
            <a:off x="5765555" y="890072"/>
            <a:ext cx="5539350" cy="4240985"/>
          </a:xfrm>
          <a:prstGeom prst="rect">
            <a:avLst/>
          </a:prstGeom>
          <a:effectLst>
            <a:softEdge rad="127000"/>
          </a:effectLst>
        </p:spPr>
      </p:pic>
      <p:sp>
        <p:nvSpPr>
          <p:cNvPr id="12" name="文本框 11"/>
          <p:cNvSpPr txBox="1"/>
          <p:nvPr/>
        </p:nvSpPr>
        <p:spPr>
          <a:xfrm>
            <a:off x="5765555" y="5226190"/>
            <a:ext cx="5458184" cy="755650"/>
          </a:xfrm>
          <a:prstGeom prst="rect">
            <a:avLst/>
          </a:prstGeom>
          <a:noFill/>
        </p:spPr>
        <p:txBody>
          <a:bodyPr wrap="square" rtlCol="0" anchor="t">
            <a:spAutoFit/>
          </a:bodyPr>
          <a:lstStyle/>
          <a:p>
            <a:pPr>
              <a:lnSpc>
                <a:spcPct val="120000"/>
              </a:lnSpc>
            </a:pPr>
            <a:r>
              <a:rPr lang="zh-CN" altLang="en-US" dirty="0">
                <a:latin typeface="微软雅黑" panose="020B0503020204020204" pitchFamily="34" charset="-122"/>
                <a:ea typeface="微软雅黑" panose="020B0503020204020204" pitchFamily="34" charset="-122"/>
              </a:rPr>
              <a:t>▶</a:t>
            </a:r>
            <a:r>
              <a:rPr lang="zh-CN" altLang="en-US" dirty="0">
                <a:latin typeface="华文楷体" panose="02010600040101010101" pitchFamily="2" charset="-122"/>
                <a:ea typeface="华文楷体" panose="02010600040101010101" pitchFamily="2" charset="-122"/>
              </a:rPr>
              <a:t>1870年《哈泼周刊》上刊登的一则讽刺</a:t>
            </a:r>
            <a:r>
              <a:rPr lang="zh-CN" altLang="en-US" dirty="0">
                <a:solidFill>
                  <a:srgbClr val="C00000"/>
                </a:solidFill>
                <a:latin typeface="华文楷体" panose="02010600040101010101" pitchFamily="2" charset="-122"/>
                <a:ea typeface="华文楷体" panose="02010600040101010101" pitchFamily="2" charset="-122"/>
              </a:rPr>
              <a:t>“过河拆桥”式白人</a:t>
            </a:r>
            <a:r>
              <a:rPr lang="zh-CN" altLang="en-US" dirty="0">
                <a:latin typeface="华文楷体" panose="02010600040101010101" pitchFamily="2" charset="-122"/>
                <a:ea typeface="华文楷体" panose="02010600040101010101" pitchFamily="2" charset="-122"/>
              </a:rPr>
              <a:t>的漫画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075" y="914400"/>
            <a:ext cx="7936684" cy="2743200"/>
          </a:xfrm>
        </p:spPr>
        <p:txBody>
          <a:bodyPr>
            <a:normAutofit fontScale="92500"/>
          </a:bodyPr>
          <a:lstStyle/>
          <a:p>
            <a:pPr marL="0" indent="0">
              <a:lnSpc>
                <a:spcPct val="140000"/>
              </a:lnSpc>
              <a:buNone/>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早期华人移民在美国人口中所占比重不大，大多数华工也不打算在美国永久定居，</a:t>
            </a:r>
            <a:r>
              <a:rPr lang="zh-CN" altLang="en-US" sz="2000" u="sng" dirty="0">
                <a:solidFill>
                  <a:schemeClr val="tx1">
                    <a:lumMod val="85000"/>
                    <a:lumOff val="15000"/>
                  </a:schemeClr>
                </a:solidFill>
                <a:latin typeface="华文新魏" panose="02010800040101010101" pitchFamily="2" charset="-122"/>
                <a:ea typeface="华文新魏" panose="02010800040101010101" pitchFamily="2" charset="-122"/>
              </a:rPr>
              <a:t>廉价的劳动力价格使得他们被当地人视为“从白人手中抢走工作”的“黄潮”和 “异类”而受排斥。</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19世纪70年代中期开始</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cs typeface="Arial" panose="020B0604020202020204" pitchFamily="34" charset="0"/>
              </a:rPr>
              <a:t>……</a:t>
            </a:r>
            <a:r>
              <a:rPr lang="zh-CN" altLang="en-US" sz="2000" dirty="0">
                <a:solidFill>
                  <a:srgbClr val="C00000"/>
                </a:solidFill>
                <a:latin typeface="华文新魏" panose="02010800040101010101" pitchFamily="2" charset="-122"/>
                <a:ea typeface="华文新魏" panose="02010800040101010101" pitchFamily="2" charset="-122"/>
              </a:rPr>
              <a:t>加州</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各地掀起反华骚动，迅速蔓延到</a:t>
            </a:r>
            <a:r>
              <a:rPr lang="zh-CN" altLang="en-US" sz="2000" dirty="0">
                <a:solidFill>
                  <a:srgbClr val="C00000"/>
                </a:solidFill>
                <a:latin typeface="华文新魏" panose="02010800040101010101" pitchFamily="2" charset="-122"/>
                <a:ea typeface="华文新魏" panose="02010800040101010101" pitchFamily="2" charset="-122"/>
              </a:rPr>
              <a:t>全国</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。这一反华浪潮最终导致1882年</a:t>
            </a:r>
            <a:r>
              <a:rPr lang="zh-CN" altLang="en-US" sz="2000" dirty="0">
                <a:solidFill>
                  <a:srgbClr val="C00000"/>
                </a:solidFill>
                <a:latin typeface="华文新魏" panose="02010800040101010101" pitchFamily="2" charset="-122"/>
                <a:ea typeface="华文新魏" panose="02010800040101010101" pitchFamily="2" charset="-122"/>
              </a:rPr>
              <a:t>美国国会通过《排斥华人法案》</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明确规定“中国人不准入籍”。</a:t>
            </a:r>
          </a:p>
          <a:p>
            <a:pPr marL="0" indent="0" algn="r">
              <a:lnSpc>
                <a:spcPct val="140000"/>
              </a:lnSpc>
              <a:buNone/>
            </a:pPr>
            <a:r>
              <a:rPr lang="en-US" altLang="zh-CN" sz="2000" dirty="0">
                <a:solidFill>
                  <a:schemeClr val="tx1">
                    <a:lumMod val="85000"/>
                    <a:lumOff val="15000"/>
                  </a:schemeClr>
                </a:solidFill>
                <a:latin typeface="华文新魏" panose="02010800040101010101" pitchFamily="2" charset="-122"/>
                <a:ea typeface="华文新魏" panose="02010800040101010101" pitchFamily="2" charset="-122"/>
              </a:rPr>
              <a:t>                      </a:t>
            </a:r>
            <a:r>
              <a:rPr lang="zh-CN" altLang="en-US" sz="2000" dirty="0">
                <a:solidFill>
                  <a:schemeClr val="tx1">
                    <a:lumMod val="85000"/>
                    <a:lumOff val="15000"/>
                  </a:schemeClr>
                </a:solidFill>
                <a:latin typeface="华文新魏" panose="02010800040101010101" pitchFamily="2" charset="-122"/>
                <a:ea typeface="华文新魏" panose="02010800040101010101" pitchFamily="2" charset="-122"/>
              </a:rPr>
              <a:t>——林珏《19世纪华工在美国西部开发中的血泪贡献》</a:t>
            </a:r>
          </a:p>
        </p:txBody>
      </p:sp>
      <p:sp>
        <p:nvSpPr>
          <p:cNvPr id="2" name="标题 1"/>
          <p:cNvSpPr>
            <a:spLocks noGrp="1"/>
          </p:cNvSpPr>
          <p:nvPr>
            <p:ph type="title"/>
          </p:nvPr>
        </p:nvSpPr>
        <p:spPr>
          <a:xfrm>
            <a:off x="217415" y="102719"/>
            <a:ext cx="2651620" cy="811681"/>
          </a:xfrm>
        </p:spPr>
        <p:txBody>
          <a:bodyPr/>
          <a:lstStyle/>
          <a:p>
            <a:r>
              <a:rPr lang="zh-CN" altLang="en-US" b="1" dirty="0">
                <a:solidFill>
                  <a:srgbClr val="0057A6"/>
                </a:solidFill>
                <a:latin typeface="华文新魏" panose="02010800040101010101" pitchFamily="2" charset="-122"/>
                <a:ea typeface="华文新魏" panose="02010800040101010101" pitchFamily="2" charset="-122"/>
                <a:cs typeface="+mn-cs"/>
              </a:rPr>
              <a:t>排华浪潮</a:t>
            </a:r>
          </a:p>
        </p:txBody>
      </p:sp>
      <p:sp>
        <p:nvSpPr>
          <p:cNvPr id="4" name="文本框 3"/>
          <p:cNvSpPr txBox="1"/>
          <p:nvPr/>
        </p:nvSpPr>
        <p:spPr>
          <a:xfrm>
            <a:off x="95075" y="3585897"/>
            <a:ext cx="5151539" cy="460375"/>
          </a:xfrm>
          <a:prstGeom prst="rect">
            <a:avLst/>
          </a:prstGeom>
          <a:noFill/>
        </p:spPr>
        <p:txBody>
          <a:bodyPr wrap="square" rtlCol="0" anchor="t">
            <a:spAutoFit/>
          </a:bodyPr>
          <a:lstStyle/>
          <a:p>
            <a:r>
              <a:rPr lang="en-US" altLang="zh-CN" sz="2400" b="1" dirty="0">
                <a:solidFill>
                  <a:srgbClr val="C00000"/>
                </a:solidFill>
                <a:latin typeface="华文新魏" panose="02010800040101010101" pitchFamily="2" charset="-122"/>
                <a:ea typeface="华文新魏" panose="02010800040101010101" pitchFamily="2" charset="-122"/>
              </a:rPr>
              <a:t>《</a:t>
            </a:r>
            <a:r>
              <a:rPr lang="zh-CN" altLang="en-US" sz="2400" b="1" dirty="0">
                <a:solidFill>
                  <a:srgbClr val="C00000"/>
                </a:solidFill>
                <a:latin typeface="华文新魏" panose="02010800040101010101" pitchFamily="2" charset="-122"/>
                <a:ea typeface="华文新魏" panose="02010800040101010101" pitchFamily="2" charset="-122"/>
              </a:rPr>
              <a:t>独立宣言</a:t>
            </a:r>
            <a:r>
              <a:rPr lang="en-US" altLang="zh-CN" sz="2400" b="1" dirty="0">
                <a:solidFill>
                  <a:srgbClr val="C00000"/>
                </a:solidFill>
                <a:latin typeface="华文新魏" panose="02010800040101010101" pitchFamily="2" charset="-122"/>
                <a:ea typeface="华文新魏" panose="02010800040101010101" pitchFamily="2" charset="-122"/>
              </a:rPr>
              <a:t>》</a:t>
            </a:r>
            <a:r>
              <a:rPr lang="zh-CN" altLang="en-US" sz="2400" b="1" dirty="0">
                <a:solidFill>
                  <a:srgbClr val="C00000"/>
                </a:solidFill>
                <a:latin typeface="华文新魏" panose="02010800040101010101" pitchFamily="2" charset="-122"/>
                <a:ea typeface="华文新魏" panose="02010800040101010101" pitchFamily="2" charset="-122"/>
              </a:rPr>
              <a:t>：天赋人权、生而平等</a:t>
            </a:r>
          </a:p>
        </p:txBody>
      </p:sp>
      <p:sp>
        <p:nvSpPr>
          <p:cNvPr id="5" name="文本框 4">
            <a:extLst>
              <a:ext uri="{FF2B5EF4-FFF2-40B4-BE49-F238E27FC236}">
                <a16:creationId xmlns:a16="http://schemas.microsoft.com/office/drawing/2014/main" id="{4F6077D1-E161-CF46-19F9-88A19E1BA7A0}"/>
              </a:ext>
            </a:extLst>
          </p:cNvPr>
          <p:cNvSpPr txBox="1"/>
          <p:nvPr/>
        </p:nvSpPr>
        <p:spPr>
          <a:xfrm>
            <a:off x="318259" y="4083649"/>
            <a:ext cx="11778665" cy="2634119"/>
          </a:xfrm>
          <a:prstGeom prst="rect">
            <a:avLst/>
          </a:prstGeom>
          <a:noFill/>
        </p:spPr>
        <p:txBody>
          <a:bodyPr wrap="square" rtlCol="0" anchor="t">
            <a:spAutoFit/>
          </a:bodyPr>
          <a:lstStyle/>
          <a:p>
            <a:pPr>
              <a:lnSpc>
                <a:spcPct val="140000"/>
              </a:lnSpc>
            </a:pPr>
            <a:r>
              <a:rPr lang="en-US" altLang="zh-CN" dirty="0">
                <a:latin typeface="华文新魏" panose="02010800040101010101" pitchFamily="2" charset="-122"/>
                <a:ea typeface="华文新魏" panose="02010800040101010101" pitchFamily="2" charset="-122"/>
              </a:rPr>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由于种族歧视</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rPr>
              <a:t>……</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华工无法拥有和其他种族相同的权利和地位，不得不大量进入白人不愿意从事的服务行业，其中尤以时间长、利润低的</a:t>
            </a:r>
            <a:r>
              <a:rPr lang="zh-CN" altLang="en-US" sz="2400" dirty="0">
                <a:solidFill>
                  <a:srgbClr val="C00000"/>
                </a:solidFill>
                <a:latin typeface="华文新魏" panose="02010800040101010101" pitchFamily="2" charset="-122"/>
                <a:ea typeface="华文新魏" panose="02010800040101010101" pitchFamily="2" charset="-122"/>
              </a:rPr>
              <a:t>洗衣店和餐馆</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rPr>
              <a:t>为代表……大量失业的华人移民迫于无奈以此作为安身立命、养家糊口的手段，而</a:t>
            </a:r>
            <a:r>
              <a:rPr lang="zh-CN" altLang="en-US" sz="2400" u="sng" dirty="0">
                <a:solidFill>
                  <a:schemeClr val="tx1">
                    <a:lumMod val="85000"/>
                    <a:lumOff val="15000"/>
                  </a:schemeClr>
                </a:solidFill>
                <a:latin typeface="华文新魏" panose="02010800040101010101" pitchFamily="2" charset="-122"/>
                <a:ea typeface="华文新魏" panose="02010800040101010101" pitchFamily="2" charset="-122"/>
              </a:rPr>
              <a:t>以杂碎馆为代表的中餐馆也逐渐进入了美国大大小小的城市</a:t>
            </a:r>
            <a:r>
              <a:rPr lang="zh-CN" altLang="en-US" sz="2400" u="sng" dirty="0">
                <a:solidFill>
                  <a:schemeClr val="tx1">
                    <a:lumMod val="85000"/>
                    <a:lumOff val="15000"/>
                  </a:schemeClr>
                </a:solidFill>
                <a:latin typeface="华文新魏" panose="02010800040101010101" pitchFamily="2" charset="-122"/>
                <a:ea typeface="华文新魏" panose="02010800040101010101" pitchFamily="2" charset="-122"/>
                <a:sym typeface="+mn-ea"/>
              </a:rPr>
              <a:t>……</a:t>
            </a:r>
            <a:endParaRPr lang="en-US" altLang="zh-CN" sz="2400" u="sng" dirty="0">
              <a:solidFill>
                <a:schemeClr val="tx1">
                  <a:lumMod val="85000"/>
                  <a:lumOff val="15000"/>
                </a:schemeClr>
              </a:solidFill>
              <a:latin typeface="华文新魏" panose="02010800040101010101" pitchFamily="2" charset="-122"/>
              <a:ea typeface="华文新魏" panose="02010800040101010101" pitchFamily="2" charset="-122"/>
              <a:sym typeface="+mn-ea"/>
            </a:endParaRPr>
          </a:p>
          <a:p>
            <a:pPr algn="r">
              <a:lnSpc>
                <a:spcPct val="140000"/>
              </a:lnSpc>
            </a:pP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                                   ——</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丁力群《</a:t>
            </a:r>
            <a:r>
              <a:rPr lang="en-US" altLang="zh-CN"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中食西渐: 以一道美国化的中国菜为例的考察</a:t>
            </a:r>
            <a:r>
              <a:rPr lang="zh-CN" altLang="en-US" sz="2400" dirty="0">
                <a:solidFill>
                  <a:schemeClr val="tx1">
                    <a:lumMod val="85000"/>
                    <a:lumOff val="15000"/>
                  </a:schemeClr>
                </a:solidFill>
                <a:latin typeface="华文新魏" panose="02010800040101010101" pitchFamily="2" charset="-122"/>
                <a:ea typeface="华文新魏" panose="02010800040101010101" pitchFamily="2" charset="-122"/>
                <a:sym typeface="+mn-ea"/>
              </a:rPr>
              <a:t>》</a:t>
            </a:r>
            <a:endParaRPr lang="zh-CN" altLang="en-US" sz="2400" dirty="0">
              <a:latin typeface="华文新魏" panose="02010800040101010101" pitchFamily="2" charset="-122"/>
              <a:ea typeface="华文新魏" panose="02010800040101010101" pitchFamily="2" charset="-122"/>
              <a:cs typeface="Arial" panose="020B0604020202020204" pitchFamily="34" charset="0"/>
            </a:endParaRPr>
          </a:p>
        </p:txBody>
      </p:sp>
      <p:grpSp>
        <p:nvGrpSpPr>
          <p:cNvPr id="8" name="组合 7">
            <a:extLst>
              <a:ext uri="{FF2B5EF4-FFF2-40B4-BE49-F238E27FC236}">
                <a16:creationId xmlns:a16="http://schemas.microsoft.com/office/drawing/2014/main" id="{358CB942-3ADD-498E-EE70-6E81393D30A9}"/>
              </a:ext>
            </a:extLst>
          </p:cNvPr>
          <p:cNvGrpSpPr/>
          <p:nvPr/>
        </p:nvGrpSpPr>
        <p:grpSpPr>
          <a:xfrm>
            <a:off x="8127834" y="219089"/>
            <a:ext cx="4145259" cy="3942256"/>
            <a:chOff x="8127834" y="219089"/>
            <a:chExt cx="4145259" cy="3942256"/>
          </a:xfrm>
        </p:grpSpPr>
        <p:pic>
          <p:nvPicPr>
            <p:cNvPr id="6" name="图片 5" descr="OIP-C">
              <a:extLst>
                <a:ext uri="{FF2B5EF4-FFF2-40B4-BE49-F238E27FC236}">
                  <a16:creationId xmlns:a16="http://schemas.microsoft.com/office/drawing/2014/main" id="{BB6787D5-38EA-4946-4B19-AC73AA6ED169}"/>
                </a:ext>
              </a:extLst>
            </p:cNvPr>
            <p:cNvPicPr>
              <a:picLocks noChangeAspect="1"/>
            </p:cNvPicPr>
            <p:nvPr/>
          </p:nvPicPr>
          <p:blipFill>
            <a:blip r:embed="rId2"/>
            <a:srcRect l="4523" t="30222" r="3072"/>
            <a:stretch>
              <a:fillRect/>
            </a:stretch>
          </p:blipFill>
          <p:spPr>
            <a:xfrm>
              <a:off x="8256410" y="219089"/>
              <a:ext cx="3174379" cy="3681792"/>
            </a:xfrm>
            <a:prstGeom prst="rect">
              <a:avLst/>
            </a:prstGeom>
            <a:effectLst>
              <a:softEdge rad="63500"/>
            </a:effectLst>
          </p:spPr>
        </p:pic>
        <p:sp>
          <p:nvSpPr>
            <p:cNvPr id="7" name="文本框 6">
              <a:extLst>
                <a:ext uri="{FF2B5EF4-FFF2-40B4-BE49-F238E27FC236}">
                  <a16:creationId xmlns:a16="http://schemas.microsoft.com/office/drawing/2014/main" id="{8AA9D747-CBBB-0764-778F-B23D1479418E}"/>
                </a:ext>
              </a:extLst>
            </p:cNvPr>
            <p:cNvSpPr txBox="1"/>
            <p:nvPr/>
          </p:nvSpPr>
          <p:spPr>
            <a:xfrm>
              <a:off x="8127834" y="3760017"/>
              <a:ext cx="4145259" cy="401328"/>
            </a:xfrm>
            <a:prstGeom prst="rect">
              <a:avLst/>
            </a:prstGeom>
            <a:noFill/>
          </p:spPr>
          <p:txBody>
            <a:bodyPr wrap="square" rtlCol="0" anchor="t">
              <a:spAutoFit/>
            </a:bodyPr>
            <a:lstStyle/>
            <a:p>
              <a:pPr>
                <a:lnSpc>
                  <a:spcPct val="120000"/>
                </a:lnSpc>
              </a:pPr>
              <a:r>
                <a:rPr lang="en-US" dirty="0"/>
                <a:t> </a:t>
              </a:r>
              <a:r>
                <a:rPr lang="en-US" dirty="0">
                  <a:latin typeface="微软雅黑" panose="020B0503020204020204" pitchFamily="34" charset="-122"/>
                  <a:ea typeface="微软雅黑" panose="020B0503020204020204" pitchFamily="34" charset="-122"/>
                </a:rPr>
                <a:t>▶</a:t>
              </a:r>
              <a:r>
                <a:rPr lang="en-US" sz="1600" dirty="0">
                  <a:latin typeface="华文楷体" panose="02010600040101010101" pitchFamily="2" charset="-122"/>
                  <a:ea typeface="华文楷体" panose="02010600040101010101" pitchFamily="2" charset="-122"/>
                </a:rPr>
                <a:t>19</a:t>
              </a:r>
              <a:r>
                <a:rPr lang="zh-CN" altLang="en-US" sz="1600" dirty="0">
                  <a:latin typeface="华文楷体" panose="02010600040101010101" pitchFamily="2" charset="-122"/>
                  <a:ea typeface="华文楷体" panose="02010600040101010101" pitchFamily="2" charset="-122"/>
                </a:rPr>
                <a:t>世纪下半叶，讽刺中国人吃老鼠的漫画</a:t>
              </a:r>
              <a:endParaRPr lang="zh-CN" altLang="en-US" dirty="0">
                <a:latin typeface="华文楷体" panose="02010600040101010101" pitchFamily="2" charset="-122"/>
                <a:ea typeface="华文楷体"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商务合作"/>
</p:tagLst>
</file>

<file path=ppt/tags/tag2.xml><?xml version="1.0" encoding="utf-8"?>
<p:tagLst xmlns:a="http://schemas.openxmlformats.org/drawingml/2006/main" xmlns:r="http://schemas.openxmlformats.org/officeDocument/2006/relationships" xmlns:p="http://schemas.openxmlformats.org/presentationml/2006/main">
  <p:tag name="AS_UNIQUEID" val="30"/>
</p:tagLst>
</file>

<file path=ppt/tags/tag3.xml><?xml version="1.0" encoding="utf-8"?>
<p:tagLst xmlns:a="http://schemas.openxmlformats.org/drawingml/2006/main" xmlns:r="http://schemas.openxmlformats.org/officeDocument/2006/relationships" xmlns:p="http://schemas.openxmlformats.org/presentationml/2006/main">
  <p:tag name="AS_UNIQUEID" val="935"/>
</p:tagLst>
</file>

<file path=ppt/tags/tag4.xml><?xml version="1.0" encoding="utf-8"?>
<p:tagLst xmlns:a="http://schemas.openxmlformats.org/drawingml/2006/main" xmlns:r="http://schemas.openxmlformats.org/officeDocument/2006/relationships" xmlns:p="http://schemas.openxmlformats.org/presentationml/2006/main">
  <p:tag name="AS_UNIQUEID" val="300"/>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72d64bb1-75e4-4b0b-b5bf-34ce2c9efe18}"/>
  <p:tag name="TABLE_ENDDRAG_ORIGIN_RECT" val="592*259"/>
  <p:tag name="TABLE_ENDDRAG_RECT" val="144*195*592*25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959,&quot;width&quot;:6411}"/>
</p:tagLst>
</file>

<file path=ppt/tags/tag7.xml><?xml version="1.0" encoding="utf-8"?>
<p:tagLst xmlns:a="http://schemas.openxmlformats.org/drawingml/2006/main" xmlns:r="http://schemas.openxmlformats.org/officeDocument/2006/relationships" xmlns:p="http://schemas.openxmlformats.org/presentationml/2006/main">
  <p:tag name="AS_UNIQUEID" val="1019"/>
</p:tagLst>
</file>

<file path=ppt/tags/tag8.xml><?xml version="1.0" encoding="utf-8"?>
<p:tagLst xmlns:a="http://schemas.openxmlformats.org/drawingml/2006/main" xmlns:r="http://schemas.openxmlformats.org/officeDocument/2006/relationships" xmlns:p="http://schemas.openxmlformats.org/presentationml/2006/main">
  <p:tag name="AS_UNIQUEID" val="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1914</Words>
  <PresentationFormat>宽屏</PresentationFormat>
  <Paragraphs>174</Paragraphs>
  <Slides>21</Slides>
  <Notes>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等线</vt:lpstr>
      <vt:lpstr>等线 Light</vt:lpstr>
      <vt:lpstr>方正书宋_GBK</vt:lpstr>
      <vt:lpstr>方正字迹-龙吟体 简</vt:lpstr>
      <vt:lpstr>仿宋</vt:lpstr>
      <vt:lpstr>汉仪瑞云妃宋 简</vt:lpstr>
      <vt:lpstr>华文楷体</vt:lpstr>
      <vt:lpstr>华文细黑</vt:lpstr>
      <vt:lpstr>华文新魏</vt:lpstr>
      <vt:lpstr>楷体</vt:lpstr>
      <vt:lpstr>微软雅黑</vt:lpstr>
      <vt:lpstr>幼圆</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沉默的道钉</vt:lpstr>
      <vt:lpstr>排华浪潮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2017-04-26T15:58:00Z</dcterms:created>
  <dcterms:modified xsi:type="dcterms:W3CDTF">2024-11-22T04:30:43Z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AB3941DE8E374790AB1DCBF1BB83DCDC</vt:lpwstr>
  </property>
  <property fmtid="{D5CDD505-2E9C-101B-9397-08002B2CF9AE}" pid="3" name="KSOProductBuildVer">
    <vt:lpwstr>2052-11.1.0.11294</vt:lpwstr>
  </property>
</Properties>
</file>