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390" r:id="rId3"/>
    <p:sldId id="363" r:id="rId5"/>
    <p:sldId id="368" r:id="rId6"/>
    <p:sldId id="393" r:id="rId7"/>
    <p:sldId id="369" r:id="rId8"/>
    <p:sldId id="370" r:id="rId9"/>
    <p:sldId id="394" r:id="rId10"/>
    <p:sldId id="372" r:id="rId11"/>
    <p:sldId id="373" r:id="rId12"/>
    <p:sldId id="395" r:id="rId13"/>
    <p:sldId id="382" r:id="rId14"/>
    <p:sldId id="384" r:id="rId15"/>
    <p:sldId id="396" r:id="rId16"/>
    <p:sldId id="381" r:id="rId17"/>
    <p:sldId id="377" r:id="rId18"/>
    <p:sldId id="399" r:id="rId19"/>
    <p:sldId id="388" r:id="rId20"/>
    <p:sldId id="417" r:id="rId21"/>
    <p:sldId id="419" r:id="rId22"/>
    <p:sldId id="366" r:id="rId23"/>
    <p:sldId id="420" r:id="rId24"/>
    <p:sldId id="421" r:id="rId25"/>
    <p:sldId id="422" r:id="rId26"/>
    <p:sldId id="423" r:id="rId27"/>
    <p:sldId id="414" r:id="rId28"/>
    <p:sldId id="430" r:id="rId29"/>
    <p:sldId id="428" r:id="rId3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509"/>
    <a:srgbClr val="26182F"/>
    <a:srgbClr val="FF7124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 autoAdjust="0"/>
  </p:normalViewPr>
  <p:slideViewPr>
    <p:cSldViewPr snapToGrid="0" showGuides="1">
      <p:cViewPr varScale="1">
        <p:scale>
          <a:sx n="51" d="100"/>
          <a:sy n="51" d="100"/>
        </p:scale>
        <p:origin x="102" y="70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90"/>
      </p:cViewPr>
      <p:guideLst/>
    </p:cSldViewPr>
  </p:notesViewPr>
  <p:gridSpacing cx="72003" cy="72003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E7378-7136-493C-A505-DB111E44D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1A663-AC84-493B-8663-1A01AEFFA8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/>
            </a:lvl1pPr>
          </a:lstStyle>
          <a:p>
            <a:pPr>
              <a:defRPr/>
            </a:pPr>
            <a:fld id="{E7A799FB-B973-4727-8223-0B0CC5C4434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1cnjy.com/help/help_extract.php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B4D7-F511-4E32-B555-21525E5BC3C2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377F9-1032-4FB3-B53A-157C43F6B460}" type="slidenum">
              <a:rPr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20738"/>
            <a:ext cx="8374062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5"/>
          <p:cNvSpPr>
            <a:spLocks noChangeArrowheads="1"/>
          </p:cNvSpPr>
          <p:nvPr userDrawn="1"/>
        </p:nvSpPr>
        <p:spPr bwMode="auto">
          <a:xfrm>
            <a:off x="8018463" y="1897063"/>
            <a:ext cx="1108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anose="02080604020202020204" pitchFamily="34" charset="0"/>
              <a:buNone/>
            </a:pPr>
            <a:r>
              <a:rPr lang="zh-CN" altLang="en-US" sz="3600" b="1">
                <a:solidFill>
                  <a:srgbClr val="00865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</a:t>
            </a:r>
            <a:endParaRPr lang="zh-CN" altLang="en-US" sz="3600" b="1">
              <a:solidFill>
                <a:srgbClr val="00865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87"/>
          <p:cNvSpPr txBox="1">
            <a:spLocks noChangeArrowheads="1"/>
          </p:cNvSpPr>
          <p:nvPr userDrawn="1"/>
        </p:nvSpPr>
        <p:spPr bwMode="auto">
          <a:xfrm>
            <a:off x="6040438" y="2911475"/>
            <a:ext cx="5827712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8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21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世纪教育网（</a:t>
            </a:r>
            <a:r>
              <a:rPr lang="en-US" altLang="zh-CN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www.21cnjy.com)</a:t>
            </a:r>
            <a:r>
              <a:rPr lang="zh-CN" altLang="en-US" sz="1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中小学教育资源网站</a:t>
            </a:r>
            <a:endParaRPr lang="zh-CN" altLang="en-US" sz="14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6273800" y="3316288"/>
            <a:ext cx="5384800" cy="147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8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      有大把高质量资料？一线教师？一线教研员？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欢迎加入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21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世纪教育网教师合作团队！！月薪过万不是梦！！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详情请看</a:t>
            </a:r>
            <a:r>
              <a:rPr lang="zh-CN" altLang="en-US" sz="12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rPr>
              <a:t>：</a:t>
            </a:r>
            <a:endParaRPr lang="en-US" altLang="zh-CN" sz="1200" b="1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  <a:hlinkClick r:id="rId3"/>
              </a:rPr>
              <a:t>https://www.21cnjy.com/help/help_extract.php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80604020202020204" pitchFamily="34" charset="0"/>
              <a:buNone/>
              <a:defRPr sz="1200" noProof="1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A2FBB8E-8DA5-493C-A5EA-CCF0D988321D}" type="slidenum">
              <a:rPr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3.wdp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-9220"/>
            <a:ext cx="12192000" cy="686722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36899" y="3161078"/>
            <a:ext cx="7068639" cy="103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7200" b="1" dirty="0">
                <a:solidFill>
                  <a:srgbClr val="024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我的家在这里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2438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01 42"/>
          <p:cNvSpPr txBox="1"/>
          <p:nvPr/>
        </p:nvSpPr>
        <p:spPr>
          <a:xfrm>
            <a:off x="5240361" y="4298257"/>
            <a:ext cx="1516561" cy="461665"/>
          </a:xfrm>
          <a:prstGeom prst="rect">
            <a:avLst/>
          </a:prstGeom>
          <a:solidFill>
            <a:srgbClr val="9B73B1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第一课时</a:t>
            </a:r>
            <a:endParaRPr lang="zh-CN" altLang="en-US" sz="2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Soulostar - Rainy Day Reminisce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016002" y="-2231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40879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2629" y="4539376"/>
            <a:ext cx="11560105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我们不仅喜欢自己生活的地方，我们还熟悉这里的人和事。你都熟悉你生活的地方的哪些人和事呢？</a:t>
            </a:r>
            <a:endParaRPr lang="zh-CN" altLang="en-US" sz="3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6708" y="3348719"/>
            <a:ext cx="3055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小小分享会</a:t>
            </a:r>
            <a:endParaRPr lang="zh-CN" altLang="en-US" sz="44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08" b="95773" l="1465" r="98633">
                        <a14:backgroundMark x1="71582" y1="81638" x2="71484" y2="84016"/>
                        <a14:backgroundMark x1="88281" y1="93791" x2="88281" y2="93791"/>
                      </a14:backgroundRemoval>
                    </a14:imgEffect>
                  </a14:imgLayer>
                </a14:imgProps>
              </a:ext>
            </a:extLst>
          </a:blip>
          <a:srcRect t="46529"/>
          <a:stretch>
            <a:fillRect/>
          </a:stretch>
        </p:blipFill>
        <p:spPr>
          <a:xfrm>
            <a:off x="-232012" y="716745"/>
            <a:ext cx="9321421" cy="36846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3410" y="1267950"/>
            <a:ext cx="4108965" cy="3462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2"/>
          <p:cNvSpPr txBox="1"/>
          <p:nvPr/>
        </p:nvSpPr>
        <p:spPr>
          <a:xfrm>
            <a:off x="1003605" y="5056594"/>
            <a:ext cx="4046068" cy="954107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奶奶经常给我讲家乡的传说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78806" y="5025936"/>
            <a:ext cx="3790122" cy="954107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我们村可是全国著名的旅游景点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6210" y="1255594"/>
            <a:ext cx="5108811" cy="3412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61050" y="1513281"/>
            <a:ext cx="5036920" cy="300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72581" y="5006157"/>
            <a:ext cx="4959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我们小区的张阿姨可是获得过“全国劳动模范”荣誉称号的人物。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53" y="1472338"/>
            <a:ext cx="4573582" cy="312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6693138" y="4974906"/>
            <a:ext cx="4743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我们小区里有一个便民服务中心，里面有许多的志愿者为大家提供帮助。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18543856926&amp;di=25f816775782e78b6667997c9c4f4352&amp;imgtype=jpg&amp;src=http%3A%2F%2Fimg0.imgtn.bdimg.com%2Fit%2Fu%3D2056277490%2C3544410240%26fm%3D214%26gp%3D0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84"/>
          <a:stretch>
            <a:fillRect/>
          </a:stretch>
        </p:blipFill>
        <p:spPr bwMode="auto">
          <a:xfrm>
            <a:off x="760444" y="3984771"/>
            <a:ext cx="2471515" cy="23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226" y="691920"/>
            <a:ext cx="2554733" cy="25547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椭圆 5"/>
          <p:cNvSpPr/>
          <p:nvPr/>
        </p:nvSpPr>
        <p:spPr>
          <a:xfrm>
            <a:off x="1163866" y="2917347"/>
            <a:ext cx="1512168" cy="1512168"/>
          </a:xfrm>
          <a:prstGeom prst="ellips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70637" y="2474253"/>
            <a:ext cx="6993232" cy="3323987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、你生活的地方的花草是谁在维护？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、你生活的地方的的路灯坏了谁来更换？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、你生活的地方的的卫生谁来打扫？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、你生活的地方的的电梯谁来维修？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485416" y="1321635"/>
            <a:ext cx="64171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比一比，谁更熟悉？</a:t>
            </a:r>
            <a:endParaRPr lang="zh-CN" altLang="en-US" sz="54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2" y="2058493"/>
            <a:ext cx="47625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077579" y="5505793"/>
            <a:ext cx="4422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我们那里有专门的园林工人负责修剪花草。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1672" y="2031198"/>
            <a:ext cx="4791503" cy="318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7082396" y="5433747"/>
            <a:ext cx="4245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我知道电工师傅会更换掉小区里不亮的灯泡。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5"/>
          <a:stretch>
            <a:fillRect/>
          </a:stretch>
        </p:blipFill>
        <p:spPr>
          <a:xfrm>
            <a:off x="4198390" y="272955"/>
            <a:ext cx="3927444" cy="211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04366" y="2040904"/>
            <a:ext cx="4190476" cy="326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471937" y="5536245"/>
            <a:ext cx="5819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我常看到保洁阿姨，无论刮风下雨，还是烈日当头，都在小区里维护环境卫生。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0" r="9400" b="21596"/>
          <a:stretch>
            <a:fillRect/>
          </a:stretch>
        </p:blipFill>
        <p:spPr>
          <a:xfrm>
            <a:off x="6547366" y="2054552"/>
            <a:ext cx="4903304" cy="326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6421568" y="5579956"/>
            <a:ext cx="560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电梯坏了可以去找物业管理处反映，他们会练习维修工人进行维修。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5"/>
          <a:stretch>
            <a:fillRect/>
          </a:stretch>
        </p:blipFill>
        <p:spPr>
          <a:xfrm>
            <a:off x="3843548" y="327546"/>
            <a:ext cx="3927444" cy="211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50126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8" y="3715115"/>
            <a:ext cx="10058400" cy="2877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86" y="499669"/>
            <a:ext cx="5128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400" b="1" dirty="0">
                <a:solidFill>
                  <a:schemeClr val="bg1"/>
                </a:solidFill>
              </a:rPr>
              <a:t>我爱我“家”</a:t>
            </a:r>
            <a:endParaRPr lang="zh-CN" altLang="en-US" sz="6400" b="1" dirty="0">
              <a:solidFill>
                <a:schemeClr val="bg1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22333" y="1627017"/>
            <a:ext cx="969707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555435" y="1802845"/>
            <a:ext cx="306661" cy="391517"/>
          </a:xfrm>
          <a:custGeom>
            <a:avLst/>
            <a:gdLst>
              <a:gd name="T0" fmla="*/ 153 w 154"/>
              <a:gd name="T1" fmla="*/ 85 h 197"/>
              <a:gd name="T2" fmla="*/ 78 w 154"/>
              <a:gd name="T3" fmla="*/ 197 h 197"/>
              <a:gd name="T4" fmla="*/ 3 w 154"/>
              <a:gd name="T5" fmla="*/ 101 h 197"/>
              <a:gd name="T6" fmla="*/ 0 w 154"/>
              <a:gd name="T7" fmla="*/ 77 h 197"/>
              <a:gd name="T8" fmla="*/ 77 w 154"/>
              <a:gd name="T9" fmla="*/ 0 h 197"/>
              <a:gd name="T10" fmla="*/ 154 w 154"/>
              <a:gd name="T11" fmla="*/ 77 h 197"/>
              <a:gd name="T12" fmla="*/ 153 w 154"/>
              <a:gd name="T13" fmla="*/ 85 h 197"/>
              <a:gd name="T14" fmla="*/ 77 w 154"/>
              <a:gd name="T15" fmla="*/ 28 h 197"/>
              <a:gd name="T16" fmla="*/ 33 w 154"/>
              <a:gd name="T17" fmla="*/ 71 h 197"/>
              <a:gd name="T18" fmla="*/ 77 w 154"/>
              <a:gd name="T19" fmla="*/ 114 h 197"/>
              <a:gd name="T20" fmla="*/ 120 w 154"/>
              <a:gd name="T21" fmla="*/ 71 h 197"/>
              <a:gd name="T22" fmla="*/ 77 w 154"/>
              <a:gd name="T23" fmla="*/ 28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4" h="197">
                <a:moveTo>
                  <a:pt x="153" y="85"/>
                </a:moveTo>
                <a:cubicBezTo>
                  <a:pt x="150" y="153"/>
                  <a:pt x="78" y="197"/>
                  <a:pt x="78" y="197"/>
                </a:cubicBezTo>
                <a:cubicBezTo>
                  <a:pt x="78" y="197"/>
                  <a:pt x="15" y="160"/>
                  <a:pt x="3" y="101"/>
                </a:cubicBezTo>
                <a:cubicBezTo>
                  <a:pt x="1" y="93"/>
                  <a:pt x="0" y="85"/>
                  <a:pt x="0" y="77"/>
                </a:cubicBezTo>
                <a:cubicBezTo>
                  <a:pt x="0" y="34"/>
                  <a:pt x="34" y="0"/>
                  <a:pt x="77" y="0"/>
                </a:cubicBezTo>
                <a:cubicBezTo>
                  <a:pt x="119" y="0"/>
                  <a:pt x="154" y="34"/>
                  <a:pt x="154" y="77"/>
                </a:cubicBezTo>
                <a:cubicBezTo>
                  <a:pt x="154" y="80"/>
                  <a:pt x="153" y="83"/>
                  <a:pt x="153" y="85"/>
                </a:cubicBezTo>
                <a:close/>
                <a:moveTo>
                  <a:pt x="77" y="28"/>
                </a:moveTo>
                <a:cubicBezTo>
                  <a:pt x="53" y="28"/>
                  <a:pt x="33" y="47"/>
                  <a:pt x="33" y="71"/>
                </a:cubicBezTo>
                <a:cubicBezTo>
                  <a:pt x="33" y="95"/>
                  <a:pt x="53" y="114"/>
                  <a:pt x="77" y="114"/>
                </a:cubicBezTo>
                <a:cubicBezTo>
                  <a:pt x="100" y="114"/>
                  <a:pt x="120" y="95"/>
                  <a:pt x="120" y="71"/>
                </a:cubicBezTo>
                <a:cubicBezTo>
                  <a:pt x="120" y="47"/>
                  <a:pt x="100" y="28"/>
                  <a:pt x="77" y="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135">
              <a:solidFill>
                <a:schemeClr val="bg1"/>
              </a:solidFill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1000336" y="1778095"/>
            <a:ext cx="92900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我们生活在这里，这里有我们成长的足迹，这里有我们的欢声笑语。这里地方为我们的生活提供了重要的场所，这里的人们为我们的成长带来了更多的帮助。我们热爱这里的一草一木，我们热爱这里的每一个人。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40" y="368490"/>
            <a:ext cx="1101346" cy="1351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2389" y="3525261"/>
            <a:ext cx="8547653" cy="267765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、为什么大家要住在同一个村或社区里呢？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、为什么我们村叫王家村呢？我们村庄的名字有何来历？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、我们的社区是由谁来管理的呢？如果发生了事关大家利益的事情，怎么办呢？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https://timgsa.baidu.com/timg?image&amp;quality=80&amp;size=b9999_10000&amp;sec=1519580141619&amp;di=0fb7eda466df758c3c798eff3a8b5922&amp;imgtype=0&amp;src=http%3A%2F%2Fpic.qiantucdn.com%2F58pic%2F26%2F35%2F25%2F83Z58PICdQN_1024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63" b="98047" l="9961" r="89844">
                        <a14:foregroundMark x1="25684" y1="85547" x2="25684" y2="85547"/>
                        <a14:foregroundMark x1="35449" y1="83398" x2="35449" y2="83398"/>
                        <a14:foregroundMark x1="33301" y1="96875" x2="33301" y2="96875"/>
                        <a14:foregroundMark x1="44043" y1="94141" x2="44043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7" r="22549"/>
          <a:stretch>
            <a:fillRect/>
          </a:stretch>
        </p:blipFill>
        <p:spPr bwMode="auto">
          <a:xfrm>
            <a:off x="9316993" y="2242477"/>
            <a:ext cx="227620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94000" y="2732808"/>
            <a:ext cx="9313826" cy="472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zh-CN" altLang="en-US" sz="2800" dirty="0"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尽管我们熟悉这里，但也有同学提出一些令人困惑的问题。</a:t>
            </a:r>
            <a:endParaRPr lang="zh-CN" altLang="en-US" sz="2800" dirty="0"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5023" y="1305053"/>
            <a:ext cx="6597340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srgbClr val="C00000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想一想，说一说</a:t>
            </a:r>
            <a:endParaRPr lang="zh-CN" altLang="en-US" sz="6600" b="1" dirty="0">
              <a:solidFill>
                <a:srgbClr val="C00000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327547" y="2284019"/>
            <a:ext cx="607325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我居住的村庄叫王家村，全村总户数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47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户，总人口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122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人，耕地实有面积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公顷。是长乐镇最小的一个村子。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听村里的老人说，我们村子之所以叫王家村，是因为在清朝的时候，咸丰四年（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1854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年），村子的始祖王国松由沙棘子王家，迁到这里来，兴家立业。后来渐成发展成村落，并取名为王家村。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635801" y="1616921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1509679" y="1033398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我的村庄</a:t>
            </a:r>
            <a:endParaRPr lang="zh-CN" altLang="en-US" sz="5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 cstate="print"/>
          <a:srcRect l="796" r="2948" b="5780"/>
          <a:stretch>
            <a:fillRect/>
          </a:stretch>
        </p:blipFill>
        <p:spPr>
          <a:xfrm>
            <a:off x="6847023" y="2240237"/>
            <a:ext cx="5178853" cy="2717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3986" y="2095359"/>
            <a:ext cx="9914012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560010" y="2239375"/>
            <a:ext cx="969798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512781" y="2354088"/>
            <a:ext cx="8116955" cy="3970318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人类早期，人们的防御、生产能力比较低，大家发现，如果很多人共同生活在一起，就可以利用集体的力量，互助合作，更好地实现防御、繁衍、获取资源等方面的目的，所以，大家就聚居在一起，形成了村落。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一开始，村落是临时的、移动的，可以随时变更的。后来，随着社会发展，人类逐渐在某地定居下来，形成了固定的村落。慢慢地，随着城市发展起来，就出现了社区的概念。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05785" y="694855"/>
            <a:ext cx="7510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我们为什么要住在同一个村或社区里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村庄的起源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313" b="84438" l="9859" r="89859"/>
                    </a14:imgEffect>
                  </a14:imgLayer>
                </a14:imgProps>
              </a:ext>
            </a:extLst>
          </a:blip>
          <a:srcRect t="5783" b="13260"/>
          <a:stretch>
            <a:fillRect/>
          </a:stretch>
        </p:blipFill>
        <p:spPr>
          <a:xfrm>
            <a:off x="8083616" y="514169"/>
            <a:ext cx="5333914" cy="63438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43986" y="2548945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43986" y="4654733"/>
            <a:ext cx="104502" cy="3788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/>
          <a:srcRect b="3544"/>
          <a:stretch>
            <a:fillRect/>
          </a:stretch>
        </p:blipFill>
        <p:spPr>
          <a:xfrm>
            <a:off x="559558" y="1178373"/>
            <a:ext cx="5348283" cy="314361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35586" y="4527461"/>
            <a:ext cx="343666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小鸟的家，在哪里？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65075" y="4551825"/>
            <a:ext cx="3508265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小鱼的家，在哪里？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 descr="https://timgsa.baidu.com/timg?image&amp;quality=80&amp;size=b9999_10000&amp;sec=1551412860655&amp;di=bab997414ae057f46832ce53484ba4f9&amp;imgtype=0&amp;src=http%3A%2F%2Fimg.pconline.com.cn%2Fimages%2Fphotoblog%2F5%2F3%2F4%2F2%2F5342701%2F20093%2F5%2F1236183055926_mthum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" t="3355" r="2679" b="4683"/>
          <a:stretch>
            <a:fillRect/>
          </a:stretch>
        </p:blipFill>
        <p:spPr bwMode="auto">
          <a:xfrm>
            <a:off x="6550727" y="1164725"/>
            <a:ext cx="4634299" cy="31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5"/>
          <a:stretch>
            <a:fillRect/>
          </a:stretch>
        </p:blipFill>
        <p:spPr>
          <a:xfrm>
            <a:off x="1209533" y="4879786"/>
            <a:ext cx="4072151" cy="1847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54" y="4893433"/>
            <a:ext cx="6934200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imgsa.baidu.com/timg?image&amp;quality=80&amp;size=b9999_10000&amp;sec=1551444138037&amp;di=fc59bc00113dd2ad404c900ee2990138&amp;imgtype=0&amp;src=http%3A%2F%2Fmmbiz.qpic.cn%2Fmmbiz_jpg%2Foq7VOrZxa0icKRZIjNbbUICfJq9KFR98cDsJE35mjlBFkczI2M36orKKiapB2lJXpOzbG92RiaSmniazxTYziaMAapw%2F640%3Fwx_fmt%3D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96" y="2213114"/>
            <a:ext cx="4144617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84" y="2213114"/>
            <a:ext cx="4433650" cy="276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2332383" y="5314986"/>
            <a:ext cx="155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旧农村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81392" y="5314986"/>
            <a:ext cx="1557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新农村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483" y="462999"/>
            <a:ext cx="5737177" cy="1528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760575" y="2177599"/>
            <a:ext cx="4762500" cy="326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770" y="2177598"/>
            <a:ext cx="4903676" cy="3267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文本框 6"/>
          <p:cNvSpPr txBox="1"/>
          <p:nvPr/>
        </p:nvSpPr>
        <p:spPr>
          <a:xfrm>
            <a:off x="2415655" y="5680628"/>
            <a:ext cx="177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旧社区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64083" y="5680628"/>
            <a:ext cx="177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新社区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31" y="323295"/>
            <a:ext cx="5928247" cy="3338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428625"/>
            <a:ext cx="12192000" cy="60967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85808" y="3355563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随着社会经济的发展，农村和城市社区都发生了巨大的变化。但有些东西却还是一点也不变的，是什么呢？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38233" y="2232298"/>
            <a:ext cx="4353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社区大变化</a:t>
            </a:r>
            <a:endParaRPr lang="zh-CN" altLang="en-US" sz="6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8322" y="2129053"/>
            <a:ext cx="11491415" cy="402608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18000"/>
          </a:blip>
          <a:srcRect l="4743" t="8052" r="50353" b="61640"/>
          <a:stretch>
            <a:fillRect/>
          </a:stretch>
        </p:blipFill>
        <p:spPr>
          <a:xfrm>
            <a:off x="137511" y="487358"/>
            <a:ext cx="2712085" cy="1206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29250" y="863638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</a:rPr>
              <a:t>阅读角</a:t>
            </a:r>
            <a:endParaRPr lang="zh-CN" altLang="en-US" sz="4000" b="1" dirty="0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6603" y="2225601"/>
            <a:ext cx="11286699" cy="3785652"/>
          </a:xfrm>
          <a:prstGeom prst="rect">
            <a:avLst/>
          </a:prstGeom>
          <a:noFill/>
          <a:ln w="28575">
            <a:solidFill>
              <a:srgbClr val="1D41D5"/>
            </a:solidFill>
            <a:prstDash val="lgDash"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8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1905" lvl="2" indent="454025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我们村里有一口古老的八角形古今，井深足有八九米，井水清澈见底。尽管家家户户都安装了自来水，可人们还是习惯用井水淘米、洗菜、洗衣服。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" lvl="2" indent="454025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晚饭过后，人们会不约而同地聚集在井台四周，倚栏而坐，交流一天的新闻。小孩们则以井台为集合场地，一起玩耍嬉戏。如果碰到节假日，井边更是热闹，人们来到井边，一边忙着手里的活，一边快乐地聊天。如果谁家需要帮手，到井边招呼一声，就有村民主动停下手里的活去帮忙。这口井，成了全村人的“大客厅”。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" lvl="2" indent="454025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记得两年前，由于年久失修，井沿已经破损，井台也坑坑洼洼的。村民们自发买来水泥、沙石修补水井，很快让水井的面貌焕然一新，不仅添做了井盖，还在井口四周砌起了水泥护栏。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905" lvl="2" indent="454025" eaLnBrk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小小的水井，能聚集全村人的心。清清的井水，流淌着村民之间亲切的情意。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84911" y="1166164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800" b="1" dirty="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</a:rPr>
              <a:t>井深情更深</a:t>
            </a:r>
            <a:endParaRPr lang="zh-CN" altLang="en-US" sz="4800" b="1" dirty="0">
              <a:solidFill>
                <a:srgbClr val="1D41D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90" b="70964" l="70020" r="97852"/>
                    </a14:imgEffect>
                  </a14:imgLayer>
                </a14:imgProps>
              </a:ext>
            </a:extLst>
          </a:blip>
          <a:srcRect l="68801" t="29676" b="27711"/>
          <a:stretch>
            <a:fillRect/>
          </a:stretch>
        </p:blipFill>
        <p:spPr>
          <a:xfrm>
            <a:off x="11072883" y="5063319"/>
            <a:ext cx="1119117" cy="114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l="4778" r="3117"/>
          <a:stretch>
            <a:fillRect/>
          </a:stretch>
        </p:blipFill>
        <p:spPr>
          <a:xfrm>
            <a:off x="7408136" y="2060812"/>
            <a:ext cx="4195032" cy="367342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83237" y="1604817"/>
            <a:ext cx="4392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 讨 论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683237" y="1540804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683237" y="2438271"/>
            <a:ext cx="439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65032" y="2805883"/>
            <a:ext cx="6750168" cy="283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、村里家家户户有了自来水，人们为什么还喜欢到井边来呢？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、你感觉到这是一个怎样的村庄呢？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kern="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、你的村庄（社区）里也有这样能凝聚全村人的心的地方吗？</a:t>
            </a:r>
            <a:endParaRPr lang="zh-CN" altLang="en-US" sz="2800" b="1" kern="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436728"/>
            <a:ext cx="12192001" cy="604595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24084" y="2034901"/>
            <a:ext cx="48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变化的村庄，不变的情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778" y="2801154"/>
            <a:ext cx="65303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我们的村庄、社区一天天发生着变化，我们的生活也一天天不同，但是无论怎么变化，不变的是我们村民们、居民们的感情。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66027" y="2038639"/>
            <a:ext cx="804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4800" b="1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我当村委会（居委会）主任</a:t>
            </a:r>
            <a:endParaRPr lang="zh-CN" altLang="en-US" sz="4800" b="1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44454" y="3095858"/>
            <a:ext cx="7947545" cy="1291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1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、你们村或社区开展过哪些活动？可以在班里模拟表演。</a:t>
            </a:r>
            <a:endParaRPr lang="en-US" altLang="zh-CN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  <a:p>
            <a:pPr defTabSz="866775">
              <a:lnSpc>
                <a:spcPct val="120000"/>
              </a:lnSpc>
            </a:pPr>
            <a:r>
              <a:rPr lang="en-US" altLang="zh-CN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2</a:t>
            </a:r>
            <a:r>
              <a:rPr lang="zh-CN" altLang="en-US" sz="24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、如果你是村委会主任或居委会主任，你想为村里或社区设计什么样的活动</a:t>
            </a:r>
            <a:endParaRPr lang="zh-CN" altLang="en-US" sz="24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373963" y="2039269"/>
            <a:ext cx="5580000" cy="0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259308" y="2038360"/>
            <a:ext cx="588140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indent="457200" defTabSz="720725">
              <a:lnSpc>
                <a:spcPct val="135000"/>
              </a:lnSpc>
              <a:defRPr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2pPr>
            <a:lvl3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3pPr>
            <a:lvl4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4pPr>
            <a:lvl5pPr defTabSz="720725" eaLnBrk="0" hangingPunct="0">
              <a:defRPr sz="1600">
                <a:latin typeface="Arial" panose="02080604020202020204" pitchFamily="34" charset="0"/>
                <a:ea typeface="宋体" pitchFamily="2" charset="-122"/>
              </a:defRPr>
            </a:lvl5pPr>
            <a:lvl6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6pPr>
            <a:lvl7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7pPr>
            <a:lvl8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8pPr>
            <a:lvl9pPr defTabSz="720725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居委会和村委会是为居民服务的组织，只要和居民生活有关的，就属于居委会的工作范围。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居委会经常会组织居民开展一些有益的活动，如居民运动会，开办健康讲座，书法班，宣传安全居家生活注意事项等。到了寒暑假，还会专门组织我们小学生开展各种生动有趣的活动。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62595" y="1507739"/>
            <a:ext cx="0" cy="3699882"/>
          </a:xfrm>
          <a:prstGeom prst="line">
            <a:avLst/>
          </a:prstGeom>
          <a:ln>
            <a:solidFill>
              <a:srgbClr val="FF0000">
                <a:alpha val="6509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7"/>
          <p:cNvSpPr txBox="1"/>
          <p:nvPr/>
        </p:nvSpPr>
        <p:spPr>
          <a:xfrm>
            <a:off x="10246894" y="5779022"/>
            <a:ext cx="1945106" cy="584775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 defTabSz="1218565"/>
            <a:r>
              <a:rPr lang="zh-CN" altLang="en-US" sz="3200" b="1" dirty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Broadway" pitchFamily="82" charset="0"/>
                <a:ea typeface="楷体" panose="02010609060101010101" pitchFamily="49" charset="-122"/>
                <a:cs typeface="经典繁仿黑" pitchFamily="49" charset="-122"/>
              </a:rPr>
              <a:t>小拓展</a:t>
            </a:r>
            <a:endParaRPr lang="zh-CN" altLang="en-US" sz="32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Broadway" pitchFamily="82" charset="0"/>
              <a:ea typeface="楷体" panose="02010609060101010101" pitchFamily="49" charset="-122"/>
              <a:cs typeface="经典繁仿黑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53182"/>
            <a:ext cx="101996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7" name="直接连接符 6"/>
          <p:cNvCxnSpPr/>
          <p:nvPr/>
        </p:nvCxnSpPr>
        <p:spPr>
          <a:xfrm flipV="1">
            <a:off x="10199662" y="5821134"/>
            <a:ext cx="0" cy="431800"/>
          </a:xfrm>
          <a:prstGeom prst="line">
            <a:avLst/>
          </a:prstGeom>
          <a:noFill/>
          <a:ln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</p:cxnSp>
      <p:cxnSp>
        <p:nvCxnSpPr>
          <p:cNvPr id="8" name="直接连接符 7"/>
          <p:cNvCxnSpPr/>
          <p:nvPr/>
        </p:nvCxnSpPr>
        <p:spPr>
          <a:xfrm flipV="1">
            <a:off x="10283799" y="5964009"/>
            <a:ext cx="0" cy="288925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sp>
        <p:nvSpPr>
          <p:cNvPr id="11" name="矩形 10"/>
          <p:cNvSpPr/>
          <p:nvPr/>
        </p:nvSpPr>
        <p:spPr>
          <a:xfrm>
            <a:off x="731756" y="992455"/>
            <a:ext cx="50321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村委会和居委会</a:t>
            </a:r>
            <a:endParaRPr lang="zh-CN" altLang="en-US" sz="5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32527" y="1126864"/>
            <a:ext cx="4690672" cy="401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" y="491320"/>
            <a:ext cx="12192001" cy="6086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" y="1696445"/>
            <a:ext cx="6934200" cy="3219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79143"/>
            <a:ext cx="12192000" cy="6105378"/>
            <a:chOff x="0" y="479143"/>
            <a:chExt cx="12192000" cy="610537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t="13168" b="12752"/>
            <a:stretch>
              <a:fillRect/>
            </a:stretch>
          </p:blipFill>
          <p:spPr>
            <a:xfrm>
              <a:off x="0" y="479143"/>
              <a:ext cx="12192000" cy="610537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544704" y="4612943"/>
              <a:ext cx="3548418" cy="1378424"/>
            </a:xfrm>
            <a:prstGeom prst="rect">
              <a:avLst/>
            </a:prstGeom>
            <a:solidFill>
              <a:srgbClr val="EFF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940113" y="4954136"/>
            <a:ext cx="11074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你的家，在哪里呢？你能用镜头为我们展示一下你的家吗？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56" y="3583249"/>
            <a:ext cx="6934200" cy="1847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3343" y="2799571"/>
            <a:ext cx="221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EF75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小镜头</a:t>
            </a:r>
            <a:endParaRPr lang="zh-CN" altLang="en-US" sz="4000" b="1" dirty="0">
              <a:solidFill>
                <a:srgbClr val="EF750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0399" y="3544660"/>
            <a:ext cx="5141843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我出生在安徽的一个小村庄，我的祖祖辈辈都生活在这里。村前是一条小河，村后是片片庄稼和树林。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850341" y="1509952"/>
            <a:ext cx="5914286" cy="383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0675" t="14361" r="13554" b="33837"/>
          <a:stretch>
            <a:fillRect/>
          </a:stretch>
        </p:blipFill>
        <p:spPr>
          <a:xfrm rot="20613085">
            <a:off x="2114641" y="2609229"/>
            <a:ext cx="1036859" cy="963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88556" y="1523109"/>
            <a:ext cx="5866667" cy="415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/>
          <p:cNvSpPr txBox="1"/>
          <p:nvPr/>
        </p:nvSpPr>
        <p:spPr>
          <a:xfrm>
            <a:off x="6690369" y="3481959"/>
            <a:ext cx="221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EF75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小镜头</a:t>
            </a:r>
            <a:endParaRPr lang="zh-CN" altLang="en-US" sz="4000" b="1" dirty="0">
              <a:solidFill>
                <a:srgbClr val="EF750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67425" y="4227048"/>
            <a:ext cx="5141843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我们小区很大，有二十多栋楼房。到了傍晚，很多人在小区中心花园聊天、散步。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0675" t="14361" r="13554" b="33837"/>
          <a:stretch>
            <a:fillRect/>
          </a:stretch>
        </p:blipFill>
        <p:spPr>
          <a:xfrm rot="20613085">
            <a:off x="8351667" y="3291617"/>
            <a:ext cx="1036859" cy="9630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116156" y="1858908"/>
            <a:ext cx="8075509" cy="3140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5" y="1858908"/>
            <a:ext cx="3979279" cy="3140185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895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sym typeface="Arial" panose="0208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34266" y="1984049"/>
            <a:ext cx="5792122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/>
            <a:r>
              <a:rPr lang="zh-CN" altLang="en-US" sz="6600" b="1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我的快乐基地</a:t>
            </a:r>
            <a:endParaRPr lang="zh-CN" altLang="en-US" sz="6600" b="1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57571" y="3109505"/>
            <a:ext cx="7525163" cy="17727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775">
              <a:lnSpc>
                <a:spcPct val="120000"/>
              </a:lnSpc>
            </a:pPr>
            <a:r>
              <a:rPr lang="zh-CN" altLang="en-US" sz="3200" dirty="0">
                <a:solidFill>
                  <a:prstClr val="white"/>
                </a:solidFill>
                <a:latin typeface="Arial" panose="02080604020202020204" pitchFamily="34" charset="0"/>
                <a:ea typeface="微软雅黑" panose="020B0503020204020204" pitchFamily="34" charset="-122"/>
                <a:cs typeface="+mn-ea"/>
                <a:sym typeface="Arial" panose="02080604020202020204" pitchFamily="34" charset="0"/>
              </a:rPr>
              <a:t>在你生活的地方，一定有一个你最喜欢的快乐基地，是哪里呢？你为什么喜欢这里呢？说出来和大家交流一下吧！</a:t>
            </a:r>
            <a:endParaRPr lang="zh-CN" altLang="en-US" sz="3200" dirty="0">
              <a:solidFill>
                <a:prstClr val="white"/>
              </a:solidFill>
              <a:latin typeface="Arial" panose="02080604020202020204" pitchFamily="34" charset="0"/>
              <a:ea typeface="微软雅黑" panose="020B0503020204020204" pitchFamily="34" charset="-122"/>
              <a:cs typeface="+mn-ea"/>
              <a:sym typeface="Arial" panose="0208060402020202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35" y="1653967"/>
            <a:ext cx="397927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16156" y="5157845"/>
            <a:ext cx="80755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/>
          <a:srcRect b="16927"/>
          <a:stretch>
            <a:fillRect/>
          </a:stretch>
        </p:blipFill>
        <p:spPr>
          <a:xfrm>
            <a:off x="6810232" y="1296537"/>
            <a:ext cx="4994270" cy="414891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636" y="1405719"/>
            <a:ext cx="5423899" cy="433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65043" y="5499652"/>
            <a:ext cx="469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686658" y="2729156"/>
            <a:ext cx="3313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我最喜欢村后的小树林，我常和伙伴们在这里看蚂蚁、捉迷藏。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048" y="661853"/>
            <a:ext cx="5879887" cy="1276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66444" y="1626458"/>
            <a:ext cx="6303030" cy="3961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/>
          <a:srcRect b="16927"/>
          <a:stretch>
            <a:fillRect/>
          </a:stretch>
        </p:blipFill>
        <p:spPr>
          <a:xfrm>
            <a:off x="259307" y="1569492"/>
            <a:ext cx="4994270" cy="34801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53845" y="2851986"/>
            <a:ext cx="3422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我最喜欢小区里的儿童乐园，我常和伙伴们在这里玩耍。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433"/>
            <a:ext cx="5879887" cy="1276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1880</Words>
  <Application>WPS 演示</Application>
  <PresentationFormat>宽屏</PresentationFormat>
  <Paragraphs>125</Paragraphs>
  <Slides>27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Calibri</vt:lpstr>
      <vt:lpstr>DejaVu Sans</vt:lpstr>
      <vt:lpstr>方正书宋_GBK</vt:lpstr>
      <vt:lpstr>Calibri Light</vt:lpstr>
      <vt:lpstr>思源黑体 CN Bold</vt:lpstr>
      <vt:lpstr>微软雅黑</vt:lpstr>
      <vt:lpstr>黑体</vt:lpstr>
      <vt:lpstr>宋体</vt:lpstr>
      <vt:lpstr>Arial Unicode MS</vt:lpstr>
      <vt:lpstr>华文隶书</vt:lpstr>
      <vt:lpstr>GWZT-EN</vt:lpstr>
      <vt:lpstr>Times New Roman</vt:lpstr>
      <vt:lpstr>Broadway</vt:lpstr>
      <vt:lpstr>楷体</vt:lpstr>
      <vt:lpstr>经典繁仿黑</vt:lpstr>
      <vt:lpstr>方正楷体_GBK</vt:lpstr>
      <vt:lpstr>C059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恋晨</cp:lastModifiedBy>
  <cp:revision>969</cp:revision>
  <dcterms:created xsi:type="dcterms:W3CDTF">2025-02-12T05:10:18Z</dcterms:created>
  <dcterms:modified xsi:type="dcterms:W3CDTF">2025-02-12T05:10:18Z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2052-12.8.2.17836</vt:lpwstr>
  </property>
  <property fmtid="{D5CDD505-2E9C-101B-9397-08002B2CF9AE}" pid="3" name="ICV">
    <vt:lpwstr>45EA361FD9E98901392DAC67CF2CFE5A_42</vt:lpwstr>
  </property>
</Properties>
</file>