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2" r:id="rId2"/>
    <p:sldId id="382" r:id="rId3"/>
    <p:sldId id="363" r:id="rId4"/>
    <p:sldId id="383" r:id="rId5"/>
    <p:sldId id="393" r:id="rId6"/>
    <p:sldId id="394" r:id="rId7"/>
    <p:sldId id="384" r:id="rId8"/>
    <p:sldId id="385" r:id="rId9"/>
    <p:sldId id="386" r:id="rId10"/>
    <p:sldId id="387" r:id="rId11"/>
    <p:sldId id="388" r:id="rId12"/>
    <p:sldId id="389" r:id="rId13"/>
    <p:sldId id="398" r:id="rId14"/>
    <p:sldId id="399" r:id="rId15"/>
    <p:sldId id="395" r:id="rId16"/>
    <p:sldId id="396" r:id="rId17"/>
    <p:sldId id="397" r:id="rId18"/>
    <p:sldId id="390" r:id="rId19"/>
    <p:sldId id="392" r:id="rId20"/>
    <p:sldId id="391" r:id="rId21"/>
    <p:sldId id="381" r:id="rId22"/>
    <p:sldId id="362" r:id="rId2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AB1"/>
    <a:srgbClr val="26182F"/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 snapToGrid="0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  <a:t>2021/2/20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5"/>
          <p:cNvSpPr>
            <a:spLocks noChangeArrowheads="1"/>
          </p:cNvSpPr>
          <p:nvPr/>
        </p:nvSpPr>
        <p:spPr bwMode="auto">
          <a:xfrm>
            <a:off x="6852033" y="2422525"/>
            <a:ext cx="3991798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我很诚实 第二课时</a:t>
            </a:r>
          </a:p>
        </p:txBody>
      </p:sp>
      <p:sp>
        <p:nvSpPr>
          <p:cNvPr id="6" name="文本占位符 5"/>
          <p:cNvSpPr txBox="1">
            <a:spLocks noChangeArrowheads="1"/>
          </p:cNvSpPr>
          <p:nvPr/>
        </p:nvSpPr>
        <p:spPr bwMode="auto">
          <a:xfrm>
            <a:off x="6728347" y="3095318"/>
            <a:ext cx="4425879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道德与法治部编版      三年级下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455849" y="1705971"/>
            <a:ext cx="6313440" cy="33048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354842" y="1833644"/>
            <a:ext cx="6346209" cy="404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李妍，赛罕区呼伦南路小学四年级学生。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李妍是一个重信守诺、诚实守信的好孩子，只要答应了别人的事，就算有再大的困难，也一定会办到。有一次，她答应星期日去同学家里帮同学补习功课，可是她突然得了感冒，难受得厉害，家长都劝她改天再给同学辅导功课。但是她觉得既然答应了别人，即使再有困难也应该尽量做到，最后她还是带病坚持到同学家里完成了辅导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976997" y="1289375"/>
            <a:ext cx="37952" cy="4401741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美德少年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91565" y="73314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美德少年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2625" y="1196108"/>
            <a:ext cx="3295709" cy="4511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79143"/>
            <a:ext cx="12192000" cy="6105378"/>
            <a:chOff x="0" y="479143"/>
            <a:chExt cx="12192000" cy="61053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/>
            <a:srcRect t="13168" b="12752"/>
            <a:stretch>
              <a:fillRect/>
            </a:stretch>
          </p:blipFill>
          <p:spPr>
            <a:xfrm>
              <a:off x="0" y="479143"/>
              <a:ext cx="12192000" cy="610537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544704" y="4612943"/>
              <a:ext cx="3548418" cy="1378424"/>
            </a:xfrm>
            <a:prstGeom prst="rect">
              <a:avLst/>
            </a:prstGeom>
            <a:solidFill>
              <a:srgbClr val="EF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26466" y="4804010"/>
            <a:ext cx="11074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我们班也有这样的美德少年吗？请你找一找，说一说，关于他的诚信故事吧！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45" y="3666841"/>
            <a:ext cx="6934200" cy="1162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"/>
            <a:ext cx="12192000" cy="60967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4047" y="3219085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通过这些事例，你认为，我们怎样才能做一个诚实的人，让诚实伴随我们成长呢？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51" y="1727153"/>
            <a:ext cx="6934200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3718" y="1916832"/>
            <a:ext cx="11359870" cy="3608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016430" y="2043953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14701" y="2258609"/>
            <a:ext cx="8122023" cy="2736327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9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独立认真地完成作业，不抄袭作业，并按时上交作业。</a:t>
            </a:r>
          </a:p>
          <a:p>
            <a:pPr marL="342900" indent="-342900">
              <a:lnSpc>
                <a:spcPct val="129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答应别人的事情，无论大小，都要做到。</a:t>
            </a:r>
          </a:p>
          <a:p>
            <a:pPr marL="342900" indent="-342900">
              <a:lnSpc>
                <a:spcPct val="129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拾金不昧，不是自己的东西坚决不要。</a:t>
            </a:r>
          </a:p>
          <a:p>
            <a:pPr marL="342900" indent="-342900">
              <a:lnSpc>
                <a:spcPct val="129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敢于承认自己的错误，并承当相应的责任。</a:t>
            </a:r>
          </a:p>
          <a:p>
            <a:pPr marL="342900" indent="-342900">
              <a:lnSpc>
                <a:spcPct val="129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7" name="矩形 6"/>
          <p:cNvSpPr/>
          <p:nvPr/>
        </p:nvSpPr>
        <p:spPr>
          <a:xfrm>
            <a:off x="955343" y="995715"/>
            <a:ext cx="7865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做一个诚实的人，我们要</a:t>
            </a: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13" name="图片 12" descr="timg (21)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3670" y="672123"/>
            <a:ext cx="3712719" cy="5558694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H="1">
            <a:off x="1008328" y="2070846"/>
            <a:ext cx="2" cy="3132313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008328" y="5186264"/>
            <a:ext cx="11175570" cy="1689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4035" y="1642512"/>
            <a:ext cx="9914012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1470059" y="1786528"/>
            <a:ext cx="969798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1395534" y="2051367"/>
            <a:ext cx="7734818" cy="3351046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如果遇到下面几种情况，你该怎么做？请演一演。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、从商店买东西回家后，发现售货员多找了几元钱，我该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、测验时一道题难住了我，正好可以看到同桌的答案，我该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、不小心打碎了亲戚家的花瓶，我该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8" name="矩形 7"/>
          <p:cNvSpPr/>
          <p:nvPr/>
        </p:nvSpPr>
        <p:spPr>
          <a:xfrm>
            <a:off x="1750376" y="1092289"/>
            <a:ext cx="5616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试一试：该怎么做？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3" b="84438" l="9859" r="89859"/>
                    </a14:imgEffect>
                  </a14:imgLayer>
                </a14:imgProps>
              </a:ext>
            </a:extLst>
          </a:blip>
          <a:srcRect t="5783" b="13260"/>
          <a:stretch>
            <a:fillRect/>
          </a:stretch>
        </p:blipFill>
        <p:spPr>
          <a:xfrm>
            <a:off x="8168271" y="514169"/>
            <a:ext cx="5333914" cy="63438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26739" y="2259874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V="1">
            <a:off x="3975573" y="3084394"/>
            <a:ext cx="7884331" cy="62230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4020002" y="2110466"/>
            <a:ext cx="7348583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波波突然想到一个恶作剧。他跑到村头，气喘吁吁地对雯雯说：“你家来客人了。”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6287" y="887104"/>
            <a:ext cx="2663650" cy="2607186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877" y="3808207"/>
            <a:ext cx="2579719" cy="261989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椭圆 3"/>
          <p:cNvSpPr/>
          <p:nvPr/>
        </p:nvSpPr>
        <p:spPr>
          <a:xfrm>
            <a:off x="1786219" y="3074609"/>
            <a:ext cx="1229936" cy="1229936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3977848" y="5775278"/>
            <a:ext cx="7884331" cy="62230"/>
          </a:xfrm>
          <a:prstGeom prst="line">
            <a:avLst/>
          </a:prstGeom>
          <a:ln w="1270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3926743" y="4432861"/>
            <a:ext cx="8096935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FF9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爷爷得了重病。为了不影响他的心情，避免加重病情，芳芳和爸爸决定向爷爷隐瞒病情，并安慰他说，他的病很快会好起来的。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15" y="479236"/>
            <a:ext cx="69342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28646" y="1809534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 一 说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628646" y="174552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28646" y="2642988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19872" y="3147077"/>
            <a:ext cx="601319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以上两幅图中的同学都对别人说了谎话，你认为两人的“谎言”是否有区别？说说你的看法。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692696"/>
            <a:ext cx="9485312" cy="578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l="31746" t="39577" r="22481" b="49536"/>
          <a:stretch>
            <a:fillRect/>
          </a:stretch>
        </p:blipFill>
        <p:spPr>
          <a:xfrm>
            <a:off x="4583832" y="3481846"/>
            <a:ext cx="5184576" cy="22924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06411" y="3228194"/>
            <a:ext cx="5501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303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“善意的谎言”是指出于某种善意的原因说的谎言，并不带有恶意，而且它本身是不为自己利益，一般出于好意，是为了他人着想而说出的谎言。“善意的谎言”并不违背诚信的原则。</a:t>
            </a:r>
          </a:p>
        </p:txBody>
      </p:sp>
      <p:sp>
        <p:nvSpPr>
          <p:cNvPr id="5" name="矩形 4"/>
          <p:cNvSpPr/>
          <p:nvPr/>
        </p:nvSpPr>
        <p:spPr>
          <a:xfrm>
            <a:off x="2743200" y="1419367"/>
            <a:ext cx="6946710" cy="1596788"/>
          </a:xfrm>
          <a:prstGeom prst="rect">
            <a:avLst/>
          </a:prstGeom>
          <a:solidFill>
            <a:srgbClr val="F0F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15" y="1399605"/>
            <a:ext cx="7705081" cy="20532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18543856926&amp;di=25f816775782e78b6667997c9c4f4352&amp;imgtype=jpg&amp;src=http%3A%2F%2Fimg0.imgtn.bdimg.com%2Fit%2Fu%3D2056277490%2C3544410240%26fm%3D214%26gp%3D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84"/>
          <a:stretch>
            <a:fillRect/>
          </a:stretch>
        </p:blipFill>
        <p:spPr bwMode="auto">
          <a:xfrm>
            <a:off x="760444" y="3984771"/>
            <a:ext cx="2471515" cy="23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226" y="691920"/>
            <a:ext cx="2554733" cy="2554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椭圆 5"/>
          <p:cNvSpPr/>
          <p:nvPr/>
        </p:nvSpPr>
        <p:spPr>
          <a:xfrm>
            <a:off x="1163866" y="2917347"/>
            <a:ext cx="1512168" cy="1512168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24977" y="2760856"/>
            <a:ext cx="7702916" cy="248741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有人认为，图一中的行为只是一种恶作剧，小事一桩，没有关系。你认为呢？</a:t>
            </a:r>
          </a:p>
        </p:txBody>
      </p:sp>
      <p:sp>
        <p:nvSpPr>
          <p:cNvPr id="16" name="矩形 15"/>
          <p:cNvSpPr/>
          <p:nvPr/>
        </p:nvSpPr>
        <p:spPr>
          <a:xfrm>
            <a:off x="6314216" y="1594591"/>
            <a:ext cx="2723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辨一辨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6364" y="1683455"/>
            <a:ext cx="9914012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992388" y="1827471"/>
            <a:ext cx="969798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904214" y="1969481"/>
            <a:ext cx="9713743" cy="3785652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一名中国的留学生非常优秀，但求职时却处处受阻。在经历了多次失败后，他怒气冲冲地冲到一个跨国公司人事部门质问人事经理：“难道你们跨国公司也搞种族歧视？我那个韩国的同学学业成绩还没我的优秀，就被你们早早录用了，难道我是中国人，你们就为此不录用我吗？”</a:t>
            </a: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人事经理认真地说：“我们确实需要像你一样优秀的人才。” </a:t>
            </a: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这名留学生学生反问：“那你们为什么不录用我？” </a:t>
            </a: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人事经理说：“你四年求学当中，有过两次的乘坐地铁逃票的记录，所以我们不能录用你！” </a:t>
            </a: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年轻人惊奇地说：“就为这丁点小事？” </a:t>
            </a:r>
          </a:p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经理讲：“这不是小事，这是一个人的诚信问题！”</a:t>
            </a:r>
          </a:p>
        </p:txBody>
      </p:sp>
      <p:sp>
        <p:nvSpPr>
          <p:cNvPr id="8" name="矩形 7"/>
          <p:cNvSpPr/>
          <p:nvPr/>
        </p:nvSpPr>
        <p:spPr>
          <a:xfrm>
            <a:off x="986102" y="1119585"/>
            <a:ext cx="9113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这不是小事，这是一个人的诚信问题！</a:t>
            </a:r>
          </a:p>
        </p:txBody>
      </p:sp>
      <p:sp>
        <p:nvSpPr>
          <p:cNvPr id="10" name="矩形 9"/>
          <p:cNvSpPr/>
          <p:nvPr/>
        </p:nvSpPr>
        <p:spPr>
          <a:xfrm>
            <a:off x="776364" y="2096100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94477" y="3860692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8859" y="2142698"/>
            <a:ext cx="2918668" cy="4007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A_文本框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05332" y="1793197"/>
            <a:ext cx="3980577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spc="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我很诚实</a:t>
            </a:r>
          </a:p>
        </p:txBody>
      </p:sp>
      <p:cxnSp>
        <p:nvCxnSpPr>
          <p:cNvPr id="4" name="PA_直接连接符 3"/>
          <p:cNvCxnSpPr/>
          <p:nvPr>
            <p:custDataLst>
              <p:tags r:id="rId2"/>
            </p:custDataLst>
          </p:nvPr>
        </p:nvCxnSpPr>
        <p:spPr>
          <a:xfrm>
            <a:off x="3228363" y="1729856"/>
            <a:ext cx="57345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3"/>
            </p:custDataLst>
          </p:nvPr>
        </p:nvCxnSpPr>
        <p:spPr>
          <a:xfrm>
            <a:off x="3228363" y="3065533"/>
            <a:ext cx="573451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4"/>
            </p:custDataLst>
          </p:nvPr>
        </p:nvSpPr>
        <p:spPr>
          <a:xfrm>
            <a:off x="4638273" y="3323316"/>
            <a:ext cx="29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第二课时</a:t>
            </a:r>
          </a:p>
        </p:txBody>
      </p:sp>
      <p:pic>
        <p:nvPicPr>
          <p:cNvPr id="7" name="PA_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9" y="3770263"/>
            <a:ext cx="3928533" cy="2946400"/>
          </a:xfrm>
          <a:prstGeom prst="rect">
            <a:avLst/>
          </a:prstGeom>
        </p:spPr>
      </p:pic>
      <p:pic>
        <p:nvPicPr>
          <p:cNvPr id="8" name="PA_TheCandleThieves - Balloon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602906" y="-13613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574055" y="105890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小讨论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574055" y="99489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574055" y="189236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87862" y="2300915"/>
            <a:ext cx="643626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32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从这个故事当中，你明白了怎样的道理？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43393" y="4157029"/>
            <a:ext cx="6062374" cy="954107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诚实无小事，一次的不诚信行为，会毁掉我们一生的信用。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0002" y="2079404"/>
            <a:ext cx="8878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我们的信用是需要靠我们一直保持诚实的行为去维护的，请你为自己制作一张诚实信用卡。当你做出一次不诚实行为的时候，就要在上面划去一个数字，看看你什么时候花光的你信用！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18305" y="3498270"/>
          <a:ext cx="8453240" cy="2438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53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231">
                <a:tc gridSpan="10">
                  <a:txBody>
                    <a:bodyPr/>
                    <a:lstStyle/>
                    <a:p>
                      <a:pPr algn="ctr"/>
                      <a:r>
                        <a:rPr lang="zh-CN" altLang="en-US" sz="3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诚实信用卡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58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758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758"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03" y="362378"/>
            <a:ext cx="6934200" cy="1847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5882" y="3505353"/>
            <a:ext cx="2164023" cy="23874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7348" y="2006999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39587" y="2481985"/>
            <a:ext cx="6873340" cy="2959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、我们要做一个诚实的人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、我们怎么做一个诚实的人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、善意的谎言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、维护我们的信用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970" l="4558" r="89917">
                        <a14:foregroundMark x1="36602" y1="33941" x2="43923" y2="43161"/>
                        <a14:foregroundMark x1="47514" y1="34954" x2="53867" y2="44174"/>
                        <a14:foregroundMark x1="42818" y1="34347" x2="33840" y2="41135"/>
                        <a14:foregroundMark x1="38260" y1="48734" x2="48066" y2="54813"/>
                        <a14:foregroundMark x1="37707" y1="46910" x2="43646" y2="48328"/>
                        <a14:foregroundMark x1="35221" y1="78825" x2="34945" y2="82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7764" y="3883562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57461" y="1438236"/>
            <a:ext cx="4310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我很诚实  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狼来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6445" y="1325827"/>
            <a:ext cx="9127967" cy="502038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矩形 2"/>
          <p:cNvSpPr/>
          <p:nvPr/>
        </p:nvSpPr>
        <p:spPr>
          <a:xfrm>
            <a:off x="4666274" y="629377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视频：狼来了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01351" y="826895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考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601351" y="762882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01351" y="1660349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92327" y="1973369"/>
            <a:ext cx="6750168" cy="1966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、为什么最后狼真的来了的时候，大家都不相信了呢？</a:t>
            </a:r>
          </a:p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、从这个故事当中，你认识到了一个怎样的道理？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9620" y="4225267"/>
            <a:ext cx="6376274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那些常常说谎的人，即使再说真话，也不会有人相信了。这个故事告诉我们要诚实做人。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364777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5" y="1440534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291522" y="1379709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张强的故事（一）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611204" y="2501700"/>
            <a:ext cx="675738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一天中午，张强在上学路上无意中撞坏一辆名贵轿车的后视镜。当时车主不在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……</a:t>
            </a:r>
          </a:p>
        </p:txBody>
      </p:sp>
      <p:sp>
        <p:nvSpPr>
          <p:cNvPr id="9" name="矩形 8"/>
          <p:cNvSpPr/>
          <p:nvPr/>
        </p:nvSpPr>
        <p:spPr>
          <a:xfrm>
            <a:off x="2187926" y="5224249"/>
            <a:ext cx="10004074" cy="64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sz="3200" b="1" dirty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小讨论：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这时，如果是你，你会怎么做？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165" y="1253318"/>
            <a:ext cx="3734937" cy="3734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23582"/>
            <a:ext cx="12192001" cy="832513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112308" y="1208522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4663725" y="1147697"/>
            <a:ext cx="525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张强的故事（二）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122832" y="2174153"/>
            <a:ext cx="929412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他就在原地等了约半个小时，车主还没来。由于赶着上课，他只好留下一张纸条，上面写着：“尊敬的车主，我是第一中学的一名学生，今天中午不小心弄坏了您的车。我无法及时赔偿，请联系我，我的联系方式是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xxxxxxxx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。对不起！”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当别人问他：“车主并没看到，你悄悄走了也没人知道，为什么还要留纸条？”他却回答说：“自己做错了事，就应该负责。”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https://timgsa.baidu.com/timg?image&amp;quality=80&amp;size=b9999_10000&amp;sec=1550987939673&amp;di=42ba6d6e601be39f0d08c7caf6c39e8c&amp;imgtype=0&amp;src=http%3A%2F%2F5b0988e595225.cdn.sohucs.com%2Fimages%2F20180808%2F78f61d81d5e745d4947fa7a5a2cf963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081" y="3603010"/>
            <a:ext cx="2854654" cy="28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dz\桌面\图片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268760"/>
            <a:ext cx="4752099" cy="45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标注 4"/>
          <p:cNvSpPr/>
          <p:nvPr/>
        </p:nvSpPr>
        <p:spPr>
          <a:xfrm>
            <a:off x="1631504" y="2420888"/>
            <a:ext cx="4826811" cy="1734408"/>
          </a:xfrm>
          <a:prstGeom prst="wedgeRectCallout">
            <a:avLst>
              <a:gd name="adj1" fmla="val 73180"/>
              <a:gd name="adj2" fmla="val 1443"/>
            </a:avLst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defTabSz="1234440">
              <a:lnSpc>
                <a:spcPct val="140000"/>
              </a:lnSpc>
              <a:defRPr/>
            </a:pPr>
            <a:r>
              <a:rPr lang="zh-CN" altLang="en-US" sz="3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小讨论：你是怎么看待张强的行为的？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9350" y="2408590"/>
            <a:ext cx="53105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教师寄语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33599" y="3674291"/>
            <a:ext cx="68518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诚实是中华民族的传统美德，我们每个人都要做一个诚实守信的人，让诚实伴随我们成长。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042789" y="3326126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9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06221"/>
            <a:ext cx="6313440" cy="33048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327546" y="2243077"/>
            <a:ext cx="6373505" cy="315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潘家宇，赛罕区锡林南路小学三年级学生。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作为一名小学生，潘家宇最大的特点就是诚信。在学校他努力学习，课后作业都能独立认真完成并按时上交，从没有拖拉和不交作业的现象。有时候即使生病不能去上课，也坚持完成作业，因为在他看来，不交作业就是一种不诚信的行为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690393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美德少年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09679" y="103339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美德少年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/>
          <a:srcRect l="11521" r="16522"/>
          <a:stretch>
            <a:fillRect/>
          </a:stretch>
        </p:blipFill>
        <p:spPr>
          <a:xfrm>
            <a:off x="7239445" y="1040855"/>
            <a:ext cx="4386470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1169</Words>
  <Application>Microsoft Office PowerPoint</Application>
  <PresentationFormat>宽屏</PresentationFormat>
  <Paragraphs>96</Paragraphs>
  <Slides>22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思源黑体 CN Bold</vt:lpstr>
      <vt:lpstr>微软雅黑</vt:lpstr>
      <vt:lpstr>Arial</vt:lpstr>
      <vt:lpstr>Broadway</vt:lpstr>
      <vt:lpstr>Calibri</vt:lpstr>
      <vt:lpstr>Calibri Light</vt:lpstr>
      <vt:lpstr>Wingdings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885</cp:revision>
  <dcterms:created xsi:type="dcterms:W3CDTF">2017-11-13T08:28:00Z</dcterms:created>
  <dcterms:modified xsi:type="dcterms:W3CDTF">2021-02-20T04:47:46Z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