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392" r:id="rId3"/>
    <p:sldId id="409" r:id="rId5"/>
    <p:sldId id="404" r:id="rId6"/>
    <p:sldId id="375" r:id="rId7"/>
    <p:sldId id="406" r:id="rId8"/>
    <p:sldId id="376" r:id="rId9"/>
    <p:sldId id="365" r:id="rId10"/>
    <p:sldId id="393" r:id="rId11"/>
    <p:sldId id="410" r:id="rId12"/>
    <p:sldId id="411" r:id="rId13"/>
    <p:sldId id="369" r:id="rId14"/>
    <p:sldId id="394" r:id="rId15"/>
    <p:sldId id="408" r:id="rId16"/>
    <p:sldId id="377" r:id="rId17"/>
    <p:sldId id="378" r:id="rId18"/>
    <p:sldId id="379" r:id="rId19"/>
    <p:sldId id="395" r:id="rId20"/>
    <p:sldId id="396" r:id="rId21"/>
    <p:sldId id="407" r:id="rId22"/>
    <p:sldId id="397" r:id="rId23"/>
    <p:sldId id="383" r:id="rId24"/>
    <p:sldId id="399" r:id="rId25"/>
    <p:sldId id="398" r:id="rId26"/>
    <p:sldId id="400" r:id="rId27"/>
    <p:sldId id="387" r:id="rId28"/>
    <p:sldId id="388" r:id="rId29"/>
    <p:sldId id="401" r:id="rId30"/>
    <p:sldId id="402" r:id="rId3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182F"/>
    <a:srgbClr val="FF7124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7" autoAdjust="0"/>
    <p:restoredTop sz="94084" autoAdjust="0"/>
  </p:normalViewPr>
  <p:slideViewPr>
    <p:cSldViewPr snapToGrid="0" showGuides="1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8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anose="0208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  <a:endParaRPr lang="zh-CN" altLang="en-US" sz="3600" b="1">
              <a:solidFill>
                <a:srgbClr val="0086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8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8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6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9.wdp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A_文本框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05332" y="1793197"/>
            <a:ext cx="3980577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spc="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我很诚实</a:t>
            </a:r>
            <a:endParaRPr lang="zh-CN" altLang="en-US" sz="7200" b="1" spc="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PA_直接连接符 3"/>
          <p:cNvCxnSpPr/>
          <p:nvPr>
            <p:custDataLst>
              <p:tags r:id="rId3"/>
            </p:custDataLst>
          </p:nvPr>
        </p:nvCxnSpPr>
        <p:spPr>
          <a:xfrm>
            <a:off x="3228363" y="1729856"/>
            <a:ext cx="57345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4"/>
            </p:custDataLst>
          </p:nvPr>
        </p:nvCxnSpPr>
        <p:spPr>
          <a:xfrm>
            <a:off x="3228363" y="3065533"/>
            <a:ext cx="57345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文本框 5"/>
          <p:cNvSpPr txBox="1"/>
          <p:nvPr>
            <p:custDataLst>
              <p:tags r:id="rId5"/>
            </p:custDataLst>
          </p:nvPr>
        </p:nvSpPr>
        <p:spPr>
          <a:xfrm>
            <a:off x="4638273" y="3323316"/>
            <a:ext cx="29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第一课时</a:t>
            </a:r>
            <a:endParaRPr lang="zh-CN" altLang="en-US" sz="3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A_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9" y="3770263"/>
            <a:ext cx="3928533" cy="2946400"/>
          </a:xfrm>
          <a:prstGeom prst="rect">
            <a:avLst/>
          </a:prstGeom>
        </p:spPr>
      </p:pic>
      <p:pic>
        <p:nvPicPr>
          <p:cNvPr id="8" name="PA_TheCandleThieves - Balloon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602906" y="-13613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2" y="1828801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4" y="1904558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305169" y="1843734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诚实是什么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515669" y="2842894"/>
            <a:ext cx="767633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诚实，即忠诚老实，就是忠于事物的本来面貌，不隐瞒自己的真实思想，不掩饰自己的真实感情，不说谎，不作假，不为不可告人的目的而欺瞒别人。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 b="10346"/>
          <a:stretch>
            <a:fillRect/>
          </a:stretch>
        </p:blipFill>
        <p:spPr>
          <a:xfrm>
            <a:off x="141026" y="2702257"/>
            <a:ext cx="4340725" cy="27704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3" b="98720" l="7721" r="99265">
                        <a14:foregroundMark x1="45037" y1="77879" x2="58088" y2="73675"/>
                        <a14:foregroundMark x1="63603" y1="74771" x2="57353" y2="71481"/>
                        <a14:foregroundMark x1="62868" y1="77879" x2="59926" y2="55941"/>
                        <a14:foregroundMark x1="45221" y1="63620" x2="37132" y2="43144"/>
                        <a14:foregroundMark x1="33824" y1="92505" x2="45221" y2="84461"/>
                        <a14:foregroundMark x1="23346" y1="92505" x2="38051" y2="96161"/>
                        <a14:foregroundMark x1="43015" y1="94333" x2="47794" y2="84644"/>
                        <a14:foregroundMark x1="70404" y1="69104" x2="93934" y2="53199"/>
                        <a14:foregroundMark x1="95588" y1="64534" x2="82169" y2="30165"/>
                        <a14:foregroundMark x1="94118" y1="50274" x2="88235" y2="30896"/>
                        <a14:foregroundMark x1="66176" y1="3291" x2="40441" y2="19561"/>
                        <a14:backgroundMark x1="86213" y1="2742" x2="91544" y2="9324"/>
                        <a14:backgroundMark x1="54228" y1="12980" x2="56801" y2="6581"/>
                        <a14:backgroundMark x1="60294" y1="10603" x2="67831" y2="4205"/>
                        <a14:backgroundMark x1="97426" y1="41682" x2="97243" y2="39305"/>
                        <a14:backgroundMark x1="96691" y1="48995" x2="97610" y2="44424"/>
                        <a14:backgroundMark x1="95956" y1="55210" x2="95956" y2="522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33515"/>
            <a:ext cx="4202358" cy="42255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44594" y="1226644"/>
            <a:ext cx="315896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明山宾卖牛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2943" y="2054087"/>
            <a:ext cx="7233313" cy="4154984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我国南北朝时，有一个人叫明山宾。他家里很穷，唯一值点钱的东西是一头牛。一年春天，正值青黄不接，家里揭不开锅，明山宾只好把牛牵到集市上去卖。到了集市上，他发现人家的牛又肥又壮，而自己的牛却又瘦又小。等了半天，连个问价的人都没有。后来，总算有了一个买主，见明山宾要价不高，就把牛买走了。明山宾拿着钱往家走，刚走出集市不远，忽然想到这头牛从前害过蹄病，忘记告诉买主了。于是，他急忙跑回去找到那个买主，把情况一五一十地说了。不料，买主听后却要求明山宾退钱。明山宾没有与买主争执，退还了钱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274519"/>
            <a:ext cx="69342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55440" y="1836829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我看“明山宾”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055440" y="1772816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055440" y="2670283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51384" y="2996952"/>
            <a:ext cx="5862900" cy="13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有人认为，明山宾太傻了。你同意这种观点吗？为什么？</a:t>
            </a:r>
            <a:endParaRPr lang="zh-CN" altLang="en-US" sz="32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167" l="0" r="100000">
                        <a14:foregroundMark x1="6721" y1="50667" x2="18432" y2="62333"/>
                        <a14:foregroundMark x1="63442" y1="82667" x2="93585" y2="98750"/>
                        <a14:foregroundMark x1="52240" y1="85333" x2="72403" y2="99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080" y="980728"/>
            <a:ext cx="4536504" cy="55435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8" y="3715115"/>
            <a:ext cx="10058400" cy="28778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75963" y="976520"/>
            <a:ext cx="1569493" cy="576064"/>
          </a:xfrm>
          <a:prstGeom prst="rect">
            <a:avLst/>
          </a:prstGeom>
          <a:solidFill>
            <a:srgbClr val="FF6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小小分享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2504" y="1659728"/>
            <a:ext cx="43043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400" b="1" dirty="0">
                <a:solidFill>
                  <a:schemeClr val="bg1"/>
                </a:solidFill>
              </a:rPr>
              <a:t>诚实故事会</a:t>
            </a:r>
            <a:endParaRPr lang="zh-CN" altLang="en-US" sz="6400" b="1" dirty="0">
              <a:solidFill>
                <a:schemeClr val="bg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327551" y="2787076"/>
            <a:ext cx="969707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1360653" y="2962904"/>
            <a:ext cx="306661" cy="391517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1696372" y="2910859"/>
            <a:ext cx="9290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你还知道哪些类似的故事吗？召开一个诚实故事会，讲一讲有关诚实的故事。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33" y="730462"/>
            <a:ext cx="1584943" cy="19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869" y="1374086"/>
            <a:ext cx="8579892" cy="4524315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曾子的妻子到市场上去，她的儿子要跟着一起去，一边走，一边哭。妈妈对他说：“你回去，等我回来以后，杀猪给你吃。”妻子从市场回来了，曾子要捉猪来杀，他的妻子拦住他说：“那不过是跟小孩子说着玩的。”曾子说：“决不可以跟小孩子说着玩。小孩本来不懂事，要照父母的样子学，听父母的教导。现在你骗他，就是教孩子骗人。做妈妈的骗孩子，孩子不相信妈妈的话，那是不可能把孩子教好的。”曾子于是把猪给杀了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4829" y="3405400"/>
            <a:ext cx="3810000" cy="2476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6"/>
          <a:stretch>
            <a:fillRect/>
          </a:stretch>
        </p:blipFill>
        <p:spPr>
          <a:xfrm>
            <a:off x="8893222" y="1912250"/>
            <a:ext cx="3275332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6718" y="853581"/>
            <a:ext cx="8579892" cy="5567037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宋濂小时侯喜欢读书，但是家里很穷。也没钱买书，只好向人家借，每次借书，他都讲好期限，按时还书，从不违约，人们都乐意把书借给他。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一次，他借到一本书，越读越爱不释手，便决定把它抄下来。可是还书的期限快到了。他只好连夜抄书。时值隆冬腊月，滴水成冰。他母亲说：“孩子，都半夜了，这么寒冷，天亮再朝抄吧。人家又不是等这书看。”宋濂说：“不管人家等不等这本看，到期限就要还，这是个信用问题，也是尊重别人的表现。如果说话做事不讲信用，失信于人，怎么可能得到别人的尊重。”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5" b="53748"/>
          <a:stretch>
            <a:fillRect/>
          </a:stretch>
        </p:blipFill>
        <p:spPr>
          <a:xfrm>
            <a:off x="9437664" y="1500994"/>
            <a:ext cx="2154114" cy="11718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2" r="62347"/>
          <a:stretch>
            <a:fillRect/>
          </a:stretch>
        </p:blipFill>
        <p:spPr>
          <a:xfrm>
            <a:off x="8999219" y="2658794"/>
            <a:ext cx="2803575" cy="12328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>
            <a:fillRect/>
          </a:stretch>
        </p:blipFill>
        <p:spPr>
          <a:xfrm>
            <a:off x="9190922" y="4001497"/>
            <a:ext cx="2021029" cy="23430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05" y="1249367"/>
            <a:ext cx="8123007" cy="5078313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有一个国王因为没有孩子，就想找一位诚实的孩子做王子。他对前来应招的孩子们说：“今天给你们一粒种子，三个月后，看谁能给我种出最美丽的花，谁就是王子了。”三个月过去了，聪明的或伶俐的孩子们捧着一盆盆五彩的花儿，前来参加最后的竞争。只有一位小孩盆中空空、泪眼涟涟：“尊敬的国王，我每天辛勤的浇水，细心的施肥，即使睡觉，也把花盆搂在怀里，但是，我却什么也没种出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??”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国王听了哈哈大笑：“诚实的王子呀，你不会种出任何的花草，因为我给你们的，都是炒熟的种子呀！”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63" b="53893"/>
          <a:stretch>
            <a:fillRect/>
          </a:stretch>
        </p:blipFill>
        <p:spPr>
          <a:xfrm>
            <a:off x="9168550" y="1075602"/>
            <a:ext cx="2479500" cy="1287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8" r="58883"/>
          <a:stretch>
            <a:fillRect/>
          </a:stretch>
        </p:blipFill>
        <p:spPr>
          <a:xfrm>
            <a:off x="8786376" y="2250831"/>
            <a:ext cx="3143027" cy="13622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/>
          <a:srcRect b="3451"/>
          <a:stretch>
            <a:fillRect/>
          </a:stretch>
        </p:blipFill>
        <p:spPr>
          <a:xfrm>
            <a:off x="8731347" y="3764840"/>
            <a:ext cx="2972973" cy="23546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3" y="1364777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5" y="1440534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264226" y="1379709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古今智慧：诚信值千金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556614" y="2542644"/>
            <a:ext cx="743976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一丝一毫关乎节操，一件小事、一次不经意的失信，可能会毁了我们一生的名誉。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0"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——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林达生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巧诈不如拙诚。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0"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——《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韩非子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·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说林上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生命不可能从谎言中开出灿烂的鲜花。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0"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——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海涅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丈夫一言许人，千金不易。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0"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——《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资治通鉴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0" y="1255594"/>
            <a:ext cx="3930555" cy="45856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810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9350" y="2408590"/>
            <a:ext cx="531054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教师寄语</a:t>
            </a:r>
            <a:endParaRPr lang="zh-CN" altLang="en-US" sz="5400" b="1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3599" y="3810768"/>
            <a:ext cx="685184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诚实是中华民族的传统美德，是做人之本。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42789" y="3326126"/>
            <a:ext cx="6383665" cy="325437"/>
            <a:chOff x="2481804" y="4179888"/>
            <a:chExt cx="7313171" cy="325437"/>
          </a:xfrm>
          <a:solidFill>
            <a:schemeClr val="bg1"/>
          </a:solidFill>
        </p:grpSpPr>
        <p:sp>
          <p:nvSpPr>
            <p:cNvPr id="5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3718" y="1916832"/>
            <a:ext cx="11359870" cy="3608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016430" y="2043953"/>
            <a:ext cx="11175570" cy="1689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169292" y="2053892"/>
            <a:ext cx="8122023" cy="304698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英国一家市场调查公司调查了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4300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名英国成年人，结果显示，英国民众平均每天撒谎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次，平均每人每年撒谎次数近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次。</a:t>
            </a:r>
            <a:endParaRPr lang="zh-CN" altLang="en-US" sz="2000" dirty="0">
              <a:solidFill>
                <a:srgbClr val="E46C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4731" y="1050306"/>
            <a:ext cx="6469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英国人平均每天撒谎四次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timg (21)_副本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213670" y="672123"/>
            <a:ext cx="3712719" cy="5558694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H="1">
            <a:off x="1008328" y="2070846"/>
            <a:ext cx="2" cy="3132313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008328" y="5186264"/>
            <a:ext cx="11175570" cy="1689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54276" cy="6858000"/>
          </a:xfrm>
          <a:prstGeom prst="rect">
            <a:avLst/>
          </a:prstGeom>
        </p:spPr>
      </p:pic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4173221" y="2578954"/>
            <a:ext cx="69127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buNone/>
              <a:defRPr/>
            </a:pPr>
            <a:r>
              <a:rPr lang="zh-CN" altLang="en-US" sz="4800" b="1" dirty="0">
                <a:solidFill>
                  <a:srgbClr val="569547"/>
                </a:solidFill>
                <a:cs typeface="Arial" panose="02080604020202020204" pitchFamily="34" charset="0"/>
              </a:rPr>
              <a:t>亲吻小猪</a:t>
            </a:r>
            <a:endParaRPr lang="zh-CN" altLang="en-US" sz="4800" b="1" dirty="0">
              <a:solidFill>
                <a:srgbClr val="569547"/>
              </a:solidFill>
              <a:cs typeface="Arial" panose="0208060402020202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4187068" y="3441654"/>
            <a:ext cx="764554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altLang="en-US" sz="2800" dirty="0">
                <a:solidFill>
                  <a:schemeClr val="tx2"/>
                </a:solidFill>
                <a:cs typeface="Arial" panose="02080604020202020204" pitchFamily="34" charset="0"/>
              </a:rPr>
              <a:t>湖北咸宁实验小学的副校长洪耀明对学生许诺：只要学生不乱丢垃圾，并能制止别人扔垃圾，使学校门前道路的卫生状况得到改善，我就在一个月后的升旗仪式上当众亲吻一头小猪。</a:t>
            </a:r>
            <a:endParaRPr lang="zh-CN" altLang="en-US" sz="2800" dirty="0">
              <a:solidFill>
                <a:schemeClr val="tx2"/>
              </a:solidFill>
              <a:cs typeface="Arial" panose="02080604020202020204" pitchFamily="34" charset="0"/>
            </a:endParaRPr>
          </a:p>
          <a:p>
            <a:pPr lvl="0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altLang="en-US" sz="2800" dirty="0">
                <a:solidFill>
                  <a:schemeClr val="tx2"/>
                </a:solidFill>
                <a:cs typeface="Arial" panose="02080604020202020204" pitchFamily="34" charset="0"/>
              </a:rPr>
              <a:t>一个月后，学校门前道路的卫生大为改观。</a:t>
            </a:r>
            <a:endParaRPr lang="zh-CN" altLang="en-US" sz="2800" dirty="0">
              <a:solidFill>
                <a:schemeClr val="tx2"/>
              </a:solidFill>
              <a:cs typeface="Arial" panose="0208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 考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5032" y="2805883"/>
            <a:ext cx="6750168" cy="1955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我们都知道撒谎是一种非常不好的行为，但是我们在生活中有时候还是会不由自主地说谎话。你知道是什么原因吗？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36" b="99455" l="4651" r="97209">
                        <a14:foregroundMark x1="48372" y1="48364" x2="54264" y2="24545"/>
                        <a14:foregroundMark x1="48682" y1="56182" x2="50543" y2="46364"/>
                        <a14:foregroundMark x1="17364" y1="51273" x2="24341" y2="33455"/>
                        <a14:foregroundMark x1="11783" y1="45273" x2="24341" y2="43091"/>
                        <a14:foregroundMark x1="17209" y1="70545" x2="21240" y2="60909"/>
                        <a14:foregroundMark x1="14729" y1="82909" x2="14729" y2="82909"/>
                        <a14:foregroundMark x1="87287" y1="91091" x2="86357" y2="90364"/>
                        <a14:foregroundMark x1="87597" y1="92727" x2="87597" y2="91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1" y="2527357"/>
            <a:ext cx="4534344" cy="3866495"/>
          </a:xfrm>
          <a:prstGeom prst="rect">
            <a:avLst/>
          </a:prstGeom>
        </p:spPr>
      </p:pic>
      <p:sp>
        <p:nvSpPr>
          <p:cNvPr id="5" name="对话气泡: 椭圆形 4"/>
          <p:cNvSpPr/>
          <p:nvPr/>
        </p:nvSpPr>
        <p:spPr>
          <a:xfrm>
            <a:off x="916044" y="1340770"/>
            <a:ext cx="2615906" cy="1473190"/>
          </a:xfrm>
          <a:prstGeom prst="wedgeEllipseCallout">
            <a:avLst>
              <a:gd name="adj1" fmla="val 29899"/>
              <a:gd name="adj2" fmla="val 5109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01003" y="1501254"/>
            <a:ext cx="204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我家养了几条非常好看的金鱼！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对话气泡: 椭圆形 6"/>
          <p:cNvSpPr/>
          <p:nvPr/>
        </p:nvSpPr>
        <p:spPr>
          <a:xfrm>
            <a:off x="4178774" y="1493170"/>
            <a:ext cx="2615906" cy="1473190"/>
          </a:xfrm>
          <a:prstGeom prst="wedgeEllipseCallout">
            <a:avLst>
              <a:gd name="adj1" fmla="val -30621"/>
              <a:gd name="adj2" fmla="val 4924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340901" y="1872018"/>
            <a:ext cx="241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放学后我们到你家去看看吧！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55641" y="4042643"/>
            <a:ext cx="5063319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小文是个热情的孩子。一天，同学们都在谈自己家里养的小动物。小文家根本没有养金鱼，但他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29" y="809555"/>
            <a:ext cx="5204915" cy="13870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30305" y="637770"/>
            <a:ext cx="11403107" cy="5612039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Tahoma" panose="020B0604030504040204"/>
              <a:ea typeface="微软雅黑" panose="020B0503020204020204" pitchFamily="34" charset="-122"/>
            </a:endParaRPr>
          </a:p>
        </p:txBody>
      </p:sp>
      <p:pic>
        <p:nvPicPr>
          <p:cNvPr id="18" name="Picture 2" descr="E:\仝德志文件，勿删！\03-参考文档\！PPT图片及版面资源\PPT精美插图\图标\羽毛笔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0103477" y="1544281"/>
            <a:ext cx="1151209" cy="13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 descr="timg (13).jpg"/>
          <p:cNvPicPr>
            <a:picLocks noChangeAspect="1"/>
          </p:cNvPicPr>
          <p:nvPr/>
        </p:nvPicPr>
        <p:blipFill>
          <a:blip r:embed="rId2" cstate="print"/>
          <a:srcRect r="40235"/>
          <a:stretch>
            <a:fillRect/>
          </a:stretch>
        </p:blipFill>
        <p:spPr>
          <a:xfrm>
            <a:off x="753969" y="977360"/>
            <a:ext cx="2746497" cy="311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timg (14).jpg"/>
          <p:cNvPicPr>
            <a:picLocks noChangeAspect="1"/>
          </p:cNvPicPr>
          <p:nvPr/>
        </p:nvPicPr>
        <p:blipFill>
          <a:blip r:embed="rId3" cstate="print"/>
          <a:srcRect t="4314" r="6116"/>
          <a:stretch>
            <a:fillRect/>
          </a:stretch>
        </p:blipFill>
        <p:spPr>
          <a:xfrm>
            <a:off x="2319084" y="2096474"/>
            <a:ext cx="2744236" cy="348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691117" y="3102771"/>
            <a:ext cx="5747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、小文为什么说家里养了金鱼？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、设想一下后面会发生什么事？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、同学们会怎么看小文？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、这件事给了你什么启示？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4" y="1276777"/>
            <a:ext cx="6934200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53340" y="504807"/>
            <a:ext cx="10369152" cy="5883279"/>
            <a:chOff x="767408" y="476672"/>
            <a:chExt cx="10369152" cy="58832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67408" y="476672"/>
              <a:ext cx="10369152" cy="588327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/>
            <a:srcRect l="29166" t="51406" r="29166" b="38803"/>
            <a:stretch>
              <a:fillRect/>
            </a:stretch>
          </p:blipFill>
          <p:spPr>
            <a:xfrm>
              <a:off x="2567608" y="4221088"/>
              <a:ext cx="7416824" cy="7920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 l="29166" t="51406" r="29166" b="38803"/>
            <a:stretch>
              <a:fillRect/>
            </a:stretch>
          </p:blipFill>
          <p:spPr>
            <a:xfrm>
              <a:off x="2711624" y="4077072"/>
              <a:ext cx="7416824" cy="7920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691270" y="3688286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谎言就像是一个雪球，它会越滚越大。我们撒一个谎，往往就需要十个其他的谎言来弥补。我们能欺一人一时，不能欺人一世。谎言总有一天会被拆穿。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3" y="1364777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5" y="1440534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277874" y="1393357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撒谎的结果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542966" y="2269689"/>
            <a:ext cx="743976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小文很后悔，因为自己爱面子，没有说实话，结果出了丑。他决心改掉这个毛病，但后来同学们不再相信他的话，也不愿意与他一起玩了。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7216" y="5374375"/>
            <a:ext cx="10004074" cy="69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zh-CN" altLang="en-US" sz="3200" b="1" dirty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小文很苦恼，你能帮小文解决这个问题吗？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43" b="89815" l="9942" r="89766">
                        <a14:foregroundMark x1="35673" y1="78086" x2="42690" y2="77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2810"/>
            <a:ext cx="4664632" cy="441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6" t="17048" r="11127" b="20811"/>
          <a:stretch>
            <a:fillRect/>
          </a:stretch>
        </p:blipFill>
        <p:spPr>
          <a:xfrm>
            <a:off x="106125" y="1583141"/>
            <a:ext cx="5716841" cy="468118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60037" y="1986954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试一试，出主意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560037" y="192294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560037" y="2820408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015038" y="3228963"/>
            <a:ext cx="56128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请你判断一下，下面两位同学各是因为什么原因没有说实话。你能帮他们摆脱困境吗？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4706" r="94824">
                        <a14:foregroundMark x1="75529" y1="16092" x2="75529" y2="6437"/>
                        <a14:foregroundMark x1="68941" y1="16092" x2="69176" y2="9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931" y="888626"/>
            <a:ext cx="4105389" cy="42019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7831" y="5098611"/>
            <a:ext cx="4519388" cy="1200329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李宏单元考试没考好，害怕父母责怪，就让表格在试卷上代爸爸签字了。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203402" y="1428192"/>
            <a:ext cx="5206126" cy="4058208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4" idx="1"/>
            <a:endCxn id="4" idx="3"/>
          </p:cNvCxnSpPr>
          <p:nvPr/>
        </p:nvCxnSpPr>
        <p:spPr>
          <a:xfrm>
            <a:off x="6203402" y="3457296"/>
            <a:ext cx="520612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468048" y="1662061"/>
            <a:ext cx="136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原因：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45219" y="3526251"/>
            <a:ext cx="25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我的建议是：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74202" y="2449573"/>
            <a:ext cx="391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考差了害怕父母责怪。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11876" y="4129537"/>
            <a:ext cx="483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反思自己的学习状态，向父母认错并做出保证，且要行动起来，努力学习，争取下次取得好成绩。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6" t="17048" r="11127" b="20811"/>
          <a:stretch>
            <a:fillRect/>
          </a:stretch>
        </p:blipFill>
        <p:spPr>
          <a:xfrm>
            <a:off x="10341945" y="1105469"/>
            <a:ext cx="1850055" cy="15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57831" y="5098611"/>
            <a:ext cx="4519388" cy="1200329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学校要举办手工作品竞赛。张芳对自己做出的花篮不满意，便拿妈妈的作品去参赛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203402" y="1428192"/>
            <a:ext cx="5206126" cy="4058208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6230697" y="3320818"/>
            <a:ext cx="520612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468048" y="1662061"/>
            <a:ext cx="136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原因：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31572" y="3362478"/>
            <a:ext cx="25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我的建议是：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82882" y="2272152"/>
            <a:ext cx="4462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自己做得不好，又希望获得奖项。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11875" y="3856582"/>
            <a:ext cx="4861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应该拿自己做的手工作品去参赛，做得再不好也是自己的作品，这样如果获奖了就是真实的荣誉，不要自欺欺人。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6" t="17048" r="11127" b="20811"/>
          <a:stretch>
            <a:fillRect/>
          </a:stretch>
        </p:blipFill>
        <p:spPr>
          <a:xfrm>
            <a:off x="10341945" y="1105469"/>
            <a:ext cx="1850055" cy="1514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94" l="8497" r="89542">
                        <a14:foregroundMark x1="31808" y1="30990" x2="30937" y2="26823"/>
                        <a14:foregroundMark x1="66013" y1="34896" x2="67538" y2="22135"/>
                        <a14:foregroundMark x1="76035" y1="64583" x2="73420" y2="51823"/>
                        <a14:foregroundMark x1="67974" y1="61979" x2="68410" y2="3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035" y="1095124"/>
            <a:ext cx="4584295" cy="3835227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936973" y="2722529"/>
            <a:ext cx="405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40879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36277" y="4525728"/>
            <a:ext cx="11560105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你是否也因为某种原因而说过谎？说谎以后你的心情怎样？有什么不好的后果？你应该吸取什么教训？</a:t>
            </a:r>
            <a:endParaRPr lang="zh-CN" altLang="en-US" sz="3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6708" y="3348719"/>
            <a:ext cx="3055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小小分享会</a:t>
            </a:r>
            <a:endParaRPr lang="zh-CN" altLang="en-US" sz="44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08" b="95773" l="1465" r="98633">
                        <a14:backgroundMark x1="71582" y1="81638" x2="71484" y2="84016"/>
                        <a14:backgroundMark x1="88281" y1="93791" x2="88281" y2="93791"/>
                      </a14:backgroundRemoval>
                    </a14:imgEffect>
                  </a14:imgLayer>
                </a14:imgProps>
              </a:ext>
            </a:extLst>
          </a:blip>
          <a:srcRect t="46529"/>
          <a:stretch>
            <a:fillRect/>
          </a:stretch>
        </p:blipFill>
        <p:spPr>
          <a:xfrm>
            <a:off x="-232012" y="716745"/>
            <a:ext cx="9321421" cy="36846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479143"/>
            <a:ext cx="12192000" cy="6105378"/>
            <a:chOff x="0" y="479143"/>
            <a:chExt cx="12192000" cy="61053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 t="13168" b="12752"/>
            <a:stretch>
              <a:fillRect/>
            </a:stretch>
          </p:blipFill>
          <p:spPr>
            <a:xfrm>
              <a:off x="0" y="479143"/>
              <a:ext cx="12192000" cy="610537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544704" y="4612943"/>
              <a:ext cx="3548418" cy="1378424"/>
            </a:xfrm>
            <a:prstGeom prst="rect">
              <a:avLst/>
            </a:prstGeom>
            <a:solidFill>
              <a:srgbClr val="EF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90490" y="5090613"/>
            <a:ext cx="1107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如果你是这名校长，你会兑现你的承诺，去亲吻一头小猪吗？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67" y="3850233"/>
            <a:ext cx="69342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484423"/>
            <a:ext cx="12192000" cy="6052192"/>
            <a:chOff x="0" y="484423"/>
            <a:chExt cx="12192000" cy="6052192"/>
          </a:xfrm>
        </p:grpSpPr>
        <p:pic>
          <p:nvPicPr>
            <p:cNvPr id="1026" name="Picture 2" descr="https://timgsa.baidu.com/timg?image&amp;quality=80&amp;size=b9999_10000&amp;sec=1550909618022&amp;di=8760b6e40d208f2ea297c9ff1ef3fd4a&amp;imgtype=0&amp;src=http%3A%2F%2Fd.ifengimg.com%2Fw600%2Fp0.ifengimg.com%2Fpmop%2F2018%2F0720%2F2DB5769587797B03F2FDF0AB6AF868D02D5BD9F8_size16_w632_h365.jpe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423"/>
              <a:ext cx="12192000" cy="6052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5895834" y="3835021"/>
              <a:ext cx="313898" cy="2674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719221" y="717631"/>
            <a:ext cx="8120814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为兑现承诺，洪耀明在学校的升旗仪式上亲吻了一头小猪。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66361" y="3929962"/>
            <a:ext cx="49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言必行，行必果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 考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947169" y="2956008"/>
            <a:ext cx="6054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我们应该向这名校长学习哪一种重要的品质？</a:t>
            </a:r>
            <a:endParaRPr lang="zh-CN" altLang="en-US" sz="32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94200" y="4891239"/>
            <a:ext cx="2191949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诚实守信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诚信歌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405719" y="1308405"/>
            <a:ext cx="8978249" cy="50502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4289471" y="65007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诚信歌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89959" l="9955" r="89819"/>
                    </a14:imgEffect>
                  </a14:imgLayer>
                </a14:imgProps>
              </a:ext>
            </a:extLst>
          </a:blip>
          <a:srcRect l="19408" r="13741" b="24404"/>
          <a:stretch>
            <a:fillRect/>
          </a:stretch>
        </p:blipFill>
        <p:spPr>
          <a:xfrm>
            <a:off x="961477" y="1781797"/>
            <a:ext cx="2602220" cy="3248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13" l="9821" r="89955"/>
                    </a14:imgEffect>
                  </a14:imgLayer>
                </a14:imgProps>
              </a:ext>
            </a:extLst>
          </a:blip>
          <a:srcRect l="13349" r="18629" b="24461"/>
          <a:stretch>
            <a:fillRect/>
          </a:stretch>
        </p:blipFill>
        <p:spPr>
          <a:xfrm>
            <a:off x="4627349" y="1574619"/>
            <a:ext cx="2930114" cy="34936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8" b="89621" l="7952" r="100000">
                        <a14:foregroundMark x1="20241" y1="53094" x2="22410" y2="31936"/>
                        <a14:foregroundMark x1="22410" y1="67066" x2="22410" y2="55289"/>
                      </a14:backgroundRemoval>
                    </a14:imgEffect>
                  </a14:imgLayer>
                </a14:imgProps>
              </a:ext>
            </a:extLst>
          </a:blip>
          <a:srcRect l="14165" b="28865"/>
          <a:stretch>
            <a:fillRect/>
          </a:stretch>
        </p:blipFill>
        <p:spPr>
          <a:xfrm>
            <a:off x="8615891" y="1786302"/>
            <a:ext cx="2930115" cy="29314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0156" y="4901732"/>
            <a:ext cx="3392556" cy="156966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李东不小心把同学的本子弄湿了，虽然对方并不知道是他弄的，他还是主动向对方道了歉。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9927" y="4956323"/>
            <a:ext cx="3392556" cy="156966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张敏忘记完成老师布置的作业。课代表催交作业时，她谎称作业已完成，忘带了。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34005" y="4915380"/>
            <a:ext cx="3392556" cy="156966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老师表扬邓彬板报画得好。邓彬说：“这是陈明明画的，我只是涂了颜色。”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31" y="431090"/>
            <a:ext cx="5395984" cy="1437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 讨 论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5032" y="2805883"/>
            <a:ext cx="6750168" cy="130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、你赞同图中同学的做法吗？为什么？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、你认为“诚实”是什么呢？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37723" y="2464213"/>
            <a:ext cx="11359870" cy="3608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5220435" y="2591334"/>
            <a:ext cx="11175570" cy="1689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608668" y="2776174"/>
            <a:ext cx="8122023" cy="2803011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实话实说。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敢于承认错误。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内心与言行一致，不虚假。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9000"/>
              </a:lnSpc>
              <a:spcAft>
                <a:spcPts val="600"/>
              </a:spcAft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4.……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82891" y="1375964"/>
            <a:ext cx="6469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我心中的诚实行为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timg (21)_副本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773723" y="867390"/>
            <a:ext cx="3975982" cy="5558694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H="1">
            <a:off x="5212333" y="2618227"/>
            <a:ext cx="2" cy="3132313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5212333" y="5733645"/>
            <a:ext cx="11175570" cy="1689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2517</Words>
  <Application>WPS 演示</Application>
  <PresentationFormat>宽屏</PresentationFormat>
  <Paragraphs>136</Paragraphs>
  <Slides>28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DejaVu Sans</vt:lpstr>
      <vt:lpstr>方正书宋_GBK</vt:lpstr>
      <vt:lpstr>Calibri Light</vt:lpstr>
      <vt:lpstr>思源黑体 CN Bold</vt:lpstr>
      <vt:lpstr>微软雅黑</vt:lpstr>
      <vt:lpstr>黑体</vt:lpstr>
      <vt:lpstr>Times New Roman</vt:lpstr>
      <vt:lpstr>宋体</vt:lpstr>
      <vt:lpstr>Arial Unicode MS</vt:lpstr>
      <vt:lpstr>Arial</vt:lpstr>
      <vt:lpstr>Tahoma</vt:lpstr>
      <vt:lpstr>华文隶书</vt:lpstr>
      <vt:lpstr>GWZT-EN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恋晨</cp:lastModifiedBy>
  <cp:revision>886</cp:revision>
  <dcterms:created xsi:type="dcterms:W3CDTF">2025-02-12T04:58:19Z</dcterms:created>
  <dcterms:modified xsi:type="dcterms:W3CDTF">2025-02-12T04:58:19Z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2052-12.8.2.17836</vt:lpwstr>
  </property>
  <property fmtid="{D5CDD505-2E9C-101B-9397-08002B2CF9AE}" pid="3" name="ICV">
    <vt:lpwstr>13239AC884B88DA25F2AAC6708B521D9_43</vt:lpwstr>
  </property>
</Properties>
</file>