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12" r:id="rId3"/>
    <p:sldId id="676" r:id="rId4"/>
    <p:sldId id="645" r:id="rId5"/>
    <p:sldId id="654" r:id="rId6"/>
    <p:sldId id="655" r:id="rId7"/>
    <p:sldId id="656" r:id="rId8"/>
    <p:sldId id="651" r:id="rId9"/>
    <p:sldId id="659" r:id="rId10"/>
    <p:sldId id="657" r:id="rId11"/>
    <p:sldId id="660" r:id="rId12"/>
    <p:sldId id="649" r:id="rId13"/>
    <p:sldId id="661" r:id="rId14"/>
    <p:sldId id="662" r:id="rId15"/>
    <p:sldId id="663" r:id="rId17"/>
    <p:sldId id="664" r:id="rId18"/>
    <p:sldId id="677" r:id="rId19"/>
    <p:sldId id="665" r:id="rId20"/>
    <p:sldId id="666" r:id="rId21"/>
    <p:sldId id="667" r:id="rId22"/>
    <p:sldId id="668" r:id="rId23"/>
    <p:sldId id="669" r:id="rId24"/>
    <p:sldId id="671" r:id="rId25"/>
    <p:sldId id="670" r:id="rId26"/>
    <p:sldId id="672" r:id="rId27"/>
    <p:sldId id="648" r:id="rId28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1" userDrawn="1">
          <p15:clr>
            <a:srgbClr val="A4A3A4"/>
          </p15:clr>
        </p15:guide>
        <p15:guide id="2" pos="37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l" initials="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DA8"/>
    <a:srgbClr val="FFFFFF"/>
    <a:srgbClr val="FFC0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474" y="-96"/>
      </p:cViewPr>
      <p:guideLst>
        <p:guide orient="horz" pos="2221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28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F7FB-33A1-4C65-B68E-20D89676DA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28A1-0F80-4B48-8997-E287C72BCE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F7FB-33A1-4C65-B68E-20D89676DA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28A1-0F80-4B48-8997-E287C72BCE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F7FB-33A1-4C65-B68E-20D89676DA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28A1-0F80-4B48-8997-E287C72BCE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F7FB-33A1-4C65-B68E-20D89676DA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28A1-0F80-4B48-8997-E287C72BCE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F7FB-33A1-4C65-B68E-20D89676DA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28A1-0F80-4B48-8997-E287C72BCE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F7FB-33A1-4C65-B68E-20D89676DA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28A1-0F80-4B48-8997-E287C72BCE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F7FB-33A1-4C65-B68E-20D89676DA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28A1-0F80-4B48-8997-E287C72BCE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F7FB-33A1-4C65-B68E-20D89676DA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28A1-0F80-4B48-8997-E287C72BCE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F7FB-33A1-4C65-B68E-20D89676DA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28A1-0F80-4B48-8997-E287C72BCE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F7FB-33A1-4C65-B68E-20D89676DA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28A1-0F80-4B48-8997-E287C72BCE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F7FB-33A1-4C65-B68E-20D89676DA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28A1-0F80-4B48-8997-E287C72BCE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BF7FB-33A1-4C65-B68E-20D89676DA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628A1-0F80-4B48-8997-E287C72BCE2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1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0.xml"/><Relationship Id="rId3" Type="http://schemas.openxmlformats.org/officeDocument/2006/relationships/tags" Target="../tags/tag1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4.xml"/><Relationship Id="rId2" Type="http://schemas.microsoft.com/office/2007/relationships/hdphoto" Target="../media/image24.wdp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png"/><Relationship Id="rId2" Type="http://schemas.microsoft.com/office/2007/relationships/hdphoto" Target="../media/image26.wdp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21.png"/><Relationship Id="rId2" Type="http://schemas.openxmlformats.org/officeDocument/2006/relationships/tags" Target="../tags/tag15.xml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microsoft.com/office/2007/relationships/hdphoto" Target="../media/image33.wdp"/><Relationship Id="rId4" Type="http://schemas.openxmlformats.org/officeDocument/2006/relationships/image" Target="../media/image32.png"/><Relationship Id="rId3" Type="http://schemas.openxmlformats.org/officeDocument/2006/relationships/tags" Target="../tags/tag20.xml"/><Relationship Id="rId2" Type="http://schemas.openxmlformats.org/officeDocument/2006/relationships/image" Target="../media/image31.png"/><Relationship Id="rId12" Type="http://schemas.openxmlformats.org/officeDocument/2006/relationships/slideLayout" Target="../slideLayouts/slideLayout7.xml"/><Relationship Id="rId11" Type="http://schemas.microsoft.com/office/2007/relationships/hdphoto" Target="../media/image35.wdp"/><Relationship Id="rId10" Type="http://schemas.openxmlformats.org/officeDocument/2006/relationships/image" Target="../media/image34.png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14.wdp"/><Relationship Id="rId2" Type="http://schemas.openxmlformats.org/officeDocument/2006/relationships/image" Target="../media/image13.png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tags" Target="../tags/tag5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760730" y="494665"/>
            <a:ext cx="7912735" cy="463550"/>
          </a:xfrm>
        </p:spPr>
        <p:txBody>
          <a:bodyPr>
            <a:noAutofit/>
          </a:bodyPr>
          <a:p>
            <a:pPr marL="0" indent="0">
              <a:buNone/>
            </a:pPr>
            <a:r>
              <a:rPr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部编版小学道德与法治</a:t>
            </a:r>
            <a:r>
              <a:rPr lang="zh-CN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三</a:t>
            </a:r>
            <a:r>
              <a:rPr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年级下册第</a:t>
            </a:r>
            <a:r>
              <a:rPr lang="zh-CN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一</a:t>
            </a:r>
            <a:r>
              <a:rPr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单元第</a:t>
            </a:r>
            <a:r>
              <a:rPr lang="en-US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1</a:t>
            </a:r>
            <a:r>
              <a:rPr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课</a:t>
            </a:r>
            <a:endParaRPr>
              <a:latin typeface="杨任东竹石体-Semibold" panose="02000000000000000000" charset="-122"/>
              <a:ea typeface="杨任东竹石体-Semibold" panose="02000000000000000000" charset="-122"/>
              <a:cs typeface="杨任东竹石体-Semibold" panose="02000000000000000000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883535" y="2077720"/>
            <a:ext cx="6092190" cy="2702560"/>
          </a:xfrm>
        </p:spPr>
        <p:txBody>
          <a:bodyPr/>
          <a:p>
            <a:pPr algn="ctr"/>
            <a:r>
              <a:rPr lang="zh-CN" altLang="en-US" sz="6600" b="1">
                <a:solidFill>
                  <a:schemeClr val="tx1"/>
                </a:solidFill>
                <a:latin typeface="杨任东竹石体-Semibold" panose="02000000000000000000" charset="-122"/>
                <a:ea typeface="杨任东竹石体-Semibold" panose="02000000000000000000" charset="-122"/>
                <a:sym typeface="+mn-ea"/>
              </a:rPr>
              <a:t>我是独特的</a:t>
            </a:r>
            <a:br>
              <a:rPr lang="zh-CN" altLang="en-US" sz="6600" b="1">
                <a:solidFill>
                  <a:schemeClr val="tx1"/>
                </a:solidFill>
                <a:latin typeface="杨任东竹石体-Semibold" panose="02000000000000000000" charset="-122"/>
                <a:ea typeface="杨任东竹石体-Semibold" panose="02000000000000000000" charset="-122"/>
                <a:sym typeface="+mn-ea"/>
              </a:rPr>
            </a:br>
            <a:endParaRPr lang="zh-CN" altLang="en-US" sz="3600" b="1">
              <a:solidFill>
                <a:schemeClr val="tx1"/>
              </a:solidFill>
              <a:latin typeface="杨任东竹石体-Semibold" panose="02000000000000000000" charset="-122"/>
              <a:ea typeface="杨任东竹石体-Semibold" panose="020000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63905" y="2315210"/>
            <a:ext cx="10025380" cy="318960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62610" y="469053"/>
            <a:ext cx="334788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杨任东竹石体-Semibold" panose="02000000000000000000" charset="-122"/>
                <a:ea typeface="杨任东竹石体-Semibold" panose="02000000000000000000" charset="-122"/>
              </a:rPr>
              <a:t>试一试</a:t>
            </a:r>
            <a:endParaRPr lang="zh-CN" altLang="en-US" sz="3200" b="1" dirty="0">
              <a:solidFill>
                <a:schemeClr val="tx1"/>
              </a:solidFill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3905" y="2428875"/>
            <a:ext cx="99485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有一次大课间，你因为匆忙地赶去交作业，不小心撞到了小明却没有道歉。因此，小明一直认为你是一个很没有礼貌的人。但是，你并不认同小明的说法，你会</a:t>
            </a:r>
            <a:r>
              <a:rPr lang="en-US" altLang="zh-CN" sz="2400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……</a:t>
            </a:r>
            <a:endParaRPr lang="zh-CN" altLang="en-US" sz="2400" dirty="0">
              <a:latin typeface="杨任东竹石体-Semibold" panose="02000000000000000000" charset="-122"/>
              <a:ea typeface="杨任东竹石体-Semibold" panose="02000000000000000000" charset="-122"/>
              <a:cs typeface="杨任东竹石体-Semibold" panose="020000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3905" y="3896995"/>
            <a:ext cx="100260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班里的同学和你的关系都比较冷淡，也不叫你一起玩。他们认为你是一个难以接近的人，你似乎不喜欢和他们一起玩耍。你并不认同他们的说法，并且很奇怪为什么他们会这么想，你会</a:t>
            </a:r>
            <a:r>
              <a:rPr lang="en-US" altLang="zh-CN" sz="2400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……</a:t>
            </a:r>
            <a:endParaRPr lang="zh-CN" altLang="en-US" sz="2400" dirty="0">
              <a:latin typeface="杨任东竹石体-Semibold" panose="02000000000000000000" charset="-122"/>
              <a:ea typeface="杨任东竹石体-Semibold" panose="02000000000000000000" charset="-122"/>
              <a:cs typeface="杨任东竹石体-Semibold" panose="020000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80097" y="1351425"/>
            <a:ext cx="719796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杨任东竹石体-Semibold" panose="02000000000000000000" charset="-122"/>
                <a:ea typeface="杨任东竹石体-Semibold" panose="02000000000000000000" charset="-122"/>
              </a:rPr>
              <a:t>请你说说，遇到下列情况你会怎么做？</a:t>
            </a:r>
            <a:endParaRPr lang="zh-CN" altLang="en-US" sz="2800" b="1" dirty="0">
              <a:solidFill>
                <a:srgbClr val="FF0000"/>
              </a:solidFill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/>
          <a:srcRect t="18172" r="5066"/>
          <a:stretch>
            <a:fillRect/>
          </a:stretch>
        </p:blipFill>
        <p:spPr>
          <a:xfrm>
            <a:off x="10789060" y="4764301"/>
            <a:ext cx="1289869" cy="1471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4205605" y="1397635"/>
            <a:ext cx="3938905" cy="577850"/>
          </a:xfrm>
          <a:prstGeom prst="rect">
            <a:avLst/>
          </a:prstGeom>
          <a:solidFill>
            <a:srgbClr val="FF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bIns="0"/>
          <a:p>
            <a:pPr algn="ctr">
              <a:lnSpc>
                <a:spcPct val="134000"/>
              </a:lnSpc>
              <a:spcBef>
                <a:spcPts val="60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杨任东竹石体-Semibold" panose="02000000000000000000" charset="-122"/>
                <a:ea typeface="杨任东竹石体-Semibold" panose="02000000000000000000" charset="-122"/>
              </a:rPr>
              <a:t>对待好评</a:t>
            </a:r>
            <a:endParaRPr lang="zh-CN" altLang="en-US" sz="2800" dirty="0">
              <a:solidFill>
                <a:schemeClr val="bg1"/>
              </a:solidFill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40660" y="2132965"/>
            <a:ext cx="8014970" cy="152971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      </a:t>
            </a:r>
            <a:r>
              <a:rPr lang="zh-CN" altLang="en-US" sz="2400" dirty="0">
                <a:solidFill>
                  <a:schemeClr val="tx1"/>
                </a:solidFill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对于别人给予自己的好的评价，应该要礼貌的对别人的评价表示感谢，要珍惜别人对你的评价，继续发扬优点，但不要骄傲自满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769401" y="396198"/>
            <a:ext cx="6426296" cy="5835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p>
            <a:pPr algn="ctr"/>
            <a:r>
              <a:rPr lang="zh-CN" altLang="en-US" sz="3200" dirty="0">
                <a:solidFill>
                  <a:srgbClr val="1F2DA8"/>
                </a:solidFill>
                <a:latin typeface="杨任东竹石体-Semibold" panose="02000000000000000000" charset="-122"/>
                <a:ea typeface="杨任东竹石体-Semibold" panose="02000000000000000000" charset="-122"/>
              </a:rPr>
              <a:t>小贴士：如何对待他人评价</a:t>
            </a:r>
            <a:endParaRPr lang="zh-CN" altLang="en-US" sz="3200" dirty="0">
              <a:solidFill>
                <a:srgbClr val="1F2DA8"/>
              </a:solidFill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4126865" y="3820795"/>
            <a:ext cx="4017645" cy="577850"/>
          </a:xfrm>
          <a:prstGeom prst="rect">
            <a:avLst/>
          </a:prstGeom>
          <a:solidFill>
            <a:srgbClr val="FF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bIns="0"/>
          <a:p>
            <a:pPr algn="ctr">
              <a:lnSpc>
                <a:spcPct val="134000"/>
              </a:lnSpc>
              <a:spcBef>
                <a:spcPts val="60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杨任东竹石体-Semibold" panose="02000000000000000000" charset="-122"/>
                <a:ea typeface="杨任东竹石体-Semibold" panose="02000000000000000000" charset="-122"/>
              </a:rPr>
              <a:t>对于差评</a:t>
            </a:r>
            <a:endParaRPr lang="zh-CN" altLang="en-US" sz="2800" dirty="0">
              <a:solidFill>
                <a:schemeClr val="bg1"/>
              </a:solidFill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569845" y="4597400"/>
            <a:ext cx="8185150" cy="152971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      </a:t>
            </a:r>
            <a:r>
              <a:rPr lang="zh-CN" altLang="en-US" sz="2400" dirty="0">
                <a:solidFill>
                  <a:schemeClr val="tx1"/>
                </a:solidFill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遇到差评的时候，首先我们不要觉得气愤，而应该冷静地从他人评价中找到自己的不足之处加以改进，促使自己进步。</a:t>
            </a:r>
            <a:endParaRPr lang="zh-CN" altLang="en-US" sz="2400" dirty="0">
              <a:solidFill>
                <a:schemeClr val="tx1"/>
              </a:solidFill>
              <a:latin typeface="杨任东竹石体-Semibold" panose="02000000000000000000" charset="-122"/>
              <a:ea typeface="杨任东竹石体-Semibold" panose="02000000000000000000" charset="-122"/>
              <a:cs typeface="杨任东竹石体-Semibold" panose="02000000000000000000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1553210"/>
            <a:ext cx="2265045" cy="4029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582670" y="3288665"/>
            <a:ext cx="7590790" cy="175323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杨任东竹石体-Semibold" panose="02000000000000000000" charset="-122"/>
                <a:ea typeface="杨任东竹石体-Semibold" panose="02000000000000000000" charset="-122"/>
              </a:rPr>
              <a:t>       </a:t>
            </a:r>
            <a:r>
              <a:rPr lang="zh-CN" altLang="en-US" sz="2400" b="1" dirty="0" smtClean="0">
                <a:latin typeface="杨任东竹石体-Semibold" panose="02000000000000000000" charset="-122"/>
                <a:ea typeface="杨任东竹石体-Semibold" panose="02000000000000000000" charset="-122"/>
              </a:rPr>
              <a:t>在</a:t>
            </a:r>
            <a:r>
              <a:rPr lang="zh-CN" altLang="en-US" sz="2400" b="1" dirty="0">
                <a:latin typeface="杨任东竹石体-Semibold" panose="02000000000000000000" charset="-122"/>
                <a:ea typeface="杨任东竹石体-Semibold" panose="02000000000000000000" charset="-122"/>
              </a:rPr>
              <a:t>生活中，我们常常对自己有特别的期望。假如你有一种神奇魔法，可以将自己变成你想成为的事物，你想变成什么呢？</a:t>
            </a:r>
            <a:endParaRPr lang="zh-CN" altLang="en-US" sz="2400" b="1" dirty="0"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98"/>
          <a:stretch>
            <a:fillRect/>
          </a:stretch>
        </p:blipFill>
        <p:spPr>
          <a:xfrm>
            <a:off x="4480560" y="1292860"/>
            <a:ext cx="5669915" cy="14338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380" y="1901825"/>
            <a:ext cx="2851785" cy="322262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163320" y="464185"/>
            <a:ext cx="4215765" cy="5835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C00000"/>
                </a:solidFill>
                <a:latin typeface="杨任东竹石体-Semibold" panose="02000000000000000000" charset="-122"/>
                <a:ea typeface="杨任东竹石体-Semibold" panose="02000000000000000000" charset="-122"/>
              </a:rPr>
              <a:t>展开想象，放飞自我</a:t>
            </a:r>
            <a:endParaRPr lang="zh-CN" altLang="en-US" sz="3200" b="1">
              <a:solidFill>
                <a:srgbClr val="C00000"/>
              </a:solidFill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94665" y="1273810"/>
            <a:ext cx="10932160" cy="4065270"/>
          </a:xfrm>
          <a:prstGeom prst="rect">
            <a:avLst/>
          </a:prstGeom>
          <a:solidFill>
            <a:schemeClr val="bg2"/>
          </a:solidFill>
          <a:ln>
            <a:solidFill>
              <a:srgbClr val="FF8D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10261" y="1475721"/>
            <a:ext cx="10972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杨任东竹石体-Semibold" panose="02000000000000000000" charset="-122"/>
                <a:ea typeface="杨任东竹石体-Semibold" panose="02000000000000000000" charset="-122"/>
              </a:rPr>
              <a:t>假如我能变成一种植物，我愿意成为一株玫瑰，拥有玫瑰花的美丽。</a:t>
            </a:r>
            <a:endParaRPr lang="zh-CN" altLang="en-US" sz="2400" dirty="0"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0235" y="2250440"/>
            <a:ext cx="10589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杨任东竹石体-Semibold" panose="02000000000000000000" charset="-122"/>
                <a:ea typeface="杨任东竹石体-Semibold" panose="02000000000000000000" charset="-122"/>
              </a:rPr>
              <a:t>假如我能变成一种动物，我愿意成为</a:t>
            </a:r>
            <a:r>
              <a:rPr lang="en-US" altLang="zh-CN" sz="2400" dirty="0">
                <a:latin typeface="杨任东竹石体-Semibold" panose="02000000000000000000" charset="-122"/>
                <a:ea typeface="杨任东竹石体-Semibold" panose="02000000000000000000" charset="-122"/>
              </a:rPr>
              <a:t>___</a:t>
            </a:r>
            <a:r>
              <a:rPr lang="zh-CN" altLang="en-US" sz="2400" dirty="0">
                <a:latin typeface="杨任东竹石体-Semibold" panose="02000000000000000000" charset="-122"/>
                <a:ea typeface="杨任东竹石体-Semibold" panose="02000000000000000000" charset="-122"/>
              </a:rPr>
              <a:t>，拥有这种动物</a:t>
            </a:r>
            <a:r>
              <a:rPr lang="en-US" altLang="zh-CN" sz="2400" dirty="0">
                <a:latin typeface="杨任东竹石体-Semibold" panose="02000000000000000000" charset="-122"/>
                <a:ea typeface="杨任东竹石体-Semibold" panose="02000000000000000000" charset="-122"/>
              </a:rPr>
              <a:t>_____</a:t>
            </a:r>
            <a:r>
              <a:rPr lang="zh-CN" altLang="en-US" sz="2400" dirty="0">
                <a:latin typeface="杨任东竹石体-Semibold" panose="02000000000000000000" charset="-122"/>
                <a:ea typeface="杨任东竹石体-Semibold" panose="02000000000000000000" charset="-122"/>
              </a:rPr>
              <a:t>的特点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0235" y="3086735"/>
            <a:ext cx="10589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杨任东竹石体-Semibold" panose="02000000000000000000" charset="-122"/>
                <a:ea typeface="杨任东竹石体-Semibold" panose="02000000000000000000" charset="-122"/>
              </a:rPr>
              <a:t>假如我能变成动画片中的卡通人物，我愿意成为</a:t>
            </a:r>
            <a:r>
              <a:rPr lang="en-US" altLang="zh-CN" sz="2400" dirty="0">
                <a:latin typeface="杨任东竹石体-Semibold" panose="02000000000000000000" charset="-122"/>
                <a:ea typeface="杨任东竹石体-Semibold" panose="02000000000000000000" charset="-122"/>
              </a:rPr>
              <a:t>___</a:t>
            </a:r>
            <a:r>
              <a:rPr lang="zh-CN" altLang="en-US" sz="2400" dirty="0">
                <a:latin typeface="杨任东竹石体-Semibold" panose="02000000000000000000" charset="-122"/>
                <a:ea typeface="杨任东竹石体-Semibold" panose="02000000000000000000" charset="-122"/>
              </a:rPr>
              <a:t>，拥有这个人物</a:t>
            </a:r>
            <a:r>
              <a:rPr lang="en-US" altLang="zh-CN" sz="2400" dirty="0">
                <a:latin typeface="杨任东竹石体-Semibold" panose="02000000000000000000" charset="-122"/>
                <a:ea typeface="杨任东竹石体-Semibold" panose="02000000000000000000" charset="-122"/>
              </a:rPr>
              <a:t>___</a:t>
            </a:r>
            <a:r>
              <a:rPr lang="zh-CN" altLang="en-US" sz="2400" dirty="0">
                <a:latin typeface="杨任东竹石体-Semibold" panose="02000000000000000000" charset="-122"/>
                <a:ea typeface="杨任东竹石体-Semibold" panose="02000000000000000000" charset="-122"/>
              </a:rPr>
              <a:t>的特点。</a:t>
            </a:r>
            <a:endParaRPr lang="zh-CN" altLang="en-US" sz="2400" dirty="0"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9688" y="4718870"/>
            <a:ext cx="52478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假如我能变成</a:t>
            </a:r>
            <a:r>
              <a:rPr lang="en-US" altLang="zh-CN" sz="2400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……</a:t>
            </a:r>
            <a:endParaRPr lang="zh-CN" altLang="en-US" sz="2400" dirty="0">
              <a:latin typeface="杨任东竹石体-Semibold" panose="02000000000000000000" charset="-122"/>
              <a:ea typeface="杨任东竹石体-Semibold" panose="02000000000000000000" charset="-122"/>
              <a:cs typeface="杨任东竹石体-Semibold" panose="020000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9976" y="5527493"/>
            <a:ext cx="1028945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1F2DA8"/>
                </a:solidFill>
                <a:latin typeface="杨任东竹石体-Semibold" panose="02000000000000000000" charset="-122"/>
                <a:ea typeface="杨任东竹石体-Semibold" panose="02000000000000000000" charset="-122"/>
              </a:rPr>
              <a:t>【</a:t>
            </a:r>
            <a:r>
              <a:rPr lang="zh-CN" altLang="en-US" sz="2800" b="1" dirty="0">
                <a:solidFill>
                  <a:srgbClr val="1F2DA8"/>
                </a:solidFill>
                <a:latin typeface="杨任东竹石体-Semibold" panose="02000000000000000000" charset="-122"/>
                <a:ea typeface="杨任东竹石体-Semibold" panose="02000000000000000000" charset="-122"/>
              </a:rPr>
              <a:t>思考</a:t>
            </a:r>
            <a:r>
              <a:rPr lang="en-US" altLang="zh-CN" sz="2800" b="1" dirty="0" smtClean="0">
                <a:solidFill>
                  <a:srgbClr val="1F2DA8"/>
                </a:solidFill>
                <a:latin typeface="杨任东竹石体-Semibold" panose="02000000000000000000" charset="-122"/>
                <a:ea typeface="杨任东竹石体-Semibold" panose="02000000000000000000" charset="-122"/>
              </a:rPr>
              <a:t>】</a:t>
            </a:r>
            <a:r>
              <a:rPr lang="zh-CN" altLang="en-US" sz="2800" b="1" dirty="0" smtClean="0">
                <a:solidFill>
                  <a:srgbClr val="1F2DA8"/>
                </a:solidFill>
                <a:latin typeface="杨任东竹石体-Semibold" panose="02000000000000000000" charset="-122"/>
                <a:ea typeface="杨任东竹石体-Semibold" panose="02000000000000000000" charset="-122"/>
              </a:rPr>
              <a:t>你</a:t>
            </a:r>
            <a:r>
              <a:rPr lang="zh-CN" altLang="en-US" sz="2800" b="1" dirty="0">
                <a:solidFill>
                  <a:srgbClr val="1F2DA8"/>
                </a:solidFill>
                <a:latin typeface="杨任东竹石体-Semibold" panose="02000000000000000000" charset="-122"/>
                <a:ea typeface="杨任东竹石体-Semibold" panose="02000000000000000000" charset="-122"/>
              </a:rPr>
              <a:t>是否能从这些自我期望中，找到自己呢？</a:t>
            </a:r>
            <a:endParaRPr lang="zh-CN" altLang="en-US" sz="2800" b="1" dirty="0">
              <a:solidFill>
                <a:srgbClr val="1F2DA8"/>
              </a:solidFill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1" r="851" b="50189"/>
          <a:stretch>
            <a:fillRect/>
          </a:stretch>
        </p:blipFill>
        <p:spPr>
          <a:xfrm>
            <a:off x="1509395" y="167005"/>
            <a:ext cx="3543935" cy="9944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14278" y="4114799"/>
            <a:ext cx="1430238" cy="2543781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609483" y="3992424"/>
            <a:ext cx="110753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>
                <a:latin typeface="杨任东竹石体-Semibold" panose="02000000000000000000" charset="-122"/>
                <a:ea typeface="杨任东竹石体-Semibold" panose="02000000000000000000" charset="-122"/>
              </a:rPr>
              <a:t>假如我能变成</a:t>
            </a:r>
            <a:r>
              <a:rPr lang="en-US" altLang="zh-CN" sz="2400" dirty="0">
                <a:latin typeface="杨任东竹石体-Semibold" panose="02000000000000000000" charset="-122"/>
                <a:ea typeface="杨任东竹石体-Semibold" panose="02000000000000000000" charset="-122"/>
              </a:rPr>
              <a:t>___</a:t>
            </a:r>
            <a:r>
              <a:rPr lang="zh-CN" altLang="en-US" sz="2400" dirty="0">
                <a:latin typeface="杨任东竹石体-Semibold" panose="02000000000000000000" charset="-122"/>
                <a:ea typeface="杨任东竹石体-Semibold" panose="02000000000000000000" charset="-122"/>
              </a:rPr>
              <a:t>，我愿意成为</a:t>
            </a:r>
            <a:r>
              <a:rPr lang="en-US" altLang="zh-CN" sz="2400" dirty="0">
                <a:latin typeface="杨任东竹石体-Semibold" panose="02000000000000000000" charset="-122"/>
                <a:ea typeface="杨任东竹石体-Semibold" panose="02000000000000000000" charset="-122"/>
              </a:rPr>
              <a:t>___</a:t>
            </a:r>
            <a:r>
              <a:rPr lang="zh-CN" altLang="en-US" sz="2400" dirty="0">
                <a:latin typeface="杨任东竹石体-Semibold" panose="02000000000000000000" charset="-122"/>
                <a:ea typeface="杨任东竹石体-Semibold" panose="02000000000000000000" charset="-122"/>
              </a:rPr>
              <a:t>，拥有</a:t>
            </a:r>
            <a:r>
              <a:rPr lang="en-US" altLang="zh-CN" sz="2400" dirty="0">
                <a:latin typeface="杨任东竹石体-Semibold" panose="02000000000000000000" charset="-122"/>
                <a:ea typeface="杨任东竹石体-Semibold" panose="02000000000000000000" charset="-122"/>
              </a:rPr>
              <a:t>___</a:t>
            </a:r>
            <a:r>
              <a:rPr lang="en-US" altLang="zh-CN" sz="2400" dirty="0">
                <a:latin typeface="杨任东竹石体-Semibold" panose="02000000000000000000" charset="-122"/>
                <a:ea typeface="杨任东竹石体-Semibold" panose="02000000000000000000" charset="-122"/>
              </a:rPr>
              <a:t>_____</a:t>
            </a:r>
            <a:r>
              <a:rPr lang="zh-CN" altLang="en-US" sz="2400" dirty="0">
                <a:latin typeface="杨任东竹石体-Semibold" panose="02000000000000000000" charset="-122"/>
                <a:ea typeface="杨任东竹石体-Semibold" panose="02000000000000000000" charset="-122"/>
              </a:rPr>
              <a:t>的特点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7700" y="1435735"/>
            <a:ext cx="10471785" cy="452247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18000"/>
          </a:blip>
          <a:srcRect l="4743" t="8052" r="50353" b="61640"/>
          <a:stretch>
            <a:fillRect/>
          </a:stretch>
        </p:blipFill>
        <p:spPr>
          <a:xfrm>
            <a:off x="428976" y="313"/>
            <a:ext cx="2712085" cy="1206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25490" y="513118"/>
            <a:ext cx="14077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杨任东竹石体-Semibold" panose="02000000000000000000" charset="-122"/>
                <a:ea typeface="杨任东竹石体-Semibold" panose="02000000000000000000" charset="-122"/>
              </a:rPr>
              <a:t>阅读角</a:t>
            </a:r>
            <a:endParaRPr lang="zh-CN" altLang="en-US" sz="3200" b="1" dirty="0">
              <a:solidFill>
                <a:srgbClr val="C00000"/>
              </a:solidFill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  <p:sp>
        <p:nvSpPr>
          <p:cNvPr id="20483" name="文本框 20482"/>
          <p:cNvSpPr txBox="1"/>
          <p:nvPr/>
        </p:nvSpPr>
        <p:spPr>
          <a:xfrm>
            <a:off x="648335" y="1435735"/>
            <a:ext cx="10471785" cy="4521835"/>
          </a:xfrm>
          <a:prstGeom prst="rect">
            <a:avLst/>
          </a:prstGeom>
          <a:noFill/>
          <a:ln w="28575">
            <a:solidFill>
              <a:srgbClr val="1D41D5"/>
            </a:solidFill>
            <a:prstDash val="lgDash"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905" lvl="2" indent="45402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 我的内心像一个“故事袋”，在“故事袋”中有快乐、有宁静、有惊喜、有悲伤</a:t>
            </a:r>
            <a:r>
              <a:rPr lang="en-US" altLang="zh-CN" sz="2400" b="1" dirty="0">
                <a:solidFill>
                  <a:srgbClr val="000000"/>
                </a:solidFill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……</a:t>
            </a:r>
            <a:endParaRPr lang="en-US" altLang="zh-CN" sz="2400" b="1" dirty="0">
              <a:solidFill>
                <a:srgbClr val="000000"/>
              </a:solidFill>
              <a:latin typeface="杨任东竹石体-Semibold" panose="02000000000000000000" charset="-122"/>
              <a:ea typeface="杨任东竹石体-Semibold" panose="02000000000000000000" charset="-122"/>
              <a:cs typeface="杨任东竹石体-Semibold" panose="02000000000000000000" charset="-122"/>
            </a:endParaRPr>
          </a:p>
          <a:p>
            <a:pPr marL="1905" lvl="2" indent="45402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b="1" dirty="0" smtClean="0">
                <a:solidFill>
                  <a:srgbClr val="000000"/>
                </a:solidFill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  我</a:t>
            </a:r>
            <a:r>
              <a:rPr lang="zh-CN" altLang="en-US" sz="2400" b="1" dirty="0">
                <a:solidFill>
                  <a:srgbClr val="000000"/>
                </a:solidFill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有一个精美的小盒子，里面装着我喜欢的东西，有漂亮的汤汁、五彩的编织线、美丽的落叶书签。我经常打开小盒子，欣赏自己的收藏，玩完后，会小心合上盖子，放在书架上收好。我还记得自己曾经给甲虫造了一个漂亮的“家”，我在树下挖了一个洞，用树枝和树叶在洞口架起一个小棚，然后，在棚子上培了一层土，我觉得甲虫会很喜欢这个“家”，它一定会经常来这个“家”里住。</a:t>
            </a:r>
            <a:endParaRPr lang="zh-CN" altLang="en-US" sz="2400" b="1" dirty="0">
              <a:solidFill>
                <a:srgbClr val="000000"/>
              </a:solidFill>
              <a:latin typeface="杨任东竹石体-Semibold" panose="02000000000000000000" charset="-122"/>
              <a:ea typeface="杨任东竹石体-Semibold" panose="02000000000000000000" charset="-122"/>
              <a:cs typeface="杨任东竹石体-Semibold" panose="02000000000000000000" charset="-122"/>
            </a:endParaRPr>
          </a:p>
          <a:p>
            <a:pPr marL="1905" lvl="2" indent="45402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b="1" dirty="0" smtClean="0">
                <a:solidFill>
                  <a:srgbClr val="000000"/>
                </a:solidFill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  我</a:t>
            </a:r>
            <a:r>
              <a:rPr lang="zh-CN" altLang="en-US" sz="2400" b="1" dirty="0">
                <a:solidFill>
                  <a:srgbClr val="000000"/>
                </a:solidFill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心里还有好多小问号，想去探究答案。比如，为什么彩虹是七种颜色而不是八种呢？</a:t>
            </a:r>
            <a:endParaRPr lang="zh-CN" altLang="en-US" sz="2400" b="1" dirty="0">
              <a:solidFill>
                <a:srgbClr val="000000"/>
              </a:solidFill>
              <a:latin typeface="杨任东竹石体-Semibold" panose="02000000000000000000" charset="-122"/>
              <a:ea typeface="杨任东竹石体-Semibold" panose="02000000000000000000" charset="-122"/>
              <a:cs typeface="杨任东竹石体-Semibold" panose="020000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90821" y="574832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srgbClr val="1D41D5"/>
                </a:solidFill>
                <a:latin typeface="杨任东竹石体-Semibold" panose="02000000000000000000" charset="-122"/>
                <a:ea typeface="杨任东竹石体-Semibold" panose="02000000000000000000" charset="-122"/>
              </a:rPr>
              <a:t>我独特的内心世界</a:t>
            </a:r>
            <a:endParaRPr lang="zh-CN" altLang="en-US" sz="2800" dirty="0">
              <a:solidFill>
                <a:srgbClr val="1D41D5"/>
              </a:solidFill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048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91"/>
          <a:stretch>
            <a:fillRect/>
          </a:stretch>
        </p:blipFill>
        <p:spPr>
          <a:xfrm>
            <a:off x="8058785" y="1196975"/>
            <a:ext cx="2686050" cy="1443355"/>
          </a:xfrm>
          <a:prstGeom prst="rect">
            <a:avLst/>
          </a:prstGeom>
        </p:spPr>
      </p:pic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508125" y="2985770"/>
            <a:ext cx="895921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lvl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>
                <a:solidFill>
                  <a:schemeClr val="tx1"/>
                </a:solidFill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       </a:t>
            </a:r>
            <a:r>
              <a:rPr lang="zh-CN" altLang="en-US" sz="2400" dirty="0">
                <a:solidFill>
                  <a:schemeClr val="tx1"/>
                </a:solidFill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你有自己的“故事袋”吗？默默地想一想你的“故事袋”中都装着哪些事情。如果愿意，可以跟大家分享。</a:t>
            </a:r>
            <a:endParaRPr lang="zh-CN" altLang="en-US" sz="2400" dirty="0">
              <a:solidFill>
                <a:schemeClr val="tx1"/>
              </a:solidFill>
              <a:latin typeface="杨任东竹石体-Semibold" panose="02000000000000000000" charset="-122"/>
              <a:ea typeface="杨任东竹石体-Semibold" panose="02000000000000000000" charset="-122"/>
              <a:cs typeface="杨任东竹石体-Semibold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4067175" y="2707640"/>
            <a:ext cx="3293745" cy="109982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 anchorCtr="0">
            <a:noAutofit/>
          </a:bodyPr>
          <a:p>
            <a:pPr algn="ctr"/>
            <a:r>
              <a:rPr lang="zh-CN" sz="480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第二课时</a:t>
            </a:r>
            <a:endParaRPr lang="zh-CN" sz="4800">
              <a:latin typeface="杨任东竹石体-Semibold" panose="02000000000000000000" charset="-122"/>
              <a:ea typeface="杨任东竹石体-Semibold" panose="02000000000000000000" charset="-122"/>
              <a:cs typeface="杨任东竹石体-Semibold" panose="02000000000000000000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1060450" y="1812925"/>
            <a:ext cx="7972425" cy="3347085"/>
          </a:xfrm>
          <a:prstGeom prst="rect">
            <a:avLst/>
          </a:prstGeom>
          <a:noFill/>
          <a:ln w="28575" cmpd="sng">
            <a:solidFill>
              <a:srgbClr val="0070C0"/>
            </a:solidFill>
            <a:prstDash val="sysDot"/>
            <a:miter lim="800000"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  <a:latin typeface="杨任东竹石体-Semibold" panose="02000000000000000000" charset="-122"/>
                <a:ea typeface="杨任东竹石体-Semibold" panose="02000000000000000000" charset="-122"/>
              </a:rPr>
              <a:t>       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杨任东竹石体-Semibold" panose="02000000000000000000" charset="-122"/>
                <a:ea typeface="杨任东竹石体-Semibold" panose="02000000000000000000" charset="-122"/>
              </a:rPr>
              <a:t>最近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杨任东竹石体-Semibold" panose="02000000000000000000" charset="-122"/>
                <a:ea typeface="杨任东竹石体-Semibold" panose="02000000000000000000" charset="-122"/>
              </a:rPr>
              <a:t>，我烦心事不断。那天课间休息时，我们在教学楼前踢足球，不料一脚把球踢飞，将教学楼的一块窗户玻璃打碎了，接下来的挨训情景可想而知。随后的语文考试，成绩不理想，是我考得最差的一次。我是不是很差劲呢？在老师和同学眼里，我是不是比较失败呢？这让我感到很没面子，我开始讨厌自己了。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93390" y="1290955"/>
            <a:ext cx="368744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杨任东竹石体-Semibold" panose="02000000000000000000" charset="-122"/>
                <a:ea typeface="杨任东竹石体-Semibold" panose="02000000000000000000" charset="-122"/>
              </a:rPr>
              <a:t>我是不是很差劲呢？</a:t>
            </a:r>
            <a:endParaRPr lang="zh-CN" altLang="en-US" sz="2800" b="1" dirty="0">
              <a:solidFill>
                <a:srgbClr val="FF0000"/>
              </a:solidFill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9805" l="0" r="100000">
                        <a14:foregroundMark x1="35876" y1="54041" x2="63579" y2="58325"/>
                        <a14:foregroundMark x1="37693" y1="49270" x2="53134" y2="50536"/>
                        <a14:foregroundMark x1="45413" y1="45764" x2="31880" y2="52288"/>
                        <a14:foregroundMark x1="29337" y1="57059" x2="30427" y2="66018"/>
                        <a14:foregroundMark x1="33969" y1="69815" x2="51226" y2="65336"/>
                        <a14:foregroundMark x1="41871" y1="71081" x2="52407" y2="66796"/>
                        <a14:foregroundMark x1="56857" y1="54041" x2="56857" y2="57352"/>
                        <a14:foregroundMark x1="73842" y1="62317" x2="80654" y2="82863"/>
                        <a14:foregroundMark x1="89282" y1="72833" x2="60854" y2="95131"/>
                        <a14:foregroundMark x1="53588" y1="86855" x2="53588" y2="86855"/>
                        <a14:foregroundMark x1="53769" y1="85102" x2="60854" y2="76534"/>
                        <a14:foregroundMark x1="53769" y1="91821" x2="58492" y2="85102"/>
                        <a14:foregroundMark x1="59219" y1="83544" x2="65213" y2="76826"/>
                        <a14:foregroundMark x1="56131" y1="76047" x2="60127" y2="79065"/>
                        <a14:foregroundMark x1="69482" y1="69036" x2="67393" y2="76339"/>
                        <a14:foregroundMark x1="82743" y1="68354" x2="91371" y2="70107"/>
                        <a14:foregroundMark x1="93915" y1="76047" x2="80381" y2="87342"/>
                        <a14:foregroundMark x1="59219" y1="94060" x2="61762" y2="97079"/>
                        <a14:foregroundMark x1="36512" y1="57352" x2="46594" y2="62025"/>
                        <a14:foregroundMark x1="51680" y1="46543" x2="55223" y2="51315"/>
                        <a14:foregroundMark x1="58674" y1="58033" x2="54950" y2="640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6760" y="1944370"/>
            <a:ext cx="2616835" cy="319341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163320" y="464185"/>
            <a:ext cx="2772410" cy="5835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C00000"/>
                </a:solidFill>
                <a:latin typeface="杨任东竹石体-Semibold" panose="02000000000000000000" charset="-122"/>
                <a:ea typeface="杨任东竹石体-Semibold" panose="02000000000000000000" charset="-122"/>
              </a:rPr>
              <a:t>我能变得更好</a:t>
            </a:r>
            <a:endParaRPr lang="zh-CN" altLang="en-US" sz="3200" b="1">
              <a:solidFill>
                <a:srgbClr val="C00000"/>
              </a:solidFill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05890" y="5511165"/>
            <a:ext cx="7871460" cy="460375"/>
          </a:xfrm>
          <a:prstGeom prst="rect">
            <a:avLst/>
          </a:prstGeom>
          <a:noFill/>
          <a:ln w="952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1F2DA8"/>
                </a:solidFill>
                <a:latin typeface="杨任东竹石体-Semibold" panose="02000000000000000000" charset="-122"/>
                <a:ea typeface="杨任东竹石体-Semibold" panose="02000000000000000000" charset="-122"/>
              </a:rPr>
              <a:t>交流讨论：故事中的小健同学，哪些方面做得不够好？</a:t>
            </a:r>
            <a:endParaRPr lang="zh-CN" altLang="en-US" sz="2400">
              <a:solidFill>
                <a:srgbClr val="1F2DA8"/>
              </a:solidFill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21444354">
            <a:off x="565438" y="3197675"/>
            <a:ext cx="7850088" cy="23559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80791" y="3199233"/>
            <a:ext cx="7683576" cy="2355946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20970" y="3909389"/>
            <a:ext cx="806489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杨任东竹石体-Semibold" panose="02000000000000000000" charset="-122"/>
                <a:ea typeface="杨任东竹石体-Semibold" panose="02000000000000000000" charset="-122"/>
              </a:rPr>
              <a:t>不倒翁先生，我最近总觉得事情做不好。</a:t>
            </a:r>
            <a:endParaRPr lang="zh-CN" altLang="en-US" sz="2400" dirty="0">
              <a:latin typeface="杨任东竹石体-Semibold" panose="02000000000000000000" charset="-122"/>
              <a:ea typeface="杨任东竹石体-Semibold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杨任东竹石体-Semibold" panose="02000000000000000000" charset="-122"/>
                <a:ea typeface="杨任东竹石体-Semibold" panose="02000000000000000000" charset="-122"/>
              </a:rPr>
              <a:t>……</a:t>
            </a:r>
            <a:endParaRPr lang="en-US" altLang="zh-CN" sz="2400" dirty="0"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16635" y="1482090"/>
            <a:ext cx="918337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       </a:t>
            </a:r>
            <a:r>
              <a:rPr lang="zh-CN" altLang="en-US" sz="2800" b="1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你是不是和小健一样，会感到自己有这样那样的缺点，有时候甚至认为自己很差劲呢？如果你愿意，可以跟下面的“不倒翁先生”说一说。</a:t>
            </a:r>
            <a:endParaRPr lang="zh-CN" altLang="en-US" sz="2800" b="1" dirty="0">
              <a:latin typeface="杨任东竹石体-Semibold" panose="02000000000000000000" charset="-122"/>
              <a:ea typeface="杨任东竹石体-Semibold" panose="02000000000000000000" charset="-122"/>
              <a:cs typeface="杨任东竹石体-Semibold" panose="02000000000000000000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442" b="93256" l="10638" r="96277">
                        <a14:foregroundMark x1="28723" y1="80233" x2="27128" y2="40465"/>
                        <a14:foregroundMark x1="27482" y1="59767" x2="22872" y2="54186"/>
                        <a14:foregroundMark x1="43262" y1="81860" x2="43617" y2="77209"/>
                        <a14:foregroundMark x1="42021" y1="83953" x2="44149" y2="79535"/>
                        <a14:foregroundMark x1="39184" y1="77907" x2="32447" y2="67442"/>
                        <a14:foregroundMark x1="13652" y1="83721" x2="13652" y2="83721"/>
                        <a14:foregroundMark x1="13298" y1="86744" x2="49291" y2="89535"/>
                        <a14:foregroundMark x1="12234" y1="84419" x2="18085" y2="74884"/>
                        <a14:foregroundMark x1="60106" y1="77209" x2="71631" y2="48140"/>
                        <a14:foregroundMark x1="78191" y1="73953" x2="66844" y2="50000"/>
                        <a14:foregroundMark x1="62589" y1="85116" x2="59574" y2="66977"/>
                        <a14:foregroundMark x1="59397" y1="66279" x2="60284" y2="42558"/>
                        <a14:foregroundMark x1="80142" y1="63953" x2="75355" y2="22558"/>
                        <a14:foregroundMark x1="56206" y1="29302" x2="56738" y2="22791"/>
                        <a14:foregroundMark x1="62057" y1="16512" x2="64362" y2="14186"/>
                        <a14:foregroundMark x1="86702" y1="22558" x2="86702" y2="209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3080" y="3021330"/>
            <a:ext cx="3039110" cy="23171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" y="0"/>
            <a:ext cx="3017520" cy="1326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620395" y="1333500"/>
            <a:ext cx="10410190" cy="4422140"/>
          </a:xfrm>
          <a:prstGeom prst="rect">
            <a:avLst/>
          </a:prstGeom>
          <a:solidFill>
            <a:schemeClr val="bg2"/>
          </a:solidFill>
          <a:ln>
            <a:solidFill>
              <a:srgbClr val="FF8D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22630" y="1633855"/>
            <a:ext cx="10307955" cy="4291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 </a:t>
            </a:r>
            <a:r>
              <a:rPr lang="en-US" altLang="zh-CN" sz="2000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      </a:t>
            </a:r>
            <a:r>
              <a:rPr lang="zh-CN" altLang="en-US" sz="2000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小健回家后，心情沮丧，老师布置的作文题是“其实，我也很棒”，该怎么写呢？他想着想着，在烦恼中睡着了，梦到了“不倒翁先生”</a:t>
            </a:r>
            <a:r>
              <a:rPr lang="en-US" altLang="zh-CN" sz="2000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……</a:t>
            </a:r>
            <a:endParaRPr lang="en-US" altLang="zh-CN" sz="2000" dirty="0">
              <a:latin typeface="杨任东竹石体-Semibold" panose="02000000000000000000" charset="-122"/>
              <a:ea typeface="杨任东竹石体-Semibold" panose="02000000000000000000" charset="-122"/>
              <a:cs typeface="杨任东竹石体-Semibold" panose="02000000000000000000" charset="-122"/>
            </a:endParaRPr>
          </a:p>
          <a:p>
            <a:r>
              <a:rPr lang="en-US" altLang="zh-CN" sz="2000" dirty="0" smtClean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    “</a:t>
            </a:r>
            <a:r>
              <a:rPr lang="zh-CN" altLang="en-US" sz="2000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小健，怎么愁眉苦脸的？”不倒翁先生问他。</a:t>
            </a:r>
            <a:endParaRPr lang="zh-CN" altLang="en-US" sz="2000" dirty="0">
              <a:latin typeface="杨任东竹石体-Semibold" panose="02000000000000000000" charset="-122"/>
              <a:ea typeface="杨任东竹石体-Semibold" panose="02000000000000000000" charset="-122"/>
              <a:cs typeface="杨任东竹石体-Semibold" panose="02000000000000000000" charset="-122"/>
            </a:endParaRPr>
          </a:p>
          <a:p>
            <a:r>
              <a:rPr lang="en-US" altLang="zh-CN" sz="2000" dirty="0" smtClean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    </a:t>
            </a:r>
            <a:r>
              <a:rPr lang="zh-CN" altLang="en-US" sz="2000" dirty="0" smtClean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“</a:t>
            </a:r>
            <a:r>
              <a:rPr lang="zh-CN" altLang="en-US" sz="2000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不倒翁先生，老师布置的作文不知道怎么写，我棒在哪里呢？心里好烦呀！”</a:t>
            </a:r>
            <a:endParaRPr lang="zh-CN" altLang="en-US" sz="2000" dirty="0">
              <a:latin typeface="杨任东竹石体-Semibold" panose="02000000000000000000" charset="-122"/>
              <a:ea typeface="杨任东竹石体-Semibold" panose="02000000000000000000" charset="-122"/>
              <a:cs typeface="杨任东竹石体-Semibold" panose="02000000000000000000" charset="-122"/>
            </a:endParaRPr>
          </a:p>
          <a:p>
            <a:r>
              <a:rPr lang="en-US" altLang="zh-CN" sz="2000" dirty="0" smtClean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     </a:t>
            </a:r>
            <a:r>
              <a:rPr lang="zh-CN" altLang="en-US" sz="2000" dirty="0" smtClean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不倒翁</a:t>
            </a:r>
            <a:r>
              <a:rPr lang="zh-CN" altLang="en-US" sz="2000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先生想了想，说：“小健，你棒的地方很多啊！比如你活泼可爱，运动能力强，这算不算很棒呢？”</a:t>
            </a:r>
            <a:endParaRPr lang="zh-CN" altLang="en-US" sz="2000" dirty="0">
              <a:latin typeface="杨任东竹石体-Semibold" panose="02000000000000000000" charset="-122"/>
              <a:ea typeface="杨任东竹石体-Semibold" panose="02000000000000000000" charset="-122"/>
              <a:cs typeface="杨任东竹石体-Semibold" panose="02000000000000000000" charset="-122"/>
            </a:endParaRPr>
          </a:p>
          <a:p>
            <a:r>
              <a:rPr lang="en-US" altLang="zh-CN" sz="2000" dirty="0" smtClean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    </a:t>
            </a:r>
            <a:r>
              <a:rPr lang="zh-CN" altLang="en-US" sz="2000" dirty="0" smtClean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“</a:t>
            </a:r>
            <a:r>
              <a:rPr lang="zh-CN" altLang="en-US" sz="2000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可我在不应该踢足球的地方踢球，把教室玻璃打碎了。”</a:t>
            </a:r>
            <a:endParaRPr lang="zh-CN" altLang="en-US" sz="2000" dirty="0">
              <a:latin typeface="杨任东竹石体-Semibold" panose="02000000000000000000" charset="-122"/>
              <a:ea typeface="杨任东竹石体-Semibold" panose="02000000000000000000" charset="-122"/>
              <a:cs typeface="杨任东竹石体-Semibold" panose="02000000000000000000" charset="-122"/>
            </a:endParaRPr>
          </a:p>
          <a:p>
            <a:r>
              <a:rPr lang="en-US" altLang="zh-CN" sz="2000" dirty="0" smtClean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    </a:t>
            </a:r>
            <a:r>
              <a:rPr lang="zh-CN" altLang="en-US" sz="2000" dirty="0" smtClean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“</a:t>
            </a:r>
            <a:r>
              <a:rPr lang="zh-CN" altLang="en-US" sz="2000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这是一个教训，再棒的人都会犯错误，以后改正就行了。”</a:t>
            </a:r>
            <a:endParaRPr lang="zh-CN" altLang="en-US" sz="2000" dirty="0">
              <a:latin typeface="杨任东竹石体-Semibold" panose="02000000000000000000" charset="-122"/>
              <a:ea typeface="杨任东竹石体-Semibold" panose="02000000000000000000" charset="-122"/>
              <a:cs typeface="杨任东竹石体-Semibold" panose="02000000000000000000" charset="-122"/>
            </a:endParaRPr>
          </a:p>
          <a:p>
            <a:r>
              <a:rPr lang="en-US" altLang="zh-CN" sz="2000" dirty="0" smtClean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    </a:t>
            </a:r>
            <a:r>
              <a:rPr lang="zh-CN" altLang="en-US" sz="2000" dirty="0" smtClean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“</a:t>
            </a:r>
            <a:r>
              <a:rPr lang="zh-CN" altLang="en-US" sz="2000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如果我考试粗心大意，成绩不理想呢？”</a:t>
            </a:r>
            <a:endParaRPr lang="zh-CN" altLang="en-US" sz="2000" dirty="0">
              <a:latin typeface="杨任东竹石体-Semibold" panose="02000000000000000000" charset="-122"/>
              <a:ea typeface="杨任东竹石体-Semibold" panose="02000000000000000000" charset="-122"/>
              <a:cs typeface="杨任东竹石体-Semibold" panose="02000000000000000000" charset="-122"/>
            </a:endParaRPr>
          </a:p>
          <a:p>
            <a:r>
              <a:rPr lang="en-US" altLang="zh-CN" sz="2000" dirty="0" smtClean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   </a:t>
            </a:r>
            <a:r>
              <a:rPr lang="zh-CN" altLang="en-US" sz="2000" dirty="0" smtClean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“</a:t>
            </a:r>
            <a:r>
              <a:rPr lang="zh-CN" altLang="en-US" sz="2000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能意识到自己粗心大意，这不是很棒嘛！说到学习，你会背很多唐诗宋词，这算不算很棒呢？虽然你有些调皮，但你想象力丰富，这算不算很棒呢？小健，如果你足够自信，还会发现自己有很多很棒的地方。重要的是你要始终相信自己是很棒的，只有这样，你才能越来越棒！”</a:t>
            </a:r>
            <a:endParaRPr lang="zh-CN" altLang="en-US" sz="2000" dirty="0">
              <a:latin typeface="杨任东竹石体-Semibold" panose="02000000000000000000" charset="-122"/>
              <a:ea typeface="杨任东竹石体-Semibold" panose="02000000000000000000" charset="-122"/>
              <a:cs typeface="杨任东竹石体-Semibold" panose="02000000000000000000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11212">
            <a:off x="9694390" y="5349989"/>
            <a:ext cx="1300294" cy="13022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18000"/>
          </a:blip>
          <a:srcRect l="4743" t="8052" r="50353" b="61640"/>
          <a:stretch>
            <a:fillRect/>
          </a:stretch>
        </p:blipFill>
        <p:spPr>
          <a:xfrm>
            <a:off x="428976" y="313"/>
            <a:ext cx="2712085" cy="120650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825490" y="513118"/>
            <a:ext cx="14077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杨任东竹石体-Semibold" panose="02000000000000000000" charset="-122"/>
                <a:ea typeface="杨任东竹石体-Semibold" panose="02000000000000000000" charset="-122"/>
              </a:rPr>
              <a:t>阅读角</a:t>
            </a:r>
            <a:endParaRPr lang="zh-CN" altLang="en-US" sz="3200" b="1" dirty="0">
              <a:solidFill>
                <a:srgbClr val="C00000"/>
              </a:solidFill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4690821" y="574832"/>
            <a:ext cx="2672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>
              <a:defRPr/>
            </a:pPr>
            <a:r>
              <a:rPr lang="zh-CN" altLang="en-US" sz="2800" dirty="0">
                <a:solidFill>
                  <a:srgbClr val="1D41D5"/>
                </a:solidFill>
                <a:latin typeface="杨任东竹石体-Semibold" panose="02000000000000000000" charset="-122"/>
                <a:ea typeface="杨任东竹石体-Semibold" panose="02000000000000000000" charset="-122"/>
              </a:rPr>
              <a:t>其实，你也很棒</a:t>
            </a:r>
            <a:endParaRPr lang="zh-CN" altLang="en-US" sz="2800" dirty="0">
              <a:solidFill>
                <a:srgbClr val="1D41D5"/>
              </a:solidFill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4067175" y="2707640"/>
            <a:ext cx="3293745" cy="109982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 anchorCtr="0">
            <a:noAutofit/>
          </a:bodyPr>
          <a:p>
            <a:pPr algn="ctr"/>
            <a:r>
              <a:rPr lang="zh-CN" sz="480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第一课时</a:t>
            </a:r>
            <a:endParaRPr lang="zh-CN" sz="4800">
              <a:latin typeface="杨任东竹石体-Semibold" panose="02000000000000000000" charset="-122"/>
              <a:ea typeface="杨任东竹石体-Semibold" panose="02000000000000000000" charset="-122"/>
              <a:cs typeface="杨任东竹石体-Semibold" panose="02000000000000000000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5765" y="1796415"/>
            <a:ext cx="3049270" cy="30543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99319" y="2007919"/>
            <a:ext cx="439217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杨任东竹石体-Semibold" panose="02000000000000000000" charset="-122"/>
                <a:ea typeface="杨任东竹石体-Semibold" panose="02000000000000000000" charset="-122"/>
              </a:rPr>
              <a:t>讨</a:t>
            </a:r>
            <a:r>
              <a:rPr lang="en-US" altLang="zh-CN" sz="2800" b="1" dirty="0" smtClean="0">
                <a:solidFill>
                  <a:srgbClr val="FF0000"/>
                </a:solidFill>
                <a:latin typeface="杨任东竹石体-Semibold" panose="02000000000000000000" charset="-122"/>
                <a:ea typeface="杨任东竹石体-Semibold" panose="02000000000000000000" charset="-122"/>
              </a:rPr>
              <a:t>   </a:t>
            </a:r>
            <a:r>
              <a:rPr lang="zh-CN" altLang="en-US" sz="2800" b="1" dirty="0" smtClean="0">
                <a:solidFill>
                  <a:srgbClr val="FF0000"/>
                </a:solidFill>
                <a:latin typeface="杨任东竹石体-Semibold" panose="02000000000000000000" charset="-122"/>
                <a:ea typeface="杨任东竹石体-Semibold" panose="02000000000000000000" charset="-122"/>
              </a:rPr>
              <a:t>论</a:t>
            </a:r>
            <a:endParaRPr lang="zh-CN" altLang="en-US" sz="2800" b="1" dirty="0">
              <a:solidFill>
                <a:srgbClr val="FF0000"/>
              </a:solidFill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099319" y="1796586"/>
            <a:ext cx="43921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099319" y="2644523"/>
            <a:ext cx="43921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776644" y="3160725"/>
            <a:ext cx="6750168" cy="2009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n-US" altLang="zh-CN" sz="2400" b="1" kern="100" dirty="0">
                <a:solidFill>
                  <a:schemeClr val="tx1"/>
                </a:solidFill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1</a:t>
            </a:r>
            <a:r>
              <a:rPr lang="zh-CN" altLang="en-US" sz="2400" b="1" kern="100" dirty="0">
                <a:solidFill>
                  <a:schemeClr val="tx1"/>
                </a:solidFill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、想一想，“不倒翁先生”的话有道理吗？假如你是小健的同学，知道小健完全否定自己，看不到自己的优点，你会对他说什么呢？</a:t>
            </a:r>
            <a:endParaRPr lang="zh-CN" altLang="en-US" sz="2400" b="1" kern="100" dirty="0">
              <a:solidFill>
                <a:schemeClr val="tx1"/>
              </a:solidFill>
              <a:latin typeface="杨任东竹石体-Semibold" panose="02000000000000000000" charset="-122"/>
              <a:ea typeface="杨任东竹石体-Semibold" panose="02000000000000000000" charset="-122"/>
              <a:cs typeface="杨任东竹石体-Semibold" panose="02000000000000000000" charset="-122"/>
            </a:endParaRPr>
          </a:p>
          <a:p>
            <a:pPr lvl="0">
              <a:lnSpc>
                <a:spcPct val="130000"/>
              </a:lnSpc>
              <a:defRPr/>
            </a:pPr>
            <a:r>
              <a:rPr lang="en-US" altLang="zh-CN" sz="2400" b="1" kern="100" dirty="0">
                <a:solidFill>
                  <a:schemeClr val="tx1"/>
                </a:solidFill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2</a:t>
            </a:r>
            <a:r>
              <a:rPr lang="zh-CN" altLang="en-US" sz="2400" b="1" kern="100" dirty="0">
                <a:solidFill>
                  <a:schemeClr val="tx1"/>
                </a:solidFill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、面对自己或同学的不完美，我们应该怎么做？</a:t>
            </a:r>
            <a:endParaRPr lang="zh-CN" altLang="en-US" sz="2400" b="1" kern="100" dirty="0">
              <a:solidFill>
                <a:schemeClr val="tx1"/>
              </a:solidFill>
              <a:latin typeface="杨任东竹石体-Semibold" panose="02000000000000000000" charset="-122"/>
              <a:ea typeface="杨任东竹石体-Semibold" panose="02000000000000000000" charset="-122"/>
              <a:cs typeface="杨任东竹石体-Semibold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36395" y="2402205"/>
            <a:ext cx="5073015" cy="156845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 </a:t>
            </a:r>
            <a:r>
              <a:rPr lang="en-US" altLang="zh-CN" sz="2400" b="1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      </a:t>
            </a:r>
            <a:r>
              <a:rPr lang="zh-CN" altLang="en-US" sz="2400" b="1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刚才你把自己的小烦恼告诉了“不倒翁先生”，你觉得他会对你说什么呢？听了“不倒翁先生”的鼓励，你能找到自己棒的地方吗？</a:t>
            </a:r>
            <a:endParaRPr lang="zh-CN" altLang="en-US" sz="2400" b="1" dirty="0">
              <a:latin typeface="杨任东竹石体-Semibold" panose="02000000000000000000" charset="-122"/>
              <a:ea typeface="杨任东竹石体-Semibold" panose="02000000000000000000" charset="-122"/>
              <a:cs typeface="杨任东竹石体-Semibold" panose="020000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/>
          <a:srcRect r="7987"/>
          <a:stretch>
            <a:fillRect/>
          </a:stretch>
        </p:blipFill>
        <p:spPr>
          <a:xfrm>
            <a:off x="7452360" y="1762125"/>
            <a:ext cx="3249930" cy="377952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1163320" y="464185"/>
            <a:ext cx="3308985" cy="5835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C00000"/>
                </a:solidFill>
                <a:latin typeface="杨任东竹石体-Semibold" panose="02000000000000000000" charset="-122"/>
                <a:ea typeface="杨任东竹石体-Semibold" panose="02000000000000000000" charset="-122"/>
              </a:rPr>
              <a:t>寻找自我优点</a:t>
            </a:r>
            <a:endParaRPr lang="zh-CN" altLang="en-US" sz="3200" b="1">
              <a:solidFill>
                <a:srgbClr val="C00000"/>
              </a:solidFill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/>
          <a:srcRect b="16927"/>
          <a:stretch>
            <a:fillRect/>
          </a:stretch>
        </p:blipFill>
        <p:spPr>
          <a:xfrm>
            <a:off x="1708150" y="521335"/>
            <a:ext cx="4285615" cy="32016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852" l="5797" r="46377">
                        <a14:foregroundMark x1="22866" y1="61481" x2="24477" y2="40185"/>
                        <a14:foregroundMark x1="21256" y1="53333" x2="19646" y2="41296"/>
                        <a14:foregroundMark x1="31079" y1="87407" x2="28502" y2="81296"/>
                        <a14:foregroundMark x1="16103" y1="89444" x2="18196" y2="825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4745" y="2950845"/>
            <a:ext cx="3954780" cy="343916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2353945" y="1498600"/>
            <a:ext cx="2994025" cy="14522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杨任东竹石体-Semibold" panose="02000000000000000000" charset="-122"/>
                <a:ea typeface="杨任东竹石体-Semibold" panose="02000000000000000000" charset="-122"/>
              </a:rPr>
              <a:t>我每次打扫教室卫生时，做得最干净。</a:t>
            </a:r>
            <a:endParaRPr lang="zh-CN" altLang="en-US" sz="2400" b="1" dirty="0"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2" cstate="print"/>
          <a:srcRect t="14076" b="16927"/>
          <a:stretch>
            <a:fillRect/>
          </a:stretch>
        </p:blipFill>
        <p:spPr>
          <a:xfrm flipH="1">
            <a:off x="5638165" y="2206625"/>
            <a:ext cx="4264660" cy="226631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6338570" y="2700655"/>
            <a:ext cx="3086100" cy="10223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杨任东竹石体-Semibold" panose="02000000000000000000" charset="-122"/>
                <a:ea typeface="杨任东竹石体-Semibold" panose="02000000000000000000" charset="-122"/>
              </a:rPr>
              <a:t>我会将一些废品制作成有用的东西。</a:t>
            </a:r>
            <a:endParaRPr lang="zh-CN" altLang="en-US" sz="2400" b="1" dirty="0"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0" b="89753" l="57860" r="100000">
                        <a14:foregroundMark x1="82441" y1="27135" x2="85619" y2="32448"/>
                      </a14:backgroundRemoval>
                    </a14:imgEffect>
                  </a14:imgLayer>
                </a14:imgProps>
              </a:ext>
            </a:extLst>
          </a:blip>
          <a:srcRect l="50000"/>
          <a:stretch>
            <a:fillRect/>
          </a:stretch>
        </p:blipFill>
        <p:spPr>
          <a:xfrm>
            <a:off x="8891905" y="1439545"/>
            <a:ext cx="2256155" cy="39782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49775" y="2138045"/>
            <a:ext cx="5591810" cy="2476500"/>
          </a:xfrm>
          <a:prstGeom prst="rect">
            <a:avLst/>
          </a:prstGeom>
          <a:solidFill>
            <a:schemeClr val="bg2"/>
          </a:solidFill>
          <a:ln>
            <a:solidFill>
              <a:srgbClr val="FF7E00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     </a:t>
            </a:r>
            <a:endParaRPr lang="en-US" altLang="zh-CN" sz="2400" dirty="0">
              <a:latin typeface="杨任东竹石体-Semibold" panose="02000000000000000000" charset="-122"/>
              <a:ea typeface="杨任东竹石体-Semibold" panose="02000000000000000000" charset="-122"/>
              <a:cs typeface="杨任东竹石体-Semibold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       </a:t>
            </a:r>
            <a:r>
              <a:rPr lang="zh-CN" altLang="en-US" sz="2400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以小组为单位建立</a:t>
            </a:r>
            <a:r>
              <a:rPr lang="en-US" altLang="zh-CN" sz="2400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“</a:t>
            </a:r>
            <a:r>
              <a:rPr lang="zh-CN" altLang="en-US" sz="2400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夸夸群</a:t>
            </a:r>
            <a:r>
              <a:rPr lang="en-US" altLang="zh-CN" sz="2400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”</a:t>
            </a:r>
            <a:r>
              <a:rPr lang="zh-CN" altLang="en-US" sz="2400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，学生轮流夸夸群里的我。</a:t>
            </a:r>
            <a:endParaRPr lang="zh-CN" altLang="en-US" sz="2400" dirty="0">
              <a:latin typeface="杨任东竹石体-Semibold" panose="02000000000000000000" charset="-122"/>
              <a:ea typeface="杨任东竹石体-Semibold" panose="02000000000000000000" charset="-122"/>
              <a:cs typeface="杨任东竹石体-Semibold" panose="020000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172" r="5066"/>
          <a:stretch>
            <a:fillRect/>
          </a:stretch>
        </p:blipFill>
        <p:spPr>
          <a:xfrm>
            <a:off x="948055" y="1652270"/>
            <a:ext cx="3021965" cy="3447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16685" y="1564640"/>
            <a:ext cx="64725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杨任东竹石体-Semibold" panose="02000000000000000000" charset="-122"/>
                <a:ea typeface="杨任东竹石体-Semibold" panose="02000000000000000000" charset="-122"/>
              </a:rPr>
              <a:t>       </a:t>
            </a:r>
            <a:r>
              <a:rPr lang="zh-CN" altLang="en-US" sz="2800" dirty="0">
                <a:latin typeface="杨任东竹石体-Semibold" panose="02000000000000000000" charset="-122"/>
                <a:ea typeface="杨任东竹石体-Semibold" panose="02000000000000000000" charset="-122"/>
              </a:rPr>
              <a:t>怎样让自己变得更优秀？为自己设一个近期小目标，写在目标卡上。</a:t>
            </a:r>
            <a:endParaRPr lang="zh-CN" altLang="en-US" sz="2800" dirty="0"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15390" y="2903220"/>
          <a:ext cx="6849745" cy="280035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584575"/>
                <a:gridCol w="3265170"/>
              </a:tblGrid>
              <a:tr h="488315">
                <a:tc>
                  <a:txBody>
                    <a:bodyPr/>
                    <a:lstStyle/>
                    <a:p>
                      <a:pPr marL="0" marR="0" lvl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/>
                        <a:t>近期目标卡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2312035">
                <a:tc>
                  <a:txBody>
                    <a:bodyPr/>
                    <a:lstStyle/>
                    <a:p>
                      <a:pPr marL="0" marR="0" lvl="0" indent="0" algn="l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/>
                        <a:t>……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/>
                        <a:t>……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s://timgsa.baidu.com/timg?image&amp;quality=80&amp;size=b9999_10000&amp;sec=1519580141619&amp;di=0fb7eda466df758c3c798eff3a8b5922&amp;imgtype=0&amp;src=http%3A%2F%2Fpic.qiantucdn.com%2F58pic%2F26%2F35%2F25%2F83Z58PICdQN_10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63" b="98047" l="9961" r="89844">
                        <a14:foregroundMark x1="25684" y1="85547" x2="25684" y2="85547"/>
                        <a14:foregroundMark x1="35449" y1="83398" x2="35449" y2="83398"/>
                        <a14:foregroundMark x1="33301" y1="96875" x2="33301" y2="96875"/>
                        <a14:foregroundMark x1="44043" y1="94141" x2="44043" y2="94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77" r="22549"/>
          <a:stretch>
            <a:fillRect/>
          </a:stretch>
        </p:blipFill>
        <p:spPr bwMode="auto">
          <a:xfrm>
            <a:off x="8768080" y="1307465"/>
            <a:ext cx="2032000" cy="35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1163320" y="464185"/>
            <a:ext cx="4062730" cy="5835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C00000"/>
                </a:solidFill>
                <a:latin typeface="杨任东竹石体-Semibold" panose="02000000000000000000" charset="-122"/>
                <a:ea typeface="杨任东竹石体-Semibold" panose="02000000000000000000" charset="-122"/>
              </a:rPr>
              <a:t>回顾反思，交流评价</a:t>
            </a:r>
            <a:endParaRPr lang="zh-CN" altLang="en-US" sz="3200" b="1">
              <a:solidFill>
                <a:srgbClr val="C00000"/>
              </a:solidFill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47825" y="1358265"/>
            <a:ext cx="8255635" cy="5505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ts val="3880"/>
              </a:lnSpc>
            </a:pPr>
            <a:r>
              <a:rPr lang="zh-CN" altLang="en-US" sz="240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这一节课我们学习了哪些内容？</a:t>
            </a:r>
            <a:endParaRPr lang="zh-CN" altLang="en-US" sz="2400">
              <a:latin typeface="杨任东竹石体-Semibold" panose="02000000000000000000" charset="-122"/>
              <a:ea typeface="杨任东竹石体-Semibold" panose="02000000000000000000" charset="-122"/>
              <a:cs typeface="杨任东竹石体-Semibold" panose="02000000000000000000" charset="-122"/>
            </a:endParaRPr>
          </a:p>
          <a:p>
            <a:pPr indent="0" fontAlgn="auto">
              <a:lnSpc>
                <a:spcPts val="3880"/>
              </a:lnSpc>
            </a:pPr>
            <a:endParaRPr lang="zh-CN" altLang="en-US" sz="2400">
              <a:latin typeface="杨任东竹石体-Semibold" panose="02000000000000000000" charset="-122"/>
              <a:ea typeface="杨任东竹石体-Semibold" panose="02000000000000000000" charset="-122"/>
              <a:cs typeface="杨任东竹石体-Semibold" panose="02000000000000000000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3143885" y="2917825"/>
          <a:ext cx="5201285" cy="3323590"/>
        </p:xfrm>
        <a:graphic>
          <a:graphicData uri="http://schemas.openxmlformats.org/drawingml/2006/table">
            <a:tbl>
              <a:tblPr/>
              <a:tblGrid>
                <a:gridCol w="520700"/>
                <a:gridCol w="1970405"/>
                <a:gridCol w="654685"/>
                <a:gridCol w="978535"/>
                <a:gridCol w="681990"/>
                <a:gridCol w="394970"/>
              </a:tblGrid>
              <a:tr h="251460">
                <a:tc grid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课堂评价量表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75590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评价内容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评价任务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评价标准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评价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三星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两星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一星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673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课前准备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按照要求搜集、整理材料，形成自己的观点。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完全符合</a:t>
                      </a:r>
                      <a:r>
                        <a:rPr lang="en-US" sz="10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简单搜集整理材料，未形成自己的看法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只搜集材料，未做整理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课堂表现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1.认真思考问题，积极表达自己的观点。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完全符合</a:t>
                      </a:r>
                      <a:r>
                        <a:rPr lang="en-US" sz="10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积极思考，较少表达自己的观点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不表达自己的观点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2.其他同学汇报时，能认真倾听，愿意补充，或者提出质疑。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完全符合</a:t>
                      </a:r>
                      <a:r>
                        <a:rPr lang="en-US" sz="10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基本做到认真倾听，但从不补充或质疑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不能做到倾听他人发言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26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小组合作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小组成员分工明确，组员间主动交流，愿意上台展示。 </a:t>
                      </a:r>
                      <a:r>
                        <a:rPr lang="en-US" sz="10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完全符合</a:t>
                      </a:r>
                      <a:r>
                        <a:rPr lang="en-US" sz="10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分工明确，学生参与度高，但是不愿展示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成员之间较少合作交流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571625" y="2329180"/>
            <a:ext cx="8255635" cy="5886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ts val="3880"/>
              </a:lnSpc>
            </a:pPr>
            <a:r>
              <a:rPr lang="zh-CN" altLang="en-US" sz="240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请根据下面的评价表评价自己这一节课的表现。</a:t>
            </a:r>
            <a:endParaRPr lang="zh-CN" altLang="en-US" sz="2400">
              <a:latin typeface="杨任东竹石体-Semibold" panose="02000000000000000000" charset="-122"/>
              <a:ea typeface="杨任东竹石体-Semibold" panose="02000000000000000000" charset="-122"/>
              <a:cs typeface="杨任东竹石体-Semibold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8906" y="1399530"/>
            <a:ext cx="308644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F2DA8"/>
                </a:solidFill>
                <a:latin typeface="杨任东竹石体-Semibold" panose="02000000000000000000" charset="-122"/>
                <a:ea typeface="杨任东竹石体-Semibold" panose="02000000000000000000" charset="-122"/>
              </a:rPr>
              <a:t>指纹的秘密</a:t>
            </a:r>
            <a:endParaRPr lang="zh-CN" altLang="en-US" sz="2800" dirty="0">
              <a:solidFill>
                <a:srgbClr val="1F2DA8"/>
              </a:solidFill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18920" y="2544445"/>
            <a:ext cx="1759585" cy="24263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150" y="2434590"/>
            <a:ext cx="2646045" cy="26460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74115" y="439420"/>
            <a:ext cx="1951355" cy="5835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C00000"/>
                </a:solidFill>
                <a:latin typeface="杨任东竹石体-Semibold" panose="02000000000000000000" charset="-122"/>
                <a:ea typeface="杨任东竹石体-Semibold" panose="02000000000000000000" charset="-122"/>
              </a:rPr>
              <a:t>游戏导入</a:t>
            </a:r>
            <a:endParaRPr lang="zh-CN" altLang="en-US" sz="3200" b="1">
              <a:solidFill>
                <a:srgbClr val="C00000"/>
              </a:solidFill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38975" y="2038350"/>
            <a:ext cx="37820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 smtClean="0">
                <a:solidFill>
                  <a:schemeClr val="tx1"/>
                </a:solidFill>
                <a:latin typeface="杨任东竹石体-Semibold" panose="02000000000000000000" charset="-122"/>
                <a:ea typeface="杨任东竹石体-Semibold" panose="02000000000000000000" charset="-122"/>
                <a:sym typeface="+mn-ea"/>
              </a:rPr>
              <a:t>游戏要求：</a:t>
            </a:r>
            <a:endParaRPr lang="zh-CN" altLang="en-US" sz="2400" b="1" dirty="0" smtClean="0">
              <a:solidFill>
                <a:schemeClr val="tx1"/>
              </a:solidFill>
              <a:latin typeface="杨任东竹石体-Semibold" panose="02000000000000000000" charset="-122"/>
              <a:ea typeface="杨任东竹石体-Semibold" panose="02000000000000000000" charset="-122"/>
              <a:sym typeface="+mn-ea"/>
            </a:endParaRPr>
          </a:p>
          <a:p>
            <a:r>
              <a:rPr lang="en-US" altLang="zh-CN" sz="2400" b="1" dirty="0" smtClean="0">
                <a:solidFill>
                  <a:schemeClr val="tx1"/>
                </a:solidFill>
                <a:latin typeface="杨任东竹石体-Semibold" panose="02000000000000000000" charset="-122"/>
                <a:ea typeface="杨任东竹石体-Semibold" panose="02000000000000000000" charset="-122"/>
                <a:sym typeface="+mn-ea"/>
              </a:rPr>
              <a:t>1</a:t>
            </a:r>
            <a:r>
              <a:rPr lang="zh-CN" altLang="en-US" sz="2400" b="1" dirty="0" smtClean="0">
                <a:solidFill>
                  <a:schemeClr val="tx1"/>
                </a:solidFill>
                <a:latin typeface="杨任东竹石体-Semibold" panose="02000000000000000000" charset="-122"/>
                <a:ea typeface="杨任东竹石体-Semibold" panose="02000000000000000000" charset="-122"/>
                <a:sym typeface="+mn-ea"/>
              </a:rPr>
              <a:t>、在白纸上印上自己的指纹。</a:t>
            </a:r>
            <a:endParaRPr lang="zh-CN" altLang="en-US" sz="2400" b="1" dirty="0" smtClean="0">
              <a:solidFill>
                <a:schemeClr val="tx1"/>
              </a:solidFill>
              <a:latin typeface="杨任东竹石体-Semibold" panose="02000000000000000000" charset="-122"/>
              <a:ea typeface="杨任东竹石体-Semibold" panose="02000000000000000000" charset="-122"/>
              <a:sym typeface="+mn-ea"/>
            </a:endParaRPr>
          </a:p>
          <a:p>
            <a:r>
              <a:rPr lang="en-US" altLang="zh-CN" sz="2400" b="1" dirty="0" smtClean="0">
                <a:solidFill>
                  <a:schemeClr val="tx1"/>
                </a:solidFill>
                <a:latin typeface="杨任东竹石体-Semibold" panose="02000000000000000000" charset="-122"/>
                <a:ea typeface="杨任东竹石体-Semibold" panose="02000000000000000000" charset="-122"/>
                <a:sym typeface="+mn-ea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杨任东竹石体-Semibold" panose="02000000000000000000" charset="-122"/>
                <a:ea typeface="杨任东竹石体-Semibold" panose="02000000000000000000" charset="-122"/>
                <a:sym typeface="+mn-ea"/>
              </a:rPr>
              <a:t>、同桌互相观察彼此的指纹，你发现了哪些秘密？</a:t>
            </a:r>
            <a:endParaRPr lang="zh-CN" altLang="en-US" sz="2400" b="1" dirty="0" smtClean="0">
              <a:solidFill>
                <a:schemeClr val="tx1"/>
              </a:solidFill>
              <a:latin typeface="杨任东竹石体-Semibold" panose="02000000000000000000" charset="-122"/>
              <a:ea typeface="杨任东竹石体-Semibold" panose="02000000000000000000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/>
          <a:srcRect t="21126"/>
          <a:stretch>
            <a:fillRect/>
          </a:stretch>
        </p:blipFill>
        <p:spPr>
          <a:xfrm>
            <a:off x="4418330" y="1412240"/>
            <a:ext cx="7108825" cy="35871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532897" y="2121469"/>
            <a:ext cx="4879791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       </a:t>
            </a:r>
            <a:r>
              <a:rPr lang="zh-CN" altLang="en-US" sz="2400" b="1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我们每个人都有自己的特点，都是独特的，那么，怎样才能认识这个独特的“我”呢？我们怎样才能找到自己的特点？</a:t>
            </a:r>
            <a:endParaRPr lang="zh-CN" altLang="en-US" sz="2400" b="1" dirty="0">
              <a:latin typeface="杨任东竹石体-Semibold" panose="02000000000000000000" charset="-122"/>
              <a:ea typeface="杨任东竹石体-Semibold" panose="02000000000000000000" charset="-122"/>
              <a:cs typeface="杨任东竹石体-Semibold" panose="020000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0310" y="1953895"/>
            <a:ext cx="3208020" cy="34880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785" y="4768850"/>
            <a:ext cx="4798695" cy="151638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716594" y="5442155"/>
            <a:ext cx="1445341" cy="560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174115" y="439420"/>
            <a:ext cx="2542540" cy="5835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C00000"/>
                </a:solidFill>
                <a:latin typeface="杨任东竹石体-Semibold" panose="02000000000000000000" charset="-122"/>
                <a:ea typeface="杨任东竹石体-Semibold" panose="02000000000000000000" charset="-122"/>
              </a:rPr>
              <a:t>我的自画像</a:t>
            </a:r>
            <a:endParaRPr lang="zh-CN" altLang="en-US" sz="3200" b="1">
              <a:solidFill>
                <a:srgbClr val="C00000"/>
              </a:solidFill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21130" y="1401445"/>
            <a:ext cx="9349105" cy="4603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杨任东竹石体-Semibold" panose="02000000000000000000" charset="-122"/>
                <a:ea typeface="杨任东竹石体-Semibold" panose="02000000000000000000" charset="-122"/>
              </a:rPr>
              <a:t>请</a:t>
            </a:r>
            <a:r>
              <a:rPr lang="zh-CN" altLang="en-US" sz="2400" b="1" dirty="0">
                <a:latin typeface="杨任东竹石体-Semibold" panose="02000000000000000000" charset="-122"/>
                <a:ea typeface="杨任东竹石体-Semibold" panose="02000000000000000000" charset="-122"/>
              </a:rPr>
              <a:t>你说一说，在镜子中，在活动中，你可以找到自己的哪些特点？</a:t>
            </a:r>
            <a:endParaRPr lang="zh-CN" altLang="en-US" sz="2400" b="1" dirty="0"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74115" y="2240280"/>
            <a:ext cx="2454910" cy="27006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7004" y="5068870"/>
            <a:ext cx="30729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杨任东竹石体-Semibold" panose="02000000000000000000" charset="-122"/>
                <a:ea typeface="杨任东竹石体-Semibold" panose="02000000000000000000" charset="-122"/>
              </a:rPr>
              <a:t>镜子中的我，一张小圆脸，扎着马尾辫儿。我做事比较细心。</a:t>
            </a:r>
            <a:endParaRPr lang="zh-CN" altLang="en-US" sz="2000" dirty="0"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8990" y="2061845"/>
            <a:ext cx="2409825" cy="28790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95265" y="5223287"/>
            <a:ext cx="385678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杨任东竹石体-Semibold" panose="02000000000000000000" charset="-122"/>
                <a:ea typeface="杨任东竹石体-Semibold" panose="02000000000000000000" charset="-122"/>
              </a:rPr>
              <a:t>我喜欢阅读。看书时的我聚精会神，别人说话都听不见。</a:t>
            </a:r>
            <a:endParaRPr lang="zh-CN" altLang="en-US" sz="2000" dirty="0"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93405" y="2122170"/>
            <a:ext cx="2232025" cy="26873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752322" y="5199506"/>
            <a:ext cx="356675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杨任东竹石体-Semibold" panose="02000000000000000000" charset="-122"/>
                <a:ea typeface="杨任东竹石体-Semibold" panose="02000000000000000000" charset="-122"/>
              </a:rPr>
              <a:t>我个子高高的，喜欢打篮球。我打球擅长进攻，勇往直前。</a:t>
            </a:r>
            <a:endParaRPr lang="zh-CN" altLang="en-US" sz="2000" dirty="0"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24428" y="1393982"/>
            <a:ext cx="10054767" cy="95313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杨任东竹石体-Semibold" panose="02000000000000000000" charset="-122"/>
                <a:ea typeface="杨任东竹石体-Semibold" panose="02000000000000000000" charset="-122"/>
              </a:rPr>
              <a:t>请你结合一下学习、玩耍、运动等活动，在卡片上对自己进行描述，署名并放入小纸箱。</a:t>
            </a:r>
            <a:endParaRPr lang="zh-CN" altLang="en-US" sz="2800" b="1" dirty="0"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71670" y="2804795"/>
            <a:ext cx="2348865" cy="2348865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1124510" y="3709220"/>
            <a:ext cx="2809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310040" y="3099620"/>
            <a:ext cx="249140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杨任东竹石体-Semibold" panose="02000000000000000000" charset="-122"/>
                <a:ea typeface="杨任东竹石体-Semibold" panose="02000000000000000000" charset="-122"/>
              </a:rPr>
              <a:t>学习中的我</a:t>
            </a:r>
            <a:endParaRPr lang="zh-CN" altLang="en-US" sz="2400" b="1" dirty="0"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098005" y="4746201"/>
            <a:ext cx="2809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283536" y="4136601"/>
            <a:ext cx="249140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杨任东竹石体-Semibold" panose="02000000000000000000" charset="-122"/>
                <a:ea typeface="杨任东竹石体-Semibold" panose="02000000000000000000" charset="-122"/>
              </a:rPr>
              <a:t>玩耍中的我</a:t>
            </a:r>
            <a:endParaRPr lang="zh-CN" altLang="en-US" sz="2400" b="1" dirty="0"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385263" y="3635477"/>
            <a:ext cx="2809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7570794" y="3025877"/>
            <a:ext cx="249140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杨任东竹石体-Semibold" panose="02000000000000000000" charset="-122"/>
                <a:ea typeface="杨任东竹石体-Semibold" panose="02000000000000000000" charset="-122"/>
              </a:rPr>
              <a:t>运动中的我</a:t>
            </a:r>
            <a:endParaRPr lang="zh-CN" altLang="en-US" sz="2400" b="1" dirty="0"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7451739" y="4775779"/>
            <a:ext cx="2809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637270" y="4166179"/>
            <a:ext cx="249140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杨任东竹石体-Semibold" panose="02000000000000000000" charset="-122"/>
                <a:ea typeface="杨任东竹石体-Semibold" panose="02000000000000000000" charset="-122"/>
              </a:rPr>
              <a:t>……</a:t>
            </a:r>
            <a:endParaRPr lang="zh-CN" altLang="en-US" sz="2400" b="1" dirty="0"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705" y="4775835"/>
            <a:ext cx="4536440" cy="1433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174115" y="439420"/>
            <a:ext cx="2542540" cy="5835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C00000"/>
                </a:solidFill>
                <a:latin typeface="杨任东竹石体-Semibold" panose="02000000000000000000" charset="-122"/>
                <a:ea typeface="杨任东竹石体-Semibold" panose="02000000000000000000" charset="-122"/>
              </a:rPr>
              <a:t>我的他画像</a:t>
            </a:r>
            <a:endParaRPr lang="zh-CN" altLang="en-US" sz="3200" b="1">
              <a:solidFill>
                <a:srgbClr val="C00000"/>
              </a:solidFill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02535" y="1957705"/>
            <a:ext cx="6372225" cy="460375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p>
            <a:r>
              <a:rPr lang="zh-CN" altLang="en-US" sz="2400" b="1" dirty="0" smtClean="0">
                <a:latin typeface="杨任东竹石体-Semibold" panose="02000000000000000000" charset="-122"/>
                <a:ea typeface="杨任东竹石体-Semibold" panose="02000000000000000000" charset="-122"/>
                <a:sym typeface="+mn-ea"/>
              </a:rPr>
              <a:t>随机抽取卡片读，猜一猜卡片上描述的是谁？</a:t>
            </a:r>
            <a:endParaRPr lang="zh-CN" altLang="en-US" sz="2400"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25600" y="3582035"/>
            <a:ext cx="8125460" cy="829945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p>
            <a:r>
              <a:rPr lang="zh-CN" altLang="en-US" sz="2400" b="1" dirty="0" smtClean="0">
                <a:latin typeface="杨任东竹石体-Semibold" panose="02000000000000000000" charset="-122"/>
                <a:ea typeface="杨任东竹石体-Semibold" panose="02000000000000000000" charset="-122"/>
                <a:sym typeface="+mn-ea"/>
              </a:rPr>
              <a:t>说一说你们猜到的这个同学和他卡片上所描述的自己一样吗?然后对“他/她”的描述进行补充。</a:t>
            </a:r>
            <a:endParaRPr lang="zh-CN" altLang="en-US" sz="2400" b="1" dirty="0" smtClean="0">
              <a:latin typeface="杨任东竹石体-Semibold" panose="02000000000000000000" charset="-122"/>
              <a:ea typeface="杨任东竹石体-Semibold" panose="020000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21444354">
            <a:off x="1051848" y="2720790"/>
            <a:ext cx="7850088" cy="23559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267836" y="2708378"/>
            <a:ext cx="7683576" cy="2355946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2" descr="https://timgsa.baidu.com/timg?image&amp;quality=80&amp;size=b9999_10000&amp;sec=1519580141619&amp;di=0fb7eda466df758c3c798eff3a8b5922&amp;imgtype=0&amp;src=http%3A%2F%2Fpic.qiantucdn.com%2F58pic%2F26%2F35%2F25%2F83Z58PICdQN_1024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563" b="98047" l="9961" r="89844">
                        <a14:foregroundMark x1="25684" y1="85547" x2="25684" y2="85547"/>
                        <a14:foregroundMark x1="35449" y1="83398" x2="35449" y2="83398"/>
                        <a14:foregroundMark x1="33301" y1="96875" x2="33301" y2="96875"/>
                        <a14:foregroundMark x1="44043" y1="94141" x2="44043" y2="94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77" r="22549"/>
          <a:stretch>
            <a:fillRect/>
          </a:stretch>
        </p:blipFill>
        <p:spPr bwMode="auto">
          <a:xfrm>
            <a:off x="9098280" y="1443990"/>
            <a:ext cx="2393950" cy="416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18210" y="2823210"/>
            <a:ext cx="88315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     </a:t>
            </a:r>
            <a:r>
              <a:rPr lang="zh-CN" altLang="en-US" sz="2400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父母</a:t>
            </a:r>
            <a:r>
              <a:rPr lang="zh-CN" altLang="en-US" sz="2400" dirty="0" smtClean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说我</a:t>
            </a:r>
            <a:r>
              <a:rPr lang="en-US" altLang="zh-CN" sz="2400" dirty="0" smtClean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___________________</a:t>
            </a:r>
            <a:endParaRPr lang="en-US" altLang="zh-CN" sz="2400" dirty="0" smtClean="0">
              <a:latin typeface="杨任东竹石体-Semibold" panose="02000000000000000000" charset="-122"/>
              <a:ea typeface="杨任东竹石体-Semibold" panose="02000000000000000000" charset="-122"/>
              <a:cs typeface="杨任东竹石体-Semibold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     </a:t>
            </a:r>
            <a:r>
              <a:rPr lang="zh-CN" altLang="en-US" sz="2400" dirty="0" smtClean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老师</a:t>
            </a:r>
            <a:r>
              <a:rPr lang="zh-CN" altLang="en-US" sz="2400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说</a:t>
            </a:r>
            <a:r>
              <a:rPr lang="zh-CN" altLang="en-US" sz="2400" dirty="0" smtClean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我</a:t>
            </a:r>
            <a:r>
              <a:rPr lang="en-US" altLang="zh-CN" sz="2400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___________________</a:t>
            </a:r>
            <a:endParaRPr lang="en-US" altLang="zh-CN" sz="2400" dirty="0">
              <a:latin typeface="杨任东竹石体-Semibold" panose="02000000000000000000" charset="-122"/>
              <a:ea typeface="杨任东竹石体-Semibold" panose="02000000000000000000" charset="-122"/>
              <a:cs typeface="杨任东竹石体-Semibold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     </a:t>
            </a:r>
            <a:r>
              <a:rPr lang="zh-CN" altLang="en-US" sz="2400" dirty="0" smtClean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同学</a:t>
            </a:r>
            <a:r>
              <a:rPr lang="zh-CN" altLang="en-US" sz="2400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说</a:t>
            </a:r>
            <a:r>
              <a:rPr lang="zh-CN" altLang="en-US" sz="2400" dirty="0" smtClean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我</a:t>
            </a:r>
            <a:r>
              <a:rPr lang="en-US" altLang="zh-CN" sz="2400" dirty="0" smtClean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___________________</a:t>
            </a:r>
            <a:endParaRPr lang="en-US" altLang="zh-CN" sz="2400" dirty="0">
              <a:latin typeface="杨任东竹石体-Semibold" panose="02000000000000000000" charset="-122"/>
              <a:ea typeface="杨任东竹石体-Semibold" panose="02000000000000000000" charset="-122"/>
              <a:cs typeface="杨任东竹石体-Semibold" panose="020000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68115" y="1405735"/>
            <a:ext cx="7969046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请你向他人了解一下他们对你的看法，看看别人眼中的你是怎么样的，为自己画一幅“他画像”。</a:t>
            </a:r>
            <a:endParaRPr lang="zh-CN" altLang="en-US" sz="2400" b="1" dirty="0">
              <a:latin typeface="杨任东竹石体-Semibold" panose="02000000000000000000" charset="-122"/>
              <a:ea typeface="杨任东竹石体-Semibold" panose="02000000000000000000" charset="-122"/>
              <a:cs typeface="杨任东竹石体-Semibold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66679" y="1241652"/>
            <a:ext cx="391794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杨任东竹石体-Semibold" panose="02000000000000000000" charset="-122"/>
                <a:ea typeface="杨任东竹石体-Semibold" panose="02000000000000000000" charset="-122"/>
              </a:rPr>
              <a:t>赵兴的调查结果</a:t>
            </a:r>
            <a:endParaRPr lang="zh-CN" altLang="en-US" sz="2800" b="1" dirty="0"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05849" y="2365456"/>
            <a:ext cx="75471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杨任东竹石体-Semibold" panose="02000000000000000000" charset="-122"/>
                <a:ea typeface="杨任东竹石体-Semibold" panose="02000000000000000000" charset="-122"/>
              </a:rPr>
              <a:t>父母</a:t>
            </a:r>
            <a:r>
              <a:rPr lang="zh-CN" altLang="en-US" sz="2400" dirty="0">
                <a:latin typeface="杨任东竹石体-Semibold" panose="02000000000000000000" charset="-122"/>
                <a:ea typeface="杨任东竹石体-Semibold" panose="02000000000000000000" charset="-122"/>
              </a:rPr>
              <a:t>认为赵兴有点儿调皮，老师说他很有韧劲，同学们说他足球踢得好。赵兴认同老师和同学的看法，自己确实能一直坚持练习书法、提高球技。但赵兴并不认同父母的看法，他觉得自己并不是真调皮，在父母面前的那些调皮行为，其实是想逗父母开心。</a:t>
            </a:r>
            <a:endParaRPr lang="zh-CN" altLang="en-US" sz="2400" dirty="0"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6260" y="4716121"/>
            <a:ext cx="10396760" cy="1198880"/>
          </a:xfrm>
          <a:prstGeom prst="rect">
            <a:avLst/>
          </a:prstGeom>
          <a:noFill/>
          <a:ln>
            <a:solidFill>
              <a:srgbClr val="FF7E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1</a:t>
            </a:r>
            <a:r>
              <a:rPr lang="zh-CN" altLang="en-US" sz="2400" b="1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、赵兴不认同父母的看法，你认为赵兴应该怎么和父母沟通呢？</a:t>
            </a:r>
            <a:endParaRPr lang="en-US" altLang="zh-CN" sz="2400" b="1" dirty="0">
              <a:latin typeface="杨任东竹石体-Semibold" panose="02000000000000000000" charset="-122"/>
              <a:ea typeface="杨任东竹石体-Semibold" panose="02000000000000000000" charset="-122"/>
              <a:cs typeface="杨任东竹石体-Semibold" panose="02000000000000000000" charset="-122"/>
            </a:endParaRPr>
          </a:p>
          <a:p>
            <a:r>
              <a:rPr lang="en-US" altLang="zh-CN" sz="2400" b="1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2</a:t>
            </a:r>
            <a:r>
              <a:rPr lang="zh-CN" altLang="en-US" sz="2400" b="1" dirty="0">
                <a:latin typeface="杨任东竹石体-Semibold" panose="02000000000000000000" charset="-122"/>
                <a:ea typeface="杨任东竹石体-Semibold" panose="02000000000000000000" charset="-122"/>
                <a:cs typeface="杨任东竹石体-Semibold" panose="02000000000000000000" charset="-122"/>
              </a:rPr>
              <a:t>、假如你像赵兴一样，并不认同某些人对你的看法，你会以什么方式与他们沟通呢？</a:t>
            </a:r>
            <a:endParaRPr lang="zh-CN" altLang="en-US" sz="2400" b="1" dirty="0">
              <a:latin typeface="杨任东竹石体-Semibold" panose="02000000000000000000" charset="-122"/>
              <a:ea typeface="杨任东竹石体-Semibold" panose="02000000000000000000" charset="-122"/>
              <a:cs typeface="杨任东竹石体-Semibold" panose="02000000000000000000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35524" y="5795805"/>
            <a:ext cx="1255395" cy="521970"/>
          </a:xfrm>
          <a:prstGeom prst="rect">
            <a:avLst/>
          </a:prstGeom>
          <a:solidFill>
            <a:srgbClr val="FF7E00"/>
          </a:solidFill>
          <a:ln>
            <a:solidFill>
              <a:srgbClr val="FF7E00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杨任东竹石体-Semibold" panose="02000000000000000000" charset="-122"/>
                <a:ea typeface="杨任东竹石体-Semibold" panose="02000000000000000000" charset="-122"/>
              </a:rPr>
              <a:t>小</a:t>
            </a:r>
            <a:r>
              <a:rPr lang="zh-CN" altLang="en-US" sz="2800" b="1" dirty="0" smtClean="0">
                <a:latin typeface="杨任东竹石体-Semibold" panose="02000000000000000000" charset="-122"/>
                <a:ea typeface="杨任东竹石体-Semibold" panose="02000000000000000000" charset="-122"/>
              </a:rPr>
              <a:t>讨论</a:t>
            </a:r>
            <a:endParaRPr lang="en-US" altLang="zh-CN" sz="2800" b="1" dirty="0">
              <a:latin typeface="杨任东竹石体-Semibold" panose="02000000000000000000" charset="-122"/>
              <a:ea typeface="杨任东竹石体-Semibold" panose="02000000000000000000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78425" y="1797295"/>
            <a:ext cx="10707330" cy="29498"/>
          </a:xfrm>
          <a:prstGeom prst="line">
            <a:avLst/>
          </a:prstGeom>
          <a:ln w="38100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/>
          <a:srcRect t="18172" r="5066"/>
          <a:stretch>
            <a:fillRect/>
          </a:stretch>
        </p:blipFill>
        <p:spPr>
          <a:xfrm>
            <a:off x="1069873" y="1860764"/>
            <a:ext cx="2219018" cy="2531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UNIT_TABLE_BEAUTIFY" val="smartTable{59f70440-4ee0-42bf-9b01-1349de9439d2}"/>
  <p:tag name="TABLE_ENDDRAG_ORIGIN_RECT" val="564*220"/>
  <p:tag name="TABLE_ENDDRAG_RECT" val="95*228*564*220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UNIT_TABLE_BEAUTIFY" val="smartTable{164bdab9-4699-4081-8070-b3b14f61d752}"/>
  <p:tag name="TABLE_ENDDRAG_ORIGIN_RECT" val="409*260"/>
  <p:tag name="TABLE_ENDDRAG_RECT" val="247*245*409*260"/>
</p:tagLst>
</file>

<file path=ppt/tags/tag28.xml><?xml version="1.0" encoding="utf-8"?>
<p:tagLst xmlns:p="http://schemas.openxmlformats.org/presentationml/2006/main">
  <p:tag name="KSO_WPP_MARK_KEY" val="a8ebab29-6340-4fc0-92ee-67cdd938356a"/>
  <p:tag name="COMMONDATA" val="eyJoZGlkIjoiOWI2NjU2N2JiYmE4NWE5OTk2ZGQ3ZmE1YTJhODkzM2QifQ=="/>
</p:tagLst>
</file>

<file path=ppt/tags/tag3.xml><?xml version="1.0" encoding="utf-8"?>
<p:tagLst xmlns:p="http://schemas.openxmlformats.org/presentationml/2006/main">
  <p:tag name="TIMING" val="|1.7|1.6|1.9|1.3|1.6|3.4|2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0">
          <a:blip xmlns:r="http://schemas.openxmlformats.org/officeDocument/2006/relationships" r:embed="rId1"/>
          <a:srcRect/>
          <a:stretch>
            <a:fillRect t="-3000" b="-20000"/>
          </a:stretch>
        </a:blipFill>
        <a:ln>
          <a:noFill/>
        </a:ln>
      </a:spPr>
      <a:bodyPr vert="horz" wrap="square" lIns="91440" tIns="45720" rIns="91440" bIns="45720" numCol="1" anchor="t" anchorCtr="0" compatLnSpc="1"/>
      <a:lstStyle>
        <a:defPPr>
          <a:defRPr lang="zh-CN" altLang="en-US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2872</Words>
  <Application>WPS 演示</Application>
  <PresentationFormat>自定义</PresentationFormat>
  <Paragraphs>242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Arial</vt:lpstr>
      <vt:lpstr>宋体</vt:lpstr>
      <vt:lpstr>Wingdings</vt:lpstr>
      <vt:lpstr>杨任东竹石体-Semibold</vt:lpstr>
      <vt:lpstr>微软雅黑</vt:lpstr>
      <vt:lpstr>Arial Unicode MS</vt:lpstr>
      <vt:lpstr>等线 Light</vt:lpstr>
      <vt:lpstr>等线</vt:lpstr>
      <vt:lpstr>Calibri</vt:lpstr>
      <vt:lpstr>Office 主题​​</vt:lpstr>
      <vt:lpstr>我是独特的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146</cp:revision>
  <dcterms:created xsi:type="dcterms:W3CDTF">2022-10-18T05:45:00Z</dcterms:created>
  <dcterms:modified xsi:type="dcterms:W3CDTF">2023-01-30T05:38:15Z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19C8C95D72BA4939A58614370381D906</vt:lpwstr>
  </property>
  <property fmtid="{D5CDD505-2E9C-101B-9397-08002B2CF9AE}" pid="3" name="KSOProductBuildVer">
    <vt:lpwstr>2052-11.1.0.13703</vt:lpwstr>
  </property>
</Properties>
</file>