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media/image28.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8125" r:id="rId3"/>
    <p:sldId id="8126" r:id="rId4"/>
    <p:sldId id="8141" r:id="rId5"/>
    <p:sldId id="8142" r:id="rId6"/>
    <p:sldId id="8137" r:id="rId7"/>
    <p:sldId id="8128" r:id="rId9"/>
    <p:sldId id="8129" r:id="rId10"/>
    <p:sldId id="8130" r:id="rId11"/>
    <p:sldId id="8131" r:id="rId12"/>
    <p:sldId id="8132" r:id="rId13"/>
    <p:sldId id="8127" r:id="rId14"/>
    <p:sldId id="2399" r:id="rId15"/>
    <p:sldId id="8094" r:id="rId16"/>
    <p:sldId id="8124" r:id="rId17"/>
    <p:sldId id="8095" r:id="rId18"/>
    <p:sldId id="854" r:id="rId19"/>
    <p:sldId id="257" r:id="rId20"/>
    <p:sldId id="269" r:id="rId21"/>
    <p:sldId id="265" r:id="rId22"/>
    <p:sldId id="8088" r:id="rId23"/>
    <p:sldId id="8089" r:id="rId24"/>
    <p:sldId id="8097" r:id="rId25"/>
    <p:sldId id="8107" r:id="rId26"/>
    <p:sldId id="8092" r:id="rId27"/>
    <p:sldId id="8070" r:id="rId28"/>
    <p:sldId id="8134" r:id="rId29"/>
    <p:sldId id="883" r:id="rId30"/>
    <p:sldId id="266" r:id="rId31"/>
    <p:sldId id="8117" r:id="rId32"/>
    <p:sldId id="318" r:id="rId33"/>
    <p:sldId id="8119" r:id="rId34"/>
    <p:sldId id="8118" r:id="rId35"/>
    <p:sldId id="8120" r:id="rId36"/>
    <p:sldId id="8121" r:id="rId37"/>
    <p:sldId id="8133" r:id="rId38"/>
    <p:sldId id="8122" r:id="rId39"/>
    <p:sldId id="2671" r:id="rId40"/>
    <p:sldId id="8104" r:id="rId41"/>
    <p:sldId id="256" r:id="rId42"/>
    <p:sldId id="8139" r:id="rId43"/>
    <p:sldId id="258" r:id="rId44"/>
    <p:sldId id="8143" r:id="rId45"/>
    <p:sldId id="8136" r:id="rId46"/>
    <p:sldId id="8135" r:id="rId47"/>
    <p:sldId id="8090" r:id="rId48"/>
    <p:sldId id="8064" r:id="rId49"/>
  </p:sldIdLst>
  <p:sldSz cx="12192000" cy="6858000"/>
  <p:notesSz cx="6858000" cy="9144000"/>
  <p:custDataLst>
    <p:tags r:id="rId5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ac" initials="m" lastIdx="0" clrIdx="6"/>
  <p:cmAuthor id="0" name="未知用户1" initials="" lastIdx="0" clrIdx="0"/>
  <p:cmAuthor id="1" name="作者" initials="作" lastIdx="0" clrIdx="1"/>
  <p:cmAuthor id="8" name="18423" initials="1" lastIdx="0" clrIdx="7"/>
  <p:cmAuthor id="2" name="xjj" initials="x" lastIdx="0" clrIdx="1"/>
  <p:cmAuthor id="9" name="iLearning" initials="i" lastIdx="0" clrIdx="0"/>
  <p:cmAuthor id="3" name="lenovo" initials="l" lastIdx="0" clrIdx="2"/>
  <p:cmAuthor id="4" name="admin" initials="a" lastIdx="0" clrIdx="3"/>
  <p:cmAuthor id="5" name="Administrator" initials="A" lastIdx="0" clrIdx="4"/>
  <p:cmAuthor id="6" name="10735" initials="1"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84BB"/>
    <a:srgbClr val="FFC4A6"/>
    <a:srgbClr val="E54C5E"/>
    <a:srgbClr val="909090"/>
    <a:srgbClr val="FF9900"/>
    <a:srgbClr val="FFC3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07" autoAdjust="0"/>
    <p:restoredTop sz="94660"/>
  </p:normalViewPr>
  <p:slideViewPr>
    <p:cSldViewPr snapToGrid="0">
      <p:cViewPr>
        <p:scale>
          <a:sx n="55" d="100"/>
          <a:sy n="55" d="100"/>
        </p:scale>
        <p:origin x="1026" y="46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notesMaster" Target="notesMasters/notesMaster1.xml"/><Relationship Id="rId7" Type="http://schemas.openxmlformats.org/officeDocument/2006/relationships/slide" Target="slides/slide5.xml"/><Relationship Id="rId6" Type="http://schemas.openxmlformats.org/officeDocument/2006/relationships/slide" Target="slides/slide4.xml"/><Relationship Id="rId54" Type="http://schemas.openxmlformats.org/officeDocument/2006/relationships/tags" Target="tags/tag70.xml"/><Relationship Id="rId53" Type="http://schemas.openxmlformats.org/officeDocument/2006/relationships/commentAuthors" Target="commentAuthors.xml"/><Relationship Id="rId52" Type="http://schemas.openxmlformats.org/officeDocument/2006/relationships/tableStyles" Target="tableStyles.xml"/><Relationship Id="rId51" Type="http://schemas.openxmlformats.org/officeDocument/2006/relationships/viewProps" Target="viewProps.xml"/><Relationship Id="rId50" Type="http://schemas.openxmlformats.org/officeDocument/2006/relationships/presProps" Target="presProps.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E8FE0F-D805-414C-A0ED-795B4DCDE27E}"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3AA1DA-7F39-4BB4-A8CE-F3993A646D5E}"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2.png"/><Relationship Id="rId1"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2.jpeg"/><Relationship Id="rId3" Type="http://schemas.openxmlformats.org/officeDocument/2006/relationships/tags" Target="../tags/tag35.xml"/><Relationship Id="rId2" Type="http://schemas.openxmlformats.org/officeDocument/2006/relationships/image" Target="../media/image13.png"/><Relationship Id="rId1" Type="http://schemas.openxmlformats.org/officeDocument/2006/relationships/tags" Target="../tags/tag34.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jpeg"/><Relationship Id="rId1"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image" Target="../media/image18.png"/></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20.jpeg"/><Relationship Id="rId6" Type="http://schemas.openxmlformats.org/officeDocument/2006/relationships/tags" Target="../tags/tag40.xml"/><Relationship Id="rId5" Type="http://schemas.openxmlformats.org/officeDocument/2006/relationships/image" Target="../media/image19.jpeg"/><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image" Target="../media/image21.pn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image" Target="../media/image21.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4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tags" Target="../tags/tag46.xml"/><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tags" Target="../tags/tag45.xml"/></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48.xml"/><Relationship Id="rId2" Type="http://schemas.openxmlformats.org/officeDocument/2006/relationships/slide" Target="slide46.xml"/><Relationship Id="rId1" Type="http://schemas.openxmlformats.org/officeDocument/2006/relationships/slide" Target="slide45.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9.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0.xml"/></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9.png"/><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0.png"/><Relationship Id="rId1" Type="http://schemas.openxmlformats.org/officeDocument/2006/relationships/tags" Target="../tags/tag51.xml"/></Relationships>
</file>

<file path=ppt/slides/_rels/slide2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5.xml"/><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image" Target="../media/image18.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3.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3" Type="http://schemas.openxmlformats.org/officeDocument/2006/relationships/slideLayout" Target="../slideLayouts/slideLayout7.xml"/><Relationship Id="rId12" Type="http://schemas.openxmlformats.org/officeDocument/2006/relationships/tags" Target="../tags/tag15.xml"/><Relationship Id="rId11" Type="http://schemas.openxmlformats.org/officeDocument/2006/relationships/tags" Target="../tags/tag14.xml"/><Relationship Id="rId10" Type="http://schemas.openxmlformats.org/officeDocument/2006/relationships/tags" Target="../tags/tag13.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image" Target="../media/image31.png"/><Relationship Id="rId1" Type="http://schemas.openxmlformats.org/officeDocument/2006/relationships/tags" Target="../tags/tag56.xml"/></Relationships>
</file>

<file path=ppt/slides/_rels/slide3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image" Target="../media/image6.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3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image" Target="../media/image32.jpeg"/></Relationships>
</file>

<file path=ppt/slides/_rels/slide3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image" Target="../media/image18.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5.png"/></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22.xml"/><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6.pn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7.png"/></Relationships>
</file>

<file path=ppt/slides/_rels/slide4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microsoft.com/office/2007/relationships/hdphoto" Target="../media/image39.wdp"/><Relationship Id="rId2" Type="http://schemas.openxmlformats.org/officeDocument/2006/relationships/image" Target="../media/image38.png"/><Relationship Id="rId1" Type="http://schemas.openxmlformats.org/officeDocument/2006/relationships/image" Target="../media/image37.png"/></Relationships>
</file>

<file path=ppt/slides/_rels/slide4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0.png"/><Relationship Id="rId1" Type="http://schemas.openxmlformats.org/officeDocument/2006/relationships/slide" Target="slide21.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1.png"/><Relationship Id="rId1" Type="http://schemas.openxmlformats.org/officeDocument/2006/relationships/slide" Target="slide21.xml"/></Relationships>
</file>

<file path=ppt/slides/_rels/slide5.xml.rels><?xml version="1.0" encoding="UTF-8" standalone="yes"?>
<Relationships xmlns="http://schemas.openxmlformats.org/package/2006/relationships"><Relationship Id="rId9" Type="http://schemas.openxmlformats.org/officeDocument/2006/relationships/tags" Target="../tags/tag31.xml"/><Relationship Id="rId8" Type="http://schemas.openxmlformats.org/officeDocument/2006/relationships/tags" Target="../tags/tag30.xml"/><Relationship Id="rId7" Type="http://schemas.openxmlformats.org/officeDocument/2006/relationships/tags" Target="../tags/tag29.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3" Type="http://schemas.openxmlformats.org/officeDocument/2006/relationships/tags" Target="../tags/tag25.xml"/><Relationship Id="rId2" Type="http://schemas.openxmlformats.org/officeDocument/2006/relationships/tags" Target="../tags/tag24.xml"/><Relationship Id="rId13" Type="http://schemas.openxmlformats.org/officeDocument/2006/relationships/notesSlide" Target="../notesSlides/notesSlide1.xml"/><Relationship Id="rId12" Type="http://schemas.openxmlformats.org/officeDocument/2006/relationships/slideLayout" Target="../slideLayouts/slideLayout7.xml"/><Relationship Id="rId11" Type="http://schemas.openxmlformats.org/officeDocument/2006/relationships/tags" Target="../tags/tag33.xml"/><Relationship Id="rId10" Type="http://schemas.openxmlformats.org/officeDocument/2006/relationships/tags" Target="../tags/tag32.xml"/><Relationship Id="rId1" Type="http://schemas.openxmlformats.org/officeDocument/2006/relationships/tags" Target="../tags/tag2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5371465" y="4416425"/>
            <a:ext cx="4512945" cy="1249045"/>
          </a:xfrm>
          <a:prstGeom prst="roundRect">
            <a:avLst/>
          </a:prstGeom>
          <a:solidFill>
            <a:schemeClr val="bg1"/>
          </a:solidFill>
          <a:ln w="31750">
            <a:solidFill>
              <a:srgbClr val="469C6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4" name="文本框 3"/>
          <p:cNvSpPr txBox="1"/>
          <p:nvPr/>
        </p:nvSpPr>
        <p:spPr>
          <a:xfrm>
            <a:off x="5868035" y="4457065"/>
            <a:ext cx="3837305" cy="1198880"/>
          </a:xfrm>
          <a:prstGeom prst="rect">
            <a:avLst/>
          </a:prstGeom>
          <a:noFill/>
        </p:spPr>
        <p:txBody>
          <a:bodyPr wrap="square" rtlCol="0">
            <a:spAutoFit/>
          </a:bodyPr>
          <a:lstStyle/>
          <a:p>
            <a:pPr algn="ctr"/>
            <a:r>
              <a:rPr lang="zh-CN" altLang="en-US" sz="2400" b="1" dirty="0">
                <a:solidFill>
                  <a:schemeClr val="tx1">
                    <a:lumMod val="75000"/>
                    <a:lumOff val="25000"/>
                  </a:schemeClr>
                </a:solidFill>
                <a:latin typeface="软笔行楷简繁" panose="03000600000000000000" charset="-122"/>
                <a:ea typeface="软笔行楷简繁" panose="03000600000000000000" charset="-122"/>
                <a:cs typeface="软笔行楷简繁" panose="03000600000000000000" charset="-122"/>
                <a:sym typeface="+mn-ea"/>
              </a:rPr>
              <a:t>嵊州市剡城中学</a:t>
            </a:r>
            <a:endParaRPr lang="en-US" altLang="zh-CN" sz="2400" b="1" dirty="0">
              <a:solidFill>
                <a:schemeClr val="tx1">
                  <a:lumMod val="75000"/>
                  <a:lumOff val="25000"/>
                </a:schemeClr>
              </a:solidFill>
              <a:latin typeface="软笔行楷简繁" panose="03000600000000000000" charset="-122"/>
              <a:ea typeface="软笔行楷简繁" panose="03000600000000000000" charset="-122"/>
              <a:cs typeface="软笔行楷简繁" panose="03000600000000000000" charset="-122"/>
            </a:endParaRPr>
          </a:p>
          <a:p>
            <a:pPr algn="ctr"/>
            <a:r>
              <a:rPr lang="zh-CN" altLang="en-US" sz="2400" b="1" dirty="0">
                <a:solidFill>
                  <a:schemeClr val="tx1">
                    <a:lumMod val="75000"/>
                    <a:lumOff val="25000"/>
                  </a:schemeClr>
                </a:solidFill>
                <a:latin typeface="软笔行楷简繁" panose="03000600000000000000" charset="-122"/>
                <a:ea typeface="软笔行楷简繁" panose="03000600000000000000" charset="-122"/>
                <a:cs typeface="软笔行楷简繁" panose="03000600000000000000" charset="-122"/>
                <a:sym typeface="+mn-ea"/>
              </a:rPr>
              <a:t>过王洁</a:t>
            </a:r>
            <a:endParaRPr lang="en-US" altLang="zh-CN" sz="2400" b="1" dirty="0">
              <a:solidFill>
                <a:schemeClr val="tx1">
                  <a:lumMod val="75000"/>
                  <a:lumOff val="25000"/>
                </a:schemeClr>
              </a:solidFill>
              <a:latin typeface="软笔行楷简繁" panose="03000600000000000000" charset="-122"/>
              <a:ea typeface="软笔行楷简繁" panose="03000600000000000000" charset="-122"/>
              <a:cs typeface="软笔行楷简繁" panose="03000600000000000000" charset="-122"/>
            </a:endParaRPr>
          </a:p>
          <a:p>
            <a:pPr algn="ctr"/>
            <a:r>
              <a:rPr lang="en-US" altLang="zh-CN" sz="2400" b="1" dirty="0">
                <a:solidFill>
                  <a:schemeClr val="tx1">
                    <a:lumMod val="75000"/>
                    <a:lumOff val="25000"/>
                  </a:schemeClr>
                </a:solidFill>
                <a:latin typeface="软笔行楷简繁" panose="03000600000000000000" charset="-122"/>
                <a:ea typeface="软笔行楷简繁" panose="03000600000000000000" charset="-122"/>
                <a:cs typeface="软笔行楷简繁" panose="03000600000000000000" charset="-122"/>
                <a:sym typeface="+mn-ea"/>
              </a:rPr>
              <a:t>2024.09.18</a:t>
            </a:r>
            <a:endParaRPr lang="en-US" altLang="zh-CN" sz="2400" b="1" dirty="0">
              <a:solidFill>
                <a:schemeClr val="tx1">
                  <a:lumMod val="75000"/>
                  <a:lumOff val="25000"/>
                </a:schemeClr>
              </a:solidFill>
              <a:latin typeface="软笔行楷简繁" panose="03000600000000000000" charset="-122"/>
              <a:ea typeface="软笔行楷简繁" panose="03000600000000000000" charset="-122"/>
              <a:cs typeface="软笔行楷简繁" panose="03000600000000000000" charset="-122"/>
              <a:sym typeface="+mn-ea"/>
            </a:endParaRPr>
          </a:p>
        </p:txBody>
      </p:sp>
      <p:sp>
        <p:nvSpPr>
          <p:cNvPr id="5" name="圆角矩形 4"/>
          <p:cNvSpPr/>
          <p:nvPr/>
        </p:nvSpPr>
        <p:spPr>
          <a:xfrm>
            <a:off x="6115050" y="808355"/>
            <a:ext cx="6656070" cy="2117090"/>
          </a:xfrm>
          <a:prstGeom prst="roundRect">
            <a:avLst/>
          </a:prstGeom>
          <a:solidFill>
            <a:srgbClr val="469C6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 name="文本框 1"/>
          <p:cNvSpPr txBox="1"/>
          <p:nvPr/>
        </p:nvSpPr>
        <p:spPr>
          <a:xfrm>
            <a:off x="6115050" y="633095"/>
            <a:ext cx="6076950" cy="2178373"/>
          </a:xfrm>
          <a:prstGeom prst="roundRect">
            <a:avLst/>
          </a:prstGeom>
          <a:noFill/>
        </p:spPr>
        <p:txBody>
          <a:bodyPr wrap="square" rtlCol="0">
            <a:spAutoFit/>
          </a:bodyPr>
          <a:lstStyle/>
          <a:p>
            <a:pPr indent="0" algn="ctr" fontAlgn="auto">
              <a:lnSpc>
                <a:spcPct val="150000"/>
              </a:lnSpc>
            </a:pPr>
            <a:r>
              <a:rPr lang="en-US" altLang="zh-CN" sz="2800" dirty="0">
                <a:solidFill>
                  <a:srgbClr val="F5E752"/>
                </a:solidFill>
                <a:latin typeface="Britannic Bold" panose="020B0903060703020204" charset="0"/>
                <a:cs typeface="Britannic Bold" panose="020B0903060703020204" charset="0"/>
              </a:rPr>
              <a:t>Unit3 My School </a:t>
            </a:r>
            <a:endParaRPr lang="en-US" altLang="zh-CN" sz="2800" dirty="0">
              <a:solidFill>
                <a:srgbClr val="F5E752"/>
              </a:solidFill>
              <a:latin typeface="Britannic Bold" panose="020B0903060703020204" charset="0"/>
              <a:cs typeface="Britannic Bold" panose="020B0903060703020204" charset="0"/>
            </a:endParaRPr>
          </a:p>
          <a:p>
            <a:pPr indent="0" algn="ctr" fontAlgn="auto">
              <a:lnSpc>
                <a:spcPct val="150000"/>
              </a:lnSpc>
            </a:pPr>
            <a:r>
              <a:rPr lang="en-US" altLang="zh-CN" sz="2800" dirty="0">
                <a:solidFill>
                  <a:srgbClr val="F5E752"/>
                </a:solidFill>
                <a:latin typeface="Britannic Bold" panose="020B0903060703020204" charset="0"/>
                <a:cs typeface="Britannic Bold" panose="020B0903060703020204" charset="0"/>
              </a:rPr>
              <a:t>Section B &amp; Project</a:t>
            </a:r>
            <a:endParaRPr lang="en-US" altLang="zh-CN" sz="2800" dirty="0">
              <a:solidFill>
                <a:srgbClr val="F5E752"/>
              </a:solidFill>
              <a:latin typeface="Britannic Bold" panose="020B0903060703020204" charset="0"/>
              <a:cs typeface="Britannic Bold" panose="020B0903060703020204" charset="0"/>
            </a:endParaRPr>
          </a:p>
          <a:p>
            <a:pPr indent="0" algn="ctr" fontAlgn="auto">
              <a:lnSpc>
                <a:spcPct val="150000"/>
              </a:lnSpc>
            </a:pPr>
            <a:r>
              <a:rPr lang="zh-CN" altLang="en-US" sz="2800" b="1" dirty="0">
                <a:solidFill>
                  <a:srgbClr val="F5E752"/>
                </a:solidFill>
                <a:latin typeface="软笔行楷简繁" panose="03000600000000000000" charset="-122"/>
                <a:ea typeface="软笔行楷简繁" panose="03000600000000000000" charset="-122"/>
                <a:cs typeface="Britannic Bold" panose="020B0903060703020204" charset="0"/>
              </a:rPr>
              <a:t>教材内容解读和设计</a:t>
            </a:r>
            <a:endParaRPr lang="zh-CN" altLang="en-US" sz="2800" b="1" dirty="0">
              <a:solidFill>
                <a:srgbClr val="F5E752"/>
              </a:solidFill>
              <a:latin typeface="软笔行楷简繁" panose="03000600000000000000" charset="-122"/>
              <a:ea typeface="软笔行楷简繁" panose="03000600000000000000" charset="-122"/>
              <a:cs typeface="Britannic Bold" panose="020B0903060703020204" charset="0"/>
            </a:endParaRPr>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5922169"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31239" y="475977"/>
            <a:ext cx="5116147" cy="3123668"/>
          </a:xfrm>
          <a:prstGeom prst="rect">
            <a:avLst/>
          </a:prstGeom>
        </p:spPr>
      </p:pic>
      <p:grpSp>
        <p:nvGrpSpPr>
          <p:cNvPr id="8" name="组合 7"/>
          <p:cNvGrpSpPr/>
          <p:nvPr/>
        </p:nvGrpSpPr>
        <p:grpSpPr>
          <a:xfrm>
            <a:off x="5914390" y="370840"/>
            <a:ext cx="6678930" cy="4215130"/>
            <a:chOff x="9314" y="584"/>
            <a:chExt cx="10518" cy="6638"/>
          </a:xfrm>
        </p:grpSpPr>
        <p:sp>
          <p:nvSpPr>
            <p:cNvPr id="5" name="圆角矩形 4"/>
            <p:cNvSpPr/>
            <p:nvPr/>
          </p:nvSpPr>
          <p:spPr>
            <a:xfrm>
              <a:off x="9314" y="584"/>
              <a:ext cx="10518" cy="6638"/>
            </a:xfrm>
            <a:prstGeom prst="roundRect">
              <a:avLst>
                <a:gd name="adj" fmla="val 4579"/>
              </a:avLst>
            </a:prstGeom>
            <a:solidFill>
              <a:srgbClr val="E2E2E2"/>
            </a:solidFill>
            <a:ln w="31750">
              <a:noFill/>
              <a:prstDash val="dash"/>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4" name="文本框 3"/>
            <p:cNvSpPr txBox="1"/>
            <p:nvPr/>
          </p:nvSpPr>
          <p:spPr>
            <a:xfrm>
              <a:off x="9510" y="679"/>
              <a:ext cx="9330" cy="6542"/>
            </a:xfrm>
            <a:prstGeom prst="rect">
              <a:avLst/>
            </a:prstGeom>
            <a:noFill/>
          </p:spPr>
          <p:txBody>
            <a:bodyPr wrap="square" rtlCol="0">
              <a:spAutoFit/>
            </a:bodyPr>
            <a:lstStyle/>
            <a:p>
              <a:r>
                <a:rPr lang="zh-CN" altLang="en-US" sz="2400" b="1" dirty="0">
                  <a:solidFill>
                    <a:schemeClr val="tx1"/>
                  </a:solidFill>
                  <a:latin typeface="楷体" panose="02010609060101010101" charset="-122"/>
                  <a:ea typeface="楷体" panose="02010609060101010101" charset="-122"/>
                  <a:cs typeface="楷体" panose="02010609060101010101" charset="-122"/>
                </a:rPr>
                <a:t>    本单元的</a:t>
              </a:r>
              <a:r>
                <a:rPr lang="zh-CN" altLang="en-US" sz="2400" b="1" dirty="0">
                  <a:solidFill>
                    <a:srgbClr val="FF0000"/>
                  </a:solidFill>
                  <a:latin typeface="楷体" panose="02010609060101010101" charset="-122"/>
                  <a:ea typeface="楷体" panose="02010609060101010101" charset="-122"/>
                  <a:cs typeface="楷体" panose="02010609060101010101" charset="-122"/>
                </a:rPr>
                <a:t>反思性评价表</a:t>
              </a:r>
              <a:r>
                <a:rPr lang="zh-CN" altLang="en-US" sz="2400" b="1" dirty="0">
                  <a:solidFill>
                    <a:schemeClr val="tx1"/>
                  </a:solidFill>
                  <a:latin typeface="楷体" panose="02010609060101010101" charset="-122"/>
                  <a:ea typeface="楷体" panose="02010609060101010101" charset="-122"/>
                  <a:cs typeface="楷体" panose="02010609060101010101" charset="-122"/>
                </a:rPr>
                <a:t>主要从</a:t>
              </a:r>
              <a:r>
                <a:rPr lang="zh-CN" altLang="en-US" sz="2400" b="1" dirty="0">
                  <a:solidFill>
                    <a:srgbClr val="FF0000"/>
                  </a:solidFill>
                  <a:latin typeface="楷体" panose="02010609060101010101" charset="-122"/>
                  <a:ea typeface="楷体" panose="02010609060101010101" charset="-122"/>
                  <a:cs typeface="楷体" panose="02010609060101010101" charset="-122"/>
                </a:rPr>
                <a:t>词汇</a:t>
              </a:r>
              <a:r>
                <a:rPr lang="zh-CN" altLang="en-US" sz="2400" b="1" dirty="0">
                  <a:solidFill>
                    <a:schemeClr val="tx1"/>
                  </a:solidFill>
                  <a:latin typeface="楷体" panose="02010609060101010101" charset="-122"/>
                  <a:ea typeface="楷体" panose="02010609060101010101" charset="-122"/>
                  <a:cs typeface="楷体" panose="02010609060101010101" charset="-122"/>
                </a:rPr>
                <a:t>、</a:t>
              </a:r>
              <a:r>
                <a:rPr lang="zh-CN" altLang="en-US" sz="2400" b="1" dirty="0">
                  <a:solidFill>
                    <a:srgbClr val="FF0000"/>
                  </a:solidFill>
                  <a:latin typeface="楷体" panose="02010609060101010101" charset="-122"/>
                  <a:ea typeface="楷体" panose="02010609060101010101" charset="-122"/>
                  <a:cs typeface="楷体" panose="02010609060101010101" charset="-122"/>
                </a:rPr>
                <a:t>语法</a:t>
              </a:r>
              <a:r>
                <a:rPr lang="zh-CN" altLang="en-US" sz="2400" b="1" dirty="0">
                  <a:solidFill>
                    <a:schemeClr val="tx1"/>
                  </a:solidFill>
                  <a:latin typeface="楷体" panose="02010609060101010101" charset="-122"/>
                  <a:ea typeface="楷体" panose="02010609060101010101" charset="-122"/>
                  <a:cs typeface="楷体" panose="02010609060101010101" charset="-122"/>
                </a:rPr>
                <a:t>、</a:t>
              </a:r>
              <a:r>
                <a:rPr lang="zh-CN" altLang="en-US" sz="2400" b="1" dirty="0">
                  <a:solidFill>
                    <a:srgbClr val="FF0000"/>
                  </a:solidFill>
                  <a:latin typeface="楷体" panose="02010609060101010101" charset="-122"/>
                  <a:ea typeface="楷体" panose="02010609060101010101" charset="-122"/>
                  <a:cs typeface="楷体" panose="02010609060101010101" charset="-122"/>
                </a:rPr>
                <a:t>语言功能</a:t>
              </a:r>
              <a:r>
                <a:rPr lang="zh-CN" altLang="en-US" sz="2400" b="1" dirty="0">
                  <a:solidFill>
                    <a:schemeClr val="tx1"/>
                  </a:solidFill>
                  <a:latin typeface="楷体" panose="02010609060101010101" charset="-122"/>
                  <a:ea typeface="楷体" panose="02010609060101010101" charset="-122"/>
                  <a:cs typeface="楷体" panose="02010609060101010101" charset="-122"/>
                </a:rPr>
                <a:t>和</a:t>
              </a:r>
              <a:r>
                <a:rPr lang="zh-CN" altLang="en-US" sz="2400" b="1" dirty="0">
                  <a:solidFill>
                    <a:srgbClr val="FF0000"/>
                  </a:solidFill>
                  <a:latin typeface="楷体" panose="02010609060101010101" charset="-122"/>
                  <a:ea typeface="楷体" panose="02010609060101010101" charset="-122"/>
                  <a:cs typeface="楷体" panose="02010609060101010101" charset="-122"/>
                </a:rPr>
                <a:t>产出任务</a:t>
              </a:r>
              <a:r>
                <a:rPr lang="zh-CN" altLang="en-US" sz="2400" b="1" dirty="0">
                  <a:solidFill>
                    <a:schemeClr val="tx1"/>
                  </a:solidFill>
                  <a:latin typeface="楷体" panose="02010609060101010101" charset="-122"/>
                  <a:ea typeface="楷体" panose="02010609060101010101" charset="-122"/>
                  <a:cs typeface="楷体" panose="02010609060101010101" charset="-122"/>
                </a:rPr>
                <a:t>几个方面引导学生回顾自己的学习过程和收获。</a:t>
              </a:r>
              <a:r>
                <a:rPr lang="en-US" altLang="zh-CN" sz="2400" b="1" dirty="0">
                  <a:solidFill>
                    <a:schemeClr val="tx1"/>
                  </a:solidFill>
                  <a:latin typeface="楷体" panose="02010609060101010101" charset="-122"/>
                  <a:ea typeface="楷体" panose="02010609060101010101" charset="-122"/>
                  <a:cs typeface="楷体" panose="02010609060101010101" charset="-122"/>
                </a:rPr>
                <a:t>1</a:t>
              </a:r>
              <a:r>
                <a:rPr lang="zh-CN" altLang="en-US" sz="2400" b="1" dirty="0">
                  <a:solidFill>
                    <a:schemeClr val="tx1"/>
                  </a:solidFill>
                  <a:latin typeface="楷体" panose="02010609060101010101" charset="-122"/>
                  <a:ea typeface="楷体" panose="02010609060101010101" charset="-122"/>
                  <a:cs typeface="楷体" panose="02010609060101010101" charset="-122"/>
                </a:rPr>
                <a:t>、</a:t>
              </a:r>
              <a:r>
                <a:rPr lang="en-US" altLang="zh-CN" sz="2400" b="1" dirty="0">
                  <a:solidFill>
                    <a:schemeClr val="tx1"/>
                  </a:solidFill>
                  <a:latin typeface="楷体" panose="02010609060101010101" charset="-122"/>
                  <a:ea typeface="楷体" panose="02010609060101010101" charset="-122"/>
                  <a:cs typeface="楷体" panose="02010609060101010101" charset="-122"/>
                </a:rPr>
                <a:t>2</a:t>
              </a:r>
              <a:r>
                <a:rPr lang="zh-CN" altLang="en-US" sz="2400" b="1" dirty="0">
                  <a:latin typeface="楷体" panose="02010609060101010101" charset="-122"/>
                  <a:ea typeface="楷体" panose="02010609060101010101" charset="-122"/>
                  <a:cs typeface="楷体" panose="02010609060101010101" charset="-122"/>
                </a:rPr>
                <a:t>点</a:t>
              </a:r>
              <a:r>
                <a:rPr lang="zh-CN" altLang="en-US" sz="2400" b="1" dirty="0">
                  <a:solidFill>
                    <a:schemeClr val="tx1"/>
                  </a:solidFill>
                  <a:latin typeface="楷体" panose="02010609060101010101" charset="-122"/>
                  <a:ea typeface="楷体" panose="02010609060101010101" charset="-122"/>
                  <a:cs typeface="楷体" panose="02010609060101010101" charset="-122"/>
                </a:rPr>
                <a:t>要求学生回顾本单元所学的</a:t>
              </a:r>
              <a:r>
                <a:rPr lang="zh-CN" altLang="en-US" sz="2400" b="1" dirty="0">
                  <a:solidFill>
                    <a:srgbClr val="FF0000"/>
                  </a:solidFill>
                  <a:latin typeface="楷体" panose="02010609060101010101" charset="-122"/>
                  <a:ea typeface="楷体" panose="02010609060101010101" charset="-122"/>
                  <a:cs typeface="楷体" panose="02010609060101010101" charset="-122"/>
                </a:rPr>
                <a:t>教室里物品</a:t>
              </a:r>
              <a:r>
                <a:rPr lang="zh-CN" altLang="en-US" sz="2400" b="1" dirty="0">
                  <a:solidFill>
                    <a:schemeClr val="tx1"/>
                  </a:solidFill>
                  <a:latin typeface="楷体" panose="02010609060101010101" charset="-122"/>
                  <a:ea typeface="楷体" panose="02010609060101010101" charset="-122"/>
                  <a:cs typeface="楷体" panose="02010609060101010101" charset="-122"/>
                </a:rPr>
                <a:t>的名称，以及校园内不同</a:t>
              </a:r>
              <a:r>
                <a:rPr lang="zh-CN" altLang="en-US" sz="2400" b="1" dirty="0">
                  <a:solidFill>
                    <a:srgbClr val="FF0000"/>
                  </a:solidFill>
                  <a:latin typeface="楷体" panose="02010609060101010101" charset="-122"/>
                  <a:ea typeface="楷体" panose="02010609060101010101" charset="-122"/>
                  <a:cs typeface="楷体" panose="02010609060101010101" charset="-122"/>
                </a:rPr>
                <a:t>场所</a:t>
              </a:r>
              <a:r>
                <a:rPr lang="zh-CN" altLang="en-US" sz="2400" b="1" dirty="0">
                  <a:solidFill>
                    <a:schemeClr val="tx1"/>
                  </a:solidFill>
                  <a:latin typeface="楷体" panose="02010609060101010101" charset="-122"/>
                  <a:ea typeface="楷体" panose="02010609060101010101" charset="-122"/>
                  <a:cs typeface="楷体" panose="02010609060101010101" charset="-122"/>
                </a:rPr>
                <a:t>的名称。第</a:t>
              </a:r>
              <a:r>
                <a:rPr lang="en-US" altLang="zh-CN" sz="2400" b="1" dirty="0">
                  <a:solidFill>
                    <a:schemeClr val="tx1"/>
                  </a:solidFill>
                  <a:latin typeface="楷体" panose="02010609060101010101" charset="-122"/>
                  <a:ea typeface="楷体" panose="02010609060101010101" charset="-122"/>
                  <a:cs typeface="楷体" panose="02010609060101010101" charset="-122"/>
                </a:rPr>
                <a:t>3</a:t>
              </a:r>
              <a:r>
                <a:rPr lang="zh-CN" altLang="en-US" sz="2400" b="1" dirty="0">
                  <a:latin typeface="楷体" panose="02010609060101010101" charset="-122"/>
                  <a:ea typeface="楷体" panose="02010609060101010101" charset="-122"/>
                  <a:cs typeface="楷体" panose="02010609060101010101" charset="-122"/>
                </a:rPr>
                <a:t>点</a:t>
              </a:r>
              <a:r>
                <a:rPr lang="zh-CN" altLang="en-US" sz="2400" b="1" dirty="0">
                  <a:solidFill>
                    <a:schemeClr val="tx1"/>
                  </a:solidFill>
                  <a:latin typeface="楷体" panose="02010609060101010101" charset="-122"/>
                  <a:ea typeface="楷体" panose="02010609060101010101" charset="-122"/>
                  <a:cs typeface="楷体" panose="02010609060101010101" charset="-122"/>
                </a:rPr>
                <a:t>检查学生对单元语言学习目标与语言功能项目掌握情况，即运用</a:t>
              </a:r>
              <a:r>
                <a:rPr lang="en-US" altLang="zh-CN" sz="2400" b="1" dirty="0">
                  <a:solidFill>
                    <a:srgbClr val="FF0000"/>
                  </a:solidFill>
                  <a:latin typeface="楷体" panose="02010609060101010101" charset="-122"/>
                  <a:ea typeface="楷体" panose="02010609060101010101" charset="-122"/>
                  <a:cs typeface="楷体" panose="02010609060101010101" charset="-122"/>
                </a:rPr>
                <a:t>there be</a:t>
              </a:r>
              <a:r>
                <a:rPr lang="zh-CN" altLang="en-US" sz="2400" b="1" dirty="0">
                  <a:solidFill>
                    <a:schemeClr val="tx1"/>
                  </a:solidFill>
                  <a:latin typeface="楷体" panose="02010609060101010101" charset="-122"/>
                  <a:ea typeface="楷体" panose="02010609060101010101" charset="-122"/>
                  <a:cs typeface="楷体" panose="02010609060101010101" charset="-122"/>
                </a:rPr>
                <a:t>结构和</a:t>
              </a:r>
              <a:r>
                <a:rPr lang="zh-CN" altLang="en-US" sz="2400" b="1" dirty="0">
                  <a:solidFill>
                    <a:srgbClr val="FF0000"/>
                  </a:solidFill>
                  <a:latin typeface="楷体" panose="02010609060101010101" charset="-122"/>
                  <a:ea typeface="楷体" panose="02010609060101010101" charset="-122"/>
                  <a:cs typeface="楷体" panose="02010609060101010101" charset="-122"/>
                </a:rPr>
                <a:t>方位介词</a:t>
              </a:r>
              <a:r>
                <a:rPr lang="zh-CN" altLang="en-US" sz="2400" b="1" dirty="0">
                  <a:solidFill>
                    <a:schemeClr val="tx1"/>
                  </a:solidFill>
                  <a:latin typeface="楷体" panose="02010609060101010101" charset="-122"/>
                  <a:ea typeface="楷体" panose="02010609060101010101" charset="-122"/>
                  <a:cs typeface="楷体" panose="02010609060101010101" charset="-122"/>
                </a:rPr>
                <a:t>谈论物品和场所的位置。第</a:t>
              </a:r>
              <a:r>
                <a:rPr lang="en-US" altLang="zh-CN" sz="2400" b="1" dirty="0">
                  <a:solidFill>
                    <a:schemeClr val="tx1"/>
                  </a:solidFill>
                  <a:latin typeface="楷体" panose="02010609060101010101" charset="-122"/>
                  <a:ea typeface="楷体" panose="02010609060101010101" charset="-122"/>
                  <a:cs typeface="楷体" panose="02010609060101010101" charset="-122"/>
                </a:rPr>
                <a:t>4</a:t>
              </a:r>
              <a:r>
                <a:rPr lang="zh-CN" altLang="en-US" sz="2400" b="1" dirty="0">
                  <a:latin typeface="楷体" panose="02010609060101010101" charset="-122"/>
                  <a:ea typeface="楷体" panose="02010609060101010101" charset="-122"/>
                  <a:cs typeface="楷体" panose="02010609060101010101" charset="-122"/>
                </a:rPr>
                <a:t>点</a:t>
              </a:r>
              <a:r>
                <a:rPr lang="zh-CN" altLang="en-US" sz="2400" b="1" dirty="0">
                  <a:solidFill>
                    <a:schemeClr val="tx1"/>
                  </a:solidFill>
                  <a:latin typeface="楷体" panose="02010609060101010101" charset="-122"/>
                  <a:ea typeface="楷体" panose="02010609060101010101" charset="-122"/>
                  <a:cs typeface="楷体" panose="02010609060101010101" charset="-122"/>
                </a:rPr>
                <a:t>概括了本单元聚焦的语言表现任务，即运用所学语言</a:t>
              </a:r>
              <a:r>
                <a:rPr lang="zh-CN" altLang="en-US" sz="2400" b="1" dirty="0">
                  <a:solidFill>
                    <a:srgbClr val="FF0000"/>
                  </a:solidFill>
                  <a:latin typeface="楷体" panose="02010609060101010101" charset="-122"/>
                  <a:ea typeface="楷体" panose="02010609060101010101" charset="-122"/>
                  <a:cs typeface="楷体" panose="02010609060101010101" charset="-122"/>
                </a:rPr>
                <a:t>介绍</a:t>
              </a:r>
              <a:r>
                <a:rPr lang="zh-CN" altLang="en-US" sz="2400" b="1" dirty="0">
                  <a:solidFill>
                    <a:schemeClr val="tx1"/>
                  </a:solidFill>
                  <a:latin typeface="楷体" panose="02010609060101010101" charset="-122"/>
                  <a:ea typeface="楷体" panose="02010609060101010101" charset="-122"/>
                  <a:cs typeface="楷体" panose="02010609060101010101" charset="-122"/>
                </a:rPr>
                <a:t>自己的学校、</a:t>
              </a:r>
              <a:r>
                <a:rPr lang="zh-CN" altLang="en-US" sz="2400" b="1" dirty="0">
                  <a:solidFill>
                    <a:srgbClr val="FF0000"/>
                  </a:solidFill>
                  <a:latin typeface="楷体" panose="02010609060101010101" charset="-122"/>
                  <a:ea typeface="楷体" panose="02010609060101010101" charset="-122"/>
                  <a:cs typeface="楷体" panose="02010609060101010101" charset="-122"/>
                </a:rPr>
                <a:t>描述</a:t>
              </a:r>
              <a:r>
                <a:rPr lang="zh-CN" altLang="en-US" sz="2400" b="1" dirty="0">
                  <a:solidFill>
                    <a:schemeClr val="tx1"/>
                  </a:solidFill>
                  <a:latin typeface="楷体" panose="02010609060101010101" charset="-122"/>
                  <a:ea typeface="楷体" panose="02010609060101010101" charset="-122"/>
                  <a:cs typeface="楷体" panose="02010609060101010101" charset="-122"/>
                </a:rPr>
                <a:t>学校里自己喜欢的地方。</a:t>
              </a:r>
              <a:endParaRPr lang="zh-CN" altLang="en-US" sz="2400" b="1" dirty="0">
                <a:solidFill>
                  <a:schemeClr val="tx1"/>
                </a:solidFill>
                <a:latin typeface="楷体" panose="02010609060101010101" charset="-122"/>
                <a:ea typeface="楷体" panose="02010609060101010101" charset="-122"/>
                <a:cs typeface="楷体" panose="02010609060101010101" charset="-122"/>
              </a:endParaRPr>
            </a:p>
          </p:txBody>
        </p:sp>
      </p:gr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130" y="3432175"/>
            <a:ext cx="5192395" cy="953135"/>
          </a:xfrm>
          <a:prstGeom prst="rect">
            <a:avLst/>
          </a:prstGeom>
        </p:spPr>
      </p:pic>
      <p:grpSp>
        <p:nvGrpSpPr>
          <p:cNvPr id="9" name="组合 8"/>
          <p:cNvGrpSpPr/>
          <p:nvPr/>
        </p:nvGrpSpPr>
        <p:grpSpPr>
          <a:xfrm>
            <a:off x="1001395" y="4702175"/>
            <a:ext cx="11379200" cy="2023745"/>
            <a:chOff x="1577" y="7405"/>
            <a:chExt cx="17920" cy="3187"/>
          </a:xfrm>
        </p:grpSpPr>
        <p:sp>
          <p:nvSpPr>
            <p:cNvPr id="2" name="圆角矩形 1"/>
            <p:cNvSpPr/>
            <p:nvPr/>
          </p:nvSpPr>
          <p:spPr>
            <a:xfrm>
              <a:off x="1577" y="7405"/>
              <a:ext cx="17920" cy="3182"/>
            </a:xfrm>
            <a:prstGeom prst="roundRect">
              <a:avLst>
                <a:gd name="adj" fmla="val 4579"/>
              </a:avLst>
            </a:prstGeom>
            <a:solidFill>
              <a:srgbClr val="B8B8B8">
                <a:alpha val="70000"/>
              </a:srgbClr>
            </a:solidFill>
            <a:ln w="31750">
              <a:noFill/>
              <a:prstDash val="dash"/>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7" name="文本框 6"/>
            <p:cNvSpPr txBox="1"/>
            <p:nvPr/>
          </p:nvSpPr>
          <p:spPr>
            <a:xfrm>
              <a:off x="1958" y="7540"/>
              <a:ext cx="16195" cy="3052"/>
            </a:xfrm>
            <a:prstGeom prst="rect">
              <a:avLst/>
            </a:prstGeom>
            <a:noFill/>
          </p:spPr>
          <p:txBody>
            <a:bodyPr wrap="square" rtlCol="0">
              <a:spAutoFit/>
            </a:bodyPr>
            <a:lstStyle/>
            <a:p>
              <a:r>
                <a:rPr lang="zh-CN" altLang="en-US" sz="2400" b="1" dirty="0">
                  <a:solidFill>
                    <a:schemeClr val="tx1"/>
                  </a:solidFill>
                  <a:latin typeface="楷体" panose="02010609060101010101" charset="-122"/>
                  <a:ea typeface="楷体" panose="02010609060101010101" charset="-122"/>
                  <a:cs typeface="楷体" panose="02010609060101010101" charset="-122"/>
                </a:rPr>
                <a:t>    </a:t>
              </a:r>
              <a:r>
                <a:rPr lang="zh-CN" altLang="en-US" sz="2400" b="1" dirty="0">
                  <a:solidFill>
                    <a:srgbClr val="FF0000"/>
                  </a:solidFill>
                  <a:latin typeface="楷体" panose="02010609060101010101" charset="-122"/>
                  <a:ea typeface="楷体" panose="02010609060101010101" charset="-122"/>
                  <a:cs typeface="楷体" panose="02010609060101010101" charset="-122"/>
                </a:rPr>
                <a:t>价值引领句</a:t>
              </a:r>
              <a:r>
                <a:rPr lang="zh-CN" altLang="en-US" sz="2400" b="1" dirty="0">
                  <a:solidFill>
                    <a:schemeClr val="tx1"/>
                  </a:solidFill>
                  <a:latin typeface="楷体" panose="02010609060101010101" charset="-122"/>
                  <a:ea typeface="楷体" panose="02010609060101010101" charset="-122"/>
                  <a:cs typeface="楷体" panose="02010609060101010101" charset="-122"/>
                </a:rPr>
                <a:t>揭示了学校的作用和意义。学校是人生旅程中的重要阶段，是一个人成长、学习、发展的重要场所。在这里，学生不仅获得了知识和技能，更重要的是发展</a:t>
              </a:r>
              <a:r>
                <a:rPr lang="zh-CN" altLang="en-US" sz="2400" b="1" dirty="0">
                  <a:solidFill>
                    <a:srgbClr val="FF0000"/>
                  </a:solidFill>
                  <a:latin typeface="楷体" panose="02010609060101010101" charset="-122"/>
                  <a:ea typeface="楷体" panose="02010609060101010101" charset="-122"/>
                  <a:cs typeface="楷体" panose="02010609060101010101" charset="-122"/>
                </a:rPr>
                <a:t>独立思考</a:t>
              </a:r>
              <a:r>
                <a:rPr lang="zh-CN" altLang="en-US" sz="2400" b="1" dirty="0">
                  <a:solidFill>
                    <a:schemeClr val="tx1"/>
                  </a:solidFill>
                  <a:latin typeface="楷体" panose="02010609060101010101" charset="-122"/>
                  <a:ea typeface="楷体" panose="02010609060101010101" charset="-122"/>
                  <a:cs typeface="楷体" panose="02010609060101010101" charset="-122"/>
                </a:rPr>
                <a:t>、</a:t>
              </a:r>
              <a:r>
                <a:rPr lang="zh-CN" altLang="en-US" sz="2400" b="1" dirty="0">
                  <a:solidFill>
                    <a:srgbClr val="FF0000"/>
                  </a:solidFill>
                  <a:latin typeface="楷体" panose="02010609060101010101" charset="-122"/>
                  <a:ea typeface="楷体" panose="02010609060101010101" charset="-122"/>
                  <a:cs typeface="楷体" panose="02010609060101010101" charset="-122"/>
                </a:rPr>
                <a:t>解决问题</a:t>
              </a:r>
              <a:r>
                <a:rPr lang="zh-CN" altLang="en-US" sz="2400" b="1" dirty="0">
                  <a:solidFill>
                    <a:schemeClr val="tx1"/>
                  </a:solidFill>
                  <a:latin typeface="楷体" panose="02010609060101010101" charset="-122"/>
                  <a:ea typeface="楷体" panose="02010609060101010101" charset="-122"/>
                  <a:cs typeface="楷体" panose="02010609060101010101" charset="-122"/>
                </a:rPr>
                <a:t>、</a:t>
              </a:r>
              <a:r>
                <a:rPr lang="zh-CN" altLang="en-US" sz="2400" b="1" dirty="0">
                  <a:solidFill>
                    <a:srgbClr val="FF0000"/>
                  </a:solidFill>
                  <a:latin typeface="楷体" panose="02010609060101010101" charset="-122"/>
                  <a:ea typeface="楷体" panose="02010609060101010101" charset="-122"/>
                  <a:cs typeface="楷体" panose="02010609060101010101" charset="-122"/>
                </a:rPr>
                <a:t>创新</a:t>
              </a:r>
              <a:r>
                <a:rPr lang="zh-CN" altLang="en-US" sz="2400" b="1" dirty="0">
                  <a:solidFill>
                    <a:schemeClr val="tx1"/>
                  </a:solidFill>
                  <a:latin typeface="楷体" panose="02010609060101010101" charset="-122"/>
                  <a:ea typeface="楷体" panose="02010609060101010101" charset="-122"/>
                  <a:cs typeface="楷体" panose="02010609060101010101" charset="-122"/>
                </a:rPr>
                <a:t>和</a:t>
              </a:r>
              <a:r>
                <a:rPr lang="zh-CN" altLang="en-US" sz="2400" b="1" dirty="0">
                  <a:solidFill>
                    <a:srgbClr val="FF0000"/>
                  </a:solidFill>
                  <a:latin typeface="楷体" panose="02010609060101010101" charset="-122"/>
                  <a:ea typeface="楷体" panose="02010609060101010101" charset="-122"/>
                  <a:cs typeface="楷体" panose="02010609060101010101" charset="-122"/>
                </a:rPr>
                <a:t>合作</a:t>
              </a:r>
              <a:r>
                <a:rPr lang="zh-CN" altLang="en-US" sz="2400" b="1" dirty="0">
                  <a:solidFill>
                    <a:schemeClr val="tx1"/>
                  </a:solidFill>
                  <a:latin typeface="楷体" panose="02010609060101010101" charset="-122"/>
                  <a:ea typeface="楷体" panose="02010609060101010101" charset="-122"/>
                  <a:cs typeface="楷体" panose="02010609060101010101" charset="-122"/>
                </a:rPr>
                <a:t>能力，健全品格，拓宽视野和思路。学校是梦想启航的地方。引导学生</a:t>
              </a:r>
              <a:r>
                <a:rPr lang="zh-CN" altLang="en-US" sz="2400" b="1" dirty="0">
                  <a:solidFill>
                    <a:srgbClr val="FF0000"/>
                  </a:solidFill>
                  <a:latin typeface="楷体" panose="02010609060101010101" charset="-122"/>
                  <a:ea typeface="楷体" panose="02010609060101010101" charset="-122"/>
                  <a:cs typeface="楷体" panose="02010609060101010101" charset="-122"/>
                </a:rPr>
                <a:t>珍惜学校</a:t>
              </a:r>
              <a:r>
                <a:rPr lang="zh-CN" altLang="en-US" sz="2400" b="1" dirty="0">
                  <a:solidFill>
                    <a:schemeClr val="tx1"/>
                  </a:solidFill>
                  <a:latin typeface="楷体" panose="02010609060101010101" charset="-122"/>
                  <a:ea typeface="楷体" panose="02010609060101010101" charset="-122"/>
                  <a:cs typeface="楷体" panose="02010609060101010101" charset="-122"/>
                </a:rPr>
                <a:t>、</a:t>
              </a:r>
              <a:r>
                <a:rPr lang="zh-CN" altLang="en-US" sz="2400" b="1" dirty="0">
                  <a:solidFill>
                    <a:srgbClr val="FF0000"/>
                  </a:solidFill>
                  <a:latin typeface="楷体" panose="02010609060101010101" charset="-122"/>
                  <a:ea typeface="楷体" panose="02010609060101010101" charset="-122"/>
                  <a:cs typeface="楷体" panose="02010609060101010101" charset="-122"/>
                </a:rPr>
                <a:t>爱护学校</a:t>
              </a:r>
              <a:r>
                <a:rPr lang="zh-CN" altLang="en-US" sz="2400" b="1" dirty="0">
                  <a:solidFill>
                    <a:schemeClr val="tx1"/>
                  </a:solidFill>
                  <a:latin typeface="楷体" panose="02010609060101010101" charset="-122"/>
                  <a:ea typeface="楷体" panose="02010609060101010101" charset="-122"/>
                  <a:cs typeface="楷体" panose="02010609060101010101" charset="-122"/>
                </a:rPr>
                <a:t>，鼓励他们</a:t>
              </a:r>
              <a:r>
                <a:rPr lang="zh-CN" altLang="en-US" sz="2400" b="1" dirty="0">
                  <a:solidFill>
                    <a:srgbClr val="FF0000"/>
                  </a:solidFill>
                  <a:latin typeface="楷体" panose="02010609060101010101" charset="-122"/>
                  <a:ea typeface="楷体" panose="02010609060101010101" charset="-122"/>
                  <a:cs typeface="楷体" panose="02010609060101010101" charset="-122"/>
                </a:rPr>
                <a:t>为自己的梦想而努力奋斗</a:t>
              </a:r>
              <a:r>
                <a:rPr lang="zh-CN" altLang="en-US" sz="2400" b="1" dirty="0">
                  <a:solidFill>
                    <a:schemeClr val="tx1"/>
                  </a:solidFill>
                  <a:latin typeface="楷体" panose="02010609060101010101" charset="-122"/>
                  <a:ea typeface="楷体" panose="02010609060101010101" charset="-122"/>
                  <a:cs typeface="楷体" panose="02010609060101010101" charset="-122"/>
                </a:rPr>
                <a:t>。</a:t>
              </a:r>
              <a:endParaRPr lang="zh-CN" altLang="en-US" sz="2400" b="1" dirty="0">
                <a:solidFill>
                  <a:schemeClr val="tx1"/>
                </a:solidFill>
                <a:latin typeface="楷体" panose="02010609060101010101" charset="-122"/>
                <a:ea typeface="楷体" panose="02010609060101010101" charset="-122"/>
                <a:cs typeface="楷体" panose="02010609060101010101" charset="-122"/>
              </a:endParaRPr>
            </a:p>
          </p:txBody>
        </p:sp>
      </p:grpSp>
      <p:sp>
        <p:nvSpPr>
          <p:cNvPr id="10" name="矩形 9"/>
          <p:cNvSpPr/>
          <p:nvPr/>
        </p:nvSpPr>
        <p:spPr>
          <a:xfrm>
            <a:off x="2205318" y="3665284"/>
            <a:ext cx="3442068" cy="50714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圆角矩形 24"/>
          <p:cNvSpPr/>
          <p:nvPr/>
        </p:nvSpPr>
        <p:spPr>
          <a:xfrm>
            <a:off x="-414655" y="-365760"/>
            <a:ext cx="2872740" cy="1224915"/>
          </a:xfrm>
          <a:prstGeom prst="roundRect">
            <a:avLst/>
          </a:prstGeom>
          <a:solidFill>
            <a:srgbClr val="469C5C"/>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 name="文本框 1"/>
          <p:cNvSpPr txBox="1"/>
          <p:nvPr/>
        </p:nvSpPr>
        <p:spPr>
          <a:xfrm>
            <a:off x="321945" y="1049655"/>
            <a:ext cx="4218305" cy="2205990"/>
          </a:xfrm>
          <a:prstGeom prst="rect">
            <a:avLst/>
          </a:prstGeom>
          <a:solidFill>
            <a:schemeClr val="bg1"/>
          </a:solidFill>
          <a:ln w="9525">
            <a:solidFill>
              <a:schemeClr val="accent4">
                <a:lumMod val="75000"/>
              </a:schemeClr>
            </a:solidFill>
          </a:ln>
          <a:effectLst>
            <a:outerShdw blurRad="50800" dist="38100" dir="2700000" algn="tl" rotWithShape="0">
              <a:prstClr val="black">
                <a:alpha val="40000"/>
              </a:prstClr>
            </a:outerShdw>
          </a:effectLst>
        </p:spPr>
        <p:txBody>
          <a:bodyPr wrap="square">
            <a:noAutofit/>
          </a:bodyPr>
          <a:lstStyle/>
          <a:p>
            <a:pPr indent="0">
              <a:lnSpc>
                <a:spcPct val="140000"/>
              </a:lnSpc>
            </a:pPr>
            <a:r>
              <a:rPr lang="zh-CN" sz="2400" b="1" dirty="0">
                <a:solidFill>
                  <a:srgbClr val="FF0000"/>
                </a:solidFill>
                <a:latin typeface="Times New Roman" panose="02020603050405020304" charset="0"/>
                <a:ea typeface="宋体" panose="02010600030101010101" pitchFamily="2" charset="-122"/>
              </a:rPr>
              <a:t>【</a:t>
            </a:r>
            <a:r>
              <a:rPr lang="zh-CN" sz="2800" b="1" dirty="0">
                <a:solidFill>
                  <a:srgbClr val="FF0000"/>
                </a:solidFill>
                <a:latin typeface="Times New Roman" panose="02020603050405020304" charset="0"/>
                <a:ea typeface="宋体" panose="02010600030101010101" pitchFamily="2" charset="-122"/>
              </a:rPr>
              <a:t>Why</a:t>
            </a:r>
            <a:r>
              <a:rPr lang="zh-CN" sz="2400" b="1" dirty="0">
                <a:solidFill>
                  <a:srgbClr val="FF0000"/>
                </a:solidFill>
                <a:latin typeface="Times New Roman" panose="02020603050405020304" charset="0"/>
                <a:ea typeface="宋体" panose="02010600030101010101" pitchFamily="2" charset="-122"/>
              </a:rPr>
              <a:t>】</a:t>
            </a:r>
            <a:r>
              <a:rPr lang="en-US" altLang="zh-CN" b="1" dirty="0">
                <a:latin typeface="Times New Roman" panose="02020603050405020304" charset="0"/>
                <a:ea typeface="宋体" panose="02010600030101010101" pitchFamily="2" charset="-122"/>
              </a:rPr>
              <a:t> </a:t>
            </a:r>
            <a:r>
              <a:rPr lang="zh-CN" sz="2000" dirty="0">
                <a:solidFill>
                  <a:schemeClr val="accent4">
                    <a:lumMod val="50000"/>
                  </a:schemeClr>
                </a:solidFill>
                <a:effectLst>
                  <a:outerShdw blurRad="38100" dist="38100" dir="2700000" algn="tl">
                    <a:srgbClr val="000000">
                      <a:alpha val="43137"/>
                    </a:srgbClr>
                  </a:outerShdw>
                </a:effectLst>
                <a:latin typeface="Times New Roman" panose="02020603050405020304" charset="0"/>
                <a:ea typeface="宋体" panose="02010600030101010101" pitchFamily="2" charset="-122"/>
              </a:rPr>
              <a:t>语篇传递的意义</a:t>
            </a:r>
            <a:endParaRPr lang="zh-CN" sz="2000" dirty="0">
              <a:solidFill>
                <a:schemeClr val="accent4">
                  <a:lumMod val="50000"/>
                </a:schemeClr>
              </a:solidFill>
              <a:effectLst>
                <a:outerShdw blurRad="38100" dist="38100" dir="2700000" algn="tl">
                  <a:srgbClr val="000000">
                    <a:alpha val="43137"/>
                  </a:srgbClr>
                </a:outerShdw>
              </a:effectLst>
              <a:latin typeface="Times New Roman" panose="02020603050405020304" charset="0"/>
              <a:ea typeface="宋体" panose="02010600030101010101" pitchFamily="2" charset="-122"/>
            </a:endParaRPr>
          </a:p>
          <a:p>
            <a:pPr indent="0">
              <a:lnSpc>
                <a:spcPct val="140000"/>
              </a:lnSpc>
            </a:pPr>
            <a:r>
              <a:rPr lang="en-US" b="0" dirty="0">
                <a:latin typeface="Calibri" panose="020F0502020204030204" charset="0"/>
                <a:ea typeface="宋体" panose="02010600030101010101" pitchFamily="2" charset="-122"/>
                <a:cs typeface="Times New Roman" panose="02020603050405020304" charset="0"/>
              </a:rPr>
              <a:t>     </a:t>
            </a:r>
            <a:r>
              <a:rPr lang="zh-CN" sz="1600" b="0" dirty="0">
                <a:solidFill>
                  <a:srgbClr val="000000"/>
                </a:solidFill>
                <a:ea typeface="宋体" panose="02010600030101010101" pitchFamily="2" charset="-122"/>
              </a:rPr>
              <a:t> </a:t>
            </a:r>
            <a:r>
              <a:rPr lang="en-US" altLang="zh-CN" sz="1600" b="0" dirty="0">
                <a:solidFill>
                  <a:srgbClr val="000000"/>
                </a:solidFill>
                <a:ea typeface="宋体" panose="02010600030101010101" pitchFamily="2" charset="-122"/>
              </a:rPr>
              <a:t>  </a:t>
            </a:r>
            <a:r>
              <a:rPr lang="zh-CN" altLang="en-US" sz="1600" b="0" dirty="0">
                <a:solidFill>
                  <a:srgbClr val="000000"/>
                </a:solidFill>
                <a:ea typeface="宋体" panose="02010600030101010101" pitchFamily="2" charset="-122"/>
              </a:rPr>
              <a:t>通过学习邮件里</a:t>
            </a:r>
            <a:r>
              <a:rPr lang="en-US" altLang="zh-CN" sz="1600" dirty="0">
                <a:solidFill>
                  <a:srgbClr val="000000"/>
                </a:solidFill>
                <a:ea typeface="宋体" panose="02010600030101010101" pitchFamily="2" charset="-122"/>
              </a:rPr>
              <a:t>Peter</a:t>
            </a:r>
            <a:r>
              <a:rPr lang="zh-CN" altLang="en-US" sz="1600" dirty="0">
                <a:solidFill>
                  <a:srgbClr val="000000"/>
                </a:solidFill>
                <a:ea typeface="宋体" panose="02010600030101010101" pitchFamily="2" charset="-122"/>
              </a:rPr>
              <a:t>向朋友</a:t>
            </a:r>
            <a:r>
              <a:rPr lang="en-US" altLang="zh-CN" sz="1600" dirty="0">
                <a:solidFill>
                  <a:srgbClr val="000000"/>
                </a:solidFill>
                <a:ea typeface="宋体" panose="02010600030101010101" pitchFamily="2" charset="-122"/>
              </a:rPr>
              <a:t>Flora</a:t>
            </a:r>
            <a:r>
              <a:rPr lang="zh-CN" altLang="en-US" sz="1600" dirty="0">
                <a:solidFill>
                  <a:srgbClr val="000000"/>
                </a:solidFill>
                <a:ea typeface="宋体" panose="02010600030101010101" pitchFamily="2" charset="-122"/>
              </a:rPr>
              <a:t>描述自己的新学校</a:t>
            </a:r>
            <a:r>
              <a:rPr lang="zh-CN" sz="1600" b="0" dirty="0">
                <a:solidFill>
                  <a:srgbClr val="000000"/>
                </a:solidFill>
                <a:ea typeface="宋体" panose="02010600030101010101" pitchFamily="2" charset="-122"/>
              </a:rPr>
              <a:t>，旨在</a:t>
            </a:r>
            <a:r>
              <a:rPr lang="zh-CN" altLang="en-US" sz="1600" b="0" dirty="0">
                <a:solidFill>
                  <a:srgbClr val="000000"/>
                </a:solidFill>
                <a:ea typeface="宋体" panose="02010600030101010101" pitchFamily="2" charset="-122"/>
              </a:rPr>
              <a:t>帮助学生认识和熟悉新校园，</a:t>
            </a:r>
            <a:r>
              <a:rPr lang="zh-CN" altLang="en-US" sz="1600" dirty="0">
                <a:solidFill>
                  <a:srgbClr val="000000"/>
                </a:solidFill>
                <a:latin typeface="Times New Roman" panose="02020603050405020304" charset="0"/>
                <a:ea typeface="宋体" panose="02010600030101010101" pitchFamily="2" charset="-122"/>
                <a:cs typeface="Times New Roman" panose="02020603050405020304" charset="0"/>
              </a:rPr>
              <a:t>让学生通过观察和描述学校，引导他们爱校爱班，努力营造良好的学习氛围。</a:t>
            </a:r>
            <a:endParaRPr sz="1600" dirty="0">
              <a:solidFill>
                <a:srgbClr val="000000"/>
              </a:solidFill>
              <a:latin typeface="Times New Roman" panose="02020603050405020304" charset="0"/>
              <a:ea typeface="宋体" panose="02010600030101010101" pitchFamily="2" charset="-122"/>
              <a:cs typeface="Times New Roman" panose="02020603050405020304" charset="0"/>
            </a:endParaRPr>
          </a:p>
        </p:txBody>
      </p:sp>
      <p:sp>
        <p:nvSpPr>
          <p:cNvPr id="3" name="文本框 2"/>
          <p:cNvSpPr txBox="1"/>
          <p:nvPr/>
        </p:nvSpPr>
        <p:spPr>
          <a:xfrm>
            <a:off x="7427595" y="469900"/>
            <a:ext cx="4320540" cy="2724150"/>
          </a:xfrm>
          <a:prstGeom prst="rect">
            <a:avLst/>
          </a:prstGeom>
          <a:solidFill>
            <a:schemeClr val="bg1"/>
          </a:solidFill>
          <a:ln w="9525">
            <a:solidFill>
              <a:schemeClr val="accent4">
                <a:lumMod val="50000"/>
              </a:schemeClr>
            </a:solidFill>
          </a:ln>
          <a:effectLst>
            <a:outerShdw blurRad="50800" dist="38100" dir="2700000" algn="tl" rotWithShape="0">
              <a:prstClr val="black">
                <a:alpha val="40000"/>
              </a:prstClr>
            </a:outerShdw>
          </a:effectLst>
        </p:spPr>
        <p:txBody>
          <a:bodyPr wrap="square">
            <a:noAutofit/>
          </a:bodyPr>
          <a:lstStyle/>
          <a:p>
            <a:pPr indent="0">
              <a:lnSpc>
                <a:spcPct val="130000"/>
              </a:lnSpc>
              <a:buSzPct val="130000"/>
              <a:buFont typeface="微软雅黑" panose="020B0503020204020204" charset="-122"/>
              <a:buNone/>
            </a:pPr>
            <a:r>
              <a:rPr lang="zh-CN" sz="2400" b="1" dirty="0">
                <a:solidFill>
                  <a:srgbClr val="FF0000"/>
                </a:solidFill>
                <a:latin typeface="Times New Roman" panose="02020603050405020304" charset="0"/>
                <a:ea typeface="宋体" panose="02010600030101010101" pitchFamily="2" charset="-122"/>
                <a:sym typeface="+mn-ea"/>
              </a:rPr>
              <a:t>【</a:t>
            </a:r>
            <a:r>
              <a:rPr lang="en-US" sz="2800" b="1" dirty="0">
                <a:solidFill>
                  <a:srgbClr val="FF0000"/>
                </a:solidFill>
                <a:latin typeface="Times New Roman" panose="02020603050405020304" charset="0"/>
                <a:ea typeface="宋体" panose="02010600030101010101" pitchFamily="2" charset="-122"/>
              </a:rPr>
              <a:t>What</a:t>
            </a:r>
            <a:r>
              <a:rPr lang="zh-CN" sz="2400" b="1" dirty="0">
                <a:solidFill>
                  <a:srgbClr val="FF0000"/>
                </a:solidFill>
                <a:latin typeface="Times New Roman" panose="02020603050405020304" charset="0"/>
                <a:ea typeface="宋体" panose="02010600030101010101" pitchFamily="2" charset="-122"/>
                <a:sym typeface="+mn-ea"/>
              </a:rPr>
              <a:t>】</a:t>
            </a:r>
            <a:r>
              <a:rPr lang="en-US" sz="2400" b="0" dirty="0">
                <a:latin typeface="Times New Roman" panose="02020603050405020304" charset="0"/>
                <a:ea typeface="宋体" panose="02010600030101010101" pitchFamily="2" charset="-122"/>
              </a:rPr>
              <a:t> </a:t>
            </a:r>
            <a:r>
              <a:rPr lang="zh-CN" sz="2000" dirty="0">
                <a:solidFill>
                  <a:schemeClr val="accent4">
                    <a:lumMod val="50000"/>
                  </a:schemeClr>
                </a:solidFill>
                <a:effectLst>
                  <a:outerShdw blurRad="38100" dist="38100" dir="2700000" algn="tl">
                    <a:srgbClr val="000000">
                      <a:alpha val="43137"/>
                    </a:srgbClr>
                  </a:outerShdw>
                </a:effectLst>
                <a:latin typeface="Times New Roman" panose="02020603050405020304" charset="0"/>
                <a:ea typeface="宋体" panose="02010600030101010101" pitchFamily="2" charset="-122"/>
              </a:rPr>
              <a:t>语篇的主题和内容</a:t>
            </a:r>
            <a:endParaRPr lang="zh-CN" b="1" dirty="0">
              <a:solidFill>
                <a:srgbClr val="000000"/>
              </a:solidFill>
              <a:ea typeface="宋体" panose="02010600030101010101" pitchFamily="2" charset="-122"/>
            </a:endParaRPr>
          </a:p>
          <a:p>
            <a:pPr indent="0">
              <a:lnSpc>
                <a:spcPct val="130000"/>
              </a:lnSpc>
            </a:pPr>
            <a:r>
              <a:rPr lang="en-US" altLang="zh-CN" sz="1600" b="0" dirty="0">
                <a:solidFill>
                  <a:srgbClr val="000000"/>
                </a:solidFill>
                <a:ea typeface="宋体" panose="02010600030101010101" pitchFamily="2" charset="-122"/>
              </a:rPr>
              <a:t>         </a:t>
            </a:r>
            <a:r>
              <a:rPr lang="zh-CN" sz="1600" b="0" dirty="0">
                <a:solidFill>
                  <a:srgbClr val="000000"/>
                </a:solidFill>
                <a:ea typeface="宋体" panose="02010600030101010101" pitchFamily="2" charset="-122"/>
              </a:rPr>
              <a:t>本语篇</a:t>
            </a:r>
            <a:r>
              <a:rPr lang="zh-CN" sz="1600" dirty="0">
                <a:solidFill>
                  <a:srgbClr val="000000"/>
                </a:solidFill>
                <a:ea typeface="宋体" panose="02010600030101010101" pitchFamily="2" charset="-122"/>
                <a:sym typeface="+mn-ea"/>
              </a:rPr>
              <a:t>属于“人与</a:t>
            </a:r>
            <a:r>
              <a:rPr lang="zh-CN" altLang="en-US" sz="1600" dirty="0">
                <a:solidFill>
                  <a:srgbClr val="000000"/>
                </a:solidFill>
                <a:ea typeface="宋体" panose="02010600030101010101" pitchFamily="2" charset="-122"/>
                <a:sym typeface="+mn-ea"/>
              </a:rPr>
              <a:t>自我</a:t>
            </a:r>
            <a:r>
              <a:rPr lang="zh-CN" sz="1600" dirty="0">
                <a:solidFill>
                  <a:srgbClr val="000000"/>
                </a:solidFill>
                <a:ea typeface="宋体" panose="02010600030101010101" pitchFamily="2" charset="-122"/>
                <a:sym typeface="+mn-ea"/>
              </a:rPr>
              <a:t>”</a:t>
            </a:r>
            <a:r>
              <a:rPr lang="zh-CN" altLang="en-US" sz="1600" dirty="0">
                <a:solidFill>
                  <a:srgbClr val="000000"/>
                </a:solidFill>
                <a:ea typeface="宋体" panose="02010600030101010101" pitchFamily="2" charset="-122"/>
                <a:sym typeface="+mn-ea"/>
              </a:rPr>
              <a:t>主题</a:t>
            </a:r>
            <a:r>
              <a:rPr lang="zh-CN" sz="1600" dirty="0">
                <a:solidFill>
                  <a:srgbClr val="000000"/>
                </a:solidFill>
                <a:ea typeface="宋体" panose="02010600030101010101" pitchFamily="2" charset="-122"/>
                <a:sym typeface="+mn-ea"/>
              </a:rPr>
              <a:t>范畴，涉及“</a:t>
            </a:r>
            <a:r>
              <a:rPr lang="zh-CN" altLang="en-US" sz="1600" dirty="0">
                <a:solidFill>
                  <a:srgbClr val="000000"/>
                </a:solidFill>
                <a:ea typeface="宋体" panose="02010600030101010101" pitchFamily="2" charset="-122"/>
                <a:sym typeface="+mn-ea"/>
              </a:rPr>
              <a:t>生活与学习</a:t>
            </a:r>
            <a:r>
              <a:rPr lang="zh-CN" sz="1600" dirty="0">
                <a:solidFill>
                  <a:srgbClr val="000000"/>
                </a:solidFill>
                <a:ea typeface="宋体" panose="02010600030101010101" pitchFamily="2" charset="-122"/>
                <a:sym typeface="+mn-ea"/>
              </a:rPr>
              <a:t>”子主题下的</a:t>
            </a:r>
            <a:r>
              <a:rPr lang="zh-CN" altLang="en-US" sz="1600" dirty="0">
                <a:solidFill>
                  <a:srgbClr val="000000"/>
                </a:solidFill>
                <a:ea typeface="宋体" panose="02010600030101010101" pitchFamily="2" charset="-122"/>
                <a:sym typeface="+mn-ea"/>
              </a:rPr>
              <a:t>“</a:t>
            </a:r>
            <a:r>
              <a:rPr lang="zh-CN" altLang="en-US" sz="1600" dirty="0">
                <a:solidFill>
                  <a:srgbClr val="000000"/>
                </a:solidFill>
                <a:ea typeface="宋体" panose="02010600030101010101" pitchFamily="2" charset="-122"/>
              </a:rPr>
              <a:t>多彩、安全、有意义的学校生活”</a:t>
            </a:r>
            <a:r>
              <a:rPr lang="zh-CN" sz="1600" dirty="0">
                <a:solidFill>
                  <a:srgbClr val="000000"/>
                </a:solidFill>
                <a:ea typeface="宋体" panose="02010600030101010101" pitchFamily="2" charset="-122"/>
                <a:sym typeface="+mn-ea"/>
              </a:rPr>
              <a:t>。</a:t>
            </a:r>
            <a:r>
              <a:rPr lang="en-US" altLang="zh-CN" sz="1600" b="0" dirty="0">
                <a:solidFill>
                  <a:srgbClr val="000000"/>
                </a:solidFill>
                <a:ea typeface="宋体" panose="02010600030101010101" pitchFamily="2" charset="-122"/>
              </a:rPr>
              <a:t>       </a:t>
            </a:r>
            <a:endParaRPr lang="en-US" altLang="zh-CN" sz="1600" b="0" dirty="0">
              <a:solidFill>
                <a:srgbClr val="000000"/>
              </a:solidFill>
              <a:ea typeface="宋体" panose="02010600030101010101" pitchFamily="2" charset="-122"/>
            </a:endParaRPr>
          </a:p>
          <a:p>
            <a:pPr indent="0">
              <a:lnSpc>
                <a:spcPct val="130000"/>
              </a:lnSpc>
            </a:pPr>
            <a:r>
              <a:rPr lang="zh-CN" altLang="en-US" sz="1600" dirty="0">
                <a:solidFill>
                  <a:srgbClr val="000000"/>
                </a:solidFill>
                <a:ea typeface="宋体" panose="02010600030101010101" pitchFamily="2" charset="-122"/>
              </a:rPr>
              <a:t>         语篇是</a:t>
            </a:r>
            <a:r>
              <a:rPr lang="en-US" altLang="zh-CN" sz="1600" dirty="0">
                <a:solidFill>
                  <a:srgbClr val="000000"/>
                </a:solidFill>
                <a:ea typeface="宋体" panose="02010600030101010101" pitchFamily="2" charset="-122"/>
              </a:rPr>
              <a:t>Peter</a:t>
            </a:r>
            <a:r>
              <a:rPr lang="zh-CN" altLang="en-US" sz="1600" dirty="0">
                <a:solidFill>
                  <a:srgbClr val="000000"/>
                </a:solidFill>
                <a:ea typeface="宋体" panose="02010600030101010101" pitchFamily="2" charset="-122"/>
              </a:rPr>
              <a:t>给朋友</a:t>
            </a:r>
            <a:r>
              <a:rPr lang="en-US" altLang="zh-CN" sz="1600" dirty="0">
                <a:solidFill>
                  <a:srgbClr val="000000"/>
                </a:solidFill>
                <a:ea typeface="宋体" panose="02010600030101010101" pitchFamily="2" charset="-122"/>
              </a:rPr>
              <a:t>Flora</a:t>
            </a:r>
            <a:r>
              <a:rPr lang="zh-CN" altLang="en-US" sz="1600" dirty="0">
                <a:solidFill>
                  <a:srgbClr val="000000"/>
                </a:solidFill>
                <a:ea typeface="宋体" panose="02010600030101010101" pitchFamily="2" charset="-122"/>
              </a:rPr>
              <a:t>的回复邮件，其中</a:t>
            </a:r>
            <a:r>
              <a:rPr lang="en-US" altLang="zh-CN" sz="1600" dirty="0">
                <a:solidFill>
                  <a:srgbClr val="000000"/>
                </a:solidFill>
                <a:ea typeface="宋体" panose="02010600030101010101" pitchFamily="2" charset="-122"/>
              </a:rPr>
              <a:t>Peter</a:t>
            </a:r>
            <a:r>
              <a:rPr lang="zh-CN" altLang="en-US" sz="1600" dirty="0">
                <a:solidFill>
                  <a:srgbClr val="000000"/>
                </a:solidFill>
                <a:ea typeface="宋体" panose="02010600030101010101" pitchFamily="2" charset="-122"/>
              </a:rPr>
              <a:t>描述了自己的新学校。</a:t>
            </a:r>
            <a:r>
              <a:rPr lang="zh-CN" sz="1600" dirty="0">
                <a:solidFill>
                  <a:srgbClr val="000000"/>
                </a:solidFill>
                <a:ea typeface="宋体" panose="02010600030101010101" pitchFamily="2" charset="-122"/>
              </a:rPr>
              <a:t>内容包括</a:t>
            </a:r>
            <a:r>
              <a:rPr lang="zh-CN" altLang="en-US" sz="1600" dirty="0">
                <a:solidFill>
                  <a:srgbClr val="000000"/>
                </a:solidFill>
                <a:ea typeface="宋体" panose="02010600030101010101" pitchFamily="2" charset="-122"/>
              </a:rPr>
              <a:t>校园内不同场所，代表性活动以及最喜欢的场所及原因。</a:t>
            </a:r>
            <a:endParaRPr lang="zh-CN" sz="1600" dirty="0">
              <a:solidFill>
                <a:srgbClr val="000000"/>
              </a:solidFill>
              <a:ea typeface="宋体" panose="02010600030101010101" pitchFamily="2" charset="-122"/>
            </a:endParaRPr>
          </a:p>
        </p:txBody>
      </p:sp>
      <p:sp>
        <p:nvSpPr>
          <p:cNvPr id="4" name="文本框 3"/>
          <p:cNvSpPr txBox="1"/>
          <p:nvPr/>
        </p:nvSpPr>
        <p:spPr>
          <a:xfrm>
            <a:off x="159385" y="3428365"/>
            <a:ext cx="7084695" cy="3163570"/>
          </a:xfrm>
          <a:prstGeom prst="rect">
            <a:avLst/>
          </a:prstGeom>
          <a:solidFill>
            <a:schemeClr val="bg1"/>
          </a:solidFill>
          <a:ln>
            <a:solidFill>
              <a:schemeClr val="accent4">
                <a:lumMod val="50000"/>
              </a:schemeClr>
            </a:solidFill>
          </a:ln>
          <a:effectLst>
            <a:outerShdw blurRad="50800" dist="38100" dir="2700000" algn="tl" rotWithShape="0">
              <a:prstClr val="black">
                <a:alpha val="40000"/>
              </a:prstClr>
            </a:outerShdw>
          </a:effectLst>
        </p:spPr>
        <p:txBody>
          <a:bodyPr wrap="square" rtlCol="0" anchor="t">
            <a:noAutofit/>
          </a:bodyPr>
          <a:lstStyle/>
          <a:p>
            <a:pPr indent="0">
              <a:lnSpc>
                <a:spcPct val="140000"/>
              </a:lnSpc>
            </a:pPr>
            <a:r>
              <a:rPr lang="zh-CN" sz="2400" b="1" dirty="0">
                <a:solidFill>
                  <a:srgbClr val="FF0000"/>
                </a:solidFill>
                <a:latin typeface="Times New Roman" panose="02020603050405020304" charset="0"/>
                <a:ea typeface="宋体" panose="02010600030101010101" pitchFamily="2" charset="-122"/>
                <a:sym typeface="+mn-ea"/>
              </a:rPr>
              <a:t>【</a:t>
            </a:r>
            <a:r>
              <a:rPr lang="en-US" sz="2800" b="1" dirty="0">
                <a:solidFill>
                  <a:srgbClr val="FF0000"/>
                </a:solidFill>
                <a:latin typeface="Times New Roman" panose="02020603050405020304" charset="0"/>
                <a:ea typeface="宋体" panose="02010600030101010101" pitchFamily="2" charset="-122"/>
                <a:sym typeface="+mn-ea"/>
              </a:rPr>
              <a:t>How</a:t>
            </a:r>
            <a:r>
              <a:rPr lang="zh-CN" sz="2400" b="1" dirty="0">
                <a:solidFill>
                  <a:srgbClr val="FF0000"/>
                </a:solidFill>
                <a:latin typeface="Times New Roman" panose="02020603050405020304" charset="0"/>
                <a:ea typeface="宋体" panose="02010600030101010101" pitchFamily="2" charset="-122"/>
                <a:sym typeface="+mn-ea"/>
              </a:rPr>
              <a:t>】</a:t>
            </a:r>
            <a:r>
              <a:rPr lang="zh-CN" sz="2000" dirty="0">
                <a:solidFill>
                  <a:schemeClr val="accent4">
                    <a:lumMod val="50000"/>
                  </a:schemeClr>
                </a:solidFill>
                <a:effectLst>
                  <a:outerShdw blurRad="38100" dist="38100" dir="2700000" algn="tl">
                    <a:srgbClr val="000000">
                      <a:alpha val="43137"/>
                    </a:srgbClr>
                  </a:outerShdw>
                </a:effectLst>
                <a:latin typeface="Times New Roman" panose="02020603050405020304" charset="0"/>
                <a:ea typeface="宋体" panose="02010600030101010101" pitchFamily="2" charset="-122"/>
                <a:sym typeface="+mn-ea"/>
              </a:rPr>
              <a:t>文体特征、内容结构</a:t>
            </a:r>
            <a:endParaRPr lang="zh-CN" sz="2000" dirty="0">
              <a:solidFill>
                <a:schemeClr val="accent4">
                  <a:lumMod val="50000"/>
                </a:schemeClr>
              </a:solidFill>
              <a:effectLst>
                <a:outerShdw blurRad="38100" dist="38100" dir="2700000" algn="tl">
                  <a:srgbClr val="000000">
                    <a:alpha val="43137"/>
                  </a:srgbClr>
                </a:outerShdw>
              </a:effectLst>
              <a:latin typeface="Times New Roman" panose="02020603050405020304" charset="0"/>
              <a:ea typeface="宋体" panose="02010600030101010101" pitchFamily="2" charset="-122"/>
            </a:endParaRPr>
          </a:p>
          <a:p>
            <a:pPr indent="0">
              <a:lnSpc>
                <a:spcPct val="140000"/>
              </a:lnSpc>
            </a:pPr>
            <a:r>
              <a:rPr lang="en-US" sz="1400" dirty="0">
                <a:latin typeface="Calibri" panose="020F0502020204030204" charset="0"/>
                <a:ea typeface="宋体" panose="02010600030101010101" pitchFamily="2" charset="-122"/>
                <a:cs typeface="Times New Roman" panose="02020603050405020304" charset="0"/>
                <a:sym typeface="+mn-ea"/>
              </a:rPr>
              <a:t>       </a:t>
            </a:r>
            <a:r>
              <a:rPr lang="en-US" sz="1600" dirty="0">
                <a:latin typeface="Calibri" panose="020F0502020204030204" charset="0"/>
                <a:ea typeface="宋体" panose="02010600030101010101" pitchFamily="2" charset="-122"/>
                <a:cs typeface="Times New Roman" panose="02020603050405020304" charset="0"/>
                <a:sym typeface="+mn-ea"/>
              </a:rPr>
              <a:t>   </a:t>
            </a:r>
            <a:r>
              <a:rPr lang="zh-CN" dirty="0">
                <a:solidFill>
                  <a:srgbClr val="000000"/>
                </a:solidFill>
                <a:ea typeface="宋体" panose="02010600030101010101" pitchFamily="2" charset="-122"/>
                <a:sym typeface="+mn-ea"/>
              </a:rPr>
              <a:t>语篇是一</a:t>
            </a:r>
            <a:r>
              <a:rPr lang="zh-CN" altLang="en-US" dirty="0">
                <a:solidFill>
                  <a:srgbClr val="000000"/>
                </a:solidFill>
                <a:ea typeface="宋体" panose="02010600030101010101" pitchFamily="2" charset="-122"/>
                <a:sym typeface="+mn-ea"/>
              </a:rPr>
              <a:t>封回复邮件</a:t>
            </a:r>
            <a:r>
              <a:rPr lang="zh-CN" dirty="0">
                <a:solidFill>
                  <a:srgbClr val="000000"/>
                </a:solidFill>
                <a:ea typeface="宋体" panose="02010600030101010101" pitchFamily="2" charset="-122"/>
                <a:sym typeface="+mn-ea"/>
              </a:rPr>
              <a:t>，</a:t>
            </a:r>
            <a:r>
              <a:rPr lang="zh-CN" altLang="en-US" dirty="0">
                <a:solidFill>
                  <a:srgbClr val="000000"/>
                </a:solidFill>
                <a:ea typeface="宋体" panose="02010600030101010101" pitchFamily="2" charset="-122"/>
                <a:sym typeface="+mn-ea"/>
              </a:rPr>
              <a:t>引导学生关注邮件的格式</a:t>
            </a:r>
            <a:r>
              <a:rPr lang="zh-CN" altLang="en-US" dirty="0">
                <a:solidFill>
                  <a:srgbClr val="000000"/>
                </a:solidFill>
                <a:ea typeface="宋体" panose="02010600030101010101" pitchFamily="2" charset="-122"/>
              </a:rPr>
              <a:t>（收件人、发件人、称谓、署名、开头、正文、结尾等）以及邮件内容（重点谈论校园内不同场所，位置，代表性活动以及最喜欢的场所及原因）。围绕</a:t>
            </a:r>
            <a:r>
              <a:rPr lang="en-US" altLang="zh-CN" dirty="0">
                <a:solidFill>
                  <a:srgbClr val="000000"/>
                </a:solidFill>
                <a:ea typeface="宋体" panose="02010600030101010101" pitchFamily="2" charset="-122"/>
              </a:rPr>
              <a:t>Peter</a:t>
            </a:r>
            <a:r>
              <a:rPr lang="zh-CN" altLang="en-US" dirty="0">
                <a:solidFill>
                  <a:srgbClr val="000000"/>
                </a:solidFill>
                <a:ea typeface="宋体" panose="02010600030101010101" pitchFamily="2" charset="-122"/>
              </a:rPr>
              <a:t>的新学校展开，通过对学校不同场所的介绍，展示了</a:t>
            </a:r>
            <a:r>
              <a:rPr lang="en-US" altLang="zh-CN" dirty="0">
                <a:solidFill>
                  <a:srgbClr val="000000"/>
                </a:solidFill>
                <a:ea typeface="宋体" panose="02010600030101010101" pitchFamily="2" charset="-122"/>
              </a:rPr>
              <a:t>Peter</a:t>
            </a:r>
            <a:r>
              <a:rPr lang="zh-CN" altLang="en-US" dirty="0">
                <a:solidFill>
                  <a:srgbClr val="000000"/>
                </a:solidFill>
                <a:ea typeface="宋体" panose="02010600030101010101" pitchFamily="2" charset="-122"/>
              </a:rPr>
              <a:t>对新学校的喜爱。</a:t>
            </a:r>
            <a:r>
              <a:rPr lang="en-US" altLang="zh-CN" dirty="0">
                <a:solidFill>
                  <a:srgbClr val="000000"/>
                </a:solidFill>
                <a:ea typeface="宋体" panose="02010600030101010101" pitchFamily="2" charset="-122"/>
              </a:rPr>
              <a:t>3</a:t>
            </a:r>
            <a:r>
              <a:rPr lang="zh-CN" altLang="en-US" dirty="0">
                <a:solidFill>
                  <a:srgbClr val="000000"/>
                </a:solidFill>
                <a:ea typeface="宋体" panose="02010600030101010101" pitchFamily="2" charset="-122"/>
              </a:rPr>
              <a:t>张图片分别对应语篇里的三个重要场所（</a:t>
            </a:r>
            <a:r>
              <a:rPr lang="en-US" altLang="zh-CN" dirty="0">
                <a:solidFill>
                  <a:srgbClr val="000000"/>
                </a:solidFill>
                <a:ea typeface="宋体" panose="02010600030101010101" pitchFamily="2" charset="-122"/>
              </a:rPr>
              <a:t>sports field, classroom building, dining hall</a:t>
            </a:r>
            <a:r>
              <a:rPr lang="zh-CN" altLang="en-US" dirty="0">
                <a:solidFill>
                  <a:srgbClr val="000000"/>
                </a:solidFill>
                <a:ea typeface="宋体" panose="02010600030101010101" pitchFamily="2" charset="-122"/>
              </a:rPr>
              <a:t>）。</a:t>
            </a:r>
            <a:endParaRPr lang="zh-CN" altLang="en-US" dirty="0">
              <a:solidFill>
                <a:srgbClr val="000000"/>
              </a:solidFill>
              <a:ea typeface="宋体" panose="02010600030101010101" pitchFamily="2" charset="-122"/>
              <a:sym typeface="+mn-ea"/>
            </a:endParaRPr>
          </a:p>
        </p:txBody>
      </p:sp>
      <p:sp>
        <p:nvSpPr>
          <p:cNvPr id="5" name="文本框 4"/>
          <p:cNvSpPr txBox="1"/>
          <p:nvPr/>
        </p:nvSpPr>
        <p:spPr>
          <a:xfrm>
            <a:off x="7411085" y="3428365"/>
            <a:ext cx="4411345" cy="3163570"/>
          </a:xfrm>
          <a:prstGeom prst="rect">
            <a:avLst/>
          </a:prstGeom>
          <a:solidFill>
            <a:schemeClr val="bg1"/>
          </a:solidFill>
          <a:ln>
            <a:solidFill>
              <a:schemeClr val="accent4">
                <a:lumMod val="50000"/>
              </a:schemeClr>
            </a:solidFill>
          </a:ln>
          <a:effectLst>
            <a:outerShdw blurRad="50800" dist="38100" dir="2700000" algn="tl" rotWithShape="0">
              <a:prstClr val="black">
                <a:alpha val="40000"/>
              </a:prstClr>
            </a:outerShdw>
          </a:effectLst>
        </p:spPr>
        <p:txBody>
          <a:bodyPr wrap="square" rtlCol="0" anchor="t">
            <a:noAutofit/>
          </a:bodyPr>
          <a:lstStyle/>
          <a:p>
            <a:pPr marL="71755" indent="0" fontAlgn="auto">
              <a:lnSpc>
                <a:spcPct val="150000"/>
              </a:lnSpc>
              <a:spcBef>
                <a:spcPts val="600"/>
              </a:spcBef>
              <a:spcAft>
                <a:spcPts val="600"/>
              </a:spcAft>
            </a:pPr>
            <a:r>
              <a:rPr lang="zh-CN" sz="2000" dirty="0">
                <a:solidFill>
                  <a:schemeClr val="accent4">
                    <a:lumMod val="50000"/>
                  </a:schemeClr>
                </a:solidFill>
                <a:effectLst>
                  <a:outerShdw blurRad="38100" dist="38100" dir="2700000" algn="tl">
                    <a:srgbClr val="000000">
                      <a:alpha val="43137"/>
                    </a:srgbClr>
                  </a:outerShdw>
                </a:effectLst>
                <a:latin typeface="Times New Roman" panose="02020603050405020304" charset="0"/>
                <a:ea typeface="宋体" panose="02010600030101010101" pitchFamily="2" charset="-122"/>
                <a:sym typeface="+mn-ea"/>
              </a:rPr>
              <a:t>语言特点</a:t>
            </a:r>
            <a:endParaRPr lang="zh-CN" sz="2000" dirty="0">
              <a:solidFill>
                <a:schemeClr val="accent4">
                  <a:lumMod val="50000"/>
                </a:schemeClr>
              </a:solidFill>
              <a:effectLst>
                <a:outerShdw blurRad="38100" dist="38100" dir="2700000" algn="tl">
                  <a:srgbClr val="000000">
                    <a:alpha val="43137"/>
                  </a:srgbClr>
                </a:outerShdw>
              </a:effectLst>
              <a:latin typeface="Times New Roman" panose="02020603050405020304" charset="0"/>
              <a:ea typeface="宋体" panose="02010600030101010101" pitchFamily="2" charset="-122"/>
            </a:endParaRPr>
          </a:p>
          <a:p>
            <a:pPr indent="-527685" algn="l" fontAlgn="auto">
              <a:lnSpc>
                <a:spcPct val="150000"/>
              </a:lnSpc>
              <a:spcBef>
                <a:spcPts val="0"/>
              </a:spcBef>
              <a:spcAft>
                <a:spcPts val="0"/>
              </a:spcAft>
            </a:pPr>
            <a:r>
              <a:rPr lang="en-US" sz="1400" dirty="0">
                <a:latin typeface="Calibri" panose="020F0502020204030204" charset="0"/>
                <a:ea typeface="宋体" panose="02010600030101010101" pitchFamily="2" charset="-122"/>
                <a:cs typeface="Times New Roman" panose="02020603050405020304" charset="0"/>
                <a:sym typeface="+mn-ea"/>
              </a:rPr>
              <a:t>         </a:t>
            </a:r>
            <a:r>
              <a:rPr lang="zh-CN" altLang="en-US" sz="1600" dirty="0">
                <a:solidFill>
                  <a:srgbClr val="000000"/>
                </a:solidFill>
                <a:ea typeface="宋体" panose="02010600030101010101" pitchFamily="2" charset="-122"/>
                <a:sym typeface="+mn-ea"/>
              </a:rPr>
              <a:t>语篇涉及介绍学校场所的语言表达，“有什么 ”</a:t>
            </a:r>
            <a:r>
              <a:rPr lang="en-US" altLang="zh-CN" sz="1600" dirty="0">
                <a:solidFill>
                  <a:srgbClr val="000000"/>
                </a:solidFill>
                <a:ea typeface="宋体" panose="02010600030101010101" pitchFamily="2" charset="-122"/>
                <a:sym typeface="+mn-ea"/>
              </a:rPr>
              <a:t> (There be</a:t>
            </a:r>
            <a:r>
              <a:rPr lang="zh-CN" altLang="en-US" sz="1600" dirty="0">
                <a:solidFill>
                  <a:srgbClr val="000000"/>
                </a:solidFill>
                <a:ea typeface="宋体" panose="02010600030101010101" pitchFamily="2" charset="-122"/>
                <a:sym typeface="+mn-ea"/>
              </a:rPr>
              <a:t>句型)：“</a:t>
            </a:r>
            <a:r>
              <a:rPr lang="en-US" altLang="zh-CN" sz="1600" dirty="0">
                <a:solidFill>
                  <a:srgbClr val="000000"/>
                </a:solidFill>
                <a:ea typeface="宋体" panose="02010600030101010101" pitchFamily="2" charset="-122"/>
                <a:sym typeface="+mn-ea"/>
              </a:rPr>
              <a:t>There are …</a:t>
            </a:r>
            <a:r>
              <a:rPr lang="zh-CN" altLang="en-US" sz="1600" dirty="0">
                <a:solidFill>
                  <a:srgbClr val="000000"/>
                </a:solidFill>
                <a:ea typeface="宋体" panose="02010600030101010101" pitchFamily="2" charset="-122"/>
                <a:sym typeface="+mn-ea"/>
              </a:rPr>
              <a:t>”, “</a:t>
            </a:r>
            <a:r>
              <a:rPr lang="en-US" altLang="zh-CN" sz="1600" dirty="0">
                <a:solidFill>
                  <a:srgbClr val="000000"/>
                </a:solidFill>
                <a:ea typeface="宋体" panose="02010600030101010101" pitchFamily="2" charset="-122"/>
                <a:sym typeface="+mn-ea"/>
              </a:rPr>
              <a:t>There’s …</a:t>
            </a:r>
            <a:r>
              <a:rPr lang="zh-CN" altLang="en-US" sz="1600" dirty="0">
                <a:solidFill>
                  <a:srgbClr val="000000"/>
                </a:solidFill>
                <a:ea typeface="宋体" panose="02010600030101010101" pitchFamily="2" charset="-122"/>
                <a:sym typeface="+mn-ea"/>
              </a:rPr>
              <a:t>”，“在哪里”（方位介词）：</a:t>
            </a:r>
            <a:r>
              <a:rPr lang="en-US" altLang="zh-CN" sz="1600" dirty="0">
                <a:solidFill>
                  <a:srgbClr val="000000"/>
                </a:solidFill>
                <a:ea typeface="宋体" panose="02010600030101010101" pitchFamily="2" charset="-122"/>
                <a:sym typeface="+mn-ea"/>
              </a:rPr>
              <a:t>next to, behind, across from</a:t>
            </a:r>
            <a:r>
              <a:rPr lang="zh-CN" altLang="en-US" sz="1600" dirty="0">
                <a:solidFill>
                  <a:srgbClr val="000000"/>
                </a:solidFill>
                <a:ea typeface="宋体" panose="02010600030101010101" pitchFamily="2" charset="-122"/>
                <a:sym typeface="+mn-ea"/>
              </a:rPr>
              <a:t>等，还有表达自己最喜爱的场所及原因：</a:t>
            </a:r>
            <a:r>
              <a:rPr lang="en-US" altLang="zh-CN" sz="1600" dirty="0">
                <a:solidFill>
                  <a:srgbClr val="000000"/>
                </a:solidFill>
                <a:ea typeface="宋体" panose="02010600030101010101" pitchFamily="2" charset="-122"/>
                <a:sym typeface="+mn-ea"/>
              </a:rPr>
              <a:t>“…is my favourite place because…”</a:t>
            </a:r>
            <a:r>
              <a:rPr lang="zh-CN" altLang="en-US" sz="1600" dirty="0">
                <a:solidFill>
                  <a:srgbClr val="000000"/>
                </a:solidFill>
                <a:ea typeface="宋体" panose="02010600030101010101" pitchFamily="2" charset="-122"/>
                <a:sym typeface="+mn-ea"/>
              </a:rPr>
              <a:t>以及代表性的活动：</a:t>
            </a:r>
            <a:r>
              <a:rPr lang="en-US" altLang="zh-CN" sz="1600" dirty="0">
                <a:solidFill>
                  <a:srgbClr val="000000"/>
                </a:solidFill>
                <a:ea typeface="宋体" panose="02010600030101010101" pitchFamily="2" charset="-122"/>
                <a:sym typeface="+mn-ea"/>
              </a:rPr>
              <a:t>do exercises, raise the flag, change seats等。</a:t>
            </a:r>
            <a:endParaRPr lang="en-US" altLang="zh-CN" sz="1600" dirty="0">
              <a:solidFill>
                <a:srgbClr val="000000"/>
              </a:solidFill>
              <a:ea typeface="宋体" panose="02010600030101010101" pitchFamily="2" charset="-122"/>
              <a:sym typeface="+mn-ea"/>
            </a:endParaRPr>
          </a:p>
        </p:txBody>
      </p:sp>
      <p:sp>
        <p:nvSpPr>
          <p:cNvPr id="6" name="文本框 5"/>
          <p:cNvSpPr txBox="1"/>
          <p:nvPr/>
        </p:nvSpPr>
        <p:spPr>
          <a:xfrm>
            <a:off x="621568" y="199755"/>
            <a:ext cx="4094328" cy="583565"/>
          </a:xfrm>
          <a:prstGeom prst="rect">
            <a:avLst/>
          </a:prstGeom>
          <a:noFill/>
        </p:spPr>
        <p:txBody>
          <a:bodyPr wrap="square" rtlCol="0">
            <a:spAutoFit/>
          </a:bodyPr>
          <a:lstStyle/>
          <a:p>
            <a:r>
              <a:rPr lang="zh-CN" altLang="en-US" sz="3200" dirty="0">
                <a:solidFill>
                  <a:srgbClr val="F5E752"/>
                </a:solidFill>
                <a:latin typeface="软笔行楷简繁" panose="03000600000000000000" charset="-122"/>
                <a:ea typeface="软笔行楷简繁" panose="03000600000000000000" charset="-122"/>
              </a:rPr>
              <a:t>语篇研读</a:t>
            </a:r>
            <a:endParaRPr lang="zh-CN" altLang="en-US" sz="3200" dirty="0">
              <a:solidFill>
                <a:srgbClr val="F5E752"/>
              </a:solidFill>
              <a:latin typeface="软笔行楷简繁" panose="03000600000000000000" charset="-122"/>
              <a:ea typeface="软笔行楷简繁" panose="03000600000000000000" charset="-122"/>
            </a:endParaRPr>
          </a:p>
        </p:txBody>
      </p:sp>
      <p:grpSp>
        <p:nvGrpSpPr>
          <p:cNvPr id="35" name="组合 34"/>
          <p:cNvGrpSpPr/>
          <p:nvPr/>
        </p:nvGrpSpPr>
        <p:grpSpPr>
          <a:xfrm>
            <a:off x="4497602" y="1409840"/>
            <a:ext cx="2938045" cy="1995453"/>
            <a:chOff x="4497602" y="1409840"/>
            <a:chExt cx="2938045" cy="1995453"/>
          </a:xfrm>
        </p:grpSpPr>
        <p:sp>
          <p:nvSpPr>
            <p:cNvPr id="8" name="椭圆 7"/>
            <p:cNvSpPr/>
            <p:nvPr/>
          </p:nvSpPr>
          <p:spPr>
            <a:xfrm>
              <a:off x="5441652" y="1409840"/>
              <a:ext cx="1135386" cy="1135169"/>
            </a:xfrm>
            <a:prstGeom prst="ellipse">
              <a:avLst/>
            </a:prstGeom>
            <a:noFill/>
            <a:ln w="76200">
              <a:solidFill>
                <a:schemeClr val="accent6">
                  <a:lumMod val="60000"/>
                  <a:lumOff val="40000"/>
                </a:schemeClr>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400"/>
            </a:p>
          </p:txBody>
        </p:sp>
        <p:grpSp>
          <p:nvGrpSpPr>
            <p:cNvPr id="27" name="组合 26"/>
            <p:cNvGrpSpPr/>
            <p:nvPr/>
          </p:nvGrpSpPr>
          <p:grpSpPr>
            <a:xfrm>
              <a:off x="5160388" y="1561722"/>
              <a:ext cx="743578" cy="271100"/>
              <a:chOff x="5656949" y="1359580"/>
              <a:chExt cx="743578" cy="271100"/>
            </a:xfrm>
          </p:grpSpPr>
          <p:sp>
            <p:nvSpPr>
              <p:cNvPr id="9" name="圆角矩形 7"/>
              <p:cNvSpPr/>
              <p:nvPr/>
            </p:nvSpPr>
            <p:spPr>
              <a:xfrm>
                <a:off x="5656949" y="1359580"/>
                <a:ext cx="707839" cy="271100"/>
              </a:xfrm>
              <a:prstGeom prst="roundRect">
                <a:avLst/>
              </a:prstGeom>
              <a:solidFill>
                <a:schemeClr val="accent2"/>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400"/>
              </a:p>
            </p:txBody>
          </p:sp>
          <p:sp>
            <p:nvSpPr>
              <p:cNvPr id="10" name="文本框 9"/>
              <p:cNvSpPr txBox="1"/>
              <p:nvPr/>
            </p:nvSpPr>
            <p:spPr>
              <a:xfrm>
                <a:off x="5667090" y="1380141"/>
                <a:ext cx="733437" cy="246221"/>
              </a:xfrm>
              <a:prstGeom prst="rect">
                <a:avLst/>
              </a:prstGeom>
              <a:noFill/>
            </p:spPr>
            <p:txBody>
              <a:bodyPr wrap="square" rtlCol="0">
                <a:spAutoFit/>
              </a:bodyPr>
              <a:lstStyle/>
              <a:p>
                <a:r>
                  <a:rPr lang="zh-CN" altLang="en-US" sz="1000" b="1" dirty="0">
                    <a:solidFill>
                      <a:schemeClr val="bg1"/>
                    </a:solidFill>
                  </a:rPr>
                  <a:t>主题意义</a:t>
                </a:r>
                <a:endParaRPr lang="zh-CN" altLang="en-US" sz="1000" b="1" dirty="0">
                  <a:solidFill>
                    <a:schemeClr val="bg1"/>
                  </a:solidFill>
                </a:endParaRPr>
              </a:p>
            </p:txBody>
          </p:sp>
        </p:grpSp>
        <p:grpSp>
          <p:nvGrpSpPr>
            <p:cNvPr id="28" name="组合 27"/>
            <p:cNvGrpSpPr/>
            <p:nvPr/>
          </p:nvGrpSpPr>
          <p:grpSpPr>
            <a:xfrm>
              <a:off x="6071931" y="1596545"/>
              <a:ext cx="707839" cy="271100"/>
              <a:chOff x="6268818" y="1757600"/>
              <a:chExt cx="707839" cy="271100"/>
            </a:xfrm>
          </p:grpSpPr>
          <p:sp>
            <p:nvSpPr>
              <p:cNvPr id="17" name="圆角矩形 19"/>
              <p:cNvSpPr/>
              <p:nvPr/>
            </p:nvSpPr>
            <p:spPr>
              <a:xfrm>
                <a:off x="6268818" y="1757600"/>
                <a:ext cx="707839" cy="271100"/>
              </a:xfrm>
              <a:prstGeom prst="roundRect">
                <a:avLst/>
              </a:prstGeom>
              <a:solidFill>
                <a:schemeClr val="accent4"/>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400"/>
              </a:p>
            </p:txBody>
          </p:sp>
          <p:sp>
            <p:nvSpPr>
              <p:cNvPr id="18" name="文本框 17"/>
              <p:cNvSpPr txBox="1"/>
              <p:nvPr/>
            </p:nvSpPr>
            <p:spPr>
              <a:xfrm>
                <a:off x="6272121" y="1767741"/>
                <a:ext cx="697698" cy="246221"/>
              </a:xfrm>
              <a:prstGeom prst="rect">
                <a:avLst/>
              </a:prstGeom>
              <a:noFill/>
            </p:spPr>
            <p:txBody>
              <a:bodyPr wrap="square" rtlCol="0">
                <a:spAutoFit/>
              </a:bodyPr>
              <a:lstStyle/>
              <a:p>
                <a:r>
                  <a:rPr lang="zh-CN" altLang="en-US" sz="1000" b="1" dirty="0">
                    <a:solidFill>
                      <a:schemeClr val="bg1"/>
                    </a:solidFill>
                  </a:rPr>
                  <a:t>主要内容</a:t>
                </a:r>
                <a:endParaRPr lang="zh-CN" altLang="en-US" sz="1000" b="1" dirty="0">
                  <a:solidFill>
                    <a:schemeClr val="bg1"/>
                  </a:solidFill>
                </a:endParaRPr>
              </a:p>
            </p:txBody>
          </p:sp>
        </p:grpSp>
        <p:cxnSp>
          <p:nvCxnSpPr>
            <p:cNvPr id="23" name="直接箭头连接符 22"/>
            <p:cNvCxnSpPr/>
            <p:nvPr/>
          </p:nvCxnSpPr>
          <p:spPr>
            <a:xfrm flipH="1" flipV="1">
              <a:off x="4497602" y="1409840"/>
              <a:ext cx="620138" cy="359754"/>
            </a:xfrm>
            <a:prstGeom prst="straightConnector1">
              <a:avLst/>
            </a:prstGeom>
            <a:ln w="149225">
              <a:solidFill>
                <a:schemeClr val="accent4">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a:off x="6041460" y="2610273"/>
              <a:ext cx="4445" cy="795020"/>
            </a:xfrm>
            <a:prstGeom prst="straightConnector1">
              <a:avLst/>
            </a:prstGeom>
            <a:ln w="149225">
              <a:solidFill>
                <a:schemeClr val="accent4">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4" name="直接箭头连接符 33"/>
            <p:cNvCxnSpPr/>
            <p:nvPr/>
          </p:nvCxnSpPr>
          <p:spPr>
            <a:xfrm flipV="1">
              <a:off x="6815509" y="1477771"/>
              <a:ext cx="620138" cy="359754"/>
            </a:xfrm>
            <a:prstGeom prst="straightConnector1">
              <a:avLst/>
            </a:prstGeom>
            <a:ln w="149225">
              <a:solidFill>
                <a:schemeClr val="accent4">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26" name="组合 25"/>
          <p:cNvGrpSpPr/>
          <p:nvPr/>
        </p:nvGrpSpPr>
        <p:grpSpPr>
          <a:xfrm>
            <a:off x="5682590" y="2301100"/>
            <a:ext cx="712329" cy="271100"/>
            <a:chOff x="5174054" y="1881473"/>
            <a:chExt cx="712329" cy="271100"/>
          </a:xfrm>
        </p:grpSpPr>
        <p:sp>
          <p:nvSpPr>
            <p:cNvPr id="13" name="圆角矩形 15"/>
            <p:cNvSpPr/>
            <p:nvPr/>
          </p:nvSpPr>
          <p:spPr>
            <a:xfrm>
              <a:off x="5174054" y="1881473"/>
              <a:ext cx="707839" cy="271100"/>
            </a:xfrm>
            <a:prstGeom prst="roundRect">
              <a:avLst/>
            </a:prstGeom>
            <a:solidFill>
              <a:srgbClr val="0070C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400"/>
            </a:p>
          </p:txBody>
        </p:sp>
        <p:sp>
          <p:nvSpPr>
            <p:cNvPr id="14" name="文本框 13"/>
            <p:cNvSpPr txBox="1"/>
            <p:nvPr/>
          </p:nvSpPr>
          <p:spPr>
            <a:xfrm>
              <a:off x="5178544" y="1901989"/>
              <a:ext cx="707839" cy="246221"/>
            </a:xfrm>
            <a:prstGeom prst="rect">
              <a:avLst/>
            </a:prstGeom>
            <a:noFill/>
          </p:spPr>
          <p:txBody>
            <a:bodyPr wrap="square" rtlCol="0">
              <a:spAutoFit/>
            </a:bodyPr>
            <a:lstStyle/>
            <a:p>
              <a:r>
                <a:rPr lang="zh-CN" altLang="en-US" sz="1000" b="1" dirty="0">
                  <a:solidFill>
                    <a:schemeClr val="bg1"/>
                  </a:solidFill>
                </a:rPr>
                <a:t>语言修辞</a:t>
              </a:r>
              <a:endParaRPr lang="zh-CN" altLang="en-US" sz="1000" b="1" dirty="0">
                <a:solidFill>
                  <a:schemeClr val="bg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par>
                          <p:cTn id="24" fill="hold">
                            <p:stCondLst>
                              <p:cond delay="500"/>
                            </p:stCondLst>
                            <p:childTnLst>
                              <p:par>
                                <p:cTn id="25" presetID="53" presetClass="entr" presetSubtype="16"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bldLvl="0" animBg="1"/>
      <p:bldP spid="5"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a:stretch>
            <a:fillRect/>
          </a:stretch>
        </p:blipFill>
        <p:spPr>
          <a:xfrm>
            <a:off x="473710" y="232410"/>
            <a:ext cx="820420" cy="820420"/>
          </a:xfrm>
          <a:prstGeom prst="rect">
            <a:avLst/>
          </a:prstGeom>
        </p:spPr>
      </p:pic>
      <p:cxnSp>
        <p:nvCxnSpPr>
          <p:cNvPr id="5" name="直接连接符 4"/>
          <p:cNvCxnSpPr/>
          <p:nvPr/>
        </p:nvCxnSpPr>
        <p:spPr>
          <a:xfrm>
            <a:off x="550545" y="1052830"/>
            <a:ext cx="11192510" cy="0"/>
          </a:xfrm>
          <a:prstGeom prst="line">
            <a:avLst/>
          </a:prstGeom>
          <a:ln w="38100">
            <a:solidFill>
              <a:schemeClr val="accent1">
                <a:alpha val="97000"/>
              </a:schemeClr>
            </a:solidFill>
          </a:ln>
        </p:spPr>
        <p:style>
          <a:lnRef idx="2">
            <a:schemeClr val="accent1"/>
          </a:lnRef>
          <a:fillRef idx="0">
            <a:srgbClr val="FFFFFF"/>
          </a:fillRef>
          <a:effectRef idx="0">
            <a:srgbClr val="FFFFFF"/>
          </a:effectRef>
          <a:fontRef idx="minor">
            <a:schemeClr val="tx1"/>
          </a:fontRef>
        </p:style>
      </p:cxnSp>
      <p:sp>
        <p:nvSpPr>
          <p:cNvPr id="48" name="矩形 47"/>
          <p:cNvSpPr/>
          <p:nvPr>
            <p:custDataLst>
              <p:tags r:id="rId3"/>
            </p:custDataLst>
          </p:nvPr>
        </p:nvSpPr>
        <p:spPr>
          <a:xfrm>
            <a:off x="1473431" y="375547"/>
            <a:ext cx="2241974" cy="534035"/>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accent1"/>
                </a:solidFill>
                <a:effectLst/>
                <a:uLnTx/>
                <a:uFillTx/>
                <a:latin typeface="思源黑体 CN" panose="020F0502020204030204"/>
                <a:cs typeface="+mn-ea"/>
                <a:sym typeface="+mn-lt"/>
              </a:rPr>
              <a:t>课时划分</a:t>
            </a:r>
            <a:endParaRPr kumimoji="0" lang="zh-CN" altLang="en-US" sz="2400" b="1" i="0" u="none" strike="noStrike" kern="1200" cap="none" spc="0" normalizeH="0" baseline="0" noProof="0" dirty="0">
              <a:ln>
                <a:noFill/>
              </a:ln>
              <a:solidFill>
                <a:schemeClr val="accent1"/>
              </a:solidFill>
              <a:effectLst/>
              <a:uLnTx/>
              <a:uFillTx/>
              <a:latin typeface="思源黑体 CN" panose="020F0502020204030204"/>
              <a:cs typeface="+mn-ea"/>
              <a:sym typeface="+mn-lt"/>
            </a:endParaRPr>
          </a:p>
        </p:txBody>
      </p:sp>
      <p:sp>
        <p:nvSpPr>
          <p:cNvPr id="13" name="矩形 12"/>
          <p:cNvSpPr/>
          <p:nvPr/>
        </p:nvSpPr>
        <p:spPr>
          <a:xfrm>
            <a:off x="5285120" y="1129421"/>
            <a:ext cx="2241974" cy="504241"/>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accent4">
                    <a:lumMod val="50000"/>
                  </a:schemeClr>
                </a:solidFill>
                <a:effectLst/>
                <a:uLnTx/>
                <a:uFillTx/>
                <a:latin typeface="思源黑体 CN" panose="020F0502020204030204"/>
                <a:cs typeface="+mn-ea"/>
                <a:sym typeface="+mn-lt"/>
              </a:rPr>
              <a:t>第二课时</a:t>
            </a:r>
            <a:endParaRPr kumimoji="0" lang="zh-CN" altLang="en-US" sz="2400" b="1" i="0" u="none" strike="noStrike" kern="1200" cap="none" spc="0" normalizeH="0" baseline="0" noProof="0" dirty="0">
              <a:ln>
                <a:noFill/>
              </a:ln>
              <a:solidFill>
                <a:schemeClr val="accent4">
                  <a:lumMod val="50000"/>
                </a:schemeClr>
              </a:solidFill>
              <a:effectLst/>
              <a:uLnTx/>
              <a:uFillTx/>
              <a:latin typeface="思源黑体 CN" panose="020F0502020204030204"/>
              <a:cs typeface="+mn-ea"/>
              <a:sym typeface="+mn-lt"/>
            </a:endParaRPr>
          </a:p>
        </p:txBody>
      </p:sp>
      <p:sp>
        <p:nvSpPr>
          <p:cNvPr id="16" name="矩形 15"/>
          <p:cNvSpPr/>
          <p:nvPr/>
        </p:nvSpPr>
        <p:spPr>
          <a:xfrm>
            <a:off x="1597275" y="1103891"/>
            <a:ext cx="2241974" cy="504241"/>
          </a:xfrm>
          <a:prstGeom prst="rect">
            <a:avLst/>
          </a:prstGeom>
        </p:spPr>
        <p:txBody>
          <a:bodyPr wrap="square">
            <a:spAutoFit/>
            <a:scene3d>
              <a:camera prst="orthographicFront"/>
              <a:lightRig rig="threePt" dir="t"/>
            </a:scene3d>
            <a:sp3d contourW="12700"/>
          </a:bodyPr>
          <a:lstStyle/>
          <a:p>
            <a:pPr lvl="0" algn="just">
              <a:lnSpc>
                <a:spcPct val="120000"/>
              </a:lnSpc>
              <a:defRPr/>
            </a:pPr>
            <a:r>
              <a:rPr lang="zh-CN" altLang="en-US" sz="2400" b="1" dirty="0">
                <a:solidFill>
                  <a:srgbClr val="C00000"/>
                </a:solidFill>
                <a:latin typeface="思源黑体 CN" panose="020F0502020204030204"/>
                <a:cs typeface="+mn-ea"/>
                <a:sym typeface="+mn-lt"/>
              </a:rPr>
              <a:t>第一课时</a:t>
            </a:r>
            <a:endParaRPr lang="zh-CN" altLang="en-US" sz="2400" b="1" dirty="0">
              <a:solidFill>
                <a:srgbClr val="C00000"/>
              </a:solidFill>
              <a:latin typeface="思源黑体 CN" panose="020F0502020204030204"/>
              <a:cs typeface="+mn-ea"/>
              <a:sym typeface="+mn-lt"/>
            </a:endParaRPr>
          </a:p>
        </p:txBody>
      </p:sp>
      <p:sp>
        <p:nvSpPr>
          <p:cNvPr id="2" name="矩形 1"/>
          <p:cNvSpPr/>
          <p:nvPr/>
        </p:nvSpPr>
        <p:spPr>
          <a:xfrm>
            <a:off x="8874982" y="1103891"/>
            <a:ext cx="2241974" cy="504241"/>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accent1">
                    <a:lumMod val="75000"/>
                  </a:schemeClr>
                </a:solidFill>
                <a:effectLst/>
                <a:uLnTx/>
                <a:uFillTx/>
                <a:latin typeface="思源黑体 CN" panose="020F0502020204030204"/>
                <a:cs typeface="+mn-ea"/>
                <a:sym typeface="+mn-lt"/>
              </a:rPr>
              <a:t>第</a:t>
            </a:r>
            <a:r>
              <a:rPr lang="zh-CN" altLang="en-US" sz="2400" b="1" dirty="0">
                <a:solidFill>
                  <a:schemeClr val="accent1">
                    <a:lumMod val="75000"/>
                  </a:schemeClr>
                </a:solidFill>
                <a:latin typeface="思源黑体 CN" panose="020F0502020204030204"/>
                <a:cs typeface="+mn-ea"/>
                <a:sym typeface="+mn-lt"/>
              </a:rPr>
              <a:t>三</a:t>
            </a:r>
            <a:r>
              <a:rPr kumimoji="0" lang="zh-CN" altLang="en-US" sz="2400" b="1" i="0" u="none" strike="noStrike" kern="1200" cap="none" spc="0" normalizeH="0" baseline="0" noProof="0" dirty="0">
                <a:ln>
                  <a:noFill/>
                </a:ln>
                <a:solidFill>
                  <a:schemeClr val="accent1">
                    <a:lumMod val="75000"/>
                  </a:schemeClr>
                </a:solidFill>
                <a:effectLst/>
                <a:uLnTx/>
                <a:uFillTx/>
                <a:latin typeface="思源黑体 CN" panose="020F0502020204030204"/>
                <a:cs typeface="+mn-ea"/>
                <a:sym typeface="+mn-lt"/>
              </a:rPr>
              <a:t>课时</a:t>
            </a:r>
            <a:endParaRPr kumimoji="0" lang="zh-CN" altLang="en-US" sz="2400" b="1" i="0" u="none" strike="noStrike" kern="1200" cap="none" spc="0" normalizeH="0" baseline="0" noProof="0" dirty="0">
              <a:ln>
                <a:noFill/>
              </a:ln>
              <a:solidFill>
                <a:schemeClr val="accent1">
                  <a:lumMod val="75000"/>
                </a:schemeClr>
              </a:solidFill>
              <a:effectLst/>
              <a:uLnTx/>
              <a:uFillTx/>
              <a:latin typeface="思源黑体 CN" panose="020F0502020204030204"/>
              <a:cs typeface="+mn-ea"/>
              <a:sym typeface="+mn-lt"/>
            </a:endParaRPr>
          </a:p>
        </p:txBody>
      </p:sp>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800" y="1608132"/>
            <a:ext cx="3642416" cy="5198808"/>
          </a:xfrm>
          <a:prstGeom prst="rect">
            <a:avLst/>
          </a:prstGeom>
        </p:spPr>
      </p:pic>
      <p:pic>
        <p:nvPicPr>
          <p:cNvPr id="17" name="图片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41421" y="1557073"/>
            <a:ext cx="3370997" cy="5249867"/>
          </a:xfrm>
          <a:prstGeom prst="rect">
            <a:avLst/>
          </a:prstGeom>
        </p:spPr>
      </p:pic>
      <p:pic>
        <p:nvPicPr>
          <p:cNvPr id="19" name="图片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59066" y="1633662"/>
            <a:ext cx="3753134" cy="5054640"/>
          </a:xfrm>
          <a:prstGeom prst="rect">
            <a:avLst/>
          </a:prstGeom>
        </p:spPr>
      </p:pic>
      <p:sp>
        <p:nvSpPr>
          <p:cNvPr id="20" name="矩形 19"/>
          <p:cNvSpPr/>
          <p:nvPr/>
        </p:nvSpPr>
        <p:spPr>
          <a:xfrm>
            <a:off x="818866" y="2135875"/>
            <a:ext cx="3275462" cy="4394579"/>
          </a:xfrm>
          <a:prstGeom prst="rect">
            <a:avLst/>
          </a:prstGeom>
          <a:noFill/>
          <a:ln w="38100">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dirty="0"/>
          </a:p>
        </p:txBody>
      </p:sp>
      <p:sp>
        <p:nvSpPr>
          <p:cNvPr id="25" name="矩形 24"/>
          <p:cNvSpPr/>
          <p:nvPr/>
        </p:nvSpPr>
        <p:spPr>
          <a:xfrm>
            <a:off x="4289188" y="1726176"/>
            <a:ext cx="3275462" cy="1645692"/>
          </a:xfrm>
          <a:prstGeom prst="rect">
            <a:avLst/>
          </a:prstGeom>
          <a:noFill/>
          <a:ln w="38100">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dirty="0"/>
          </a:p>
        </p:txBody>
      </p:sp>
      <p:sp>
        <p:nvSpPr>
          <p:cNvPr id="26" name="矩形 25"/>
          <p:cNvSpPr/>
          <p:nvPr/>
        </p:nvSpPr>
        <p:spPr>
          <a:xfrm>
            <a:off x="4289188" y="3429000"/>
            <a:ext cx="3275462" cy="3190164"/>
          </a:xfrm>
          <a:prstGeom prst="rect">
            <a:avLst/>
          </a:prstGeom>
          <a:noFill/>
          <a:ln w="38100">
            <a:solidFill>
              <a:schemeClr val="accent4">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dirty="0">
              <a:ln>
                <a:solidFill>
                  <a:schemeClr val="accent4">
                    <a:lumMod val="50000"/>
                  </a:schemeClr>
                </a:solidFill>
              </a:ln>
            </a:endParaRPr>
          </a:p>
        </p:txBody>
      </p:sp>
      <p:sp>
        <p:nvSpPr>
          <p:cNvPr id="27" name="矩形 26"/>
          <p:cNvSpPr/>
          <p:nvPr/>
        </p:nvSpPr>
        <p:spPr>
          <a:xfrm>
            <a:off x="7859066" y="1790131"/>
            <a:ext cx="3591406" cy="4651611"/>
          </a:xfrm>
          <a:prstGeom prst="rect">
            <a:avLst/>
          </a:prstGeom>
          <a:noFill/>
          <a:ln w="38100">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22" presetClass="entr" presetSubtype="4"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animEffect transition="in" filter="wipe(down)">
                                      <p:cBhvr>
                                        <p:cTn id="9" dur="500"/>
                                        <p:tgtEl>
                                          <p:spTgt spid="20"/>
                                        </p:tgtEl>
                                      </p:cBhvr>
                                    </p:animEffect>
                                  </p:childTnLst>
                                </p:cTn>
                              </p:par>
                              <p:par>
                                <p:cTn id="10" presetID="22" presetClass="entr" presetSubtype="4"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2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childTnLst>
                                </p:cTn>
                              </p:par>
                              <p:par>
                                <p:cTn id="24" presetID="22" presetClass="entr" presetSubtype="4"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down)">
                                      <p:cBhvr>
                                        <p:cTn id="2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2" grpId="0"/>
      <p:bldP spid="20" grpId="0" animBg="1"/>
      <p:bldP spid="25" grpId="0" animBg="1"/>
      <p:bldP spid="26" grpId="0" animBg="1"/>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529636" y="513132"/>
            <a:ext cx="3506781" cy="1824383"/>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157"/>
            <a:ext cx="4395267" cy="6858000"/>
          </a:xfrm>
          <a:prstGeom prst="rect">
            <a:avLst/>
          </a:prstGeom>
        </p:spPr>
      </p:pic>
      <p:sp>
        <p:nvSpPr>
          <p:cNvPr id="10" name="文本框 9"/>
          <p:cNvSpPr txBox="1"/>
          <p:nvPr/>
        </p:nvSpPr>
        <p:spPr>
          <a:xfrm>
            <a:off x="1474569" y="1009317"/>
            <a:ext cx="9616914" cy="5104282"/>
          </a:xfrm>
          <a:prstGeom prst="rect">
            <a:avLst/>
          </a:prstGeom>
          <a:solidFill>
            <a:schemeClr val="accent4">
              <a:lumMod val="20000"/>
              <a:lumOff val="80000"/>
            </a:schemeClr>
          </a:solidFill>
          <a:ln>
            <a:solidFill>
              <a:schemeClr val="accent4">
                <a:lumMod val="50000"/>
              </a:schemeClr>
            </a:solidFill>
          </a:ln>
        </p:spPr>
        <p:txBody>
          <a:bodyPr wrap="square" rtlCol="0">
            <a:spAutoFit/>
          </a:bodyPr>
          <a:lstStyle/>
          <a:p>
            <a:pPr algn="ctr">
              <a:lnSpc>
                <a:spcPct val="150000"/>
              </a:lnSpc>
            </a:pPr>
            <a:r>
              <a:rPr lang="zh-CN" altLang="en-US" dirty="0">
                <a:latin typeface="宋体" panose="02010600030101010101" pitchFamily="2" charset="-122"/>
                <a:ea typeface="宋体" panose="02010600030101010101" pitchFamily="2" charset="-122"/>
              </a:rPr>
              <a:t>    </a:t>
            </a:r>
            <a:r>
              <a:rPr lang="en-US" altLang="zh-CN" sz="2800" dirty="0">
                <a:latin typeface="Times New Roman" panose="02020603050405020304" charset="0"/>
                <a:ea typeface="华文中宋" panose="02010600040101010101" pitchFamily="2" charset="-122"/>
                <a:cs typeface="Times New Roman" panose="02020603050405020304" charset="0"/>
              </a:rPr>
              <a:t>Section B(1a-1d)</a:t>
            </a:r>
            <a:r>
              <a:rPr lang="zh-CN" altLang="en-US" sz="2800" dirty="0">
                <a:latin typeface="Times New Roman" panose="02020603050405020304" charset="0"/>
                <a:ea typeface="华文中宋" panose="02010600040101010101" pitchFamily="2" charset="-122"/>
                <a:cs typeface="Times New Roman" panose="02020603050405020304" charset="0"/>
              </a:rPr>
              <a:t>教学目标</a:t>
            </a:r>
            <a:endParaRPr lang="en-US" altLang="zh-CN" sz="2800" dirty="0">
              <a:latin typeface="Times New Roman" panose="02020603050405020304" charset="0"/>
              <a:ea typeface="华文中宋" panose="02010600040101010101" pitchFamily="2" charset="-122"/>
              <a:cs typeface="Times New Roman" panose="02020603050405020304" charset="0"/>
            </a:endParaRPr>
          </a:p>
          <a:p>
            <a:pPr>
              <a:lnSpc>
                <a:spcPct val="150000"/>
              </a:lnSpc>
            </a:pPr>
            <a:r>
              <a:rPr lang="en-US" altLang="zh-CN" sz="2400" dirty="0">
                <a:latin typeface="Times New Roman" panose="02020603050405020304" charset="0"/>
                <a:ea typeface="华文中宋" panose="02010600040101010101" pitchFamily="2" charset="-122"/>
                <a:cs typeface="Times New Roman" panose="02020603050405020304" charset="0"/>
              </a:rPr>
              <a:t>       </a:t>
            </a:r>
            <a:r>
              <a:rPr lang="zh-CN" altLang="en-US" sz="2400" dirty="0">
                <a:latin typeface="Times New Roman" panose="02020603050405020304" charset="0"/>
                <a:ea typeface="华文中宋" panose="02010600040101010101" pitchFamily="2" charset="-122"/>
                <a:cs typeface="Times New Roman" panose="02020603050405020304" charset="0"/>
              </a:rPr>
              <a:t>通过本课的学习，学生能够：</a:t>
            </a:r>
            <a:endParaRPr lang="en-US" altLang="zh-CN" sz="2400" dirty="0">
              <a:latin typeface="Times New Roman" panose="02020603050405020304" charset="0"/>
              <a:ea typeface="华文中宋" panose="02010600040101010101" pitchFamily="2" charset="-122"/>
              <a:cs typeface="Times New Roman" panose="02020603050405020304" charset="0"/>
            </a:endParaRPr>
          </a:p>
          <a:p>
            <a:pPr marL="457200" indent="-457200">
              <a:lnSpc>
                <a:spcPct val="150000"/>
              </a:lnSpc>
              <a:buAutoNum type="arabicPeriod"/>
            </a:pPr>
            <a:r>
              <a:rPr lang="zh-CN" altLang="en-US" sz="2400" dirty="0">
                <a:solidFill>
                  <a:srgbClr val="FF0000"/>
                </a:solidFill>
                <a:latin typeface="Times New Roman" panose="02020603050405020304" charset="0"/>
                <a:ea typeface="华文中宋" panose="02010600040101010101" pitchFamily="2" charset="-122"/>
                <a:cs typeface="Times New Roman" panose="02020603050405020304" charset="0"/>
              </a:rPr>
              <a:t>观察</a:t>
            </a:r>
            <a:r>
              <a:rPr lang="zh-CN" altLang="en-US" sz="2400" dirty="0">
                <a:latin typeface="Times New Roman" panose="02020603050405020304" charset="0"/>
                <a:ea typeface="华文中宋" panose="02010600040101010101" pitchFamily="2" charset="-122"/>
                <a:cs typeface="Times New Roman" panose="02020603050405020304" charset="0"/>
              </a:rPr>
              <a:t>、</a:t>
            </a:r>
            <a:r>
              <a:rPr lang="zh-CN" altLang="en-US" sz="2400" dirty="0">
                <a:solidFill>
                  <a:srgbClr val="FF0000"/>
                </a:solidFill>
                <a:latin typeface="Times New Roman" panose="02020603050405020304" charset="0"/>
                <a:ea typeface="华文中宋" panose="02010600040101010101" pitchFamily="2" charset="-122"/>
                <a:cs typeface="Times New Roman" panose="02020603050405020304" charset="0"/>
              </a:rPr>
              <a:t>识别</a:t>
            </a:r>
            <a:r>
              <a:rPr lang="zh-CN" altLang="en-US" sz="2400" dirty="0">
                <a:latin typeface="Times New Roman" panose="02020603050405020304" charset="0"/>
                <a:ea typeface="华文中宋" panose="02010600040101010101" pitchFamily="2" charset="-122"/>
                <a:cs typeface="Times New Roman" panose="02020603050405020304" charset="0"/>
              </a:rPr>
              <a:t>电子</a:t>
            </a:r>
            <a:r>
              <a:rPr lang="zh-CN" altLang="en-US" sz="2400" dirty="0">
                <a:solidFill>
                  <a:srgbClr val="FF0000"/>
                </a:solidFill>
                <a:latin typeface="Times New Roman" panose="02020603050405020304" charset="0"/>
                <a:ea typeface="华文中宋" panose="02010600040101010101" pitchFamily="2" charset="-122"/>
                <a:cs typeface="Times New Roman" panose="02020603050405020304" charset="0"/>
              </a:rPr>
              <a:t>邮件</a:t>
            </a:r>
            <a:r>
              <a:rPr lang="zh-CN" altLang="en-US" sz="2400" dirty="0">
                <a:latin typeface="Times New Roman" panose="02020603050405020304" charset="0"/>
                <a:ea typeface="华文中宋" panose="02010600040101010101" pitchFamily="2" charset="-122"/>
                <a:cs typeface="Times New Roman" panose="02020603050405020304" charset="0"/>
              </a:rPr>
              <a:t>的形态</a:t>
            </a:r>
            <a:r>
              <a:rPr lang="zh-CN" altLang="en-US" sz="2400" dirty="0">
                <a:solidFill>
                  <a:schemeClr val="accent6"/>
                </a:solidFill>
                <a:latin typeface="Times New Roman" panose="02020603050405020304" charset="0"/>
                <a:ea typeface="华文中宋" panose="02010600040101010101" pitchFamily="2" charset="-122"/>
                <a:cs typeface="Times New Roman" panose="02020603050405020304" charset="0"/>
              </a:rPr>
              <a:t>特征</a:t>
            </a:r>
            <a:r>
              <a:rPr lang="zh-CN" altLang="en-US" sz="2400" dirty="0">
                <a:latin typeface="Times New Roman" panose="02020603050405020304" charset="0"/>
                <a:ea typeface="华文中宋" panose="02010600040101010101" pitchFamily="2" charset="-122"/>
                <a:cs typeface="Times New Roman" panose="02020603050405020304" charset="0"/>
              </a:rPr>
              <a:t>，</a:t>
            </a:r>
            <a:r>
              <a:rPr lang="zh-CN" altLang="en-US" sz="2400" dirty="0">
                <a:solidFill>
                  <a:srgbClr val="FF0000"/>
                </a:solidFill>
                <a:latin typeface="Times New Roman" panose="02020603050405020304" charset="0"/>
                <a:ea typeface="华文中宋" panose="02010600040101010101" pitchFamily="2" charset="-122"/>
                <a:cs typeface="Times New Roman" panose="02020603050405020304" charset="0"/>
              </a:rPr>
              <a:t>了解</a:t>
            </a:r>
            <a:r>
              <a:rPr lang="zh-CN" altLang="en-US" sz="2400" dirty="0">
                <a:latin typeface="Times New Roman" panose="02020603050405020304" charset="0"/>
                <a:ea typeface="华文中宋" panose="02010600040101010101" pitchFamily="2" charset="-122"/>
                <a:cs typeface="Times New Roman" panose="02020603050405020304" charset="0"/>
              </a:rPr>
              <a:t>邮件的</a:t>
            </a:r>
            <a:r>
              <a:rPr lang="zh-CN" altLang="en-US" sz="2400" dirty="0">
                <a:solidFill>
                  <a:srgbClr val="FF0000"/>
                </a:solidFill>
                <a:latin typeface="Times New Roman" panose="02020603050405020304" charset="0"/>
                <a:ea typeface="华文中宋" panose="02010600040101010101" pitchFamily="2" charset="-122"/>
                <a:cs typeface="Times New Roman" panose="02020603050405020304" charset="0"/>
              </a:rPr>
              <a:t>内容结构</a:t>
            </a:r>
            <a:r>
              <a:rPr lang="zh-CN" altLang="en-US" sz="2400" dirty="0">
                <a:latin typeface="Times New Roman" panose="02020603050405020304" charset="0"/>
                <a:ea typeface="华文中宋" panose="02010600040101010101" pitchFamily="2" charset="-122"/>
                <a:cs typeface="Times New Roman" panose="02020603050405020304" charset="0"/>
              </a:rPr>
              <a:t>和</a:t>
            </a:r>
            <a:r>
              <a:rPr lang="zh-CN" altLang="en-US" sz="2400" dirty="0">
                <a:solidFill>
                  <a:srgbClr val="FF0000"/>
                </a:solidFill>
                <a:latin typeface="Times New Roman" panose="02020603050405020304" charset="0"/>
                <a:ea typeface="华文中宋" panose="02010600040101010101" pitchFamily="2" charset="-122"/>
                <a:cs typeface="Times New Roman" panose="02020603050405020304" charset="0"/>
              </a:rPr>
              <a:t>基本格式</a:t>
            </a:r>
            <a:r>
              <a:rPr lang="zh-CN" altLang="en-US" sz="2400" dirty="0">
                <a:latin typeface="Times New Roman" panose="02020603050405020304" charset="0"/>
                <a:ea typeface="华文中宋" panose="02010600040101010101" pitchFamily="2" charset="-122"/>
                <a:cs typeface="Times New Roman" panose="02020603050405020304" charset="0"/>
              </a:rPr>
              <a:t>；</a:t>
            </a:r>
            <a:endParaRPr lang="en-US" altLang="zh-CN" sz="2400" dirty="0">
              <a:latin typeface="Times New Roman" panose="02020603050405020304" charset="0"/>
              <a:ea typeface="华文中宋" panose="02010600040101010101" pitchFamily="2" charset="-122"/>
              <a:cs typeface="Times New Roman" panose="02020603050405020304" charset="0"/>
            </a:endParaRPr>
          </a:p>
          <a:p>
            <a:pPr marL="457200" indent="-457200">
              <a:lnSpc>
                <a:spcPct val="150000"/>
              </a:lnSpc>
              <a:buAutoNum type="arabicPeriod"/>
            </a:pPr>
            <a:r>
              <a:rPr lang="zh-CN" altLang="en-US" sz="2400" dirty="0">
                <a:latin typeface="Times New Roman" panose="02020603050405020304" charset="0"/>
                <a:ea typeface="华文中宋" panose="02010600040101010101" pitchFamily="2" charset="-122"/>
                <a:cs typeface="Times New Roman" panose="02020603050405020304" charset="0"/>
              </a:rPr>
              <a:t>通过快速阅读了解电子邮件的内容大意，</a:t>
            </a:r>
            <a:r>
              <a:rPr lang="zh-CN" altLang="en-US" sz="2400" dirty="0">
                <a:solidFill>
                  <a:srgbClr val="FF0000"/>
                </a:solidFill>
                <a:latin typeface="Times New Roman" panose="02020603050405020304" charset="0"/>
                <a:ea typeface="华文中宋" panose="02010600040101010101" pitchFamily="2" charset="-122"/>
                <a:cs typeface="Times New Roman" panose="02020603050405020304" charset="0"/>
              </a:rPr>
              <a:t>推断</a:t>
            </a:r>
            <a:r>
              <a:rPr lang="zh-CN" altLang="en-US" sz="2400" dirty="0">
                <a:latin typeface="Times New Roman" panose="02020603050405020304" charset="0"/>
                <a:ea typeface="华文中宋" panose="02010600040101010101" pitchFamily="2" charset="-122"/>
                <a:cs typeface="Times New Roman" panose="02020603050405020304" charset="0"/>
              </a:rPr>
              <a:t>写回信的主要</a:t>
            </a:r>
            <a:r>
              <a:rPr lang="zh-CN" altLang="en-US" sz="2400" dirty="0">
                <a:solidFill>
                  <a:srgbClr val="FF0000"/>
                </a:solidFill>
                <a:latin typeface="Times New Roman" panose="02020603050405020304" charset="0"/>
                <a:ea typeface="华文中宋" panose="02010600040101010101" pitchFamily="2" charset="-122"/>
                <a:cs typeface="Times New Roman" panose="02020603050405020304" charset="0"/>
              </a:rPr>
              <a:t>目的</a:t>
            </a:r>
            <a:r>
              <a:rPr lang="zh-CN" altLang="en-US" sz="2400" dirty="0">
                <a:latin typeface="Times New Roman" panose="02020603050405020304" charset="0"/>
                <a:ea typeface="华文中宋" panose="02010600040101010101" pitchFamily="2" charset="-122"/>
                <a:cs typeface="Times New Roman" panose="02020603050405020304" charset="0"/>
              </a:rPr>
              <a:t>；</a:t>
            </a:r>
            <a:endParaRPr lang="en-US" altLang="zh-CN" sz="2400" dirty="0">
              <a:latin typeface="Times New Roman" panose="02020603050405020304" charset="0"/>
              <a:ea typeface="华文中宋" panose="02010600040101010101" pitchFamily="2" charset="-122"/>
              <a:cs typeface="Times New Roman" panose="02020603050405020304" charset="0"/>
            </a:endParaRPr>
          </a:p>
          <a:p>
            <a:pPr marL="457200" indent="-457200">
              <a:lnSpc>
                <a:spcPct val="150000"/>
              </a:lnSpc>
              <a:buAutoNum type="arabicPeriod"/>
            </a:pPr>
            <a:r>
              <a:rPr lang="zh-CN" altLang="en-US" sz="2400" dirty="0">
                <a:latin typeface="Times New Roman" panose="02020603050405020304" charset="0"/>
                <a:ea typeface="华文中宋" panose="02010600040101010101" pitchFamily="2" charset="-122"/>
                <a:cs typeface="Times New Roman" panose="02020603050405020304" charset="0"/>
              </a:rPr>
              <a:t>通过仔细阅读，</a:t>
            </a:r>
            <a:r>
              <a:rPr lang="zh-CN" altLang="en-US" sz="2400" dirty="0">
                <a:solidFill>
                  <a:srgbClr val="FF0000"/>
                </a:solidFill>
                <a:latin typeface="Times New Roman" panose="02020603050405020304" charset="0"/>
                <a:ea typeface="华文中宋" panose="02010600040101010101" pitchFamily="2" charset="-122"/>
                <a:cs typeface="Times New Roman" panose="02020603050405020304" charset="0"/>
              </a:rPr>
              <a:t>获取</a:t>
            </a:r>
            <a:r>
              <a:rPr lang="zh-CN" altLang="en-US" sz="2400" dirty="0">
                <a:latin typeface="Times New Roman" panose="02020603050405020304" charset="0"/>
                <a:ea typeface="华文中宋" panose="02010600040101010101" pitchFamily="2" charset="-122"/>
                <a:cs typeface="Times New Roman" panose="02020603050405020304" charset="0"/>
              </a:rPr>
              <a:t>邮件描述的校园内</a:t>
            </a:r>
            <a:r>
              <a:rPr lang="zh-CN" altLang="en-US" sz="2400" dirty="0">
                <a:solidFill>
                  <a:srgbClr val="FF0000"/>
                </a:solidFill>
                <a:latin typeface="Times New Roman" panose="02020603050405020304" charset="0"/>
                <a:ea typeface="华文中宋" panose="02010600040101010101" pitchFamily="2" charset="-122"/>
                <a:cs typeface="Times New Roman" panose="02020603050405020304" charset="0"/>
              </a:rPr>
              <a:t>场所</a:t>
            </a:r>
            <a:r>
              <a:rPr lang="zh-CN" altLang="en-US" sz="2400" dirty="0">
                <a:latin typeface="Times New Roman" panose="02020603050405020304" charset="0"/>
                <a:ea typeface="华文中宋" panose="02010600040101010101" pitchFamily="2" charset="-122"/>
                <a:cs typeface="Times New Roman" panose="02020603050405020304" charset="0"/>
              </a:rPr>
              <a:t>，</a:t>
            </a:r>
            <a:r>
              <a:rPr lang="zh-CN" altLang="en-US" sz="2400" dirty="0">
                <a:solidFill>
                  <a:srgbClr val="FF0000"/>
                </a:solidFill>
                <a:latin typeface="Times New Roman" panose="02020603050405020304" charset="0"/>
                <a:ea typeface="华文中宋" panose="02010600040101010101" pitchFamily="2" charset="-122"/>
                <a:cs typeface="Times New Roman" panose="02020603050405020304" charset="0"/>
              </a:rPr>
              <a:t>位置</a:t>
            </a:r>
            <a:r>
              <a:rPr lang="zh-CN" altLang="en-US" sz="2400" dirty="0">
                <a:latin typeface="Times New Roman" panose="02020603050405020304" charset="0"/>
                <a:ea typeface="华文中宋" panose="02010600040101010101" pitchFamily="2" charset="-122"/>
                <a:cs typeface="Times New Roman" panose="02020603050405020304" charset="0"/>
              </a:rPr>
              <a:t>、代表性</a:t>
            </a:r>
            <a:r>
              <a:rPr lang="zh-CN" altLang="en-US" sz="2400" dirty="0">
                <a:solidFill>
                  <a:srgbClr val="FF0000"/>
                </a:solidFill>
                <a:latin typeface="Times New Roman" panose="02020603050405020304" charset="0"/>
                <a:ea typeface="华文中宋" panose="02010600040101010101" pitchFamily="2" charset="-122"/>
                <a:cs typeface="Times New Roman" panose="02020603050405020304" charset="0"/>
              </a:rPr>
              <a:t>活动</a:t>
            </a:r>
            <a:r>
              <a:rPr lang="zh-CN" altLang="en-US" sz="2400" dirty="0">
                <a:latin typeface="Times New Roman" panose="02020603050405020304" charset="0"/>
                <a:ea typeface="华文中宋" panose="02010600040101010101" pitchFamily="2" charset="-122"/>
                <a:cs typeface="Times New Roman" panose="02020603050405020304" charset="0"/>
              </a:rPr>
              <a:t>以及</a:t>
            </a:r>
            <a:r>
              <a:rPr lang="zh-CN" altLang="en-US" sz="2400" dirty="0">
                <a:solidFill>
                  <a:srgbClr val="FF0000"/>
                </a:solidFill>
                <a:latin typeface="Times New Roman" panose="02020603050405020304" charset="0"/>
                <a:ea typeface="华文中宋" panose="02010600040101010101" pitchFamily="2" charset="-122"/>
                <a:cs typeface="Times New Roman" panose="02020603050405020304" charset="0"/>
              </a:rPr>
              <a:t>最喜欢</a:t>
            </a:r>
            <a:r>
              <a:rPr lang="zh-CN" altLang="en-US" sz="2400" dirty="0">
                <a:latin typeface="Times New Roman" panose="02020603050405020304" charset="0"/>
                <a:ea typeface="华文中宋" panose="02010600040101010101" pitchFamily="2" charset="-122"/>
                <a:cs typeface="Times New Roman" panose="02020603050405020304" charset="0"/>
              </a:rPr>
              <a:t>的场所及</a:t>
            </a:r>
            <a:r>
              <a:rPr lang="zh-CN" altLang="en-US" sz="2400" dirty="0">
                <a:solidFill>
                  <a:srgbClr val="FF0000"/>
                </a:solidFill>
                <a:latin typeface="Times New Roman" panose="02020603050405020304" charset="0"/>
                <a:ea typeface="华文中宋" panose="02010600040101010101" pitchFamily="2" charset="-122"/>
                <a:cs typeface="Times New Roman" panose="02020603050405020304" charset="0"/>
              </a:rPr>
              <a:t>原因</a:t>
            </a:r>
            <a:r>
              <a:rPr lang="zh-CN" altLang="en-US" sz="2400" dirty="0">
                <a:latin typeface="Times New Roman" panose="02020603050405020304" charset="0"/>
                <a:ea typeface="华文中宋" panose="02010600040101010101" pitchFamily="2" charset="-122"/>
                <a:cs typeface="Times New Roman" panose="02020603050405020304" charset="0"/>
              </a:rPr>
              <a:t>等信息；</a:t>
            </a:r>
            <a:endParaRPr lang="en-US" altLang="zh-CN" sz="2400" dirty="0">
              <a:latin typeface="Times New Roman" panose="02020603050405020304" charset="0"/>
              <a:ea typeface="华文中宋" panose="02010600040101010101" pitchFamily="2" charset="-122"/>
              <a:cs typeface="Times New Roman" panose="02020603050405020304" charset="0"/>
            </a:endParaRPr>
          </a:p>
          <a:p>
            <a:pPr marL="457200" indent="-457200">
              <a:lnSpc>
                <a:spcPct val="150000"/>
              </a:lnSpc>
              <a:buAutoNum type="arabicPeriod"/>
            </a:pPr>
            <a:r>
              <a:rPr lang="zh-CN" altLang="en-US" sz="2400" dirty="0">
                <a:latin typeface="Times New Roman" panose="02020603050405020304" charset="0"/>
                <a:ea typeface="华文中宋" panose="02010600040101010101" pitchFamily="2" charset="-122"/>
                <a:cs typeface="Times New Roman" panose="02020603050405020304" charset="0"/>
              </a:rPr>
              <a:t>根据语篇中的各类形容词</a:t>
            </a:r>
            <a:r>
              <a:rPr lang="zh-CN" altLang="en-US" sz="2400" dirty="0">
                <a:solidFill>
                  <a:srgbClr val="FF0000"/>
                </a:solidFill>
                <a:latin typeface="Times New Roman" panose="02020603050405020304" charset="0"/>
                <a:ea typeface="华文中宋" panose="02010600040101010101" pitchFamily="2" charset="-122"/>
                <a:cs typeface="Times New Roman" panose="02020603050405020304" charset="0"/>
              </a:rPr>
              <a:t>推断</a:t>
            </a:r>
            <a:r>
              <a:rPr lang="zh-CN" altLang="en-US" sz="2400" dirty="0">
                <a:latin typeface="Times New Roman" panose="02020603050405020304" charset="0"/>
                <a:ea typeface="华文中宋" panose="02010600040101010101" pitchFamily="2" charset="-122"/>
                <a:cs typeface="Times New Roman" panose="02020603050405020304" charset="0"/>
              </a:rPr>
              <a:t>作者的</a:t>
            </a:r>
            <a:r>
              <a:rPr lang="zh-CN" altLang="en-US" sz="2400" dirty="0">
                <a:solidFill>
                  <a:srgbClr val="FF0000"/>
                </a:solidFill>
                <a:latin typeface="Times New Roman" panose="02020603050405020304" charset="0"/>
                <a:ea typeface="华文中宋" panose="02010600040101010101" pitchFamily="2" charset="-122"/>
                <a:cs typeface="Times New Roman" panose="02020603050405020304" charset="0"/>
              </a:rPr>
              <a:t>情感态度</a:t>
            </a:r>
            <a:r>
              <a:rPr lang="zh-CN" altLang="en-US" sz="2400" dirty="0">
                <a:latin typeface="Times New Roman" panose="02020603050405020304" charset="0"/>
                <a:ea typeface="华文中宋" panose="02010600040101010101" pitchFamily="2" charset="-122"/>
                <a:cs typeface="Times New Roman" panose="02020603050405020304" charset="0"/>
              </a:rPr>
              <a:t>，用这些形容词</a:t>
            </a:r>
            <a:r>
              <a:rPr lang="zh-CN" altLang="en-US" sz="2400" dirty="0">
                <a:solidFill>
                  <a:srgbClr val="FF0000"/>
                </a:solidFill>
                <a:latin typeface="Times New Roman" panose="02020603050405020304" charset="0"/>
                <a:ea typeface="华文中宋" panose="02010600040101010101" pitchFamily="2" charset="-122"/>
                <a:cs typeface="Times New Roman" panose="02020603050405020304" charset="0"/>
              </a:rPr>
              <a:t>描述</a:t>
            </a:r>
            <a:r>
              <a:rPr lang="zh-CN" altLang="en-US" sz="2400" dirty="0">
                <a:latin typeface="Times New Roman" panose="02020603050405020304" charset="0"/>
                <a:ea typeface="华文中宋" panose="02010600040101010101" pitchFamily="2" charset="-122"/>
                <a:cs typeface="Times New Roman" panose="02020603050405020304" charset="0"/>
              </a:rPr>
              <a:t>自己的</a:t>
            </a:r>
            <a:r>
              <a:rPr lang="zh-CN" altLang="en-US" sz="2400" dirty="0">
                <a:solidFill>
                  <a:srgbClr val="FF0000"/>
                </a:solidFill>
                <a:latin typeface="Times New Roman" panose="02020603050405020304" charset="0"/>
                <a:ea typeface="华文中宋" panose="02010600040101010101" pitchFamily="2" charset="-122"/>
                <a:cs typeface="Times New Roman" panose="02020603050405020304" charset="0"/>
              </a:rPr>
              <a:t>学校</a:t>
            </a:r>
            <a:r>
              <a:rPr lang="zh-CN" altLang="en-US" sz="2400" dirty="0">
                <a:latin typeface="Times New Roman" panose="02020603050405020304" charset="0"/>
                <a:ea typeface="华文中宋" panose="02010600040101010101" pitchFamily="2" charset="-122"/>
                <a:cs typeface="Times New Roman" panose="02020603050405020304" charset="0"/>
              </a:rPr>
              <a:t>。</a:t>
            </a:r>
            <a:endParaRPr lang="en-US" altLang="zh-CN" sz="2400" dirty="0">
              <a:latin typeface="Times New Roman" panose="02020603050405020304" charset="0"/>
              <a:ea typeface="华文中宋" panose="02010600040101010101" pitchFamily="2" charset="-122"/>
              <a:cs typeface="Times New Roman" panose="02020603050405020304" charset="0"/>
            </a:endParaRPr>
          </a:p>
          <a:p>
            <a:pPr>
              <a:lnSpc>
                <a:spcPct val="150000"/>
              </a:lnSpc>
            </a:pPr>
            <a:endParaRPr lang="en-US" altLang="zh-CN" sz="2400" dirty="0">
              <a:latin typeface="Times New Roman" panose="02020603050405020304" charset="0"/>
              <a:ea typeface="华文中宋" panose="0201060004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26436" y="643944"/>
            <a:ext cx="3781169" cy="5602310"/>
          </a:xfrm>
          <a:prstGeom prst="rect">
            <a:avLst/>
          </a:prstGeom>
        </p:spPr>
      </p:pic>
      <p:sp>
        <p:nvSpPr>
          <p:cNvPr id="4" name="文本框 3"/>
          <p:cNvSpPr txBox="1"/>
          <p:nvPr/>
        </p:nvSpPr>
        <p:spPr>
          <a:xfrm>
            <a:off x="1480904" y="1707855"/>
            <a:ext cx="9616914" cy="3996287"/>
          </a:xfrm>
          <a:prstGeom prst="rect">
            <a:avLst/>
          </a:prstGeom>
          <a:solidFill>
            <a:schemeClr val="accent4">
              <a:lumMod val="20000"/>
              <a:lumOff val="80000"/>
            </a:schemeClr>
          </a:solidFill>
          <a:ln>
            <a:solidFill>
              <a:schemeClr val="accent4">
                <a:lumMod val="50000"/>
              </a:schemeClr>
            </a:solidFill>
          </a:ln>
        </p:spPr>
        <p:txBody>
          <a:bodyPr wrap="square" rtlCol="0">
            <a:spAutoFit/>
          </a:bodyPr>
          <a:lstStyle/>
          <a:p>
            <a:pPr algn="ctr">
              <a:lnSpc>
                <a:spcPct val="150000"/>
              </a:lnSpc>
            </a:pPr>
            <a:r>
              <a:rPr lang="zh-CN" altLang="en-US" dirty="0">
                <a:latin typeface="宋体" panose="02010600030101010101" pitchFamily="2" charset="-122"/>
                <a:ea typeface="宋体" panose="02010600030101010101" pitchFamily="2" charset="-122"/>
              </a:rPr>
              <a:t>    </a:t>
            </a:r>
            <a:r>
              <a:rPr lang="en-US" altLang="zh-CN" sz="2800" dirty="0">
                <a:latin typeface="Times New Roman" panose="02020603050405020304" charset="0"/>
                <a:ea typeface="华文中宋" panose="02010600040101010101" pitchFamily="2" charset="-122"/>
                <a:cs typeface="Times New Roman" panose="02020603050405020304" charset="0"/>
              </a:rPr>
              <a:t>Section B(2a-2b)</a:t>
            </a:r>
            <a:r>
              <a:rPr lang="zh-CN" altLang="en-US" sz="2800" dirty="0">
                <a:latin typeface="Times New Roman" panose="02020603050405020304" charset="0"/>
                <a:ea typeface="华文中宋" panose="02010600040101010101" pitchFamily="2" charset="-122"/>
                <a:cs typeface="Times New Roman" panose="02020603050405020304" charset="0"/>
              </a:rPr>
              <a:t>教学目标</a:t>
            </a:r>
            <a:endParaRPr lang="en-US" altLang="zh-CN" sz="2800" dirty="0">
              <a:latin typeface="Times New Roman" panose="02020603050405020304" charset="0"/>
              <a:ea typeface="华文中宋" panose="02010600040101010101" pitchFamily="2" charset="-122"/>
              <a:cs typeface="Times New Roman" panose="02020603050405020304" charset="0"/>
            </a:endParaRPr>
          </a:p>
          <a:p>
            <a:pPr>
              <a:lnSpc>
                <a:spcPct val="150000"/>
              </a:lnSpc>
            </a:pPr>
            <a:r>
              <a:rPr lang="en-US" altLang="zh-CN" sz="2400" dirty="0">
                <a:latin typeface="Times New Roman" panose="02020603050405020304" charset="0"/>
                <a:ea typeface="华文中宋" panose="02010600040101010101" pitchFamily="2" charset="-122"/>
                <a:cs typeface="Times New Roman" panose="02020603050405020304" charset="0"/>
              </a:rPr>
              <a:t>       </a:t>
            </a:r>
            <a:r>
              <a:rPr lang="zh-CN" altLang="en-US" sz="2400" dirty="0">
                <a:latin typeface="Times New Roman" panose="02020603050405020304" charset="0"/>
                <a:ea typeface="华文中宋" panose="02010600040101010101" pitchFamily="2" charset="-122"/>
                <a:cs typeface="Times New Roman" panose="02020603050405020304" charset="0"/>
              </a:rPr>
              <a:t>通过本课的学习，学生能够：</a:t>
            </a:r>
            <a:endParaRPr lang="en-US" altLang="zh-CN" sz="2400" dirty="0">
              <a:latin typeface="Times New Roman" panose="02020603050405020304" charset="0"/>
              <a:ea typeface="华文中宋" panose="02010600040101010101" pitchFamily="2" charset="-122"/>
              <a:cs typeface="Times New Roman" panose="02020603050405020304" charset="0"/>
            </a:endParaRPr>
          </a:p>
          <a:p>
            <a:pPr marL="457200" indent="-457200">
              <a:lnSpc>
                <a:spcPct val="150000"/>
              </a:lnSpc>
              <a:buFontTx/>
              <a:buAutoNum type="arabicPeriod"/>
            </a:pPr>
            <a:r>
              <a:rPr lang="zh-CN" altLang="en-US" sz="2400" dirty="0">
                <a:latin typeface="Times New Roman" panose="02020603050405020304" charset="0"/>
                <a:ea typeface="华文中宋" panose="02010600040101010101" pitchFamily="2" charset="-122"/>
                <a:cs typeface="Times New Roman" panose="02020603050405020304" charset="0"/>
              </a:rPr>
              <a:t>通过</a:t>
            </a:r>
            <a:r>
              <a:rPr lang="zh-CN" altLang="en-US" sz="2400" dirty="0">
                <a:solidFill>
                  <a:srgbClr val="FF0000"/>
                </a:solidFill>
                <a:latin typeface="Times New Roman" panose="02020603050405020304" charset="0"/>
                <a:ea typeface="华文中宋" panose="02010600040101010101" pitchFamily="2" charset="-122"/>
                <a:cs typeface="Times New Roman" panose="02020603050405020304" charset="0"/>
              </a:rPr>
              <a:t>复习邮件</a:t>
            </a:r>
            <a:r>
              <a:rPr lang="zh-CN" altLang="en-US" sz="2400" dirty="0">
                <a:latin typeface="Times New Roman" panose="02020603050405020304" charset="0"/>
                <a:ea typeface="华文中宋" panose="02010600040101010101" pitchFamily="2" charset="-122"/>
                <a:cs typeface="Times New Roman" panose="02020603050405020304" charset="0"/>
              </a:rPr>
              <a:t>主体部分，借助思维导图</a:t>
            </a:r>
            <a:r>
              <a:rPr lang="zh-CN" altLang="en-US" sz="2400" dirty="0">
                <a:solidFill>
                  <a:srgbClr val="FF0000"/>
                </a:solidFill>
                <a:latin typeface="Times New Roman" panose="02020603050405020304" charset="0"/>
                <a:ea typeface="华文中宋" panose="02010600040101010101" pitchFamily="2" charset="-122"/>
                <a:cs typeface="Times New Roman" panose="02020603050405020304" charset="0"/>
              </a:rPr>
              <a:t>梳理</a:t>
            </a:r>
            <a:r>
              <a:rPr lang="zh-CN" altLang="en-US" sz="2400" dirty="0">
                <a:latin typeface="Times New Roman" panose="02020603050405020304" charset="0"/>
                <a:ea typeface="华文中宋" panose="02010600040101010101" pitchFamily="2" charset="-122"/>
                <a:cs typeface="Times New Roman" panose="02020603050405020304" charset="0"/>
              </a:rPr>
              <a:t>邮件的写作</a:t>
            </a:r>
            <a:r>
              <a:rPr lang="zh-CN" altLang="en-US" sz="2400" dirty="0">
                <a:solidFill>
                  <a:srgbClr val="FF0000"/>
                </a:solidFill>
                <a:latin typeface="Times New Roman" panose="02020603050405020304" charset="0"/>
                <a:ea typeface="华文中宋" panose="02010600040101010101" pitchFamily="2" charset="-122"/>
                <a:cs typeface="Times New Roman" panose="02020603050405020304" charset="0"/>
              </a:rPr>
              <a:t>框架</a:t>
            </a:r>
            <a:r>
              <a:rPr lang="zh-CN" altLang="en-US" sz="2400" dirty="0">
                <a:latin typeface="Times New Roman" panose="02020603050405020304" charset="0"/>
                <a:ea typeface="华文中宋" panose="02010600040101010101" pitchFamily="2" charset="-122"/>
                <a:cs typeface="Times New Roman" panose="02020603050405020304" charset="0"/>
              </a:rPr>
              <a:t>；</a:t>
            </a:r>
            <a:endParaRPr lang="en-US" altLang="zh-CN" sz="2400" dirty="0">
              <a:latin typeface="Times New Roman" panose="02020603050405020304" charset="0"/>
              <a:ea typeface="华文中宋" panose="02010600040101010101" pitchFamily="2" charset="-122"/>
              <a:cs typeface="Times New Roman" panose="02020603050405020304" charset="0"/>
            </a:endParaRPr>
          </a:p>
          <a:p>
            <a:pPr marL="457200" indent="-457200">
              <a:lnSpc>
                <a:spcPct val="150000"/>
              </a:lnSpc>
              <a:buFontTx/>
              <a:buAutoNum type="arabicPeriod"/>
            </a:pPr>
            <a:r>
              <a:rPr lang="zh-CN" altLang="en-US" sz="2400" dirty="0">
                <a:solidFill>
                  <a:srgbClr val="FF0000"/>
                </a:solidFill>
                <a:latin typeface="Times New Roman" panose="02020603050405020304" charset="0"/>
                <a:ea typeface="华文中宋" panose="02010600040101010101" pitchFamily="2" charset="-122"/>
                <a:cs typeface="Times New Roman" panose="02020603050405020304" charset="0"/>
              </a:rPr>
              <a:t>模仿</a:t>
            </a:r>
            <a:r>
              <a:rPr lang="zh-CN" altLang="en-US" sz="2400" dirty="0">
                <a:latin typeface="Times New Roman" panose="02020603050405020304" charset="0"/>
                <a:ea typeface="华文中宋" panose="02010600040101010101" pitchFamily="2" charset="-122"/>
                <a:cs typeface="Times New Roman" panose="02020603050405020304" charset="0"/>
              </a:rPr>
              <a:t>课文的</a:t>
            </a:r>
            <a:r>
              <a:rPr lang="zh-CN" altLang="en-US" sz="2400" dirty="0">
                <a:solidFill>
                  <a:srgbClr val="FF0000"/>
                </a:solidFill>
                <a:latin typeface="Times New Roman" panose="02020603050405020304" charset="0"/>
                <a:ea typeface="华文中宋" panose="02010600040101010101" pitchFamily="2" charset="-122"/>
                <a:cs typeface="Times New Roman" panose="02020603050405020304" charset="0"/>
              </a:rPr>
              <a:t>结构</a:t>
            </a:r>
            <a:r>
              <a:rPr lang="zh-CN" altLang="en-US" sz="2400" dirty="0">
                <a:latin typeface="Times New Roman" panose="02020603050405020304" charset="0"/>
                <a:ea typeface="华文中宋" panose="02010600040101010101" pitchFamily="2" charset="-122"/>
                <a:cs typeface="Times New Roman" panose="02020603050405020304" charset="0"/>
              </a:rPr>
              <a:t>和</a:t>
            </a:r>
            <a:r>
              <a:rPr lang="zh-CN" altLang="en-US" sz="2400" dirty="0">
                <a:solidFill>
                  <a:srgbClr val="FF0000"/>
                </a:solidFill>
                <a:latin typeface="Times New Roman" panose="02020603050405020304" charset="0"/>
                <a:ea typeface="华文中宋" panose="02010600040101010101" pitchFamily="2" charset="-122"/>
                <a:cs typeface="Times New Roman" panose="02020603050405020304" charset="0"/>
              </a:rPr>
              <a:t>语言</a:t>
            </a:r>
            <a:r>
              <a:rPr lang="zh-CN" altLang="en-US" sz="2400" dirty="0">
                <a:latin typeface="Times New Roman" panose="02020603050405020304" charset="0"/>
                <a:ea typeface="华文中宋" panose="02010600040101010101" pitchFamily="2" charset="-122"/>
                <a:cs typeface="Times New Roman" panose="02020603050405020304" charset="0"/>
              </a:rPr>
              <a:t>给朋友写一封电子邮件，</a:t>
            </a:r>
            <a:r>
              <a:rPr lang="zh-CN" altLang="en-US" sz="2400" dirty="0">
                <a:solidFill>
                  <a:srgbClr val="FF0000"/>
                </a:solidFill>
                <a:latin typeface="Times New Roman" panose="02020603050405020304" charset="0"/>
                <a:ea typeface="华文中宋" panose="02010600040101010101" pitchFamily="2" charset="-122"/>
                <a:cs typeface="Times New Roman" panose="02020603050405020304" charset="0"/>
              </a:rPr>
              <a:t>介绍</a:t>
            </a:r>
            <a:r>
              <a:rPr lang="zh-CN" altLang="en-US" sz="2400" dirty="0">
                <a:latin typeface="Times New Roman" panose="02020603050405020304" charset="0"/>
                <a:ea typeface="华文中宋" panose="02010600040101010101" pitchFamily="2" charset="-122"/>
                <a:cs typeface="Times New Roman" panose="02020603050405020304" charset="0"/>
              </a:rPr>
              <a:t>自己的</a:t>
            </a:r>
            <a:r>
              <a:rPr lang="zh-CN" altLang="en-US" sz="2400" dirty="0">
                <a:solidFill>
                  <a:srgbClr val="FF0000"/>
                </a:solidFill>
                <a:latin typeface="Times New Roman" panose="02020603050405020304" charset="0"/>
                <a:ea typeface="华文中宋" panose="02010600040101010101" pitchFamily="2" charset="-122"/>
                <a:cs typeface="Times New Roman" panose="02020603050405020304" charset="0"/>
              </a:rPr>
              <a:t>校园</a:t>
            </a:r>
            <a:r>
              <a:rPr lang="zh-CN" altLang="en-US" sz="2400" dirty="0">
                <a:latin typeface="Times New Roman" panose="02020603050405020304" charset="0"/>
                <a:ea typeface="华文中宋" panose="02010600040101010101" pitchFamily="2" charset="-122"/>
                <a:cs typeface="Times New Roman" panose="02020603050405020304" charset="0"/>
              </a:rPr>
              <a:t>；</a:t>
            </a:r>
            <a:endParaRPr lang="en-US" altLang="zh-CN" sz="2400" dirty="0">
              <a:latin typeface="Times New Roman" panose="02020603050405020304" charset="0"/>
              <a:ea typeface="华文中宋" panose="02010600040101010101" pitchFamily="2" charset="-122"/>
              <a:cs typeface="Times New Roman" panose="02020603050405020304" charset="0"/>
            </a:endParaRPr>
          </a:p>
          <a:p>
            <a:pPr marL="457200" indent="-457200">
              <a:lnSpc>
                <a:spcPct val="150000"/>
              </a:lnSpc>
              <a:buAutoNum type="arabicPeriod"/>
            </a:pPr>
            <a:r>
              <a:rPr lang="zh-CN" altLang="en-US" sz="2400" dirty="0">
                <a:latin typeface="Times New Roman" panose="02020603050405020304" charset="0"/>
                <a:ea typeface="华文中宋" panose="02010600040101010101" pitchFamily="2" charset="-122"/>
                <a:cs typeface="Times New Roman" panose="02020603050405020304" charset="0"/>
              </a:rPr>
              <a:t>谈论自己在校园里喜欢做的事，</a:t>
            </a:r>
            <a:r>
              <a:rPr lang="zh-CN" altLang="en-US" sz="2400" dirty="0">
                <a:solidFill>
                  <a:srgbClr val="FF0000"/>
                </a:solidFill>
                <a:latin typeface="Times New Roman" panose="02020603050405020304" charset="0"/>
                <a:ea typeface="华文中宋" panose="02010600040101010101" pitchFamily="2" charset="-122"/>
                <a:cs typeface="Times New Roman" panose="02020603050405020304" charset="0"/>
              </a:rPr>
              <a:t>增强</a:t>
            </a:r>
            <a:r>
              <a:rPr lang="zh-CN" altLang="en-US" sz="2400" dirty="0">
                <a:latin typeface="Times New Roman" panose="02020603050405020304" charset="0"/>
                <a:ea typeface="华文中宋" panose="02010600040101010101" pitchFamily="2" charset="-122"/>
                <a:cs typeface="Times New Roman" panose="02020603050405020304" charset="0"/>
              </a:rPr>
              <a:t>对校园的</a:t>
            </a:r>
            <a:r>
              <a:rPr lang="zh-CN" altLang="en-US" sz="2400" dirty="0">
                <a:solidFill>
                  <a:srgbClr val="FF0000"/>
                </a:solidFill>
                <a:latin typeface="Times New Roman" panose="02020603050405020304" charset="0"/>
                <a:ea typeface="华文中宋" panose="02010600040101010101" pitchFamily="2" charset="-122"/>
                <a:cs typeface="Times New Roman" panose="02020603050405020304" charset="0"/>
              </a:rPr>
              <a:t>了解</a:t>
            </a:r>
            <a:r>
              <a:rPr lang="zh-CN" altLang="en-US" sz="2400" dirty="0">
                <a:latin typeface="Times New Roman" panose="02020603050405020304" charset="0"/>
                <a:ea typeface="华文中宋" panose="02010600040101010101" pitchFamily="2" charset="-122"/>
                <a:cs typeface="Times New Roman" panose="02020603050405020304" charset="0"/>
              </a:rPr>
              <a:t>和</a:t>
            </a:r>
            <a:r>
              <a:rPr lang="zh-CN" altLang="en-US" sz="2400" dirty="0">
                <a:solidFill>
                  <a:srgbClr val="FF0000"/>
                </a:solidFill>
                <a:latin typeface="Times New Roman" panose="02020603050405020304" charset="0"/>
                <a:ea typeface="华文中宋" panose="02010600040101010101" pitchFamily="2" charset="-122"/>
                <a:cs typeface="Times New Roman" panose="02020603050405020304" charset="0"/>
              </a:rPr>
              <a:t>喜爱</a:t>
            </a:r>
            <a:r>
              <a:rPr lang="zh-CN" altLang="en-US" sz="2400" dirty="0">
                <a:latin typeface="Times New Roman" panose="02020603050405020304" charset="0"/>
                <a:ea typeface="华文中宋" panose="02010600040101010101" pitchFamily="2" charset="-122"/>
                <a:cs typeface="Times New Roman" panose="02020603050405020304" charset="0"/>
              </a:rPr>
              <a:t>。</a:t>
            </a:r>
            <a:endParaRPr lang="en-US" altLang="zh-CN" sz="2400" dirty="0">
              <a:latin typeface="Times New Roman" panose="02020603050405020304" charset="0"/>
              <a:ea typeface="华文中宋" panose="02010600040101010101" pitchFamily="2" charset="-122"/>
              <a:cs typeface="Times New Roman" panose="02020603050405020304" charset="0"/>
            </a:endParaRPr>
          </a:p>
          <a:p>
            <a:pPr>
              <a:lnSpc>
                <a:spcPct val="150000"/>
              </a:lnSpc>
            </a:pPr>
            <a:endParaRPr lang="en-US" altLang="zh-CN" sz="2400" dirty="0">
              <a:latin typeface="Times New Roman" panose="02020603050405020304" charset="0"/>
              <a:ea typeface="华文中宋" panose="02010600040101010101" pitchFamily="2" charset="-122"/>
              <a:cs typeface="Times New Roman" panose="02020603050405020304" charset="0"/>
            </a:endParaRPr>
          </a:p>
          <a:p>
            <a:pPr>
              <a:lnSpc>
                <a:spcPct val="150000"/>
              </a:lnSpc>
            </a:pPr>
            <a:endParaRPr lang="en-US" altLang="zh-CN" sz="2400" dirty="0">
              <a:latin typeface="Times New Roman" panose="02020603050405020304" charset="0"/>
              <a:ea typeface="华文中宋" panose="0201060004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3535" y="0"/>
            <a:ext cx="4819454" cy="6858000"/>
          </a:xfrm>
          <a:prstGeom prst="rect">
            <a:avLst/>
          </a:prstGeom>
        </p:spPr>
      </p:pic>
      <p:sp>
        <p:nvSpPr>
          <p:cNvPr id="2" name="文本框 1"/>
          <p:cNvSpPr txBox="1"/>
          <p:nvPr/>
        </p:nvSpPr>
        <p:spPr>
          <a:xfrm>
            <a:off x="2035925" y="1563558"/>
            <a:ext cx="9616914" cy="3996287"/>
          </a:xfrm>
          <a:prstGeom prst="rect">
            <a:avLst/>
          </a:prstGeom>
          <a:solidFill>
            <a:schemeClr val="accent4">
              <a:lumMod val="20000"/>
              <a:lumOff val="80000"/>
            </a:schemeClr>
          </a:solidFill>
          <a:ln>
            <a:solidFill>
              <a:schemeClr val="accent4">
                <a:lumMod val="50000"/>
              </a:schemeClr>
            </a:solidFill>
          </a:ln>
        </p:spPr>
        <p:txBody>
          <a:bodyPr wrap="square" rtlCol="0">
            <a:spAutoFit/>
          </a:bodyPr>
          <a:lstStyle/>
          <a:p>
            <a:pPr algn="ctr">
              <a:lnSpc>
                <a:spcPct val="150000"/>
              </a:lnSpc>
            </a:pPr>
            <a:r>
              <a:rPr lang="zh-CN" altLang="en-US" dirty="0">
                <a:latin typeface="宋体" panose="02010600030101010101" pitchFamily="2" charset="-122"/>
                <a:ea typeface="宋体" panose="02010600030101010101" pitchFamily="2" charset="-122"/>
              </a:rPr>
              <a:t>    </a:t>
            </a:r>
            <a:r>
              <a:rPr lang="en-US" altLang="zh-CN" sz="2800" dirty="0">
                <a:latin typeface="Times New Roman" panose="02020603050405020304" charset="0"/>
                <a:ea typeface="华文中宋" panose="02010600040101010101" pitchFamily="2" charset="-122"/>
                <a:cs typeface="Times New Roman" panose="02020603050405020304" charset="0"/>
              </a:rPr>
              <a:t>Project</a:t>
            </a:r>
            <a:r>
              <a:rPr lang="zh-CN" altLang="en-US" sz="2800" dirty="0">
                <a:latin typeface="Times New Roman" panose="02020603050405020304" charset="0"/>
                <a:ea typeface="华文中宋" panose="02010600040101010101" pitchFamily="2" charset="-122"/>
                <a:cs typeface="Times New Roman" panose="02020603050405020304" charset="0"/>
              </a:rPr>
              <a:t>教学目标</a:t>
            </a:r>
            <a:endParaRPr lang="en-US" altLang="zh-CN" sz="2800" dirty="0">
              <a:latin typeface="Times New Roman" panose="02020603050405020304" charset="0"/>
              <a:ea typeface="华文中宋" panose="02010600040101010101" pitchFamily="2" charset="-122"/>
              <a:cs typeface="Times New Roman" panose="02020603050405020304" charset="0"/>
            </a:endParaRPr>
          </a:p>
          <a:p>
            <a:pPr>
              <a:lnSpc>
                <a:spcPct val="150000"/>
              </a:lnSpc>
            </a:pPr>
            <a:r>
              <a:rPr lang="en-US" altLang="zh-CN" sz="2400" dirty="0">
                <a:latin typeface="Times New Roman" panose="02020603050405020304" charset="0"/>
                <a:ea typeface="华文中宋" panose="02010600040101010101" pitchFamily="2" charset="-122"/>
                <a:cs typeface="Times New Roman" panose="02020603050405020304" charset="0"/>
              </a:rPr>
              <a:t>       </a:t>
            </a:r>
            <a:r>
              <a:rPr lang="zh-CN" altLang="en-US" sz="2400" dirty="0">
                <a:latin typeface="Times New Roman" panose="02020603050405020304" charset="0"/>
                <a:ea typeface="华文中宋" panose="02010600040101010101" pitchFamily="2" charset="-122"/>
                <a:cs typeface="Times New Roman" panose="02020603050405020304" charset="0"/>
              </a:rPr>
              <a:t>通过本课的学习，学生能够：</a:t>
            </a:r>
            <a:endParaRPr lang="en-US" altLang="zh-CN" sz="2400" dirty="0">
              <a:latin typeface="Times New Roman" panose="02020603050405020304" charset="0"/>
              <a:ea typeface="华文中宋" panose="02010600040101010101" pitchFamily="2" charset="-122"/>
              <a:cs typeface="Times New Roman" panose="02020603050405020304" charset="0"/>
            </a:endParaRPr>
          </a:p>
          <a:p>
            <a:pPr marL="457200" indent="-457200">
              <a:lnSpc>
                <a:spcPct val="150000"/>
              </a:lnSpc>
              <a:buAutoNum type="arabicPeriod"/>
            </a:pPr>
            <a:r>
              <a:rPr lang="zh-CN" altLang="en-US" sz="2400" dirty="0">
                <a:latin typeface="Times New Roman" panose="02020603050405020304" charset="0"/>
                <a:ea typeface="华文中宋" panose="02010600040101010101" pitchFamily="2" charset="-122"/>
                <a:cs typeface="Times New Roman" panose="02020603050405020304" charset="0"/>
              </a:rPr>
              <a:t> </a:t>
            </a:r>
            <a:r>
              <a:rPr lang="zh-CN" altLang="en-US" sz="2400" dirty="0">
                <a:solidFill>
                  <a:srgbClr val="FF0000"/>
                </a:solidFill>
                <a:latin typeface="Times New Roman" panose="02020603050405020304" charset="0"/>
                <a:ea typeface="华文中宋" panose="02010600040101010101" pitchFamily="2" charset="-122"/>
                <a:cs typeface="Times New Roman" panose="02020603050405020304" charset="0"/>
              </a:rPr>
              <a:t>小组合作</a:t>
            </a:r>
            <a:r>
              <a:rPr lang="zh-CN" altLang="en-US" sz="2400" dirty="0">
                <a:latin typeface="Times New Roman" panose="02020603050405020304" charset="0"/>
                <a:ea typeface="华文中宋" panose="02010600040101010101" pitchFamily="2" charset="-122"/>
                <a:cs typeface="Times New Roman" panose="02020603050405020304" charset="0"/>
              </a:rPr>
              <a:t>完成校园平面图的</a:t>
            </a:r>
            <a:r>
              <a:rPr lang="zh-CN" altLang="en-US" sz="2400" dirty="0">
                <a:solidFill>
                  <a:srgbClr val="FF0000"/>
                </a:solidFill>
                <a:latin typeface="Times New Roman" panose="02020603050405020304" charset="0"/>
                <a:ea typeface="华文中宋" panose="02010600040101010101" pitchFamily="2" charset="-122"/>
                <a:cs typeface="Times New Roman" panose="02020603050405020304" charset="0"/>
              </a:rPr>
              <a:t>绘制</a:t>
            </a:r>
            <a:r>
              <a:rPr lang="zh-CN" altLang="en-US" sz="2400" dirty="0">
                <a:latin typeface="Times New Roman" panose="02020603050405020304" charset="0"/>
                <a:ea typeface="华文中宋" panose="02010600040101010101" pitchFamily="2" charset="-122"/>
                <a:cs typeface="Times New Roman" panose="02020603050405020304" charset="0"/>
              </a:rPr>
              <a:t>，</a:t>
            </a:r>
            <a:r>
              <a:rPr lang="zh-CN" altLang="en-US" sz="2400" dirty="0">
                <a:solidFill>
                  <a:srgbClr val="FF0000"/>
                </a:solidFill>
                <a:latin typeface="Times New Roman" panose="02020603050405020304" charset="0"/>
                <a:ea typeface="华文中宋" panose="02010600040101010101" pitchFamily="2" charset="-122"/>
                <a:cs typeface="Times New Roman" panose="02020603050405020304" charset="0"/>
              </a:rPr>
              <a:t>合理规划</a:t>
            </a:r>
            <a:r>
              <a:rPr lang="zh-CN" altLang="en-US" sz="2400" dirty="0">
                <a:latin typeface="Times New Roman" panose="02020603050405020304" charset="0"/>
                <a:ea typeface="华文中宋" panose="02010600040101010101" pitchFamily="2" charset="-122"/>
                <a:cs typeface="Times New Roman" panose="02020603050405020304" charset="0"/>
              </a:rPr>
              <a:t>参观路线；</a:t>
            </a:r>
            <a:endParaRPr lang="en-US" altLang="zh-CN" sz="2400" dirty="0">
              <a:latin typeface="Times New Roman" panose="02020603050405020304" charset="0"/>
              <a:ea typeface="华文中宋" panose="02010600040101010101" pitchFamily="2" charset="-122"/>
              <a:cs typeface="Times New Roman" panose="02020603050405020304" charset="0"/>
            </a:endParaRPr>
          </a:p>
          <a:p>
            <a:pPr marL="457200" indent="-457200">
              <a:lnSpc>
                <a:spcPct val="150000"/>
              </a:lnSpc>
              <a:buAutoNum type="arabicPeriod"/>
            </a:pPr>
            <a:r>
              <a:rPr lang="zh-CN" altLang="en-US" sz="2400" dirty="0">
                <a:latin typeface="Times New Roman" panose="02020603050405020304" charset="0"/>
                <a:ea typeface="华文中宋" panose="02010600040101010101" pitchFamily="2" charset="-122"/>
                <a:cs typeface="Times New Roman" panose="02020603050405020304" charset="0"/>
              </a:rPr>
              <a:t> 根据校园平面图，</a:t>
            </a:r>
            <a:r>
              <a:rPr lang="zh-CN" altLang="en-US" sz="2400" dirty="0">
                <a:solidFill>
                  <a:srgbClr val="FF0000"/>
                </a:solidFill>
                <a:latin typeface="Times New Roman" panose="02020603050405020304" charset="0"/>
                <a:ea typeface="华文中宋" panose="02010600040101010101" pitchFamily="2" charset="-122"/>
                <a:cs typeface="Times New Roman" panose="02020603050405020304" charset="0"/>
              </a:rPr>
              <a:t>运用</a:t>
            </a:r>
            <a:r>
              <a:rPr lang="zh-CN" altLang="en-US" sz="2400" dirty="0">
                <a:latin typeface="Times New Roman" panose="02020603050405020304" charset="0"/>
                <a:ea typeface="华文中宋" panose="02010600040101010101" pitchFamily="2" charset="-122"/>
                <a:cs typeface="Times New Roman" panose="02020603050405020304" charset="0"/>
              </a:rPr>
              <a:t>本单元</a:t>
            </a:r>
            <a:r>
              <a:rPr lang="zh-CN" altLang="en-US" sz="2400" dirty="0">
                <a:solidFill>
                  <a:srgbClr val="FF0000"/>
                </a:solidFill>
                <a:latin typeface="Times New Roman" panose="02020603050405020304" charset="0"/>
                <a:ea typeface="华文中宋" panose="02010600040101010101" pitchFamily="2" charset="-122"/>
                <a:cs typeface="Times New Roman" panose="02020603050405020304" charset="0"/>
              </a:rPr>
              <a:t>所学语言</a:t>
            </a:r>
            <a:r>
              <a:rPr lang="zh-CN" altLang="en-US" sz="2400" dirty="0">
                <a:latin typeface="Times New Roman" panose="02020603050405020304" charset="0"/>
                <a:ea typeface="华文中宋" panose="02010600040101010101" pitchFamily="2" charset="-122"/>
                <a:cs typeface="Times New Roman" panose="02020603050405020304" charset="0"/>
              </a:rPr>
              <a:t>以模拟导览的方式</a:t>
            </a:r>
            <a:r>
              <a:rPr lang="zh-CN" altLang="en-US" sz="2400" dirty="0">
                <a:solidFill>
                  <a:srgbClr val="FF0000"/>
                </a:solidFill>
                <a:latin typeface="Times New Roman" panose="02020603050405020304" charset="0"/>
                <a:ea typeface="华文中宋" panose="02010600040101010101" pitchFamily="2" charset="-122"/>
                <a:cs typeface="Times New Roman" panose="02020603050405020304" charset="0"/>
              </a:rPr>
              <a:t>介绍</a:t>
            </a:r>
            <a:r>
              <a:rPr lang="zh-CN" altLang="en-US" sz="2400" dirty="0">
                <a:latin typeface="Times New Roman" panose="02020603050405020304" charset="0"/>
                <a:ea typeface="华文中宋" panose="02010600040101010101" pitchFamily="2" charset="-122"/>
                <a:cs typeface="Times New Roman" panose="02020603050405020304" charset="0"/>
              </a:rPr>
              <a:t>自己的</a:t>
            </a:r>
            <a:r>
              <a:rPr lang="zh-CN" altLang="en-US" sz="2400" dirty="0">
                <a:solidFill>
                  <a:srgbClr val="FF0000"/>
                </a:solidFill>
                <a:latin typeface="Times New Roman" panose="02020603050405020304" charset="0"/>
                <a:ea typeface="华文中宋" panose="02010600040101010101" pitchFamily="2" charset="-122"/>
                <a:cs typeface="Times New Roman" panose="02020603050405020304" charset="0"/>
              </a:rPr>
              <a:t>学校</a:t>
            </a:r>
            <a:r>
              <a:rPr lang="zh-CN" altLang="en-US" sz="2400" dirty="0">
                <a:latin typeface="Times New Roman" panose="02020603050405020304" charset="0"/>
                <a:ea typeface="华文中宋" panose="02010600040101010101" pitchFamily="2" charset="-122"/>
                <a:cs typeface="Times New Roman" panose="02020603050405020304" charset="0"/>
              </a:rPr>
              <a:t>；</a:t>
            </a:r>
            <a:endParaRPr lang="en-US" altLang="zh-CN" sz="2400" dirty="0">
              <a:latin typeface="Times New Roman" panose="02020603050405020304" charset="0"/>
              <a:ea typeface="华文中宋" panose="02010600040101010101" pitchFamily="2" charset="-122"/>
              <a:cs typeface="Times New Roman" panose="02020603050405020304" charset="0"/>
            </a:endParaRPr>
          </a:p>
          <a:p>
            <a:pPr marL="457200" indent="-457200">
              <a:lnSpc>
                <a:spcPct val="150000"/>
              </a:lnSpc>
              <a:buAutoNum type="arabicPeriod"/>
            </a:pPr>
            <a:r>
              <a:rPr lang="zh-CN" altLang="en-US" sz="2400" dirty="0">
                <a:latin typeface="Times New Roman" panose="02020603050405020304" charset="0"/>
                <a:ea typeface="华文中宋" panose="02010600040101010101" pitchFamily="2" charset="-122"/>
                <a:cs typeface="Times New Roman" panose="02020603050405020304" charset="0"/>
              </a:rPr>
              <a:t>学会</a:t>
            </a:r>
            <a:r>
              <a:rPr lang="zh-CN" altLang="en-US" sz="2400" dirty="0">
                <a:solidFill>
                  <a:srgbClr val="FF0000"/>
                </a:solidFill>
                <a:latin typeface="Times New Roman" panose="02020603050405020304" charset="0"/>
                <a:ea typeface="华文中宋" panose="02010600040101010101" pitchFamily="2" charset="-122"/>
                <a:cs typeface="Times New Roman" panose="02020603050405020304" charset="0"/>
              </a:rPr>
              <a:t>爱学校</a:t>
            </a:r>
            <a:r>
              <a:rPr lang="zh-CN" altLang="en-US" sz="2400" dirty="0">
                <a:latin typeface="Times New Roman" panose="02020603050405020304" charset="0"/>
                <a:ea typeface="华文中宋" panose="02010600040101010101" pitchFamily="2" charset="-122"/>
                <a:cs typeface="Times New Roman" panose="02020603050405020304" charset="0"/>
              </a:rPr>
              <a:t>和享受校园生活。 </a:t>
            </a:r>
            <a:endParaRPr lang="en-US" altLang="zh-CN" sz="2400" dirty="0">
              <a:latin typeface="Times New Roman" panose="02020603050405020304" charset="0"/>
              <a:ea typeface="华文中宋" panose="02010600040101010101" pitchFamily="2" charset="-122"/>
              <a:cs typeface="Times New Roman" panose="02020603050405020304" charset="0"/>
            </a:endParaRPr>
          </a:p>
          <a:p>
            <a:pPr>
              <a:lnSpc>
                <a:spcPct val="150000"/>
              </a:lnSpc>
            </a:pPr>
            <a:endParaRPr lang="en-US" altLang="zh-CN" sz="2400" dirty="0">
              <a:latin typeface="Times New Roman" panose="02020603050405020304" charset="0"/>
              <a:ea typeface="华文中宋" panose="0201060004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952365" y="3429000"/>
            <a:ext cx="6993255" cy="2437130"/>
          </a:xfrm>
          <a:prstGeom prst="rect">
            <a:avLst/>
          </a:prstGeom>
        </p:spPr>
        <p:txBody>
          <a:bodyPr anchor="ctr">
            <a:scene3d>
              <a:camera prst="legacyObliqueTopLeft">
                <a:rot lat="0" lon="0" rev="0"/>
              </a:camera>
              <a:lightRig rig="legacyFlat1" dir="tl"/>
            </a:scene3d>
          </a:bodyPr>
          <a:lstStyle/>
          <a:p>
            <a:pPr algn="l">
              <a:lnSpc>
                <a:spcPct val="152000"/>
              </a:lnSpc>
            </a:pPr>
            <a:r>
              <a:rPr lang="en-US" altLang="zh-CN" sz="5345" b="1" dirty="0">
                <a:solidFill>
                  <a:srgbClr val="2F529E"/>
                </a:solidFill>
                <a:latin typeface="Times New Roman" panose="02020603050405020304" charset="0"/>
                <a:ea typeface="微软雅黑" panose="020B0503020204020204" charset="-122"/>
                <a:cs typeface="Times New Roman" panose="02020603050405020304" charset="0"/>
                <a:sym typeface="+mn-ea"/>
              </a:rPr>
              <a:t>U</a:t>
            </a:r>
            <a:r>
              <a:rPr lang="zh-CN" altLang="en-US" sz="5345" b="1" dirty="0">
                <a:solidFill>
                  <a:srgbClr val="2F529E"/>
                </a:solidFill>
                <a:latin typeface="Times New Roman" panose="02020603050405020304" charset="0"/>
                <a:ea typeface="微软雅黑" panose="020B0503020204020204" charset="-122"/>
                <a:cs typeface="Times New Roman" panose="02020603050405020304" charset="0"/>
                <a:sym typeface="+mn-ea"/>
              </a:rPr>
              <a:t>nit３ Section </a:t>
            </a:r>
            <a:r>
              <a:rPr lang="en-US" altLang="zh-CN" sz="5345" b="1" dirty="0">
                <a:solidFill>
                  <a:srgbClr val="2F529E"/>
                </a:solidFill>
                <a:latin typeface="Times New Roman" panose="02020603050405020304" charset="0"/>
                <a:ea typeface="微软雅黑" panose="020B0503020204020204" charset="-122"/>
                <a:cs typeface="Times New Roman" panose="02020603050405020304" charset="0"/>
                <a:sym typeface="+mn-ea"/>
              </a:rPr>
              <a:t>B</a:t>
            </a:r>
            <a:r>
              <a:rPr lang="zh-CN" altLang="en-US" sz="5345" b="1" dirty="0">
                <a:solidFill>
                  <a:srgbClr val="2F529E"/>
                </a:solidFill>
                <a:latin typeface="Times New Roman" panose="02020603050405020304" charset="0"/>
                <a:ea typeface="微软雅黑" panose="020B0503020204020204" charset="-122"/>
                <a:cs typeface="Times New Roman" panose="02020603050405020304" charset="0"/>
                <a:sym typeface="+mn-ea"/>
              </a:rPr>
              <a:t> </a:t>
            </a:r>
            <a:r>
              <a:rPr lang="en-US" altLang="zh-CN" sz="5345" b="1" dirty="0">
                <a:solidFill>
                  <a:srgbClr val="2F529E"/>
                </a:solidFill>
                <a:latin typeface="Times New Roman" panose="02020603050405020304" charset="0"/>
                <a:ea typeface="微软雅黑" panose="020B0503020204020204" charset="-122"/>
                <a:cs typeface="Times New Roman" panose="02020603050405020304" charset="0"/>
                <a:sym typeface="+mn-ea"/>
              </a:rPr>
              <a:t>1a-1d</a:t>
            </a:r>
            <a:endParaRPr lang="en-US" altLang="zh-CN" sz="5345" b="1" dirty="0">
              <a:solidFill>
                <a:srgbClr val="2F529E"/>
              </a:solidFill>
              <a:latin typeface="Times New Roman" panose="02020603050405020304" charset="0"/>
              <a:ea typeface="微软雅黑" panose="020B0503020204020204" charset="-122"/>
              <a:cs typeface="Times New Roman" panose="02020603050405020304" charset="0"/>
              <a:sym typeface="+mn-ea"/>
            </a:endParaRPr>
          </a:p>
          <a:p>
            <a:pPr algn="ctr">
              <a:lnSpc>
                <a:spcPct val="152000"/>
              </a:lnSpc>
            </a:pPr>
            <a:r>
              <a:rPr lang="zh-CN" altLang="en-US" sz="5345" b="1" kern="100" dirty="0">
                <a:solidFill>
                  <a:srgbClr val="2F529E">
                    <a:alpha val="100000"/>
                  </a:srgbClr>
                </a:solidFill>
                <a:latin typeface="黑体" panose="02010609060101010101" charset="-122"/>
                <a:ea typeface="黑体" panose="02010609060101010101" charset="-122"/>
                <a:sym typeface="+mn-ea"/>
              </a:rPr>
              <a:t>阅读课学习活动设计</a:t>
            </a:r>
            <a:endParaRPr lang="zh-CN" altLang="en-US" sz="5345" kern="100" spc="0" dirty="0">
              <a:solidFill>
                <a:srgbClr val="2F529E">
                  <a:alpha val="100000"/>
                </a:srgbClr>
              </a:solidFill>
              <a:latin typeface="黑体" panose="02010609060101010101" charset="-122"/>
              <a:ea typeface="黑体" panose="02010609060101010101" charset="-122"/>
            </a:endParaRPr>
          </a:p>
          <a:p>
            <a:pPr algn="l">
              <a:lnSpc>
                <a:spcPct val="152000"/>
              </a:lnSpc>
            </a:pPr>
            <a:endParaRPr lang="en-US" altLang="zh-CN" sz="5345" b="1" dirty="0">
              <a:solidFill>
                <a:srgbClr val="2F529E"/>
              </a:solidFill>
              <a:latin typeface="Times New Roman" panose="02020603050405020304" charset="0"/>
              <a:ea typeface="微软雅黑" panose="020B0503020204020204" charset="-122"/>
              <a:cs typeface="Times New Roman" panose="02020603050405020304" charset="0"/>
              <a:sym typeface="+mn-ea"/>
            </a:endParaRPr>
          </a:p>
          <a:p>
            <a:pPr algn="l">
              <a:lnSpc>
                <a:spcPct val="112000"/>
              </a:lnSpc>
            </a:pPr>
            <a:endParaRPr lang="en-US" altLang="zh-CN" sz="5345" b="1" kern="100" spc="0" dirty="0">
              <a:solidFill>
                <a:srgbClr val="2F529E"/>
              </a:solidFill>
              <a:latin typeface="Times New Roman" panose="02020603050405020304" charset="0"/>
              <a:ea typeface="微软雅黑" panose="020B0503020204020204" charset="-122"/>
              <a:cs typeface="Times New Roman" panose="02020603050405020304" charset="0"/>
              <a:sym typeface="+mn-ea"/>
            </a:endParaRPr>
          </a:p>
        </p:txBody>
      </p:sp>
      <p:pic>
        <p:nvPicPr>
          <p:cNvPr id="15" name="图片 14" descr="besser-englisch-sprechen-grafik-jessica-hartmann-1024x1024"/>
          <p:cNvPicPr>
            <a:picLocks noChangeAspect="1"/>
          </p:cNvPicPr>
          <p:nvPr/>
        </p:nvPicPr>
        <p:blipFill>
          <a:blip r:embed="rId1"/>
          <a:stretch>
            <a:fillRect/>
          </a:stretch>
        </p:blipFill>
        <p:spPr>
          <a:xfrm>
            <a:off x="240453" y="1028700"/>
            <a:ext cx="4632960" cy="463296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59:morph option="byObject"/>
      </p:transition>
    </mc:Choice>
    <mc:Fallback>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文本框 3"/>
          <p:cNvSpPr txBox="1">
            <a:spLocks noChangeArrowheads="1"/>
          </p:cNvSpPr>
          <p:nvPr>
            <p:custDataLst>
              <p:tags r:id="rId1"/>
            </p:custDataLst>
          </p:nvPr>
        </p:nvSpPr>
        <p:spPr bwMode="auto">
          <a:xfrm>
            <a:off x="234315" y="890905"/>
            <a:ext cx="11391900" cy="667385"/>
          </a:xfrm>
          <a:prstGeom prst="rect">
            <a:avLst/>
          </a:prstGeom>
          <a:noFill/>
          <a:ln>
            <a:noFill/>
          </a:ln>
        </p:spPr>
        <p:txBody>
          <a:bodyPr wrap="square">
            <a:noAutofit/>
          </a:bodyPr>
          <a:lstStyle>
            <a:lvl1pPr>
              <a:lnSpc>
                <a:spcPct val="90000"/>
              </a:lnSpc>
              <a:spcBef>
                <a:spcPts val="1000"/>
              </a:spcBef>
              <a:buFont typeface="Arial" panose="020B0604020202020204" pitchFamily="34" charset="0"/>
              <a:buChar char="•"/>
              <a:defRPr sz="2800">
                <a:solidFill>
                  <a:schemeClr val="tx1"/>
                </a:solidFill>
                <a:latin typeface="Comic Sans MS" panose="030F0702030302020204" pitchFamily="66" charset="0"/>
                <a:ea typeface="微软雅黑" panose="020B050302020402020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omic Sans MS" panose="030F0702030302020204" pitchFamily="66" charset="0"/>
                <a:ea typeface="微软雅黑" panose="020B050302020402020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omic Sans MS" panose="030F0702030302020204" pitchFamily="66" charset="0"/>
                <a:ea typeface="微软雅黑" panose="020B0503020204020204" charset="-122"/>
              </a:defRPr>
            </a:lvl3pPr>
            <a:lvl4pPr marL="1600200" indent="-228600">
              <a:lnSpc>
                <a:spcPct val="90000"/>
              </a:lnSpc>
              <a:spcBef>
                <a:spcPts val="500"/>
              </a:spcBef>
              <a:buFont typeface="Arial" panose="020B0604020202020204" pitchFamily="34" charset="0"/>
              <a:buChar char="•"/>
              <a:defRPr>
                <a:solidFill>
                  <a:schemeClr val="tx1"/>
                </a:solidFill>
                <a:latin typeface="Comic Sans MS" panose="030F0702030302020204" pitchFamily="66" charset="0"/>
                <a:ea typeface="微软雅黑" panose="020B0503020204020204" charset="-122"/>
              </a:defRPr>
            </a:lvl4pPr>
            <a:lvl5pPr marL="2057400" indent="-228600">
              <a:lnSpc>
                <a:spcPct val="90000"/>
              </a:lnSpc>
              <a:spcBef>
                <a:spcPts val="500"/>
              </a:spcBef>
              <a:buFont typeface="Arial" panose="020B0604020202020204" pitchFamily="34" charset="0"/>
              <a:buChar char="•"/>
              <a:defRPr>
                <a:solidFill>
                  <a:schemeClr val="tx1"/>
                </a:solidFill>
                <a:latin typeface="Comic Sans MS" panose="030F0702030302020204" pitchFamily="66" charset="0"/>
                <a:ea typeface="微软雅黑" panose="020B050302020402020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omic Sans MS" panose="030F0702030302020204" pitchFamily="66" charset="0"/>
                <a:ea typeface="微软雅黑" panose="020B050302020402020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omic Sans MS" panose="030F0702030302020204" pitchFamily="66" charset="0"/>
                <a:ea typeface="微软雅黑" panose="020B050302020402020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omic Sans MS" panose="030F0702030302020204" pitchFamily="66" charset="0"/>
                <a:ea typeface="微软雅黑" panose="020B050302020402020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omic Sans MS" panose="030F0702030302020204" pitchFamily="66" charset="0"/>
                <a:ea typeface="微软雅黑" panose="020B0503020204020204" charset="-122"/>
              </a:defRPr>
            </a:lvl9pPr>
          </a:lstStyle>
          <a:p>
            <a:pPr eaLnBrk="1" hangingPunct="1">
              <a:lnSpc>
                <a:spcPct val="100000"/>
              </a:lnSpc>
              <a:spcBef>
                <a:spcPct val="0"/>
              </a:spcBef>
              <a:buFontTx/>
              <a:buNone/>
            </a:pPr>
            <a:r>
              <a:rPr lang="en-US" altLang="zh-CN" b="1" dirty="0">
                <a:latin typeface="+mn-lt"/>
                <a:ea typeface="+mn-ea"/>
              </a:rPr>
              <a:t>Present a</a:t>
            </a:r>
            <a:r>
              <a:rPr lang="zh-CN" altLang="en-US" b="1" dirty="0">
                <a:latin typeface="+mn-lt"/>
                <a:ea typeface="+mn-ea"/>
              </a:rPr>
              <a:t> </a:t>
            </a:r>
            <a:r>
              <a:rPr lang="en-US" altLang="zh-CN" b="1" dirty="0">
                <a:latin typeface="+mn-lt"/>
                <a:ea typeface="+mn-ea"/>
              </a:rPr>
              <a:t>picture of school and ask: </a:t>
            </a:r>
            <a:endParaRPr lang="en-US" altLang="zh-CN" b="1" dirty="0">
              <a:latin typeface="+mn-lt"/>
              <a:ea typeface="+mn-ea"/>
            </a:endParaRPr>
          </a:p>
        </p:txBody>
      </p:sp>
      <p:grpSp>
        <p:nvGrpSpPr>
          <p:cNvPr id="109" name="组合 108"/>
          <p:cNvGrpSpPr/>
          <p:nvPr/>
        </p:nvGrpSpPr>
        <p:grpSpPr>
          <a:xfrm>
            <a:off x="116208" y="143637"/>
            <a:ext cx="3315335" cy="525145"/>
            <a:chOff x="7572" y="2359"/>
            <a:chExt cx="5964" cy="1433"/>
          </a:xfrm>
        </p:grpSpPr>
        <p:grpSp>
          <p:nvGrpSpPr>
            <p:cNvPr id="77" name="组合 76"/>
            <p:cNvGrpSpPr/>
            <p:nvPr/>
          </p:nvGrpSpPr>
          <p:grpSpPr>
            <a:xfrm>
              <a:off x="7572" y="3015"/>
              <a:ext cx="4866" cy="777"/>
              <a:chOff x="7140" y="1337"/>
              <a:chExt cx="4866" cy="777"/>
            </a:xfrm>
          </p:grpSpPr>
          <p:cxnSp>
            <p:nvCxnSpPr>
              <p:cNvPr id="79" name="直接连接符 78"/>
              <p:cNvCxnSpPr/>
              <p:nvPr>
                <p:custDataLst>
                  <p:tags r:id="rId2"/>
                </p:custDataLst>
              </p:nvPr>
            </p:nvCxnSpPr>
            <p:spPr>
              <a:xfrm>
                <a:off x="7264" y="2095"/>
                <a:ext cx="4742" cy="0"/>
              </a:xfrm>
              <a:prstGeom prst="line">
                <a:avLst/>
              </a:prstGeom>
              <a:ln w="11430">
                <a:solidFill>
                  <a:srgbClr val="019542">
                    <a:alpha val="84000"/>
                  </a:srgbClr>
                </a:solidFill>
              </a:ln>
              <a:effectLst>
                <a:innerShdw blurRad="114300">
                  <a:prstClr val="black"/>
                </a:innerShdw>
              </a:effectLst>
            </p:spPr>
            <p:style>
              <a:lnRef idx="1">
                <a:schemeClr val="dk1"/>
              </a:lnRef>
              <a:fillRef idx="0">
                <a:schemeClr val="dk1"/>
              </a:fillRef>
              <a:effectRef idx="0">
                <a:schemeClr val="dk1"/>
              </a:effectRef>
              <a:fontRef idx="minor">
                <a:schemeClr val="tx1"/>
              </a:fontRef>
            </p:style>
          </p:cxnSp>
        </p:grpSp>
        <p:sp>
          <p:nvSpPr>
            <p:cNvPr id="80" name="文本框 5"/>
            <p:cNvSpPr txBox="1"/>
            <p:nvPr>
              <p:custDataLst>
                <p:tags r:id="rId3"/>
              </p:custDataLst>
            </p:nvPr>
          </p:nvSpPr>
          <p:spPr>
            <a:xfrm>
              <a:off x="8259" y="2359"/>
              <a:ext cx="5277" cy="829"/>
            </a:xfrm>
            <a:prstGeom prst="rect">
              <a:avLst/>
            </a:prstGeom>
            <a:noFill/>
            <a:ln w="9525">
              <a:noFill/>
            </a:ln>
          </p:spPr>
          <p:txBody>
            <a:bodyPr wrap="square" anchor="t" anchorCtr="0">
              <a:noAutofit/>
            </a:bodyPr>
            <a:lstStyle/>
            <a:p>
              <a:pPr algn="l"/>
              <a:r>
                <a:rPr lang="en-US" sz="3200" b="1" dirty="0">
                  <a:highlight>
                    <a:srgbClr val="000000">
                      <a:alpha val="0"/>
                    </a:srgbClr>
                  </a:highlight>
                  <a:latin typeface="Times New Roman" panose="02020603050405020304" charset="0"/>
                  <a:ea typeface="微软雅黑" panose="020B0503020204020204" charset="-122"/>
                  <a:cs typeface="Times New Roman" panose="02020603050405020304" charset="0"/>
                  <a:sym typeface="宋体" panose="02010600030101010101" pitchFamily="2" charset="-122"/>
                </a:rPr>
                <a:t>Pre-reading</a:t>
              </a:r>
              <a:endParaRPr lang="en-US" altLang="zh-CN" sz="3200" b="1" dirty="0">
                <a:solidFill>
                  <a:schemeClr val="tx1"/>
                </a:solidFill>
                <a:highlight>
                  <a:srgbClr val="000000">
                    <a:alpha val="0"/>
                  </a:srgbClr>
                </a:highlight>
                <a:latin typeface="Times New Roman" panose="02020603050405020304" charset="0"/>
                <a:ea typeface="微软雅黑" panose="020B0503020204020204" charset="-122"/>
                <a:cs typeface="Times New Roman" panose="02020603050405020304" charset="0"/>
                <a:sym typeface="宋体" panose="02010600030101010101" pitchFamily="2" charset="-122"/>
              </a:endParaRPr>
            </a:p>
          </p:txBody>
        </p:sp>
      </p:grpSp>
      <p:pic>
        <p:nvPicPr>
          <p:cNvPr id="4" name="http://photo-static-api.fotomore.com/creative/vcg/400/new/VCG41N1299845810.jpg?uid=386&amp;timestamp=1709529785&amp;sign=6e3663c2fca0458e0b5ad45a830ae7db" descr="男孩和女孩用铅笔画画。孤立在白色背景上"/>
          <p:cNvPicPr>
            <a:picLocks noChangeAspect="1"/>
          </p:cNvPicPr>
          <p:nvPr>
            <p:custDataLst>
              <p:tags r:id="rId4"/>
            </p:custDataLst>
          </p:nvPr>
        </p:nvPicPr>
        <p:blipFill>
          <a:blip r:embed="rId5">
            <a:clrChange>
              <a:clrFrom>
                <a:srgbClr val="FFFFFF">
                  <a:alpha val="100000"/>
                </a:srgbClr>
              </a:clrFrom>
              <a:clrTo>
                <a:srgbClr val="FFFFFF">
                  <a:alpha val="100000"/>
                  <a:alpha val="0"/>
                </a:srgbClr>
              </a:clrTo>
            </a:clrChange>
          </a:blip>
          <a:srcRect t="20011" b="9556"/>
          <a:stretch>
            <a:fillRect/>
          </a:stretch>
        </p:blipFill>
        <p:spPr>
          <a:xfrm>
            <a:off x="9173265" y="4666342"/>
            <a:ext cx="3272155" cy="1807210"/>
          </a:xfrm>
          <a:prstGeom prst="rect">
            <a:avLst/>
          </a:prstGeom>
        </p:spPr>
      </p:pic>
      <p:pic>
        <p:nvPicPr>
          <p:cNvPr id="822" name="IM 822"/>
          <p:cNvPicPr/>
          <p:nvPr>
            <p:custDataLst>
              <p:tags r:id="rId6"/>
            </p:custDataLst>
          </p:nvPr>
        </p:nvPicPr>
        <p:blipFill>
          <a:blip r:embed="rId7"/>
          <a:stretch>
            <a:fillRect/>
          </a:stretch>
        </p:blipFill>
        <p:spPr>
          <a:xfrm>
            <a:off x="464820" y="1494430"/>
            <a:ext cx="4004822" cy="4612943"/>
          </a:xfrm>
          <a:prstGeom prst="rect">
            <a:avLst/>
          </a:prstGeom>
        </p:spPr>
      </p:pic>
      <p:sp>
        <p:nvSpPr>
          <p:cNvPr id="3" name="文本框 2"/>
          <p:cNvSpPr txBox="1"/>
          <p:nvPr/>
        </p:nvSpPr>
        <p:spPr>
          <a:xfrm>
            <a:off x="4543425" y="1558290"/>
            <a:ext cx="6204187" cy="466025"/>
          </a:xfrm>
          <a:prstGeom prst="rect">
            <a:avLst/>
          </a:prstGeom>
          <a:noFill/>
        </p:spPr>
        <p:txBody>
          <a:bodyPr wrap="square" rtlCol="0">
            <a:spAutoFit/>
          </a:bodyPr>
          <a:lstStyle/>
          <a:p>
            <a:pPr marL="457200" indent="-457200">
              <a:lnSpc>
                <a:spcPts val="2900"/>
              </a:lnSpc>
              <a:buFont typeface="Arial" panose="020B0604020202020204" pitchFamily="34" charset="0"/>
              <a:buChar char="•"/>
            </a:pPr>
            <a:r>
              <a:rPr lang="en-US" altLang="zh-CN" sz="2800" dirty="0"/>
              <a:t>What’s your favorite place at school?</a:t>
            </a:r>
            <a:endParaRPr lang="zh-CN" altLang="en-US" sz="2800" dirty="0"/>
          </a:p>
        </p:txBody>
      </p:sp>
      <p:sp>
        <p:nvSpPr>
          <p:cNvPr id="5" name="文本框 4"/>
          <p:cNvSpPr txBox="1"/>
          <p:nvPr/>
        </p:nvSpPr>
        <p:spPr>
          <a:xfrm>
            <a:off x="4991640" y="2214646"/>
            <a:ext cx="6353033" cy="954107"/>
          </a:xfrm>
          <a:prstGeom prst="rect">
            <a:avLst/>
          </a:prstGeom>
          <a:noFill/>
        </p:spPr>
        <p:txBody>
          <a:bodyPr wrap="square" rtlCol="0">
            <a:spAutoFit/>
          </a:bodyPr>
          <a:lstStyle/>
          <a:p>
            <a:r>
              <a:rPr lang="en-US" altLang="zh-CN" sz="2800" b="1" dirty="0">
                <a:solidFill>
                  <a:srgbClr val="0070C0"/>
                </a:solidFill>
              </a:rPr>
              <a:t>My favorite place is … because…/</a:t>
            </a:r>
            <a:endParaRPr lang="en-US" altLang="zh-CN" sz="2800" b="1" dirty="0">
              <a:solidFill>
                <a:srgbClr val="0070C0"/>
              </a:solidFill>
            </a:endParaRPr>
          </a:p>
          <a:p>
            <a:r>
              <a:rPr lang="en-US" altLang="zh-CN" sz="2800" b="1" dirty="0">
                <a:solidFill>
                  <a:srgbClr val="0070C0"/>
                </a:solidFill>
              </a:rPr>
              <a:t>I like … best because…</a:t>
            </a:r>
            <a:endParaRPr lang="zh-CN" altLang="en-US" sz="2800" b="1" dirty="0">
              <a:solidFill>
                <a:srgbClr val="0070C0"/>
              </a:solidFill>
            </a:endParaRPr>
          </a:p>
        </p:txBody>
      </p:sp>
      <p:sp>
        <p:nvSpPr>
          <p:cNvPr id="6" name="文本框 5"/>
          <p:cNvSpPr txBox="1"/>
          <p:nvPr/>
        </p:nvSpPr>
        <p:spPr>
          <a:xfrm>
            <a:off x="4609134" y="3331106"/>
            <a:ext cx="7118046" cy="466025"/>
          </a:xfrm>
          <a:prstGeom prst="rect">
            <a:avLst/>
          </a:prstGeom>
          <a:noFill/>
        </p:spPr>
        <p:txBody>
          <a:bodyPr wrap="square" rtlCol="0">
            <a:spAutoFit/>
          </a:bodyPr>
          <a:lstStyle/>
          <a:p>
            <a:pPr marL="457200" indent="-457200">
              <a:lnSpc>
                <a:spcPts val="2900"/>
              </a:lnSpc>
              <a:buFont typeface="Arial" panose="020B0604020202020204" pitchFamily="34" charset="0"/>
              <a:buChar char="•"/>
            </a:pPr>
            <a:r>
              <a:rPr lang="en-US" altLang="zh-CN" sz="2800" dirty="0"/>
              <a:t>What fun things do you usually do at school?</a:t>
            </a:r>
            <a:endParaRPr lang="zh-CN" altLang="en-US" sz="2800" dirty="0"/>
          </a:p>
        </p:txBody>
      </p:sp>
      <p:sp>
        <p:nvSpPr>
          <p:cNvPr id="7" name="文本框 6"/>
          <p:cNvSpPr txBox="1"/>
          <p:nvPr/>
        </p:nvSpPr>
        <p:spPr>
          <a:xfrm>
            <a:off x="5010660" y="3827945"/>
            <a:ext cx="5917265" cy="954107"/>
          </a:xfrm>
          <a:prstGeom prst="rect">
            <a:avLst/>
          </a:prstGeom>
          <a:noFill/>
        </p:spPr>
        <p:txBody>
          <a:bodyPr wrap="square" rtlCol="0">
            <a:spAutoFit/>
          </a:bodyPr>
          <a:lstStyle/>
          <a:p>
            <a:r>
              <a:rPr lang="en-US" altLang="zh-CN" sz="2800" b="1" dirty="0">
                <a:solidFill>
                  <a:srgbClr val="0070C0"/>
                </a:solidFill>
              </a:rPr>
              <a:t>Do morning exercises./Play sports./</a:t>
            </a:r>
            <a:endParaRPr lang="en-US" altLang="zh-CN" sz="2800" b="1" dirty="0">
              <a:solidFill>
                <a:srgbClr val="0070C0"/>
              </a:solidFill>
            </a:endParaRPr>
          </a:p>
          <a:p>
            <a:r>
              <a:rPr lang="en-US" altLang="zh-CN" sz="2800" b="1" dirty="0">
                <a:solidFill>
                  <a:srgbClr val="0070C0"/>
                </a:solidFill>
              </a:rPr>
              <a:t>Sing and draw…</a:t>
            </a:r>
            <a:endParaRPr lang="zh-CN" altLang="en-US" sz="2800" b="1" dirty="0">
              <a:solidFill>
                <a:srgbClr val="0070C0"/>
              </a:solidFill>
            </a:endParaRPr>
          </a:p>
        </p:txBody>
      </p:sp>
      <p:sp>
        <p:nvSpPr>
          <p:cNvPr id="8" name="文本框 7"/>
          <p:cNvSpPr txBox="1"/>
          <p:nvPr/>
        </p:nvSpPr>
        <p:spPr>
          <a:xfrm>
            <a:off x="4543425" y="4805788"/>
            <a:ext cx="5109290" cy="1684244"/>
          </a:xfrm>
          <a:prstGeom prst="rect">
            <a:avLst/>
          </a:prstGeom>
          <a:solidFill>
            <a:schemeClr val="accent1"/>
          </a:solidFill>
        </p:spPr>
        <p:txBody>
          <a:bodyPr wrap="square" rtlCol="0">
            <a:spAutoFit/>
          </a:bodyPr>
          <a:lstStyle>
            <a:defPPr>
              <a:defRPr lang="zh-CN"/>
            </a:defPPr>
            <a:lvl1pPr>
              <a:lnSpc>
                <a:spcPct val="150000"/>
              </a:lnSpc>
              <a:defRPr>
                <a:latin typeface="宋体" panose="02010600030101010101" pitchFamily="2" charset="-122"/>
                <a:ea typeface="宋体" panose="02010600030101010101" pitchFamily="2" charset="-122"/>
              </a:defRPr>
            </a:lvl1pPr>
          </a:lstStyle>
          <a:p>
            <a:r>
              <a:rPr lang="zh-CN" altLang="en-US" sz="2400" b="1" dirty="0">
                <a:solidFill>
                  <a:schemeClr val="bg1"/>
                </a:solidFill>
              </a:rPr>
              <a:t>设计意图：引导学生描述他们最喜欢的场所及喜欢的活动，并鼓励学生用“</a:t>
            </a:r>
            <a:r>
              <a:rPr lang="en-US" altLang="zh-CN" sz="2400" dirty="0">
                <a:solidFill>
                  <a:schemeClr val="bg1"/>
                </a:solidFill>
                <a:latin typeface="Times New Roman" panose="02020603050405020304" charset="0"/>
                <a:ea typeface="华文中宋" panose="02010600040101010101" pitchFamily="2" charset="-122"/>
                <a:cs typeface="Times New Roman" panose="02020603050405020304" charset="0"/>
              </a:rPr>
              <a:t>because</a:t>
            </a:r>
            <a:r>
              <a:rPr lang="zh-CN" altLang="en-US" sz="2400" b="1" dirty="0">
                <a:solidFill>
                  <a:schemeClr val="bg1"/>
                </a:solidFill>
              </a:rPr>
              <a:t>”讲述原因。</a:t>
            </a:r>
            <a:endParaRPr lang="zh-CN" altLang="en-US" sz="2400" b="1" dirty="0">
              <a:solidFill>
                <a:schemeClr val="bg1"/>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6065235" y="511716"/>
            <a:ext cx="5934144" cy="2972609"/>
          </a:xfrm>
          <a:prstGeom prst="rect">
            <a:avLst/>
          </a:prstGeom>
          <a:noFill/>
        </p:spPr>
        <p:txBody>
          <a:bodyPr wrap="square" rtlCol="0">
            <a:spAutoFit/>
          </a:bodyPr>
          <a:lstStyle/>
          <a:p>
            <a:pPr marL="457200" indent="-457200">
              <a:lnSpc>
                <a:spcPts val="2900"/>
              </a:lnSpc>
              <a:buFont typeface="Arial" panose="020B0604020202020204" pitchFamily="34" charset="0"/>
              <a:buChar char="•"/>
            </a:pPr>
            <a:r>
              <a:rPr lang="en-US" altLang="zh-CN" sz="2800" dirty="0"/>
              <a:t>What is the text? </a:t>
            </a:r>
            <a:endParaRPr lang="en-US" altLang="zh-CN" sz="2800" dirty="0"/>
          </a:p>
          <a:p>
            <a:pPr marL="457200" indent="-457200">
              <a:lnSpc>
                <a:spcPts val="2900"/>
              </a:lnSpc>
              <a:buFont typeface="Arial" panose="020B0604020202020204" pitchFamily="34" charset="0"/>
              <a:buChar char="•"/>
            </a:pPr>
            <a:endParaRPr lang="en-US" altLang="zh-CN" sz="2800" dirty="0"/>
          </a:p>
          <a:p>
            <a:pPr marL="457200" indent="-457200">
              <a:lnSpc>
                <a:spcPts val="2900"/>
              </a:lnSpc>
              <a:buFont typeface="Arial" panose="020B0604020202020204" pitchFamily="34" charset="0"/>
              <a:buChar char="•"/>
            </a:pPr>
            <a:r>
              <a:rPr lang="en-US" altLang="zh-CN" sz="2800" dirty="0"/>
              <a:t>Who writes the email?</a:t>
            </a:r>
            <a:endParaRPr lang="en-US" altLang="zh-CN" sz="2800" dirty="0"/>
          </a:p>
          <a:p>
            <a:pPr marL="457200" indent="-457200">
              <a:lnSpc>
                <a:spcPts val="2900"/>
              </a:lnSpc>
              <a:buFont typeface="Arial" panose="020B0604020202020204" pitchFamily="34" charset="0"/>
              <a:buChar char="•"/>
            </a:pPr>
            <a:endParaRPr lang="en-US" altLang="zh-CN" sz="2800" dirty="0"/>
          </a:p>
          <a:p>
            <a:pPr marL="457200" indent="-457200">
              <a:lnSpc>
                <a:spcPts val="2900"/>
              </a:lnSpc>
              <a:buFont typeface="Arial" panose="020B0604020202020204" pitchFamily="34" charset="0"/>
              <a:buChar char="•"/>
            </a:pPr>
            <a:r>
              <a:rPr lang="en-US" altLang="zh-CN" sz="2800" dirty="0"/>
              <a:t>What do you see in the pictures?</a:t>
            </a:r>
            <a:endParaRPr lang="en-US" altLang="zh-CN" sz="2800" dirty="0"/>
          </a:p>
          <a:p>
            <a:pPr marL="457200" indent="-457200">
              <a:lnSpc>
                <a:spcPts val="2900"/>
              </a:lnSpc>
              <a:buFont typeface="Arial" panose="020B0604020202020204" pitchFamily="34" charset="0"/>
              <a:buChar char="•"/>
            </a:pPr>
            <a:endParaRPr lang="en-US" altLang="zh-CN" sz="2800" dirty="0"/>
          </a:p>
          <a:p>
            <a:pPr marL="457200" indent="-457200">
              <a:lnSpc>
                <a:spcPts val="2900"/>
              </a:lnSpc>
              <a:buFont typeface="Arial" panose="020B0604020202020204" pitchFamily="34" charset="0"/>
              <a:buChar char="•"/>
            </a:pPr>
            <a:r>
              <a:rPr lang="en-US" altLang="zh-CN" sz="2800" dirty="0"/>
              <a:t>What is the text about?</a:t>
            </a:r>
            <a:endParaRPr lang="en-US" altLang="zh-CN" sz="2800" dirty="0"/>
          </a:p>
          <a:p>
            <a:pPr marL="285750" indent="-285750">
              <a:buFont typeface="Arial" panose="020B0604020202020204" pitchFamily="34" charset="0"/>
              <a:buChar char="•"/>
            </a:pPr>
            <a:endParaRPr lang="en-US" altLang="zh-CN" dirty="0"/>
          </a:p>
        </p:txBody>
      </p:sp>
      <p:pic>
        <p:nvPicPr>
          <p:cNvPr id="4" name="图片 3"/>
          <p:cNvPicPr>
            <a:picLocks noChangeAspect="1"/>
          </p:cNvPicPr>
          <p:nvPr/>
        </p:nvPicPr>
        <p:blipFill>
          <a:blip r:embed="rId1"/>
          <a:stretch>
            <a:fillRect/>
          </a:stretch>
        </p:blipFill>
        <p:spPr>
          <a:xfrm>
            <a:off x="48178" y="487396"/>
            <a:ext cx="5545991" cy="6445895"/>
          </a:xfrm>
          <a:prstGeom prst="rect">
            <a:avLst/>
          </a:prstGeom>
          <a:ln>
            <a:solidFill>
              <a:srgbClr val="909090"/>
            </a:solidFill>
          </a:ln>
        </p:spPr>
      </p:pic>
      <p:sp>
        <p:nvSpPr>
          <p:cNvPr id="11" name="椭圆 10"/>
          <p:cNvSpPr/>
          <p:nvPr/>
        </p:nvSpPr>
        <p:spPr>
          <a:xfrm>
            <a:off x="419528" y="515360"/>
            <a:ext cx="814160" cy="389667"/>
          </a:xfrm>
          <a:prstGeom prst="ellipse">
            <a:avLst/>
          </a:prstGeom>
          <a:noFill/>
          <a:ln w="41275"/>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4" name="椭圆 13"/>
          <p:cNvSpPr/>
          <p:nvPr/>
        </p:nvSpPr>
        <p:spPr>
          <a:xfrm>
            <a:off x="384217" y="1513883"/>
            <a:ext cx="697071" cy="334219"/>
          </a:xfrm>
          <a:prstGeom prst="ellipse">
            <a:avLst/>
          </a:prstGeom>
          <a:noFill/>
          <a:ln w="41275"/>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6" name="椭圆 15"/>
          <p:cNvSpPr/>
          <p:nvPr/>
        </p:nvSpPr>
        <p:spPr>
          <a:xfrm>
            <a:off x="152618" y="5017595"/>
            <a:ext cx="697071" cy="320765"/>
          </a:xfrm>
          <a:prstGeom prst="ellipse">
            <a:avLst/>
          </a:prstGeom>
          <a:noFill/>
          <a:ln w="41275"/>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7" name="椭圆 16"/>
          <p:cNvSpPr/>
          <p:nvPr/>
        </p:nvSpPr>
        <p:spPr>
          <a:xfrm>
            <a:off x="3621108" y="1848102"/>
            <a:ext cx="1788019" cy="334219"/>
          </a:xfrm>
          <a:prstGeom prst="ellipse">
            <a:avLst/>
          </a:prstGeom>
          <a:noFill/>
          <a:ln w="41275"/>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3" name="文本框 2"/>
          <p:cNvSpPr txBox="1"/>
          <p:nvPr/>
        </p:nvSpPr>
        <p:spPr>
          <a:xfrm>
            <a:off x="6131237" y="4854308"/>
            <a:ext cx="5545990" cy="1667764"/>
          </a:xfrm>
          <a:prstGeom prst="rect">
            <a:avLst/>
          </a:prstGeom>
          <a:solidFill>
            <a:schemeClr val="accent1"/>
          </a:solidFill>
        </p:spPr>
        <p:txBody>
          <a:bodyPr wrap="square" rtlCol="0">
            <a:spAutoFit/>
          </a:bodyPr>
          <a:lstStyle>
            <a:defPPr>
              <a:defRPr lang="zh-CN"/>
            </a:defPPr>
            <a:lvl1pPr>
              <a:lnSpc>
                <a:spcPct val="150000"/>
              </a:lnSpc>
              <a:defRPr>
                <a:latin typeface="宋体" panose="02010600030101010101" pitchFamily="2" charset="-122"/>
                <a:ea typeface="宋体" panose="02010600030101010101" pitchFamily="2" charset="-122"/>
              </a:defRPr>
            </a:lvl1pPr>
          </a:lstStyle>
          <a:p>
            <a:r>
              <a:rPr lang="zh-CN" altLang="en-US" sz="2400" b="1" dirty="0">
                <a:solidFill>
                  <a:schemeClr val="bg1"/>
                </a:solidFill>
              </a:rPr>
              <a:t>设计意图：引导学生关注语篇体裁、发件者、收件者</a:t>
            </a:r>
            <a:r>
              <a:rPr lang="en-US" altLang="zh-CN" sz="2400" b="1" dirty="0">
                <a:solidFill>
                  <a:schemeClr val="bg1"/>
                </a:solidFill>
              </a:rPr>
              <a:t>, </a:t>
            </a:r>
            <a:r>
              <a:rPr lang="zh-CN" altLang="en-US" sz="2400" b="1" dirty="0">
                <a:solidFill>
                  <a:schemeClr val="bg1"/>
                </a:solidFill>
              </a:rPr>
              <a:t>渗透阅读策略</a:t>
            </a:r>
            <a:r>
              <a:rPr lang="en-US" altLang="zh-CN" sz="2400" b="1" dirty="0">
                <a:solidFill>
                  <a:schemeClr val="bg1"/>
                </a:solidFill>
              </a:rPr>
              <a:t>—</a:t>
            </a:r>
            <a:r>
              <a:rPr lang="zh-CN" altLang="en-US" sz="2400" b="1" dirty="0">
                <a:solidFill>
                  <a:schemeClr val="bg1"/>
                </a:solidFill>
              </a:rPr>
              <a:t>通过图片和开头获得语篇大意。</a:t>
            </a:r>
            <a:endParaRPr lang="zh-CN" altLang="en-US" sz="2400" b="1" dirty="0">
              <a:solidFill>
                <a:schemeClr val="bg1"/>
              </a:solidFill>
            </a:endParaRPr>
          </a:p>
        </p:txBody>
      </p:sp>
      <p:grpSp>
        <p:nvGrpSpPr>
          <p:cNvPr id="2" name="组合 1"/>
          <p:cNvGrpSpPr/>
          <p:nvPr/>
        </p:nvGrpSpPr>
        <p:grpSpPr>
          <a:xfrm>
            <a:off x="116208" y="-107496"/>
            <a:ext cx="3315335" cy="525145"/>
            <a:chOff x="7572" y="2359"/>
            <a:chExt cx="5964" cy="1433"/>
          </a:xfrm>
        </p:grpSpPr>
        <p:grpSp>
          <p:nvGrpSpPr>
            <p:cNvPr id="6" name="组合 5"/>
            <p:cNvGrpSpPr/>
            <p:nvPr/>
          </p:nvGrpSpPr>
          <p:grpSpPr>
            <a:xfrm>
              <a:off x="7572" y="3015"/>
              <a:ext cx="4866" cy="777"/>
              <a:chOff x="7140" y="1337"/>
              <a:chExt cx="4866" cy="777"/>
            </a:xfrm>
          </p:grpSpPr>
          <p:cxnSp>
            <p:nvCxnSpPr>
              <p:cNvPr id="10" name="直接连接符 9"/>
              <p:cNvCxnSpPr/>
              <p:nvPr>
                <p:custDataLst>
                  <p:tags r:id="rId2"/>
                </p:custDataLst>
              </p:nvPr>
            </p:nvCxnSpPr>
            <p:spPr>
              <a:xfrm>
                <a:off x="7264" y="2095"/>
                <a:ext cx="4742" cy="0"/>
              </a:xfrm>
              <a:prstGeom prst="line">
                <a:avLst/>
              </a:prstGeom>
              <a:ln w="11430">
                <a:solidFill>
                  <a:srgbClr val="019542">
                    <a:alpha val="84000"/>
                  </a:srgbClr>
                </a:solidFill>
              </a:ln>
              <a:effectLst>
                <a:innerShdw blurRad="114300">
                  <a:prstClr val="black"/>
                </a:innerShdw>
              </a:effectLst>
            </p:spPr>
            <p:style>
              <a:lnRef idx="1">
                <a:schemeClr val="dk1"/>
              </a:lnRef>
              <a:fillRef idx="0">
                <a:schemeClr val="dk1"/>
              </a:fillRef>
              <a:effectRef idx="0">
                <a:schemeClr val="dk1"/>
              </a:effectRef>
              <a:fontRef idx="minor">
                <a:schemeClr val="tx1"/>
              </a:fontRef>
            </p:style>
          </p:cxnSp>
        </p:grpSp>
        <p:sp>
          <p:nvSpPr>
            <p:cNvPr id="9" name="文本框 5"/>
            <p:cNvSpPr txBox="1"/>
            <p:nvPr>
              <p:custDataLst>
                <p:tags r:id="rId3"/>
              </p:custDataLst>
            </p:nvPr>
          </p:nvSpPr>
          <p:spPr>
            <a:xfrm>
              <a:off x="8259" y="2359"/>
              <a:ext cx="5277" cy="829"/>
            </a:xfrm>
            <a:prstGeom prst="rect">
              <a:avLst/>
            </a:prstGeom>
            <a:noFill/>
            <a:ln w="9525">
              <a:noFill/>
            </a:ln>
          </p:spPr>
          <p:txBody>
            <a:bodyPr wrap="square" anchor="t" anchorCtr="0">
              <a:noAutofit/>
            </a:bodyPr>
            <a:lstStyle/>
            <a:p>
              <a:pPr algn="l"/>
              <a:r>
                <a:rPr lang="en-US" sz="3200" b="1" dirty="0">
                  <a:highlight>
                    <a:srgbClr val="000000">
                      <a:alpha val="0"/>
                    </a:srgbClr>
                  </a:highlight>
                  <a:latin typeface="Times New Roman" panose="02020603050405020304" charset="0"/>
                  <a:ea typeface="微软雅黑" panose="020B0503020204020204" charset="-122"/>
                  <a:cs typeface="Times New Roman" panose="02020603050405020304" charset="0"/>
                  <a:sym typeface="宋体" panose="02010600030101010101" pitchFamily="2" charset="-122"/>
                </a:rPr>
                <a:t>While-reading</a:t>
              </a:r>
              <a:endParaRPr lang="en-US" altLang="zh-CN" sz="3200" b="1" dirty="0">
                <a:solidFill>
                  <a:schemeClr val="tx1"/>
                </a:solidFill>
                <a:highlight>
                  <a:srgbClr val="000000">
                    <a:alpha val="0"/>
                  </a:srgbClr>
                </a:highlight>
                <a:latin typeface="Times New Roman" panose="02020603050405020304" charset="0"/>
                <a:ea typeface="微软雅黑" panose="020B0503020204020204" charset="-122"/>
                <a:cs typeface="Times New Roman" panose="02020603050405020304" charset="0"/>
                <a:sym typeface="宋体" panose="02010600030101010101" pitchFamily="2" charset="-122"/>
              </a:endParaRPr>
            </a:p>
          </p:txBody>
        </p:sp>
      </p:grpSp>
      <p:sp>
        <p:nvSpPr>
          <p:cNvPr id="18" name="矩形: 剪去单角 17"/>
          <p:cNvSpPr/>
          <p:nvPr/>
        </p:nvSpPr>
        <p:spPr>
          <a:xfrm>
            <a:off x="6202610" y="3429000"/>
            <a:ext cx="5433391" cy="1208231"/>
          </a:xfrm>
          <a:prstGeom prst="snip1Rect">
            <a:avLst/>
          </a:prstGeom>
          <a:ln w="38100">
            <a:solidFill>
              <a:schemeClr val="accent1"/>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r>
              <a:rPr lang="en-US" altLang="zh-CN" sz="2400" b="1" dirty="0"/>
              <a:t>Reading strategy:</a:t>
            </a:r>
            <a:endParaRPr lang="en-US" altLang="zh-CN" sz="2400" b="1" dirty="0"/>
          </a:p>
          <a:p>
            <a:r>
              <a:rPr lang="en-US" altLang="zh-CN" sz="2000" dirty="0"/>
              <a:t>The pictures and the beginning often help us get the main idea of the passage.</a:t>
            </a:r>
            <a:endParaRPr lang="en-US" altLang="zh-CN" sz="2000" dirty="0"/>
          </a:p>
        </p:txBody>
      </p:sp>
      <p:sp>
        <p:nvSpPr>
          <p:cNvPr id="7" name="矩形 6"/>
          <p:cNvSpPr/>
          <p:nvPr/>
        </p:nvSpPr>
        <p:spPr>
          <a:xfrm>
            <a:off x="276625" y="5338360"/>
            <a:ext cx="5132502" cy="100428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5"/>
          <p:cNvSpPr txBox="1"/>
          <p:nvPr/>
        </p:nvSpPr>
        <p:spPr>
          <a:xfrm>
            <a:off x="3705870" y="6353719"/>
            <a:ext cx="1703257" cy="523870"/>
          </a:xfrm>
          <a:prstGeom prst="rect">
            <a:avLst/>
          </a:prstGeom>
          <a:solidFill>
            <a:srgbClr val="3B84BB"/>
          </a:solidFill>
        </p:spPr>
        <p:txBody>
          <a:bodyPr wrap="square" lIns="90000" rtlCol="0">
            <a:noAutofit/>
          </a:bodyPr>
          <a:lstStyle>
            <a:defPPr>
              <a:defRPr lang="zh-CN"/>
            </a:defPPr>
            <a:lvl1pPr indent="0" algn="ctr">
              <a:lnSpc>
                <a:spcPct val="120000"/>
              </a:lnSpc>
              <a:buFont typeface="+mj-lt"/>
              <a:buNone/>
              <a:defRPr sz="2400"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ym typeface="+mn-ea"/>
              </a:rPr>
              <a:t>dining hall</a:t>
            </a:r>
            <a:endParaRPr lang="en-US" altLang="zh-CN" dirty="0">
              <a:sym typeface="+mn-ea"/>
            </a:endParaRPr>
          </a:p>
        </p:txBody>
      </p:sp>
      <p:sp>
        <p:nvSpPr>
          <p:cNvPr id="20" name="文本框 15"/>
          <p:cNvSpPr txBox="1"/>
          <p:nvPr/>
        </p:nvSpPr>
        <p:spPr>
          <a:xfrm>
            <a:off x="1515328" y="4844020"/>
            <a:ext cx="2611689" cy="481882"/>
          </a:xfrm>
          <a:prstGeom prst="rect">
            <a:avLst/>
          </a:prstGeom>
          <a:solidFill>
            <a:srgbClr val="3B84BB"/>
          </a:solidFill>
        </p:spPr>
        <p:txBody>
          <a:bodyPr wrap="square" lIns="90000" rtlCol="0">
            <a:noAutofit/>
          </a:bodyPr>
          <a:lstStyle>
            <a:defPPr>
              <a:defRPr lang="zh-CN"/>
            </a:defPPr>
            <a:lvl1pPr indent="0" algn="ctr">
              <a:lnSpc>
                <a:spcPct val="120000"/>
              </a:lnSpc>
              <a:buFont typeface="+mj-lt"/>
              <a:buNone/>
              <a:defRPr sz="2400"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ym typeface="+mn-ea"/>
              </a:rPr>
              <a:t>classroom building</a:t>
            </a:r>
            <a:endParaRPr lang="en-US" altLang="zh-CN" dirty="0">
              <a:sym typeface="+mn-ea"/>
            </a:endParaRPr>
          </a:p>
        </p:txBody>
      </p:sp>
      <p:sp>
        <p:nvSpPr>
          <p:cNvPr id="21" name="文本框 15"/>
          <p:cNvSpPr txBox="1"/>
          <p:nvPr/>
        </p:nvSpPr>
        <p:spPr>
          <a:xfrm>
            <a:off x="185138" y="6323765"/>
            <a:ext cx="1825744" cy="509510"/>
          </a:xfrm>
          <a:prstGeom prst="rect">
            <a:avLst/>
          </a:prstGeom>
          <a:solidFill>
            <a:srgbClr val="3B84BB"/>
          </a:solidFill>
        </p:spPr>
        <p:txBody>
          <a:bodyPr wrap="square" lIns="90000" rtlCol="0">
            <a:noAutofit/>
          </a:bodyPr>
          <a:lstStyle>
            <a:defPPr>
              <a:defRPr lang="zh-CN"/>
            </a:defPPr>
            <a:lvl1pPr indent="0" algn="ctr">
              <a:lnSpc>
                <a:spcPct val="120000"/>
              </a:lnSpc>
              <a:buFont typeface="+mj-lt"/>
              <a:buNone/>
              <a:defRPr sz="2400"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ym typeface="+mn-ea"/>
              </a:rPr>
              <a:t>sports field</a:t>
            </a:r>
            <a:endParaRPr lang="en-US" altLang="zh-CN" dirty="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4" grpId="0" animBg="1"/>
      <p:bldP spid="16" grpId="0" animBg="1"/>
      <p:bldP spid="17" grpId="0" animBg="1"/>
      <p:bldP spid="3" grpId="0" bldLvl="0" animBg="1"/>
      <p:bldP spid="18" grpId="0" animBg="1"/>
      <p:bldP spid="7" grpId="0" animBg="1"/>
      <p:bldP spid="19" grpId="0" animBg="1"/>
      <p:bldP spid="20" grpId="0" animBg="1"/>
      <p:bldP spid="2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6393976" y="349036"/>
            <a:ext cx="5545991" cy="6496328"/>
          </a:xfrm>
          <a:prstGeom prst="rect">
            <a:avLst/>
          </a:prstGeom>
        </p:spPr>
      </p:pic>
      <p:sp>
        <p:nvSpPr>
          <p:cNvPr id="13" name="文本框 12"/>
          <p:cNvSpPr txBox="1"/>
          <p:nvPr/>
        </p:nvSpPr>
        <p:spPr>
          <a:xfrm>
            <a:off x="394401" y="2893637"/>
            <a:ext cx="1188739" cy="707886"/>
          </a:xfrm>
          <a:prstGeom prst="rect">
            <a:avLst/>
          </a:prstGeom>
          <a:noFill/>
        </p:spPr>
        <p:txBody>
          <a:bodyPr wrap="square" rtlCol="0">
            <a:spAutoFit/>
          </a:bodyPr>
          <a:lstStyle/>
          <a:p>
            <a:pPr algn="ctr"/>
            <a:r>
              <a:rPr lang="en-US" altLang="zh-CN" sz="2000" b="1" dirty="0">
                <a:solidFill>
                  <a:srgbClr val="FF0000"/>
                </a:solidFill>
                <a:latin typeface="Cambria" panose="02040503050406030204" pitchFamily="18" charset="0"/>
                <a:ea typeface="Cambria" panose="02040503050406030204" pitchFamily="18" charset="0"/>
              </a:rPr>
              <a:t>Format</a:t>
            </a:r>
            <a:endParaRPr lang="en-US" altLang="zh-CN" sz="2000" b="1" dirty="0">
              <a:solidFill>
                <a:srgbClr val="FF0000"/>
              </a:solidFill>
              <a:latin typeface="Cambria" panose="02040503050406030204" pitchFamily="18" charset="0"/>
              <a:ea typeface="Cambria" panose="02040503050406030204" pitchFamily="18" charset="0"/>
            </a:endParaRPr>
          </a:p>
          <a:p>
            <a:pPr algn="ctr"/>
            <a:r>
              <a:rPr lang="en-US" altLang="zh-CN" sz="2000" b="1" dirty="0">
                <a:solidFill>
                  <a:srgbClr val="FF0000"/>
                </a:solidFill>
                <a:latin typeface="Cambria" panose="02040503050406030204" pitchFamily="18" charset="0"/>
                <a:ea typeface="Cambria" panose="02040503050406030204" pitchFamily="18" charset="0"/>
              </a:rPr>
              <a:t>(</a:t>
            </a:r>
            <a:r>
              <a:rPr lang="zh-CN" altLang="en-US" sz="2000" b="1" dirty="0">
                <a:solidFill>
                  <a:srgbClr val="FF0000"/>
                </a:solidFill>
                <a:latin typeface="Cambria" panose="02040503050406030204" pitchFamily="18" charset="0"/>
              </a:rPr>
              <a:t>格式</a:t>
            </a:r>
            <a:r>
              <a:rPr lang="en-US" altLang="zh-CN" sz="2000" b="1" dirty="0">
                <a:solidFill>
                  <a:srgbClr val="FF0000"/>
                </a:solidFill>
                <a:latin typeface="Cambria" panose="02040503050406030204" pitchFamily="18" charset="0"/>
                <a:ea typeface="Cambria" panose="02040503050406030204" pitchFamily="18" charset="0"/>
              </a:rPr>
              <a:t>)</a:t>
            </a:r>
            <a:endParaRPr lang="zh-CN" altLang="en-US" sz="2000" b="1" dirty="0">
              <a:solidFill>
                <a:srgbClr val="FF0000"/>
              </a:solidFill>
              <a:latin typeface="Cambria" panose="02040503050406030204" pitchFamily="18" charset="0"/>
            </a:endParaRPr>
          </a:p>
        </p:txBody>
      </p:sp>
      <p:sp>
        <p:nvSpPr>
          <p:cNvPr id="16" name="左大括号 15"/>
          <p:cNvSpPr/>
          <p:nvPr/>
        </p:nvSpPr>
        <p:spPr>
          <a:xfrm>
            <a:off x="1583140" y="887104"/>
            <a:ext cx="619472" cy="4196687"/>
          </a:xfrm>
          <a:prstGeom prst="leftBrace">
            <a:avLst>
              <a:gd name="adj1" fmla="val 55700"/>
              <a:gd name="adj2" fmla="val 51951"/>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33" name="组合 32"/>
          <p:cNvGrpSpPr/>
          <p:nvPr/>
        </p:nvGrpSpPr>
        <p:grpSpPr>
          <a:xfrm>
            <a:off x="2388358" y="647405"/>
            <a:ext cx="6649955" cy="370144"/>
            <a:chOff x="2388358" y="647405"/>
            <a:chExt cx="6649955" cy="370144"/>
          </a:xfrm>
        </p:grpSpPr>
        <p:sp>
          <p:nvSpPr>
            <p:cNvPr id="7" name="文本框 6"/>
            <p:cNvSpPr txBox="1"/>
            <p:nvPr/>
          </p:nvSpPr>
          <p:spPr>
            <a:xfrm>
              <a:off x="2388358" y="647405"/>
              <a:ext cx="2506359" cy="369332"/>
            </a:xfrm>
            <a:prstGeom prst="rect">
              <a:avLst/>
            </a:prstGeom>
            <a:noFill/>
          </p:spPr>
          <p:txBody>
            <a:bodyPr wrap="square" rtlCol="0">
              <a:spAutoFit/>
            </a:bodyPr>
            <a:lstStyle/>
            <a:p>
              <a:r>
                <a:rPr lang="en-US" altLang="zh-CN" b="1" dirty="0">
                  <a:solidFill>
                    <a:schemeClr val="accent6"/>
                  </a:solidFill>
                  <a:latin typeface="Cambria" panose="02040503050406030204" pitchFamily="18" charset="0"/>
                  <a:ea typeface="Cambria" panose="02040503050406030204" pitchFamily="18" charset="0"/>
                </a:rPr>
                <a:t>the receiver</a:t>
              </a:r>
              <a:r>
                <a:rPr lang="zh-CN" altLang="en-US" sz="1600" b="1" dirty="0">
                  <a:solidFill>
                    <a:schemeClr val="accent6"/>
                  </a:solidFill>
                  <a:latin typeface="Cambria" panose="02040503050406030204" pitchFamily="18" charset="0"/>
                </a:rPr>
                <a:t>（收件人）</a:t>
              </a:r>
              <a:endParaRPr lang="zh-CN" altLang="en-US" b="1" dirty="0">
                <a:solidFill>
                  <a:schemeClr val="accent6"/>
                </a:solidFill>
                <a:latin typeface="Cambria" panose="02040503050406030204" pitchFamily="18" charset="0"/>
              </a:endParaRPr>
            </a:p>
          </p:txBody>
        </p:sp>
        <p:sp>
          <p:nvSpPr>
            <p:cNvPr id="17" name="矩形: 圆角 16"/>
            <p:cNvSpPr/>
            <p:nvPr/>
          </p:nvSpPr>
          <p:spPr>
            <a:xfrm>
              <a:off x="6701050" y="777922"/>
              <a:ext cx="2337263" cy="239627"/>
            </a:xfrm>
            <a:prstGeom prst="roundRect">
              <a:avLst/>
            </a:prstGeom>
            <a:noFill/>
            <a:ln w="190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箭头: 右 17"/>
            <p:cNvSpPr/>
            <p:nvPr/>
          </p:nvSpPr>
          <p:spPr>
            <a:xfrm>
              <a:off x="4728039" y="784744"/>
              <a:ext cx="1509205" cy="166298"/>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2388235" y="969645"/>
            <a:ext cx="6697345" cy="369570"/>
            <a:chOff x="3761" y="1527"/>
            <a:chExt cx="10547" cy="582"/>
          </a:xfrm>
        </p:grpSpPr>
        <p:sp>
          <p:nvSpPr>
            <p:cNvPr id="8" name="文本框 7"/>
            <p:cNvSpPr txBox="1"/>
            <p:nvPr/>
          </p:nvSpPr>
          <p:spPr>
            <a:xfrm>
              <a:off x="3761" y="1527"/>
              <a:ext cx="3685" cy="582"/>
            </a:xfrm>
            <a:prstGeom prst="rect">
              <a:avLst/>
            </a:prstGeom>
            <a:noFill/>
          </p:spPr>
          <p:txBody>
            <a:bodyPr wrap="square" rtlCol="0">
              <a:spAutoFit/>
            </a:bodyPr>
            <a:lstStyle/>
            <a:p>
              <a:r>
                <a:rPr lang="en-US" altLang="zh-CN" b="1" dirty="0">
                  <a:solidFill>
                    <a:schemeClr val="accent4">
                      <a:lumMod val="75000"/>
                    </a:schemeClr>
                  </a:solidFill>
                  <a:latin typeface="Cambria" panose="02040503050406030204" pitchFamily="18" charset="0"/>
                  <a:ea typeface="Cambria" panose="02040503050406030204" pitchFamily="18" charset="0"/>
                </a:rPr>
                <a:t>the sender </a:t>
              </a:r>
              <a:r>
                <a:rPr lang="en-US" altLang="zh-CN" sz="1600" b="1" dirty="0">
                  <a:solidFill>
                    <a:schemeClr val="accent4">
                      <a:lumMod val="75000"/>
                    </a:schemeClr>
                  </a:solidFill>
                  <a:latin typeface="Cambria" panose="02040503050406030204" pitchFamily="18" charset="0"/>
                  <a:ea typeface="Cambria" panose="02040503050406030204" pitchFamily="18" charset="0"/>
                </a:rPr>
                <a:t>(</a:t>
              </a:r>
              <a:r>
                <a:rPr lang="zh-CN" altLang="en-US" sz="1600" b="1" dirty="0">
                  <a:solidFill>
                    <a:schemeClr val="accent4">
                      <a:lumMod val="75000"/>
                    </a:schemeClr>
                  </a:solidFill>
                  <a:latin typeface="Cambria" panose="02040503050406030204" pitchFamily="18" charset="0"/>
                </a:rPr>
                <a:t>发件人</a:t>
              </a:r>
              <a:r>
                <a:rPr lang="en-US" altLang="zh-CN" sz="1600" b="1" dirty="0">
                  <a:solidFill>
                    <a:schemeClr val="accent4">
                      <a:lumMod val="75000"/>
                    </a:schemeClr>
                  </a:solidFill>
                  <a:latin typeface="Cambria" panose="02040503050406030204" pitchFamily="18" charset="0"/>
                  <a:ea typeface="Cambria" panose="02040503050406030204" pitchFamily="18" charset="0"/>
                </a:rPr>
                <a:t>)</a:t>
              </a:r>
              <a:r>
                <a:rPr lang="zh-CN" altLang="en-US" sz="1600" b="1" dirty="0">
                  <a:solidFill>
                    <a:schemeClr val="accent4">
                      <a:lumMod val="75000"/>
                    </a:schemeClr>
                  </a:solidFill>
                  <a:latin typeface="Cambria" panose="02040503050406030204" pitchFamily="18" charset="0"/>
                </a:rPr>
                <a:t> </a:t>
              </a:r>
              <a:endParaRPr lang="zh-CN" altLang="en-US" b="1" dirty="0">
                <a:solidFill>
                  <a:schemeClr val="accent4">
                    <a:lumMod val="75000"/>
                  </a:schemeClr>
                </a:solidFill>
                <a:latin typeface="Cambria" panose="02040503050406030204" pitchFamily="18" charset="0"/>
              </a:endParaRPr>
            </a:p>
          </p:txBody>
        </p:sp>
        <p:sp>
          <p:nvSpPr>
            <p:cNvPr id="20" name="矩形: 圆角 19"/>
            <p:cNvSpPr/>
            <p:nvPr/>
          </p:nvSpPr>
          <p:spPr>
            <a:xfrm>
              <a:off x="10332" y="1668"/>
              <a:ext cx="3977" cy="377"/>
            </a:xfrm>
            <a:prstGeom prst="roundRect">
              <a:avLst/>
            </a:prstGeom>
            <a:noFill/>
            <a:ln w="1905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箭头: 右 20"/>
            <p:cNvSpPr/>
            <p:nvPr/>
          </p:nvSpPr>
          <p:spPr>
            <a:xfrm>
              <a:off x="7183" y="1731"/>
              <a:ext cx="2639" cy="325"/>
            </a:xfrm>
            <a:prstGeom prst="rightArrow">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 name="组合 33"/>
          <p:cNvGrpSpPr/>
          <p:nvPr/>
        </p:nvGrpSpPr>
        <p:grpSpPr>
          <a:xfrm>
            <a:off x="2388358" y="1359643"/>
            <a:ext cx="5076968" cy="369332"/>
            <a:chOff x="2388358" y="1359643"/>
            <a:chExt cx="5076968" cy="369332"/>
          </a:xfrm>
        </p:grpSpPr>
        <p:sp>
          <p:nvSpPr>
            <p:cNvPr id="9" name="文本框 8"/>
            <p:cNvSpPr txBox="1"/>
            <p:nvPr/>
          </p:nvSpPr>
          <p:spPr>
            <a:xfrm>
              <a:off x="2388358" y="1359643"/>
              <a:ext cx="2068055" cy="369332"/>
            </a:xfrm>
            <a:prstGeom prst="rect">
              <a:avLst/>
            </a:prstGeom>
            <a:noFill/>
          </p:spPr>
          <p:txBody>
            <a:bodyPr wrap="square" rtlCol="0">
              <a:spAutoFit/>
            </a:bodyPr>
            <a:lstStyle/>
            <a:p>
              <a:r>
                <a:rPr lang="en-US" altLang="zh-CN" b="1" dirty="0">
                  <a:solidFill>
                    <a:srgbClr val="0070C0"/>
                  </a:solidFill>
                  <a:latin typeface="Cambria" panose="02040503050406030204" pitchFamily="18" charset="0"/>
                  <a:ea typeface="Cambria" panose="02040503050406030204" pitchFamily="18" charset="0"/>
                </a:rPr>
                <a:t>Salutation</a:t>
              </a:r>
              <a:r>
                <a:rPr lang="zh-CN" altLang="en-US" sz="1600" b="1" dirty="0">
                  <a:solidFill>
                    <a:srgbClr val="0070C0"/>
                  </a:solidFill>
                  <a:latin typeface="Cambria" panose="02040503050406030204" pitchFamily="18" charset="0"/>
                </a:rPr>
                <a:t>（称谓）</a:t>
              </a:r>
              <a:endParaRPr lang="zh-CN" altLang="en-US" b="1" dirty="0">
                <a:solidFill>
                  <a:srgbClr val="0070C0"/>
                </a:solidFill>
                <a:latin typeface="Cambria" panose="02040503050406030204" pitchFamily="18" charset="0"/>
              </a:endParaRPr>
            </a:p>
          </p:txBody>
        </p:sp>
        <p:sp>
          <p:nvSpPr>
            <p:cNvPr id="22" name="矩形: 圆角 21"/>
            <p:cNvSpPr/>
            <p:nvPr/>
          </p:nvSpPr>
          <p:spPr>
            <a:xfrm>
              <a:off x="6606968" y="1424495"/>
              <a:ext cx="858358" cy="239627"/>
            </a:xfrm>
            <a:prstGeom prst="roundRect">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箭头: 右 22"/>
            <p:cNvSpPr/>
            <p:nvPr/>
          </p:nvSpPr>
          <p:spPr>
            <a:xfrm>
              <a:off x="4404629" y="1466609"/>
              <a:ext cx="1832615" cy="174983"/>
            </a:xfrm>
            <a:prstGeom prst="right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35" name="组合 34"/>
          <p:cNvGrpSpPr/>
          <p:nvPr/>
        </p:nvGrpSpPr>
        <p:grpSpPr>
          <a:xfrm>
            <a:off x="2388358" y="1770178"/>
            <a:ext cx="9382836" cy="654411"/>
            <a:chOff x="2388358" y="1770178"/>
            <a:chExt cx="9382836" cy="654411"/>
          </a:xfrm>
        </p:grpSpPr>
        <p:sp>
          <p:nvSpPr>
            <p:cNvPr id="10" name="文本框 9"/>
            <p:cNvSpPr txBox="1"/>
            <p:nvPr/>
          </p:nvSpPr>
          <p:spPr>
            <a:xfrm>
              <a:off x="2388358" y="1809036"/>
              <a:ext cx="2012495" cy="615553"/>
            </a:xfrm>
            <a:prstGeom prst="rect">
              <a:avLst/>
            </a:prstGeom>
            <a:noFill/>
          </p:spPr>
          <p:txBody>
            <a:bodyPr wrap="square" rtlCol="0">
              <a:spAutoFit/>
            </a:bodyPr>
            <a:lstStyle/>
            <a:p>
              <a:r>
                <a:rPr lang="en-US" altLang="zh-CN" b="1" dirty="0">
                  <a:solidFill>
                    <a:srgbClr val="FF9900"/>
                  </a:solidFill>
                  <a:latin typeface="Cambria" panose="02040503050406030204" pitchFamily="18" charset="0"/>
                  <a:ea typeface="Cambria" panose="02040503050406030204" pitchFamily="18" charset="0"/>
                </a:rPr>
                <a:t>Beginning </a:t>
              </a:r>
              <a:r>
                <a:rPr lang="en-US" altLang="zh-CN" sz="1600" b="1" dirty="0">
                  <a:solidFill>
                    <a:srgbClr val="FF9900"/>
                  </a:solidFill>
                  <a:latin typeface="Cambria" panose="02040503050406030204" pitchFamily="18" charset="0"/>
                  <a:ea typeface="Cambria" panose="02040503050406030204" pitchFamily="18" charset="0"/>
                </a:rPr>
                <a:t>(</a:t>
              </a:r>
              <a:r>
                <a:rPr lang="zh-CN" altLang="en-US" sz="1600" b="1" dirty="0">
                  <a:solidFill>
                    <a:srgbClr val="FF9900"/>
                  </a:solidFill>
                  <a:latin typeface="Cambria" panose="02040503050406030204" pitchFamily="18" charset="0"/>
                </a:rPr>
                <a:t>开头</a:t>
              </a:r>
              <a:r>
                <a:rPr lang="en-US" altLang="zh-CN" sz="1600" b="1" dirty="0">
                  <a:solidFill>
                    <a:srgbClr val="FF9900"/>
                  </a:solidFill>
                  <a:latin typeface="Cambria" panose="02040503050406030204" pitchFamily="18" charset="0"/>
                  <a:ea typeface="Cambria" panose="02040503050406030204" pitchFamily="18" charset="0"/>
                </a:rPr>
                <a:t>)</a:t>
              </a:r>
              <a:endParaRPr lang="en-US" altLang="zh-CN" sz="1600" b="1" dirty="0">
                <a:solidFill>
                  <a:srgbClr val="FF9900"/>
                </a:solidFill>
                <a:latin typeface="Cambria" panose="02040503050406030204" pitchFamily="18" charset="0"/>
                <a:ea typeface="Cambria" panose="02040503050406030204" pitchFamily="18" charset="0"/>
              </a:endParaRPr>
            </a:p>
            <a:p>
              <a:r>
                <a:rPr lang="en-US" altLang="zh-CN" sz="1600" b="1" dirty="0">
                  <a:solidFill>
                    <a:srgbClr val="FF9900"/>
                  </a:solidFill>
                  <a:latin typeface="Cambria" panose="02040503050406030204" pitchFamily="18" charset="0"/>
                  <a:ea typeface="Cambria" panose="02040503050406030204" pitchFamily="18" charset="0"/>
                </a:rPr>
                <a:t>      (para. 1)</a:t>
              </a:r>
              <a:endParaRPr lang="zh-CN" altLang="en-US" b="1" dirty="0">
                <a:solidFill>
                  <a:srgbClr val="FF9900"/>
                </a:solidFill>
                <a:latin typeface="Cambria" panose="02040503050406030204" pitchFamily="18" charset="0"/>
              </a:endParaRPr>
            </a:p>
          </p:txBody>
        </p:sp>
        <p:sp>
          <p:nvSpPr>
            <p:cNvPr id="24" name="矩形: 圆角 23"/>
            <p:cNvSpPr/>
            <p:nvPr/>
          </p:nvSpPr>
          <p:spPr>
            <a:xfrm>
              <a:off x="6627440" y="1770178"/>
              <a:ext cx="5143754" cy="408190"/>
            </a:xfrm>
            <a:prstGeom prst="roundRect">
              <a:avLst/>
            </a:prstGeom>
            <a:noFill/>
            <a:ln w="19050">
              <a:solidFill>
                <a:srgbClr val="FF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箭头: 右 24"/>
            <p:cNvSpPr/>
            <p:nvPr/>
          </p:nvSpPr>
          <p:spPr>
            <a:xfrm>
              <a:off x="4307373" y="1921258"/>
              <a:ext cx="1929871" cy="174983"/>
            </a:xfrm>
            <a:prstGeom prst="rightArrow">
              <a:avLst/>
            </a:prstGeom>
            <a:solidFill>
              <a:srgbClr val="FF9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36" name="组合 35"/>
          <p:cNvGrpSpPr/>
          <p:nvPr/>
        </p:nvGrpSpPr>
        <p:grpSpPr>
          <a:xfrm>
            <a:off x="2388358" y="2284424"/>
            <a:ext cx="9382836" cy="2062387"/>
            <a:chOff x="2388358" y="2284424"/>
            <a:chExt cx="9382836" cy="2062387"/>
          </a:xfrm>
        </p:grpSpPr>
        <p:sp>
          <p:nvSpPr>
            <p:cNvPr id="11" name="文本框 10"/>
            <p:cNvSpPr txBox="1"/>
            <p:nvPr/>
          </p:nvSpPr>
          <p:spPr>
            <a:xfrm>
              <a:off x="2388358" y="2958309"/>
              <a:ext cx="1665027" cy="615553"/>
            </a:xfrm>
            <a:prstGeom prst="rect">
              <a:avLst/>
            </a:prstGeom>
            <a:noFill/>
          </p:spPr>
          <p:txBody>
            <a:bodyPr wrap="square" rtlCol="0">
              <a:spAutoFit/>
            </a:bodyPr>
            <a:lstStyle/>
            <a:p>
              <a:r>
                <a:rPr lang="en-US" altLang="zh-CN" b="1" dirty="0">
                  <a:solidFill>
                    <a:schemeClr val="accent5">
                      <a:lumMod val="50000"/>
                    </a:schemeClr>
                  </a:solidFill>
                  <a:latin typeface="Cambria" panose="02040503050406030204" pitchFamily="18" charset="0"/>
                  <a:ea typeface="Cambria" panose="02040503050406030204" pitchFamily="18" charset="0"/>
                </a:rPr>
                <a:t>Body </a:t>
              </a:r>
              <a:r>
                <a:rPr lang="en-US" altLang="zh-CN" sz="1600" b="1" dirty="0">
                  <a:solidFill>
                    <a:schemeClr val="accent5">
                      <a:lumMod val="50000"/>
                    </a:schemeClr>
                  </a:solidFill>
                  <a:latin typeface="Cambria" panose="02040503050406030204" pitchFamily="18" charset="0"/>
                  <a:ea typeface="Cambria" panose="02040503050406030204" pitchFamily="18" charset="0"/>
                </a:rPr>
                <a:t>(</a:t>
              </a:r>
              <a:r>
                <a:rPr lang="zh-CN" altLang="en-US" sz="1600" b="1" dirty="0">
                  <a:solidFill>
                    <a:schemeClr val="accent5">
                      <a:lumMod val="50000"/>
                    </a:schemeClr>
                  </a:solidFill>
                  <a:latin typeface="Cambria" panose="02040503050406030204" pitchFamily="18" charset="0"/>
                </a:rPr>
                <a:t>正文</a:t>
              </a:r>
              <a:r>
                <a:rPr lang="en-US" altLang="zh-CN" sz="1600" b="1" dirty="0">
                  <a:solidFill>
                    <a:schemeClr val="accent5">
                      <a:lumMod val="50000"/>
                    </a:schemeClr>
                  </a:solidFill>
                  <a:latin typeface="Cambria" panose="02040503050406030204" pitchFamily="18" charset="0"/>
                  <a:ea typeface="Cambria" panose="02040503050406030204" pitchFamily="18" charset="0"/>
                </a:rPr>
                <a:t>)</a:t>
              </a:r>
              <a:endParaRPr lang="en-US" altLang="zh-CN" sz="1600" b="1" dirty="0">
                <a:solidFill>
                  <a:schemeClr val="accent5">
                    <a:lumMod val="50000"/>
                  </a:schemeClr>
                </a:solidFill>
                <a:latin typeface="Cambria" panose="02040503050406030204" pitchFamily="18" charset="0"/>
                <a:ea typeface="Cambria" panose="02040503050406030204" pitchFamily="18" charset="0"/>
              </a:endParaRPr>
            </a:p>
            <a:p>
              <a:r>
                <a:rPr lang="en-US" altLang="zh-CN" sz="1600" b="1" dirty="0">
                  <a:solidFill>
                    <a:schemeClr val="accent5">
                      <a:lumMod val="50000"/>
                    </a:schemeClr>
                  </a:solidFill>
                  <a:latin typeface="Cambria" panose="02040503050406030204" pitchFamily="18" charset="0"/>
                  <a:ea typeface="Cambria" panose="02040503050406030204" pitchFamily="18" charset="0"/>
                </a:rPr>
                <a:t>(paras. 2-4)</a:t>
              </a:r>
              <a:endParaRPr lang="zh-CN" altLang="en-US" b="1" dirty="0">
                <a:solidFill>
                  <a:schemeClr val="accent5">
                    <a:lumMod val="50000"/>
                  </a:schemeClr>
                </a:solidFill>
                <a:latin typeface="Cambria" panose="02040503050406030204" pitchFamily="18" charset="0"/>
              </a:endParaRPr>
            </a:p>
          </p:txBody>
        </p:sp>
        <p:sp>
          <p:nvSpPr>
            <p:cNvPr id="26" name="矩形: 圆角 25"/>
            <p:cNvSpPr/>
            <p:nvPr/>
          </p:nvSpPr>
          <p:spPr>
            <a:xfrm>
              <a:off x="6627440" y="2284424"/>
              <a:ext cx="5143754" cy="2062387"/>
            </a:xfrm>
            <a:prstGeom prst="roundRect">
              <a:avLst>
                <a:gd name="adj" fmla="val 5748"/>
              </a:avLst>
            </a:prstGeom>
            <a:noFill/>
            <a:ln w="19050">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箭头: 右 27"/>
            <p:cNvSpPr/>
            <p:nvPr/>
          </p:nvSpPr>
          <p:spPr>
            <a:xfrm>
              <a:off x="3763103" y="3084955"/>
              <a:ext cx="2462100" cy="162625"/>
            </a:xfrm>
            <a:prstGeom prst="rightArrow">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37" name="组合 36"/>
          <p:cNvGrpSpPr/>
          <p:nvPr/>
        </p:nvGrpSpPr>
        <p:grpSpPr>
          <a:xfrm>
            <a:off x="2436076" y="4286830"/>
            <a:ext cx="6052831" cy="615553"/>
            <a:chOff x="2436076" y="4286830"/>
            <a:chExt cx="6052831" cy="615553"/>
          </a:xfrm>
        </p:grpSpPr>
        <p:sp>
          <p:nvSpPr>
            <p:cNvPr id="12" name="文本框 11"/>
            <p:cNvSpPr txBox="1"/>
            <p:nvPr/>
          </p:nvSpPr>
          <p:spPr>
            <a:xfrm>
              <a:off x="2436076" y="4286830"/>
              <a:ext cx="1833469" cy="615553"/>
            </a:xfrm>
            <a:prstGeom prst="rect">
              <a:avLst/>
            </a:prstGeom>
            <a:noFill/>
          </p:spPr>
          <p:txBody>
            <a:bodyPr wrap="square" rtlCol="0">
              <a:spAutoFit/>
            </a:bodyPr>
            <a:lstStyle/>
            <a:p>
              <a:r>
                <a:rPr lang="en-US" altLang="zh-CN" b="1" dirty="0">
                  <a:solidFill>
                    <a:srgbClr val="7030A0"/>
                  </a:solidFill>
                  <a:latin typeface="Cambria" panose="02040503050406030204" pitchFamily="18" charset="0"/>
                  <a:ea typeface="Cambria" panose="02040503050406030204" pitchFamily="18" charset="0"/>
                </a:rPr>
                <a:t>Ending </a:t>
              </a:r>
              <a:r>
                <a:rPr lang="en-US" altLang="zh-CN" sz="1600" b="1" dirty="0">
                  <a:solidFill>
                    <a:srgbClr val="7030A0"/>
                  </a:solidFill>
                  <a:latin typeface="Cambria" panose="02040503050406030204" pitchFamily="18" charset="0"/>
                  <a:ea typeface="Cambria" panose="02040503050406030204" pitchFamily="18" charset="0"/>
                </a:rPr>
                <a:t>(</a:t>
              </a:r>
              <a:r>
                <a:rPr lang="zh-CN" altLang="en-US" sz="1600" b="1" dirty="0">
                  <a:solidFill>
                    <a:srgbClr val="7030A0"/>
                  </a:solidFill>
                  <a:latin typeface="Cambria" panose="02040503050406030204" pitchFamily="18" charset="0"/>
                </a:rPr>
                <a:t>结尾）</a:t>
              </a:r>
              <a:endParaRPr lang="en-US" altLang="zh-CN" sz="1600" b="1" dirty="0">
                <a:solidFill>
                  <a:srgbClr val="7030A0"/>
                </a:solidFill>
                <a:latin typeface="Cambria" panose="02040503050406030204" pitchFamily="18" charset="0"/>
              </a:endParaRPr>
            </a:p>
            <a:p>
              <a:r>
                <a:rPr lang="en-US" altLang="zh-CN" sz="1600" b="1" dirty="0">
                  <a:solidFill>
                    <a:srgbClr val="7030A0"/>
                  </a:solidFill>
                  <a:latin typeface="Cambria" panose="02040503050406030204" pitchFamily="18" charset="0"/>
                </a:rPr>
                <a:t>    (para. 5)</a:t>
              </a:r>
              <a:endParaRPr lang="zh-CN" altLang="en-US" b="1" dirty="0">
                <a:solidFill>
                  <a:srgbClr val="7030A0"/>
                </a:solidFill>
                <a:latin typeface="Cambria" panose="02040503050406030204" pitchFamily="18" charset="0"/>
              </a:endParaRPr>
            </a:p>
          </p:txBody>
        </p:sp>
        <p:sp>
          <p:nvSpPr>
            <p:cNvPr id="29" name="矩形: 圆角 28"/>
            <p:cNvSpPr/>
            <p:nvPr/>
          </p:nvSpPr>
          <p:spPr>
            <a:xfrm>
              <a:off x="6627440" y="4450414"/>
              <a:ext cx="1861467" cy="223944"/>
            </a:xfrm>
            <a:prstGeom prst="roundRect">
              <a:avLst/>
            </a:prstGeom>
            <a:noFill/>
            <a:ln w="1905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箭头: 右 29"/>
            <p:cNvSpPr/>
            <p:nvPr/>
          </p:nvSpPr>
          <p:spPr>
            <a:xfrm>
              <a:off x="3931876" y="4514855"/>
              <a:ext cx="2293327" cy="159504"/>
            </a:xfrm>
            <a:prstGeom prst="rightArrow">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38" name="组合 37"/>
          <p:cNvGrpSpPr/>
          <p:nvPr/>
        </p:nvGrpSpPr>
        <p:grpSpPr>
          <a:xfrm>
            <a:off x="2388358" y="4777960"/>
            <a:ext cx="4810837" cy="449976"/>
            <a:chOff x="2388358" y="4777960"/>
            <a:chExt cx="4810837" cy="449976"/>
          </a:xfrm>
        </p:grpSpPr>
        <p:sp>
          <p:nvSpPr>
            <p:cNvPr id="14" name="文本框 13"/>
            <p:cNvSpPr txBox="1"/>
            <p:nvPr/>
          </p:nvSpPr>
          <p:spPr>
            <a:xfrm>
              <a:off x="2388358" y="4858604"/>
              <a:ext cx="2068055" cy="369332"/>
            </a:xfrm>
            <a:prstGeom prst="rect">
              <a:avLst/>
            </a:prstGeom>
            <a:noFill/>
          </p:spPr>
          <p:txBody>
            <a:bodyPr wrap="square" rtlCol="0">
              <a:spAutoFit/>
            </a:bodyPr>
            <a:lstStyle/>
            <a:p>
              <a:r>
                <a:rPr lang="en-US" altLang="zh-CN" b="1" dirty="0">
                  <a:solidFill>
                    <a:schemeClr val="tx2"/>
                  </a:solidFill>
                  <a:latin typeface="Cambria" panose="02040503050406030204" pitchFamily="18" charset="0"/>
                  <a:ea typeface="Cambria" panose="02040503050406030204" pitchFamily="18" charset="0"/>
                </a:rPr>
                <a:t>Signature </a:t>
              </a:r>
              <a:r>
                <a:rPr lang="en-US" altLang="zh-CN" b="1" dirty="0">
                  <a:solidFill>
                    <a:schemeClr val="tx2"/>
                  </a:solidFill>
                  <a:latin typeface="Cambria" panose="02040503050406030204" pitchFamily="18" charset="0"/>
                </a:rPr>
                <a:t>(</a:t>
              </a:r>
              <a:r>
                <a:rPr lang="zh-CN" altLang="en-US" sz="1600" b="1" dirty="0">
                  <a:solidFill>
                    <a:schemeClr val="tx2"/>
                  </a:solidFill>
                  <a:latin typeface="Cambria" panose="02040503050406030204" pitchFamily="18" charset="0"/>
                </a:rPr>
                <a:t>署名</a:t>
              </a:r>
              <a:r>
                <a:rPr lang="en-US" altLang="zh-CN" sz="1600" b="1" dirty="0">
                  <a:solidFill>
                    <a:schemeClr val="tx2"/>
                  </a:solidFill>
                  <a:latin typeface="Cambria" panose="02040503050406030204" pitchFamily="18" charset="0"/>
                </a:rPr>
                <a:t>)</a:t>
              </a:r>
              <a:endParaRPr lang="zh-CN" altLang="en-US" b="1" dirty="0">
                <a:solidFill>
                  <a:schemeClr val="tx2"/>
                </a:solidFill>
                <a:latin typeface="Cambria" panose="02040503050406030204" pitchFamily="18" charset="0"/>
              </a:endParaRPr>
            </a:p>
          </p:txBody>
        </p:sp>
        <p:sp>
          <p:nvSpPr>
            <p:cNvPr id="31" name="矩形: 圆角 30"/>
            <p:cNvSpPr/>
            <p:nvPr/>
          </p:nvSpPr>
          <p:spPr>
            <a:xfrm>
              <a:off x="6627441" y="4777960"/>
              <a:ext cx="571754" cy="449975"/>
            </a:xfrm>
            <a:prstGeom prst="round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箭头: 右 31"/>
            <p:cNvSpPr/>
            <p:nvPr/>
          </p:nvSpPr>
          <p:spPr>
            <a:xfrm>
              <a:off x="4195735" y="4985793"/>
              <a:ext cx="2029468" cy="159505"/>
            </a:xfrm>
            <a:prstGeom prst="rightArrow">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3" name="椭圆 2"/>
          <p:cNvSpPr/>
          <p:nvPr/>
        </p:nvSpPr>
        <p:spPr>
          <a:xfrm>
            <a:off x="6446516" y="438878"/>
            <a:ext cx="1289987" cy="297414"/>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579815" y="4765476"/>
            <a:ext cx="5545990" cy="1667764"/>
          </a:xfrm>
          <a:prstGeom prst="rect">
            <a:avLst/>
          </a:prstGeom>
          <a:solidFill>
            <a:schemeClr val="accent1"/>
          </a:solidFill>
        </p:spPr>
        <p:txBody>
          <a:bodyPr wrap="square" rtlCol="0">
            <a:spAutoFit/>
          </a:bodyPr>
          <a:lstStyle>
            <a:defPPr>
              <a:defRPr lang="zh-CN"/>
            </a:defPPr>
            <a:lvl1pPr>
              <a:lnSpc>
                <a:spcPct val="150000"/>
              </a:lnSpc>
              <a:defRPr>
                <a:latin typeface="宋体" panose="02010600030101010101" pitchFamily="2" charset="-122"/>
                <a:ea typeface="宋体" panose="02010600030101010101" pitchFamily="2" charset="-122"/>
              </a:defRPr>
            </a:lvl1pPr>
          </a:lstStyle>
          <a:p>
            <a:r>
              <a:rPr lang="zh-CN" altLang="en-US" sz="2400" b="1" dirty="0">
                <a:solidFill>
                  <a:schemeClr val="bg1"/>
                </a:solidFill>
              </a:rPr>
              <a:t>设计意图：引导学生关注邮件的格式，包括收件人、发件人、称谓、署名、开头、正文、结尾等。</a:t>
            </a:r>
            <a:endParaRPr lang="zh-CN" altLang="en-US" sz="2400" b="1" dirty="0">
              <a:solidFill>
                <a:schemeClr val="bg1"/>
              </a:solidFill>
            </a:endParaRPr>
          </a:p>
        </p:txBody>
      </p:sp>
      <p:grpSp>
        <p:nvGrpSpPr>
          <p:cNvPr id="4" name="组合 3"/>
          <p:cNvGrpSpPr/>
          <p:nvPr/>
        </p:nvGrpSpPr>
        <p:grpSpPr>
          <a:xfrm>
            <a:off x="116208" y="40606"/>
            <a:ext cx="3315335" cy="525145"/>
            <a:chOff x="7572" y="2359"/>
            <a:chExt cx="5964" cy="1433"/>
          </a:xfrm>
        </p:grpSpPr>
        <p:grpSp>
          <p:nvGrpSpPr>
            <p:cNvPr id="15" name="组合 14"/>
            <p:cNvGrpSpPr/>
            <p:nvPr/>
          </p:nvGrpSpPr>
          <p:grpSpPr>
            <a:xfrm>
              <a:off x="7572" y="3015"/>
              <a:ext cx="4866" cy="777"/>
              <a:chOff x="7140" y="1337"/>
              <a:chExt cx="4866" cy="777"/>
            </a:xfrm>
          </p:grpSpPr>
          <p:cxnSp>
            <p:nvCxnSpPr>
              <p:cNvPr id="27" name="直接连接符 26"/>
              <p:cNvCxnSpPr/>
              <p:nvPr>
                <p:custDataLst>
                  <p:tags r:id="rId2"/>
                </p:custDataLst>
              </p:nvPr>
            </p:nvCxnSpPr>
            <p:spPr>
              <a:xfrm>
                <a:off x="7264" y="2095"/>
                <a:ext cx="4742" cy="0"/>
              </a:xfrm>
              <a:prstGeom prst="line">
                <a:avLst/>
              </a:prstGeom>
              <a:ln w="11430">
                <a:solidFill>
                  <a:srgbClr val="019542">
                    <a:alpha val="84000"/>
                  </a:srgbClr>
                </a:solidFill>
              </a:ln>
              <a:effectLst>
                <a:innerShdw blurRad="114300">
                  <a:prstClr val="black"/>
                </a:innerShdw>
              </a:effectLst>
            </p:spPr>
            <p:style>
              <a:lnRef idx="1">
                <a:schemeClr val="dk1"/>
              </a:lnRef>
              <a:fillRef idx="0">
                <a:schemeClr val="dk1"/>
              </a:fillRef>
              <a:effectRef idx="0">
                <a:schemeClr val="dk1"/>
              </a:effectRef>
              <a:fontRef idx="minor">
                <a:schemeClr val="tx1"/>
              </a:fontRef>
            </p:style>
          </p:cxnSp>
        </p:grpSp>
        <p:sp>
          <p:nvSpPr>
            <p:cNvPr id="19" name="文本框 5"/>
            <p:cNvSpPr txBox="1"/>
            <p:nvPr>
              <p:custDataLst>
                <p:tags r:id="rId3"/>
              </p:custDataLst>
            </p:nvPr>
          </p:nvSpPr>
          <p:spPr>
            <a:xfrm>
              <a:off x="8259" y="2359"/>
              <a:ext cx="5277" cy="829"/>
            </a:xfrm>
            <a:prstGeom prst="rect">
              <a:avLst/>
            </a:prstGeom>
            <a:noFill/>
            <a:ln w="9525">
              <a:noFill/>
            </a:ln>
          </p:spPr>
          <p:txBody>
            <a:bodyPr wrap="square" anchor="t" anchorCtr="0">
              <a:noAutofit/>
            </a:bodyPr>
            <a:lstStyle/>
            <a:p>
              <a:pPr algn="l"/>
              <a:r>
                <a:rPr lang="en-US" sz="3200" b="1" dirty="0">
                  <a:highlight>
                    <a:srgbClr val="000000">
                      <a:alpha val="0"/>
                    </a:srgbClr>
                  </a:highlight>
                  <a:latin typeface="Times New Roman" panose="02020603050405020304" charset="0"/>
                  <a:ea typeface="微软雅黑" panose="020B0503020204020204" charset="-122"/>
                  <a:cs typeface="Times New Roman" panose="02020603050405020304" charset="0"/>
                  <a:sym typeface="宋体" panose="02010600030101010101" pitchFamily="2" charset="-122"/>
                </a:rPr>
                <a:t>While-reading</a:t>
              </a:r>
              <a:endParaRPr lang="en-US" altLang="zh-CN" sz="3200" b="1" dirty="0">
                <a:solidFill>
                  <a:schemeClr val="tx1"/>
                </a:solidFill>
                <a:highlight>
                  <a:srgbClr val="000000">
                    <a:alpha val="0"/>
                  </a:srgbClr>
                </a:highlight>
                <a:latin typeface="Times New Roman" panose="02020603050405020304" charset="0"/>
                <a:ea typeface="微软雅黑" panose="020B0503020204020204" charset="-122"/>
                <a:cs typeface="Times New Roman" panose="02020603050405020304" charset="0"/>
                <a:sym typeface="宋体" panose="02010600030101010101"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righ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left)">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wipe(left)">
                                      <p:cBhvr>
                                        <p:cTn id="32" dur="500"/>
                                        <p:tgtEl>
                                          <p:spTgt spid="3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wipe(left)">
                                      <p:cBhvr>
                                        <p:cTn id="37" dur="500"/>
                                        <p:tgtEl>
                                          <p:spTgt spid="3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wipe(left)">
                                      <p:cBhvr>
                                        <p:cTn id="42" dur="500"/>
                                        <p:tgtEl>
                                          <p:spTgt spid="3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right)">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animBg="1"/>
      <p:bldP spid="3" grpId="0" animBg="1"/>
      <p:bldP spid="6"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3230880" y="4888865"/>
            <a:ext cx="4512945" cy="676910"/>
          </a:xfrm>
          <a:prstGeom prst="roundRect">
            <a:avLst>
              <a:gd name="adj" fmla="val 16697"/>
            </a:avLst>
          </a:prstGeom>
          <a:solidFill>
            <a:schemeClr val="bg1"/>
          </a:solidFill>
          <a:ln w="31750">
            <a:solidFill>
              <a:srgbClr val="469C6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3" name="椭圆 2"/>
          <p:cNvSpPr/>
          <p:nvPr/>
        </p:nvSpPr>
        <p:spPr>
          <a:xfrm>
            <a:off x="2927985" y="4782820"/>
            <a:ext cx="883285" cy="883285"/>
          </a:xfrm>
          <a:prstGeom prst="ellipse">
            <a:avLst/>
          </a:prstGeom>
          <a:solidFill>
            <a:srgbClr val="469C5C"/>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nvGrpSpPr>
          <p:cNvPr id="22" name="组合 21"/>
          <p:cNvGrpSpPr/>
          <p:nvPr userDrawn="1">
            <p:custDataLst>
              <p:tags r:id="rId1"/>
            </p:custDataLst>
          </p:nvPr>
        </p:nvGrpSpPr>
        <p:grpSpPr>
          <a:xfrm>
            <a:off x="5955453" y="0"/>
            <a:ext cx="6236547" cy="6858000"/>
            <a:chOff x="4041156" y="1588"/>
            <a:chExt cx="8150844" cy="5752259"/>
          </a:xfrm>
        </p:grpSpPr>
        <p:sp>
          <p:nvSpPr>
            <p:cNvPr id="24" name="Freeform 5"/>
            <p:cNvSpPr/>
            <p:nvPr>
              <p:custDataLst>
                <p:tags r:id="rId2"/>
              </p:custDataLst>
            </p:nvPr>
          </p:nvSpPr>
          <p:spPr bwMode="auto">
            <a:xfrm>
              <a:off x="4041156" y="1588"/>
              <a:ext cx="8150844" cy="5752259"/>
            </a:xfrm>
            <a:custGeom>
              <a:avLst/>
              <a:gdLst>
                <a:gd name="T0" fmla="*/ 730 w 4318"/>
                <a:gd name="T1" fmla="*/ 1015 h 3051"/>
                <a:gd name="T2" fmla="*/ 1736 w 4318"/>
                <a:gd name="T3" fmla="*/ 1623 h 3051"/>
                <a:gd name="T4" fmla="*/ 2905 w 4318"/>
                <a:gd name="T5" fmla="*/ 2071 h 3051"/>
                <a:gd name="T6" fmla="*/ 4020 w 4318"/>
                <a:gd name="T7" fmla="*/ 2923 h 3051"/>
                <a:gd name="T8" fmla="*/ 4318 w 4318"/>
                <a:gd name="T9" fmla="*/ 3051 h 3051"/>
                <a:gd name="T10" fmla="*/ 4318 w 4318"/>
                <a:gd name="T11" fmla="*/ 0 h 3051"/>
                <a:gd name="T12" fmla="*/ 0 w 4318"/>
                <a:gd name="T13" fmla="*/ 0 h 3051"/>
                <a:gd name="T14" fmla="*/ 730 w 4318"/>
                <a:gd name="T15" fmla="*/ 1015 h 30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18" h="3051">
                  <a:moveTo>
                    <a:pt x="730" y="1015"/>
                  </a:moveTo>
                  <a:cubicBezTo>
                    <a:pt x="796" y="1632"/>
                    <a:pt x="1247" y="1628"/>
                    <a:pt x="1736" y="1623"/>
                  </a:cubicBezTo>
                  <a:cubicBezTo>
                    <a:pt x="2179" y="1619"/>
                    <a:pt x="2653" y="1615"/>
                    <a:pt x="2905" y="2071"/>
                  </a:cubicBezTo>
                  <a:cubicBezTo>
                    <a:pt x="3434" y="3031"/>
                    <a:pt x="3490" y="2455"/>
                    <a:pt x="4020" y="2923"/>
                  </a:cubicBezTo>
                  <a:cubicBezTo>
                    <a:pt x="4096" y="2991"/>
                    <a:pt x="4199" y="3031"/>
                    <a:pt x="4318" y="3051"/>
                  </a:cubicBezTo>
                  <a:cubicBezTo>
                    <a:pt x="4318" y="0"/>
                    <a:pt x="4318" y="0"/>
                    <a:pt x="4318" y="0"/>
                  </a:cubicBezTo>
                  <a:cubicBezTo>
                    <a:pt x="0" y="0"/>
                    <a:pt x="0" y="0"/>
                    <a:pt x="0" y="0"/>
                  </a:cubicBezTo>
                  <a:cubicBezTo>
                    <a:pt x="359" y="210"/>
                    <a:pt x="679" y="531"/>
                    <a:pt x="730" y="1015"/>
                  </a:cubicBezTo>
                </a:path>
              </a:pathLst>
            </a:custGeom>
            <a:solidFill>
              <a:srgbClr val="B8B8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zh-CN" altLang="en-US" baseline="0">
                <a:solidFill>
                  <a:schemeClr val="tx1">
                    <a:lumMod val="85000"/>
                    <a:lumOff val="15000"/>
                  </a:schemeClr>
                </a:solidFill>
                <a:latin typeface="Arial" panose="020B0604020202020204" pitchFamily="34" charset="0"/>
              </a:endParaRPr>
            </a:p>
          </p:txBody>
        </p:sp>
        <p:sp>
          <p:nvSpPr>
            <p:cNvPr id="25" name="Freeform 6"/>
            <p:cNvSpPr/>
            <p:nvPr>
              <p:custDataLst>
                <p:tags r:id="rId3"/>
              </p:custDataLst>
            </p:nvPr>
          </p:nvSpPr>
          <p:spPr bwMode="auto">
            <a:xfrm>
              <a:off x="5400595" y="1588"/>
              <a:ext cx="6791405" cy="5714577"/>
            </a:xfrm>
            <a:custGeom>
              <a:avLst/>
              <a:gdLst>
                <a:gd name="T0" fmla="*/ 609 w 3598"/>
                <a:gd name="T1" fmla="*/ 895 h 3031"/>
                <a:gd name="T2" fmla="*/ 1447 w 3598"/>
                <a:gd name="T3" fmla="*/ 1432 h 3031"/>
                <a:gd name="T4" fmla="*/ 2420 w 3598"/>
                <a:gd name="T5" fmla="*/ 1827 h 3031"/>
                <a:gd name="T6" fmla="*/ 3598 w 3598"/>
                <a:gd name="T7" fmla="*/ 3031 h 3031"/>
                <a:gd name="T8" fmla="*/ 3598 w 3598"/>
                <a:gd name="T9" fmla="*/ 0 h 3031"/>
                <a:gd name="T10" fmla="*/ 0 w 3598"/>
                <a:gd name="T11" fmla="*/ 0 h 3031"/>
                <a:gd name="T12" fmla="*/ 609 w 3598"/>
                <a:gd name="T13" fmla="*/ 895 h 3031"/>
              </a:gdLst>
              <a:ahLst/>
              <a:cxnLst>
                <a:cxn ang="0">
                  <a:pos x="T0" y="T1"/>
                </a:cxn>
                <a:cxn ang="0">
                  <a:pos x="T2" y="T3"/>
                </a:cxn>
                <a:cxn ang="0">
                  <a:pos x="T4" y="T5"/>
                </a:cxn>
                <a:cxn ang="0">
                  <a:pos x="T6" y="T7"/>
                </a:cxn>
                <a:cxn ang="0">
                  <a:pos x="T8" y="T9"/>
                </a:cxn>
                <a:cxn ang="0">
                  <a:pos x="T10" y="T11"/>
                </a:cxn>
                <a:cxn ang="0">
                  <a:pos x="T12" y="T13"/>
                </a:cxn>
              </a:cxnLst>
              <a:rect l="0" t="0" r="r" b="b"/>
              <a:pathLst>
                <a:path w="3598" h="3031">
                  <a:moveTo>
                    <a:pt x="609" y="895"/>
                  </a:moveTo>
                  <a:cubicBezTo>
                    <a:pt x="664" y="1440"/>
                    <a:pt x="1039" y="1436"/>
                    <a:pt x="1447" y="1432"/>
                  </a:cubicBezTo>
                  <a:cubicBezTo>
                    <a:pt x="1815" y="1428"/>
                    <a:pt x="2211" y="1424"/>
                    <a:pt x="2420" y="1827"/>
                  </a:cubicBezTo>
                  <a:cubicBezTo>
                    <a:pt x="2743" y="2445"/>
                    <a:pt x="3288" y="2851"/>
                    <a:pt x="3598" y="3031"/>
                  </a:cubicBezTo>
                  <a:cubicBezTo>
                    <a:pt x="3598" y="0"/>
                    <a:pt x="3598" y="0"/>
                    <a:pt x="3598" y="0"/>
                  </a:cubicBezTo>
                  <a:cubicBezTo>
                    <a:pt x="0" y="0"/>
                    <a:pt x="0" y="0"/>
                    <a:pt x="0" y="0"/>
                  </a:cubicBezTo>
                  <a:cubicBezTo>
                    <a:pt x="299" y="185"/>
                    <a:pt x="566" y="469"/>
                    <a:pt x="609" y="895"/>
                  </a:cubicBezTo>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zh-CN" altLang="en-US" baseline="0" dirty="0">
                <a:solidFill>
                  <a:schemeClr val="tx1">
                    <a:lumMod val="85000"/>
                    <a:lumOff val="15000"/>
                  </a:schemeClr>
                </a:solidFill>
                <a:latin typeface="Arial" panose="020B0604020202020204" pitchFamily="34" charset="0"/>
              </a:endParaRPr>
            </a:p>
          </p:txBody>
        </p:sp>
      </p:grpSp>
      <p:sp>
        <p:nvSpPr>
          <p:cNvPr id="34" name="文本框 33"/>
          <p:cNvSpPr txBox="1"/>
          <p:nvPr/>
        </p:nvSpPr>
        <p:spPr>
          <a:xfrm>
            <a:off x="8696113" y="925407"/>
            <a:ext cx="2590800" cy="119888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dist">
              <a:lnSpc>
                <a:spcPct val="100000"/>
              </a:lnSpc>
            </a:pPr>
            <a:r>
              <a:rPr lang="zh-CN" altLang="en-US" sz="7200" b="1">
                <a:solidFill>
                  <a:srgbClr val="469C5C"/>
                </a:solidFill>
                <a:effectLst/>
                <a:latin typeface="汉仪雪君体简" panose="02010600000101010101" charset="-122"/>
                <a:ea typeface="汉仪雪君体简" panose="02010600000101010101" charset="-122"/>
                <a:cs typeface="汉仪雪君体简" panose="02010600000101010101" charset="-122"/>
              </a:rPr>
              <a:t>目 录</a:t>
            </a:r>
            <a:endParaRPr lang="zh-CN" altLang="en-US" sz="7200" b="1">
              <a:solidFill>
                <a:srgbClr val="469C5C"/>
              </a:solidFill>
              <a:effectLst/>
              <a:latin typeface="汉仪雪君体简" panose="02010600000101010101" charset="-122"/>
              <a:ea typeface="汉仪雪君体简" panose="02010600000101010101" charset="-122"/>
              <a:cs typeface="汉仪雪君体简" panose="02010600000101010101" charset="-122"/>
            </a:endParaRPr>
          </a:p>
        </p:txBody>
      </p:sp>
      <p:sp>
        <p:nvSpPr>
          <p:cNvPr id="2" name="文本框 1"/>
          <p:cNvSpPr txBox="1"/>
          <p:nvPr/>
        </p:nvSpPr>
        <p:spPr>
          <a:xfrm>
            <a:off x="8946622" y="2198684"/>
            <a:ext cx="2089785" cy="666115"/>
          </a:xfrm>
          <a:prstGeom prst="rect">
            <a:avLst/>
          </a:prstGeom>
          <a:noFill/>
        </p:spPr>
        <p:txBody>
          <a:bodyPr wrap="none" rtlCol="0">
            <a:spAutoFit/>
          </a:bodyPr>
          <a:lstStyle/>
          <a:p>
            <a:pPr algn="ctr">
              <a:lnSpc>
                <a:spcPct val="100000"/>
              </a:lnSpc>
            </a:pPr>
            <a:r>
              <a:rPr lang="en-US" sz="3735" dirty="0">
                <a:solidFill>
                  <a:schemeClr val="accent4">
                    <a:lumMod val="50000"/>
                  </a:schemeClr>
                </a:solidFill>
                <a:effectLst>
                  <a:outerShdw blurRad="38100" dist="38100" dir="2700000" algn="tl">
                    <a:srgbClr val="000000">
                      <a:alpha val="43137"/>
                    </a:srgbClr>
                  </a:outerShdw>
                </a:effectLst>
                <a:latin typeface="Britannic Bold" panose="020B0903060703020204" charset="0"/>
                <a:ea typeface="微软雅黑" panose="020B0503020204020204" charset="-122"/>
                <a:cs typeface="Britannic Bold" panose="020B0903060703020204" charset="0"/>
              </a:rPr>
              <a:t>CONTENT</a:t>
            </a:r>
            <a:endParaRPr lang="en-US" sz="3735" dirty="0">
              <a:solidFill>
                <a:schemeClr val="accent4">
                  <a:lumMod val="50000"/>
                </a:schemeClr>
              </a:solidFill>
              <a:effectLst>
                <a:outerShdw blurRad="38100" dist="38100" dir="2700000" algn="tl">
                  <a:srgbClr val="000000">
                    <a:alpha val="43137"/>
                  </a:srgbClr>
                </a:outerShdw>
              </a:effectLst>
              <a:latin typeface="Britannic Bold" panose="020B0903060703020204" charset="0"/>
              <a:ea typeface="微软雅黑" panose="020B0503020204020204" charset="-122"/>
              <a:cs typeface="Britannic Bold" panose="020B0903060703020204" charset="0"/>
            </a:endParaRPr>
          </a:p>
        </p:txBody>
      </p:sp>
      <p:grpSp>
        <p:nvGrpSpPr>
          <p:cNvPr id="29" name="组合 28"/>
          <p:cNvGrpSpPr/>
          <p:nvPr/>
        </p:nvGrpSpPr>
        <p:grpSpPr>
          <a:xfrm>
            <a:off x="2860675" y="4816476"/>
            <a:ext cx="4750646" cy="829733"/>
            <a:chOff x="786" y="4081"/>
            <a:chExt cx="5611" cy="980"/>
          </a:xfrm>
        </p:grpSpPr>
        <p:sp>
          <p:nvSpPr>
            <p:cNvPr id="19" name="文本框 18"/>
            <p:cNvSpPr txBox="1"/>
            <p:nvPr/>
          </p:nvSpPr>
          <p:spPr>
            <a:xfrm>
              <a:off x="2212" y="4216"/>
              <a:ext cx="4185" cy="835"/>
            </a:xfrm>
            <a:prstGeom prst="rect">
              <a:avLst/>
            </a:prstGeom>
            <a:noFill/>
          </p:spPr>
          <p:txBody>
            <a:bodyPr wrap="square" rtlCol="0">
              <a:spAutoFit/>
            </a:bodyPr>
            <a:lstStyle/>
            <a:p>
              <a:pPr lvl="0" algn="l">
                <a:buClrTx/>
                <a:buSzTx/>
                <a:buFontTx/>
              </a:pPr>
              <a:r>
                <a:rPr lang="zh-CN" altLang="en-US" sz="4000" dirty="0">
                  <a:solidFill>
                    <a:schemeClr val="accent4">
                      <a:lumMod val="50000"/>
                    </a:schemeClr>
                  </a:solidFill>
                  <a:effectLst>
                    <a:outerShdw blurRad="38100" dist="38100" dir="2700000" algn="tl">
                      <a:srgbClr val="000000">
                        <a:alpha val="43137"/>
                      </a:srgbClr>
                    </a:outerShdw>
                  </a:effectLst>
                  <a:latin typeface="华文行楷" panose="02010800040101010101" charset="-122"/>
                  <a:ea typeface="华文行楷" panose="02010800040101010101" charset="-122"/>
                  <a:sym typeface="+mn-ea"/>
                </a:rPr>
                <a:t>学习活动设计</a:t>
              </a:r>
              <a:endParaRPr lang="zh-CN" altLang="en-US" sz="4000" dirty="0">
                <a:solidFill>
                  <a:schemeClr val="accent4">
                    <a:lumMod val="50000"/>
                  </a:schemeClr>
                </a:solidFill>
                <a:effectLst>
                  <a:outerShdw blurRad="38100" dist="38100" dir="2700000" algn="tl">
                    <a:srgbClr val="000000">
                      <a:alpha val="43137"/>
                    </a:srgbClr>
                  </a:outerShdw>
                </a:effectLst>
                <a:latin typeface="华文行楷" panose="02010800040101010101" charset="-122"/>
                <a:ea typeface="华文行楷" panose="02010800040101010101" charset="-122"/>
                <a:sym typeface="+mn-ea"/>
              </a:endParaRPr>
            </a:p>
          </p:txBody>
        </p:sp>
        <p:sp>
          <p:nvSpPr>
            <p:cNvPr id="23" name="文本框 22"/>
            <p:cNvSpPr txBox="1"/>
            <p:nvPr/>
          </p:nvSpPr>
          <p:spPr>
            <a:xfrm>
              <a:off x="786" y="4081"/>
              <a:ext cx="1170" cy="980"/>
            </a:xfrm>
            <a:prstGeom prst="rect">
              <a:avLst/>
            </a:prstGeom>
            <a:noFill/>
          </p:spPr>
          <p:txBody>
            <a:bodyPr wrap="square" rtlCol="0">
              <a:spAutoFit/>
            </a:bodyPr>
            <a:lstStyle/>
            <a:p>
              <a:pPr algn="ctr"/>
              <a:r>
                <a:rPr lang="en-US" altLang="zh-CN" sz="4800"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Century Gothic" panose="020B0502020202020204" charset="0"/>
                </a:rPr>
                <a:t>03</a:t>
              </a:r>
              <a:endParaRPr lang="en-US" altLang="zh-CN" sz="4800"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Century Gothic" panose="020B0502020202020204" charset="0"/>
              </a:endParaRPr>
            </a:p>
          </p:txBody>
        </p:sp>
      </p:grpSp>
      <p:sp>
        <p:nvSpPr>
          <p:cNvPr id="16" name="圆角矩形 15"/>
          <p:cNvSpPr/>
          <p:nvPr/>
        </p:nvSpPr>
        <p:spPr>
          <a:xfrm>
            <a:off x="991235" y="1869440"/>
            <a:ext cx="4512945" cy="676910"/>
          </a:xfrm>
          <a:prstGeom prst="roundRect">
            <a:avLst>
              <a:gd name="adj" fmla="val 16697"/>
            </a:avLst>
          </a:prstGeom>
          <a:solidFill>
            <a:schemeClr val="bg1"/>
          </a:solidFill>
          <a:ln w="31750">
            <a:solidFill>
              <a:srgbClr val="469C6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7" name="椭圆 16"/>
          <p:cNvSpPr/>
          <p:nvPr/>
        </p:nvSpPr>
        <p:spPr>
          <a:xfrm>
            <a:off x="688340" y="1763395"/>
            <a:ext cx="883285" cy="883285"/>
          </a:xfrm>
          <a:prstGeom prst="ellipse">
            <a:avLst/>
          </a:prstGeom>
          <a:solidFill>
            <a:srgbClr val="469C5C"/>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nvGrpSpPr>
          <p:cNvPr id="18" name="组合 17"/>
          <p:cNvGrpSpPr/>
          <p:nvPr/>
        </p:nvGrpSpPr>
        <p:grpSpPr>
          <a:xfrm>
            <a:off x="621030" y="1797051"/>
            <a:ext cx="4750646" cy="829733"/>
            <a:chOff x="786" y="4081"/>
            <a:chExt cx="5611" cy="980"/>
          </a:xfrm>
        </p:grpSpPr>
        <p:sp>
          <p:nvSpPr>
            <p:cNvPr id="26" name="文本框 25"/>
            <p:cNvSpPr txBox="1"/>
            <p:nvPr/>
          </p:nvSpPr>
          <p:spPr>
            <a:xfrm>
              <a:off x="2212" y="4216"/>
              <a:ext cx="4185" cy="835"/>
            </a:xfrm>
            <a:prstGeom prst="rect">
              <a:avLst/>
            </a:prstGeom>
            <a:noFill/>
          </p:spPr>
          <p:txBody>
            <a:bodyPr wrap="square" rtlCol="0">
              <a:spAutoFit/>
            </a:bodyPr>
            <a:lstStyle/>
            <a:p>
              <a:pPr lvl="0" algn="l">
                <a:buClrTx/>
                <a:buSzTx/>
                <a:buFontTx/>
              </a:pPr>
              <a:r>
                <a:rPr lang="zh-CN" altLang="en-US" sz="4000" dirty="0">
                  <a:solidFill>
                    <a:schemeClr val="accent4">
                      <a:lumMod val="50000"/>
                    </a:schemeClr>
                  </a:solidFill>
                  <a:effectLst>
                    <a:outerShdw blurRad="38100" dist="38100" dir="2700000" algn="tl">
                      <a:srgbClr val="000000">
                        <a:alpha val="43137"/>
                      </a:srgbClr>
                    </a:outerShdw>
                  </a:effectLst>
                  <a:latin typeface="华文行楷" panose="02010800040101010101" charset="-122"/>
                  <a:ea typeface="华文行楷" panose="02010800040101010101" charset="-122"/>
                  <a:sym typeface="+mn-ea"/>
                </a:rPr>
                <a:t>教材内容解读</a:t>
              </a:r>
              <a:endParaRPr lang="zh-CN" altLang="en-US" sz="4000" dirty="0">
                <a:solidFill>
                  <a:schemeClr val="accent4">
                    <a:lumMod val="50000"/>
                  </a:schemeClr>
                </a:solidFill>
                <a:effectLst>
                  <a:outerShdw blurRad="38100" dist="38100" dir="2700000" algn="tl">
                    <a:srgbClr val="000000">
                      <a:alpha val="43137"/>
                    </a:srgbClr>
                  </a:outerShdw>
                </a:effectLst>
                <a:latin typeface="华文行楷" panose="02010800040101010101" charset="-122"/>
                <a:ea typeface="华文行楷" panose="02010800040101010101" charset="-122"/>
                <a:sym typeface="+mn-ea"/>
              </a:endParaRPr>
            </a:p>
          </p:txBody>
        </p:sp>
        <p:sp>
          <p:nvSpPr>
            <p:cNvPr id="30" name="文本框 29"/>
            <p:cNvSpPr txBox="1"/>
            <p:nvPr/>
          </p:nvSpPr>
          <p:spPr>
            <a:xfrm>
              <a:off x="786" y="4081"/>
              <a:ext cx="1170" cy="980"/>
            </a:xfrm>
            <a:prstGeom prst="rect">
              <a:avLst/>
            </a:prstGeom>
            <a:noFill/>
          </p:spPr>
          <p:txBody>
            <a:bodyPr wrap="square" rtlCol="0">
              <a:spAutoFit/>
            </a:bodyPr>
            <a:lstStyle/>
            <a:p>
              <a:pPr algn="ctr"/>
              <a:r>
                <a:rPr lang="en-US" altLang="zh-CN" sz="4800"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Century Gothic" panose="020B0502020202020204" charset="0"/>
                </a:rPr>
                <a:t>01</a:t>
              </a:r>
              <a:endParaRPr lang="en-US" altLang="zh-CN" sz="4800"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Century Gothic" panose="020B0502020202020204" charset="0"/>
              </a:endParaRPr>
            </a:p>
          </p:txBody>
        </p:sp>
      </p:grpSp>
      <p:sp>
        <p:nvSpPr>
          <p:cNvPr id="31" name="圆角矩形 30"/>
          <p:cNvSpPr/>
          <p:nvPr/>
        </p:nvSpPr>
        <p:spPr>
          <a:xfrm>
            <a:off x="1878330" y="3378835"/>
            <a:ext cx="4512945" cy="676910"/>
          </a:xfrm>
          <a:prstGeom prst="roundRect">
            <a:avLst>
              <a:gd name="adj" fmla="val 16697"/>
            </a:avLst>
          </a:prstGeom>
          <a:solidFill>
            <a:schemeClr val="bg1"/>
          </a:solidFill>
          <a:ln w="31750">
            <a:solidFill>
              <a:srgbClr val="469C6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32" name="椭圆 31"/>
          <p:cNvSpPr/>
          <p:nvPr/>
        </p:nvSpPr>
        <p:spPr>
          <a:xfrm>
            <a:off x="1575435" y="3272790"/>
            <a:ext cx="883285" cy="883285"/>
          </a:xfrm>
          <a:prstGeom prst="ellipse">
            <a:avLst/>
          </a:prstGeom>
          <a:solidFill>
            <a:srgbClr val="469C5C"/>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nvGrpSpPr>
          <p:cNvPr id="33" name="组合 32"/>
          <p:cNvGrpSpPr/>
          <p:nvPr/>
        </p:nvGrpSpPr>
        <p:grpSpPr>
          <a:xfrm>
            <a:off x="1508125" y="3306446"/>
            <a:ext cx="4750646" cy="829733"/>
            <a:chOff x="786" y="4081"/>
            <a:chExt cx="5611" cy="980"/>
          </a:xfrm>
        </p:grpSpPr>
        <p:sp>
          <p:nvSpPr>
            <p:cNvPr id="35" name="文本框 34"/>
            <p:cNvSpPr txBox="1"/>
            <p:nvPr/>
          </p:nvSpPr>
          <p:spPr>
            <a:xfrm>
              <a:off x="2212" y="4216"/>
              <a:ext cx="4185" cy="835"/>
            </a:xfrm>
            <a:prstGeom prst="rect">
              <a:avLst/>
            </a:prstGeom>
            <a:noFill/>
          </p:spPr>
          <p:txBody>
            <a:bodyPr wrap="square" rtlCol="0">
              <a:spAutoFit/>
            </a:bodyPr>
            <a:lstStyle/>
            <a:p>
              <a:pPr lvl="0" algn="l">
                <a:buClrTx/>
                <a:buSzTx/>
                <a:buFontTx/>
              </a:pPr>
              <a:r>
                <a:rPr lang="zh-CN" altLang="en-US" sz="4000" dirty="0">
                  <a:solidFill>
                    <a:schemeClr val="accent4">
                      <a:lumMod val="50000"/>
                    </a:schemeClr>
                  </a:solidFill>
                  <a:effectLst>
                    <a:outerShdw blurRad="38100" dist="38100" dir="2700000" algn="tl">
                      <a:srgbClr val="000000">
                        <a:alpha val="43137"/>
                      </a:srgbClr>
                    </a:outerShdw>
                  </a:effectLst>
                  <a:latin typeface="华文行楷" panose="02010800040101010101" charset="-122"/>
                  <a:ea typeface="华文行楷" panose="02010800040101010101" charset="-122"/>
                  <a:sym typeface="+mn-ea"/>
                </a:rPr>
                <a:t>教学目标分析</a:t>
              </a:r>
              <a:endParaRPr lang="zh-CN" altLang="en-US" sz="4000" dirty="0">
                <a:solidFill>
                  <a:schemeClr val="accent4">
                    <a:lumMod val="50000"/>
                  </a:schemeClr>
                </a:solidFill>
                <a:effectLst>
                  <a:outerShdw blurRad="38100" dist="38100" dir="2700000" algn="tl">
                    <a:srgbClr val="000000">
                      <a:alpha val="43137"/>
                    </a:srgbClr>
                  </a:outerShdw>
                </a:effectLst>
                <a:latin typeface="华文行楷" panose="02010800040101010101" charset="-122"/>
                <a:ea typeface="华文行楷" panose="02010800040101010101" charset="-122"/>
                <a:sym typeface="+mn-ea"/>
              </a:endParaRPr>
            </a:p>
          </p:txBody>
        </p:sp>
        <p:sp>
          <p:nvSpPr>
            <p:cNvPr id="36" name="文本框 35"/>
            <p:cNvSpPr txBox="1"/>
            <p:nvPr/>
          </p:nvSpPr>
          <p:spPr>
            <a:xfrm>
              <a:off x="786" y="4081"/>
              <a:ext cx="1170" cy="980"/>
            </a:xfrm>
            <a:prstGeom prst="rect">
              <a:avLst/>
            </a:prstGeom>
            <a:noFill/>
          </p:spPr>
          <p:txBody>
            <a:bodyPr wrap="square" rtlCol="0">
              <a:spAutoFit/>
            </a:bodyPr>
            <a:lstStyle/>
            <a:p>
              <a:pPr algn="ctr"/>
              <a:r>
                <a:rPr lang="en-US" altLang="zh-CN" sz="4800"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Century Gothic" panose="020B0502020202020204" charset="0"/>
                </a:rPr>
                <a:t>02</a:t>
              </a:r>
              <a:endParaRPr lang="en-US" altLang="zh-CN" sz="4800"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Century Gothic" panose="020B050202020202020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300" advClick="0" advTm="0">
        <p14:pan dir="u"/>
      </p:transition>
    </mc:Choice>
    <mc:Fallback>
      <p:transition spd="slow" advClick="0" advTm="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3398073" y="331460"/>
            <a:ext cx="7692875" cy="584775"/>
          </a:xfrm>
          <a:prstGeom prst="rect">
            <a:avLst/>
          </a:prstGeom>
          <a:noFill/>
          <a:ln>
            <a:noFill/>
          </a:ln>
        </p:spPr>
        <p:txBody>
          <a:bodyPr wrap="square" rtlCol="0" anchor="t">
            <a:spAutoFit/>
          </a:bodyPr>
          <a:lstStyle/>
          <a:p>
            <a:pPr marL="457200" lvl="0" indent="-457200" algn="l">
              <a:buClrTx/>
              <a:buSzTx/>
              <a:buFont typeface="Wingdings" panose="05000000000000000000" charset="0"/>
              <a:buChar char="u"/>
            </a:pPr>
            <a:r>
              <a:rPr lang="en-US" altLang="zh-CN" sz="3200" b="1" dirty="0">
                <a:ln w="22225">
                  <a:solidFill>
                    <a:srgbClr val="44403F"/>
                  </a:solidFill>
                </a:ln>
                <a:solidFill>
                  <a:srgbClr val="FFC4A6"/>
                </a:solidFill>
                <a:effectLst>
                  <a:outerShdw dist="88900" dir="2700000" algn="tl" rotWithShape="0">
                    <a:srgbClr val="44403F"/>
                  </a:outerShdw>
                </a:effectLst>
                <a:latin typeface="Gill Sans Ultra Bold" panose="020B0A02020104020203" charset="0"/>
                <a:cs typeface="Gill Sans Ultra Bold" panose="020B0A02020104020203" charset="0"/>
                <a:sym typeface="+mn-ea"/>
              </a:rPr>
              <a:t>Read Para. 1 and think.</a:t>
            </a:r>
            <a:endParaRPr lang="en-US" altLang="zh-CN" sz="3200" b="1" dirty="0">
              <a:ln w="22225">
                <a:solidFill>
                  <a:srgbClr val="44403F"/>
                </a:solidFill>
              </a:ln>
              <a:solidFill>
                <a:srgbClr val="FFC4A6"/>
              </a:solidFill>
              <a:effectLst>
                <a:outerShdw dist="88900" dir="2700000" algn="tl" rotWithShape="0">
                  <a:srgbClr val="44403F"/>
                </a:outerShdw>
              </a:effectLst>
              <a:latin typeface="Gill Sans Ultra Bold" panose="020B0A02020104020203" charset="0"/>
              <a:cs typeface="Gill Sans Ultra Bold" panose="020B0A02020104020203" charset="0"/>
              <a:sym typeface="+mn-ea"/>
            </a:endParaRPr>
          </a:p>
        </p:txBody>
      </p:sp>
      <p:sp>
        <p:nvSpPr>
          <p:cNvPr id="5" name="文本框 4"/>
          <p:cNvSpPr txBox="1"/>
          <p:nvPr>
            <p:custDataLst>
              <p:tags r:id="rId1"/>
            </p:custDataLst>
          </p:nvPr>
        </p:nvSpPr>
        <p:spPr>
          <a:xfrm>
            <a:off x="684530" y="1017905"/>
            <a:ext cx="10822940" cy="1410335"/>
          </a:xfrm>
          <a:prstGeom prst="rect">
            <a:avLst/>
          </a:prstGeom>
          <a:noFill/>
        </p:spPr>
        <p:txBody>
          <a:bodyPr wrap="square" rtlCol="0">
            <a:noAutofit/>
          </a:bodyPr>
          <a:lstStyle/>
          <a:p>
            <a:r>
              <a:rPr lang="en-US" altLang="zh-CN" sz="3200" dirty="0">
                <a:latin typeface="Times New Roman" panose="02020603050405020304" charset="0"/>
                <a:cs typeface="Times New Roman" panose="02020603050405020304" charset="0"/>
                <a:sym typeface="+mn-ea"/>
              </a:rPr>
              <a:t>Thanks for your email. To </a:t>
            </a:r>
            <a:r>
              <a:rPr lang="en-US" altLang="zh-CN" sz="3200" dirty="0">
                <a:highlight>
                  <a:srgbClr val="FFFF00"/>
                </a:highlight>
                <a:latin typeface="Times New Roman" panose="02020603050405020304" charset="0"/>
                <a:cs typeface="Times New Roman" panose="02020603050405020304" charset="0"/>
                <a:sym typeface="+mn-ea"/>
              </a:rPr>
              <a:t>answer your question</a:t>
            </a:r>
            <a:r>
              <a:rPr lang="en-US" altLang="zh-CN" sz="3200" dirty="0">
                <a:latin typeface="Times New Roman" panose="02020603050405020304" charset="0"/>
                <a:cs typeface="Times New Roman" panose="02020603050405020304" charset="0"/>
                <a:sym typeface="+mn-ea"/>
              </a:rPr>
              <a:t>, my new school is great! It’s very beautiful. There are many modern buildings.</a:t>
            </a:r>
            <a:endParaRPr lang="en-US" altLang="zh-CN" sz="3200" dirty="0">
              <a:latin typeface="Times New Roman" panose="02020603050405020304" charset="0"/>
              <a:cs typeface="Times New Roman" panose="02020603050405020304" charset="0"/>
            </a:endParaRPr>
          </a:p>
          <a:p>
            <a:endParaRPr lang="en-US" altLang="zh-CN" sz="3200" dirty="0">
              <a:latin typeface="Times New Roman" panose="02020603050405020304" charset="0"/>
              <a:cs typeface="Times New Roman" panose="02020603050405020304" charset="0"/>
            </a:endParaRPr>
          </a:p>
          <a:p>
            <a:endParaRPr lang="en-US" altLang="zh-CN" sz="3200" dirty="0">
              <a:latin typeface="Times New Roman" panose="02020603050405020304" charset="0"/>
              <a:cs typeface="Times New Roman" panose="02020603050405020304" charset="0"/>
            </a:endParaRPr>
          </a:p>
          <a:p>
            <a:endParaRPr lang="en-US" altLang="zh-CN" sz="3200" dirty="0">
              <a:latin typeface="Times New Roman" panose="02020603050405020304" charset="0"/>
              <a:cs typeface="Times New Roman" panose="02020603050405020304" charset="0"/>
            </a:endParaRPr>
          </a:p>
        </p:txBody>
      </p:sp>
      <p:cxnSp>
        <p:nvCxnSpPr>
          <p:cNvPr id="11" name="直接连接符 10"/>
          <p:cNvCxnSpPr/>
          <p:nvPr/>
        </p:nvCxnSpPr>
        <p:spPr>
          <a:xfrm flipV="1">
            <a:off x="8769985" y="1536700"/>
            <a:ext cx="2552700" cy="11430"/>
          </a:xfrm>
          <a:prstGeom prst="line">
            <a:avLst/>
          </a:prstGeom>
          <a:ln w="28575" cmpd="sng">
            <a:solidFill>
              <a:srgbClr val="FF0000"/>
            </a:solidFill>
            <a:prstDash val="solid"/>
          </a:ln>
        </p:spPr>
        <p:style>
          <a:lnRef idx="2">
            <a:schemeClr val="accent1"/>
          </a:lnRef>
          <a:fillRef idx="0">
            <a:srgbClr val="FFFFFF"/>
          </a:fillRef>
          <a:effectRef idx="0">
            <a:srgbClr val="FFFFFF"/>
          </a:effectRef>
          <a:fontRef idx="minor">
            <a:schemeClr val="tx1"/>
          </a:fontRef>
        </p:style>
      </p:cxnSp>
      <p:cxnSp>
        <p:nvCxnSpPr>
          <p:cNvPr id="12" name="直接连接符 11"/>
          <p:cNvCxnSpPr/>
          <p:nvPr/>
        </p:nvCxnSpPr>
        <p:spPr>
          <a:xfrm flipV="1">
            <a:off x="819150" y="2037080"/>
            <a:ext cx="4261485" cy="22860"/>
          </a:xfrm>
          <a:prstGeom prst="line">
            <a:avLst/>
          </a:prstGeom>
          <a:ln w="28575" cmpd="sng">
            <a:solidFill>
              <a:srgbClr val="FF0000"/>
            </a:solidFill>
            <a:prstDash val="solid"/>
          </a:ln>
        </p:spPr>
        <p:style>
          <a:lnRef idx="2">
            <a:schemeClr val="accent1"/>
          </a:lnRef>
          <a:fillRef idx="0">
            <a:srgbClr val="FFFFFF"/>
          </a:fillRef>
          <a:effectRef idx="0">
            <a:srgbClr val="FFFFFF"/>
          </a:effectRef>
          <a:fontRef idx="minor">
            <a:schemeClr val="tx1"/>
          </a:fontRef>
        </p:style>
      </p:cxnSp>
      <p:grpSp>
        <p:nvGrpSpPr>
          <p:cNvPr id="18" name="组合 17"/>
          <p:cNvGrpSpPr/>
          <p:nvPr/>
        </p:nvGrpSpPr>
        <p:grpSpPr>
          <a:xfrm>
            <a:off x="6078855" y="2580332"/>
            <a:ext cx="5399405" cy="4828848"/>
            <a:chOff x="10113" y="4834"/>
            <a:chExt cx="8503" cy="6356"/>
          </a:xfrm>
        </p:grpSpPr>
        <p:sp>
          <p:nvSpPr>
            <p:cNvPr id="3" name="矩形 2"/>
            <p:cNvSpPr/>
            <p:nvPr/>
          </p:nvSpPr>
          <p:spPr>
            <a:xfrm>
              <a:off x="10113" y="5751"/>
              <a:ext cx="7801" cy="3759"/>
            </a:xfrm>
            <a:prstGeom prst="rect">
              <a:avLst/>
            </a:prstGeom>
            <a:solidFill>
              <a:schemeClr val="accent2">
                <a:lumMod val="20000"/>
                <a:lumOff val="80000"/>
              </a:schemeClr>
            </a:solidFill>
            <a:ln w="19050">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nvGrpSpPr>
            <p:cNvPr id="14" name="组合 13"/>
            <p:cNvGrpSpPr/>
            <p:nvPr/>
          </p:nvGrpSpPr>
          <p:grpSpPr>
            <a:xfrm rot="21240000">
              <a:off x="15776" y="4834"/>
              <a:ext cx="2841" cy="2376"/>
              <a:chOff x="3912" y="2178"/>
              <a:chExt cx="2920" cy="2510"/>
            </a:xfrm>
          </p:grpSpPr>
          <p:pic>
            <p:nvPicPr>
              <p:cNvPr id="17" name="图片 16"/>
              <p:cNvPicPr>
                <a:picLocks noChangeAspect="1"/>
              </p:cNvPicPr>
              <p:nvPr/>
            </p:nvPicPr>
            <p:blipFill>
              <a:blip r:embed="rId2"/>
              <a:stretch>
                <a:fillRect/>
              </a:stretch>
            </p:blipFill>
            <p:spPr>
              <a:xfrm rot="1260000">
                <a:off x="3912" y="2578"/>
                <a:ext cx="2920" cy="2110"/>
              </a:xfrm>
              <a:prstGeom prst="rect">
                <a:avLst/>
              </a:prstGeom>
            </p:spPr>
          </p:pic>
          <p:pic>
            <p:nvPicPr>
              <p:cNvPr id="31" name="图片 30" descr="c2bfadd9a8a2af859a6991595fe03fa1"/>
              <p:cNvPicPr>
                <a:picLocks noChangeAspect="1"/>
              </p:cNvPicPr>
              <p:nvPr/>
            </p:nvPicPr>
            <p:blipFill>
              <a:blip r:embed="rId3"/>
              <a:stretch>
                <a:fillRect/>
              </a:stretch>
            </p:blipFill>
            <p:spPr>
              <a:xfrm rot="15840000" flipV="1">
                <a:off x="4783" y="2178"/>
                <a:ext cx="1760" cy="1759"/>
              </a:xfrm>
              <a:prstGeom prst="rect">
                <a:avLst/>
              </a:prstGeom>
            </p:spPr>
          </p:pic>
        </p:grpSp>
        <p:sp>
          <p:nvSpPr>
            <p:cNvPr id="7" name="文本框 6"/>
            <p:cNvSpPr txBox="1"/>
            <p:nvPr>
              <p:custDataLst>
                <p:tags r:id="rId4"/>
              </p:custDataLst>
            </p:nvPr>
          </p:nvSpPr>
          <p:spPr>
            <a:xfrm>
              <a:off x="10166" y="6190"/>
              <a:ext cx="7665" cy="5001"/>
            </a:xfrm>
            <a:prstGeom prst="rect">
              <a:avLst/>
            </a:prstGeom>
            <a:noFill/>
          </p:spPr>
          <p:txBody>
            <a:bodyPr wrap="square" rtlCol="0">
              <a:noAutofit/>
            </a:bodyPr>
            <a:lstStyle/>
            <a:p>
              <a:pPr indent="0" algn="l" fontAlgn="auto">
                <a:lnSpc>
                  <a:spcPts val="4000"/>
                </a:lnSpc>
              </a:pPr>
              <a:r>
                <a:rPr lang="en-US" altLang="zh-CN" sz="2800" dirty="0">
                  <a:solidFill>
                    <a:schemeClr val="tx1"/>
                  </a:solidFill>
                  <a:latin typeface="Times New Roman" panose="02020603050405020304" charset="0"/>
                  <a:cs typeface="Times New Roman" panose="02020603050405020304" charset="0"/>
                </a:rPr>
                <a:t>A. What’s your new school like?</a:t>
              </a:r>
              <a:endParaRPr lang="en-US" altLang="zh-CN" sz="2800" dirty="0">
                <a:solidFill>
                  <a:schemeClr val="tx1"/>
                </a:solidFill>
                <a:latin typeface="Times New Roman" panose="02020603050405020304" charset="0"/>
                <a:cs typeface="Times New Roman" panose="02020603050405020304" charset="0"/>
              </a:endParaRPr>
            </a:p>
            <a:p>
              <a:pPr indent="0" algn="l" fontAlgn="auto">
                <a:lnSpc>
                  <a:spcPts val="4000"/>
                </a:lnSpc>
              </a:pPr>
              <a:r>
                <a:rPr lang="en-US" altLang="zh-CN" sz="2800" dirty="0">
                  <a:solidFill>
                    <a:schemeClr val="tx1"/>
                  </a:solidFill>
                  <a:latin typeface="Times New Roman" panose="02020603050405020304" charset="0"/>
                  <a:cs typeface="Times New Roman" panose="02020603050405020304" charset="0"/>
                </a:rPr>
                <a:t>B. Where’s your new school?</a:t>
              </a:r>
              <a:endParaRPr lang="en-US" altLang="zh-CN" sz="2800" dirty="0">
                <a:solidFill>
                  <a:schemeClr val="tx1"/>
                </a:solidFill>
                <a:latin typeface="Times New Roman" panose="02020603050405020304" charset="0"/>
                <a:cs typeface="Times New Roman" panose="02020603050405020304" charset="0"/>
              </a:endParaRPr>
            </a:p>
            <a:p>
              <a:pPr indent="0" algn="l" fontAlgn="auto">
                <a:lnSpc>
                  <a:spcPts val="4000"/>
                </a:lnSpc>
              </a:pPr>
              <a:r>
                <a:rPr lang="en-US" altLang="zh-CN" sz="2800" dirty="0">
                  <a:solidFill>
                    <a:schemeClr val="tx1"/>
                  </a:solidFill>
                  <a:latin typeface="Times New Roman" panose="02020603050405020304" charset="0"/>
                  <a:cs typeface="Times New Roman" panose="02020603050405020304" charset="0"/>
                </a:rPr>
                <a:t>C. How is your new school    </a:t>
              </a:r>
              <a:endParaRPr lang="en-US" altLang="zh-CN" sz="2800" dirty="0">
                <a:solidFill>
                  <a:schemeClr val="tx1"/>
                </a:solidFill>
                <a:latin typeface="Times New Roman" panose="02020603050405020304" charset="0"/>
                <a:cs typeface="Times New Roman" panose="02020603050405020304" charset="0"/>
              </a:endParaRPr>
            </a:p>
            <a:p>
              <a:pPr indent="0" algn="l" fontAlgn="auto">
                <a:lnSpc>
                  <a:spcPts val="4000"/>
                </a:lnSpc>
              </a:pPr>
              <a:r>
                <a:rPr lang="en-US" altLang="zh-CN" sz="2800" dirty="0">
                  <a:solidFill>
                    <a:schemeClr val="tx1"/>
                  </a:solidFill>
                  <a:latin typeface="Times New Roman" panose="02020603050405020304" charset="0"/>
                  <a:cs typeface="Times New Roman" panose="02020603050405020304" charset="0"/>
                </a:rPr>
                <a:t>    different from your old one?</a:t>
              </a:r>
              <a:endParaRPr lang="en-US" altLang="zh-CN" sz="2800" dirty="0">
                <a:solidFill>
                  <a:schemeClr val="tx1"/>
                </a:solidFill>
                <a:latin typeface="Times New Roman" panose="02020603050405020304" charset="0"/>
                <a:cs typeface="Times New Roman" panose="02020603050405020304" charset="0"/>
              </a:endParaRPr>
            </a:p>
          </p:txBody>
        </p:sp>
      </p:grpSp>
      <p:pic>
        <p:nvPicPr>
          <p:cNvPr id="29" name="图片 28" descr="千库网_可爱简约卡通黄色灯泡思考问号_元素编号11935109"/>
          <p:cNvPicPr>
            <a:picLocks noChangeAspect="1"/>
          </p:cNvPicPr>
          <p:nvPr/>
        </p:nvPicPr>
        <p:blipFill>
          <a:blip r:embed="rId5"/>
          <a:stretch>
            <a:fillRect/>
          </a:stretch>
        </p:blipFill>
        <p:spPr>
          <a:xfrm>
            <a:off x="2747868" y="2007123"/>
            <a:ext cx="1513205" cy="1513205"/>
          </a:xfrm>
          <a:prstGeom prst="rect">
            <a:avLst/>
          </a:prstGeom>
        </p:spPr>
      </p:pic>
      <p:pic>
        <p:nvPicPr>
          <p:cNvPr id="36" name="图片 35" descr="千库网_对号图标_元素编号12073067"/>
          <p:cNvPicPr>
            <a:picLocks noChangeAspect="1"/>
          </p:cNvPicPr>
          <p:nvPr/>
        </p:nvPicPr>
        <p:blipFill>
          <a:blip r:embed="rId6"/>
          <a:stretch>
            <a:fillRect/>
          </a:stretch>
        </p:blipFill>
        <p:spPr>
          <a:xfrm>
            <a:off x="5986726" y="3751832"/>
            <a:ext cx="647700" cy="647700"/>
          </a:xfrm>
          <a:prstGeom prst="rect">
            <a:avLst/>
          </a:prstGeom>
        </p:spPr>
      </p:pic>
      <p:sp>
        <p:nvSpPr>
          <p:cNvPr id="2" name="文本框 1"/>
          <p:cNvSpPr txBox="1"/>
          <p:nvPr/>
        </p:nvSpPr>
        <p:spPr>
          <a:xfrm>
            <a:off x="3966693" y="2428240"/>
            <a:ext cx="6394361" cy="523220"/>
          </a:xfrm>
          <a:prstGeom prst="rect">
            <a:avLst/>
          </a:prstGeom>
          <a:noFill/>
        </p:spPr>
        <p:txBody>
          <a:bodyPr wrap="square" rtlCol="0">
            <a:spAutoFit/>
          </a:bodyPr>
          <a:lstStyle/>
          <a:p>
            <a:r>
              <a:rPr lang="en-US" altLang="zh-CN" sz="2800" b="1" dirty="0">
                <a:solidFill>
                  <a:schemeClr val="accent2">
                    <a:lumMod val="60000"/>
                    <a:lumOff val="40000"/>
                  </a:schemeClr>
                </a:solidFill>
                <a:latin typeface="+mj-ea"/>
                <a:ea typeface="+mj-ea"/>
              </a:rPr>
              <a:t>What question did Flora ask?</a:t>
            </a:r>
            <a:endParaRPr lang="zh-CN" altLang="en-US" sz="2800" b="1" dirty="0">
              <a:solidFill>
                <a:schemeClr val="accent2">
                  <a:lumMod val="60000"/>
                  <a:lumOff val="40000"/>
                </a:schemeClr>
              </a:solidFill>
              <a:latin typeface="+mj-ea"/>
              <a:ea typeface="+mj-ea"/>
            </a:endParaRPr>
          </a:p>
        </p:txBody>
      </p:sp>
      <p:sp>
        <p:nvSpPr>
          <p:cNvPr id="6" name="文本框 5"/>
          <p:cNvSpPr txBox="1"/>
          <p:nvPr/>
        </p:nvSpPr>
        <p:spPr>
          <a:xfrm>
            <a:off x="342900" y="4743481"/>
            <a:ext cx="5545990" cy="1113766"/>
          </a:xfrm>
          <a:prstGeom prst="rect">
            <a:avLst/>
          </a:prstGeom>
          <a:solidFill>
            <a:schemeClr val="accent1"/>
          </a:solidFill>
        </p:spPr>
        <p:txBody>
          <a:bodyPr wrap="square" rtlCol="0">
            <a:spAutoFit/>
          </a:bodyPr>
          <a:lstStyle>
            <a:defPPr>
              <a:defRPr lang="zh-CN"/>
            </a:defPPr>
            <a:lvl1pPr>
              <a:lnSpc>
                <a:spcPct val="150000"/>
              </a:lnSpc>
              <a:defRPr>
                <a:latin typeface="宋体" panose="02010600030101010101" pitchFamily="2" charset="-122"/>
                <a:ea typeface="宋体" panose="02010600030101010101" pitchFamily="2" charset="-122"/>
              </a:defRPr>
            </a:lvl1pPr>
          </a:lstStyle>
          <a:p>
            <a:r>
              <a:rPr lang="zh-CN" altLang="en-US" sz="2400" b="1" dirty="0">
                <a:solidFill>
                  <a:schemeClr val="bg1"/>
                </a:solidFill>
              </a:rPr>
              <a:t>设计意图：引导学生从回答推断问题，培养其逻辑思维能力。</a:t>
            </a:r>
            <a:endParaRPr lang="zh-CN" altLang="en-US" sz="2400" b="1" dirty="0">
              <a:solidFill>
                <a:schemeClr val="bg1"/>
              </a:solidFill>
            </a:endParaRPr>
          </a:p>
        </p:txBody>
      </p:sp>
      <p:sp>
        <p:nvSpPr>
          <p:cNvPr id="8" name="矩形: 剪去单角 7"/>
          <p:cNvSpPr/>
          <p:nvPr/>
        </p:nvSpPr>
        <p:spPr>
          <a:xfrm>
            <a:off x="403047" y="3534871"/>
            <a:ext cx="4138763" cy="974675"/>
          </a:xfrm>
          <a:prstGeom prst="snip1Rect">
            <a:avLst/>
          </a:prstGeom>
          <a:ln w="38100">
            <a:solidFill>
              <a:schemeClr val="accent1"/>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nSpc>
                <a:spcPct val="120000"/>
              </a:lnSpc>
            </a:pPr>
            <a:r>
              <a:rPr lang="en-US" altLang="zh-CN" sz="2400" b="1" dirty="0"/>
              <a:t>Reading strategy:</a:t>
            </a:r>
            <a:endParaRPr lang="en-US" altLang="zh-CN" sz="2400" b="1" dirty="0"/>
          </a:p>
          <a:p>
            <a:pPr>
              <a:lnSpc>
                <a:spcPct val="120000"/>
              </a:lnSpc>
            </a:pPr>
            <a:r>
              <a:rPr lang="en-US" altLang="zh-CN" sz="2000" dirty="0"/>
              <a:t>Pay attention to the context.</a:t>
            </a:r>
            <a:endParaRPr lang="en-US" altLang="zh-CN" sz="2000" dirty="0"/>
          </a:p>
        </p:txBody>
      </p:sp>
      <p:sp>
        <p:nvSpPr>
          <p:cNvPr id="9" name="文本框 5"/>
          <p:cNvSpPr txBox="1"/>
          <p:nvPr>
            <p:custDataLst>
              <p:tags r:id="rId7"/>
            </p:custDataLst>
          </p:nvPr>
        </p:nvSpPr>
        <p:spPr>
          <a:xfrm>
            <a:off x="571032" y="270500"/>
            <a:ext cx="2933438" cy="303800"/>
          </a:xfrm>
          <a:prstGeom prst="rect">
            <a:avLst/>
          </a:prstGeom>
          <a:noFill/>
          <a:ln w="9525">
            <a:noFill/>
          </a:ln>
        </p:spPr>
        <p:txBody>
          <a:bodyPr wrap="square" anchor="t" anchorCtr="0">
            <a:noAutofit/>
          </a:bodyPr>
          <a:lstStyle/>
          <a:p>
            <a:pPr algn="l"/>
            <a:r>
              <a:rPr lang="en-US" sz="3200" b="1" dirty="0">
                <a:highlight>
                  <a:srgbClr val="000000">
                    <a:alpha val="0"/>
                  </a:srgbClr>
                </a:highlight>
                <a:latin typeface="Times New Roman" panose="02020603050405020304" charset="0"/>
                <a:ea typeface="微软雅黑" panose="020B0503020204020204" charset="-122"/>
                <a:cs typeface="Times New Roman" panose="02020603050405020304" charset="0"/>
                <a:sym typeface="宋体" panose="02010600030101010101" pitchFamily="2" charset="-122"/>
              </a:rPr>
              <a:t>While-reading</a:t>
            </a:r>
            <a:endParaRPr lang="en-US" altLang="zh-CN" sz="3200" b="1" dirty="0">
              <a:solidFill>
                <a:schemeClr val="tx1"/>
              </a:solidFill>
              <a:highlight>
                <a:srgbClr val="000000">
                  <a:alpha val="0"/>
                </a:srgbClr>
              </a:highlight>
              <a:latin typeface="Times New Roman" panose="02020603050405020304" charset="0"/>
              <a:ea typeface="微软雅黑" panose="020B0503020204020204" charset="-122"/>
              <a:cs typeface="Times New Roman" panose="02020603050405020304" charset="0"/>
              <a:sym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par>
                                <p:cTn id="24" presetID="22" presetClass="entr" presetSubtype="4"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down)">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311480" y="258793"/>
            <a:ext cx="9973077" cy="461665"/>
          </a:xfrm>
          <a:prstGeom prst="rect">
            <a:avLst/>
          </a:prstGeom>
          <a:noFill/>
          <a:ln>
            <a:noFill/>
          </a:ln>
        </p:spPr>
        <p:txBody>
          <a:bodyPr wrap="square" rtlCol="0" anchor="t">
            <a:spAutoFit/>
          </a:bodyPr>
          <a:lstStyle/>
          <a:p>
            <a:pPr marL="457200" lvl="0" indent="-457200" algn="l">
              <a:buClrTx/>
              <a:buSzTx/>
              <a:buFont typeface="Wingdings" panose="05000000000000000000" charset="0"/>
              <a:buChar char="u"/>
            </a:pPr>
            <a:r>
              <a:rPr lang="en-US" altLang="zh-CN" sz="2400" b="1" dirty="0">
                <a:ln w="22225">
                  <a:solidFill>
                    <a:srgbClr val="44403F"/>
                  </a:solidFill>
                </a:ln>
                <a:solidFill>
                  <a:srgbClr val="FFC4A6"/>
                </a:solidFill>
                <a:effectLst>
                  <a:outerShdw dist="88900" dir="2700000" algn="tl" rotWithShape="0">
                    <a:srgbClr val="44403F"/>
                  </a:outerShdw>
                </a:effectLst>
                <a:latin typeface="Gill Sans Ultra Bold" panose="020B0A02020104020203" charset="0"/>
                <a:cs typeface="Gill Sans Ultra Bold" panose="020B0A02020104020203" charset="0"/>
                <a:sym typeface="+mn-ea"/>
              </a:rPr>
              <a:t>Read Paras. 2-4 and finish the chart.</a:t>
            </a:r>
            <a:endParaRPr lang="en-US" altLang="zh-CN" sz="2400" b="1" dirty="0">
              <a:ln w="22225">
                <a:solidFill>
                  <a:srgbClr val="44403F"/>
                </a:solidFill>
              </a:ln>
              <a:solidFill>
                <a:srgbClr val="FFC4A6"/>
              </a:solidFill>
              <a:effectLst>
                <a:outerShdw dist="88900" dir="2700000" algn="tl" rotWithShape="0">
                  <a:srgbClr val="44403F"/>
                </a:outerShdw>
              </a:effectLst>
              <a:latin typeface="Gill Sans Ultra Bold" panose="020B0A02020104020203" charset="0"/>
              <a:cs typeface="Gill Sans Ultra Bold" panose="020B0A02020104020203" charset="0"/>
              <a:sym typeface="+mn-ea"/>
            </a:endParaRPr>
          </a:p>
        </p:txBody>
      </p:sp>
      <p:graphicFrame>
        <p:nvGraphicFramePr>
          <p:cNvPr id="5" name="表格 4"/>
          <p:cNvGraphicFramePr>
            <a:graphicFrameLocks noGrp="1"/>
          </p:cNvGraphicFramePr>
          <p:nvPr/>
        </p:nvGraphicFramePr>
        <p:xfrm>
          <a:off x="564114" y="964216"/>
          <a:ext cx="11079890" cy="4830941"/>
        </p:xfrm>
        <a:graphic>
          <a:graphicData uri="http://schemas.openxmlformats.org/drawingml/2006/table">
            <a:tbl>
              <a:tblPr firstRow="1" bandRow="1">
                <a:tableStyleId>{5C22544A-7EE6-4342-B048-85BDC9FD1C3A}</a:tableStyleId>
              </a:tblPr>
              <a:tblGrid>
                <a:gridCol w="2352831"/>
                <a:gridCol w="2511380"/>
                <a:gridCol w="3316310"/>
                <a:gridCol w="2899369"/>
              </a:tblGrid>
              <a:tr h="0">
                <a:tc gridSpan="4">
                  <a:txBody>
                    <a:bodyPr/>
                    <a:lstStyle/>
                    <a:p>
                      <a:pPr marL="0" algn="ctr" defTabSz="914400" rtl="0" eaLnBrk="1" latinLnBrk="0" hangingPunct="1">
                        <a:lnSpc>
                          <a:spcPct val="150000"/>
                        </a:lnSpc>
                        <a:spcBef>
                          <a:spcPts val="0"/>
                        </a:spcBef>
                      </a:pPr>
                      <a:r>
                        <a:rPr lang="en-US" altLang="zh-CN" sz="2800" b="1" kern="1200" dirty="0">
                          <a:solidFill>
                            <a:schemeClr val="tx1"/>
                          </a:solidFill>
                          <a:latin typeface="+mn-lt"/>
                          <a:ea typeface="+mn-ea"/>
                          <a:cs typeface="+mn-cs"/>
                        </a:rPr>
                        <a:t>My new school is very great! </a:t>
                      </a:r>
                      <a:endParaRPr lang="en-US" altLang="zh-CN" sz="2800" b="1" kern="1200" dirty="0">
                        <a:solidFill>
                          <a:schemeClr val="tx1"/>
                        </a:solidFill>
                        <a:latin typeface="+mn-lt"/>
                        <a:ea typeface="+mn-ea"/>
                        <a:cs typeface="+mn-cs"/>
                      </a:endParaRPr>
                    </a:p>
                  </a:txBody>
                  <a:tcPr anchor="ctr" anchorCtr="1"/>
                </a:tc>
                <a:tc hMerge="1">
                  <a:tcPr/>
                </a:tc>
                <a:tc hMerge="1">
                  <a:tcPr/>
                </a:tc>
                <a:tc hMerge="1">
                  <a:tcPr/>
                </a:tc>
              </a:tr>
              <a:tr h="1041397">
                <a:tc>
                  <a:txBody>
                    <a:bodyPr/>
                    <a:lstStyle/>
                    <a:p>
                      <a:pPr marL="0" algn="ctr" defTabSz="914400" rtl="0" eaLnBrk="1" latinLnBrk="0" hangingPunct="1">
                        <a:spcBef>
                          <a:spcPts val="2400"/>
                        </a:spcBef>
                      </a:pPr>
                      <a:r>
                        <a:rPr lang="en-US" altLang="zh-CN" sz="2800" b="1" kern="1200" dirty="0">
                          <a:solidFill>
                            <a:schemeClr val="tx1"/>
                          </a:solidFill>
                          <a:latin typeface="+mn-lt"/>
                          <a:ea typeface="+mn-ea"/>
                          <a:cs typeface="+mn-cs"/>
                        </a:rPr>
                        <a:t> </a:t>
                      </a:r>
                      <a:endParaRPr lang="zh-CN" altLang="en-US" sz="2800" b="1" kern="1200" dirty="0">
                        <a:solidFill>
                          <a:schemeClr val="tx1"/>
                        </a:solidFill>
                        <a:latin typeface="+mn-lt"/>
                        <a:ea typeface="+mn-ea"/>
                        <a:cs typeface="+mn-cs"/>
                      </a:endParaRPr>
                    </a:p>
                  </a:txBody>
                  <a:tcPr/>
                </a:tc>
                <a:tc>
                  <a:txBody>
                    <a:bodyPr/>
                    <a:lstStyle/>
                    <a:p>
                      <a:pPr marL="0" algn="ctr" defTabSz="914400" rtl="0" eaLnBrk="1" latinLnBrk="0" hangingPunct="1"/>
                      <a:endParaRPr lang="en-US" altLang="zh-CN" sz="2800" b="1" kern="1200" dirty="0">
                        <a:solidFill>
                          <a:schemeClr val="tx1"/>
                        </a:solidFill>
                        <a:latin typeface="+mn-lt"/>
                        <a:ea typeface="+mn-ea"/>
                        <a:cs typeface="+mn-cs"/>
                      </a:endParaRPr>
                    </a:p>
                    <a:p>
                      <a:pPr marL="0" algn="ctr" defTabSz="914400" rtl="0" eaLnBrk="1" latinLnBrk="0" hangingPunct="1"/>
                      <a:endParaRPr lang="zh-CN" altLang="en-US" sz="2800" b="1" kern="1200" dirty="0">
                        <a:solidFill>
                          <a:schemeClr val="tx1"/>
                        </a:solidFill>
                        <a:latin typeface="+mn-lt"/>
                        <a:ea typeface="+mn-ea"/>
                        <a:cs typeface="+mn-cs"/>
                      </a:endParaRPr>
                    </a:p>
                  </a:txBody>
                  <a:tcPr/>
                </a:tc>
                <a:tc>
                  <a:txBody>
                    <a:bodyPr/>
                    <a:lstStyle/>
                    <a:p>
                      <a:pPr marL="0" algn="ctr" defTabSz="914400" rtl="0" eaLnBrk="1" latinLnBrk="0" hangingPunct="1"/>
                      <a:endParaRPr lang="zh-CN" altLang="en-US" sz="2800" b="1" kern="1200" dirty="0">
                        <a:solidFill>
                          <a:schemeClr val="tx1"/>
                        </a:solidFill>
                        <a:latin typeface="+mn-lt"/>
                        <a:ea typeface="+mn-ea"/>
                        <a:cs typeface="+mn-cs"/>
                      </a:endParaRPr>
                    </a:p>
                  </a:txBody>
                  <a:tcPr/>
                </a:tc>
                <a:tc>
                  <a:txBody>
                    <a:bodyPr/>
                    <a:lstStyle/>
                    <a:p>
                      <a:pPr marL="0" algn="ctr" defTabSz="914400" rtl="0" eaLnBrk="1" latinLnBrk="0" hangingPunct="1"/>
                      <a:endParaRPr lang="zh-CN" altLang="en-US" sz="2800" b="1" kern="1200" dirty="0">
                        <a:solidFill>
                          <a:schemeClr val="tx1"/>
                        </a:solidFill>
                        <a:latin typeface="+mn-lt"/>
                        <a:ea typeface="+mn-ea"/>
                        <a:cs typeface="+mn-cs"/>
                      </a:endParaRPr>
                    </a:p>
                  </a:txBody>
                  <a:tcPr/>
                </a:tc>
              </a:tr>
              <a:tr h="1041397">
                <a:tc>
                  <a:txBody>
                    <a:bodyPr/>
                    <a:lstStyle/>
                    <a:p>
                      <a:pPr marL="0" algn="ctr" defTabSz="914400" rtl="0" eaLnBrk="1" latinLnBrk="0" hangingPunct="1"/>
                      <a:endParaRPr lang="zh-CN" altLang="en-US" sz="2800" b="1" kern="1200" dirty="0">
                        <a:solidFill>
                          <a:schemeClr val="tx1"/>
                        </a:solidFill>
                        <a:latin typeface="+mn-lt"/>
                        <a:ea typeface="+mn-ea"/>
                        <a:cs typeface="+mn-cs"/>
                      </a:endParaRPr>
                    </a:p>
                  </a:txBody>
                  <a:tcPr/>
                </a:tc>
                <a:tc>
                  <a:txBody>
                    <a:bodyPr/>
                    <a:lstStyle/>
                    <a:p>
                      <a:pPr marL="0" algn="ctr" defTabSz="914400" rtl="0" eaLnBrk="1" latinLnBrk="0" hangingPunct="1"/>
                      <a:endParaRPr lang="zh-CN" altLang="en-US" sz="2800" b="1" kern="1200" dirty="0">
                        <a:solidFill>
                          <a:schemeClr val="tx1"/>
                        </a:solidFill>
                        <a:latin typeface="+mn-lt"/>
                        <a:ea typeface="+mn-ea"/>
                        <a:cs typeface="+mn-cs"/>
                      </a:endParaRPr>
                    </a:p>
                  </a:txBody>
                  <a:tcPr/>
                </a:tc>
                <a:tc>
                  <a:txBody>
                    <a:bodyPr/>
                    <a:lstStyle/>
                    <a:p>
                      <a:pPr marL="0" algn="ctr" defTabSz="914400" rtl="0" eaLnBrk="1" latinLnBrk="0" hangingPunct="1"/>
                      <a:endParaRPr lang="zh-CN" altLang="en-US" sz="2800" b="1" kern="1200" dirty="0">
                        <a:solidFill>
                          <a:schemeClr val="tx1"/>
                        </a:solidFill>
                        <a:latin typeface="+mn-lt"/>
                        <a:ea typeface="+mn-ea"/>
                        <a:cs typeface="+mn-cs"/>
                      </a:endParaRPr>
                    </a:p>
                  </a:txBody>
                  <a:tcPr/>
                </a:tc>
                <a:tc>
                  <a:txBody>
                    <a:bodyPr/>
                    <a:lstStyle/>
                    <a:p>
                      <a:pPr marL="0" algn="ctr" defTabSz="914400" rtl="0" eaLnBrk="1" latinLnBrk="0" hangingPunct="1"/>
                      <a:endParaRPr lang="zh-CN" altLang="en-US" sz="2800" b="1" kern="1200" dirty="0">
                        <a:solidFill>
                          <a:schemeClr val="tx1"/>
                        </a:solidFill>
                        <a:latin typeface="+mn-lt"/>
                        <a:ea typeface="+mn-ea"/>
                        <a:cs typeface="+mn-cs"/>
                      </a:endParaRPr>
                    </a:p>
                  </a:txBody>
                  <a:tcPr/>
                </a:tc>
              </a:tr>
              <a:tr h="1041397">
                <a:tc>
                  <a:txBody>
                    <a:bodyPr/>
                    <a:lstStyle/>
                    <a:p>
                      <a:pPr marL="0" algn="ctr" defTabSz="914400" rtl="0" eaLnBrk="1" latinLnBrk="0" hangingPunct="1"/>
                      <a:endParaRPr lang="zh-CN" altLang="en-US" sz="2800" b="1" kern="1200" dirty="0">
                        <a:solidFill>
                          <a:schemeClr val="tx1"/>
                        </a:solidFill>
                        <a:latin typeface="+mn-lt"/>
                        <a:ea typeface="+mn-ea"/>
                        <a:cs typeface="+mn-cs"/>
                      </a:endParaRPr>
                    </a:p>
                  </a:txBody>
                  <a:tcPr/>
                </a:tc>
                <a:tc>
                  <a:txBody>
                    <a:bodyPr/>
                    <a:lstStyle/>
                    <a:p>
                      <a:pPr marL="0" algn="ctr" defTabSz="914400" rtl="0" eaLnBrk="1" latinLnBrk="0" hangingPunct="1"/>
                      <a:endParaRPr lang="zh-CN" altLang="en-US" sz="2800" b="1" kern="1200" dirty="0">
                        <a:solidFill>
                          <a:schemeClr val="tx1"/>
                        </a:solidFill>
                        <a:latin typeface="+mn-lt"/>
                        <a:ea typeface="+mn-ea"/>
                        <a:cs typeface="+mn-cs"/>
                      </a:endParaRPr>
                    </a:p>
                  </a:txBody>
                  <a:tcPr/>
                </a:tc>
                <a:tc>
                  <a:txBody>
                    <a:bodyPr/>
                    <a:lstStyle/>
                    <a:p>
                      <a:pPr marL="0" algn="ctr" defTabSz="914400" rtl="0" eaLnBrk="1" latinLnBrk="0" hangingPunct="1"/>
                      <a:endParaRPr lang="zh-CN" altLang="en-US" sz="2800" b="1" kern="1200" dirty="0">
                        <a:solidFill>
                          <a:schemeClr val="tx1"/>
                        </a:solidFill>
                        <a:latin typeface="+mn-lt"/>
                        <a:ea typeface="+mn-ea"/>
                        <a:cs typeface="+mn-cs"/>
                      </a:endParaRPr>
                    </a:p>
                  </a:txBody>
                  <a:tcPr/>
                </a:tc>
                <a:tc>
                  <a:txBody>
                    <a:bodyPr/>
                    <a:lstStyle/>
                    <a:p>
                      <a:pPr marL="0" algn="ctr" defTabSz="914400" rtl="0" eaLnBrk="1" latinLnBrk="0" hangingPunct="1"/>
                      <a:endParaRPr lang="zh-CN" altLang="en-US" sz="2800" b="1" kern="1200" dirty="0">
                        <a:solidFill>
                          <a:schemeClr val="tx1"/>
                        </a:solidFill>
                        <a:latin typeface="+mn-lt"/>
                        <a:ea typeface="+mn-ea"/>
                        <a:cs typeface="+mn-cs"/>
                      </a:endParaRPr>
                    </a:p>
                  </a:txBody>
                  <a:tcPr/>
                </a:tc>
              </a:tr>
              <a:tr h="1041397">
                <a:tc>
                  <a:txBody>
                    <a:bodyPr/>
                    <a:lstStyle/>
                    <a:p>
                      <a:pPr marL="0" algn="ctr" defTabSz="914400" rtl="0" eaLnBrk="1" latinLnBrk="0" hangingPunct="1"/>
                      <a:endParaRPr lang="zh-CN" altLang="en-US" sz="2800" b="1" kern="1200">
                        <a:solidFill>
                          <a:schemeClr val="tx1"/>
                        </a:solidFill>
                        <a:latin typeface="+mn-lt"/>
                        <a:ea typeface="+mn-ea"/>
                        <a:cs typeface="+mn-cs"/>
                      </a:endParaRPr>
                    </a:p>
                  </a:txBody>
                  <a:tcPr/>
                </a:tc>
                <a:tc>
                  <a:txBody>
                    <a:bodyPr/>
                    <a:lstStyle/>
                    <a:p>
                      <a:pPr marL="0" algn="ctr" defTabSz="914400" rtl="0" eaLnBrk="1" latinLnBrk="0" hangingPunct="1"/>
                      <a:endParaRPr lang="zh-CN" altLang="en-US" sz="2800" b="1" kern="1200" dirty="0">
                        <a:solidFill>
                          <a:schemeClr val="tx1"/>
                        </a:solidFill>
                        <a:latin typeface="+mn-lt"/>
                        <a:ea typeface="+mn-ea"/>
                        <a:cs typeface="+mn-cs"/>
                      </a:endParaRPr>
                    </a:p>
                  </a:txBody>
                  <a:tcPr/>
                </a:tc>
                <a:tc>
                  <a:txBody>
                    <a:bodyPr/>
                    <a:lstStyle/>
                    <a:p>
                      <a:pPr marL="0" algn="ctr" defTabSz="914400" rtl="0" eaLnBrk="1" latinLnBrk="0" hangingPunct="1"/>
                      <a:endParaRPr lang="zh-CN" altLang="en-US" sz="2800" b="1" kern="1200" dirty="0">
                        <a:solidFill>
                          <a:schemeClr val="tx1"/>
                        </a:solidFill>
                        <a:latin typeface="+mn-lt"/>
                        <a:ea typeface="+mn-ea"/>
                        <a:cs typeface="+mn-cs"/>
                      </a:endParaRPr>
                    </a:p>
                  </a:txBody>
                  <a:tcPr/>
                </a:tc>
                <a:tc>
                  <a:txBody>
                    <a:bodyPr/>
                    <a:lstStyle/>
                    <a:p>
                      <a:pPr marL="0" algn="ctr" defTabSz="914400" rtl="0" eaLnBrk="1" latinLnBrk="0" hangingPunct="1"/>
                      <a:endParaRPr lang="zh-CN" altLang="en-US" sz="2800" b="1" kern="1200" dirty="0">
                        <a:solidFill>
                          <a:schemeClr val="tx1"/>
                        </a:solidFill>
                        <a:latin typeface="+mn-lt"/>
                        <a:ea typeface="+mn-ea"/>
                        <a:cs typeface="+mn-cs"/>
                      </a:endParaRPr>
                    </a:p>
                  </a:txBody>
                  <a:tcPr/>
                </a:tc>
              </a:tr>
            </a:tbl>
          </a:graphicData>
        </a:graphic>
      </p:graphicFrame>
      <p:sp>
        <p:nvSpPr>
          <p:cNvPr id="7" name="文本框 6"/>
          <p:cNvSpPr txBox="1"/>
          <p:nvPr/>
        </p:nvSpPr>
        <p:spPr>
          <a:xfrm>
            <a:off x="1132332" y="1859302"/>
            <a:ext cx="1384479" cy="523220"/>
          </a:xfrm>
          <a:prstGeom prst="rect">
            <a:avLst/>
          </a:prstGeom>
          <a:noFill/>
        </p:spPr>
        <p:txBody>
          <a:bodyPr wrap="square" rtlCol="0">
            <a:spAutoFit/>
          </a:bodyPr>
          <a:lstStyle/>
          <a:p>
            <a:pPr algn="ctr"/>
            <a:r>
              <a:rPr lang="en-US" altLang="zh-CN" sz="2800" b="1" dirty="0"/>
              <a:t>Place</a:t>
            </a:r>
            <a:endParaRPr lang="zh-CN" altLang="en-US" sz="2800" b="1" dirty="0"/>
          </a:p>
        </p:txBody>
      </p:sp>
      <p:sp>
        <p:nvSpPr>
          <p:cNvPr id="8" name="文本框 7"/>
          <p:cNvSpPr txBox="1"/>
          <p:nvPr/>
        </p:nvSpPr>
        <p:spPr>
          <a:xfrm>
            <a:off x="3085029" y="1859302"/>
            <a:ext cx="1751527" cy="523220"/>
          </a:xfrm>
          <a:prstGeom prst="rect">
            <a:avLst/>
          </a:prstGeom>
          <a:noFill/>
        </p:spPr>
        <p:txBody>
          <a:bodyPr wrap="square" rtlCol="0">
            <a:spAutoFit/>
          </a:bodyPr>
          <a:lstStyle/>
          <a:p>
            <a:pPr algn="ctr"/>
            <a:r>
              <a:rPr lang="en-US" altLang="zh-CN" sz="2800" b="1" dirty="0"/>
              <a:t>Location</a:t>
            </a:r>
            <a:endParaRPr lang="zh-CN" altLang="en-US" sz="2800" b="1" dirty="0"/>
          </a:p>
        </p:txBody>
      </p:sp>
      <p:sp>
        <p:nvSpPr>
          <p:cNvPr id="9" name="文本框 8"/>
          <p:cNvSpPr txBox="1"/>
          <p:nvPr/>
        </p:nvSpPr>
        <p:spPr>
          <a:xfrm>
            <a:off x="6202787" y="1848337"/>
            <a:ext cx="1648495" cy="523220"/>
          </a:xfrm>
          <a:prstGeom prst="rect">
            <a:avLst/>
          </a:prstGeom>
          <a:noFill/>
        </p:spPr>
        <p:txBody>
          <a:bodyPr wrap="square" rtlCol="0">
            <a:spAutoFit/>
          </a:bodyPr>
          <a:lstStyle/>
          <a:p>
            <a:pPr algn="ctr"/>
            <a:r>
              <a:rPr lang="en-US" altLang="zh-CN" sz="2800" b="1" dirty="0"/>
              <a:t>Activities</a:t>
            </a:r>
            <a:endParaRPr lang="zh-CN" altLang="en-US" sz="2800" b="1" dirty="0"/>
          </a:p>
        </p:txBody>
      </p:sp>
      <p:sp>
        <p:nvSpPr>
          <p:cNvPr id="10" name="文本框 9"/>
          <p:cNvSpPr txBox="1"/>
          <p:nvPr/>
        </p:nvSpPr>
        <p:spPr>
          <a:xfrm>
            <a:off x="9263270" y="1859302"/>
            <a:ext cx="1984572" cy="523220"/>
          </a:xfrm>
          <a:prstGeom prst="rect">
            <a:avLst/>
          </a:prstGeom>
          <a:noFill/>
        </p:spPr>
        <p:txBody>
          <a:bodyPr wrap="square" rtlCol="0">
            <a:spAutoFit/>
          </a:bodyPr>
          <a:lstStyle/>
          <a:p>
            <a:pPr algn="ctr"/>
            <a:r>
              <a:rPr lang="en-US" altLang="zh-CN" sz="2800" b="1" dirty="0"/>
              <a:t>Comments</a:t>
            </a:r>
            <a:endParaRPr lang="zh-CN" altLang="en-US" sz="2800" b="1" dirty="0"/>
          </a:p>
        </p:txBody>
      </p:sp>
      <p:sp>
        <p:nvSpPr>
          <p:cNvPr id="11" name="文本框 10"/>
          <p:cNvSpPr txBox="1"/>
          <p:nvPr/>
        </p:nvSpPr>
        <p:spPr>
          <a:xfrm>
            <a:off x="729990" y="2935253"/>
            <a:ext cx="1974761" cy="461665"/>
          </a:xfrm>
          <a:prstGeom prst="rect">
            <a:avLst/>
          </a:prstGeom>
          <a:noFill/>
        </p:spPr>
        <p:txBody>
          <a:bodyPr wrap="square" rtlCol="0">
            <a:spAutoFit/>
          </a:bodyPr>
          <a:lstStyle/>
          <a:p>
            <a:pPr algn="ctr"/>
            <a:r>
              <a:rPr lang="en-US" altLang="zh-CN" sz="2400" dirty="0"/>
              <a:t>sports field</a:t>
            </a:r>
            <a:endParaRPr lang="zh-CN" altLang="en-US" sz="2400" dirty="0"/>
          </a:p>
        </p:txBody>
      </p:sp>
      <p:sp>
        <p:nvSpPr>
          <p:cNvPr id="12" name="文本框 11"/>
          <p:cNvSpPr txBox="1"/>
          <p:nvPr/>
        </p:nvSpPr>
        <p:spPr>
          <a:xfrm>
            <a:off x="825508" y="3835070"/>
            <a:ext cx="1783724" cy="830997"/>
          </a:xfrm>
          <a:prstGeom prst="rect">
            <a:avLst/>
          </a:prstGeom>
          <a:noFill/>
        </p:spPr>
        <p:txBody>
          <a:bodyPr wrap="square" rtlCol="0">
            <a:spAutoFit/>
          </a:bodyPr>
          <a:lstStyle/>
          <a:p>
            <a:pPr algn="ctr"/>
            <a:r>
              <a:rPr lang="en-US" altLang="zh-CN" sz="2400" dirty="0"/>
              <a:t>classroom building</a:t>
            </a:r>
            <a:endParaRPr lang="zh-CN" altLang="en-US" sz="2400" dirty="0"/>
          </a:p>
        </p:txBody>
      </p:sp>
      <p:sp>
        <p:nvSpPr>
          <p:cNvPr id="13" name="文本框 12"/>
          <p:cNvSpPr txBox="1"/>
          <p:nvPr/>
        </p:nvSpPr>
        <p:spPr>
          <a:xfrm>
            <a:off x="780602" y="5010326"/>
            <a:ext cx="1974761" cy="461665"/>
          </a:xfrm>
          <a:prstGeom prst="rect">
            <a:avLst/>
          </a:prstGeom>
          <a:noFill/>
        </p:spPr>
        <p:txBody>
          <a:bodyPr wrap="square" rtlCol="0">
            <a:spAutoFit/>
          </a:bodyPr>
          <a:lstStyle/>
          <a:p>
            <a:pPr algn="ctr"/>
            <a:r>
              <a:rPr lang="en-US" altLang="zh-CN" sz="2400" dirty="0"/>
              <a:t>dining hall</a:t>
            </a:r>
            <a:endParaRPr lang="zh-CN" altLang="en-US" sz="2400" dirty="0"/>
          </a:p>
        </p:txBody>
      </p:sp>
      <p:sp>
        <p:nvSpPr>
          <p:cNvPr id="14" name="文本框 13"/>
          <p:cNvSpPr txBox="1"/>
          <p:nvPr/>
        </p:nvSpPr>
        <p:spPr>
          <a:xfrm>
            <a:off x="3085029" y="2767543"/>
            <a:ext cx="2079938" cy="830997"/>
          </a:xfrm>
          <a:prstGeom prst="rect">
            <a:avLst/>
          </a:prstGeom>
          <a:noFill/>
        </p:spPr>
        <p:txBody>
          <a:bodyPr wrap="square" rtlCol="0">
            <a:spAutoFit/>
          </a:bodyPr>
          <a:lstStyle/>
          <a:p>
            <a:pPr algn="ctr"/>
            <a:r>
              <a:rPr lang="en-US" altLang="zh-CN" sz="2400" dirty="0"/>
              <a:t>next to the school hall</a:t>
            </a:r>
            <a:endParaRPr lang="zh-CN" altLang="en-US" sz="2400" dirty="0"/>
          </a:p>
        </p:txBody>
      </p:sp>
      <p:sp>
        <p:nvSpPr>
          <p:cNvPr id="15" name="文本框 14"/>
          <p:cNvSpPr txBox="1"/>
          <p:nvPr/>
        </p:nvSpPr>
        <p:spPr>
          <a:xfrm>
            <a:off x="3070617" y="3831345"/>
            <a:ext cx="2079938" cy="1107996"/>
          </a:xfrm>
          <a:prstGeom prst="rect">
            <a:avLst/>
          </a:prstGeom>
          <a:noFill/>
        </p:spPr>
        <p:txBody>
          <a:bodyPr wrap="square" rtlCol="0">
            <a:spAutoFit/>
          </a:bodyPr>
          <a:lstStyle/>
          <a:p>
            <a:pPr algn="ctr"/>
            <a:r>
              <a:rPr lang="en-US" altLang="zh-CN" sz="2400" dirty="0"/>
              <a:t>behind the  sports field</a:t>
            </a:r>
            <a:endParaRPr lang="zh-CN" altLang="en-US" sz="2400" dirty="0"/>
          </a:p>
          <a:p>
            <a:endParaRPr lang="zh-CN" altLang="en-US" dirty="0"/>
          </a:p>
        </p:txBody>
      </p:sp>
      <p:sp>
        <p:nvSpPr>
          <p:cNvPr id="16" name="文本框 15"/>
          <p:cNvSpPr txBox="1"/>
          <p:nvPr/>
        </p:nvSpPr>
        <p:spPr>
          <a:xfrm>
            <a:off x="3101243" y="4829742"/>
            <a:ext cx="2079938" cy="1107996"/>
          </a:xfrm>
          <a:prstGeom prst="rect">
            <a:avLst/>
          </a:prstGeom>
          <a:noFill/>
        </p:spPr>
        <p:txBody>
          <a:bodyPr wrap="square" rtlCol="0">
            <a:spAutoFit/>
          </a:bodyPr>
          <a:lstStyle/>
          <a:p>
            <a:pPr algn="ctr"/>
            <a:r>
              <a:rPr lang="en-US" altLang="zh-CN" sz="2400" dirty="0"/>
              <a:t>across from the sports field</a:t>
            </a:r>
            <a:endParaRPr lang="zh-CN" altLang="en-US" sz="2400" dirty="0"/>
          </a:p>
          <a:p>
            <a:r>
              <a:rPr lang="en-US" altLang="zh-CN" dirty="0"/>
              <a:t> </a:t>
            </a:r>
            <a:endParaRPr lang="zh-CN" altLang="en-US" dirty="0"/>
          </a:p>
        </p:txBody>
      </p:sp>
      <p:sp>
        <p:nvSpPr>
          <p:cNvPr id="17" name="文本框 16"/>
          <p:cNvSpPr txBox="1"/>
          <p:nvPr/>
        </p:nvSpPr>
        <p:spPr>
          <a:xfrm>
            <a:off x="5987066" y="2767542"/>
            <a:ext cx="2079938" cy="830997"/>
          </a:xfrm>
          <a:prstGeom prst="rect">
            <a:avLst/>
          </a:prstGeom>
          <a:noFill/>
        </p:spPr>
        <p:txBody>
          <a:bodyPr wrap="square" rtlCol="0">
            <a:spAutoFit/>
          </a:bodyPr>
          <a:lstStyle/>
          <a:p>
            <a:pPr algn="ctr"/>
            <a:r>
              <a:rPr lang="en-US" altLang="zh-CN" sz="2400" dirty="0"/>
              <a:t>do exercises, </a:t>
            </a:r>
            <a:r>
              <a:rPr lang="en-US" altLang="zh-CN" sz="2400" u="sng" dirty="0">
                <a:hlinkClick r:id="rId1" action="ppaction://hlinksldjump"/>
              </a:rPr>
              <a:t>raise the flag</a:t>
            </a:r>
            <a:endParaRPr lang="zh-CN" altLang="en-US" sz="2400" u="sng" dirty="0"/>
          </a:p>
        </p:txBody>
      </p:sp>
      <p:sp>
        <p:nvSpPr>
          <p:cNvPr id="18" name="文本框 17"/>
          <p:cNvSpPr txBox="1"/>
          <p:nvPr/>
        </p:nvSpPr>
        <p:spPr>
          <a:xfrm>
            <a:off x="5464191" y="3808852"/>
            <a:ext cx="3348263" cy="830997"/>
          </a:xfrm>
          <a:prstGeom prst="rect">
            <a:avLst/>
          </a:prstGeom>
          <a:noFill/>
        </p:spPr>
        <p:txBody>
          <a:bodyPr wrap="square" rtlCol="0">
            <a:spAutoFit/>
          </a:bodyPr>
          <a:lstStyle/>
          <a:p>
            <a:r>
              <a:rPr lang="en-US" altLang="zh-CN" sz="2400" dirty="0"/>
              <a:t>spend most of the time, </a:t>
            </a:r>
            <a:r>
              <a:rPr lang="en-US" altLang="zh-CN" sz="2400" u="sng" dirty="0">
                <a:hlinkClick r:id="rId2" action="ppaction://hlinksldjump"/>
              </a:rPr>
              <a:t>change seats every week</a:t>
            </a:r>
            <a:endParaRPr lang="zh-CN" altLang="en-US" sz="2400" u="sng" dirty="0"/>
          </a:p>
        </p:txBody>
      </p:sp>
      <p:sp>
        <p:nvSpPr>
          <p:cNvPr id="19" name="文本框 18"/>
          <p:cNvSpPr txBox="1"/>
          <p:nvPr/>
        </p:nvSpPr>
        <p:spPr>
          <a:xfrm>
            <a:off x="6104059" y="4882932"/>
            <a:ext cx="2079938" cy="830997"/>
          </a:xfrm>
          <a:prstGeom prst="rect">
            <a:avLst/>
          </a:prstGeom>
          <a:noFill/>
        </p:spPr>
        <p:txBody>
          <a:bodyPr wrap="square" rtlCol="0">
            <a:spAutoFit/>
          </a:bodyPr>
          <a:lstStyle/>
          <a:p>
            <a:pPr algn="ctr"/>
            <a:r>
              <a:rPr lang="en-US" altLang="zh-CN" sz="2400" dirty="0"/>
              <a:t>eat many kinds of food</a:t>
            </a:r>
            <a:endParaRPr lang="zh-CN" altLang="en-US" sz="2400" dirty="0"/>
          </a:p>
        </p:txBody>
      </p:sp>
      <p:sp>
        <p:nvSpPr>
          <p:cNvPr id="20" name="文本框 19"/>
          <p:cNvSpPr txBox="1"/>
          <p:nvPr/>
        </p:nvSpPr>
        <p:spPr>
          <a:xfrm>
            <a:off x="9209231" y="2767543"/>
            <a:ext cx="2079938" cy="830997"/>
          </a:xfrm>
          <a:prstGeom prst="rect">
            <a:avLst/>
          </a:prstGeom>
          <a:noFill/>
        </p:spPr>
        <p:txBody>
          <a:bodyPr wrap="square" rtlCol="0">
            <a:spAutoFit/>
          </a:bodyPr>
          <a:lstStyle/>
          <a:p>
            <a:pPr algn="ctr"/>
            <a:r>
              <a:rPr lang="en-US" altLang="zh-CN" sz="2400" dirty="0"/>
              <a:t>amazing, </a:t>
            </a:r>
            <a:endParaRPr lang="en-US" altLang="zh-CN" sz="2400" dirty="0"/>
          </a:p>
          <a:p>
            <a:pPr algn="ctr"/>
            <a:r>
              <a:rPr lang="en-US" altLang="zh-CN" sz="2400" dirty="0"/>
              <a:t>a special way</a:t>
            </a:r>
            <a:endParaRPr lang="zh-CN" altLang="en-US" sz="2400" dirty="0"/>
          </a:p>
        </p:txBody>
      </p:sp>
      <p:sp>
        <p:nvSpPr>
          <p:cNvPr id="21" name="文本框 20"/>
          <p:cNvSpPr txBox="1"/>
          <p:nvPr/>
        </p:nvSpPr>
        <p:spPr>
          <a:xfrm>
            <a:off x="8743115" y="3801078"/>
            <a:ext cx="2962140" cy="830997"/>
          </a:xfrm>
          <a:prstGeom prst="rect">
            <a:avLst/>
          </a:prstGeom>
          <a:noFill/>
        </p:spPr>
        <p:txBody>
          <a:bodyPr wrap="square" rtlCol="0">
            <a:spAutoFit/>
          </a:bodyPr>
          <a:lstStyle/>
          <a:p>
            <a:pPr algn="ctr"/>
            <a:r>
              <a:rPr lang="en-US" altLang="zh-CN" sz="2400" dirty="0"/>
              <a:t>big and clean, </a:t>
            </a:r>
            <a:endParaRPr lang="en-US" altLang="zh-CN" sz="2400" dirty="0"/>
          </a:p>
          <a:p>
            <a:pPr algn="ctr"/>
            <a:r>
              <a:rPr lang="en-US" altLang="zh-CN" sz="2400" dirty="0"/>
              <a:t>next to my best friend</a:t>
            </a:r>
            <a:endParaRPr lang="zh-CN" altLang="en-US" sz="2400" dirty="0"/>
          </a:p>
        </p:txBody>
      </p:sp>
      <p:sp>
        <p:nvSpPr>
          <p:cNvPr id="22" name="文本框 21"/>
          <p:cNvSpPr txBox="1"/>
          <p:nvPr/>
        </p:nvSpPr>
        <p:spPr>
          <a:xfrm>
            <a:off x="8989880" y="4829742"/>
            <a:ext cx="2421518" cy="830997"/>
          </a:xfrm>
          <a:prstGeom prst="rect">
            <a:avLst/>
          </a:prstGeom>
          <a:noFill/>
        </p:spPr>
        <p:txBody>
          <a:bodyPr wrap="square" rtlCol="0">
            <a:spAutoFit/>
          </a:bodyPr>
          <a:lstStyle/>
          <a:p>
            <a:pPr algn="ctr"/>
            <a:r>
              <a:rPr lang="en-US" altLang="zh-CN" sz="2400" dirty="0"/>
              <a:t>my favorite place, delicious jiaozi</a:t>
            </a:r>
            <a:endParaRPr lang="zh-CN" altLang="en-US" sz="2400" dirty="0"/>
          </a:p>
        </p:txBody>
      </p:sp>
      <p:sp>
        <p:nvSpPr>
          <p:cNvPr id="24" name="文本框 23"/>
          <p:cNvSpPr txBox="1"/>
          <p:nvPr/>
        </p:nvSpPr>
        <p:spPr>
          <a:xfrm>
            <a:off x="1921393" y="3838807"/>
            <a:ext cx="8365331" cy="1667764"/>
          </a:xfrm>
          <a:prstGeom prst="rect">
            <a:avLst/>
          </a:prstGeom>
          <a:solidFill>
            <a:schemeClr val="accent1"/>
          </a:solidFill>
        </p:spPr>
        <p:txBody>
          <a:bodyPr wrap="square" rtlCol="0">
            <a:spAutoFit/>
          </a:bodyPr>
          <a:lstStyle>
            <a:defPPr>
              <a:defRPr lang="zh-CN"/>
            </a:defPPr>
            <a:lvl1pPr>
              <a:lnSpc>
                <a:spcPct val="150000"/>
              </a:lnSpc>
              <a:defRPr>
                <a:latin typeface="宋体" panose="02010600030101010101" pitchFamily="2" charset="-122"/>
                <a:ea typeface="宋体" panose="02010600030101010101" pitchFamily="2" charset="-122"/>
              </a:defRPr>
            </a:lvl1pPr>
          </a:lstStyle>
          <a:p>
            <a:r>
              <a:rPr lang="zh-CN" altLang="en-US" sz="2400" b="1" dirty="0">
                <a:solidFill>
                  <a:schemeClr val="bg1"/>
                </a:solidFill>
              </a:rPr>
              <a:t>设计意图：鼓励学生与同伴合作，整体阅读邮件正文部分，获取语篇提及的学校场所、位置、代表性活动以及评价等信息，完成表格。</a:t>
            </a:r>
            <a:endParaRPr lang="zh-CN" altLang="en-US" sz="2400" b="1" dirty="0">
              <a:solidFill>
                <a:schemeClr val="bg1"/>
              </a:solidFill>
            </a:endParaRPr>
          </a:p>
        </p:txBody>
      </p:sp>
      <p:sp>
        <p:nvSpPr>
          <p:cNvPr id="2" name="文本框 5"/>
          <p:cNvSpPr txBox="1"/>
          <p:nvPr>
            <p:custDataLst>
              <p:tags r:id="rId3"/>
            </p:custDataLst>
          </p:nvPr>
        </p:nvSpPr>
        <p:spPr>
          <a:xfrm>
            <a:off x="585112" y="146887"/>
            <a:ext cx="2933438" cy="303800"/>
          </a:xfrm>
          <a:prstGeom prst="rect">
            <a:avLst/>
          </a:prstGeom>
          <a:noFill/>
          <a:ln w="9525">
            <a:noFill/>
          </a:ln>
        </p:spPr>
        <p:txBody>
          <a:bodyPr wrap="square" anchor="t" anchorCtr="0">
            <a:noAutofit/>
          </a:bodyPr>
          <a:lstStyle/>
          <a:p>
            <a:pPr algn="l"/>
            <a:r>
              <a:rPr lang="en-US" sz="3200" b="1" dirty="0">
                <a:highlight>
                  <a:srgbClr val="000000">
                    <a:alpha val="0"/>
                  </a:srgbClr>
                </a:highlight>
                <a:latin typeface="Times New Roman" panose="02020603050405020304" charset="0"/>
                <a:ea typeface="微软雅黑" panose="020B0503020204020204" charset="-122"/>
                <a:cs typeface="Times New Roman" panose="02020603050405020304" charset="0"/>
                <a:sym typeface="宋体" panose="02010600030101010101" pitchFamily="2" charset="-122"/>
              </a:rPr>
              <a:t>While-reading</a:t>
            </a:r>
            <a:endParaRPr lang="en-US" altLang="zh-CN" sz="3200" b="1" dirty="0">
              <a:solidFill>
                <a:schemeClr val="tx1"/>
              </a:solidFill>
              <a:highlight>
                <a:srgbClr val="000000">
                  <a:alpha val="0"/>
                </a:srgbClr>
              </a:highlight>
              <a:latin typeface="Times New Roman" panose="02020603050405020304" charset="0"/>
              <a:ea typeface="微软雅黑" panose="020B0503020204020204" charset="-122"/>
              <a:cs typeface="Times New Roman" panose="02020603050405020304" charset="0"/>
              <a:sym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xEl>
                                              <p:pRg st="1" end="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
                                            <p:txEl>
                                              <p:pRg st="0" end="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9">
                                            <p:txEl>
                                              <p:pRg st="0" end="0"/>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7" grpId="0"/>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440269" y="224039"/>
            <a:ext cx="7847965" cy="461665"/>
          </a:xfrm>
          <a:prstGeom prst="rect">
            <a:avLst/>
          </a:prstGeom>
          <a:noFill/>
          <a:ln>
            <a:noFill/>
          </a:ln>
        </p:spPr>
        <p:txBody>
          <a:bodyPr wrap="square" rtlCol="0" anchor="t">
            <a:spAutoFit/>
          </a:bodyPr>
          <a:lstStyle/>
          <a:p>
            <a:pPr marL="457200" lvl="0" indent="-457200" algn="l">
              <a:buClrTx/>
              <a:buSzTx/>
              <a:buFont typeface="Wingdings" panose="05000000000000000000" charset="0"/>
              <a:buChar char="u"/>
            </a:pPr>
            <a:r>
              <a:rPr lang="en-US" altLang="zh-CN" sz="2400" b="1" dirty="0">
                <a:ln w="22225">
                  <a:solidFill>
                    <a:srgbClr val="44403F"/>
                  </a:solidFill>
                </a:ln>
                <a:solidFill>
                  <a:srgbClr val="FFC4A6"/>
                </a:solidFill>
                <a:effectLst>
                  <a:outerShdw dist="88900" dir="2700000" algn="tl" rotWithShape="0">
                    <a:srgbClr val="44403F"/>
                  </a:outerShdw>
                </a:effectLst>
                <a:latin typeface="Gill Sans Ultra Bold" panose="020B0A02020104020203" charset="0"/>
                <a:cs typeface="Gill Sans Ultra Bold" panose="020B0A02020104020203" charset="0"/>
                <a:sym typeface="+mn-ea"/>
              </a:rPr>
              <a:t>Read Para. 5 and think.</a:t>
            </a:r>
            <a:endParaRPr lang="en-US" altLang="zh-CN" sz="2400" b="1" dirty="0">
              <a:ln w="22225">
                <a:solidFill>
                  <a:srgbClr val="44403F"/>
                </a:solidFill>
              </a:ln>
              <a:solidFill>
                <a:srgbClr val="FFC4A6"/>
              </a:solidFill>
              <a:effectLst>
                <a:outerShdw dist="88900" dir="2700000" algn="tl" rotWithShape="0">
                  <a:srgbClr val="44403F"/>
                </a:outerShdw>
              </a:effectLst>
              <a:latin typeface="Gill Sans Ultra Bold" panose="020B0A02020104020203" charset="0"/>
              <a:cs typeface="Gill Sans Ultra Bold" panose="020B0A02020104020203" charset="0"/>
              <a:sym typeface="+mn-ea"/>
            </a:endParaRPr>
          </a:p>
        </p:txBody>
      </p:sp>
      <p:sp>
        <p:nvSpPr>
          <p:cNvPr id="3" name="文本框 2"/>
          <p:cNvSpPr txBox="1"/>
          <p:nvPr/>
        </p:nvSpPr>
        <p:spPr>
          <a:xfrm>
            <a:off x="1575050" y="1134616"/>
            <a:ext cx="6573144" cy="523220"/>
          </a:xfrm>
          <a:prstGeom prst="rect">
            <a:avLst/>
          </a:prstGeom>
          <a:noFill/>
        </p:spPr>
        <p:txBody>
          <a:bodyPr wrap="square" rtlCol="0">
            <a:spAutoFit/>
          </a:bodyPr>
          <a:lstStyle/>
          <a:p>
            <a:r>
              <a:rPr lang="en-US" altLang="zh-CN" sz="2800" b="1" dirty="0"/>
              <a:t>Please give your ending for the passage.</a:t>
            </a:r>
            <a:endParaRPr lang="zh-CN" altLang="en-US" sz="2800" b="1" dirty="0"/>
          </a:p>
        </p:txBody>
      </p:sp>
      <p:sp>
        <p:nvSpPr>
          <p:cNvPr id="4" name="文本框 3"/>
          <p:cNvSpPr txBox="1"/>
          <p:nvPr/>
        </p:nvSpPr>
        <p:spPr>
          <a:xfrm>
            <a:off x="1584826" y="2126701"/>
            <a:ext cx="6721522" cy="3108543"/>
          </a:xfrm>
          <a:prstGeom prst="rect">
            <a:avLst/>
          </a:prstGeom>
          <a:noFill/>
        </p:spPr>
        <p:txBody>
          <a:bodyPr wrap="square" rtlCol="0">
            <a:spAutoFit/>
          </a:bodyPr>
          <a:lstStyle/>
          <a:p>
            <a:r>
              <a:rPr lang="en-US" altLang="zh-CN" sz="2800" b="1" dirty="0">
                <a:solidFill>
                  <a:srgbClr val="0070C0"/>
                </a:solidFill>
              </a:rPr>
              <a:t>I really love my new school.</a:t>
            </a:r>
            <a:endParaRPr lang="en-US" altLang="zh-CN" sz="2800" b="1" dirty="0">
              <a:solidFill>
                <a:srgbClr val="0070C0"/>
              </a:solidFill>
            </a:endParaRPr>
          </a:p>
          <a:p>
            <a:endParaRPr lang="en-US" altLang="zh-CN" sz="2800" b="1" dirty="0">
              <a:solidFill>
                <a:srgbClr val="0070C0"/>
              </a:solidFill>
            </a:endParaRPr>
          </a:p>
          <a:p>
            <a:r>
              <a:rPr lang="en-US" altLang="zh-CN" sz="2800" b="1" dirty="0">
                <a:solidFill>
                  <a:srgbClr val="0070C0"/>
                </a:solidFill>
              </a:rPr>
              <a:t>I have a great time at my new school.</a:t>
            </a:r>
            <a:endParaRPr lang="en-US" altLang="zh-CN" sz="2800" b="1" dirty="0">
              <a:solidFill>
                <a:srgbClr val="0070C0"/>
              </a:solidFill>
            </a:endParaRPr>
          </a:p>
          <a:p>
            <a:endParaRPr lang="en-US" altLang="zh-CN" sz="2800" b="1" dirty="0">
              <a:solidFill>
                <a:srgbClr val="0070C0"/>
              </a:solidFill>
            </a:endParaRPr>
          </a:p>
          <a:p>
            <a:r>
              <a:rPr lang="en-US" altLang="zh-CN" sz="2800" b="1" dirty="0">
                <a:solidFill>
                  <a:srgbClr val="0070C0"/>
                </a:solidFill>
              </a:rPr>
              <a:t>Looking forward to your early reply.</a:t>
            </a:r>
            <a:endParaRPr lang="en-US" altLang="zh-CN" sz="2800" b="1" dirty="0">
              <a:solidFill>
                <a:srgbClr val="0070C0"/>
              </a:solidFill>
            </a:endParaRPr>
          </a:p>
          <a:p>
            <a:endParaRPr lang="en-US" altLang="zh-CN" sz="2800" b="1" dirty="0">
              <a:solidFill>
                <a:srgbClr val="0070C0"/>
              </a:solidFill>
            </a:endParaRPr>
          </a:p>
          <a:p>
            <a:r>
              <a:rPr lang="en-US" altLang="zh-CN" sz="2800" b="1" dirty="0">
                <a:solidFill>
                  <a:srgbClr val="0070C0"/>
                </a:solidFill>
              </a:rPr>
              <a:t>…</a:t>
            </a:r>
            <a:endParaRPr lang="zh-CN" altLang="en-US" sz="2800" b="1" dirty="0">
              <a:solidFill>
                <a:srgbClr val="0070C0"/>
              </a:solidFill>
            </a:endParaRPr>
          </a:p>
        </p:txBody>
      </p:sp>
      <p:sp>
        <p:nvSpPr>
          <p:cNvPr id="8" name="文本框 7"/>
          <p:cNvSpPr txBox="1"/>
          <p:nvPr/>
        </p:nvSpPr>
        <p:spPr>
          <a:xfrm>
            <a:off x="1383777" y="5300563"/>
            <a:ext cx="8674623" cy="559769"/>
          </a:xfrm>
          <a:prstGeom prst="rect">
            <a:avLst/>
          </a:prstGeom>
          <a:solidFill>
            <a:schemeClr val="accent1"/>
          </a:solidFill>
        </p:spPr>
        <p:txBody>
          <a:bodyPr wrap="square" rtlCol="0">
            <a:spAutoFit/>
          </a:bodyPr>
          <a:lstStyle>
            <a:defPPr>
              <a:defRPr lang="zh-CN"/>
            </a:defPPr>
            <a:lvl1pPr>
              <a:lnSpc>
                <a:spcPct val="150000"/>
              </a:lnSpc>
              <a:defRPr>
                <a:latin typeface="宋体" panose="02010600030101010101" pitchFamily="2" charset="-122"/>
                <a:ea typeface="宋体" panose="02010600030101010101" pitchFamily="2" charset="-122"/>
              </a:defRPr>
            </a:lvl1pPr>
          </a:lstStyle>
          <a:p>
            <a:r>
              <a:rPr lang="zh-CN" altLang="en-US" sz="2400" b="1" dirty="0">
                <a:solidFill>
                  <a:schemeClr val="bg1"/>
                </a:solidFill>
              </a:rPr>
              <a:t>设计意图：通过鼓励学生思考其他可能的结尾，发散学生思维。</a:t>
            </a:r>
            <a:endParaRPr lang="zh-CN" altLang="en-US" sz="2400" b="1" dirty="0">
              <a:solidFill>
                <a:schemeClr val="bg1"/>
              </a:solidFill>
            </a:endParaRPr>
          </a:p>
        </p:txBody>
      </p:sp>
      <p:sp>
        <p:nvSpPr>
          <p:cNvPr id="5" name="文本框 5"/>
          <p:cNvSpPr txBox="1"/>
          <p:nvPr>
            <p:custDataLst>
              <p:tags r:id="rId1"/>
            </p:custDataLst>
          </p:nvPr>
        </p:nvSpPr>
        <p:spPr>
          <a:xfrm>
            <a:off x="585112" y="146887"/>
            <a:ext cx="2933438" cy="303800"/>
          </a:xfrm>
          <a:prstGeom prst="rect">
            <a:avLst/>
          </a:prstGeom>
          <a:noFill/>
          <a:ln w="9525">
            <a:noFill/>
          </a:ln>
        </p:spPr>
        <p:txBody>
          <a:bodyPr wrap="square" anchor="t" anchorCtr="0">
            <a:noAutofit/>
          </a:bodyPr>
          <a:lstStyle/>
          <a:p>
            <a:pPr algn="l"/>
            <a:r>
              <a:rPr lang="en-US" sz="3200" b="1" dirty="0">
                <a:highlight>
                  <a:srgbClr val="000000">
                    <a:alpha val="0"/>
                  </a:srgbClr>
                </a:highlight>
                <a:latin typeface="Times New Roman" panose="02020603050405020304" charset="0"/>
                <a:ea typeface="微软雅黑" panose="020B0503020204020204" charset="-122"/>
                <a:cs typeface="Times New Roman" panose="02020603050405020304" charset="0"/>
                <a:sym typeface="宋体" panose="02010600030101010101" pitchFamily="2" charset="-122"/>
              </a:rPr>
              <a:t>While-reading</a:t>
            </a:r>
            <a:endParaRPr lang="en-US" altLang="zh-CN" sz="3200" b="1" dirty="0">
              <a:solidFill>
                <a:schemeClr val="tx1"/>
              </a:solidFill>
              <a:highlight>
                <a:srgbClr val="000000">
                  <a:alpha val="0"/>
                </a:srgbClr>
              </a:highlight>
              <a:latin typeface="Times New Roman" panose="02020603050405020304" charset="0"/>
              <a:ea typeface="微软雅黑" panose="020B0503020204020204" charset="-122"/>
              <a:cs typeface="Times New Roman" panose="02020603050405020304" charset="0"/>
              <a:sym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41323" y="3988103"/>
            <a:ext cx="10767439" cy="1318181"/>
          </a:xfrm>
          <a:prstGeom prst="rect">
            <a:avLst/>
          </a:prstGeom>
          <a:solidFill>
            <a:schemeClr val="bg1"/>
          </a:solidFill>
        </p:spPr>
        <p:txBody>
          <a:bodyPr wrap="square" rtlCol="0">
            <a:spAutoFit/>
          </a:bodyPr>
          <a:lstStyle>
            <a:defPPr>
              <a:defRPr lang="zh-CN"/>
            </a:defPPr>
            <a:lvl1pPr>
              <a:lnSpc>
                <a:spcPct val="150000"/>
              </a:lnSpc>
              <a:defRPr>
                <a:latin typeface="宋体" panose="02010600030101010101" pitchFamily="2" charset="-122"/>
                <a:ea typeface="宋体" panose="02010600030101010101" pitchFamily="2" charset="-122"/>
              </a:defRPr>
            </a:lvl1pPr>
          </a:lstStyle>
          <a:p>
            <a:pPr marL="342900" indent="-342900">
              <a:buFont typeface="Arial" panose="020B0604020202020204" pitchFamily="34" charset="0"/>
              <a:buChar char="•"/>
            </a:pPr>
            <a:r>
              <a:rPr lang="en-US" altLang="zh-CN" sz="2800" b="1" dirty="0">
                <a:solidFill>
                  <a:schemeClr val="accent1"/>
                </a:solidFill>
                <a:latin typeface="+mn-lt"/>
                <a:ea typeface="+mn-ea"/>
              </a:rPr>
              <a:t>My classroom building is next to the sports field, </a:t>
            </a:r>
            <a:r>
              <a:rPr lang="en-US" altLang="zh-CN" sz="2800" b="1" dirty="0">
                <a:solidFill>
                  <a:srgbClr val="FF0000"/>
                </a:solidFill>
                <a:latin typeface="+mn-lt"/>
                <a:ea typeface="+mn-ea"/>
              </a:rPr>
              <a:t>and</a:t>
            </a:r>
            <a:r>
              <a:rPr lang="en-US" altLang="zh-CN" sz="2800" b="1" dirty="0">
                <a:solidFill>
                  <a:schemeClr val="accent1"/>
                </a:solidFill>
                <a:latin typeface="+mn-lt"/>
                <a:ea typeface="+mn-ea"/>
              </a:rPr>
              <a:t> the dining hall is behind the classroom building. </a:t>
            </a:r>
            <a:endParaRPr lang="zh-CN" altLang="en-US" sz="2800" b="1" dirty="0">
              <a:solidFill>
                <a:schemeClr val="accent1"/>
              </a:solidFill>
              <a:latin typeface="+mn-lt"/>
              <a:ea typeface="+mn-ea"/>
            </a:endParaRPr>
          </a:p>
        </p:txBody>
      </p:sp>
      <p:sp>
        <p:nvSpPr>
          <p:cNvPr id="11" name="文本框 10"/>
          <p:cNvSpPr txBox="1"/>
          <p:nvPr/>
        </p:nvSpPr>
        <p:spPr>
          <a:xfrm>
            <a:off x="492615" y="5273853"/>
            <a:ext cx="10767439" cy="671851"/>
          </a:xfrm>
          <a:prstGeom prst="rect">
            <a:avLst/>
          </a:prstGeom>
          <a:solidFill>
            <a:schemeClr val="bg1"/>
          </a:solidFill>
        </p:spPr>
        <p:txBody>
          <a:bodyPr wrap="square" rtlCol="0">
            <a:spAutoFit/>
          </a:bodyPr>
          <a:lstStyle>
            <a:defPPr>
              <a:defRPr lang="zh-CN"/>
            </a:defPPr>
            <a:lvl1pPr>
              <a:lnSpc>
                <a:spcPct val="150000"/>
              </a:lnSpc>
              <a:defRPr>
                <a:latin typeface="宋体" panose="02010600030101010101" pitchFamily="2" charset="-122"/>
                <a:ea typeface="宋体" panose="02010600030101010101" pitchFamily="2" charset="-122"/>
              </a:defRPr>
            </a:lvl1pPr>
          </a:lstStyle>
          <a:p>
            <a:pPr marL="342900" indent="-342900">
              <a:buFont typeface="Arial" panose="020B0604020202020204" pitchFamily="34" charset="0"/>
              <a:buChar char="•"/>
            </a:pPr>
            <a:r>
              <a:rPr lang="en-US" altLang="zh-CN" sz="2800" b="1" dirty="0">
                <a:solidFill>
                  <a:schemeClr val="accent1"/>
                </a:solidFill>
                <a:latin typeface="+mn-lt"/>
                <a:ea typeface="+mn-ea"/>
              </a:rPr>
              <a:t>We change seats every two weeks.</a:t>
            </a:r>
            <a:endParaRPr lang="zh-CN" altLang="en-US" sz="2800" b="1" dirty="0">
              <a:solidFill>
                <a:schemeClr val="accent1"/>
              </a:solidFill>
              <a:latin typeface="+mn-lt"/>
              <a:ea typeface="+mn-ea"/>
            </a:endParaRPr>
          </a:p>
        </p:txBody>
      </p:sp>
      <p:sp>
        <p:nvSpPr>
          <p:cNvPr id="2" name="矩形 1"/>
          <p:cNvSpPr/>
          <p:nvPr/>
        </p:nvSpPr>
        <p:spPr>
          <a:xfrm>
            <a:off x="2556455" y="168314"/>
            <a:ext cx="4372379" cy="461665"/>
          </a:xfrm>
          <a:prstGeom prst="rect">
            <a:avLst/>
          </a:prstGeom>
          <a:noFill/>
          <a:ln>
            <a:noFill/>
          </a:ln>
        </p:spPr>
        <p:txBody>
          <a:bodyPr wrap="square" rtlCol="0" anchor="t">
            <a:spAutoFit/>
          </a:bodyPr>
          <a:lstStyle/>
          <a:p>
            <a:pPr marL="1371600" lvl="2" indent="-457200">
              <a:buFont typeface="Wingdings" panose="05000000000000000000" charset="0"/>
              <a:buChar char="u"/>
            </a:pPr>
            <a:r>
              <a:rPr lang="en-US" altLang="zh-CN" sz="2400" b="1" dirty="0">
                <a:ln w="22225">
                  <a:solidFill>
                    <a:srgbClr val="44403F"/>
                  </a:solidFill>
                </a:ln>
                <a:solidFill>
                  <a:srgbClr val="FFC4A6"/>
                </a:solidFill>
                <a:effectLst>
                  <a:outerShdw dist="88900" dir="2700000" algn="tl" rotWithShape="0">
                    <a:srgbClr val="44403F"/>
                  </a:outerShdw>
                </a:effectLst>
                <a:latin typeface="Gill Sans Ultra Bold" panose="020B0A02020104020203" charset="0"/>
                <a:cs typeface="Gill Sans Ultra Bold" panose="020B0A02020104020203" charset="0"/>
                <a:sym typeface="+mn-ea"/>
              </a:rPr>
              <a:t>Think</a:t>
            </a:r>
            <a:endParaRPr lang="en-US" altLang="zh-CN" sz="2400" b="1" dirty="0">
              <a:ln w="22225">
                <a:solidFill>
                  <a:srgbClr val="44403F"/>
                </a:solidFill>
              </a:ln>
              <a:solidFill>
                <a:srgbClr val="FFC4A6"/>
              </a:solidFill>
              <a:effectLst>
                <a:outerShdw dist="88900" dir="2700000" algn="tl" rotWithShape="0">
                  <a:srgbClr val="44403F"/>
                </a:outerShdw>
              </a:effectLst>
              <a:latin typeface="Gill Sans Ultra Bold" panose="020B0A02020104020203" charset="0"/>
              <a:cs typeface="Gill Sans Ultra Bold" panose="020B0A02020104020203" charset="0"/>
              <a:sym typeface="+mn-ea"/>
            </a:endParaRPr>
          </a:p>
        </p:txBody>
      </p:sp>
      <p:sp>
        <p:nvSpPr>
          <p:cNvPr id="5" name="文本框 4"/>
          <p:cNvSpPr txBox="1"/>
          <p:nvPr/>
        </p:nvSpPr>
        <p:spPr>
          <a:xfrm>
            <a:off x="712280" y="609244"/>
            <a:ext cx="7400031" cy="523220"/>
          </a:xfrm>
          <a:prstGeom prst="rect">
            <a:avLst/>
          </a:prstGeom>
          <a:noFill/>
        </p:spPr>
        <p:txBody>
          <a:bodyPr wrap="square" rtlCol="0">
            <a:spAutoFit/>
          </a:bodyPr>
          <a:lstStyle/>
          <a:p>
            <a:r>
              <a:rPr lang="en-US" altLang="zh-CN" sz="2800" dirty="0"/>
              <a:t>What do you think of Peter’s school?</a:t>
            </a:r>
            <a:endParaRPr lang="en-US" altLang="zh-CN" sz="2800" dirty="0"/>
          </a:p>
        </p:txBody>
      </p:sp>
      <p:sp>
        <p:nvSpPr>
          <p:cNvPr id="6" name="文本框 5"/>
          <p:cNvSpPr txBox="1"/>
          <p:nvPr/>
        </p:nvSpPr>
        <p:spPr>
          <a:xfrm>
            <a:off x="754834" y="1191195"/>
            <a:ext cx="10634980" cy="523220"/>
          </a:xfrm>
          <a:prstGeom prst="rect">
            <a:avLst/>
          </a:prstGeom>
        </p:spPr>
        <p:txBody>
          <a:bodyPr wrap="square">
            <a:spAutoFit/>
          </a:bodyPr>
          <a:lstStyle/>
          <a:p>
            <a:pPr marL="0" indent="0" algn="just" defTabSz="266700">
              <a:spcAft>
                <a:spcPct val="0"/>
              </a:spcAft>
            </a:pPr>
            <a:r>
              <a:rPr lang="en-US" altLang="zh-CN" sz="2800" dirty="0"/>
              <a:t>How is Peter’s school </a:t>
            </a:r>
            <a:r>
              <a:rPr lang="en-US" altLang="zh-CN" sz="2800" dirty="0">
                <a:solidFill>
                  <a:srgbClr val="FF0000"/>
                </a:solidFill>
              </a:rPr>
              <a:t>similar to </a:t>
            </a:r>
            <a:r>
              <a:rPr lang="en-US" altLang="zh-CN" sz="2800" dirty="0"/>
              <a:t>yours?</a:t>
            </a:r>
            <a:endParaRPr lang="en-US" altLang="zh-CN" sz="2800" dirty="0"/>
          </a:p>
        </p:txBody>
      </p:sp>
      <p:sp>
        <p:nvSpPr>
          <p:cNvPr id="8" name="文本框 7"/>
          <p:cNvSpPr txBox="1"/>
          <p:nvPr/>
        </p:nvSpPr>
        <p:spPr>
          <a:xfrm>
            <a:off x="406045" y="1671862"/>
            <a:ext cx="11368480" cy="671851"/>
          </a:xfrm>
          <a:prstGeom prst="rect">
            <a:avLst/>
          </a:prstGeom>
          <a:solidFill>
            <a:schemeClr val="bg1"/>
          </a:solidFill>
        </p:spPr>
        <p:txBody>
          <a:bodyPr wrap="square" rtlCol="0">
            <a:spAutoFit/>
          </a:bodyPr>
          <a:lstStyle>
            <a:defPPr>
              <a:defRPr lang="zh-CN"/>
            </a:defPPr>
            <a:lvl1pPr>
              <a:lnSpc>
                <a:spcPct val="150000"/>
              </a:lnSpc>
              <a:defRPr>
                <a:latin typeface="宋体" panose="02010600030101010101" pitchFamily="2" charset="-122"/>
                <a:ea typeface="宋体" panose="02010600030101010101" pitchFamily="2" charset="-122"/>
              </a:defRPr>
            </a:lvl1pPr>
          </a:lstStyle>
          <a:p>
            <a:pPr marL="342900" indent="-342900">
              <a:buFont typeface="Arial" panose="020B0604020202020204" pitchFamily="34" charset="0"/>
              <a:buChar char="•"/>
            </a:pPr>
            <a:r>
              <a:rPr lang="en-US" altLang="zh-CN" sz="2800" b="1" dirty="0">
                <a:solidFill>
                  <a:schemeClr val="accent1"/>
                </a:solidFill>
                <a:latin typeface="+mn-lt"/>
                <a:ea typeface="+mn-ea"/>
              </a:rPr>
              <a:t>We spend most of the time in the classroom </a:t>
            </a:r>
            <a:r>
              <a:rPr lang="en-US" altLang="zh-CN" sz="2800" b="1" dirty="0">
                <a:solidFill>
                  <a:srgbClr val="FF0000"/>
                </a:solidFill>
                <a:latin typeface="+mn-lt"/>
                <a:ea typeface="+mn-ea"/>
              </a:rPr>
              <a:t>too</a:t>
            </a:r>
            <a:r>
              <a:rPr lang="en-US" altLang="zh-CN" sz="2800" b="1" dirty="0">
                <a:solidFill>
                  <a:schemeClr val="accent1"/>
                </a:solidFill>
                <a:latin typeface="+mn-lt"/>
                <a:ea typeface="+mn-ea"/>
              </a:rPr>
              <a:t>. It’s big and clean </a:t>
            </a:r>
            <a:r>
              <a:rPr lang="en-US" altLang="zh-CN" sz="2800" b="1" dirty="0">
                <a:solidFill>
                  <a:srgbClr val="FF0000"/>
                </a:solidFill>
                <a:latin typeface="+mn-lt"/>
                <a:ea typeface="+mn-ea"/>
              </a:rPr>
              <a:t>as well</a:t>
            </a:r>
            <a:r>
              <a:rPr lang="en-US" altLang="zh-CN" sz="2800" b="1" dirty="0">
                <a:solidFill>
                  <a:schemeClr val="accent1"/>
                </a:solidFill>
                <a:latin typeface="+mn-lt"/>
                <a:ea typeface="+mn-ea"/>
              </a:rPr>
              <a:t>. </a:t>
            </a:r>
            <a:endParaRPr lang="zh-CN" altLang="en-US" sz="2800" b="1" dirty="0">
              <a:solidFill>
                <a:schemeClr val="accent1"/>
              </a:solidFill>
              <a:latin typeface="+mn-lt"/>
              <a:ea typeface="+mn-ea"/>
            </a:endParaRPr>
          </a:p>
        </p:txBody>
      </p:sp>
      <p:sp>
        <p:nvSpPr>
          <p:cNvPr id="9" name="文本框 8"/>
          <p:cNvSpPr txBox="1"/>
          <p:nvPr/>
        </p:nvSpPr>
        <p:spPr>
          <a:xfrm>
            <a:off x="417475" y="2228992"/>
            <a:ext cx="11194239" cy="1318181"/>
          </a:xfrm>
          <a:prstGeom prst="rect">
            <a:avLst/>
          </a:prstGeom>
          <a:noFill/>
        </p:spPr>
        <p:txBody>
          <a:bodyPr wrap="square" rtlCol="0">
            <a:spAutoFit/>
          </a:bodyPr>
          <a:lstStyle>
            <a:defPPr>
              <a:defRPr lang="zh-CN"/>
            </a:defPPr>
            <a:lvl1pPr>
              <a:lnSpc>
                <a:spcPct val="150000"/>
              </a:lnSpc>
              <a:defRPr>
                <a:latin typeface="宋体" panose="02010600030101010101" pitchFamily="2" charset="-122"/>
                <a:ea typeface="宋体" panose="02010600030101010101" pitchFamily="2" charset="-122"/>
              </a:defRPr>
            </a:lvl1pPr>
          </a:lstStyle>
          <a:p>
            <a:pPr marL="342900" indent="-342900">
              <a:buFont typeface="Arial" panose="020B0604020202020204" pitchFamily="34" charset="0"/>
              <a:buChar char="•"/>
            </a:pPr>
            <a:r>
              <a:rPr lang="en-US" altLang="zh-CN" sz="2800" b="1" dirty="0">
                <a:solidFill>
                  <a:schemeClr val="accent1"/>
                </a:solidFill>
                <a:latin typeface="+mn-lt"/>
                <a:ea typeface="+mn-ea"/>
              </a:rPr>
              <a:t>There are </a:t>
            </a:r>
            <a:r>
              <a:rPr lang="en-US" altLang="zh-CN" sz="2800" b="1" dirty="0">
                <a:solidFill>
                  <a:srgbClr val="FF0000"/>
                </a:solidFill>
                <a:latin typeface="+mn-lt"/>
                <a:ea typeface="+mn-ea"/>
              </a:rPr>
              <a:t>also</a:t>
            </a:r>
            <a:r>
              <a:rPr lang="en-US" altLang="zh-CN" sz="2800" b="1" dirty="0">
                <a:solidFill>
                  <a:schemeClr val="accent1"/>
                </a:solidFill>
                <a:latin typeface="+mn-lt"/>
                <a:ea typeface="+mn-ea"/>
              </a:rPr>
              <a:t> many kinds of food in the dining hall. It’s my favorite place </a:t>
            </a:r>
            <a:r>
              <a:rPr lang="en-US" altLang="zh-CN" sz="2800" b="1" dirty="0">
                <a:solidFill>
                  <a:srgbClr val="FF0000"/>
                </a:solidFill>
                <a:latin typeface="+mn-lt"/>
                <a:ea typeface="+mn-ea"/>
              </a:rPr>
              <a:t>as well</a:t>
            </a:r>
            <a:r>
              <a:rPr lang="en-US" altLang="zh-CN" sz="2800" b="1" dirty="0">
                <a:solidFill>
                  <a:schemeClr val="accent1"/>
                </a:solidFill>
                <a:latin typeface="+mn-lt"/>
                <a:ea typeface="+mn-ea"/>
              </a:rPr>
              <a:t>.</a:t>
            </a:r>
            <a:endParaRPr lang="zh-CN" altLang="en-US" sz="2800" b="1" dirty="0">
              <a:solidFill>
                <a:schemeClr val="accent1"/>
              </a:solidFill>
              <a:latin typeface="+mn-lt"/>
              <a:ea typeface="+mn-ea"/>
            </a:endParaRPr>
          </a:p>
        </p:txBody>
      </p:sp>
      <p:sp>
        <p:nvSpPr>
          <p:cNvPr id="10" name="文本框 9"/>
          <p:cNvSpPr txBox="1"/>
          <p:nvPr/>
        </p:nvSpPr>
        <p:spPr>
          <a:xfrm>
            <a:off x="600955" y="4832923"/>
            <a:ext cx="10827277" cy="1667764"/>
          </a:xfrm>
          <a:prstGeom prst="rect">
            <a:avLst/>
          </a:prstGeom>
          <a:solidFill>
            <a:schemeClr val="accent1"/>
          </a:solidFill>
        </p:spPr>
        <p:txBody>
          <a:bodyPr wrap="square" rtlCol="0">
            <a:spAutoFit/>
          </a:bodyPr>
          <a:lstStyle>
            <a:defPPr>
              <a:defRPr lang="zh-CN"/>
            </a:defPPr>
            <a:lvl1pPr>
              <a:lnSpc>
                <a:spcPct val="150000"/>
              </a:lnSpc>
              <a:defRPr>
                <a:latin typeface="宋体" panose="02010600030101010101" pitchFamily="2" charset="-122"/>
                <a:ea typeface="宋体" panose="02010600030101010101" pitchFamily="2" charset="-122"/>
              </a:defRPr>
            </a:lvl1pPr>
          </a:lstStyle>
          <a:p>
            <a:r>
              <a:rPr lang="zh-CN" altLang="en-US" sz="2400" b="1" dirty="0">
                <a:solidFill>
                  <a:schemeClr val="bg1"/>
                </a:solidFill>
              </a:rPr>
              <a:t>设计意图：询问学生</a:t>
            </a:r>
            <a:r>
              <a:rPr lang="en-US" altLang="zh-CN" sz="2400" b="1" dirty="0">
                <a:solidFill>
                  <a:schemeClr val="bg1"/>
                </a:solidFill>
              </a:rPr>
              <a:t>Peter</a:t>
            </a:r>
            <a:r>
              <a:rPr lang="zh-CN" altLang="en-US" sz="2400" b="1" dirty="0">
                <a:solidFill>
                  <a:schemeClr val="bg1"/>
                </a:solidFill>
              </a:rPr>
              <a:t>的学校和自己的学校的相似之处和不同之处，让学生</a:t>
            </a:r>
            <a:r>
              <a:rPr lang="zh-CN" altLang="en-US" sz="2400" b="1" dirty="0">
                <a:solidFill>
                  <a:srgbClr val="FF0000"/>
                </a:solidFill>
              </a:rPr>
              <a:t>分析比较</a:t>
            </a:r>
            <a:r>
              <a:rPr lang="zh-CN" altLang="en-US" sz="2400" b="1" dirty="0">
                <a:solidFill>
                  <a:schemeClr val="bg1"/>
                </a:solidFill>
              </a:rPr>
              <a:t>校园场所、位置、活动、最喜欢的场所及原因等方面，综合运用所学语言知识。</a:t>
            </a:r>
            <a:endParaRPr lang="zh-CN" altLang="en-US" sz="2400" b="1" dirty="0">
              <a:solidFill>
                <a:schemeClr val="bg1"/>
              </a:solidFill>
            </a:endParaRPr>
          </a:p>
        </p:txBody>
      </p:sp>
      <p:sp>
        <p:nvSpPr>
          <p:cNvPr id="3" name="文本框 2"/>
          <p:cNvSpPr txBox="1"/>
          <p:nvPr/>
        </p:nvSpPr>
        <p:spPr>
          <a:xfrm>
            <a:off x="846218" y="3547173"/>
            <a:ext cx="10503357" cy="523220"/>
          </a:xfrm>
          <a:prstGeom prst="rect">
            <a:avLst/>
          </a:prstGeom>
        </p:spPr>
        <p:txBody>
          <a:bodyPr wrap="square">
            <a:spAutoFit/>
          </a:bodyPr>
          <a:lstStyle/>
          <a:p>
            <a:pPr marL="0" indent="0" algn="just" defTabSz="266700">
              <a:spcAft>
                <a:spcPct val="0"/>
              </a:spcAft>
            </a:pPr>
            <a:r>
              <a:rPr lang="en-US" altLang="zh-CN" sz="2800" dirty="0"/>
              <a:t>How is Peter’s school </a:t>
            </a:r>
            <a:r>
              <a:rPr lang="en-US" altLang="zh-CN" sz="2800" dirty="0">
                <a:solidFill>
                  <a:srgbClr val="FF0000"/>
                </a:solidFill>
              </a:rPr>
              <a:t>different from </a:t>
            </a:r>
            <a:r>
              <a:rPr lang="en-US" altLang="zh-CN" sz="2800" dirty="0"/>
              <a:t>yours?</a:t>
            </a:r>
            <a:endParaRPr lang="en-US" altLang="zh-CN" sz="2800" dirty="0"/>
          </a:p>
        </p:txBody>
      </p:sp>
      <p:sp>
        <p:nvSpPr>
          <p:cNvPr id="12" name="文本框 5"/>
          <p:cNvSpPr txBox="1"/>
          <p:nvPr>
            <p:custDataLst>
              <p:tags r:id="rId1"/>
            </p:custDataLst>
          </p:nvPr>
        </p:nvSpPr>
        <p:spPr>
          <a:xfrm>
            <a:off x="754834" y="92620"/>
            <a:ext cx="2933438" cy="303800"/>
          </a:xfrm>
          <a:prstGeom prst="rect">
            <a:avLst/>
          </a:prstGeom>
          <a:noFill/>
          <a:ln w="9525">
            <a:noFill/>
          </a:ln>
        </p:spPr>
        <p:txBody>
          <a:bodyPr wrap="square" anchor="t" anchorCtr="0">
            <a:noAutofit/>
          </a:bodyPr>
          <a:lstStyle/>
          <a:p>
            <a:pPr algn="l"/>
            <a:r>
              <a:rPr lang="en-US" sz="3200" b="1" dirty="0">
                <a:highlight>
                  <a:srgbClr val="000000">
                    <a:alpha val="0"/>
                  </a:srgbClr>
                </a:highlight>
                <a:latin typeface="Times New Roman" panose="02020603050405020304" charset="0"/>
                <a:ea typeface="微软雅黑" panose="020B0503020204020204" charset="-122"/>
                <a:cs typeface="Times New Roman" panose="02020603050405020304" charset="0"/>
                <a:sym typeface="宋体" panose="02010600030101010101" pitchFamily="2" charset="-122"/>
              </a:rPr>
              <a:t>Post-reading</a:t>
            </a:r>
            <a:endParaRPr lang="en-US" altLang="zh-CN" sz="3200" b="1" dirty="0">
              <a:solidFill>
                <a:schemeClr val="tx1"/>
              </a:solidFill>
              <a:highlight>
                <a:srgbClr val="000000">
                  <a:alpha val="0"/>
                </a:srgbClr>
              </a:highlight>
              <a:latin typeface="Times New Roman" panose="02020603050405020304" charset="0"/>
              <a:ea typeface="微软雅黑" panose="020B0503020204020204" charset="-122"/>
              <a:cs typeface="Times New Roman" panose="02020603050405020304" charset="0"/>
              <a:sym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11" grpId="0" bldLvl="0" animBg="1"/>
      <p:bldP spid="5" grpId="0"/>
      <p:bldP spid="6" grpId="0"/>
      <p:bldP spid="8" grpId="0" bldLvl="0" animBg="1"/>
      <p:bldP spid="9" grpId="0" bldLvl="0"/>
      <p:bldP spid="10" grpId="0" bldLvl="0" animBg="1"/>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6038270" y="818815"/>
            <a:ext cx="5807075" cy="5347335"/>
          </a:xfrm>
          <a:prstGeom prst="rect">
            <a:avLst/>
          </a:prstGeom>
          <a:ln>
            <a:solidFill>
              <a:schemeClr val="tx1">
                <a:lumMod val="50000"/>
                <a:lumOff val="50000"/>
              </a:schemeClr>
            </a:solidFill>
          </a:ln>
          <a:effectLst>
            <a:outerShdw blurRad="50800" dist="38100" dir="2700000" algn="tl" rotWithShape="0">
              <a:prstClr val="black">
                <a:alpha val="40000"/>
              </a:prstClr>
            </a:outerShdw>
          </a:effectLst>
        </p:spPr>
      </p:pic>
      <p:sp>
        <p:nvSpPr>
          <p:cNvPr id="8" name="文本框 7"/>
          <p:cNvSpPr txBox="1"/>
          <p:nvPr/>
        </p:nvSpPr>
        <p:spPr>
          <a:xfrm>
            <a:off x="518795" y="349567"/>
            <a:ext cx="4752975" cy="523220"/>
          </a:xfrm>
          <a:prstGeom prst="rect">
            <a:avLst/>
          </a:prstGeom>
        </p:spPr>
        <p:txBody>
          <a:bodyPr wrap="square">
            <a:spAutoFit/>
            <a:extLst>
              <a:ext uri="{4A0BC546-FE56-4ADE-93B0-CB8AF2F6F144}">
                <wpsdc:textFrameExt xmlns:wpsdc="http://www.wps.cn/officeDocument/2022/drawingmlCustomData" type="text"/>
              </a:ext>
            </a:extLst>
          </a:bodyPr>
          <a:lstStyle/>
          <a:p>
            <a:pPr algn="l"/>
            <a:r>
              <a:rPr lang="en-US" altLang="zh-CN" sz="2800" b="1" i="1" dirty="0">
                <a:latin typeface="Times New Roman" panose="02020603050405020304" charset="0"/>
                <a:ea typeface="华文楷体" panose="02010600040101010101" charset="-122"/>
                <a:cs typeface="Times New Roman" panose="02020603050405020304" charset="0"/>
              </a:rPr>
              <a:t>What do these words describe?</a:t>
            </a:r>
            <a:endParaRPr lang="en-US" altLang="zh-CN" sz="2800" b="1" i="1" dirty="0">
              <a:latin typeface="Times New Roman" panose="02020603050405020304" charset="0"/>
              <a:ea typeface="华文楷体" panose="02010600040101010101" charset="-122"/>
              <a:cs typeface="Times New Roman" panose="02020603050405020304" charset="0"/>
            </a:endParaRPr>
          </a:p>
        </p:txBody>
      </p:sp>
      <p:sp>
        <p:nvSpPr>
          <p:cNvPr id="10" name="文本框 9"/>
          <p:cNvSpPr txBox="1"/>
          <p:nvPr/>
        </p:nvSpPr>
        <p:spPr>
          <a:xfrm>
            <a:off x="451485" y="1077050"/>
            <a:ext cx="2358390" cy="2245360"/>
          </a:xfrm>
          <a:prstGeom prst="rect">
            <a:avLst/>
          </a:prstGeom>
        </p:spPr>
        <p:txBody>
          <a:bodyPr wrap="square">
            <a:spAutoFit/>
            <a:extLst>
              <a:ext uri="{4A0BC546-FE56-4ADE-93B0-CB8AF2F6F144}">
                <wpsdc:textFrameExt xmlns:wpsdc="http://www.wps.cn/officeDocument/2022/drawingmlCustomData" type="text"/>
              </a:ext>
            </a:extLst>
          </a:bodyPr>
          <a:lstStyle/>
          <a:p>
            <a:pPr algn="l"/>
            <a:r>
              <a:rPr lang="en-US" altLang="zh-CN" sz="2800" dirty="0">
                <a:latin typeface="Times New Roman" panose="02020603050405020304" charset="0"/>
                <a:ea typeface="华文楷体" panose="02010600040101010101" charset="-122"/>
                <a:cs typeface="Times New Roman" panose="02020603050405020304" charset="0"/>
              </a:rPr>
              <a:t>beautiful </a:t>
            </a:r>
            <a:endParaRPr lang="en-US" altLang="zh-CN" sz="2800" dirty="0">
              <a:latin typeface="Times New Roman" panose="02020603050405020304" charset="0"/>
              <a:ea typeface="华文楷体" panose="02010600040101010101" charset="-122"/>
              <a:cs typeface="Times New Roman" panose="02020603050405020304" charset="0"/>
            </a:endParaRPr>
          </a:p>
          <a:p>
            <a:pPr algn="l"/>
            <a:r>
              <a:rPr lang="en-US" altLang="zh-CN" sz="2800" dirty="0">
                <a:latin typeface="Times New Roman" panose="02020603050405020304" charset="0"/>
                <a:ea typeface="华文楷体" panose="02010600040101010101" charset="-122"/>
                <a:cs typeface="Times New Roman" panose="02020603050405020304" charset="0"/>
              </a:rPr>
              <a:t>modern</a:t>
            </a:r>
            <a:endParaRPr lang="en-US" altLang="zh-CN" sz="2800" dirty="0">
              <a:latin typeface="Times New Roman" panose="02020603050405020304" charset="0"/>
              <a:ea typeface="华文楷体" panose="02010600040101010101" charset="-122"/>
              <a:cs typeface="Times New Roman" panose="02020603050405020304" charset="0"/>
            </a:endParaRPr>
          </a:p>
          <a:p>
            <a:pPr algn="l"/>
            <a:r>
              <a:rPr lang="en-US" altLang="zh-CN" sz="2800" dirty="0">
                <a:latin typeface="Times New Roman" panose="02020603050405020304" charset="0"/>
                <a:ea typeface="华文楷体" panose="02010600040101010101" charset="-122"/>
                <a:cs typeface="Times New Roman" panose="02020603050405020304" charset="0"/>
              </a:rPr>
              <a:t>large</a:t>
            </a:r>
            <a:endParaRPr lang="en-US" altLang="zh-CN" sz="2800" dirty="0">
              <a:latin typeface="Times New Roman" panose="02020603050405020304" charset="0"/>
              <a:ea typeface="华文楷体" panose="02010600040101010101" charset="-122"/>
              <a:cs typeface="Times New Roman" panose="02020603050405020304" charset="0"/>
            </a:endParaRPr>
          </a:p>
          <a:p>
            <a:pPr algn="l"/>
            <a:r>
              <a:rPr lang="en-US" altLang="zh-CN" sz="2800" dirty="0">
                <a:latin typeface="Times New Roman" panose="02020603050405020304" charset="0"/>
                <a:ea typeface="华文楷体" panose="02010600040101010101" charset="-122"/>
                <a:cs typeface="Times New Roman" panose="02020603050405020304" charset="0"/>
              </a:rPr>
              <a:t>big and clean</a:t>
            </a:r>
            <a:endParaRPr lang="en-US" altLang="zh-CN" sz="2800" dirty="0">
              <a:latin typeface="Times New Roman" panose="02020603050405020304" charset="0"/>
              <a:ea typeface="华文楷体" panose="02010600040101010101" charset="-122"/>
              <a:cs typeface="Times New Roman" panose="02020603050405020304" charset="0"/>
            </a:endParaRPr>
          </a:p>
          <a:p>
            <a:pPr algn="l"/>
            <a:r>
              <a:rPr lang="en-US" altLang="zh-CN" sz="2800" dirty="0">
                <a:latin typeface="Times New Roman" panose="02020603050405020304" charset="0"/>
                <a:ea typeface="华文楷体" panose="02010600040101010101" charset="-122"/>
                <a:cs typeface="Times New Roman" panose="02020603050405020304" charset="0"/>
              </a:rPr>
              <a:t>delicious</a:t>
            </a:r>
            <a:endParaRPr lang="en-US" altLang="zh-CN" sz="2800" dirty="0">
              <a:latin typeface="Times New Roman" panose="02020603050405020304" charset="0"/>
              <a:ea typeface="华文楷体" panose="02010600040101010101" charset="-122"/>
              <a:cs typeface="Times New Roman" panose="02020603050405020304" charset="0"/>
            </a:endParaRPr>
          </a:p>
        </p:txBody>
      </p:sp>
      <p:sp>
        <p:nvSpPr>
          <p:cNvPr id="17" name="文本框 16"/>
          <p:cNvSpPr txBox="1"/>
          <p:nvPr/>
        </p:nvSpPr>
        <p:spPr>
          <a:xfrm>
            <a:off x="3069590" y="1077050"/>
            <a:ext cx="2358390" cy="2245360"/>
          </a:xfrm>
          <a:prstGeom prst="rect">
            <a:avLst/>
          </a:prstGeom>
        </p:spPr>
        <p:txBody>
          <a:bodyPr wrap="square">
            <a:spAutoFit/>
            <a:extLst>
              <a:ext uri="{4A0BC546-FE56-4ADE-93B0-CB8AF2F6F144}">
                <wpsdc:textFrameExt xmlns:wpsdc="http://www.wps.cn/officeDocument/2022/drawingmlCustomData" type="text"/>
              </a:ext>
            </a:extLst>
          </a:bodyPr>
          <a:lstStyle/>
          <a:p>
            <a:pPr algn="l"/>
            <a:r>
              <a:rPr lang="en-US" altLang="zh-CN" sz="2800" dirty="0">
                <a:solidFill>
                  <a:schemeClr val="accent1">
                    <a:lumMod val="75000"/>
                  </a:schemeClr>
                </a:solidFill>
                <a:latin typeface="Times New Roman" panose="02020603050405020304" charset="0"/>
                <a:ea typeface="华文楷体" panose="02010600040101010101" charset="-122"/>
                <a:cs typeface="Times New Roman" panose="02020603050405020304" charset="0"/>
              </a:rPr>
              <a:t>new school </a:t>
            </a:r>
            <a:endParaRPr lang="en-US" altLang="zh-CN" sz="2800" dirty="0">
              <a:solidFill>
                <a:schemeClr val="accent1">
                  <a:lumMod val="75000"/>
                </a:schemeClr>
              </a:solidFill>
              <a:latin typeface="Times New Roman" panose="02020603050405020304" charset="0"/>
              <a:ea typeface="华文楷体" panose="02010600040101010101" charset="-122"/>
              <a:cs typeface="Times New Roman" panose="02020603050405020304" charset="0"/>
            </a:endParaRPr>
          </a:p>
          <a:p>
            <a:pPr algn="l"/>
            <a:r>
              <a:rPr lang="en-US" altLang="zh-CN" sz="2800" dirty="0">
                <a:solidFill>
                  <a:schemeClr val="accent1">
                    <a:lumMod val="75000"/>
                  </a:schemeClr>
                </a:solidFill>
                <a:latin typeface="Times New Roman" panose="02020603050405020304" charset="0"/>
                <a:ea typeface="华文楷体" panose="02010600040101010101" charset="-122"/>
                <a:cs typeface="Times New Roman" panose="02020603050405020304" charset="0"/>
              </a:rPr>
              <a:t>buildings</a:t>
            </a:r>
            <a:endParaRPr lang="en-US" altLang="zh-CN" sz="2800" dirty="0">
              <a:solidFill>
                <a:schemeClr val="accent1">
                  <a:lumMod val="75000"/>
                </a:schemeClr>
              </a:solidFill>
              <a:latin typeface="Times New Roman" panose="02020603050405020304" charset="0"/>
              <a:ea typeface="华文楷体" panose="02010600040101010101" charset="-122"/>
              <a:cs typeface="Times New Roman" panose="02020603050405020304" charset="0"/>
            </a:endParaRPr>
          </a:p>
          <a:p>
            <a:pPr algn="l"/>
            <a:r>
              <a:rPr lang="en-US" altLang="zh-CN" sz="2800" dirty="0">
                <a:solidFill>
                  <a:schemeClr val="accent1">
                    <a:lumMod val="75000"/>
                  </a:schemeClr>
                </a:solidFill>
                <a:latin typeface="Times New Roman" panose="02020603050405020304" charset="0"/>
                <a:ea typeface="华文楷体" panose="02010600040101010101" charset="-122"/>
                <a:cs typeface="Times New Roman" panose="02020603050405020304" charset="0"/>
              </a:rPr>
              <a:t>sports field</a:t>
            </a:r>
            <a:endParaRPr lang="en-US" altLang="zh-CN" sz="2800" dirty="0">
              <a:solidFill>
                <a:schemeClr val="accent1">
                  <a:lumMod val="75000"/>
                </a:schemeClr>
              </a:solidFill>
              <a:latin typeface="Times New Roman" panose="02020603050405020304" charset="0"/>
              <a:ea typeface="华文楷体" panose="02010600040101010101" charset="-122"/>
              <a:cs typeface="Times New Roman" panose="02020603050405020304" charset="0"/>
            </a:endParaRPr>
          </a:p>
          <a:p>
            <a:pPr algn="l"/>
            <a:r>
              <a:rPr lang="en-US" altLang="zh-CN" sz="2800" dirty="0">
                <a:solidFill>
                  <a:schemeClr val="accent1">
                    <a:lumMod val="75000"/>
                  </a:schemeClr>
                </a:solidFill>
                <a:latin typeface="Times New Roman" panose="02020603050405020304" charset="0"/>
                <a:ea typeface="华文楷体" panose="02010600040101010101" charset="-122"/>
                <a:cs typeface="Times New Roman" panose="02020603050405020304" charset="0"/>
              </a:rPr>
              <a:t>classroom</a:t>
            </a:r>
            <a:endParaRPr lang="en-US" altLang="zh-CN" sz="2800" dirty="0">
              <a:solidFill>
                <a:schemeClr val="accent1">
                  <a:lumMod val="75000"/>
                </a:schemeClr>
              </a:solidFill>
              <a:latin typeface="Times New Roman" panose="02020603050405020304" charset="0"/>
              <a:ea typeface="华文楷体" panose="02010600040101010101" charset="-122"/>
              <a:cs typeface="Times New Roman" panose="02020603050405020304" charset="0"/>
            </a:endParaRPr>
          </a:p>
          <a:p>
            <a:pPr algn="l"/>
            <a:r>
              <a:rPr lang="en-US" altLang="zh-CN" sz="2800" i="1" dirty="0">
                <a:solidFill>
                  <a:schemeClr val="accent1">
                    <a:lumMod val="75000"/>
                  </a:schemeClr>
                </a:solidFill>
                <a:latin typeface="Times New Roman" panose="02020603050405020304" charset="0"/>
                <a:ea typeface="华文楷体" panose="02010600040101010101" charset="-122"/>
                <a:cs typeface="Times New Roman" panose="02020603050405020304" charset="0"/>
              </a:rPr>
              <a:t>jiaozi</a:t>
            </a:r>
            <a:endParaRPr lang="en-US" altLang="zh-CN" sz="2800" i="1" dirty="0">
              <a:solidFill>
                <a:schemeClr val="accent1">
                  <a:lumMod val="75000"/>
                </a:schemeClr>
              </a:solidFill>
              <a:latin typeface="Times New Roman" panose="02020603050405020304" charset="0"/>
              <a:ea typeface="华文楷体" panose="02010600040101010101" charset="-122"/>
              <a:cs typeface="Times New Roman" panose="02020603050405020304" charset="0"/>
            </a:endParaRPr>
          </a:p>
        </p:txBody>
      </p:sp>
      <p:pic>
        <p:nvPicPr>
          <p:cNvPr id="35" name="图片 34" descr="32313535363234323b32313535363232363bbcd0d7d3"/>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57870" y="445135"/>
            <a:ext cx="667385" cy="551180"/>
          </a:xfrm>
          <a:prstGeom prst="rect">
            <a:avLst/>
          </a:prstGeom>
        </p:spPr>
      </p:pic>
      <p:cxnSp>
        <p:nvCxnSpPr>
          <p:cNvPr id="42" name="直接连接符 41"/>
          <p:cNvCxnSpPr/>
          <p:nvPr/>
        </p:nvCxnSpPr>
        <p:spPr>
          <a:xfrm>
            <a:off x="8881888" y="1917816"/>
            <a:ext cx="1442720" cy="7620"/>
          </a:xfrm>
          <a:prstGeom prst="line">
            <a:avLst/>
          </a:prstGeom>
          <a:ln w="31750" cmpd="sng">
            <a:solidFill>
              <a:srgbClr val="FF0000"/>
            </a:solidFill>
            <a:prstDash val="solid"/>
          </a:ln>
          <a:effectLst>
            <a:glow rad="101600">
              <a:srgbClr val="FFFF00">
                <a:alpha val="40000"/>
              </a:srgbClr>
            </a:glow>
          </a:effectLst>
        </p:spPr>
        <p:style>
          <a:lnRef idx="2">
            <a:schemeClr val="accent1"/>
          </a:lnRef>
          <a:fillRef idx="0">
            <a:srgbClr val="FFFFFF"/>
          </a:fillRef>
          <a:effectRef idx="0">
            <a:srgbClr val="FFFFFF"/>
          </a:effectRef>
          <a:fontRef idx="minor">
            <a:schemeClr val="tx1"/>
          </a:fontRef>
        </p:style>
      </p:cxnSp>
      <p:cxnSp>
        <p:nvCxnSpPr>
          <p:cNvPr id="43" name="直接连接符 42"/>
          <p:cNvCxnSpPr/>
          <p:nvPr/>
        </p:nvCxnSpPr>
        <p:spPr>
          <a:xfrm>
            <a:off x="6262487" y="1917816"/>
            <a:ext cx="1321654" cy="0"/>
          </a:xfrm>
          <a:prstGeom prst="line">
            <a:avLst/>
          </a:prstGeom>
          <a:ln w="31750" cmpd="sng">
            <a:solidFill>
              <a:srgbClr val="FF0000"/>
            </a:solidFill>
            <a:prstDash val="solid"/>
          </a:ln>
          <a:effectLst>
            <a:glow rad="101600">
              <a:srgbClr val="FFFF00">
                <a:alpha val="40000"/>
              </a:srgbClr>
            </a:glow>
          </a:effectLst>
        </p:spPr>
        <p:style>
          <a:lnRef idx="2">
            <a:schemeClr val="accent1"/>
          </a:lnRef>
          <a:fillRef idx="0">
            <a:srgbClr val="FFFFFF"/>
          </a:fillRef>
          <a:effectRef idx="0">
            <a:srgbClr val="FFFFFF"/>
          </a:effectRef>
          <a:fontRef idx="minor">
            <a:schemeClr val="tx1"/>
          </a:fontRef>
        </p:style>
      </p:cxnSp>
      <p:cxnSp>
        <p:nvCxnSpPr>
          <p:cNvPr id="45" name="直接连接符 44"/>
          <p:cNvCxnSpPr/>
          <p:nvPr/>
        </p:nvCxnSpPr>
        <p:spPr>
          <a:xfrm>
            <a:off x="7429816" y="4955629"/>
            <a:ext cx="1569720" cy="16510"/>
          </a:xfrm>
          <a:prstGeom prst="line">
            <a:avLst/>
          </a:prstGeom>
          <a:ln w="31750" cmpd="sng">
            <a:solidFill>
              <a:srgbClr val="FF0000"/>
            </a:solidFill>
            <a:prstDash val="solid"/>
          </a:ln>
          <a:effectLst>
            <a:glow rad="101600">
              <a:srgbClr val="FFFF00">
                <a:alpha val="40000"/>
              </a:srgbClr>
            </a:glow>
          </a:effectLst>
        </p:spPr>
        <p:style>
          <a:lnRef idx="2">
            <a:schemeClr val="accent1"/>
          </a:lnRef>
          <a:fillRef idx="0">
            <a:srgbClr val="FFFFFF"/>
          </a:fillRef>
          <a:effectRef idx="0">
            <a:srgbClr val="FFFFFF"/>
          </a:effectRef>
          <a:fontRef idx="minor">
            <a:schemeClr val="tx1"/>
          </a:fontRef>
        </p:style>
      </p:cxnSp>
      <p:cxnSp>
        <p:nvCxnSpPr>
          <p:cNvPr id="47" name="直接连接符 46"/>
          <p:cNvCxnSpPr/>
          <p:nvPr/>
        </p:nvCxnSpPr>
        <p:spPr>
          <a:xfrm flipV="1">
            <a:off x="7936230" y="3666584"/>
            <a:ext cx="1544320" cy="6350"/>
          </a:xfrm>
          <a:prstGeom prst="line">
            <a:avLst/>
          </a:prstGeom>
          <a:ln w="31750" cmpd="sng">
            <a:solidFill>
              <a:srgbClr val="FF0000"/>
            </a:solidFill>
            <a:prstDash val="solid"/>
          </a:ln>
          <a:effectLst>
            <a:glow rad="101600">
              <a:srgbClr val="FFFF00">
                <a:alpha val="40000"/>
              </a:srgbClr>
            </a:glow>
          </a:effectLst>
        </p:spPr>
        <p:style>
          <a:lnRef idx="2">
            <a:schemeClr val="accent1"/>
          </a:lnRef>
          <a:fillRef idx="0">
            <a:srgbClr val="FFFFFF"/>
          </a:fillRef>
          <a:effectRef idx="0">
            <a:srgbClr val="FFFFFF"/>
          </a:effectRef>
          <a:fontRef idx="minor">
            <a:schemeClr val="tx1"/>
          </a:fontRef>
        </p:style>
      </p:cxnSp>
      <p:cxnSp>
        <p:nvCxnSpPr>
          <p:cNvPr id="49" name="直接连接符 48"/>
          <p:cNvCxnSpPr/>
          <p:nvPr/>
        </p:nvCxnSpPr>
        <p:spPr>
          <a:xfrm>
            <a:off x="6936105" y="2364927"/>
            <a:ext cx="1271381" cy="0"/>
          </a:xfrm>
          <a:prstGeom prst="line">
            <a:avLst/>
          </a:prstGeom>
          <a:ln w="31750" cmpd="sng">
            <a:solidFill>
              <a:srgbClr val="FF0000"/>
            </a:solidFill>
            <a:prstDash val="solid"/>
          </a:ln>
          <a:effectLst>
            <a:glow rad="101600">
              <a:srgbClr val="FFFF00">
                <a:alpha val="40000"/>
              </a:srgbClr>
            </a:glow>
          </a:effectLst>
        </p:spPr>
        <p:style>
          <a:lnRef idx="2">
            <a:schemeClr val="accent1"/>
          </a:lnRef>
          <a:fillRef idx="0">
            <a:srgbClr val="FFFFFF"/>
          </a:fillRef>
          <a:effectRef idx="0">
            <a:srgbClr val="FFFFFF"/>
          </a:effectRef>
          <a:fontRef idx="minor">
            <a:schemeClr val="tx1"/>
          </a:fontRef>
        </p:style>
      </p:cxnSp>
      <p:sp>
        <p:nvSpPr>
          <p:cNvPr id="2" name="文本框 1"/>
          <p:cNvSpPr txBox="1"/>
          <p:nvPr/>
        </p:nvSpPr>
        <p:spPr>
          <a:xfrm>
            <a:off x="451485" y="3358198"/>
            <a:ext cx="4820285" cy="954107"/>
          </a:xfrm>
          <a:prstGeom prst="rect">
            <a:avLst/>
          </a:prstGeom>
          <a:noFill/>
        </p:spPr>
        <p:txBody>
          <a:bodyPr wrap="square" rtlCol="0">
            <a:spAutoFit/>
          </a:bodyPr>
          <a:lstStyle/>
          <a:p>
            <a:r>
              <a:rPr lang="en-US" altLang="zh-CN" sz="2800" b="1" i="1" dirty="0">
                <a:latin typeface="Times New Roman" panose="02020603050405020304" charset="0"/>
                <a:ea typeface="华文楷体" panose="02010600040101010101" charset="-122"/>
                <a:cs typeface="Times New Roman" panose="02020603050405020304" charset="0"/>
              </a:rPr>
              <a:t>Can you find more adjectives?</a:t>
            </a:r>
            <a:endParaRPr lang="en-US" altLang="zh-CN" sz="2800" b="1" i="1" dirty="0">
              <a:latin typeface="Times New Roman" panose="02020603050405020304" charset="0"/>
              <a:ea typeface="华文楷体" panose="02010600040101010101" charset="-122"/>
              <a:cs typeface="Times New Roman" panose="02020603050405020304" charset="0"/>
            </a:endParaRPr>
          </a:p>
          <a:p>
            <a:r>
              <a:rPr lang="en-US" altLang="zh-CN" sz="2800" b="1" i="1" dirty="0">
                <a:latin typeface="Times New Roman" panose="02020603050405020304" charset="0"/>
                <a:ea typeface="华文楷体" panose="02010600040101010101" charset="-122"/>
                <a:cs typeface="Times New Roman" panose="02020603050405020304" charset="0"/>
              </a:rPr>
              <a:t>What do they describe?</a:t>
            </a:r>
            <a:endParaRPr lang="en-US" altLang="zh-CN" sz="2800" b="1" i="1" dirty="0">
              <a:latin typeface="Times New Roman" panose="02020603050405020304" charset="0"/>
              <a:ea typeface="华文楷体" panose="02010600040101010101" charset="-122"/>
              <a:cs typeface="Times New Roman" panose="02020603050405020304" charset="0"/>
            </a:endParaRPr>
          </a:p>
        </p:txBody>
      </p:sp>
      <p:sp>
        <p:nvSpPr>
          <p:cNvPr id="4" name="文本框 3"/>
          <p:cNvSpPr txBox="1"/>
          <p:nvPr/>
        </p:nvSpPr>
        <p:spPr>
          <a:xfrm>
            <a:off x="392806" y="4514045"/>
            <a:ext cx="1654935" cy="1815882"/>
          </a:xfrm>
          <a:prstGeom prst="rect">
            <a:avLst/>
          </a:prstGeom>
          <a:noFill/>
        </p:spPr>
        <p:txBody>
          <a:bodyPr wrap="square" rtlCol="0">
            <a:spAutoFit/>
          </a:bodyPr>
          <a:lstStyle/>
          <a:p>
            <a:r>
              <a:rPr lang="en-US" altLang="zh-CN" sz="2800" dirty="0">
                <a:latin typeface="Times New Roman" panose="02020603050405020304" charset="0"/>
                <a:ea typeface="华文楷体" panose="02010600040101010101" charset="-122"/>
                <a:cs typeface="Times New Roman" panose="02020603050405020304" charset="0"/>
              </a:rPr>
              <a:t>amazing</a:t>
            </a:r>
            <a:endParaRPr lang="en-US" altLang="zh-CN" sz="2800" dirty="0">
              <a:latin typeface="Times New Roman" panose="02020603050405020304" charset="0"/>
              <a:ea typeface="华文楷体" panose="02010600040101010101" charset="-122"/>
              <a:cs typeface="Times New Roman" panose="02020603050405020304" charset="0"/>
            </a:endParaRPr>
          </a:p>
          <a:p>
            <a:r>
              <a:rPr lang="en-US" altLang="zh-CN" sz="2800" dirty="0">
                <a:latin typeface="Times New Roman" panose="02020603050405020304" charset="0"/>
                <a:ea typeface="华文楷体" panose="02010600040101010101" charset="-122"/>
                <a:cs typeface="Times New Roman" panose="02020603050405020304" charset="0"/>
              </a:rPr>
              <a:t>special</a:t>
            </a:r>
            <a:endParaRPr lang="en-US" altLang="zh-CN" sz="2800" dirty="0">
              <a:latin typeface="Times New Roman" panose="02020603050405020304" charset="0"/>
              <a:ea typeface="华文楷体" panose="02010600040101010101" charset="-122"/>
              <a:cs typeface="Times New Roman" panose="02020603050405020304" charset="0"/>
            </a:endParaRPr>
          </a:p>
          <a:p>
            <a:r>
              <a:rPr lang="en-US" altLang="zh-CN" sz="2800" dirty="0">
                <a:latin typeface="Times New Roman" panose="02020603050405020304" charset="0"/>
                <a:ea typeface="华文楷体" panose="02010600040101010101" charset="-122"/>
                <a:cs typeface="Times New Roman" panose="02020603050405020304" charset="0"/>
              </a:rPr>
              <a:t>best</a:t>
            </a:r>
            <a:endParaRPr lang="en-US" altLang="zh-CN" sz="2800" dirty="0">
              <a:latin typeface="Times New Roman" panose="02020603050405020304" charset="0"/>
              <a:ea typeface="华文楷体" panose="02010600040101010101" charset="-122"/>
              <a:cs typeface="Times New Roman" panose="02020603050405020304" charset="0"/>
            </a:endParaRPr>
          </a:p>
          <a:p>
            <a:r>
              <a:rPr lang="en-US" altLang="zh-CN" sz="2800" dirty="0">
                <a:latin typeface="Times New Roman" panose="02020603050405020304" charset="0"/>
                <a:ea typeface="华文楷体" panose="02010600040101010101" charset="-122"/>
                <a:cs typeface="Times New Roman" panose="02020603050405020304" charset="0"/>
              </a:rPr>
              <a:t>favorite</a:t>
            </a:r>
            <a:endParaRPr lang="zh-CN" altLang="en-US" sz="2800" dirty="0">
              <a:latin typeface="Times New Roman" panose="02020603050405020304" charset="0"/>
              <a:ea typeface="华文楷体" panose="02010600040101010101" charset="-122"/>
              <a:cs typeface="Times New Roman" panose="02020603050405020304" charset="0"/>
            </a:endParaRPr>
          </a:p>
        </p:txBody>
      </p:sp>
      <p:sp>
        <p:nvSpPr>
          <p:cNvPr id="6" name="文本框 5"/>
          <p:cNvSpPr txBox="1"/>
          <p:nvPr/>
        </p:nvSpPr>
        <p:spPr>
          <a:xfrm>
            <a:off x="2047741" y="4514044"/>
            <a:ext cx="4158917" cy="1815882"/>
          </a:xfrm>
          <a:prstGeom prst="rect">
            <a:avLst/>
          </a:prstGeom>
          <a:noFill/>
        </p:spPr>
        <p:txBody>
          <a:bodyPr wrap="square" rtlCol="0">
            <a:spAutoFit/>
          </a:bodyPr>
          <a:lstStyle/>
          <a:p>
            <a:r>
              <a:rPr lang="en-US" altLang="zh-CN" sz="2800" dirty="0">
                <a:solidFill>
                  <a:schemeClr val="accent1">
                    <a:lumMod val="75000"/>
                  </a:schemeClr>
                </a:solidFill>
                <a:latin typeface="Times New Roman" panose="02020603050405020304" charset="0"/>
                <a:ea typeface="华文楷体" panose="02010600040101010101" charset="-122"/>
                <a:cs typeface="Times New Roman" panose="02020603050405020304" charset="0"/>
              </a:rPr>
              <a:t>activities on the sports field</a:t>
            </a:r>
            <a:endParaRPr lang="en-US" altLang="zh-CN" sz="2800" dirty="0">
              <a:solidFill>
                <a:schemeClr val="accent1">
                  <a:lumMod val="75000"/>
                </a:schemeClr>
              </a:solidFill>
              <a:latin typeface="Times New Roman" panose="02020603050405020304" charset="0"/>
              <a:ea typeface="华文楷体" panose="02010600040101010101" charset="-122"/>
              <a:cs typeface="Times New Roman" panose="02020603050405020304" charset="0"/>
            </a:endParaRPr>
          </a:p>
          <a:p>
            <a:r>
              <a:rPr lang="en-US" altLang="zh-CN" sz="2800" dirty="0">
                <a:solidFill>
                  <a:schemeClr val="accent1">
                    <a:lumMod val="75000"/>
                  </a:schemeClr>
                </a:solidFill>
                <a:latin typeface="Times New Roman" panose="02020603050405020304" charset="0"/>
                <a:ea typeface="华文楷体" panose="02010600040101010101" charset="-122"/>
                <a:cs typeface="Times New Roman" panose="02020603050405020304" charset="0"/>
              </a:rPr>
              <a:t>way to start the week</a:t>
            </a:r>
            <a:endParaRPr lang="en-US" altLang="zh-CN" sz="2800" dirty="0">
              <a:solidFill>
                <a:schemeClr val="accent1">
                  <a:lumMod val="75000"/>
                </a:schemeClr>
              </a:solidFill>
              <a:latin typeface="Times New Roman" panose="02020603050405020304" charset="0"/>
              <a:ea typeface="华文楷体" panose="02010600040101010101" charset="-122"/>
              <a:cs typeface="Times New Roman" panose="02020603050405020304" charset="0"/>
            </a:endParaRPr>
          </a:p>
          <a:p>
            <a:r>
              <a:rPr lang="en-US" altLang="zh-CN" sz="2800" dirty="0">
                <a:solidFill>
                  <a:schemeClr val="accent1">
                    <a:lumMod val="75000"/>
                  </a:schemeClr>
                </a:solidFill>
                <a:latin typeface="Times New Roman" panose="02020603050405020304" charset="0"/>
                <a:ea typeface="华文楷体" panose="02010600040101010101" charset="-122"/>
                <a:cs typeface="Times New Roman" panose="02020603050405020304" charset="0"/>
              </a:rPr>
              <a:t>friend</a:t>
            </a:r>
            <a:endParaRPr lang="en-US" altLang="zh-CN" sz="2800" dirty="0">
              <a:solidFill>
                <a:schemeClr val="accent1">
                  <a:lumMod val="75000"/>
                </a:schemeClr>
              </a:solidFill>
              <a:latin typeface="Times New Roman" panose="02020603050405020304" charset="0"/>
              <a:ea typeface="华文楷体" panose="02010600040101010101" charset="-122"/>
              <a:cs typeface="Times New Roman" panose="02020603050405020304" charset="0"/>
            </a:endParaRPr>
          </a:p>
          <a:p>
            <a:r>
              <a:rPr lang="en-US" altLang="zh-CN" sz="2800" dirty="0">
                <a:solidFill>
                  <a:schemeClr val="accent1">
                    <a:lumMod val="75000"/>
                  </a:schemeClr>
                </a:solidFill>
                <a:latin typeface="Times New Roman" panose="02020603050405020304" charset="0"/>
                <a:ea typeface="华文楷体" panose="02010600040101010101" charset="-122"/>
                <a:cs typeface="Times New Roman" panose="02020603050405020304" charset="0"/>
              </a:rPr>
              <a:t>dining hall</a:t>
            </a:r>
            <a:endParaRPr lang="zh-CN" altLang="en-US" sz="2800" dirty="0">
              <a:solidFill>
                <a:schemeClr val="accent1">
                  <a:lumMod val="75000"/>
                </a:schemeClr>
              </a:solidFill>
              <a:latin typeface="Times New Roman" panose="02020603050405020304" charset="0"/>
              <a:ea typeface="华文楷体" panose="02010600040101010101" charset="-122"/>
              <a:cs typeface="Times New Roman" panose="02020603050405020304" charset="0"/>
            </a:endParaRPr>
          </a:p>
        </p:txBody>
      </p:sp>
      <p:sp>
        <p:nvSpPr>
          <p:cNvPr id="9" name="椭圆 8"/>
          <p:cNvSpPr/>
          <p:nvPr/>
        </p:nvSpPr>
        <p:spPr>
          <a:xfrm>
            <a:off x="8089838" y="2680345"/>
            <a:ext cx="725751" cy="313875"/>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9603248" y="2366470"/>
            <a:ext cx="792050" cy="313875"/>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8207486" y="4658264"/>
            <a:ext cx="792050" cy="313875"/>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8123108" y="3637386"/>
            <a:ext cx="505737" cy="313875"/>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304928" y="3185536"/>
            <a:ext cx="6638654" cy="1307537"/>
          </a:xfrm>
          <a:prstGeom prst="rect">
            <a:avLst/>
          </a:prstGeom>
          <a:solidFill>
            <a:schemeClr val="accent3">
              <a:lumMod val="20000"/>
              <a:lumOff val="80000"/>
            </a:schemeClr>
          </a:solidFill>
        </p:spPr>
        <p:txBody>
          <a:bodyPr wrap="square" rtlCol="0">
            <a:spAutoFit/>
          </a:bodyPr>
          <a:lstStyle/>
          <a:p>
            <a:pPr>
              <a:lnSpc>
                <a:spcPct val="150000"/>
              </a:lnSpc>
            </a:pPr>
            <a:r>
              <a:rPr lang="en-US" altLang="zh-CN" sz="2800" b="1" dirty="0">
                <a:latin typeface="Times New Roman" panose="02020603050405020304" charset="0"/>
                <a:ea typeface="华文中宋" panose="02010600040101010101" pitchFamily="2" charset="-122"/>
                <a:cs typeface="Times New Roman" panose="02020603050405020304" charset="0"/>
              </a:rPr>
              <a:t>What can we know from these adjectives? </a:t>
            </a:r>
            <a:endParaRPr lang="en-US" altLang="zh-CN" sz="2800" b="1" dirty="0">
              <a:latin typeface="Times New Roman" panose="02020603050405020304" charset="0"/>
              <a:ea typeface="华文中宋" panose="02010600040101010101" pitchFamily="2" charset="-122"/>
              <a:cs typeface="Times New Roman" panose="02020603050405020304" charset="0"/>
            </a:endParaRPr>
          </a:p>
          <a:p>
            <a:pPr>
              <a:lnSpc>
                <a:spcPct val="150000"/>
              </a:lnSpc>
            </a:pPr>
            <a:r>
              <a:rPr lang="en-US" altLang="zh-CN" sz="2800" b="1" dirty="0">
                <a:latin typeface="Times New Roman" panose="02020603050405020304" charset="0"/>
                <a:ea typeface="华文中宋" panose="02010600040101010101" pitchFamily="2" charset="-122"/>
                <a:cs typeface="Times New Roman" panose="02020603050405020304" charset="0"/>
              </a:rPr>
              <a:t>What does Peter feel about his new school? </a:t>
            </a:r>
            <a:endParaRPr lang="zh-CN" altLang="en-US" sz="2800" b="1" dirty="0">
              <a:latin typeface="Times New Roman" panose="02020603050405020304" charset="0"/>
              <a:ea typeface="华文中宋" panose="02010600040101010101" pitchFamily="2" charset="-122"/>
              <a:cs typeface="Times New Roman" panose="02020603050405020304" charset="0"/>
            </a:endParaRPr>
          </a:p>
        </p:txBody>
      </p:sp>
      <p:grpSp>
        <p:nvGrpSpPr>
          <p:cNvPr id="7" name="组合 6"/>
          <p:cNvGrpSpPr/>
          <p:nvPr/>
        </p:nvGrpSpPr>
        <p:grpSpPr>
          <a:xfrm>
            <a:off x="6885507" y="178354"/>
            <a:ext cx="5337119" cy="4683182"/>
            <a:chOff x="10905512" y="-1288581"/>
            <a:chExt cx="5337119" cy="4683182"/>
          </a:xfrm>
        </p:grpSpPr>
        <p:pic>
          <p:nvPicPr>
            <p:cNvPr id="24" name="图片 23" descr="千库网_情人节粉色爱心_元素编号11794116"/>
            <p:cNvPicPr>
              <a:picLocks noChangeAspect="1"/>
            </p:cNvPicPr>
            <p:nvPr/>
          </p:nvPicPr>
          <p:blipFill>
            <a:blip r:embed="rId4"/>
            <a:srcRect l="16816" t="21367" r="14543" b="18403"/>
            <a:stretch>
              <a:fillRect/>
            </a:stretch>
          </p:blipFill>
          <p:spPr>
            <a:xfrm>
              <a:off x="10905512" y="-1288581"/>
              <a:ext cx="5337119" cy="4683182"/>
            </a:xfrm>
            <a:prstGeom prst="rect">
              <a:avLst/>
            </a:prstGeom>
          </p:spPr>
        </p:pic>
        <p:sp>
          <p:nvSpPr>
            <p:cNvPr id="25" name="文本框 24"/>
            <p:cNvSpPr txBox="1"/>
            <p:nvPr/>
          </p:nvSpPr>
          <p:spPr>
            <a:xfrm>
              <a:off x="11487380" y="183983"/>
              <a:ext cx="3852412" cy="1446550"/>
            </a:xfrm>
            <a:prstGeom prst="rect">
              <a:avLst/>
            </a:prstGeom>
            <a:noFill/>
          </p:spPr>
          <p:txBody>
            <a:bodyPr wrap="square" rtlCol="0" anchor="t">
              <a:spAutoFit/>
            </a:bodyPr>
            <a:lstStyle/>
            <a:p>
              <a:pPr algn="ctr"/>
              <a:r>
                <a:rPr lang="en-US" altLang="zh-CN" sz="4400" dirty="0">
                  <a:solidFill>
                    <a:schemeClr val="bg1"/>
                  </a:solidFill>
                  <a:effectLst>
                    <a:glow rad="139700">
                      <a:srgbClr val="FFFF00">
                        <a:alpha val="74000"/>
                      </a:srgbClr>
                    </a:glow>
                  </a:effectLst>
                  <a:latin typeface="Berlin Sans FB Demi" panose="020E0802020502020306" charset="0"/>
                  <a:cs typeface="Berlin Sans FB Demi" panose="020E0802020502020306" charset="0"/>
                  <a:sym typeface="+mn-ea"/>
                </a:rPr>
                <a:t>Peter loves his new school.</a:t>
              </a:r>
              <a:endParaRPr lang="en-US" altLang="zh-CN" sz="4400" dirty="0">
                <a:solidFill>
                  <a:schemeClr val="bg1"/>
                </a:solidFill>
                <a:effectLst>
                  <a:glow rad="139700">
                    <a:srgbClr val="FFFF00">
                      <a:alpha val="74000"/>
                    </a:srgbClr>
                  </a:glow>
                </a:effectLst>
                <a:latin typeface="Berlin Sans FB Demi" panose="020E0802020502020306" charset="0"/>
                <a:cs typeface="Berlin Sans FB Demi" panose="020E0802020502020306" charset="0"/>
                <a:sym typeface="+mn-ea"/>
              </a:endParaRPr>
            </a:p>
          </p:txBody>
        </p:sp>
      </p:grpSp>
      <p:sp>
        <p:nvSpPr>
          <p:cNvPr id="5" name="文本框 4"/>
          <p:cNvSpPr txBox="1"/>
          <p:nvPr/>
        </p:nvSpPr>
        <p:spPr>
          <a:xfrm>
            <a:off x="452209" y="4176934"/>
            <a:ext cx="10827277" cy="2221762"/>
          </a:xfrm>
          <a:prstGeom prst="rect">
            <a:avLst/>
          </a:prstGeom>
          <a:solidFill>
            <a:schemeClr val="accent1"/>
          </a:solidFill>
        </p:spPr>
        <p:txBody>
          <a:bodyPr wrap="square" rtlCol="0">
            <a:spAutoFit/>
          </a:bodyPr>
          <a:lstStyle>
            <a:defPPr>
              <a:defRPr lang="zh-CN"/>
            </a:defPPr>
            <a:lvl1pPr>
              <a:lnSpc>
                <a:spcPct val="150000"/>
              </a:lnSpc>
              <a:defRPr>
                <a:latin typeface="宋体" panose="02010600030101010101" pitchFamily="2" charset="-122"/>
                <a:ea typeface="宋体" panose="02010600030101010101" pitchFamily="2" charset="-122"/>
              </a:defRPr>
            </a:lvl1pPr>
          </a:lstStyle>
          <a:p>
            <a:r>
              <a:rPr lang="zh-CN" altLang="en-US" sz="2400" b="1" dirty="0">
                <a:solidFill>
                  <a:schemeClr val="bg1"/>
                </a:solidFill>
              </a:rPr>
              <a:t>设计意图：让学生找出</a:t>
            </a:r>
            <a:r>
              <a:rPr lang="en-US" altLang="zh-CN" sz="2400" b="1" dirty="0">
                <a:solidFill>
                  <a:schemeClr val="bg1"/>
                </a:solidFill>
              </a:rPr>
              <a:t>1c</a:t>
            </a:r>
            <a:r>
              <a:rPr lang="zh-CN" altLang="en-US" sz="2400" b="1" dirty="0">
                <a:solidFill>
                  <a:schemeClr val="bg1"/>
                </a:solidFill>
              </a:rPr>
              <a:t>中形容词所描述的对象，关注语言的</a:t>
            </a:r>
            <a:r>
              <a:rPr lang="zh-CN" altLang="en-US" sz="2400" b="1" dirty="0">
                <a:solidFill>
                  <a:srgbClr val="FF0000"/>
                </a:solidFill>
              </a:rPr>
              <a:t>得体性</a:t>
            </a:r>
            <a:r>
              <a:rPr lang="zh-CN" altLang="en-US" sz="2400" b="1" dirty="0">
                <a:solidFill>
                  <a:schemeClr val="bg1"/>
                </a:solidFill>
              </a:rPr>
              <a:t>和</a:t>
            </a:r>
            <a:r>
              <a:rPr lang="zh-CN" altLang="en-US" sz="2400" b="1" dirty="0">
                <a:solidFill>
                  <a:srgbClr val="FF0000"/>
                </a:solidFill>
              </a:rPr>
              <a:t>适切性</a:t>
            </a:r>
            <a:r>
              <a:rPr lang="zh-CN" altLang="en-US" sz="2400" b="1" dirty="0">
                <a:solidFill>
                  <a:schemeClr val="bg1"/>
                </a:solidFill>
              </a:rPr>
              <a:t>。接着让学生继续找语篇里其他形容词及所修饰的对象，进一步感知语言使用的</a:t>
            </a:r>
            <a:r>
              <a:rPr lang="zh-CN" altLang="en-US" sz="2400" b="1" dirty="0">
                <a:solidFill>
                  <a:srgbClr val="FF0000"/>
                </a:solidFill>
              </a:rPr>
              <a:t>语境</a:t>
            </a:r>
            <a:r>
              <a:rPr lang="zh-CN" altLang="en-US" sz="2400" b="1" dirty="0">
                <a:solidFill>
                  <a:schemeClr val="bg1"/>
                </a:solidFill>
              </a:rPr>
              <a:t>。鼓励学生平时多关注、积累此类词汇，</a:t>
            </a:r>
            <a:r>
              <a:rPr lang="zh-CN" altLang="en-US" sz="2400" b="1" dirty="0">
                <a:solidFill>
                  <a:srgbClr val="FF0000"/>
                </a:solidFill>
              </a:rPr>
              <a:t>丰富</a:t>
            </a:r>
            <a:r>
              <a:rPr lang="zh-CN" altLang="en-US" sz="2400" b="1" dirty="0">
                <a:solidFill>
                  <a:schemeClr val="bg1"/>
                </a:solidFill>
              </a:rPr>
              <a:t>自己的</a:t>
            </a:r>
            <a:r>
              <a:rPr lang="zh-CN" altLang="en-US" sz="2400" b="1" dirty="0">
                <a:solidFill>
                  <a:srgbClr val="FF0000"/>
                </a:solidFill>
              </a:rPr>
              <a:t>语言表达</a:t>
            </a:r>
            <a:r>
              <a:rPr lang="zh-CN" altLang="en-US" sz="2400" b="1" dirty="0">
                <a:solidFill>
                  <a:schemeClr val="bg1"/>
                </a:solidFill>
              </a:rPr>
              <a:t>。最后引导学生关注形容词的</a:t>
            </a:r>
            <a:r>
              <a:rPr lang="zh-CN" altLang="en-US" sz="2400" b="1" dirty="0">
                <a:solidFill>
                  <a:srgbClr val="FF0000"/>
                </a:solidFill>
              </a:rPr>
              <a:t>感情色彩</a:t>
            </a:r>
            <a:r>
              <a:rPr lang="zh-CN" altLang="en-US" sz="2400" b="1" dirty="0">
                <a:solidFill>
                  <a:schemeClr val="bg1"/>
                </a:solidFill>
              </a:rPr>
              <a:t>及其表达的作者的</a:t>
            </a:r>
            <a:r>
              <a:rPr lang="zh-CN" altLang="en-US" sz="2400" b="1" dirty="0">
                <a:solidFill>
                  <a:srgbClr val="FF0000"/>
                </a:solidFill>
              </a:rPr>
              <a:t>情感</a:t>
            </a:r>
            <a:r>
              <a:rPr lang="zh-CN" altLang="en-US" sz="2400" b="1" dirty="0">
                <a:solidFill>
                  <a:schemeClr val="bg1"/>
                </a:solidFill>
              </a:rPr>
              <a:t>和</a:t>
            </a:r>
            <a:r>
              <a:rPr lang="zh-CN" altLang="en-US" sz="2400" b="1" dirty="0">
                <a:solidFill>
                  <a:srgbClr val="FF0000"/>
                </a:solidFill>
              </a:rPr>
              <a:t>态度</a:t>
            </a:r>
            <a:r>
              <a:rPr lang="zh-CN" altLang="en-US" sz="2400" b="1" dirty="0">
                <a:solidFill>
                  <a:schemeClr val="bg1"/>
                </a:solidFill>
              </a:rPr>
              <a:t>。</a:t>
            </a:r>
            <a:endParaRPr lang="zh-CN" altLang="en-US" sz="2400" b="1" dirty="0">
              <a:solidFill>
                <a:schemeClr val="bg1"/>
              </a:solidFill>
            </a:endParaRPr>
          </a:p>
        </p:txBody>
      </p:sp>
      <p:sp>
        <p:nvSpPr>
          <p:cNvPr id="14" name="矩形: 剪去单角 13"/>
          <p:cNvSpPr/>
          <p:nvPr/>
        </p:nvSpPr>
        <p:spPr>
          <a:xfrm>
            <a:off x="297575" y="80478"/>
            <a:ext cx="6696901" cy="681155"/>
          </a:xfrm>
          <a:prstGeom prst="snip1Rect">
            <a:avLst/>
          </a:prstGeom>
          <a:ln w="38100">
            <a:solidFill>
              <a:schemeClr val="accent1"/>
            </a:solidFill>
            <a:prstDash val="sysDot"/>
          </a:ln>
        </p:spPr>
        <p:style>
          <a:lnRef idx="2">
            <a:schemeClr val="accent6"/>
          </a:lnRef>
          <a:fillRef idx="1">
            <a:schemeClr val="lt1"/>
          </a:fillRef>
          <a:effectRef idx="0">
            <a:schemeClr val="accent6"/>
          </a:effectRef>
          <a:fontRef idx="minor">
            <a:schemeClr val="dk1"/>
          </a:fontRef>
        </p:style>
        <p:txBody>
          <a:bodyPr tIns="180000" rIns="90000" rtlCol="0" anchor="ctr" anchorCtr="0"/>
          <a:lstStyle/>
          <a:p>
            <a:pPr>
              <a:lnSpc>
                <a:spcPct val="120000"/>
              </a:lnSpc>
            </a:pPr>
            <a:r>
              <a:rPr lang="en-US" altLang="zh-CN" sz="2400" b="1" dirty="0"/>
              <a:t>Reading strategy:</a:t>
            </a:r>
            <a:endParaRPr lang="en-US" altLang="zh-CN" sz="2400" b="1" dirty="0"/>
          </a:p>
          <a:p>
            <a:pPr>
              <a:lnSpc>
                <a:spcPct val="120000"/>
              </a:lnSpc>
            </a:pPr>
            <a:r>
              <a:rPr lang="en-US" altLang="zh-CN" sz="2000" dirty="0"/>
              <a:t>Adjectives can show the writer’s emotions and attitudes.</a:t>
            </a:r>
            <a:endParaRPr lang="en-US" altLang="zh-CN" sz="2000" dirty="0"/>
          </a:p>
          <a:p>
            <a:pPr>
              <a:lnSpc>
                <a:spcPct val="120000"/>
              </a:lnSpc>
            </a:pPr>
            <a:r>
              <a:rPr lang="en-US" altLang="zh-CN" sz="2000" dirty="0"/>
              <a:t>.</a:t>
            </a:r>
            <a:endParaRPr lang="en-US" altLang="zh-CN"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par>
                                <p:cTn id="8" presetID="22" presetClass="entr" presetSubtype="8"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par>
                                <p:cTn id="11" presetID="22" presetClass="entr" presetSubtype="8" fill="hold" nodeType="with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wipe(left)">
                                      <p:cBhvr>
                                        <p:cTn id="13" dur="500"/>
                                        <p:tgtEl>
                                          <p:spTgt spid="47"/>
                                        </p:tgtEl>
                                      </p:cBhvr>
                                    </p:animEffect>
                                  </p:childTnLst>
                                </p:cTn>
                              </p:par>
                              <p:par>
                                <p:cTn id="14" presetID="22" presetClass="entr" presetSubtype="8" fill="hold"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par>
                                <p:cTn id="17" presetID="22" presetClass="entr" presetSubtype="8" fill="hold" nodeType="with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wipe(left)">
                                      <p:cBhvr>
                                        <p:cTn id="19" dur="500"/>
                                        <p:tgtEl>
                                          <p:spTgt spid="4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left)">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0" end="0"/>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
                                            <p:txEl>
                                              <p:pRg st="1" end="1"/>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
                                            <p:txEl>
                                              <p:pRg st="2" end="2"/>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5"/>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P spid="4" grpId="0"/>
      <p:bldP spid="9" grpId="0" animBg="1"/>
      <p:bldP spid="11" grpId="0" animBg="1"/>
      <p:bldP spid="12" grpId="0" animBg="1"/>
      <p:bldP spid="13" grpId="0" animBg="1"/>
      <p:bldP spid="22" grpId="0" animBg="1"/>
      <p:bldP spid="5" grpId="0" bldLvl="0" animBg="1"/>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descr="7b0a2020202022776f7264617274223a2022220a7d0a"/>
          <p:cNvSpPr/>
          <p:nvPr/>
        </p:nvSpPr>
        <p:spPr>
          <a:xfrm>
            <a:off x="61415" y="137174"/>
            <a:ext cx="4360659" cy="583565"/>
          </a:xfrm>
          <a:prstGeom prst="rect">
            <a:avLst/>
          </a:prstGeom>
          <a:noFill/>
          <a:ln>
            <a:noFill/>
          </a:ln>
        </p:spPr>
        <p:txBody>
          <a:bodyPr wrap="square" rtlCol="0" anchor="t">
            <a:spAutoFit/>
          </a:bodyPr>
          <a:lstStyle/>
          <a:p>
            <a:pPr algn="l"/>
            <a:r>
              <a:rPr lang="en-US" altLang="zh-CN" sz="3200" b="1" dirty="0">
                <a:ln w="22225">
                  <a:solidFill>
                    <a:srgbClr val="44403F"/>
                  </a:solidFill>
                </a:ln>
                <a:solidFill>
                  <a:srgbClr val="FFC4A6"/>
                </a:solidFill>
                <a:effectLst>
                  <a:outerShdw dist="88900" dir="2700000" algn="tl" rotWithShape="0">
                    <a:srgbClr val="44403F"/>
                  </a:outerShdw>
                </a:effectLst>
                <a:latin typeface="Gill Sans Ultra Bold" panose="020B0A02020104020203" charset="0"/>
                <a:cs typeface="Gill Sans Ultra Bold" panose="020B0A02020104020203" charset="0"/>
              </a:rPr>
              <a:t>Group work</a:t>
            </a:r>
            <a:endParaRPr lang="en-US" altLang="zh-CN" sz="3200" b="1" dirty="0">
              <a:ln w="22225">
                <a:solidFill>
                  <a:srgbClr val="44403F"/>
                </a:solidFill>
              </a:ln>
              <a:solidFill>
                <a:srgbClr val="FFC4A6"/>
              </a:solidFill>
              <a:effectLst>
                <a:outerShdw dist="88900" dir="2700000" algn="tl" rotWithShape="0">
                  <a:srgbClr val="44403F"/>
                </a:outerShdw>
              </a:effectLst>
              <a:latin typeface="Gill Sans Ultra Bold" panose="020B0A02020104020203" charset="0"/>
              <a:cs typeface="Gill Sans Ultra Bold" panose="020B0A02020104020203" charset="0"/>
            </a:endParaRPr>
          </a:p>
        </p:txBody>
      </p:sp>
      <p:sp>
        <p:nvSpPr>
          <p:cNvPr id="18" name="文本框 17"/>
          <p:cNvSpPr txBox="1"/>
          <p:nvPr/>
        </p:nvSpPr>
        <p:spPr>
          <a:xfrm>
            <a:off x="3855295" y="-19352"/>
            <a:ext cx="6776312" cy="1134101"/>
          </a:xfrm>
          <a:prstGeom prst="rect">
            <a:avLst/>
          </a:prstGeom>
          <a:noFill/>
        </p:spPr>
        <p:txBody>
          <a:bodyPr wrap="square" rtlCol="0">
            <a:noAutofit/>
          </a:bodyPr>
          <a:lstStyle/>
          <a:p>
            <a:r>
              <a:rPr lang="en-US" altLang="zh-CN" sz="3200" b="1" i="1" dirty="0">
                <a:solidFill>
                  <a:srgbClr val="C00000"/>
                </a:solidFill>
                <a:latin typeface="Times New Roman" panose="02020603050405020304" charset="0"/>
                <a:cs typeface="Times New Roman" panose="02020603050405020304" charset="0"/>
              </a:rPr>
              <a:t>Talk about your favorite places in our school and tell your reasons.</a:t>
            </a:r>
            <a:endParaRPr lang="en-US" altLang="zh-CN" sz="3200" b="1" i="1" dirty="0">
              <a:solidFill>
                <a:srgbClr val="C00000"/>
              </a:solidFill>
              <a:latin typeface="Times New Roman" panose="02020603050405020304" charset="0"/>
              <a:cs typeface="Times New Roman" panose="02020603050405020304" charset="0"/>
            </a:endParaRPr>
          </a:p>
        </p:txBody>
      </p:sp>
      <p:graphicFrame>
        <p:nvGraphicFramePr>
          <p:cNvPr id="19" name="表格 18"/>
          <p:cNvGraphicFramePr/>
          <p:nvPr>
            <p:custDataLst>
              <p:tags r:id="rId1"/>
            </p:custDataLst>
          </p:nvPr>
        </p:nvGraphicFramePr>
        <p:xfrm>
          <a:off x="446914" y="4702236"/>
          <a:ext cx="11298172" cy="1998980"/>
        </p:xfrm>
        <a:graphic>
          <a:graphicData uri="http://schemas.openxmlformats.org/drawingml/2006/table">
            <a:tbl>
              <a:tblPr firstRow="1" bandRow="1">
                <a:tableStyleId>{21E4AEA4-8DFA-4A89-87EB-49C32662AFE0}</a:tableStyleId>
              </a:tblPr>
              <a:tblGrid>
                <a:gridCol w="7381264"/>
                <a:gridCol w="3916908"/>
              </a:tblGrid>
              <a:tr h="518160">
                <a:tc>
                  <a:txBody>
                    <a:bodyPr/>
                    <a:lstStyle/>
                    <a:p>
                      <a:pPr algn="ctr">
                        <a:buNone/>
                      </a:pPr>
                      <a:r>
                        <a:rPr lang="en-US" altLang="zh-CN" sz="2800" dirty="0"/>
                        <a:t>School places</a:t>
                      </a:r>
                      <a:endParaRPr lang="en-US" altLang="zh-CN" sz="2800" dirty="0">
                        <a:latin typeface="Times New Roman" panose="02020603050405020304" charset="0"/>
                        <a:ea typeface="华文中宋" panose="02010600040101010101" pitchFamily="2" charset="-122"/>
                        <a:cs typeface="Times New Roman" panose="02020603050405020304" charset="0"/>
                      </a:endParaRPr>
                    </a:p>
                  </a:txBody>
                  <a:tcPr anchor="ctr"/>
                </a:tc>
                <a:tc>
                  <a:txBody>
                    <a:bodyPr/>
                    <a:lstStyle/>
                    <a:p>
                      <a:pPr algn="ctr">
                        <a:buNone/>
                      </a:pPr>
                      <a:r>
                        <a:rPr lang="en-US" altLang="zh-CN" sz="2800" dirty="0"/>
                        <a:t>Descriptions</a:t>
                      </a:r>
                      <a:endParaRPr lang="en-US" altLang="zh-CN" sz="2800" dirty="0">
                        <a:latin typeface="Times New Roman" panose="02020603050405020304" charset="0"/>
                        <a:ea typeface="华文中宋" panose="02010600040101010101" pitchFamily="2" charset="-122"/>
                        <a:cs typeface="Times New Roman" panose="02020603050405020304" charset="0"/>
                      </a:endParaRPr>
                    </a:p>
                  </a:txBody>
                  <a:tcPr anchor="ctr"/>
                </a:tc>
              </a:tr>
              <a:tr h="1480820">
                <a:tc>
                  <a:txBody>
                    <a:bodyPr/>
                    <a:lstStyle/>
                    <a:p>
                      <a:pPr algn="ctr">
                        <a:buNone/>
                      </a:pPr>
                      <a:r>
                        <a:rPr lang="en-US" altLang="zh-CN" sz="2800" dirty="0"/>
                        <a:t>sports field, classroom building, dining hall, gym, library, school hall, science building, art building…</a:t>
                      </a:r>
                      <a:endParaRPr lang="en-US" altLang="zh-CN" sz="2800" dirty="0">
                        <a:latin typeface="Times New Roman" panose="02020603050405020304" charset="0"/>
                        <a:ea typeface="华文中宋" panose="02010600040101010101" pitchFamily="2" charset="-122"/>
                        <a:cs typeface="Times New Roman" panose="02020603050405020304" charset="0"/>
                      </a:endParaRPr>
                    </a:p>
                  </a:txBody>
                  <a:tcPr anchor="ctr"/>
                </a:tc>
                <a:tc>
                  <a:txBody>
                    <a:bodyPr/>
                    <a:lstStyle/>
                    <a:p>
                      <a:pPr algn="ctr">
                        <a:buNone/>
                      </a:pPr>
                      <a:r>
                        <a:rPr lang="en-US" altLang="zh-CN" sz="2800" dirty="0"/>
                        <a:t>wonderful, fantastic, nice, big, clean, amazing...</a:t>
                      </a:r>
                      <a:endParaRPr lang="en-US" altLang="zh-CN" sz="2800" dirty="0">
                        <a:latin typeface="Times New Roman" panose="02020603050405020304" charset="0"/>
                        <a:ea typeface="华文中宋" panose="02010600040101010101" pitchFamily="2" charset="-122"/>
                        <a:cs typeface="Times New Roman" panose="02020603050405020304" charset="0"/>
                      </a:endParaRPr>
                    </a:p>
                  </a:txBody>
                  <a:tcPr anchor="ctr"/>
                </a:tc>
              </a:tr>
            </a:tbl>
          </a:graphicData>
        </a:graphic>
      </p:graphicFrame>
      <p:pic>
        <p:nvPicPr>
          <p:cNvPr id="21" name="图片 20" descr="千库网_女生演讲说话汇报工作_元素编号12957783"/>
          <p:cNvPicPr>
            <a:picLocks noChangeAspect="1"/>
          </p:cNvPicPr>
          <p:nvPr/>
        </p:nvPicPr>
        <p:blipFill>
          <a:blip r:embed="rId2"/>
          <a:stretch>
            <a:fillRect/>
          </a:stretch>
        </p:blipFill>
        <p:spPr>
          <a:xfrm>
            <a:off x="8813467" y="1114749"/>
            <a:ext cx="2621280" cy="3133606"/>
          </a:xfrm>
          <a:prstGeom prst="rect">
            <a:avLst/>
          </a:prstGeom>
        </p:spPr>
      </p:pic>
      <p:sp>
        <p:nvSpPr>
          <p:cNvPr id="2" name="文本框 1"/>
          <p:cNvSpPr txBox="1"/>
          <p:nvPr/>
        </p:nvSpPr>
        <p:spPr>
          <a:xfrm>
            <a:off x="757253" y="1290650"/>
            <a:ext cx="7499644" cy="3133606"/>
          </a:xfrm>
          <a:prstGeom prst="rect">
            <a:avLst/>
          </a:prstGeom>
          <a:ln w="38100">
            <a:solidFill>
              <a:srgbClr val="C00000"/>
            </a:solidFill>
            <a:prstDash val="sysDot"/>
          </a:ln>
        </p:spPr>
        <p:style>
          <a:lnRef idx="2">
            <a:schemeClr val="accent6"/>
          </a:lnRef>
          <a:fillRef idx="1">
            <a:schemeClr val="lt1"/>
          </a:fillRef>
          <a:effectRef idx="0">
            <a:schemeClr val="accent6"/>
          </a:effectRef>
          <a:fontRef idx="minor">
            <a:schemeClr val="dk1"/>
          </a:fontRef>
        </p:style>
        <p:txBody>
          <a:bodyPr wrap="square" rtlCol="0">
            <a:noAutofit/>
          </a:bodyPr>
          <a:lstStyle/>
          <a:p>
            <a:pPr>
              <a:spcAft>
                <a:spcPts val="1200"/>
              </a:spcAft>
            </a:pPr>
            <a:r>
              <a:rPr lang="en-US" altLang="zh-CN" sz="2800" dirty="0">
                <a:latin typeface="Times New Roman" panose="02020603050405020304" charset="0"/>
                <a:cs typeface="Times New Roman" panose="02020603050405020304" charset="0"/>
              </a:rPr>
              <a:t>Hello, everyone. Our school is beautiful/great/…</a:t>
            </a:r>
            <a:endParaRPr lang="en-US" altLang="zh-CN" sz="2800" dirty="0">
              <a:latin typeface="Times New Roman" panose="02020603050405020304" charset="0"/>
              <a:cs typeface="Times New Roman" panose="02020603050405020304" charset="0"/>
            </a:endParaRPr>
          </a:p>
          <a:p>
            <a:r>
              <a:rPr lang="en-US" altLang="zh-CN" sz="2800" dirty="0">
                <a:latin typeface="Times New Roman" panose="02020603050405020304" charset="0"/>
                <a:cs typeface="Times New Roman" panose="02020603050405020304" charset="0"/>
              </a:rPr>
              <a:t>…’s favourite place is … because ...</a:t>
            </a:r>
            <a:endParaRPr lang="en-US" altLang="zh-CN" sz="2800" dirty="0">
              <a:latin typeface="Times New Roman" panose="02020603050405020304" charset="0"/>
              <a:cs typeface="Times New Roman" panose="02020603050405020304" charset="0"/>
            </a:endParaRPr>
          </a:p>
          <a:p>
            <a:r>
              <a:rPr lang="en-US" altLang="zh-CN" sz="2800" dirty="0">
                <a:latin typeface="Times New Roman" panose="02020603050405020304" charset="0"/>
                <a:cs typeface="Times New Roman" panose="02020603050405020304" charset="0"/>
              </a:rPr>
              <a:t>And … likes … best ... </a:t>
            </a:r>
            <a:endParaRPr lang="en-US" altLang="zh-CN" sz="2800" dirty="0">
              <a:latin typeface="Times New Roman" panose="02020603050405020304" charset="0"/>
              <a:cs typeface="Times New Roman" panose="02020603050405020304" charset="0"/>
            </a:endParaRPr>
          </a:p>
          <a:p>
            <a:r>
              <a:rPr lang="en-US" altLang="zh-CN" sz="2800" dirty="0">
                <a:latin typeface="Times New Roman" panose="02020603050405020304" charset="0"/>
                <a:cs typeface="Times New Roman" panose="02020603050405020304" charset="0"/>
              </a:rPr>
              <a:t>How about …? His/Her favourite place is …</a:t>
            </a:r>
            <a:endParaRPr lang="en-US" altLang="zh-CN" sz="2800" dirty="0">
              <a:latin typeface="Times New Roman" panose="02020603050405020304" charset="0"/>
              <a:cs typeface="Times New Roman" panose="02020603050405020304" charset="0"/>
            </a:endParaRPr>
          </a:p>
          <a:p>
            <a:pPr>
              <a:spcAft>
                <a:spcPts val="1200"/>
              </a:spcAft>
            </a:pPr>
            <a:r>
              <a:rPr lang="en-US" altLang="zh-CN" sz="2800" dirty="0">
                <a:latin typeface="Times New Roman" panose="02020603050405020304" charset="0"/>
                <a:cs typeface="Times New Roman" panose="02020603050405020304" charset="0"/>
              </a:rPr>
              <a:t>As for me, I love … </a:t>
            </a:r>
            <a:endParaRPr lang="en-US" altLang="zh-CN" sz="2800" dirty="0">
              <a:latin typeface="Times New Roman" panose="02020603050405020304" charset="0"/>
              <a:cs typeface="Times New Roman" panose="02020603050405020304" charset="0"/>
            </a:endParaRPr>
          </a:p>
          <a:p>
            <a:r>
              <a:rPr lang="en-US" altLang="zh-CN" sz="2800" dirty="0">
                <a:latin typeface="Times New Roman" panose="02020603050405020304" charset="0"/>
                <a:cs typeface="Times New Roman" panose="02020603050405020304" charset="0"/>
              </a:rPr>
              <a:t>We have a lot of fun in our school.</a:t>
            </a:r>
            <a:endParaRPr lang="en-US" altLang="zh-CN" sz="2800" dirty="0">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单圆角矩形 17"/>
          <p:cNvSpPr/>
          <p:nvPr>
            <p:custDataLst>
              <p:tags r:id="rId1"/>
            </p:custDataLst>
          </p:nvPr>
        </p:nvSpPr>
        <p:spPr>
          <a:xfrm>
            <a:off x="241935" y="262890"/>
            <a:ext cx="11686540" cy="6330950"/>
          </a:xfrm>
          <a:prstGeom prst="round1Rect">
            <a:avLst/>
          </a:prstGeom>
          <a:solidFill>
            <a:schemeClr val="bg1">
              <a:alpha val="97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5" name="单圆角矩形 4"/>
          <p:cNvSpPr/>
          <p:nvPr/>
        </p:nvSpPr>
        <p:spPr>
          <a:xfrm>
            <a:off x="819150" y="2196465"/>
            <a:ext cx="9039627" cy="1591409"/>
          </a:xfrm>
          <a:prstGeom prst="round1Rect">
            <a:avLst>
              <a:gd name="adj" fmla="val 50000"/>
            </a:avLst>
          </a:prstGeom>
          <a:solidFill>
            <a:schemeClr val="bg1">
              <a:alpha val="97000"/>
            </a:schemeClr>
          </a:solidFill>
          <a:ln w="19050">
            <a:noFill/>
            <a:prstDash val="dashDot"/>
          </a:ln>
          <a:effectLst>
            <a:outerShdw blurRad="50800" dist="1524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9" name="文本框 8"/>
          <p:cNvSpPr txBox="1"/>
          <p:nvPr/>
        </p:nvSpPr>
        <p:spPr>
          <a:xfrm>
            <a:off x="982247" y="2502406"/>
            <a:ext cx="8966933" cy="1077218"/>
          </a:xfrm>
          <a:prstGeom prst="rect">
            <a:avLst/>
          </a:prstGeom>
          <a:noFill/>
        </p:spPr>
        <p:txBody>
          <a:bodyPr wrap="square" rtlCol="0">
            <a:spAutoFit/>
          </a:bodyPr>
          <a:lstStyle/>
          <a:p>
            <a:r>
              <a:rPr lang="en-US" altLang="zh-CN" sz="3200" b="1" dirty="0">
                <a:solidFill>
                  <a:schemeClr val="tx1">
                    <a:lumMod val="85000"/>
                    <a:lumOff val="15000"/>
                  </a:schemeClr>
                </a:solidFill>
                <a:latin typeface="Baskerville Old Face" panose="02020602080505020303" charset="0"/>
              </a:rPr>
              <a:t>Polish your report and take turns to give the report after class.</a:t>
            </a:r>
            <a:endParaRPr lang="en-US" altLang="zh-CN" sz="3200" b="1" dirty="0">
              <a:solidFill>
                <a:schemeClr val="tx1">
                  <a:lumMod val="85000"/>
                  <a:lumOff val="15000"/>
                </a:schemeClr>
              </a:solidFill>
              <a:latin typeface="Baskerville Old Face" panose="02020602080505020303" charset="0"/>
              <a:sym typeface="+mn-ea"/>
            </a:endParaRPr>
          </a:p>
        </p:txBody>
      </p:sp>
      <p:sp>
        <p:nvSpPr>
          <p:cNvPr id="6" name="单圆角矩形 5"/>
          <p:cNvSpPr/>
          <p:nvPr>
            <p:custDataLst>
              <p:tags r:id="rId2"/>
            </p:custDataLst>
          </p:nvPr>
        </p:nvSpPr>
        <p:spPr>
          <a:xfrm>
            <a:off x="819150" y="4193540"/>
            <a:ext cx="9625013" cy="1528604"/>
          </a:xfrm>
          <a:prstGeom prst="round1Rect">
            <a:avLst>
              <a:gd name="adj" fmla="val 50000"/>
            </a:avLst>
          </a:prstGeom>
          <a:solidFill>
            <a:schemeClr val="bg1">
              <a:alpha val="97000"/>
            </a:schemeClr>
          </a:solidFill>
          <a:ln w="19050">
            <a:noFill/>
            <a:prstDash val="dashDot"/>
          </a:ln>
          <a:effectLst>
            <a:outerShdw blurRad="50800" dist="1524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0" name="文本框 9"/>
          <p:cNvSpPr txBox="1"/>
          <p:nvPr>
            <p:custDataLst>
              <p:tags r:id="rId3"/>
            </p:custDataLst>
          </p:nvPr>
        </p:nvSpPr>
        <p:spPr>
          <a:xfrm>
            <a:off x="982247" y="4538980"/>
            <a:ext cx="10047703" cy="1077218"/>
          </a:xfrm>
          <a:prstGeom prst="rect">
            <a:avLst/>
          </a:prstGeom>
          <a:noFill/>
        </p:spPr>
        <p:txBody>
          <a:bodyPr wrap="square" rtlCol="0">
            <a:spAutoFit/>
          </a:bodyPr>
          <a:lstStyle/>
          <a:p>
            <a:r>
              <a:rPr lang="en-US" altLang="zh-CN" sz="3200" b="1" dirty="0">
                <a:solidFill>
                  <a:schemeClr val="tx1">
                    <a:lumMod val="85000"/>
                    <a:lumOff val="15000"/>
                  </a:schemeClr>
                </a:solidFill>
                <a:latin typeface="Baskerville Old Face" panose="02020602080505020303" charset="0"/>
                <a:cs typeface="Baskerville Old Face" panose="02020602080505020303" charset="0"/>
                <a:sym typeface="+mn-ea"/>
              </a:rPr>
              <a:t>Find more expressions to introduce your new school.</a:t>
            </a:r>
            <a:endParaRPr lang="en-US" altLang="zh-CN" sz="3200" b="1" u="sng" dirty="0">
              <a:solidFill>
                <a:schemeClr val="tx1">
                  <a:lumMod val="85000"/>
                  <a:lumOff val="15000"/>
                </a:schemeClr>
              </a:solidFill>
              <a:latin typeface="Baskerville Old Face" panose="02020602080505020303" charset="0"/>
              <a:cs typeface="Baskerville Old Face" panose="02020602080505020303" charset="0"/>
              <a:sym typeface="+mn-ea"/>
            </a:endParaRPr>
          </a:p>
          <a:p>
            <a:r>
              <a:rPr lang="en-US" altLang="zh-CN" sz="3200" b="1" dirty="0">
                <a:solidFill>
                  <a:schemeClr val="tx1">
                    <a:lumMod val="85000"/>
                    <a:lumOff val="15000"/>
                  </a:schemeClr>
                </a:solidFill>
                <a:latin typeface="Baskerville Old Face" panose="02020602080505020303" charset="0"/>
                <a:ea typeface="华文楷体" panose="02010600040101010101" charset="-122"/>
                <a:cs typeface="Baskerville Old Face" panose="02020602080505020303" charset="0"/>
                <a:sym typeface="+mn-ea"/>
              </a:rPr>
              <a:t>                                                                </a:t>
            </a:r>
            <a:endParaRPr lang="en-US" altLang="zh-CN" sz="3200" dirty="0">
              <a:solidFill>
                <a:schemeClr val="tx1">
                  <a:lumMod val="85000"/>
                  <a:lumOff val="15000"/>
                </a:schemeClr>
              </a:solidFill>
              <a:latin typeface="华文楷体" panose="02010600040101010101" charset="-122"/>
              <a:ea typeface="华文楷体" panose="02010600040101010101" charset="-122"/>
              <a:cs typeface="Baskerville Old Face" panose="02020602080505020303" charset="0"/>
              <a:sym typeface="+mn-ea"/>
            </a:endParaRPr>
          </a:p>
        </p:txBody>
      </p:sp>
      <p:sp>
        <p:nvSpPr>
          <p:cNvPr id="11" name="文本框 10"/>
          <p:cNvSpPr txBox="1"/>
          <p:nvPr/>
        </p:nvSpPr>
        <p:spPr>
          <a:xfrm>
            <a:off x="1052830" y="1858645"/>
            <a:ext cx="1868805" cy="645160"/>
          </a:xfrm>
          <a:prstGeom prst="rect">
            <a:avLst/>
          </a:prstGeom>
          <a:noFill/>
        </p:spPr>
        <p:txBody>
          <a:bodyPr wrap="square" rtlCol="0">
            <a:spAutoFit/>
          </a:bodyPr>
          <a:lstStyle/>
          <a:p>
            <a:r>
              <a:rPr lang="en-US" altLang="zh-CN" sz="3600" dirty="0">
                <a:solidFill>
                  <a:schemeClr val="tx1">
                    <a:lumMod val="85000"/>
                    <a:lumOff val="15000"/>
                  </a:schemeClr>
                </a:solidFill>
                <a:effectLst>
                  <a:outerShdw blurRad="38100" dist="38100" dir="2700000" algn="tl">
                    <a:srgbClr val="000000">
                      <a:alpha val="43137"/>
                    </a:srgbClr>
                  </a:outerShdw>
                </a:effectLst>
                <a:latin typeface="Britannic Bold" panose="020B0903060703020204" charset="0"/>
                <a:cs typeface="Britannic Bold" panose="020B0903060703020204" charset="0"/>
              </a:rPr>
              <a:t>Must do:</a:t>
            </a:r>
            <a:endParaRPr lang="en-US" altLang="zh-CN" sz="3600" dirty="0">
              <a:solidFill>
                <a:schemeClr val="tx1">
                  <a:lumMod val="85000"/>
                  <a:lumOff val="15000"/>
                </a:schemeClr>
              </a:solidFill>
              <a:effectLst>
                <a:outerShdw blurRad="38100" dist="38100" dir="2700000" algn="tl">
                  <a:srgbClr val="000000">
                    <a:alpha val="43137"/>
                  </a:srgbClr>
                </a:outerShdw>
              </a:effectLst>
              <a:latin typeface="Britannic Bold" panose="020B0903060703020204" charset="0"/>
              <a:cs typeface="Britannic Bold" panose="020B0903060703020204" charset="0"/>
            </a:endParaRPr>
          </a:p>
        </p:txBody>
      </p:sp>
      <p:sp>
        <p:nvSpPr>
          <p:cNvPr id="15" name="文本框 14"/>
          <p:cNvSpPr txBox="1"/>
          <p:nvPr>
            <p:custDataLst>
              <p:tags r:id="rId4"/>
            </p:custDataLst>
          </p:nvPr>
        </p:nvSpPr>
        <p:spPr>
          <a:xfrm>
            <a:off x="1052830" y="3893820"/>
            <a:ext cx="3608070" cy="645160"/>
          </a:xfrm>
          <a:prstGeom prst="rect">
            <a:avLst/>
          </a:prstGeom>
          <a:noFill/>
        </p:spPr>
        <p:txBody>
          <a:bodyPr wrap="square" rtlCol="0">
            <a:spAutoFit/>
          </a:bodyPr>
          <a:lstStyle/>
          <a:p>
            <a:r>
              <a:rPr lang="en-US" altLang="zh-CN" sz="3600" dirty="0">
                <a:solidFill>
                  <a:schemeClr val="tx1">
                    <a:lumMod val="85000"/>
                    <a:lumOff val="15000"/>
                  </a:schemeClr>
                </a:solidFill>
                <a:effectLst>
                  <a:outerShdw blurRad="38100" dist="38100" dir="2700000" algn="tl">
                    <a:srgbClr val="000000">
                      <a:alpha val="43137"/>
                    </a:srgbClr>
                  </a:outerShdw>
                </a:effectLst>
                <a:latin typeface="Britannic Bold" panose="020B0903060703020204" charset="0"/>
                <a:cs typeface="Britannic Bold" panose="020B0903060703020204" charset="0"/>
              </a:rPr>
              <a:t>Choose to do:</a:t>
            </a:r>
            <a:endParaRPr lang="en-US" altLang="zh-CN" sz="3600" dirty="0">
              <a:solidFill>
                <a:schemeClr val="tx1">
                  <a:lumMod val="85000"/>
                  <a:lumOff val="15000"/>
                </a:schemeClr>
              </a:solidFill>
              <a:effectLst>
                <a:outerShdw blurRad="38100" dist="38100" dir="2700000" algn="tl">
                  <a:srgbClr val="000000">
                    <a:alpha val="43137"/>
                  </a:srgbClr>
                </a:outerShdw>
              </a:effectLst>
              <a:latin typeface="Britannic Bold" panose="020B0903060703020204" charset="0"/>
              <a:cs typeface="Britannic Bold" panose="020B0903060703020204" charset="0"/>
            </a:endParaRPr>
          </a:p>
        </p:txBody>
      </p:sp>
      <p:sp>
        <p:nvSpPr>
          <p:cNvPr id="2" name="文本框 15"/>
          <p:cNvSpPr txBox="1"/>
          <p:nvPr/>
        </p:nvSpPr>
        <p:spPr>
          <a:xfrm>
            <a:off x="799340" y="682564"/>
            <a:ext cx="2462628" cy="757616"/>
          </a:xfrm>
          <a:prstGeom prst="rect">
            <a:avLst/>
          </a:prstGeom>
          <a:solidFill>
            <a:srgbClr val="3B84BB"/>
          </a:solidFill>
        </p:spPr>
        <p:txBody>
          <a:bodyPr wrap="square" lIns="90000" rtlCol="0">
            <a:noAutofit/>
          </a:bodyPr>
          <a:lstStyle>
            <a:defPPr>
              <a:defRPr lang="zh-CN"/>
            </a:defPPr>
            <a:lvl1pPr indent="0" algn="ctr">
              <a:lnSpc>
                <a:spcPct val="120000"/>
              </a:lnSpc>
              <a:buFont typeface="+mj-lt"/>
              <a:buNone/>
              <a:defRPr sz="2400"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dirty="0">
                <a:sym typeface="+mn-ea"/>
              </a:rPr>
              <a:t>Homework</a:t>
            </a:r>
            <a:endParaRPr lang="en-US" altLang="zh-CN" sz="3600" dirty="0">
              <a:sym typeface="+mn-e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645025" y="2654300"/>
            <a:ext cx="6993255" cy="2470150"/>
          </a:xfrm>
          <a:prstGeom prst="rect">
            <a:avLst/>
          </a:prstGeom>
        </p:spPr>
        <p:txBody>
          <a:bodyPr anchor="ctr">
            <a:scene3d>
              <a:camera prst="legacyObliqueTopLeft">
                <a:rot lat="0" lon="0" rev="0"/>
              </a:camera>
              <a:lightRig rig="legacyFlat1" dir="tl"/>
            </a:scene3d>
          </a:bodyPr>
          <a:lstStyle/>
          <a:p>
            <a:pPr algn="ctr">
              <a:lnSpc>
                <a:spcPct val="142000"/>
              </a:lnSpc>
            </a:pPr>
            <a:r>
              <a:rPr lang="en-US" altLang="zh-CN" sz="5345" b="1" dirty="0">
                <a:solidFill>
                  <a:srgbClr val="2F529E"/>
                </a:solidFill>
                <a:latin typeface="Times New Roman" panose="02020603050405020304" charset="0"/>
                <a:ea typeface="微软雅黑" panose="020B0503020204020204" charset="-122"/>
                <a:cs typeface="Times New Roman" panose="02020603050405020304" charset="0"/>
                <a:sym typeface="+mn-ea"/>
              </a:rPr>
              <a:t>U</a:t>
            </a:r>
            <a:r>
              <a:rPr lang="zh-CN" altLang="en-US" sz="5345" b="1" dirty="0">
                <a:solidFill>
                  <a:srgbClr val="2F529E"/>
                </a:solidFill>
                <a:latin typeface="Times New Roman" panose="02020603050405020304" charset="0"/>
                <a:ea typeface="微软雅黑" panose="020B0503020204020204" charset="-122"/>
                <a:cs typeface="Times New Roman" panose="02020603050405020304" charset="0"/>
                <a:sym typeface="+mn-ea"/>
              </a:rPr>
              <a:t>nit </a:t>
            </a:r>
            <a:r>
              <a:rPr lang="en-US" altLang="zh-CN" sz="5345" b="1" dirty="0">
                <a:solidFill>
                  <a:srgbClr val="2F529E"/>
                </a:solidFill>
                <a:latin typeface="Times New Roman" panose="02020603050405020304" charset="0"/>
                <a:ea typeface="微软雅黑" panose="020B0503020204020204" charset="-122"/>
                <a:cs typeface="Times New Roman" panose="02020603050405020304" charset="0"/>
                <a:sym typeface="+mn-ea"/>
              </a:rPr>
              <a:t>3</a:t>
            </a:r>
            <a:r>
              <a:rPr lang="zh-CN" altLang="en-US" sz="5345" b="1" dirty="0">
                <a:solidFill>
                  <a:srgbClr val="2F529E"/>
                </a:solidFill>
                <a:latin typeface="Times New Roman" panose="02020603050405020304" charset="0"/>
                <a:ea typeface="微软雅黑" panose="020B0503020204020204" charset="-122"/>
                <a:cs typeface="Times New Roman" panose="02020603050405020304" charset="0"/>
                <a:sym typeface="+mn-ea"/>
              </a:rPr>
              <a:t> Section </a:t>
            </a:r>
            <a:r>
              <a:rPr lang="en-US" altLang="zh-CN" sz="5345" b="1" dirty="0">
                <a:solidFill>
                  <a:srgbClr val="2F529E"/>
                </a:solidFill>
                <a:latin typeface="Times New Roman" panose="02020603050405020304" charset="0"/>
                <a:ea typeface="微软雅黑" panose="020B0503020204020204" charset="-122"/>
                <a:cs typeface="Times New Roman" panose="02020603050405020304" charset="0"/>
                <a:sym typeface="+mn-ea"/>
              </a:rPr>
              <a:t>B</a:t>
            </a:r>
            <a:r>
              <a:rPr lang="zh-CN" altLang="en-US" sz="5345" b="1" dirty="0">
                <a:solidFill>
                  <a:srgbClr val="2F529E"/>
                </a:solidFill>
                <a:latin typeface="Times New Roman" panose="02020603050405020304" charset="0"/>
                <a:ea typeface="微软雅黑" panose="020B0503020204020204" charset="-122"/>
                <a:cs typeface="Times New Roman" panose="02020603050405020304" charset="0"/>
                <a:sym typeface="+mn-ea"/>
              </a:rPr>
              <a:t> </a:t>
            </a:r>
            <a:r>
              <a:rPr lang="en-US" altLang="zh-CN" sz="5345" b="1" dirty="0">
                <a:solidFill>
                  <a:srgbClr val="2F529E"/>
                </a:solidFill>
                <a:latin typeface="Times New Roman" panose="02020603050405020304" charset="0"/>
                <a:ea typeface="微软雅黑" panose="020B0503020204020204" charset="-122"/>
                <a:cs typeface="Times New Roman" panose="02020603050405020304" charset="0"/>
                <a:sym typeface="+mn-ea"/>
              </a:rPr>
              <a:t>2a-2b</a:t>
            </a:r>
            <a:endParaRPr lang="en-US" altLang="zh-CN" sz="5345" b="1" dirty="0">
              <a:solidFill>
                <a:srgbClr val="2F529E"/>
              </a:solidFill>
              <a:latin typeface="Times New Roman" panose="02020603050405020304" charset="0"/>
              <a:ea typeface="微软雅黑" panose="020B0503020204020204" charset="-122"/>
              <a:cs typeface="Times New Roman" panose="02020603050405020304" charset="0"/>
              <a:sym typeface="+mn-ea"/>
            </a:endParaRPr>
          </a:p>
          <a:p>
            <a:pPr algn="ctr">
              <a:lnSpc>
                <a:spcPct val="142000"/>
              </a:lnSpc>
            </a:pPr>
            <a:r>
              <a:rPr lang="zh-CN" altLang="en-US" sz="5345" b="1" kern="100" dirty="0">
                <a:solidFill>
                  <a:srgbClr val="2F529E">
                    <a:alpha val="100000"/>
                  </a:srgbClr>
                </a:solidFill>
                <a:latin typeface="黑体" panose="02010609060101010101" charset="-122"/>
                <a:ea typeface="黑体" panose="02010609060101010101" charset="-122"/>
                <a:sym typeface="+mn-ea"/>
              </a:rPr>
              <a:t>写作课学习活动设计</a:t>
            </a:r>
            <a:endParaRPr lang="zh-CN" altLang="en-US" sz="5345" kern="100" spc="0" dirty="0">
              <a:solidFill>
                <a:srgbClr val="2F529E">
                  <a:alpha val="100000"/>
                </a:srgbClr>
              </a:solidFill>
              <a:latin typeface="黑体" panose="02010609060101010101" charset="-122"/>
              <a:ea typeface="黑体" panose="02010609060101010101" charset="-122"/>
            </a:endParaRPr>
          </a:p>
          <a:p>
            <a:pPr algn="ctr">
              <a:lnSpc>
                <a:spcPct val="112000"/>
              </a:lnSpc>
            </a:pPr>
            <a:endParaRPr lang="zh-CN" altLang="en-US" sz="5345" b="1" kern="100" spc="0" dirty="0">
              <a:solidFill>
                <a:srgbClr val="2F529E">
                  <a:alpha val="100000"/>
                </a:srgbClr>
              </a:solidFill>
              <a:latin typeface="黑体" panose="02010609060101010101" charset="-122"/>
              <a:ea typeface="黑体" panose="02010609060101010101" charset="-122"/>
              <a:cs typeface="Times New Roman" panose="02020603050405020304" charset="0"/>
              <a:sym typeface="+mn-ea"/>
            </a:endParaRPr>
          </a:p>
        </p:txBody>
      </p:sp>
      <p:pic>
        <p:nvPicPr>
          <p:cNvPr id="15" name="图片 14" descr="besser-englisch-sprechen-grafik-jessica-hartmann-1024x1024"/>
          <p:cNvPicPr>
            <a:picLocks noChangeAspect="1"/>
          </p:cNvPicPr>
          <p:nvPr/>
        </p:nvPicPr>
        <p:blipFill>
          <a:blip r:embed="rId1"/>
          <a:stretch>
            <a:fillRect/>
          </a:stretch>
        </p:blipFill>
        <p:spPr>
          <a:xfrm>
            <a:off x="240453" y="1028700"/>
            <a:ext cx="4632960" cy="463296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6311246" y="16104"/>
            <a:ext cx="5758376" cy="6745106"/>
          </a:xfrm>
          <a:prstGeom prst="rect">
            <a:avLst/>
          </a:prstGeom>
        </p:spPr>
      </p:pic>
      <p:sp>
        <p:nvSpPr>
          <p:cNvPr id="43" name="文本框 42"/>
          <p:cNvSpPr txBox="1"/>
          <p:nvPr/>
        </p:nvSpPr>
        <p:spPr>
          <a:xfrm>
            <a:off x="334792" y="334003"/>
            <a:ext cx="5397887" cy="1711675"/>
          </a:xfrm>
          <a:prstGeom prst="rect">
            <a:avLst/>
          </a:prstGeom>
          <a:noFill/>
        </p:spPr>
        <p:txBody>
          <a:bodyPr wrap="square" rtlCol="0">
            <a:noAutofit/>
          </a:bodyPr>
          <a:lstStyle/>
          <a:p>
            <a:r>
              <a:rPr lang="en-US" altLang="zh-CN" sz="3200" b="1" i="1" dirty="0">
                <a:latin typeface="Times New Roman" panose="02020603050405020304" charset="0"/>
                <a:cs typeface="Times New Roman" panose="02020603050405020304" charset="0"/>
              </a:rPr>
              <a:t>Imagine that you are Flora. Please write a reply about your school to Peter .</a:t>
            </a:r>
            <a:endParaRPr lang="en-US" altLang="zh-CN" sz="3200" b="1" i="1" dirty="0">
              <a:latin typeface="Times New Roman" panose="02020603050405020304" charset="0"/>
              <a:cs typeface="Times New Roman" panose="02020603050405020304" charset="0"/>
            </a:endParaRPr>
          </a:p>
        </p:txBody>
      </p:sp>
      <p:sp>
        <p:nvSpPr>
          <p:cNvPr id="45" name="矩形 44"/>
          <p:cNvSpPr/>
          <p:nvPr/>
        </p:nvSpPr>
        <p:spPr>
          <a:xfrm>
            <a:off x="6557748" y="4838130"/>
            <a:ext cx="612000" cy="226059"/>
          </a:xfrm>
          <a:prstGeom prst="rect">
            <a:avLst/>
          </a:prstGeom>
          <a:noFill/>
          <a:ln w="38100">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dirty="0"/>
          </a:p>
        </p:txBody>
      </p:sp>
      <p:sp>
        <p:nvSpPr>
          <p:cNvPr id="46" name="矩形 45"/>
          <p:cNvSpPr/>
          <p:nvPr/>
        </p:nvSpPr>
        <p:spPr>
          <a:xfrm>
            <a:off x="6557748" y="1120903"/>
            <a:ext cx="791571" cy="288000"/>
          </a:xfrm>
          <a:prstGeom prst="rect">
            <a:avLst/>
          </a:prstGeom>
          <a:noFill/>
          <a:ln w="38100">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dirty="0"/>
          </a:p>
        </p:txBody>
      </p:sp>
      <p:sp>
        <p:nvSpPr>
          <p:cNvPr id="47" name="矩形 46"/>
          <p:cNvSpPr/>
          <p:nvPr/>
        </p:nvSpPr>
        <p:spPr>
          <a:xfrm>
            <a:off x="6557746" y="4223980"/>
            <a:ext cx="1872000" cy="324000"/>
          </a:xfrm>
          <a:prstGeom prst="rect">
            <a:avLst/>
          </a:prstGeom>
          <a:noFill/>
          <a:ln w="38100">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dirty="0"/>
          </a:p>
        </p:txBody>
      </p:sp>
      <p:sp>
        <p:nvSpPr>
          <p:cNvPr id="48" name="文本框 47"/>
          <p:cNvSpPr txBox="1"/>
          <p:nvPr/>
        </p:nvSpPr>
        <p:spPr>
          <a:xfrm>
            <a:off x="231797" y="3010892"/>
            <a:ext cx="5603875" cy="646331"/>
          </a:xfrm>
          <a:prstGeom prst="rect">
            <a:avLst/>
          </a:prstGeom>
          <a:noFill/>
        </p:spPr>
        <p:txBody>
          <a:bodyPr wrap="square" rtlCol="0">
            <a:spAutoFit/>
          </a:bodyPr>
          <a:lstStyle/>
          <a:p>
            <a:r>
              <a:rPr lang="en-US" altLang="zh-CN" sz="3600" b="1" dirty="0">
                <a:solidFill>
                  <a:srgbClr val="C00000"/>
                </a:solidFill>
              </a:rPr>
              <a:t>How</a:t>
            </a:r>
            <a:r>
              <a:rPr lang="en-US" altLang="zh-CN" sz="2800" b="1" dirty="0"/>
              <a:t> can we introduce our school?</a:t>
            </a:r>
            <a:endParaRPr lang="zh-CN" alt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down)">
                                      <p:cBhvr>
                                        <p:cTn id="7" dur="500"/>
                                        <p:tgtEl>
                                          <p:spTgt spid="4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wipe(down)">
                                      <p:cBhvr>
                                        <p:cTn id="10" dur="500"/>
                                        <p:tgtEl>
                                          <p:spTgt spid="4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wipe(down)">
                                      <p:cBhvr>
                                        <p:cTn id="15" dur="500"/>
                                        <p:tgtEl>
                                          <p:spTgt spid="4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ipe(left)">
                                      <p:cBhvr>
                                        <p:cTn id="20" dur="500"/>
                                        <p:tgtEl>
                                          <p:spTgt spid="43"/>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5" grpId="0" animBg="1"/>
      <p:bldP spid="46" grpId="0" animBg="1"/>
      <p:bldP spid="47" grpId="0" animBg="1"/>
      <p:bldP spid="4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6393976" y="349036"/>
            <a:ext cx="5545991" cy="6496328"/>
          </a:xfrm>
          <a:prstGeom prst="rect">
            <a:avLst/>
          </a:prstGeom>
        </p:spPr>
      </p:pic>
      <p:sp>
        <p:nvSpPr>
          <p:cNvPr id="9" name="文本框 8"/>
          <p:cNvSpPr txBox="1"/>
          <p:nvPr/>
        </p:nvSpPr>
        <p:spPr>
          <a:xfrm>
            <a:off x="216670" y="2327730"/>
            <a:ext cx="1767840" cy="461665"/>
          </a:xfrm>
          <a:prstGeom prst="rect">
            <a:avLst/>
          </a:prstGeom>
          <a:solidFill>
            <a:schemeClr val="accent4">
              <a:lumMod val="60000"/>
              <a:lumOff val="40000"/>
              <a:alpha val="28000"/>
            </a:schemeClr>
          </a:solidFill>
        </p:spPr>
        <p:txBody>
          <a:bodyPr wrap="square" rtlCol="0">
            <a:spAutoFit/>
          </a:bodyPr>
          <a:lstStyle/>
          <a:p>
            <a:pPr algn="ctr"/>
            <a:r>
              <a:rPr lang="en-US" altLang="zh-CN" sz="2400" dirty="0"/>
              <a:t>Show thanks</a:t>
            </a:r>
            <a:endParaRPr lang="zh-CN" altLang="en-US" sz="2400" dirty="0"/>
          </a:p>
        </p:txBody>
      </p:sp>
      <p:sp>
        <p:nvSpPr>
          <p:cNvPr id="10" name="文本框 9"/>
          <p:cNvSpPr txBox="1"/>
          <p:nvPr/>
        </p:nvSpPr>
        <p:spPr>
          <a:xfrm>
            <a:off x="2153284" y="2341245"/>
            <a:ext cx="1985147" cy="461665"/>
          </a:xfrm>
          <a:prstGeom prst="rect">
            <a:avLst/>
          </a:prstGeom>
          <a:solidFill>
            <a:schemeClr val="accent1">
              <a:alpha val="28000"/>
            </a:schemeClr>
          </a:solidFill>
        </p:spPr>
        <p:txBody>
          <a:bodyPr wrap="square" rtlCol="0">
            <a:spAutoFit/>
          </a:bodyPr>
          <a:lstStyle/>
          <a:p>
            <a:pPr algn="ctr"/>
            <a:r>
              <a:rPr lang="en-US" altLang="zh-CN" sz="2400" dirty="0"/>
              <a:t>Show purpose</a:t>
            </a:r>
            <a:endParaRPr lang="zh-CN" altLang="en-US" sz="2400" dirty="0"/>
          </a:p>
        </p:txBody>
      </p:sp>
      <p:sp>
        <p:nvSpPr>
          <p:cNvPr id="11" name="文本框 10"/>
          <p:cNvSpPr txBox="1"/>
          <p:nvPr/>
        </p:nvSpPr>
        <p:spPr>
          <a:xfrm>
            <a:off x="4371895" y="2167731"/>
            <a:ext cx="1646555" cy="830997"/>
          </a:xfrm>
          <a:prstGeom prst="rect">
            <a:avLst/>
          </a:prstGeom>
          <a:solidFill>
            <a:schemeClr val="accent3">
              <a:alpha val="28000"/>
            </a:schemeClr>
          </a:solidFill>
        </p:spPr>
        <p:txBody>
          <a:bodyPr wrap="square" rtlCol="0">
            <a:spAutoFit/>
          </a:bodyPr>
          <a:lstStyle/>
          <a:p>
            <a:pPr algn="ctr"/>
            <a:r>
              <a:rPr lang="en-US" altLang="zh-CN" sz="2400" dirty="0"/>
              <a:t>Transitional sentence</a:t>
            </a:r>
            <a:endParaRPr lang="zh-CN" altLang="en-US" sz="2400" dirty="0"/>
          </a:p>
        </p:txBody>
      </p:sp>
      <p:sp>
        <p:nvSpPr>
          <p:cNvPr id="12" name="文本框 11"/>
          <p:cNvSpPr txBox="1"/>
          <p:nvPr/>
        </p:nvSpPr>
        <p:spPr>
          <a:xfrm>
            <a:off x="216670" y="3504796"/>
            <a:ext cx="1877894" cy="830997"/>
          </a:xfrm>
          <a:prstGeom prst="rect">
            <a:avLst/>
          </a:prstGeom>
          <a:solidFill>
            <a:schemeClr val="accent2">
              <a:lumMod val="75000"/>
              <a:alpha val="28000"/>
            </a:schemeClr>
          </a:solidFill>
        </p:spPr>
        <p:txBody>
          <a:bodyPr wrap="square" rtlCol="0">
            <a:spAutoFit/>
          </a:bodyPr>
          <a:lstStyle/>
          <a:p>
            <a:pPr algn="ctr"/>
            <a:r>
              <a:rPr lang="en-US" altLang="zh-CN" sz="2400" dirty="0"/>
              <a:t>Places&amp; location</a:t>
            </a:r>
            <a:endParaRPr lang="zh-CN" altLang="en-US" sz="2400" dirty="0"/>
          </a:p>
        </p:txBody>
      </p:sp>
      <p:sp>
        <p:nvSpPr>
          <p:cNvPr id="13" name="文本框 12"/>
          <p:cNvSpPr txBox="1"/>
          <p:nvPr/>
        </p:nvSpPr>
        <p:spPr>
          <a:xfrm>
            <a:off x="2378710" y="3640340"/>
            <a:ext cx="1374652" cy="461665"/>
          </a:xfrm>
          <a:prstGeom prst="rect">
            <a:avLst/>
          </a:prstGeom>
          <a:solidFill>
            <a:schemeClr val="accent5">
              <a:alpha val="28000"/>
            </a:schemeClr>
          </a:solidFill>
        </p:spPr>
        <p:txBody>
          <a:bodyPr wrap="square" rtlCol="0">
            <a:spAutoFit/>
          </a:bodyPr>
          <a:lstStyle/>
          <a:p>
            <a:pPr algn="ctr"/>
            <a:r>
              <a:rPr lang="en-US" altLang="zh-CN" sz="2400" dirty="0"/>
              <a:t>Activities</a:t>
            </a:r>
            <a:endParaRPr lang="zh-CN" altLang="en-US" sz="2400" dirty="0"/>
          </a:p>
        </p:txBody>
      </p:sp>
      <p:sp>
        <p:nvSpPr>
          <p:cNvPr id="14" name="文本框 13"/>
          <p:cNvSpPr txBox="1"/>
          <p:nvPr/>
        </p:nvSpPr>
        <p:spPr>
          <a:xfrm>
            <a:off x="4054475" y="3461471"/>
            <a:ext cx="2282190" cy="830997"/>
          </a:xfrm>
          <a:prstGeom prst="rect">
            <a:avLst/>
          </a:prstGeom>
          <a:solidFill>
            <a:srgbClr val="FF0000">
              <a:alpha val="28000"/>
            </a:srgbClr>
          </a:solidFill>
        </p:spPr>
        <p:txBody>
          <a:bodyPr wrap="square" rtlCol="0">
            <a:spAutoFit/>
          </a:bodyPr>
          <a:lstStyle/>
          <a:p>
            <a:pPr algn="ctr"/>
            <a:r>
              <a:rPr lang="en-US" altLang="zh-CN" sz="2400" dirty="0"/>
              <a:t>Favorite &amp;reasons</a:t>
            </a:r>
            <a:endParaRPr lang="zh-CN" altLang="en-US" sz="2400" dirty="0"/>
          </a:p>
        </p:txBody>
      </p:sp>
      <p:sp>
        <p:nvSpPr>
          <p:cNvPr id="15" name="文本框 14"/>
          <p:cNvSpPr txBox="1"/>
          <p:nvPr/>
        </p:nvSpPr>
        <p:spPr>
          <a:xfrm>
            <a:off x="1492036" y="4865085"/>
            <a:ext cx="3142785" cy="461665"/>
          </a:xfrm>
          <a:prstGeom prst="rect">
            <a:avLst/>
          </a:prstGeom>
          <a:solidFill>
            <a:srgbClr val="7030A0">
              <a:alpha val="28000"/>
            </a:srgbClr>
          </a:solidFill>
        </p:spPr>
        <p:txBody>
          <a:bodyPr wrap="square" rtlCol="0">
            <a:spAutoFit/>
          </a:bodyPr>
          <a:lstStyle/>
          <a:p>
            <a:pPr algn="ctr"/>
            <a:r>
              <a:rPr lang="en-US" altLang="zh-CN" sz="2400" dirty="0"/>
              <a:t>Ask about Flora’s school</a:t>
            </a:r>
            <a:endParaRPr lang="zh-CN" altLang="en-US" sz="2400" dirty="0"/>
          </a:p>
        </p:txBody>
      </p:sp>
      <p:grpSp>
        <p:nvGrpSpPr>
          <p:cNvPr id="16" name="组合 15"/>
          <p:cNvGrpSpPr/>
          <p:nvPr/>
        </p:nvGrpSpPr>
        <p:grpSpPr>
          <a:xfrm>
            <a:off x="1798320" y="1706066"/>
            <a:ext cx="9972874" cy="472302"/>
            <a:chOff x="1798320" y="1706066"/>
            <a:chExt cx="9972874" cy="472302"/>
          </a:xfrm>
        </p:grpSpPr>
        <p:sp>
          <p:nvSpPr>
            <p:cNvPr id="17" name="文本框 16"/>
            <p:cNvSpPr txBox="1"/>
            <p:nvPr/>
          </p:nvSpPr>
          <p:spPr>
            <a:xfrm>
              <a:off x="1798320" y="1706066"/>
              <a:ext cx="2602533" cy="461665"/>
            </a:xfrm>
            <a:prstGeom prst="rect">
              <a:avLst/>
            </a:prstGeom>
            <a:noFill/>
          </p:spPr>
          <p:txBody>
            <a:bodyPr wrap="square" rtlCol="0">
              <a:spAutoFit/>
            </a:bodyPr>
            <a:lstStyle/>
            <a:p>
              <a:r>
                <a:rPr lang="en-US" altLang="zh-CN" sz="2400" b="1" dirty="0">
                  <a:solidFill>
                    <a:srgbClr val="FF9900"/>
                  </a:solidFill>
                  <a:latin typeface="Cambria" panose="02040503050406030204" pitchFamily="18" charset="0"/>
                  <a:ea typeface="Cambria" panose="02040503050406030204" pitchFamily="18" charset="0"/>
                </a:rPr>
                <a:t>Beginning (</a:t>
              </a:r>
              <a:r>
                <a:rPr lang="zh-CN" altLang="en-US" sz="2400" b="1" dirty="0">
                  <a:solidFill>
                    <a:srgbClr val="FF9900"/>
                  </a:solidFill>
                  <a:latin typeface="Cambria" panose="02040503050406030204" pitchFamily="18" charset="0"/>
                </a:rPr>
                <a:t>开头</a:t>
              </a:r>
              <a:r>
                <a:rPr lang="en-US" altLang="zh-CN" sz="2400" b="1" dirty="0">
                  <a:solidFill>
                    <a:srgbClr val="FF9900"/>
                  </a:solidFill>
                  <a:latin typeface="Cambria" panose="02040503050406030204" pitchFamily="18" charset="0"/>
                  <a:ea typeface="Cambria" panose="02040503050406030204" pitchFamily="18" charset="0"/>
                </a:rPr>
                <a:t>)</a:t>
              </a:r>
              <a:endParaRPr lang="zh-CN" altLang="en-US" sz="2400" b="1" dirty="0">
                <a:solidFill>
                  <a:srgbClr val="FF9900"/>
                </a:solidFill>
                <a:latin typeface="Cambria" panose="02040503050406030204" pitchFamily="18" charset="0"/>
              </a:endParaRPr>
            </a:p>
          </p:txBody>
        </p:sp>
        <p:sp>
          <p:nvSpPr>
            <p:cNvPr id="18" name="矩形: 圆角 17"/>
            <p:cNvSpPr/>
            <p:nvPr/>
          </p:nvSpPr>
          <p:spPr>
            <a:xfrm>
              <a:off x="6627440" y="1770178"/>
              <a:ext cx="5143754" cy="408190"/>
            </a:xfrm>
            <a:prstGeom prst="roundRect">
              <a:avLst/>
            </a:prstGeom>
            <a:noFill/>
            <a:ln w="19050">
              <a:solidFill>
                <a:srgbClr val="FF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箭头: 右 18"/>
            <p:cNvSpPr/>
            <p:nvPr/>
          </p:nvSpPr>
          <p:spPr>
            <a:xfrm>
              <a:off x="4307205" y="1857438"/>
              <a:ext cx="1929871" cy="174983"/>
            </a:xfrm>
            <a:prstGeom prst="rightArrow">
              <a:avLst/>
            </a:prstGeom>
            <a:solidFill>
              <a:srgbClr val="FF9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20" name="组合 19"/>
          <p:cNvGrpSpPr/>
          <p:nvPr/>
        </p:nvGrpSpPr>
        <p:grpSpPr>
          <a:xfrm>
            <a:off x="1887845" y="2284424"/>
            <a:ext cx="9883349" cy="2062387"/>
            <a:chOff x="1887845" y="2284424"/>
            <a:chExt cx="9883349" cy="2062387"/>
          </a:xfrm>
        </p:grpSpPr>
        <p:sp>
          <p:nvSpPr>
            <p:cNvPr id="21" name="文本框 20"/>
            <p:cNvSpPr txBox="1"/>
            <p:nvPr/>
          </p:nvSpPr>
          <p:spPr>
            <a:xfrm>
              <a:off x="1887845" y="2900048"/>
              <a:ext cx="2166630" cy="461665"/>
            </a:xfrm>
            <a:prstGeom prst="rect">
              <a:avLst/>
            </a:prstGeom>
            <a:noFill/>
          </p:spPr>
          <p:txBody>
            <a:bodyPr wrap="square" rtlCol="0">
              <a:spAutoFit/>
            </a:bodyPr>
            <a:lstStyle/>
            <a:p>
              <a:r>
                <a:rPr lang="en-US" altLang="zh-CN" sz="2400" b="1" dirty="0">
                  <a:solidFill>
                    <a:schemeClr val="accent5">
                      <a:lumMod val="50000"/>
                    </a:schemeClr>
                  </a:solidFill>
                  <a:latin typeface="Cambria" panose="02040503050406030204" pitchFamily="18" charset="0"/>
                  <a:ea typeface="Cambria" panose="02040503050406030204" pitchFamily="18" charset="0"/>
                </a:rPr>
                <a:t>Body (</a:t>
              </a:r>
              <a:r>
                <a:rPr lang="zh-CN" altLang="en-US" sz="2400" b="1" dirty="0">
                  <a:solidFill>
                    <a:schemeClr val="accent5">
                      <a:lumMod val="50000"/>
                    </a:schemeClr>
                  </a:solidFill>
                  <a:latin typeface="Cambria" panose="02040503050406030204" pitchFamily="18" charset="0"/>
                </a:rPr>
                <a:t>正文</a:t>
              </a:r>
              <a:r>
                <a:rPr lang="en-US" altLang="zh-CN" sz="2400" b="1" dirty="0">
                  <a:solidFill>
                    <a:schemeClr val="accent5">
                      <a:lumMod val="50000"/>
                    </a:schemeClr>
                  </a:solidFill>
                  <a:latin typeface="Cambria" panose="02040503050406030204" pitchFamily="18" charset="0"/>
                  <a:ea typeface="Cambria" panose="02040503050406030204" pitchFamily="18" charset="0"/>
                </a:rPr>
                <a:t>)</a:t>
              </a:r>
              <a:endParaRPr lang="zh-CN" altLang="en-US" sz="2400" b="1" dirty="0">
                <a:solidFill>
                  <a:schemeClr val="accent5">
                    <a:lumMod val="50000"/>
                  </a:schemeClr>
                </a:solidFill>
                <a:latin typeface="Cambria" panose="02040503050406030204" pitchFamily="18" charset="0"/>
              </a:endParaRPr>
            </a:p>
          </p:txBody>
        </p:sp>
        <p:sp>
          <p:nvSpPr>
            <p:cNvPr id="22" name="矩形: 圆角 21"/>
            <p:cNvSpPr/>
            <p:nvPr/>
          </p:nvSpPr>
          <p:spPr>
            <a:xfrm>
              <a:off x="6627440" y="2284424"/>
              <a:ext cx="5143754" cy="2062387"/>
            </a:xfrm>
            <a:prstGeom prst="roundRect">
              <a:avLst>
                <a:gd name="adj" fmla="val 5748"/>
              </a:avLst>
            </a:prstGeom>
            <a:noFill/>
            <a:ln w="19050">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箭头: 右 22"/>
            <p:cNvSpPr/>
            <p:nvPr/>
          </p:nvSpPr>
          <p:spPr>
            <a:xfrm>
              <a:off x="3763103" y="3084955"/>
              <a:ext cx="2462100" cy="162625"/>
            </a:xfrm>
            <a:prstGeom prst="rightArrow">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24" name="组合 23"/>
          <p:cNvGrpSpPr/>
          <p:nvPr/>
        </p:nvGrpSpPr>
        <p:grpSpPr>
          <a:xfrm>
            <a:off x="1884931" y="4355921"/>
            <a:ext cx="6603976" cy="461665"/>
            <a:chOff x="1884931" y="4355921"/>
            <a:chExt cx="6603976" cy="461665"/>
          </a:xfrm>
        </p:grpSpPr>
        <p:sp>
          <p:nvSpPr>
            <p:cNvPr id="25" name="文本框 24"/>
            <p:cNvSpPr txBox="1"/>
            <p:nvPr/>
          </p:nvSpPr>
          <p:spPr>
            <a:xfrm>
              <a:off x="1884931" y="4355921"/>
              <a:ext cx="2333982" cy="461665"/>
            </a:xfrm>
            <a:prstGeom prst="rect">
              <a:avLst/>
            </a:prstGeom>
            <a:noFill/>
          </p:spPr>
          <p:txBody>
            <a:bodyPr wrap="square" rtlCol="0">
              <a:spAutoFit/>
            </a:bodyPr>
            <a:lstStyle/>
            <a:p>
              <a:r>
                <a:rPr lang="en-US" altLang="zh-CN" sz="2400" b="1" dirty="0">
                  <a:solidFill>
                    <a:srgbClr val="7030A0"/>
                  </a:solidFill>
                  <a:latin typeface="Cambria" panose="02040503050406030204" pitchFamily="18" charset="0"/>
                  <a:ea typeface="Cambria" panose="02040503050406030204" pitchFamily="18" charset="0"/>
                </a:rPr>
                <a:t>Ending (</a:t>
              </a:r>
              <a:r>
                <a:rPr lang="zh-CN" altLang="en-US" sz="2400" b="1" dirty="0">
                  <a:solidFill>
                    <a:srgbClr val="7030A0"/>
                  </a:solidFill>
                  <a:latin typeface="Cambria" panose="02040503050406030204" pitchFamily="18" charset="0"/>
                </a:rPr>
                <a:t>结尾）</a:t>
              </a:r>
              <a:endParaRPr lang="zh-CN" altLang="en-US" sz="2400" b="1" dirty="0">
                <a:solidFill>
                  <a:srgbClr val="7030A0"/>
                </a:solidFill>
                <a:latin typeface="Cambria" panose="02040503050406030204" pitchFamily="18" charset="0"/>
              </a:endParaRPr>
            </a:p>
          </p:txBody>
        </p:sp>
        <p:sp>
          <p:nvSpPr>
            <p:cNvPr id="26" name="矩形: 圆角 25"/>
            <p:cNvSpPr/>
            <p:nvPr/>
          </p:nvSpPr>
          <p:spPr>
            <a:xfrm>
              <a:off x="6627440" y="4450414"/>
              <a:ext cx="1861467" cy="223944"/>
            </a:xfrm>
            <a:prstGeom prst="roundRect">
              <a:avLst/>
            </a:prstGeom>
            <a:noFill/>
            <a:ln w="1905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箭头: 右 26"/>
            <p:cNvSpPr/>
            <p:nvPr/>
          </p:nvSpPr>
          <p:spPr>
            <a:xfrm>
              <a:off x="3931876" y="4514855"/>
              <a:ext cx="2293327" cy="159504"/>
            </a:xfrm>
            <a:prstGeom prst="rightArrow">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28" name="矩形 27"/>
          <p:cNvSpPr/>
          <p:nvPr/>
        </p:nvSpPr>
        <p:spPr>
          <a:xfrm>
            <a:off x="6684645" y="1803400"/>
            <a:ext cx="1601470" cy="168910"/>
          </a:xfrm>
          <a:prstGeom prst="rect">
            <a:avLst/>
          </a:prstGeom>
          <a:solidFill>
            <a:schemeClr val="accent4">
              <a:lumMod val="60000"/>
              <a:lumOff val="40000"/>
              <a:alpha val="2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6" name="组合 5"/>
          <p:cNvGrpSpPr/>
          <p:nvPr/>
        </p:nvGrpSpPr>
        <p:grpSpPr>
          <a:xfrm>
            <a:off x="6684645" y="1793240"/>
            <a:ext cx="5015230" cy="360045"/>
            <a:chOff x="10527" y="2824"/>
            <a:chExt cx="7898" cy="567"/>
          </a:xfrm>
          <a:solidFill>
            <a:schemeClr val="accent1">
              <a:alpha val="28000"/>
            </a:schemeClr>
          </a:solidFill>
        </p:grpSpPr>
        <p:sp>
          <p:nvSpPr>
            <p:cNvPr id="2" name="矩形 1"/>
            <p:cNvSpPr/>
            <p:nvPr/>
          </p:nvSpPr>
          <p:spPr>
            <a:xfrm>
              <a:off x="13049" y="2824"/>
              <a:ext cx="5376" cy="292"/>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 name="矩形 2"/>
            <p:cNvSpPr/>
            <p:nvPr/>
          </p:nvSpPr>
          <p:spPr>
            <a:xfrm>
              <a:off x="10527" y="3099"/>
              <a:ext cx="2060" cy="292"/>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7" name="矩形 6"/>
          <p:cNvSpPr/>
          <p:nvPr/>
        </p:nvSpPr>
        <p:spPr>
          <a:xfrm>
            <a:off x="7992745" y="1967865"/>
            <a:ext cx="2400935" cy="185420"/>
          </a:xfrm>
          <a:prstGeom prst="rect">
            <a:avLst/>
          </a:prstGeom>
          <a:solidFill>
            <a:schemeClr val="accent3">
              <a:alpha val="2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矩形 7"/>
          <p:cNvSpPr/>
          <p:nvPr/>
        </p:nvSpPr>
        <p:spPr>
          <a:xfrm>
            <a:off x="6684645" y="2315845"/>
            <a:ext cx="3354070" cy="168910"/>
          </a:xfrm>
          <a:prstGeom prst="rect">
            <a:avLst/>
          </a:prstGeom>
          <a:solidFill>
            <a:schemeClr val="accent2">
              <a:lumMod val="75000"/>
              <a:alpha val="2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9" name="矩形 28"/>
          <p:cNvSpPr/>
          <p:nvPr/>
        </p:nvSpPr>
        <p:spPr>
          <a:xfrm>
            <a:off x="6684645" y="3050540"/>
            <a:ext cx="3428365" cy="168910"/>
          </a:xfrm>
          <a:prstGeom prst="rect">
            <a:avLst/>
          </a:prstGeom>
          <a:solidFill>
            <a:schemeClr val="accent2">
              <a:lumMod val="75000"/>
              <a:alpha val="2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0" name="矩形 29"/>
          <p:cNvSpPr/>
          <p:nvPr/>
        </p:nvSpPr>
        <p:spPr>
          <a:xfrm>
            <a:off x="6684645" y="3750310"/>
            <a:ext cx="3353435" cy="168910"/>
          </a:xfrm>
          <a:prstGeom prst="rect">
            <a:avLst/>
          </a:prstGeom>
          <a:solidFill>
            <a:schemeClr val="accent2">
              <a:lumMod val="75000"/>
              <a:alpha val="2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33" name="组合 32"/>
          <p:cNvGrpSpPr/>
          <p:nvPr/>
        </p:nvGrpSpPr>
        <p:grpSpPr>
          <a:xfrm>
            <a:off x="6684645" y="2322195"/>
            <a:ext cx="5029835" cy="590550"/>
            <a:chOff x="10527" y="3657"/>
            <a:chExt cx="7921" cy="930"/>
          </a:xfrm>
          <a:solidFill>
            <a:schemeClr val="accent5">
              <a:alpha val="28000"/>
            </a:schemeClr>
          </a:solidFill>
        </p:grpSpPr>
        <p:sp>
          <p:nvSpPr>
            <p:cNvPr id="31" name="矩形 30"/>
            <p:cNvSpPr/>
            <p:nvPr/>
          </p:nvSpPr>
          <p:spPr>
            <a:xfrm>
              <a:off x="15808" y="3657"/>
              <a:ext cx="2640" cy="266"/>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2" name="矩形 31"/>
            <p:cNvSpPr/>
            <p:nvPr/>
          </p:nvSpPr>
          <p:spPr>
            <a:xfrm>
              <a:off x="10527" y="3913"/>
              <a:ext cx="7920" cy="67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34" name="组合 33"/>
          <p:cNvGrpSpPr/>
          <p:nvPr/>
        </p:nvGrpSpPr>
        <p:grpSpPr>
          <a:xfrm>
            <a:off x="6684645" y="3050540"/>
            <a:ext cx="5029835" cy="597535"/>
            <a:chOff x="10527" y="3647"/>
            <a:chExt cx="7921" cy="941"/>
          </a:xfrm>
          <a:solidFill>
            <a:schemeClr val="accent5">
              <a:alpha val="28000"/>
            </a:schemeClr>
          </a:solidFill>
        </p:grpSpPr>
        <p:sp>
          <p:nvSpPr>
            <p:cNvPr id="35" name="矩形 34"/>
            <p:cNvSpPr/>
            <p:nvPr/>
          </p:nvSpPr>
          <p:spPr>
            <a:xfrm>
              <a:off x="15927" y="3647"/>
              <a:ext cx="2521" cy="266"/>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6" name="矩形 35"/>
            <p:cNvSpPr/>
            <p:nvPr/>
          </p:nvSpPr>
          <p:spPr>
            <a:xfrm>
              <a:off x="10527" y="3913"/>
              <a:ext cx="7920" cy="67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40" name="组合 39"/>
          <p:cNvGrpSpPr/>
          <p:nvPr/>
        </p:nvGrpSpPr>
        <p:grpSpPr>
          <a:xfrm>
            <a:off x="6684645" y="3730625"/>
            <a:ext cx="5029200" cy="593090"/>
            <a:chOff x="10527" y="5875"/>
            <a:chExt cx="7920" cy="934"/>
          </a:xfrm>
        </p:grpSpPr>
        <p:sp>
          <p:nvSpPr>
            <p:cNvPr id="37" name="矩形 36"/>
            <p:cNvSpPr/>
            <p:nvPr/>
          </p:nvSpPr>
          <p:spPr>
            <a:xfrm>
              <a:off x="10527" y="6167"/>
              <a:ext cx="7920" cy="347"/>
            </a:xfrm>
            <a:prstGeom prst="rect">
              <a:avLst/>
            </a:prstGeom>
            <a:solidFill>
              <a:srgbClr val="FF0000">
                <a:alpha val="2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8" name="矩形 37"/>
            <p:cNvSpPr/>
            <p:nvPr/>
          </p:nvSpPr>
          <p:spPr>
            <a:xfrm>
              <a:off x="10528" y="6503"/>
              <a:ext cx="4111" cy="306"/>
            </a:xfrm>
            <a:prstGeom prst="rect">
              <a:avLst/>
            </a:prstGeom>
            <a:solidFill>
              <a:srgbClr val="FF0000">
                <a:alpha val="2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9" name="矩形 38"/>
            <p:cNvSpPr/>
            <p:nvPr/>
          </p:nvSpPr>
          <p:spPr>
            <a:xfrm>
              <a:off x="15809" y="5875"/>
              <a:ext cx="2639" cy="292"/>
            </a:xfrm>
            <a:prstGeom prst="rect">
              <a:avLst/>
            </a:prstGeom>
            <a:solidFill>
              <a:srgbClr val="FF0000">
                <a:alpha val="2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41" name="矩形 40"/>
          <p:cNvSpPr/>
          <p:nvPr/>
        </p:nvSpPr>
        <p:spPr>
          <a:xfrm>
            <a:off x="6627495" y="4471670"/>
            <a:ext cx="1861185" cy="185420"/>
          </a:xfrm>
          <a:prstGeom prst="rect">
            <a:avLst/>
          </a:prstGeom>
          <a:solidFill>
            <a:srgbClr val="7030A0">
              <a:alpha val="2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文本框 4"/>
          <p:cNvSpPr txBox="1"/>
          <p:nvPr/>
        </p:nvSpPr>
        <p:spPr>
          <a:xfrm>
            <a:off x="442696" y="5374249"/>
            <a:ext cx="5313780" cy="1113766"/>
          </a:xfrm>
          <a:prstGeom prst="rect">
            <a:avLst/>
          </a:prstGeom>
          <a:solidFill>
            <a:schemeClr val="accent1"/>
          </a:solidFill>
        </p:spPr>
        <p:txBody>
          <a:bodyPr wrap="square" rtlCol="0">
            <a:spAutoFit/>
          </a:bodyPr>
          <a:lstStyle>
            <a:defPPr>
              <a:defRPr lang="zh-CN"/>
            </a:defPPr>
            <a:lvl1pPr>
              <a:lnSpc>
                <a:spcPct val="150000"/>
              </a:lnSpc>
              <a:defRPr>
                <a:latin typeface="宋体" panose="02010600030101010101" pitchFamily="2" charset="-122"/>
                <a:ea typeface="宋体" panose="02010600030101010101" pitchFamily="2" charset="-122"/>
              </a:defRPr>
            </a:lvl1pPr>
          </a:lstStyle>
          <a:p>
            <a:r>
              <a:rPr lang="zh-CN" altLang="en-US" sz="2400" b="1" dirty="0">
                <a:solidFill>
                  <a:schemeClr val="bg1"/>
                </a:solidFill>
              </a:rPr>
              <a:t>设计意图：引导学生分析语篇结构和内容，为写作做好铺垫。</a:t>
            </a:r>
            <a:endParaRPr lang="zh-CN" altLang="en-US" sz="2400" b="1" dirty="0">
              <a:solidFill>
                <a:schemeClr val="bg1"/>
              </a:solidFill>
            </a:endParaRPr>
          </a:p>
        </p:txBody>
      </p:sp>
      <p:sp>
        <p:nvSpPr>
          <p:cNvPr id="42" name="文本框 41"/>
          <p:cNvSpPr txBox="1"/>
          <p:nvPr/>
        </p:nvSpPr>
        <p:spPr>
          <a:xfrm>
            <a:off x="746975" y="708338"/>
            <a:ext cx="5271475" cy="523220"/>
          </a:xfrm>
          <a:prstGeom prst="rect">
            <a:avLst/>
          </a:prstGeom>
          <a:noFill/>
        </p:spPr>
        <p:txBody>
          <a:bodyPr wrap="square" rtlCol="0">
            <a:spAutoFit/>
          </a:bodyPr>
          <a:lstStyle/>
          <a:p>
            <a:pPr algn="ctr"/>
            <a:r>
              <a:rPr lang="en-US" altLang="zh-CN" sz="2800" b="1" dirty="0">
                <a:solidFill>
                  <a:srgbClr val="FF0000"/>
                </a:solidFill>
              </a:rPr>
              <a:t>Content analysis</a:t>
            </a:r>
            <a:endParaRPr lang="zh-CN" altLang="en-US" sz="2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wipe(down)">
                                      <p:cBhvr>
                                        <p:cTn id="14" dur="500"/>
                                        <p:tgtEl>
                                          <p:spTgt spid="2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par>
                                <p:cTn id="20" presetID="22" presetClass="entr" presetSubtype="4"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down)">
                                      <p:cBhvr>
                                        <p:cTn id="35" dur="500"/>
                                        <p:tgtEl>
                                          <p:spTgt spid="12"/>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00"/>
                                        <p:tgtEl>
                                          <p:spTgt spid="8"/>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wipe(down)">
                                      <p:cBhvr>
                                        <p:cTn id="41" dur="500"/>
                                        <p:tgtEl>
                                          <p:spTgt spid="29"/>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wipe(down)">
                                      <p:cBhvr>
                                        <p:cTn id="44" dur="500"/>
                                        <p:tgtEl>
                                          <p:spTgt spid="3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down)">
                                      <p:cBhvr>
                                        <p:cTn id="49" dur="500"/>
                                        <p:tgtEl>
                                          <p:spTgt spid="13"/>
                                        </p:tgtEl>
                                      </p:cBhvr>
                                    </p:animEffect>
                                  </p:childTnLst>
                                </p:cTn>
                              </p:par>
                              <p:par>
                                <p:cTn id="50" presetID="22" presetClass="entr" presetSubtype="4" fill="hold" nodeType="with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wipe(down)">
                                      <p:cBhvr>
                                        <p:cTn id="52" dur="500"/>
                                        <p:tgtEl>
                                          <p:spTgt spid="33"/>
                                        </p:tgtEl>
                                      </p:cBhvr>
                                    </p:animEffect>
                                  </p:childTnLst>
                                </p:cTn>
                              </p:par>
                              <p:par>
                                <p:cTn id="53" presetID="22" presetClass="entr" presetSubtype="4" fill="hold" nodeType="with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down)">
                                      <p:cBhvr>
                                        <p:cTn id="55" dur="500"/>
                                        <p:tgtEl>
                                          <p:spTgt spid="34"/>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wipe(down)">
                                      <p:cBhvr>
                                        <p:cTn id="60" dur="500"/>
                                        <p:tgtEl>
                                          <p:spTgt spid="14"/>
                                        </p:tgtEl>
                                      </p:cBhvr>
                                    </p:animEffect>
                                  </p:childTnLst>
                                </p:cTn>
                              </p:par>
                              <p:par>
                                <p:cTn id="61" presetID="22" presetClass="entr" presetSubtype="4" fill="hold" nodeType="with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wipe(down)">
                                      <p:cBhvr>
                                        <p:cTn id="63" dur="500"/>
                                        <p:tgtEl>
                                          <p:spTgt spid="40"/>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down)">
                                      <p:cBhvr>
                                        <p:cTn id="68" dur="500"/>
                                        <p:tgtEl>
                                          <p:spTgt spid="15"/>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5"/>
                                        </p:tgtEl>
                                        <p:attrNameLst>
                                          <p:attrName>style.visibility</p:attrName>
                                        </p:attrNameLst>
                                      </p:cBhvr>
                                      <p:to>
                                        <p:strVal val="visible"/>
                                      </p:to>
                                    </p:set>
                                  </p:childTnLst>
                                </p:cTn>
                              </p:par>
                              <p:par>
                                <p:cTn id="76" presetID="1" presetClass="entr" presetSubtype="0" fill="hold" nodeType="withEffect">
                                  <p:stCondLst>
                                    <p:cond delay="0"/>
                                  </p:stCondLst>
                                  <p:childTnLst>
                                    <p:set>
                                      <p:cBhvr>
                                        <p:cTn id="77"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28" grpId="0" animBg="1"/>
      <p:bldP spid="7" grpId="0" animBg="1"/>
      <p:bldP spid="8" grpId="0" animBg="1"/>
      <p:bldP spid="29" grpId="0" animBg="1"/>
      <p:bldP spid="30" grpId="0" animBg="1"/>
      <p:bldP spid="41" grpId="0" animBg="1"/>
      <p:bldP spid="5"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箭头连接符 2"/>
          <p:cNvCxnSpPr/>
          <p:nvPr/>
        </p:nvCxnSpPr>
        <p:spPr>
          <a:xfrm>
            <a:off x="6861680" y="621065"/>
            <a:ext cx="10795" cy="558800"/>
          </a:xfrm>
          <a:prstGeom prst="straightConnector1">
            <a:avLst/>
          </a:prstGeom>
          <a:ln w="38100">
            <a:solidFill>
              <a:schemeClr val="bg1"/>
            </a:solidFill>
            <a:tailEnd type="arrow"/>
          </a:ln>
        </p:spPr>
        <p:style>
          <a:lnRef idx="2">
            <a:schemeClr val="accent1"/>
          </a:lnRef>
          <a:fillRef idx="0">
            <a:srgbClr val="FFFFFF"/>
          </a:fillRef>
          <a:effectRef idx="0">
            <a:srgbClr val="FFFFFF"/>
          </a:effectRef>
          <a:fontRef idx="minor">
            <a:schemeClr val="tx1"/>
          </a:fontRef>
        </p:style>
      </p:cxnSp>
      <p:cxnSp>
        <p:nvCxnSpPr>
          <p:cNvPr id="2" name="直接箭头连接符 1"/>
          <p:cNvCxnSpPr/>
          <p:nvPr/>
        </p:nvCxnSpPr>
        <p:spPr>
          <a:xfrm flipH="1">
            <a:off x="3666823" y="463590"/>
            <a:ext cx="855980" cy="658495"/>
          </a:xfrm>
          <a:prstGeom prst="straightConnector1">
            <a:avLst/>
          </a:prstGeom>
          <a:ln w="38100">
            <a:solidFill>
              <a:schemeClr val="bg1"/>
            </a:solidFill>
            <a:tailEnd type="arrow"/>
          </a:ln>
        </p:spPr>
        <p:style>
          <a:lnRef idx="2">
            <a:schemeClr val="accent1"/>
          </a:lnRef>
          <a:fillRef idx="0">
            <a:srgbClr val="FFFFFF"/>
          </a:fillRef>
          <a:effectRef idx="0">
            <a:srgbClr val="FFFFFF"/>
          </a:effectRef>
          <a:fontRef idx="minor">
            <a:schemeClr val="tx1"/>
          </a:fontRef>
        </p:style>
      </p:cxnSp>
      <p:cxnSp>
        <p:nvCxnSpPr>
          <p:cNvPr id="12" name="直接箭头连接符 11"/>
          <p:cNvCxnSpPr/>
          <p:nvPr/>
        </p:nvCxnSpPr>
        <p:spPr>
          <a:xfrm>
            <a:off x="8747175" y="500416"/>
            <a:ext cx="1287780" cy="579120"/>
          </a:xfrm>
          <a:prstGeom prst="straightConnector1">
            <a:avLst/>
          </a:prstGeom>
          <a:ln w="38100">
            <a:solidFill>
              <a:schemeClr val="bg1"/>
            </a:solidFill>
            <a:tailEnd type="arrow"/>
          </a:ln>
        </p:spPr>
        <p:style>
          <a:lnRef idx="2">
            <a:schemeClr val="accent1"/>
          </a:lnRef>
          <a:fillRef idx="0">
            <a:srgbClr val="FFFFFF"/>
          </a:fillRef>
          <a:effectRef idx="0">
            <a:srgbClr val="FFFFFF"/>
          </a:effectRef>
          <a:fontRef idx="minor">
            <a:schemeClr val="tx1"/>
          </a:fontRef>
        </p:style>
      </p:cxnSp>
      <p:sp>
        <p:nvSpPr>
          <p:cNvPr id="7" name="文本框 6"/>
          <p:cNvSpPr txBox="1"/>
          <p:nvPr>
            <p:custDataLst>
              <p:tags r:id="rId1"/>
            </p:custDataLst>
          </p:nvPr>
        </p:nvSpPr>
        <p:spPr>
          <a:xfrm>
            <a:off x="1935829" y="2521267"/>
            <a:ext cx="1451204" cy="1809433"/>
          </a:xfrm>
          <a:prstGeom prst="rect">
            <a:avLst/>
          </a:prstGeom>
          <a:solidFill>
            <a:schemeClr val="accent4">
              <a:lumMod val="20000"/>
              <a:lumOff val="80000"/>
            </a:schemeClr>
          </a:solidFill>
          <a:ln>
            <a:solidFill>
              <a:schemeClr val="accent4">
                <a:lumMod val="40000"/>
                <a:lumOff val="60000"/>
              </a:schemeClr>
            </a:solidFill>
          </a:ln>
        </p:spPr>
        <p:txBody>
          <a:bodyPr wrap="square" rtlCol="0">
            <a:noAutofit/>
          </a:bodyPr>
          <a:lstStyle/>
          <a:p>
            <a:pPr algn="ctr"/>
            <a:r>
              <a:rPr b="1" dirty="0">
                <a:latin typeface="Times New Roman" panose="02020603050405020304" charset="0"/>
                <a:cs typeface="Times New Roman" panose="02020603050405020304" charset="0"/>
              </a:rPr>
              <a:t>Lesson2 </a:t>
            </a:r>
            <a:endParaRPr lang="en-US" b="1" dirty="0">
              <a:latin typeface="Times New Roman" panose="02020603050405020304" charset="0"/>
              <a:cs typeface="Times New Roman" panose="02020603050405020304" charset="0"/>
            </a:endParaRPr>
          </a:p>
          <a:p>
            <a:pPr algn="ctr">
              <a:buClrTx/>
              <a:buSzTx/>
              <a:buFontTx/>
            </a:pPr>
            <a:r>
              <a:rPr lang="zh-CN" altLang="en-US" sz="1600" b="1" dirty="0">
                <a:solidFill>
                  <a:schemeClr val="tx1">
                    <a:lumMod val="95000"/>
                    <a:lumOff val="5000"/>
                  </a:schemeClr>
                </a:solidFill>
                <a:latin typeface="楷体" panose="02010609060101010101" charset="-122"/>
                <a:ea typeface="楷体" panose="02010609060101010101" charset="-122"/>
                <a:cs typeface="Times New Roman" panose="02020603050405020304" charset="0"/>
              </a:rPr>
              <a:t>谈论教室设施、位置与功能</a:t>
            </a:r>
            <a:endParaRPr lang="en-US" altLang="zh-CN" sz="1600" b="1" dirty="0">
              <a:solidFill>
                <a:schemeClr val="tx1">
                  <a:lumMod val="95000"/>
                  <a:lumOff val="5000"/>
                </a:schemeClr>
              </a:solidFill>
              <a:latin typeface="楷体" panose="02010609060101010101" charset="-122"/>
              <a:ea typeface="楷体" panose="02010609060101010101" charset="-122"/>
              <a:cs typeface="Times New Roman" panose="02020603050405020304" charset="0"/>
            </a:endParaRPr>
          </a:p>
          <a:p>
            <a:pPr algn="ctr"/>
            <a:r>
              <a:rPr lang="en-US" altLang="zh-CN" sz="1600" b="1" dirty="0">
                <a:solidFill>
                  <a:srgbClr val="FF0000"/>
                </a:solidFill>
                <a:latin typeface="楷体" panose="02010609060101010101" charset="-122"/>
                <a:ea typeface="楷体" panose="02010609060101010101" charset="-122"/>
                <a:cs typeface="Times New Roman" panose="02020603050405020304" charset="0"/>
              </a:rPr>
              <a:t>(</a:t>
            </a:r>
            <a:r>
              <a:rPr lang="zh-CN" altLang="en-US" sz="1600" b="1" dirty="0">
                <a:solidFill>
                  <a:srgbClr val="FF0000"/>
                </a:solidFill>
                <a:latin typeface="楷体" panose="02010609060101010101" charset="-122"/>
                <a:ea typeface="楷体" panose="02010609060101010101" charset="-122"/>
                <a:cs typeface="Times New Roman" panose="02020603050405020304" charset="0"/>
              </a:rPr>
              <a:t>物理环境</a:t>
            </a:r>
            <a:r>
              <a:rPr lang="en-US" altLang="zh-CN" sz="1600" b="1" dirty="0">
                <a:solidFill>
                  <a:srgbClr val="FF0000"/>
                </a:solidFill>
                <a:latin typeface="楷体" panose="02010609060101010101" charset="-122"/>
                <a:ea typeface="楷体" panose="02010609060101010101" charset="-122"/>
                <a:cs typeface="Times New Roman" panose="02020603050405020304" charset="0"/>
              </a:rPr>
              <a:t>)</a:t>
            </a:r>
            <a:endParaRPr lang="zh-CN" altLang="en-US" sz="1600" b="1" dirty="0">
              <a:solidFill>
                <a:srgbClr val="FF0000"/>
              </a:solidFill>
              <a:latin typeface="楷体" panose="02010609060101010101" charset="-122"/>
              <a:ea typeface="楷体" panose="02010609060101010101" charset="-122"/>
              <a:cs typeface="Times New Roman" panose="02020603050405020304" charset="0"/>
            </a:endParaRPr>
          </a:p>
          <a:p>
            <a:pPr algn="ctr">
              <a:buClrTx/>
              <a:buSzTx/>
              <a:buFontTx/>
            </a:pPr>
            <a:endParaRPr lang="zh-CN" altLang="en-US" sz="1600" b="1" dirty="0">
              <a:solidFill>
                <a:schemeClr val="tx1">
                  <a:lumMod val="95000"/>
                  <a:lumOff val="5000"/>
                </a:schemeClr>
              </a:solidFill>
              <a:latin typeface="楷体" panose="02010609060101010101" charset="-122"/>
              <a:ea typeface="楷体" panose="02010609060101010101" charset="-122"/>
              <a:cs typeface="Times New Roman" panose="02020603050405020304" charset="0"/>
            </a:endParaRPr>
          </a:p>
        </p:txBody>
      </p:sp>
      <p:sp>
        <p:nvSpPr>
          <p:cNvPr id="8" name="文本框 7"/>
          <p:cNvSpPr txBox="1"/>
          <p:nvPr>
            <p:custDataLst>
              <p:tags r:id="rId2"/>
            </p:custDataLst>
          </p:nvPr>
        </p:nvSpPr>
        <p:spPr>
          <a:xfrm>
            <a:off x="271356" y="2524864"/>
            <a:ext cx="1487859" cy="1805836"/>
          </a:xfrm>
          <a:prstGeom prst="rect">
            <a:avLst/>
          </a:prstGeom>
          <a:solidFill>
            <a:schemeClr val="accent4">
              <a:lumMod val="20000"/>
              <a:lumOff val="80000"/>
            </a:schemeClr>
          </a:solidFill>
          <a:ln>
            <a:solidFill>
              <a:schemeClr val="accent4">
                <a:lumMod val="40000"/>
                <a:lumOff val="60000"/>
              </a:schemeClr>
            </a:solidFill>
          </a:ln>
        </p:spPr>
        <p:txBody>
          <a:bodyPr wrap="square" rtlCol="0">
            <a:noAutofit/>
          </a:bodyPr>
          <a:lstStyle/>
          <a:p>
            <a:pPr algn="ctr"/>
            <a:r>
              <a:rPr b="1" dirty="0">
                <a:latin typeface="Times New Roman" panose="02020603050405020304" charset="0"/>
                <a:cs typeface="Times New Roman" panose="02020603050405020304" charset="0"/>
              </a:rPr>
              <a:t>  Lesson1 </a:t>
            </a:r>
            <a:endParaRPr b="1" dirty="0">
              <a:latin typeface="Times New Roman" panose="02020603050405020304" charset="0"/>
              <a:cs typeface="Times New Roman" panose="02020603050405020304" charset="0"/>
            </a:endParaRPr>
          </a:p>
          <a:p>
            <a:pPr algn="ctr"/>
            <a:r>
              <a:rPr lang="zh-CN" altLang="en-US" sz="1600" b="1" dirty="0">
                <a:solidFill>
                  <a:schemeClr val="tx1">
                    <a:lumMod val="95000"/>
                    <a:lumOff val="5000"/>
                  </a:schemeClr>
                </a:solidFill>
                <a:latin typeface="楷体" panose="02010609060101010101" charset="-122"/>
                <a:ea typeface="楷体" panose="02010609060101010101" charset="-122"/>
                <a:cs typeface="Times New Roman" panose="02020603050405020304" charset="0"/>
              </a:rPr>
              <a:t>谈论学校建筑物及位置</a:t>
            </a:r>
            <a:endParaRPr lang="en-US" altLang="zh-CN" sz="1600" b="1" dirty="0">
              <a:solidFill>
                <a:schemeClr val="tx1">
                  <a:lumMod val="95000"/>
                  <a:lumOff val="5000"/>
                </a:schemeClr>
              </a:solidFill>
              <a:latin typeface="楷体" panose="02010609060101010101" charset="-122"/>
              <a:ea typeface="楷体" panose="02010609060101010101" charset="-122"/>
              <a:cs typeface="Times New Roman" panose="02020603050405020304" charset="0"/>
            </a:endParaRPr>
          </a:p>
          <a:p>
            <a:pPr algn="ctr"/>
            <a:r>
              <a:rPr lang="en-US" altLang="zh-CN" sz="1600" b="1" dirty="0">
                <a:solidFill>
                  <a:srgbClr val="FF0000"/>
                </a:solidFill>
                <a:latin typeface="楷体" panose="02010609060101010101" charset="-122"/>
                <a:ea typeface="楷体" panose="02010609060101010101" charset="-122"/>
                <a:cs typeface="Times New Roman" panose="02020603050405020304" charset="0"/>
              </a:rPr>
              <a:t>(</a:t>
            </a:r>
            <a:r>
              <a:rPr lang="zh-CN" altLang="en-US" sz="1600" b="1" dirty="0">
                <a:solidFill>
                  <a:srgbClr val="FF0000"/>
                </a:solidFill>
                <a:latin typeface="楷体" panose="02010609060101010101" charset="-122"/>
                <a:ea typeface="楷体" panose="02010609060101010101" charset="-122"/>
                <a:cs typeface="Times New Roman" panose="02020603050405020304" charset="0"/>
              </a:rPr>
              <a:t>物理环境</a:t>
            </a:r>
            <a:r>
              <a:rPr lang="en-US" altLang="zh-CN" sz="1600" b="1" dirty="0">
                <a:solidFill>
                  <a:srgbClr val="FF0000"/>
                </a:solidFill>
                <a:latin typeface="楷体" panose="02010609060101010101" charset="-122"/>
                <a:ea typeface="楷体" panose="02010609060101010101" charset="-122"/>
                <a:cs typeface="Times New Roman" panose="02020603050405020304" charset="0"/>
              </a:rPr>
              <a:t>)</a:t>
            </a:r>
            <a:endParaRPr lang="zh-CN" altLang="en-US" sz="1600" b="1" dirty="0">
              <a:solidFill>
                <a:srgbClr val="FF0000"/>
              </a:solidFill>
              <a:latin typeface="楷体" panose="02010609060101010101" charset="-122"/>
              <a:ea typeface="楷体" panose="02010609060101010101" charset="-122"/>
              <a:cs typeface="Times New Roman" panose="02020603050405020304" charset="0"/>
            </a:endParaRPr>
          </a:p>
        </p:txBody>
      </p:sp>
      <p:sp>
        <p:nvSpPr>
          <p:cNvPr id="9" name="文本框 8"/>
          <p:cNvSpPr txBox="1"/>
          <p:nvPr>
            <p:custDataLst>
              <p:tags r:id="rId3"/>
            </p:custDataLst>
          </p:nvPr>
        </p:nvSpPr>
        <p:spPr>
          <a:xfrm>
            <a:off x="3564089" y="2521267"/>
            <a:ext cx="1487860" cy="1809433"/>
          </a:xfrm>
          <a:prstGeom prst="rect">
            <a:avLst/>
          </a:prstGeom>
          <a:solidFill>
            <a:schemeClr val="accent4">
              <a:lumMod val="20000"/>
              <a:lumOff val="80000"/>
            </a:schemeClr>
          </a:solidFill>
          <a:ln>
            <a:solidFill>
              <a:schemeClr val="accent4">
                <a:lumMod val="40000"/>
                <a:lumOff val="60000"/>
              </a:schemeClr>
            </a:solidFill>
          </a:ln>
        </p:spPr>
        <p:txBody>
          <a:bodyPr wrap="square" rtlCol="0">
            <a:noAutofit/>
          </a:bodyPr>
          <a:lstStyle/>
          <a:p>
            <a:pPr lvl="0" algn="ctr">
              <a:buClrTx/>
              <a:buSzTx/>
              <a:buFontTx/>
            </a:pPr>
            <a:r>
              <a:rPr lang="en-US" altLang="zh-CN" b="1" dirty="0">
                <a:latin typeface="Times New Roman" panose="02020603050405020304" charset="0"/>
                <a:cs typeface="Times New Roman" panose="02020603050405020304" charset="0"/>
                <a:sym typeface="+mn-ea"/>
              </a:rPr>
              <a:t>Lesson3 </a:t>
            </a:r>
            <a:endParaRPr lang="en-US" altLang="zh-CN" b="1" dirty="0">
              <a:latin typeface="Times New Roman" panose="02020603050405020304" charset="0"/>
              <a:cs typeface="Times New Roman" panose="02020603050405020304" charset="0"/>
              <a:sym typeface="+mn-ea"/>
            </a:endParaRPr>
          </a:p>
          <a:p>
            <a:pPr lvl="0" algn="ctr">
              <a:buClrTx/>
              <a:buSzTx/>
              <a:buFontTx/>
            </a:pPr>
            <a:r>
              <a:rPr lang="zh-CN" altLang="en-US" sz="1600" b="1" dirty="0">
                <a:solidFill>
                  <a:schemeClr val="tx1">
                    <a:lumMod val="95000"/>
                    <a:lumOff val="5000"/>
                  </a:schemeClr>
                </a:solidFill>
                <a:latin typeface="楷体" panose="02010609060101010101" charset="-122"/>
                <a:ea typeface="楷体" panose="02010609060101010101" charset="-122"/>
                <a:cs typeface="Times New Roman" panose="02020603050405020304" charset="0"/>
                <a:sym typeface="+mn-ea"/>
              </a:rPr>
              <a:t>描述校园花草树木、名人画像及教室设施</a:t>
            </a:r>
            <a:endParaRPr lang="en-US" altLang="zh-CN" sz="1600" b="1" dirty="0">
              <a:solidFill>
                <a:schemeClr val="tx1">
                  <a:lumMod val="95000"/>
                  <a:lumOff val="5000"/>
                </a:schemeClr>
              </a:solidFill>
              <a:latin typeface="楷体" panose="02010609060101010101" charset="-122"/>
              <a:ea typeface="楷体" panose="02010609060101010101" charset="-122"/>
              <a:cs typeface="Times New Roman" panose="02020603050405020304" charset="0"/>
              <a:sym typeface="+mn-ea"/>
            </a:endParaRPr>
          </a:p>
          <a:p>
            <a:pPr algn="ctr"/>
            <a:r>
              <a:rPr lang="en-US" altLang="zh-CN" sz="1600" b="1" dirty="0">
                <a:solidFill>
                  <a:srgbClr val="FF0000"/>
                </a:solidFill>
                <a:latin typeface="楷体" panose="02010609060101010101" charset="-122"/>
                <a:ea typeface="楷体" panose="02010609060101010101" charset="-122"/>
                <a:cs typeface="Times New Roman" panose="02020603050405020304" charset="0"/>
              </a:rPr>
              <a:t>(</a:t>
            </a:r>
            <a:r>
              <a:rPr lang="zh-CN" altLang="en-US" sz="1600" b="1" dirty="0">
                <a:solidFill>
                  <a:srgbClr val="FF0000"/>
                </a:solidFill>
                <a:latin typeface="楷体" panose="02010609060101010101" charset="-122"/>
                <a:ea typeface="楷体" panose="02010609060101010101" charset="-122"/>
                <a:cs typeface="Times New Roman" panose="02020603050405020304" charset="0"/>
              </a:rPr>
              <a:t>物理、文化环境</a:t>
            </a:r>
            <a:r>
              <a:rPr lang="en-US" altLang="zh-CN" sz="1600" b="1" dirty="0">
                <a:solidFill>
                  <a:srgbClr val="FF0000"/>
                </a:solidFill>
                <a:latin typeface="楷体" panose="02010609060101010101" charset="-122"/>
                <a:ea typeface="楷体" panose="02010609060101010101" charset="-122"/>
                <a:cs typeface="Times New Roman" panose="02020603050405020304" charset="0"/>
              </a:rPr>
              <a:t>)</a:t>
            </a:r>
            <a:endParaRPr lang="zh-CN" altLang="en-US" sz="1600" b="1" dirty="0">
              <a:solidFill>
                <a:srgbClr val="FF0000"/>
              </a:solidFill>
              <a:latin typeface="楷体" panose="02010609060101010101" charset="-122"/>
              <a:ea typeface="楷体" panose="02010609060101010101" charset="-122"/>
              <a:cs typeface="Times New Roman" panose="02020603050405020304" charset="0"/>
            </a:endParaRPr>
          </a:p>
          <a:p>
            <a:pPr lvl="0" algn="ctr">
              <a:buClrTx/>
              <a:buSzTx/>
              <a:buFontTx/>
            </a:pPr>
            <a:endParaRPr lang="zh-CN" altLang="en-US" sz="1600" b="1" dirty="0">
              <a:solidFill>
                <a:schemeClr val="tx1">
                  <a:lumMod val="95000"/>
                  <a:lumOff val="5000"/>
                </a:schemeClr>
              </a:solidFill>
              <a:latin typeface="楷体" panose="02010609060101010101" charset="-122"/>
              <a:ea typeface="楷体" panose="02010609060101010101" charset="-122"/>
              <a:cs typeface="Times New Roman" panose="02020603050405020304" charset="0"/>
              <a:sym typeface="+mn-ea"/>
            </a:endParaRPr>
          </a:p>
        </p:txBody>
      </p:sp>
      <p:sp>
        <p:nvSpPr>
          <p:cNvPr id="10" name="文本框 9"/>
          <p:cNvSpPr txBox="1"/>
          <p:nvPr>
            <p:custDataLst>
              <p:tags r:id="rId4"/>
            </p:custDataLst>
          </p:nvPr>
        </p:nvSpPr>
        <p:spPr>
          <a:xfrm>
            <a:off x="5256975" y="2510679"/>
            <a:ext cx="1451204" cy="1820021"/>
          </a:xfrm>
          <a:prstGeom prst="rect">
            <a:avLst/>
          </a:prstGeom>
          <a:solidFill>
            <a:schemeClr val="accent4">
              <a:lumMod val="20000"/>
              <a:lumOff val="80000"/>
            </a:schemeClr>
          </a:solidFill>
          <a:ln>
            <a:solidFill>
              <a:schemeClr val="accent4">
                <a:lumMod val="40000"/>
                <a:lumOff val="60000"/>
              </a:schemeClr>
            </a:solidFill>
          </a:ln>
        </p:spPr>
        <p:txBody>
          <a:bodyPr wrap="square" rtlCol="0">
            <a:noAutofit/>
          </a:bodyPr>
          <a:lstStyle/>
          <a:p>
            <a:pPr algn="ctr"/>
            <a:r>
              <a:rPr b="1" dirty="0">
                <a:latin typeface="Times New Roman" panose="02020603050405020304" charset="0"/>
                <a:cs typeface="Times New Roman" panose="02020603050405020304" charset="0"/>
              </a:rPr>
              <a:t>Lesson4</a:t>
            </a:r>
            <a:endParaRPr lang="en-US" altLang="zh-CN" b="1" dirty="0">
              <a:solidFill>
                <a:schemeClr val="tx1">
                  <a:lumMod val="95000"/>
                  <a:lumOff val="5000"/>
                </a:schemeClr>
              </a:solidFill>
              <a:latin typeface="Times New Roman" panose="02020603050405020304" charset="0"/>
              <a:ea typeface="宋体" panose="02010600030101010101" pitchFamily="2" charset="-122"/>
              <a:cs typeface="Times New Roman" panose="02020603050405020304" charset="0"/>
            </a:endParaRPr>
          </a:p>
          <a:p>
            <a:pPr algn="ctr"/>
            <a:r>
              <a:rPr lang="zh-CN" altLang="en-US" sz="1600" b="1" dirty="0">
                <a:solidFill>
                  <a:schemeClr val="tx1">
                    <a:lumMod val="95000"/>
                    <a:lumOff val="5000"/>
                  </a:schemeClr>
                </a:solidFill>
                <a:latin typeface="楷体" panose="02010609060101010101" charset="-122"/>
                <a:ea typeface="楷体" panose="02010609060101010101" charset="-122"/>
                <a:cs typeface="Times New Roman" panose="02020603050405020304" charset="0"/>
              </a:rPr>
              <a:t>介绍校园设施、位置及功能，谈论喜欢的地方及原因</a:t>
            </a:r>
            <a:endParaRPr lang="en-US" altLang="zh-CN" sz="1600" b="1" dirty="0">
              <a:solidFill>
                <a:schemeClr val="tx1">
                  <a:lumMod val="95000"/>
                  <a:lumOff val="5000"/>
                </a:schemeClr>
              </a:solidFill>
              <a:latin typeface="楷体" panose="02010609060101010101" charset="-122"/>
              <a:ea typeface="楷体" panose="02010609060101010101" charset="-122"/>
              <a:cs typeface="Times New Roman" panose="02020603050405020304" charset="0"/>
            </a:endParaRPr>
          </a:p>
          <a:p>
            <a:pPr algn="ctr"/>
            <a:r>
              <a:rPr lang="en-US" altLang="zh-CN" sz="1600" b="1" dirty="0">
                <a:solidFill>
                  <a:srgbClr val="FF0000"/>
                </a:solidFill>
                <a:latin typeface="楷体" panose="02010609060101010101" charset="-122"/>
                <a:ea typeface="楷体" panose="02010609060101010101" charset="-122"/>
                <a:cs typeface="Times New Roman" panose="02020603050405020304" charset="0"/>
              </a:rPr>
              <a:t>(</a:t>
            </a:r>
            <a:r>
              <a:rPr lang="zh-CN" altLang="en-US" sz="1600" b="1" dirty="0">
                <a:solidFill>
                  <a:srgbClr val="FF0000"/>
                </a:solidFill>
                <a:latin typeface="楷体" panose="02010609060101010101" charset="-122"/>
                <a:ea typeface="楷体" panose="02010609060101010101" charset="-122"/>
                <a:cs typeface="Times New Roman" panose="02020603050405020304" charset="0"/>
              </a:rPr>
              <a:t>物理、人文环境</a:t>
            </a:r>
            <a:r>
              <a:rPr lang="en-US" altLang="zh-CN" sz="1600" b="1" dirty="0">
                <a:solidFill>
                  <a:srgbClr val="FF0000"/>
                </a:solidFill>
                <a:latin typeface="楷体" panose="02010609060101010101" charset="-122"/>
                <a:ea typeface="楷体" panose="02010609060101010101" charset="-122"/>
                <a:cs typeface="Times New Roman" panose="02020603050405020304" charset="0"/>
              </a:rPr>
              <a:t>)</a:t>
            </a:r>
            <a:endParaRPr lang="zh-CN" altLang="en-US" sz="1600" b="1" dirty="0">
              <a:solidFill>
                <a:srgbClr val="FF0000"/>
              </a:solidFill>
              <a:latin typeface="楷体" panose="02010609060101010101" charset="-122"/>
              <a:ea typeface="楷体" panose="02010609060101010101" charset="-122"/>
              <a:cs typeface="Times New Roman" panose="02020603050405020304" charset="0"/>
            </a:endParaRPr>
          </a:p>
          <a:p>
            <a:pPr algn="ctr"/>
            <a:endParaRPr lang="zh-CN" altLang="en-US" sz="1600" b="1" dirty="0">
              <a:solidFill>
                <a:schemeClr val="tx1">
                  <a:lumMod val="95000"/>
                  <a:lumOff val="5000"/>
                </a:schemeClr>
              </a:solidFill>
              <a:latin typeface="楷体" panose="02010609060101010101" charset="-122"/>
              <a:ea typeface="楷体" panose="02010609060101010101" charset="-122"/>
              <a:cs typeface="Times New Roman" panose="02020603050405020304" charset="0"/>
            </a:endParaRPr>
          </a:p>
        </p:txBody>
      </p:sp>
      <p:sp>
        <p:nvSpPr>
          <p:cNvPr id="11" name="文本框 10"/>
          <p:cNvSpPr txBox="1"/>
          <p:nvPr>
            <p:custDataLst>
              <p:tags r:id="rId5"/>
            </p:custDataLst>
          </p:nvPr>
        </p:nvSpPr>
        <p:spPr>
          <a:xfrm>
            <a:off x="6931533" y="2510679"/>
            <a:ext cx="1451204" cy="1820021"/>
          </a:xfrm>
          <a:prstGeom prst="rect">
            <a:avLst/>
          </a:prstGeom>
          <a:solidFill>
            <a:schemeClr val="accent4">
              <a:lumMod val="20000"/>
              <a:lumOff val="80000"/>
            </a:schemeClr>
          </a:solidFill>
          <a:ln>
            <a:solidFill>
              <a:schemeClr val="accent4">
                <a:lumMod val="40000"/>
                <a:lumOff val="60000"/>
              </a:schemeClr>
            </a:solidFill>
          </a:ln>
        </p:spPr>
        <p:txBody>
          <a:bodyPr wrap="square" rtlCol="0">
            <a:noAutofit/>
          </a:bodyPr>
          <a:lstStyle/>
          <a:p>
            <a:pPr algn="ctr"/>
            <a:r>
              <a:rPr b="1" dirty="0">
                <a:latin typeface="Times New Roman" panose="02020603050405020304" charset="0"/>
                <a:cs typeface="Times New Roman" panose="02020603050405020304" charset="0"/>
              </a:rPr>
              <a:t>Lesson</a:t>
            </a:r>
            <a:r>
              <a:rPr lang="en-US" b="1" dirty="0">
                <a:latin typeface="Times New Roman" panose="02020603050405020304" charset="0"/>
                <a:cs typeface="Times New Roman" panose="02020603050405020304" charset="0"/>
              </a:rPr>
              <a:t>5</a:t>
            </a:r>
            <a:endParaRPr lang="en-US" b="1" dirty="0">
              <a:latin typeface="Times New Roman" panose="02020603050405020304" charset="0"/>
              <a:cs typeface="Times New Roman" panose="02020603050405020304" charset="0"/>
            </a:endParaRPr>
          </a:p>
          <a:p>
            <a:pPr algn="ctr">
              <a:lnSpc>
                <a:spcPct val="100000"/>
              </a:lnSpc>
            </a:pPr>
            <a:r>
              <a:rPr lang="zh-CN" altLang="en-US" sz="1600" b="1" dirty="0">
                <a:solidFill>
                  <a:schemeClr val="tx1">
                    <a:lumMod val="95000"/>
                    <a:lumOff val="5000"/>
                  </a:schemeClr>
                </a:solidFill>
                <a:latin typeface="楷体" panose="02010609060101010101" charset="-122"/>
                <a:ea typeface="楷体" panose="02010609060101010101" charset="-122"/>
                <a:cs typeface="Times New Roman" panose="02020603050405020304" charset="0"/>
                <a:sym typeface="+mn-ea"/>
              </a:rPr>
              <a:t>写一封回复邮件，描述自己的新学校</a:t>
            </a:r>
            <a:endParaRPr lang="en-US" altLang="zh-CN" sz="1600" b="1" dirty="0">
              <a:solidFill>
                <a:schemeClr val="tx1">
                  <a:lumMod val="95000"/>
                  <a:lumOff val="5000"/>
                </a:schemeClr>
              </a:solidFill>
              <a:latin typeface="楷体" panose="02010609060101010101" charset="-122"/>
              <a:ea typeface="楷体" panose="02010609060101010101" charset="-122"/>
              <a:cs typeface="Times New Roman" panose="02020603050405020304" charset="0"/>
              <a:sym typeface="+mn-ea"/>
            </a:endParaRPr>
          </a:p>
          <a:p>
            <a:pPr algn="ctr"/>
            <a:r>
              <a:rPr lang="en-US" altLang="zh-CN" sz="1600" b="1" dirty="0">
                <a:solidFill>
                  <a:srgbClr val="FF0000"/>
                </a:solidFill>
                <a:latin typeface="楷体" panose="02010609060101010101" charset="-122"/>
                <a:ea typeface="楷体" panose="02010609060101010101" charset="-122"/>
                <a:cs typeface="Times New Roman" panose="02020603050405020304" charset="0"/>
              </a:rPr>
              <a:t>(</a:t>
            </a:r>
            <a:r>
              <a:rPr lang="zh-CN" altLang="en-US" sz="1600" b="1" dirty="0">
                <a:solidFill>
                  <a:srgbClr val="FF0000"/>
                </a:solidFill>
                <a:latin typeface="楷体" panose="02010609060101010101" charset="-122"/>
                <a:ea typeface="楷体" panose="02010609060101010101" charset="-122"/>
                <a:cs typeface="Times New Roman" panose="02020603050405020304" charset="0"/>
              </a:rPr>
              <a:t>物理、人文环境</a:t>
            </a:r>
            <a:r>
              <a:rPr lang="en-US" altLang="zh-CN" sz="1600" b="1" dirty="0">
                <a:solidFill>
                  <a:srgbClr val="FF0000"/>
                </a:solidFill>
                <a:latin typeface="楷体" panose="02010609060101010101" charset="-122"/>
                <a:ea typeface="楷体" panose="02010609060101010101" charset="-122"/>
                <a:cs typeface="Times New Roman" panose="02020603050405020304" charset="0"/>
              </a:rPr>
              <a:t>)</a:t>
            </a:r>
            <a:endParaRPr lang="zh-CN" altLang="en-US" sz="1600" b="1" dirty="0">
              <a:solidFill>
                <a:srgbClr val="FF0000"/>
              </a:solidFill>
              <a:latin typeface="楷体" panose="02010609060101010101" charset="-122"/>
              <a:ea typeface="楷体" panose="02010609060101010101" charset="-122"/>
              <a:cs typeface="Times New Roman" panose="02020603050405020304" charset="0"/>
            </a:endParaRPr>
          </a:p>
          <a:p>
            <a:pPr algn="ctr">
              <a:lnSpc>
                <a:spcPct val="100000"/>
              </a:lnSpc>
            </a:pPr>
            <a:endParaRPr lang="en-US" altLang="zh-CN" sz="1600" b="1" dirty="0">
              <a:solidFill>
                <a:schemeClr val="tx1">
                  <a:lumMod val="95000"/>
                  <a:lumOff val="5000"/>
                </a:schemeClr>
              </a:solidFill>
              <a:latin typeface="楷体" panose="02010609060101010101" charset="-122"/>
              <a:ea typeface="楷体" panose="02010609060101010101" charset="-122"/>
              <a:cs typeface="Times New Roman" panose="02020603050405020304" charset="0"/>
              <a:sym typeface="+mn-ea"/>
            </a:endParaRPr>
          </a:p>
          <a:p>
            <a:pPr algn="ctr"/>
            <a:r>
              <a:rPr b="1" dirty="0">
                <a:latin typeface="Times New Roman" panose="02020603050405020304" charset="0"/>
                <a:cs typeface="Times New Roman" panose="02020603050405020304" charset="0"/>
              </a:rPr>
              <a:t> </a:t>
            </a:r>
            <a:endParaRPr b="1" dirty="0">
              <a:latin typeface="Times New Roman" panose="02020603050405020304" charset="0"/>
              <a:cs typeface="Times New Roman" panose="02020603050405020304" charset="0"/>
            </a:endParaRPr>
          </a:p>
        </p:txBody>
      </p:sp>
      <p:cxnSp>
        <p:nvCxnSpPr>
          <p:cNvPr id="26" name="直接箭头连接符 25"/>
          <p:cNvCxnSpPr/>
          <p:nvPr>
            <p:custDataLst>
              <p:tags r:id="rId6"/>
            </p:custDataLst>
          </p:nvPr>
        </p:nvCxnSpPr>
        <p:spPr>
          <a:xfrm flipH="1">
            <a:off x="1015286" y="1841296"/>
            <a:ext cx="942875" cy="539032"/>
          </a:xfrm>
          <a:prstGeom prst="straightConnector1">
            <a:avLst/>
          </a:prstGeom>
          <a:ln w="28575">
            <a:solidFill>
              <a:schemeClr val="bg1"/>
            </a:solidFill>
            <a:tailEnd type="arrow"/>
          </a:ln>
        </p:spPr>
        <p:style>
          <a:lnRef idx="2">
            <a:schemeClr val="accent1"/>
          </a:lnRef>
          <a:fillRef idx="0">
            <a:srgbClr val="FFFFFF"/>
          </a:fillRef>
          <a:effectRef idx="0">
            <a:srgbClr val="FFFFFF"/>
          </a:effectRef>
          <a:fontRef idx="minor">
            <a:schemeClr val="tx1"/>
          </a:fontRef>
        </p:style>
      </p:cxnSp>
      <p:cxnSp>
        <p:nvCxnSpPr>
          <p:cNvPr id="34" name="直接箭头连接符 33"/>
          <p:cNvCxnSpPr/>
          <p:nvPr>
            <p:custDataLst>
              <p:tags r:id="rId7"/>
            </p:custDataLst>
          </p:nvPr>
        </p:nvCxnSpPr>
        <p:spPr>
          <a:xfrm>
            <a:off x="8295522" y="1866981"/>
            <a:ext cx="741680" cy="426720"/>
          </a:xfrm>
          <a:prstGeom prst="straightConnector1">
            <a:avLst/>
          </a:prstGeom>
          <a:ln w="28575">
            <a:solidFill>
              <a:schemeClr val="bg1"/>
            </a:solidFill>
            <a:tailEnd type="arrow"/>
          </a:ln>
        </p:spPr>
        <p:style>
          <a:lnRef idx="2">
            <a:schemeClr val="accent1"/>
          </a:lnRef>
          <a:fillRef idx="0">
            <a:srgbClr val="FFFFFF"/>
          </a:fillRef>
          <a:effectRef idx="0">
            <a:srgbClr val="FFFFFF"/>
          </a:effectRef>
          <a:fontRef idx="minor">
            <a:schemeClr val="tx1"/>
          </a:fontRef>
        </p:style>
      </p:cxnSp>
      <p:sp>
        <p:nvSpPr>
          <p:cNvPr id="16" name="文本框 15"/>
          <p:cNvSpPr txBox="1"/>
          <p:nvPr>
            <p:custDataLst>
              <p:tags r:id="rId8"/>
            </p:custDataLst>
          </p:nvPr>
        </p:nvSpPr>
        <p:spPr>
          <a:xfrm>
            <a:off x="10280650" y="2491504"/>
            <a:ext cx="1553541" cy="1839196"/>
          </a:xfrm>
          <a:prstGeom prst="rect">
            <a:avLst/>
          </a:prstGeom>
          <a:solidFill>
            <a:schemeClr val="accent4">
              <a:lumMod val="20000"/>
              <a:lumOff val="80000"/>
            </a:schemeClr>
          </a:solidFill>
          <a:ln>
            <a:solidFill>
              <a:schemeClr val="accent4">
                <a:lumMod val="40000"/>
                <a:lumOff val="60000"/>
              </a:schemeClr>
            </a:solidFill>
          </a:ln>
        </p:spPr>
        <p:txBody>
          <a:bodyPr wrap="square" rtlCol="0">
            <a:noAutofit/>
          </a:bodyPr>
          <a:lstStyle/>
          <a:p>
            <a:pPr algn="ctr"/>
            <a:r>
              <a:rPr lang="en-US" b="1" dirty="0">
                <a:latin typeface="Times New Roman" panose="02020603050405020304" charset="0"/>
                <a:cs typeface="Times New Roman" panose="02020603050405020304" charset="0"/>
              </a:rPr>
              <a:t>*</a:t>
            </a:r>
            <a:r>
              <a:rPr b="1" dirty="0">
                <a:latin typeface="Times New Roman" panose="02020603050405020304" charset="0"/>
                <a:cs typeface="Times New Roman" panose="02020603050405020304" charset="0"/>
              </a:rPr>
              <a:t>Lesson</a:t>
            </a:r>
            <a:r>
              <a:rPr lang="en-US" b="1" dirty="0">
                <a:latin typeface="Times New Roman" panose="02020603050405020304" charset="0"/>
                <a:cs typeface="Times New Roman" panose="02020603050405020304" charset="0"/>
              </a:rPr>
              <a:t>7</a:t>
            </a:r>
            <a:endParaRPr lang="en-US" b="1" dirty="0">
              <a:latin typeface="Times New Roman" panose="02020603050405020304" charset="0"/>
              <a:cs typeface="Times New Roman" panose="02020603050405020304" charset="0"/>
            </a:endParaRPr>
          </a:p>
          <a:p>
            <a:pPr algn="ctr">
              <a:buClrTx/>
              <a:buSzTx/>
              <a:buFontTx/>
            </a:pPr>
            <a:r>
              <a:rPr lang="zh-CN" altLang="en-US" sz="1600" b="1" dirty="0">
                <a:solidFill>
                  <a:schemeClr val="tx1">
                    <a:lumMod val="95000"/>
                    <a:lumOff val="5000"/>
                  </a:schemeClr>
                </a:solidFill>
                <a:latin typeface="楷体" panose="02010609060101010101" charset="-122"/>
                <a:ea typeface="楷体" panose="02010609060101010101" charset="-122"/>
                <a:cs typeface="Times New Roman" panose="02020603050405020304" charset="0"/>
              </a:rPr>
              <a:t>介绍孟加拉国</a:t>
            </a:r>
            <a:r>
              <a:rPr lang="zh-CN" altLang="en-US" sz="1600" b="1" dirty="0">
                <a:solidFill>
                  <a:schemeClr val="tx1">
                    <a:lumMod val="95000"/>
                    <a:lumOff val="5000"/>
                  </a:schemeClr>
                </a:solidFill>
                <a:latin typeface="Times New Roman" panose="02020603050405020304" charset="0"/>
                <a:ea typeface="楷体" panose="02010609060101010101" charset="-122"/>
                <a:cs typeface="Times New Roman" panose="02020603050405020304" charset="0"/>
              </a:rPr>
              <a:t>floating school</a:t>
            </a:r>
            <a:r>
              <a:rPr lang="zh-CN" altLang="en-US" sz="1600" b="1" dirty="0">
                <a:solidFill>
                  <a:schemeClr val="tx1">
                    <a:lumMod val="95000"/>
                    <a:lumOff val="5000"/>
                  </a:schemeClr>
                </a:solidFill>
                <a:latin typeface="楷体" panose="02010609060101010101" charset="-122"/>
                <a:ea typeface="楷体" panose="02010609060101010101" charset="-122"/>
                <a:cs typeface="Times New Roman" panose="02020603050405020304" charset="0"/>
              </a:rPr>
              <a:t>运作原理、教室设施、位置及功能</a:t>
            </a:r>
            <a:endParaRPr lang="zh-CN" altLang="en-US" sz="1600" b="1" dirty="0">
              <a:solidFill>
                <a:schemeClr val="tx1">
                  <a:lumMod val="95000"/>
                  <a:lumOff val="5000"/>
                </a:schemeClr>
              </a:solidFill>
              <a:latin typeface="楷体" panose="02010609060101010101" charset="-122"/>
              <a:ea typeface="楷体" panose="02010609060101010101" charset="-122"/>
              <a:cs typeface="Times New Roman" panose="02020603050405020304" charset="0"/>
            </a:endParaRPr>
          </a:p>
        </p:txBody>
      </p:sp>
      <p:cxnSp>
        <p:nvCxnSpPr>
          <p:cNvPr id="17" name="直接箭头连接符 16"/>
          <p:cNvCxnSpPr/>
          <p:nvPr>
            <p:custDataLst>
              <p:tags r:id="rId9"/>
            </p:custDataLst>
          </p:nvPr>
        </p:nvCxnSpPr>
        <p:spPr>
          <a:xfrm>
            <a:off x="4439531" y="1846028"/>
            <a:ext cx="855345" cy="454660"/>
          </a:xfrm>
          <a:prstGeom prst="straightConnector1">
            <a:avLst/>
          </a:prstGeom>
          <a:ln w="28575">
            <a:solidFill>
              <a:schemeClr val="bg1"/>
            </a:solidFill>
            <a:tailEnd type="arrow"/>
          </a:ln>
        </p:spPr>
        <p:style>
          <a:lnRef idx="2">
            <a:schemeClr val="accent1"/>
          </a:lnRef>
          <a:fillRef idx="0">
            <a:srgbClr val="FFFFFF"/>
          </a:fillRef>
          <a:effectRef idx="0">
            <a:srgbClr val="FFFFFF"/>
          </a:effectRef>
          <a:fontRef idx="minor">
            <a:schemeClr val="tx1"/>
          </a:fontRef>
        </p:style>
      </p:cxnSp>
      <p:cxnSp>
        <p:nvCxnSpPr>
          <p:cNvPr id="18" name="直接箭头连接符 17"/>
          <p:cNvCxnSpPr/>
          <p:nvPr>
            <p:custDataLst>
              <p:tags r:id="rId10"/>
            </p:custDataLst>
          </p:nvPr>
        </p:nvCxnSpPr>
        <p:spPr>
          <a:xfrm flipH="1">
            <a:off x="7025973" y="1853012"/>
            <a:ext cx="12065" cy="521970"/>
          </a:xfrm>
          <a:prstGeom prst="straightConnector1">
            <a:avLst/>
          </a:prstGeom>
          <a:ln w="28575">
            <a:solidFill>
              <a:schemeClr val="bg1"/>
            </a:solidFill>
            <a:tailEnd type="arrow"/>
          </a:ln>
        </p:spPr>
        <p:style>
          <a:lnRef idx="2">
            <a:schemeClr val="accent1"/>
          </a:lnRef>
          <a:fillRef idx="0">
            <a:srgbClr val="FFFFFF"/>
          </a:fillRef>
          <a:effectRef idx="0">
            <a:srgbClr val="FFFFFF"/>
          </a:effectRef>
          <a:fontRef idx="minor">
            <a:schemeClr val="tx1"/>
          </a:fontRef>
        </p:style>
      </p:cxnSp>
      <p:cxnSp>
        <p:nvCxnSpPr>
          <p:cNvPr id="19" name="直接箭头连接符 18"/>
          <p:cNvCxnSpPr/>
          <p:nvPr>
            <p:custDataLst>
              <p:tags r:id="rId11"/>
            </p:custDataLst>
          </p:nvPr>
        </p:nvCxnSpPr>
        <p:spPr>
          <a:xfrm flipH="1">
            <a:off x="11004883" y="1811737"/>
            <a:ext cx="12065" cy="521970"/>
          </a:xfrm>
          <a:prstGeom prst="straightConnector1">
            <a:avLst/>
          </a:prstGeom>
          <a:ln w="28575">
            <a:solidFill>
              <a:schemeClr val="bg1"/>
            </a:solidFill>
            <a:tailEnd type="arrow"/>
          </a:ln>
        </p:spPr>
        <p:style>
          <a:lnRef idx="2">
            <a:schemeClr val="accent1"/>
          </a:lnRef>
          <a:fillRef idx="0">
            <a:srgbClr val="FFFFFF"/>
          </a:fillRef>
          <a:effectRef idx="0">
            <a:srgbClr val="FFFFFF"/>
          </a:effectRef>
          <a:fontRef idx="minor">
            <a:schemeClr val="tx1"/>
          </a:fontRef>
        </p:style>
      </p:cxnSp>
      <p:sp>
        <p:nvSpPr>
          <p:cNvPr id="15" name="左大括号 14"/>
          <p:cNvSpPr/>
          <p:nvPr/>
        </p:nvSpPr>
        <p:spPr>
          <a:xfrm rot="16200000">
            <a:off x="5842000" y="-8890"/>
            <a:ext cx="644525" cy="10250170"/>
          </a:xfrm>
          <a:prstGeom prst="leftBrace">
            <a:avLst>
              <a:gd name="adj1" fmla="val 8333"/>
              <a:gd name="adj2" fmla="val 50701"/>
            </a:avLst>
          </a:prstGeom>
          <a:ln w="28575">
            <a:solidFill>
              <a:schemeClr val="bg1"/>
            </a:solidFill>
          </a:ln>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a:p>
        </p:txBody>
      </p:sp>
      <p:sp>
        <p:nvSpPr>
          <p:cNvPr id="29" name="圆角矩形 28"/>
          <p:cNvSpPr/>
          <p:nvPr/>
        </p:nvSpPr>
        <p:spPr>
          <a:xfrm>
            <a:off x="3066415" y="5955665"/>
            <a:ext cx="6183630" cy="683895"/>
          </a:xfrm>
          <a:prstGeom prst="roundRect">
            <a:avLst/>
          </a:prstGeom>
          <a:solidFill>
            <a:schemeClr val="accent2">
              <a:lumMod val="20000"/>
              <a:lumOff val="80000"/>
            </a:schemeClr>
          </a:solidFill>
          <a:ln w="25400">
            <a:solidFill>
              <a:schemeClr val="accent4">
                <a:lumMod val="75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rgbClr val="C00000"/>
              </a:solidFill>
            </a:endParaRPr>
          </a:p>
        </p:txBody>
      </p:sp>
      <p:sp>
        <p:nvSpPr>
          <p:cNvPr id="20" name="文本框 19"/>
          <p:cNvSpPr txBox="1"/>
          <p:nvPr/>
        </p:nvSpPr>
        <p:spPr>
          <a:xfrm>
            <a:off x="3385185" y="5955665"/>
            <a:ext cx="5986145" cy="981710"/>
          </a:xfrm>
          <a:prstGeom prst="rect">
            <a:avLst/>
          </a:prstGeom>
          <a:noFill/>
        </p:spPr>
        <p:txBody>
          <a:bodyPr wrap="square" rtlCol="0">
            <a:noAutofit/>
          </a:bodyPr>
          <a:lstStyle/>
          <a:p>
            <a:pPr algn="ctr" fontAlgn="auto">
              <a:lnSpc>
                <a:spcPct val="100000"/>
              </a:lnSpc>
            </a:pPr>
            <a:r>
              <a:rPr lang="zh-CN" altLang="en-US" b="1" dirty="0">
                <a:solidFill>
                  <a:srgbClr val="C00000"/>
                </a:solidFill>
                <a:effectLst>
                  <a:outerShdw blurRad="38100" dist="38100" dir="2700000" algn="tl">
                    <a:srgbClr val="000000">
                      <a:alpha val="43137"/>
                    </a:srgbClr>
                  </a:outerShdw>
                </a:effectLst>
              </a:rPr>
              <a:t>学校</a:t>
            </a:r>
            <a:r>
              <a:rPr lang="zh-CN" altLang="en-US" b="1" dirty="0">
                <a:solidFill>
                  <a:srgbClr val="C00000"/>
                </a:solidFill>
                <a:effectLst>
                  <a:outerShdw blurRad="38100" dist="38100" dir="2700000" algn="tl">
                    <a:srgbClr val="000000">
                      <a:alpha val="43137"/>
                    </a:srgbClr>
                  </a:outerShdw>
                </a:effectLst>
                <a:sym typeface="+mn-ea"/>
              </a:rPr>
              <a:t>是梦想启航的地方，思考学校的重要意义，</a:t>
            </a:r>
            <a:endParaRPr lang="en-US" altLang="zh-CN" b="1" dirty="0">
              <a:solidFill>
                <a:srgbClr val="C00000"/>
              </a:solidFill>
              <a:effectLst>
                <a:outerShdw blurRad="38100" dist="38100" dir="2700000" algn="tl">
                  <a:srgbClr val="000000">
                    <a:alpha val="43137"/>
                  </a:srgbClr>
                </a:outerShdw>
              </a:effectLst>
              <a:sym typeface="+mn-ea"/>
            </a:endParaRPr>
          </a:p>
          <a:p>
            <a:pPr algn="ctr" fontAlgn="auto">
              <a:lnSpc>
                <a:spcPct val="100000"/>
              </a:lnSpc>
            </a:pPr>
            <a:r>
              <a:rPr lang="zh-CN" altLang="en-US" b="1" dirty="0">
                <a:solidFill>
                  <a:srgbClr val="C00000"/>
                </a:solidFill>
                <a:effectLst>
                  <a:outerShdw blurRad="38100" dist="38100" dir="2700000" algn="tl">
                    <a:srgbClr val="000000">
                      <a:alpha val="43137"/>
                    </a:srgbClr>
                  </a:outerShdw>
                </a:effectLst>
                <a:sym typeface="+mn-ea"/>
              </a:rPr>
              <a:t>积极投入学校的学习，更加珍惜学校和校园生活。</a:t>
            </a:r>
            <a:endParaRPr lang="zh-CN" altLang="en-US" b="1" dirty="0">
              <a:solidFill>
                <a:srgbClr val="C00000"/>
              </a:solidFill>
              <a:effectLst>
                <a:outerShdw blurRad="38100" dist="38100" dir="2700000" algn="tl">
                  <a:srgbClr val="000000">
                    <a:alpha val="43137"/>
                  </a:srgbClr>
                </a:outerShdw>
              </a:effectLst>
              <a:sym typeface="+mn-ea"/>
            </a:endParaRPr>
          </a:p>
        </p:txBody>
      </p:sp>
      <p:sp>
        <p:nvSpPr>
          <p:cNvPr id="30" name="文本框 29"/>
          <p:cNvSpPr txBox="1"/>
          <p:nvPr/>
        </p:nvSpPr>
        <p:spPr>
          <a:xfrm>
            <a:off x="74930" y="216535"/>
            <a:ext cx="3266440" cy="414655"/>
          </a:xfrm>
          <a:prstGeom prst="rect">
            <a:avLst/>
          </a:prstGeom>
          <a:noFill/>
          <a:extLst>
            <a:ext uri="{909E8E84-426E-40DD-AFC4-6F175D3DCCD1}">
              <a14:hiddenFill xmlns:a14="http://schemas.microsoft.com/office/drawing/2010/main">
                <a:solidFill>
                  <a:srgbClr val="C00000"/>
                </a:solidFill>
              </a14:hiddenFill>
            </a:ext>
          </a:extLst>
        </p:spPr>
        <p:txBody>
          <a:bodyPr wrap="square" rtlCol="0">
            <a:noAutofit/>
          </a:bodyPr>
          <a:lstStyle/>
          <a:p>
            <a:pPr algn="ctr"/>
            <a:r>
              <a:rPr lang="zh-CN" altLang="en-US" sz="2400" b="1">
                <a:solidFill>
                  <a:schemeClr val="bg1"/>
                </a:solidFill>
                <a:latin typeface="微软雅黑" panose="020B0503020204020204" charset="-122"/>
                <a:ea typeface="微软雅黑" panose="020B0503020204020204" charset="-122"/>
              </a:rPr>
              <a:t>单元主题内容框架图</a:t>
            </a:r>
            <a:endParaRPr lang="zh-CN" altLang="en-US" sz="2400" b="1">
              <a:solidFill>
                <a:schemeClr val="bg1"/>
              </a:solidFill>
              <a:latin typeface="微软雅黑" panose="020B0503020204020204" charset="-122"/>
              <a:ea typeface="微软雅黑" panose="020B0503020204020204" charset="-122"/>
            </a:endParaRPr>
          </a:p>
        </p:txBody>
      </p:sp>
      <p:sp>
        <p:nvSpPr>
          <p:cNvPr id="28" name="矩形 27"/>
          <p:cNvSpPr/>
          <p:nvPr/>
        </p:nvSpPr>
        <p:spPr>
          <a:xfrm>
            <a:off x="3326946" y="139215"/>
            <a:ext cx="7317443" cy="804950"/>
          </a:xfrm>
          <a:prstGeom prst="rect">
            <a:avLst/>
          </a:prstGeom>
          <a:solidFill>
            <a:schemeClr val="accent4">
              <a:lumMod val="75000"/>
            </a:schemeClr>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uFillTx/>
                <a:latin typeface="Times New Roman" panose="02020603050405020304" charset="0"/>
                <a:ea typeface="楷体" panose="02010609060101010101" charset="-122"/>
                <a:cs typeface="Times New Roman" panose="02020603050405020304" charset="0"/>
              </a:rPr>
              <a:t>Unit3 My school</a:t>
            </a:r>
            <a:endParaRPr lang="en-US" altLang="zh-CN" sz="2400" b="1" dirty="0">
              <a:solidFill>
                <a:schemeClr val="bg1"/>
              </a:solidFill>
              <a:uFillTx/>
              <a:latin typeface="Times New Roman" panose="02020603050405020304" charset="0"/>
              <a:ea typeface="楷体" panose="02010609060101010101" charset="-122"/>
              <a:cs typeface="Times New Roman" panose="02020603050405020304" charset="0"/>
            </a:endParaRPr>
          </a:p>
          <a:p>
            <a:pPr algn="ctr"/>
            <a:r>
              <a:rPr lang="en-US" altLang="zh-CN" sz="2400" b="1" dirty="0">
                <a:solidFill>
                  <a:schemeClr val="bg1"/>
                </a:solidFill>
                <a:uFillTx/>
                <a:latin typeface="Times New Roman" panose="02020603050405020304" charset="0"/>
                <a:ea typeface="楷体" panose="02010609060101010101" charset="-122"/>
                <a:cs typeface="Times New Roman" panose="02020603050405020304" charset="0"/>
              </a:rPr>
              <a:t>What</a:t>
            </a:r>
            <a:r>
              <a:rPr lang="zh-CN" altLang="en-US" sz="2400" b="1" dirty="0">
                <a:solidFill>
                  <a:schemeClr val="bg1"/>
                </a:solidFill>
                <a:uFillTx/>
                <a:latin typeface="Times New Roman" panose="02020603050405020304" charset="0"/>
                <a:ea typeface="楷体" panose="02010609060101010101" charset="-122"/>
                <a:cs typeface="Times New Roman" panose="02020603050405020304" charset="0"/>
              </a:rPr>
              <a:t> </a:t>
            </a:r>
            <a:r>
              <a:rPr lang="en-US" altLang="zh-CN" sz="2400" b="1" dirty="0">
                <a:solidFill>
                  <a:schemeClr val="bg1"/>
                </a:solidFill>
                <a:uFillTx/>
                <a:latin typeface="Times New Roman" panose="02020603050405020304" charset="0"/>
                <a:ea typeface="楷体" panose="02010609060101010101" charset="-122"/>
                <a:cs typeface="Times New Roman" panose="02020603050405020304" charset="0"/>
              </a:rPr>
              <a:t>do</a:t>
            </a:r>
            <a:r>
              <a:rPr lang="zh-CN" altLang="en-US" sz="2400" b="1" dirty="0">
                <a:solidFill>
                  <a:schemeClr val="bg1"/>
                </a:solidFill>
                <a:uFillTx/>
                <a:latin typeface="Times New Roman" panose="02020603050405020304" charset="0"/>
                <a:ea typeface="楷体" panose="02010609060101010101" charset="-122"/>
                <a:cs typeface="Times New Roman" panose="02020603050405020304" charset="0"/>
              </a:rPr>
              <a:t> </a:t>
            </a:r>
            <a:r>
              <a:rPr lang="en-US" altLang="zh-CN" sz="2400" b="1" dirty="0">
                <a:solidFill>
                  <a:schemeClr val="bg1"/>
                </a:solidFill>
                <a:uFillTx/>
                <a:latin typeface="Times New Roman" panose="02020603050405020304" charset="0"/>
                <a:ea typeface="楷体" panose="02010609060101010101" charset="-122"/>
                <a:cs typeface="Times New Roman" panose="02020603050405020304" charset="0"/>
              </a:rPr>
              <a:t>you</a:t>
            </a:r>
            <a:r>
              <a:rPr lang="zh-CN" altLang="en-US" sz="2400" b="1" dirty="0">
                <a:solidFill>
                  <a:schemeClr val="bg1"/>
                </a:solidFill>
                <a:uFillTx/>
                <a:latin typeface="Times New Roman" panose="02020603050405020304" charset="0"/>
                <a:ea typeface="楷体" panose="02010609060101010101" charset="-122"/>
                <a:cs typeface="Times New Roman" panose="02020603050405020304" charset="0"/>
              </a:rPr>
              <a:t> </a:t>
            </a:r>
            <a:r>
              <a:rPr lang="en-US" altLang="zh-CN" sz="2400" b="1" dirty="0">
                <a:solidFill>
                  <a:schemeClr val="bg1"/>
                </a:solidFill>
                <a:uFillTx/>
                <a:latin typeface="Times New Roman" panose="02020603050405020304" charset="0"/>
                <a:ea typeface="楷体" panose="02010609060101010101" charset="-122"/>
                <a:cs typeface="Times New Roman" panose="02020603050405020304" charset="0"/>
              </a:rPr>
              <a:t>like</a:t>
            </a:r>
            <a:r>
              <a:rPr lang="zh-CN" altLang="en-US" sz="2400" b="1" dirty="0">
                <a:solidFill>
                  <a:schemeClr val="bg1"/>
                </a:solidFill>
                <a:uFillTx/>
                <a:latin typeface="Times New Roman" panose="02020603050405020304" charset="0"/>
                <a:ea typeface="楷体" panose="02010609060101010101" charset="-122"/>
                <a:cs typeface="Times New Roman" panose="02020603050405020304" charset="0"/>
              </a:rPr>
              <a:t> </a:t>
            </a:r>
            <a:r>
              <a:rPr lang="en-US" altLang="zh-CN" sz="2400" b="1" dirty="0">
                <a:solidFill>
                  <a:schemeClr val="bg1"/>
                </a:solidFill>
                <a:uFillTx/>
                <a:latin typeface="Times New Roman" panose="02020603050405020304" charset="0"/>
                <a:ea typeface="楷体" panose="02010609060101010101" charset="-122"/>
                <a:cs typeface="Times New Roman" panose="02020603050405020304" charset="0"/>
              </a:rPr>
              <a:t>about your school?</a:t>
            </a:r>
            <a:endParaRPr lang="en-US" altLang="zh-CN" sz="2400" b="1" dirty="0">
              <a:solidFill>
                <a:schemeClr val="bg1"/>
              </a:solidFill>
              <a:uFillTx/>
              <a:latin typeface="Times New Roman" panose="02020603050405020304" charset="0"/>
              <a:ea typeface="楷体" panose="02010609060101010101" charset="-122"/>
              <a:cs typeface="Times New Roman" panose="02020603050405020304" charset="0"/>
            </a:endParaRPr>
          </a:p>
        </p:txBody>
      </p:sp>
      <p:sp>
        <p:nvSpPr>
          <p:cNvPr id="31" name="矩形 30"/>
          <p:cNvSpPr/>
          <p:nvPr/>
        </p:nvSpPr>
        <p:spPr>
          <a:xfrm>
            <a:off x="1031761" y="1298395"/>
            <a:ext cx="3144725" cy="724974"/>
          </a:xfrm>
          <a:prstGeom prst="rect">
            <a:avLst/>
          </a:prstGeom>
          <a:solidFill>
            <a:schemeClr val="accent4">
              <a:lumMod val="60000"/>
              <a:lumOff val="40000"/>
            </a:schemeClr>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Times New Roman" panose="02020603050405020304" charset="0"/>
                <a:ea typeface="微软雅黑" panose="020B0503020204020204" charset="-122"/>
                <a:cs typeface="Times New Roman" panose="02020603050405020304" charset="0"/>
              </a:rPr>
              <a:t>Section A</a:t>
            </a:r>
            <a:endParaRPr lang="en-US" altLang="zh-CN" b="1" dirty="0">
              <a:solidFill>
                <a:schemeClr val="tx1"/>
              </a:solidFill>
              <a:latin typeface="Times New Roman" panose="02020603050405020304" charset="0"/>
              <a:ea typeface="微软雅黑" panose="020B0503020204020204" charset="-122"/>
              <a:cs typeface="Times New Roman" panose="02020603050405020304" charset="0"/>
            </a:endParaRPr>
          </a:p>
          <a:p>
            <a:pPr algn="ctr"/>
            <a:r>
              <a:rPr lang="en-US" altLang="zh-CN" b="1" dirty="0">
                <a:solidFill>
                  <a:schemeClr val="tx1"/>
                </a:solidFill>
                <a:latin typeface="Times New Roman" panose="02020603050405020304" charset="0"/>
                <a:ea typeface="微软雅黑" panose="020B0503020204020204" charset="-122"/>
                <a:cs typeface="Times New Roman" panose="02020603050405020304" charset="0"/>
              </a:rPr>
              <a:t>What is your school like?</a:t>
            </a:r>
            <a:r>
              <a:rPr lang="en-US" altLang="zh-CN" b="1" dirty="0">
                <a:solidFill>
                  <a:srgbClr val="0070C0"/>
                </a:solidFill>
                <a:latin typeface="Times New Roman" panose="02020603050405020304" charset="0"/>
                <a:ea typeface="微软雅黑" panose="020B0503020204020204" charset="-122"/>
                <a:cs typeface="Times New Roman" panose="02020603050405020304" charset="0"/>
              </a:rPr>
              <a:t> </a:t>
            </a:r>
            <a:endParaRPr lang="en-US" altLang="zh-CN" b="1" dirty="0">
              <a:solidFill>
                <a:srgbClr val="0070C0"/>
              </a:solidFill>
              <a:latin typeface="Times New Roman" panose="02020603050405020304" charset="0"/>
              <a:ea typeface="微软雅黑" panose="020B0503020204020204" charset="-122"/>
              <a:cs typeface="Times New Roman" panose="02020603050405020304" charset="0"/>
            </a:endParaRPr>
          </a:p>
        </p:txBody>
      </p:sp>
      <p:sp>
        <p:nvSpPr>
          <p:cNvPr id="32" name="矩形 31"/>
          <p:cNvSpPr/>
          <p:nvPr/>
        </p:nvSpPr>
        <p:spPr>
          <a:xfrm>
            <a:off x="5200609" y="1241813"/>
            <a:ext cx="3118485" cy="802640"/>
          </a:xfrm>
          <a:prstGeom prst="rect">
            <a:avLst/>
          </a:prstGeom>
          <a:solidFill>
            <a:schemeClr val="accent4">
              <a:lumMod val="60000"/>
              <a:lumOff val="40000"/>
            </a:schemeClr>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Tx/>
              <a:buSzTx/>
              <a:buNone/>
            </a:pPr>
            <a:r>
              <a:rPr lang="en-US" altLang="zh-CN" b="1" dirty="0">
                <a:solidFill>
                  <a:schemeClr val="tx1"/>
                </a:solidFill>
                <a:latin typeface="Times New Roman" panose="02020603050405020304" charset="0"/>
                <a:ea typeface="微软雅黑" panose="020B0503020204020204" charset="-122"/>
                <a:cs typeface="Times New Roman" panose="02020603050405020304" charset="0"/>
              </a:rPr>
              <a:t>Section B</a:t>
            </a:r>
            <a:endParaRPr lang="en-US" altLang="zh-CN" b="1" dirty="0">
              <a:solidFill>
                <a:schemeClr val="tx1"/>
              </a:solidFill>
              <a:latin typeface="Times New Roman" panose="02020603050405020304" charset="0"/>
              <a:ea typeface="微软雅黑" panose="020B0503020204020204" charset="-122"/>
              <a:cs typeface="Times New Roman" panose="02020603050405020304" charset="0"/>
            </a:endParaRPr>
          </a:p>
          <a:p>
            <a:pPr algn="ctr">
              <a:buClrTx/>
              <a:buSzTx/>
              <a:buNone/>
            </a:pPr>
            <a:r>
              <a:rPr lang="en-US" altLang="zh-CN" b="1" dirty="0">
                <a:solidFill>
                  <a:schemeClr val="tx1"/>
                </a:solidFill>
                <a:latin typeface="Times New Roman" panose="02020603050405020304" charset="0"/>
                <a:ea typeface="微软雅黑" panose="020B0503020204020204" charset="-122"/>
                <a:cs typeface="Times New Roman" panose="02020603050405020304" charset="0"/>
              </a:rPr>
              <a:t>What fun things do you do at school? </a:t>
            </a:r>
            <a:endParaRPr lang="en-US" altLang="zh-CN" b="1" dirty="0">
              <a:solidFill>
                <a:schemeClr val="tx1"/>
              </a:solidFill>
              <a:latin typeface="Times New Roman" panose="02020603050405020304" charset="0"/>
              <a:ea typeface="微软雅黑" panose="020B0503020204020204" charset="-122"/>
              <a:cs typeface="Times New Roman" panose="02020603050405020304" charset="0"/>
            </a:endParaRPr>
          </a:p>
        </p:txBody>
      </p:sp>
      <p:sp>
        <p:nvSpPr>
          <p:cNvPr id="43" name="文本框 42"/>
          <p:cNvSpPr txBox="1"/>
          <p:nvPr>
            <p:custDataLst>
              <p:tags r:id="rId12"/>
            </p:custDataLst>
          </p:nvPr>
        </p:nvSpPr>
        <p:spPr>
          <a:xfrm>
            <a:off x="8619490" y="2510678"/>
            <a:ext cx="1508125" cy="1820021"/>
          </a:xfrm>
          <a:prstGeom prst="rect">
            <a:avLst/>
          </a:prstGeom>
          <a:solidFill>
            <a:schemeClr val="accent4">
              <a:lumMod val="20000"/>
              <a:lumOff val="80000"/>
            </a:schemeClr>
          </a:solidFill>
          <a:ln>
            <a:solidFill>
              <a:schemeClr val="accent4">
                <a:lumMod val="40000"/>
                <a:lumOff val="60000"/>
              </a:schemeClr>
            </a:solidFill>
          </a:ln>
        </p:spPr>
        <p:txBody>
          <a:bodyPr wrap="square" rtlCol="0">
            <a:noAutofit/>
          </a:bodyPr>
          <a:lstStyle/>
          <a:p>
            <a:pPr algn="ctr"/>
            <a:r>
              <a:rPr b="1" dirty="0">
                <a:latin typeface="Times New Roman" panose="02020603050405020304" charset="0"/>
                <a:cs typeface="Times New Roman" panose="02020603050405020304" charset="0"/>
              </a:rPr>
              <a:t>Lesson</a:t>
            </a:r>
            <a:r>
              <a:rPr lang="en-US" b="1" dirty="0">
                <a:latin typeface="Times New Roman" panose="02020603050405020304" charset="0"/>
                <a:cs typeface="Times New Roman" panose="02020603050405020304" charset="0"/>
              </a:rPr>
              <a:t>6</a:t>
            </a:r>
            <a:endParaRPr lang="en-US" b="1" dirty="0">
              <a:latin typeface="Times New Roman" panose="02020603050405020304" charset="0"/>
              <a:cs typeface="Times New Roman" panose="02020603050405020304" charset="0"/>
            </a:endParaRPr>
          </a:p>
          <a:p>
            <a:pPr algn="ctr">
              <a:buClrTx/>
              <a:buSzTx/>
              <a:buFontTx/>
            </a:pPr>
            <a:r>
              <a:rPr lang="zh-CN" altLang="en-US" sz="1600" b="1" dirty="0">
                <a:solidFill>
                  <a:schemeClr val="tx1">
                    <a:lumMod val="95000"/>
                    <a:lumOff val="5000"/>
                  </a:schemeClr>
                </a:solidFill>
                <a:latin typeface="楷体" panose="02010609060101010101" charset="-122"/>
                <a:ea typeface="楷体" panose="02010609060101010101" charset="-122"/>
                <a:cs typeface="Times New Roman" panose="02020603050405020304" charset="0"/>
              </a:rPr>
              <a:t>综合介绍自己的校园</a:t>
            </a:r>
            <a:endParaRPr lang="en-US" altLang="zh-CN" sz="1600" b="1" dirty="0">
              <a:solidFill>
                <a:schemeClr val="tx1">
                  <a:lumMod val="95000"/>
                  <a:lumOff val="5000"/>
                </a:schemeClr>
              </a:solidFill>
              <a:latin typeface="楷体" panose="02010609060101010101" charset="-122"/>
              <a:ea typeface="楷体" panose="02010609060101010101" charset="-122"/>
              <a:cs typeface="Times New Roman" panose="02020603050405020304" charset="0"/>
            </a:endParaRPr>
          </a:p>
          <a:p>
            <a:pPr algn="ctr"/>
            <a:r>
              <a:rPr lang="en-US" altLang="zh-CN" sz="1600" b="1" dirty="0">
                <a:solidFill>
                  <a:srgbClr val="FF0000"/>
                </a:solidFill>
                <a:latin typeface="楷体" panose="02010609060101010101" charset="-122"/>
                <a:ea typeface="楷体" panose="02010609060101010101" charset="-122"/>
                <a:cs typeface="Times New Roman" panose="02020603050405020304" charset="0"/>
              </a:rPr>
              <a:t>(</a:t>
            </a:r>
            <a:r>
              <a:rPr lang="zh-CN" altLang="en-US" sz="1600" b="1" dirty="0">
                <a:solidFill>
                  <a:srgbClr val="FF0000"/>
                </a:solidFill>
                <a:latin typeface="楷体" panose="02010609060101010101" charset="-122"/>
                <a:ea typeface="楷体" panose="02010609060101010101" charset="-122"/>
                <a:cs typeface="Times New Roman" panose="02020603050405020304" charset="0"/>
              </a:rPr>
              <a:t>物理、人文环境</a:t>
            </a:r>
            <a:r>
              <a:rPr lang="en-US" altLang="zh-CN" sz="1600" b="1" dirty="0">
                <a:solidFill>
                  <a:srgbClr val="FF0000"/>
                </a:solidFill>
                <a:latin typeface="楷体" panose="02010609060101010101" charset="-122"/>
                <a:ea typeface="楷体" panose="02010609060101010101" charset="-122"/>
                <a:cs typeface="Times New Roman" panose="02020603050405020304" charset="0"/>
              </a:rPr>
              <a:t>)</a:t>
            </a:r>
            <a:endParaRPr lang="zh-CN" altLang="en-US" sz="1600" b="1" dirty="0">
              <a:solidFill>
                <a:srgbClr val="FF0000"/>
              </a:solidFill>
              <a:latin typeface="楷体" panose="02010609060101010101" charset="-122"/>
              <a:ea typeface="楷体" panose="02010609060101010101" charset="-122"/>
              <a:cs typeface="Times New Roman" panose="02020603050405020304" charset="0"/>
            </a:endParaRPr>
          </a:p>
          <a:p>
            <a:pPr algn="ctr">
              <a:buClrTx/>
              <a:buSzTx/>
              <a:buFontTx/>
            </a:pPr>
            <a:endParaRPr lang="zh-CN" altLang="en-US" sz="1600" b="1" dirty="0">
              <a:solidFill>
                <a:schemeClr val="tx1">
                  <a:lumMod val="95000"/>
                  <a:lumOff val="5000"/>
                </a:schemeClr>
              </a:solidFill>
              <a:latin typeface="楷体" panose="02010609060101010101" charset="-122"/>
              <a:ea typeface="楷体" panose="02010609060101010101" charset="-122"/>
              <a:cs typeface="Times New Roman" panose="02020603050405020304" charset="0"/>
            </a:endParaRPr>
          </a:p>
          <a:p>
            <a:pPr algn="ctr"/>
            <a:r>
              <a:rPr b="1" dirty="0">
                <a:latin typeface="Times New Roman" panose="02020603050405020304" charset="0"/>
                <a:cs typeface="Times New Roman" panose="02020603050405020304" charset="0"/>
              </a:rPr>
              <a:t> </a:t>
            </a:r>
            <a:endParaRPr b="1" dirty="0">
              <a:latin typeface="Times New Roman" panose="02020603050405020304" charset="0"/>
              <a:cs typeface="Times New Roman" panose="02020603050405020304" charset="0"/>
            </a:endParaRPr>
          </a:p>
        </p:txBody>
      </p:sp>
      <p:sp>
        <p:nvSpPr>
          <p:cNvPr id="44" name="矩形 43"/>
          <p:cNvSpPr/>
          <p:nvPr/>
        </p:nvSpPr>
        <p:spPr>
          <a:xfrm>
            <a:off x="8588032" y="1321712"/>
            <a:ext cx="1500505" cy="614045"/>
          </a:xfrm>
          <a:prstGeom prst="rect">
            <a:avLst/>
          </a:prstGeom>
          <a:solidFill>
            <a:schemeClr val="accent4">
              <a:lumMod val="60000"/>
              <a:lumOff val="40000"/>
            </a:schemeClr>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Tx/>
              <a:buSzTx/>
              <a:buNone/>
            </a:pPr>
            <a:r>
              <a:rPr lang="en-US" altLang="zh-CN" b="1" dirty="0">
                <a:solidFill>
                  <a:schemeClr val="tx1"/>
                </a:solidFill>
                <a:latin typeface="Times New Roman" panose="02020603050405020304" charset="0"/>
                <a:ea typeface="微软雅黑" panose="020B0503020204020204" charset="-122"/>
                <a:cs typeface="Times New Roman" panose="02020603050405020304" charset="0"/>
              </a:rPr>
              <a:t>Project</a:t>
            </a:r>
            <a:endParaRPr lang="en-US" altLang="zh-CN" b="1" dirty="0">
              <a:solidFill>
                <a:schemeClr val="tx1"/>
              </a:solidFill>
              <a:latin typeface="Times New Roman" panose="02020603050405020304" charset="0"/>
              <a:ea typeface="微软雅黑" panose="020B0503020204020204" charset="-122"/>
              <a:cs typeface="Times New Roman" panose="02020603050405020304" charset="0"/>
            </a:endParaRPr>
          </a:p>
        </p:txBody>
      </p:sp>
      <p:sp>
        <p:nvSpPr>
          <p:cNvPr id="45" name="矩形 44"/>
          <p:cNvSpPr/>
          <p:nvPr/>
        </p:nvSpPr>
        <p:spPr>
          <a:xfrm>
            <a:off x="10302240" y="1278998"/>
            <a:ext cx="1553540" cy="614091"/>
          </a:xfrm>
          <a:prstGeom prst="rect">
            <a:avLst/>
          </a:prstGeom>
          <a:solidFill>
            <a:schemeClr val="accent4">
              <a:lumMod val="60000"/>
              <a:lumOff val="40000"/>
            </a:schemeClr>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Tx/>
              <a:buSzTx/>
              <a:buFontTx/>
            </a:pPr>
            <a:r>
              <a:rPr lang="en-US" altLang="zh-CN" b="1" dirty="0">
                <a:solidFill>
                  <a:schemeClr val="tx1"/>
                </a:solidFill>
                <a:latin typeface="Times New Roman" panose="02020603050405020304" charset="0"/>
                <a:ea typeface="微软雅黑" panose="020B0503020204020204" charset="-122"/>
                <a:cs typeface="Times New Roman" panose="02020603050405020304" charset="0"/>
              </a:rPr>
              <a:t>Reading plus</a:t>
            </a:r>
            <a:endParaRPr lang="en-US" altLang="zh-CN" b="1" dirty="0">
              <a:solidFill>
                <a:schemeClr val="tx1"/>
              </a:solidFill>
              <a:latin typeface="Times New Roman" panose="02020603050405020304" charset="0"/>
              <a:ea typeface="微软雅黑" panose="020B0503020204020204" charset="-122"/>
              <a:cs typeface="Times New Roman" panose="02020603050405020304" charset="0"/>
            </a:endParaRPr>
          </a:p>
        </p:txBody>
      </p:sp>
      <p:sp>
        <p:nvSpPr>
          <p:cNvPr id="46" name="矩形 45"/>
          <p:cNvSpPr/>
          <p:nvPr/>
        </p:nvSpPr>
        <p:spPr>
          <a:xfrm>
            <a:off x="1163294" y="4576445"/>
            <a:ext cx="3144725" cy="724535"/>
          </a:xfrm>
          <a:prstGeom prst="rect">
            <a:avLst/>
          </a:prstGeom>
          <a:solidFill>
            <a:schemeClr val="accent4">
              <a:lumMod val="60000"/>
              <a:lumOff val="40000"/>
            </a:schemeClr>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0000"/>
              </a:lnSpc>
            </a:pPr>
            <a:r>
              <a:rPr lang="zh-CN" altLang="en-US" sz="1800" b="1" dirty="0">
                <a:solidFill>
                  <a:schemeClr val="tx1"/>
                </a:solidFill>
                <a:latin typeface="微软雅黑" panose="020B0503020204020204" charset="-122"/>
                <a:ea typeface="微软雅黑" panose="020B0503020204020204" charset="-122"/>
                <a:cs typeface="Times New Roman" panose="02020603050405020304" charset="0"/>
              </a:rPr>
              <a:t>了解学校建筑物及其位置</a:t>
            </a:r>
            <a:endParaRPr lang="zh-CN" altLang="en-US" sz="1800" b="1" dirty="0">
              <a:solidFill>
                <a:schemeClr val="tx1"/>
              </a:solidFill>
              <a:effectLst/>
              <a:latin typeface="微软雅黑" panose="020B0503020204020204" charset="-122"/>
              <a:ea typeface="微软雅黑" panose="020B0503020204020204" charset="-122"/>
              <a:cs typeface="Times New Roman" panose="02020603050405020304" charset="0"/>
            </a:endParaRPr>
          </a:p>
        </p:txBody>
      </p:sp>
      <p:sp>
        <p:nvSpPr>
          <p:cNvPr id="47" name="矩形 46"/>
          <p:cNvSpPr/>
          <p:nvPr/>
        </p:nvSpPr>
        <p:spPr>
          <a:xfrm>
            <a:off x="5572539" y="4576445"/>
            <a:ext cx="2462218" cy="724535"/>
          </a:xfrm>
          <a:prstGeom prst="rect">
            <a:avLst/>
          </a:prstGeom>
          <a:solidFill>
            <a:schemeClr val="accent4">
              <a:lumMod val="60000"/>
              <a:lumOff val="40000"/>
            </a:schemeClr>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0000"/>
              </a:lnSpc>
            </a:pPr>
            <a:r>
              <a:rPr lang="zh-CN" altLang="en-US" sz="1800" b="1" dirty="0">
                <a:solidFill>
                  <a:schemeClr val="tx1"/>
                </a:solidFill>
                <a:latin typeface="微软雅黑" panose="020B0503020204020204" charset="-122"/>
                <a:ea typeface="微软雅黑" panose="020B0503020204020204" charset="-122"/>
                <a:cs typeface="Times New Roman" panose="02020603050405020304" charset="0"/>
              </a:rPr>
              <a:t>用邮件描述学校</a:t>
            </a:r>
            <a:endParaRPr lang="zh-CN" altLang="en-US" sz="1800" b="1" dirty="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48" name="矩形 47"/>
          <p:cNvSpPr/>
          <p:nvPr/>
        </p:nvSpPr>
        <p:spPr>
          <a:xfrm>
            <a:off x="8619490" y="4576445"/>
            <a:ext cx="1508125" cy="724535"/>
          </a:xfrm>
          <a:prstGeom prst="rect">
            <a:avLst/>
          </a:prstGeom>
          <a:solidFill>
            <a:schemeClr val="accent4">
              <a:lumMod val="60000"/>
              <a:lumOff val="40000"/>
            </a:schemeClr>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0000"/>
              </a:lnSpc>
            </a:pPr>
            <a:r>
              <a:rPr lang="zh-CN" altLang="en-US" b="1" dirty="0">
                <a:solidFill>
                  <a:schemeClr val="tx1"/>
                </a:solidFill>
                <a:latin typeface="微软雅黑" panose="020B0503020204020204" charset="-122"/>
                <a:ea typeface="微软雅黑" panose="020B0503020204020204" charset="-122"/>
                <a:cs typeface="Times New Roman" panose="02020603050405020304" charset="0"/>
              </a:rPr>
              <a:t>介绍校园</a:t>
            </a:r>
            <a:endParaRPr lang="en-US" altLang="zh-CN" b="1" dirty="0">
              <a:solidFill>
                <a:schemeClr val="tx1"/>
              </a:solidFill>
              <a:latin typeface="微软雅黑" panose="020B0503020204020204" charset="-122"/>
              <a:ea typeface="微软雅黑" panose="020B0503020204020204" charset="-122"/>
              <a:cs typeface="Times New Roman" panose="02020603050405020304" charset="0"/>
            </a:endParaRPr>
          </a:p>
          <a:p>
            <a:pPr algn="ctr">
              <a:lnSpc>
                <a:spcPct val="100000"/>
              </a:lnSpc>
            </a:pPr>
            <a:r>
              <a:rPr lang="zh-CN" altLang="en-US" b="1" dirty="0">
                <a:solidFill>
                  <a:schemeClr val="tx1"/>
                </a:solidFill>
                <a:latin typeface="微软雅黑" panose="020B0503020204020204" charset="-122"/>
                <a:ea typeface="微软雅黑" panose="020B0503020204020204" charset="-122"/>
                <a:cs typeface="Times New Roman" panose="02020603050405020304" charset="0"/>
              </a:rPr>
              <a:t>不同场所</a:t>
            </a:r>
            <a:endParaRPr lang="zh-CN" altLang="en-US" sz="1800" b="1" dirty="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49" name="矩形 48"/>
          <p:cNvSpPr/>
          <p:nvPr/>
        </p:nvSpPr>
        <p:spPr>
          <a:xfrm>
            <a:off x="10302240" y="4576445"/>
            <a:ext cx="1531620" cy="724535"/>
          </a:xfrm>
          <a:prstGeom prst="rect">
            <a:avLst/>
          </a:prstGeom>
          <a:solidFill>
            <a:schemeClr val="accent4">
              <a:lumMod val="60000"/>
              <a:lumOff val="40000"/>
            </a:schemeClr>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0000"/>
              </a:lnSpc>
            </a:pPr>
            <a:r>
              <a:rPr lang="zh-CN" altLang="en-US" sz="1800" b="1" dirty="0">
                <a:solidFill>
                  <a:schemeClr val="tx1"/>
                </a:solidFill>
                <a:latin typeface="微软雅黑" panose="020B0503020204020204" charset="-122"/>
                <a:ea typeface="微软雅黑" panose="020B0503020204020204" charset="-122"/>
                <a:cs typeface="Times New Roman" panose="02020603050405020304" charset="0"/>
              </a:rPr>
              <a:t>了解国外的</a:t>
            </a:r>
            <a:endParaRPr lang="en-US" altLang="zh-CN" sz="1800" b="1" dirty="0">
              <a:solidFill>
                <a:schemeClr val="tx1"/>
              </a:solidFill>
              <a:latin typeface="微软雅黑" panose="020B0503020204020204" charset="-122"/>
              <a:ea typeface="微软雅黑" panose="020B0503020204020204" charset="-122"/>
              <a:cs typeface="Times New Roman" panose="02020603050405020304" charset="0"/>
            </a:endParaRPr>
          </a:p>
          <a:p>
            <a:pPr algn="ctr">
              <a:lnSpc>
                <a:spcPct val="100000"/>
              </a:lnSpc>
            </a:pPr>
            <a:r>
              <a:rPr lang="zh-CN" altLang="en-US" sz="1800" b="1" dirty="0">
                <a:solidFill>
                  <a:schemeClr val="tx1"/>
                </a:solidFill>
                <a:latin typeface="微软雅黑" panose="020B0503020204020204" charset="-122"/>
                <a:ea typeface="微软雅黑" panose="020B0503020204020204" charset="-122"/>
                <a:cs typeface="Times New Roman" panose="02020603050405020304" charset="0"/>
              </a:rPr>
              <a:t>学校</a:t>
            </a:r>
            <a:endParaRPr lang="zh-CN" altLang="en-US" sz="1800" b="1" dirty="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50" name="文本框 29"/>
          <p:cNvSpPr txBox="1"/>
          <p:nvPr/>
        </p:nvSpPr>
        <p:spPr>
          <a:xfrm>
            <a:off x="27036" y="266713"/>
            <a:ext cx="3088703" cy="414655"/>
          </a:xfrm>
          <a:prstGeom prst="rect">
            <a:avLst/>
          </a:prstGeom>
          <a:noFill/>
          <a:extLst>
            <a:ext uri="{909E8E84-426E-40DD-AFC4-6F175D3DCCD1}">
              <a14:hiddenFill xmlns:a14="http://schemas.microsoft.com/office/drawing/2010/main">
                <a:solidFill>
                  <a:srgbClr val="C00000"/>
                </a:solidFill>
              </a14:hiddenFill>
            </a:ext>
          </a:extLst>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2400" b="1" dirty="0">
                <a:solidFill>
                  <a:srgbClr val="FF0000"/>
                </a:solidFill>
                <a:latin typeface="微软雅黑" panose="020B0503020204020204" charset="-122"/>
                <a:ea typeface="微软雅黑" panose="020B0503020204020204" charset="-122"/>
              </a:rPr>
              <a:t>单元主题内容框架图</a:t>
            </a:r>
            <a:endParaRPr lang="zh-CN" altLang="en-US" sz="2400" b="1" dirty="0">
              <a:solidFill>
                <a:srgbClr val="FF0000"/>
              </a:solidFill>
              <a:latin typeface="微软雅黑" panose="020B0503020204020204" charset="-122"/>
              <a:ea typeface="微软雅黑" panose="020B0503020204020204" charset="-122"/>
            </a:endParaRPr>
          </a:p>
        </p:txBody>
      </p:sp>
      <p:sp>
        <p:nvSpPr>
          <p:cNvPr id="5" name="下箭头 4"/>
          <p:cNvSpPr/>
          <p:nvPr/>
        </p:nvSpPr>
        <p:spPr>
          <a:xfrm>
            <a:off x="2584327" y="2017020"/>
            <a:ext cx="76200" cy="463550"/>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6" name="下箭头 5"/>
          <p:cNvSpPr/>
          <p:nvPr/>
        </p:nvSpPr>
        <p:spPr>
          <a:xfrm rot="19860000">
            <a:off x="7551706" y="2041842"/>
            <a:ext cx="76200" cy="463550"/>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3" name="下箭头 12"/>
          <p:cNvSpPr/>
          <p:nvPr/>
        </p:nvSpPr>
        <p:spPr>
          <a:xfrm>
            <a:off x="11029950" y="1956237"/>
            <a:ext cx="76200" cy="463550"/>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4" name="下箭头 13"/>
          <p:cNvSpPr/>
          <p:nvPr/>
        </p:nvSpPr>
        <p:spPr>
          <a:xfrm>
            <a:off x="9352914" y="1948807"/>
            <a:ext cx="76200" cy="463550"/>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1" name="下箭头 20"/>
          <p:cNvSpPr/>
          <p:nvPr/>
        </p:nvSpPr>
        <p:spPr>
          <a:xfrm rot="2040000">
            <a:off x="1268067" y="1998701"/>
            <a:ext cx="76200" cy="463550"/>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2" name="下箭头 21"/>
          <p:cNvSpPr/>
          <p:nvPr/>
        </p:nvSpPr>
        <p:spPr>
          <a:xfrm rot="1740000">
            <a:off x="6069374" y="2041843"/>
            <a:ext cx="76200" cy="463550"/>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3" name="下箭头 22"/>
          <p:cNvSpPr/>
          <p:nvPr/>
        </p:nvSpPr>
        <p:spPr>
          <a:xfrm rot="19920000">
            <a:off x="4060584" y="2035211"/>
            <a:ext cx="76200" cy="463550"/>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4" name="文本框 23"/>
          <p:cNvSpPr txBox="1"/>
          <p:nvPr/>
        </p:nvSpPr>
        <p:spPr>
          <a:xfrm>
            <a:off x="1161884" y="2092961"/>
            <a:ext cx="309880" cy="368300"/>
          </a:xfrm>
          <a:prstGeom prst="rect">
            <a:avLst/>
          </a:prstGeom>
          <a:noFill/>
        </p:spPr>
        <p:txBody>
          <a:bodyPr wrap="none" rtlCol="0">
            <a:spAutoFit/>
          </a:bodyPr>
          <a:lstStyle/>
          <a:p>
            <a:endParaRPr lang="zh-CN" altLang="en-US"/>
          </a:p>
        </p:txBody>
      </p:sp>
      <p:sp>
        <p:nvSpPr>
          <p:cNvPr id="27" name="下箭头 26"/>
          <p:cNvSpPr/>
          <p:nvPr/>
        </p:nvSpPr>
        <p:spPr>
          <a:xfrm>
            <a:off x="9375775" y="4277995"/>
            <a:ext cx="76200" cy="358140"/>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33" name="下箭头 32"/>
          <p:cNvSpPr/>
          <p:nvPr/>
        </p:nvSpPr>
        <p:spPr>
          <a:xfrm>
            <a:off x="11029950" y="4277995"/>
            <a:ext cx="76200" cy="358140"/>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35" name="下箭头 34"/>
          <p:cNvSpPr/>
          <p:nvPr/>
        </p:nvSpPr>
        <p:spPr>
          <a:xfrm>
            <a:off x="7448550" y="4277995"/>
            <a:ext cx="76200" cy="358140"/>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36" name="下箭头 35"/>
          <p:cNvSpPr/>
          <p:nvPr/>
        </p:nvSpPr>
        <p:spPr>
          <a:xfrm>
            <a:off x="6057900" y="4277995"/>
            <a:ext cx="76200" cy="358140"/>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37" name="下箭头 36"/>
          <p:cNvSpPr/>
          <p:nvPr/>
        </p:nvSpPr>
        <p:spPr>
          <a:xfrm>
            <a:off x="3947795" y="4277995"/>
            <a:ext cx="76200" cy="358140"/>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38" name="下箭头 37"/>
          <p:cNvSpPr/>
          <p:nvPr/>
        </p:nvSpPr>
        <p:spPr>
          <a:xfrm>
            <a:off x="2631440" y="4277995"/>
            <a:ext cx="76200" cy="358140"/>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39" name="下箭头 38"/>
          <p:cNvSpPr/>
          <p:nvPr/>
        </p:nvSpPr>
        <p:spPr>
          <a:xfrm>
            <a:off x="1438910" y="4277995"/>
            <a:ext cx="76200" cy="358140"/>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69" name="左大括号 68"/>
          <p:cNvSpPr/>
          <p:nvPr/>
        </p:nvSpPr>
        <p:spPr>
          <a:xfrm rot="16200000">
            <a:off x="6035675" y="794385"/>
            <a:ext cx="464185" cy="9540875"/>
          </a:xfrm>
          <a:prstGeom prst="leftBrace">
            <a:avLst>
              <a:gd name="adj1" fmla="val 8333"/>
              <a:gd name="adj2" fmla="val 50004"/>
            </a:avLst>
          </a:prstGeom>
          <a:noFill/>
          <a:ln w="38100">
            <a:solidFill>
              <a:schemeClr val="accent4">
                <a:lumMod val="75000"/>
              </a:schemeClr>
            </a:solidFill>
          </a:ln>
          <a:extLst>
            <a:ext uri="{909E8E84-426E-40DD-AFC4-6F175D3DCCD1}">
              <a14:hiddenFill xmlns:a14="http://schemas.microsoft.com/office/drawing/2010/main">
                <a:solidFill>
                  <a:schemeClr val="accent6">
                    <a:lumMod val="60000"/>
                    <a:lumOff val="40000"/>
                  </a:schemeClr>
                </a:solidFill>
              </a14:hiddenFill>
            </a:ext>
          </a:extLst>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a:p>
        </p:txBody>
      </p:sp>
      <p:sp>
        <p:nvSpPr>
          <p:cNvPr id="4" name="下箭头 20"/>
          <p:cNvSpPr/>
          <p:nvPr/>
        </p:nvSpPr>
        <p:spPr>
          <a:xfrm rot="2040000">
            <a:off x="3455290" y="906017"/>
            <a:ext cx="113920" cy="408108"/>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5" name="下箭头 4"/>
          <p:cNvSpPr/>
          <p:nvPr/>
        </p:nvSpPr>
        <p:spPr>
          <a:xfrm flipH="1">
            <a:off x="6729766" y="942355"/>
            <a:ext cx="105665" cy="299458"/>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40" name="下箭头 22"/>
          <p:cNvSpPr/>
          <p:nvPr/>
        </p:nvSpPr>
        <p:spPr>
          <a:xfrm rot="19920000">
            <a:off x="9270104" y="924149"/>
            <a:ext cx="109437" cy="335867"/>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41" name="下箭头 22"/>
          <p:cNvSpPr/>
          <p:nvPr/>
        </p:nvSpPr>
        <p:spPr>
          <a:xfrm rot="18349277" flipH="1">
            <a:off x="10779444" y="777875"/>
            <a:ext cx="126524" cy="567122"/>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51" name="圆角矩形 28"/>
          <p:cNvSpPr/>
          <p:nvPr/>
        </p:nvSpPr>
        <p:spPr>
          <a:xfrm>
            <a:off x="850006" y="2058506"/>
            <a:ext cx="3458014" cy="406510"/>
          </a:xfrm>
          <a:prstGeom prst="roundRect">
            <a:avLst/>
          </a:prstGeom>
          <a:solidFill>
            <a:schemeClr val="accent2">
              <a:lumMod val="20000"/>
              <a:lumOff val="80000"/>
            </a:schemeClr>
          </a:solidFill>
          <a:ln w="25400">
            <a:solidFill>
              <a:schemeClr val="accent4">
                <a:lumMod val="75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dirty="0">
                <a:solidFill>
                  <a:srgbClr val="C00000"/>
                </a:solidFill>
              </a:rPr>
              <a:t>静态校园（物理环境和文化环境）</a:t>
            </a:r>
            <a:endParaRPr lang="zh-CN" altLang="en-US" dirty="0">
              <a:solidFill>
                <a:srgbClr val="C00000"/>
              </a:solidFill>
            </a:endParaRPr>
          </a:p>
        </p:txBody>
      </p:sp>
      <p:sp>
        <p:nvSpPr>
          <p:cNvPr id="52" name="圆角矩形 28"/>
          <p:cNvSpPr/>
          <p:nvPr/>
        </p:nvSpPr>
        <p:spPr>
          <a:xfrm>
            <a:off x="5372737" y="2042200"/>
            <a:ext cx="4662218" cy="398159"/>
          </a:xfrm>
          <a:prstGeom prst="roundRect">
            <a:avLst/>
          </a:prstGeom>
          <a:solidFill>
            <a:schemeClr val="accent2">
              <a:lumMod val="20000"/>
              <a:lumOff val="80000"/>
            </a:schemeClr>
          </a:solidFill>
          <a:ln w="25400">
            <a:solidFill>
              <a:schemeClr val="accent4">
                <a:lumMod val="75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dirty="0">
                <a:solidFill>
                  <a:srgbClr val="C00000"/>
                </a:solidFill>
              </a:rPr>
              <a:t>动态校园（现代校园和丰富多彩的校园生活）</a:t>
            </a:r>
            <a:endParaRPr lang="zh-CN" altLang="en-US" dirty="0">
              <a:solidFill>
                <a:srgbClr val="C00000"/>
              </a:solidFil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Box 22"/>
          <p:cNvSpPr txBox="1">
            <a:spLocks noChangeArrowheads="1"/>
          </p:cNvSpPr>
          <p:nvPr>
            <p:custDataLst>
              <p:tags r:id="rId1"/>
            </p:custDataLst>
          </p:nvPr>
        </p:nvSpPr>
        <p:spPr bwMode="auto">
          <a:xfrm>
            <a:off x="5688405" y="232568"/>
            <a:ext cx="1514474" cy="410786"/>
          </a:xfrm>
          <a:prstGeom prst="flowChartAlternateProcess">
            <a:avLst/>
          </a:prstGeom>
          <a:solidFill>
            <a:schemeClr val="accent6"/>
          </a:solidFill>
        </p:spPr>
        <p:style>
          <a:lnRef idx="0">
            <a:srgbClr val="FFFFFF"/>
          </a:lnRef>
          <a:fillRef idx="1">
            <a:schemeClr val="accent4"/>
          </a:fillRef>
          <a:effectRef idx="0">
            <a:srgbClr val="FFFFFF"/>
          </a:effectRef>
          <a:fontRef idx="minor">
            <a:schemeClr val="dk1"/>
          </a:fontRef>
        </p:style>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b="1" i="0" u="none" strike="noStrike" kern="1200" cap="none" spc="0" normalizeH="0" baseline="0" noProof="0" dirty="0">
                <a:ln>
                  <a:noFill/>
                </a:ln>
                <a:solidFill>
                  <a:prstClr val="white"/>
                </a:solidFill>
                <a:effectLst/>
                <a:uLnTx/>
                <a:uFillTx/>
                <a:latin typeface="Century Gothic" panose="020B0502020202020204" charset="0"/>
                <a:ea typeface="等线" panose="02010600030101010101" charset="-122"/>
                <a:cs typeface="+mn-cs"/>
              </a:rPr>
              <a:t>Beginning </a:t>
            </a:r>
            <a:endParaRPr kumimoji="0" lang="zh-CN" altLang="en-US" b="1" i="0" u="none" strike="noStrike" kern="1200" cap="none" spc="0" normalizeH="0" baseline="0" noProof="0" dirty="0">
              <a:ln>
                <a:noFill/>
              </a:ln>
              <a:solidFill>
                <a:prstClr val="white"/>
              </a:solidFill>
              <a:effectLst/>
              <a:uLnTx/>
              <a:uFillTx/>
              <a:latin typeface="Century Gothic" panose="020B0502020202020204" charset="0"/>
              <a:ea typeface="等线" panose="02010600030101010101" charset="-122"/>
              <a:cs typeface="+mn-cs"/>
            </a:endParaRPr>
          </a:p>
        </p:txBody>
      </p:sp>
      <p:pic>
        <p:nvPicPr>
          <p:cNvPr id="46" name="图片 45"/>
          <p:cNvPicPr>
            <a:picLocks noChangeAspect="1"/>
          </p:cNvPicPr>
          <p:nvPr/>
        </p:nvPicPr>
        <p:blipFill rotWithShape="1">
          <a:blip r:embed="rId2"/>
          <a:srcRect l="2993" t="2041" r="3035" b="1774"/>
          <a:stretch>
            <a:fillRect/>
          </a:stretch>
        </p:blipFill>
        <p:spPr>
          <a:xfrm>
            <a:off x="-635" y="12426"/>
            <a:ext cx="5794375" cy="6813189"/>
          </a:xfrm>
          <a:prstGeom prst="rect">
            <a:avLst/>
          </a:prstGeom>
        </p:spPr>
      </p:pic>
      <p:sp>
        <p:nvSpPr>
          <p:cNvPr id="60" name="文本框 59"/>
          <p:cNvSpPr txBox="1"/>
          <p:nvPr/>
        </p:nvSpPr>
        <p:spPr>
          <a:xfrm>
            <a:off x="5833608" y="687784"/>
            <a:ext cx="6617335" cy="830997"/>
          </a:xfrm>
          <a:prstGeom prst="rect">
            <a:avLst/>
          </a:prstGeom>
          <a:noFill/>
        </p:spPr>
        <p:txBody>
          <a:bodyPr wrap="square" rtlCol="0">
            <a:spAutoFit/>
          </a:bodyPr>
          <a:lstStyle/>
          <a:p>
            <a:r>
              <a:rPr lang="en-US" altLang="zh-CN" sz="2400" b="1" dirty="0"/>
              <a:t>Thank you for your email. Your school sounds fun.</a:t>
            </a:r>
            <a:endParaRPr lang="en-US" altLang="zh-CN" sz="2400" b="1" dirty="0"/>
          </a:p>
          <a:p>
            <a:r>
              <a:rPr lang="en-US" altLang="zh-CN" sz="2400" b="1" dirty="0"/>
              <a:t>I’d like to tell you about my school.</a:t>
            </a:r>
            <a:endParaRPr lang="en-US" altLang="zh-CN" sz="2400" b="1" dirty="0"/>
          </a:p>
        </p:txBody>
      </p:sp>
      <p:sp>
        <p:nvSpPr>
          <p:cNvPr id="61" name="TextBox 22"/>
          <p:cNvSpPr txBox="1">
            <a:spLocks noChangeArrowheads="1"/>
          </p:cNvSpPr>
          <p:nvPr>
            <p:custDataLst>
              <p:tags r:id="rId3"/>
            </p:custDataLst>
          </p:nvPr>
        </p:nvSpPr>
        <p:spPr bwMode="auto">
          <a:xfrm>
            <a:off x="5793740" y="1525120"/>
            <a:ext cx="1440180" cy="408623"/>
          </a:xfrm>
          <a:prstGeom prst="flowChartAlternateProcess">
            <a:avLst/>
          </a:prstGeom>
          <a:solidFill>
            <a:schemeClr val="accent6"/>
          </a:solidFill>
        </p:spPr>
        <p:style>
          <a:lnRef idx="0">
            <a:srgbClr val="FFFFFF"/>
          </a:lnRef>
          <a:fillRef idx="1">
            <a:schemeClr val="accent4"/>
          </a:fillRef>
          <a:effectRef idx="0">
            <a:srgbClr val="FFFFFF"/>
          </a:effectRef>
          <a:fontRef idx="minor">
            <a:schemeClr val="dk1"/>
          </a:fontRef>
        </p:style>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b="1" i="0" u="none" strike="noStrike" kern="1200" cap="none" spc="0" normalizeH="0" baseline="0" noProof="0" dirty="0">
                <a:ln>
                  <a:noFill/>
                </a:ln>
                <a:solidFill>
                  <a:prstClr val="white"/>
                </a:solidFill>
                <a:effectLst/>
                <a:uLnTx/>
                <a:uFillTx/>
                <a:latin typeface="Century Gothic" panose="020B0502020202020204" charset="0"/>
                <a:ea typeface="等线" panose="02010600030101010101" charset="-122"/>
                <a:cs typeface="+mn-cs"/>
              </a:rPr>
              <a:t>Body </a:t>
            </a:r>
            <a:endParaRPr kumimoji="0" lang="zh-CN" altLang="en-US" b="1" i="0" u="none" strike="noStrike" kern="1200" cap="none" spc="0" normalizeH="0" baseline="0" noProof="0" dirty="0">
              <a:ln>
                <a:noFill/>
              </a:ln>
              <a:solidFill>
                <a:prstClr val="white"/>
              </a:solidFill>
              <a:effectLst/>
              <a:uLnTx/>
              <a:uFillTx/>
              <a:latin typeface="Century Gothic" panose="020B0502020202020204" charset="0"/>
              <a:ea typeface="等线" panose="02010600030101010101" charset="-122"/>
              <a:cs typeface="+mn-cs"/>
            </a:endParaRPr>
          </a:p>
        </p:txBody>
      </p:sp>
      <p:sp>
        <p:nvSpPr>
          <p:cNvPr id="62" name="文本框 61"/>
          <p:cNvSpPr txBox="1"/>
          <p:nvPr/>
        </p:nvSpPr>
        <p:spPr>
          <a:xfrm>
            <a:off x="7140796" y="3228717"/>
            <a:ext cx="4647013" cy="830997"/>
          </a:xfrm>
          <a:prstGeom prst="rect">
            <a:avLst/>
          </a:prstGeom>
          <a:noFill/>
        </p:spPr>
        <p:txBody>
          <a:bodyPr wrap="square" rtlCol="0">
            <a:spAutoFit/>
          </a:bodyPr>
          <a:lstStyle/>
          <a:p>
            <a:r>
              <a:rPr lang="en-US" altLang="zh-CN" sz="2400" b="1" dirty="0">
                <a:solidFill>
                  <a:schemeClr val="accent1"/>
                </a:solidFill>
              </a:rPr>
              <a:t>It’s next to/behind/across from/in front of/between…and…</a:t>
            </a:r>
            <a:endParaRPr lang="en-US" altLang="zh-CN" sz="2400" b="1" dirty="0">
              <a:solidFill>
                <a:schemeClr val="accent1"/>
              </a:solidFill>
            </a:endParaRPr>
          </a:p>
        </p:txBody>
      </p:sp>
      <p:sp>
        <p:nvSpPr>
          <p:cNvPr id="63" name="左大括号 62"/>
          <p:cNvSpPr/>
          <p:nvPr/>
        </p:nvSpPr>
        <p:spPr>
          <a:xfrm flipH="1">
            <a:off x="5486040" y="2259855"/>
            <a:ext cx="265430" cy="1645285"/>
          </a:xfrm>
          <a:prstGeom prst="leftBrace">
            <a:avLst>
              <a:gd name="adj1" fmla="val 0"/>
              <a:gd name="adj2" fmla="val 50000"/>
            </a:avLst>
          </a:prstGeom>
          <a:ln w="31750" cap="rnd">
            <a:solidFill>
              <a:schemeClr val="accent6"/>
            </a:solidFill>
            <a:round/>
          </a:ln>
        </p:spPr>
        <p:style>
          <a:lnRef idx="0">
            <a:srgbClr val="FFFFFF"/>
          </a:lnRef>
          <a:fillRef idx="0">
            <a:srgbClr val="FFFFFF"/>
          </a:fillRef>
          <a:effectRef idx="0">
            <a:srgbClr val="FFFFFF"/>
          </a:effectRef>
          <a:fontRef idx="minor">
            <a:schemeClr val="tx1"/>
          </a:fontRef>
        </p:style>
        <p:txBody>
          <a:bodyPr rtlCol="0" anchor="ctr"/>
          <a:lstStyle/>
          <a:p>
            <a:pPr algn="ctr"/>
            <a:endParaRPr lang="zh-CN" altLang="en-US" b="1">
              <a:ln w="12700" cmpd="sng">
                <a:solidFill>
                  <a:schemeClr val="bg1"/>
                </a:solidFill>
                <a:prstDash val="solid"/>
              </a:ln>
              <a:solidFill>
                <a:schemeClr val="bg1">
                  <a:alpha val="9000"/>
                </a:schemeClr>
              </a:solidFill>
              <a:highlight>
                <a:srgbClr val="FFFF00"/>
              </a:highlight>
            </a:endParaRPr>
          </a:p>
        </p:txBody>
      </p:sp>
      <p:sp>
        <p:nvSpPr>
          <p:cNvPr id="69" name="文本框 68"/>
          <p:cNvSpPr txBox="1"/>
          <p:nvPr/>
        </p:nvSpPr>
        <p:spPr>
          <a:xfrm>
            <a:off x="7106283" y="1844883"/>
            <a:ext cx="6850699" cy="829945"/>
          </a:xfrm>
          <a:prstGeom prst="rect">
            <a:avLst/>
          </a:prstGeom>
          <a:noFill/>
        </p:spPr>
        <p:txBody>
          <a:bodyPr wrap="square" rtlCol="0">
            <a:spAutoFit/>
          </a:bodyPr>
          <a:lstStyle/>
          <a:p>
            <a:r>
              <a:rPr lang="en-US" altLang="zh-CN" sz="2400" b="1" dirty="0">
                <a:solidFill>
                  <a:schemeClr val="accent1"/>
                </a:solidFill>
              </a:rPr>
              <a:t>There are many interesting places here.</a:t>
            </a:r>
            <a:endParaRPr lang="en-US" altLang="zh-CN" sz="2400" b="1" dirty="0">
              <a:solidFill>
                <a:schemeClr val="accent1"/>
              </a:solidFill>
            </a:endParaRPr>
          </a:p>
          <a:p>
            <a:r>
              <a:rPr lang="en-US" altLang="zh-CN" sz="2400" b="1" dirty="0">
                <a:solidFill>
                  <a:schemeClr val="accent1"/>
                </a:solidFill>
              </a:rPr>
              <a:t>They are..., … and …    </a:t>
            </a:r>
            <a:endParaRPr lang="en-US" altLang="zh-CN" sz="2400" b="1" dirty="0">
              <a:solidFill>
                <a:schemeClr val="accent1"/>
              </a:solidFill>
            </a:endParaRPr>
          </a:p>
        </p:txBody>
      </p:sp>
      <p:sp>
        <p:nvSpPr>
          <p:cNvPr id="70" name="文本框 69"/>
          <p:cNvSpPr txBox="1"/>
          <p:nvPr/>
        </p:nvSpPr>
        <p:spPr>
          <a:xfrm>
            <a:off x="7106284" y="4659731"/>
            <a:ext cx="6797834" cy="460375"/>
          </a:xfrm>
          <a:prstGeom prst="rect">
            <a:avLst/>
          </a:prstGeom>
          <a:noFill/>
        </p:spPr>
        <p:txBody>
          <a:bodyPr wrap="square" rtlCol="0">
            <a:spAutoFit/>
          </a:bodyPr>
          <a:lstStyle/>
          <a:p>
            <a:r>
              <a:rPr lang="en-US" altLang="zh-CN" sz="2400" b="1" dirty="0">
                <a:solidFill>
                  <a:schemeClr val="accent1"/>
                </a:solidFill>
              </a:rPr>
              <a:t>I like /love to...there. </a:t>
            </a:r>
            <a:endParaRPr lang="en-US" altLang="zh-CN" sz="2400" b="1" dirty="0">
              <a:solidFill>
                <a:schemeClr val="accent1"/>
              </a:solidFill>
            </a:endParaRPr>
          </a:p>
        </p:txBody>
      </p:sp>
      <p:sp>
        <p:nvSpPr>
          <p:cNvPr id="73" name="文本框 72"/>
          <p:cNvSpPr txBox="1"/>
          <p:nvPr/>
        </p:nvSpPr>
        <p:spPr>
          <a:xfrm>
            <a:off x="7140796" y="2674828"/>
            <a:ext cx="6617335" cy="461665"/>
          </a:xfrm>
          <a:prstGeom prst="rect">
            <a:avLst/>
          </a:prstGeom>
          <a:noFill/>
        </p:spPr>
        <p:txBody>
          <a:bodyPr wrap="square" rtlCol="0">
            <a:spAutoFit/>
          </a:bodyPr>
          <a:lstStyle/>
          <a:p>
            <a:r>
              <a:rPr lang="en-US" altLang="zh-CN" sz="2400" b="1" dirty="0">
                <a:solidFill>
                  <a:schemeClr val="accent1"/>
                </a:solidFill>
              </a:rPr>
              <a:t>My favorite place is...</a:t>
            </a:r>
            <a:endParaRPr lang="en-US" altLang="zh-CN" sz="2400" b="1" dirty="0">
              <a:solidFill>
                <a:schemeClr val="accent1"/>
              </a:solidFill>
            </a:endParaRPr>
          </a:p>
        </p:txBody>
      </p:sp>
      <p:sp>
        <p:nvSpPr>
          <p:cNvPr id="102" name="TextBox 22"/>
          <p:cNvSpPr txBox="1">
            <a:spLocks noChangeArrowheads="1"/>
          </p:cNvSpPr>
          <p:nvPr>
            <p:custDataLst>
              <p:tags r:id="rId4"/>
            </p:custDataLst>
          </p:nvPr>
        </p:nvSpPr>
        <p:spPr bwMode="auto">
          <a:xfrm>
            <a:off x="5793740" y="5358759"/>
            <a:ext cx="1545907" cy="408146"/>
          </a:xfrm>
          <a:prstGeom prst="flowChartAlternateProcess">
            <a:avLst/>
          </a:prstGeom>
          <a:solidFill>
            <a:schemeClr val="accent6"/>
          </a:solidFill>
        </p:spPr>
        <p:style>
          <a:lnRef idx="0">
            <a:srgbClr val="FFFFFF"/>
          </a:lnRef>
          <a:fillRef idx="1">
            <a:schemeClr val="accent4"/>
          </a:fillRef>
          <a:effectRef idx="0">
            <a:srgbClr val="FFFFFF"/>
          </a:effectRef>
          <a:fontRef idx="minor">
            <a:schemeClr val="dk1"/>
          </a:fontRef>
        </p:style>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b="1" i="0" u="none" strike="noStrike" kern="1200" cap="none" spc="0" normalizeH="0" baseline="0" noProof="0" dirty="0">
                <a:ln>
                  <a:noFill/>
                </a:ln>
                <a:solidFill>
                  <a:prstClr val="white"/>
                </a:solidFill>
                <a:effectLst/>
                <a:uLnTx/>
                <a:uFillTx/>
                <a:latin typeface="Century Gothic" panose="020B0502020202020204" charset="0"/>
                <a:ea typeface="等线" panose="02010600030101010101" charset="-122"/>
                <a:cs typeface="+mn-cs"/>
              </a:rPr>
              <a:t>Ending</a:t>
            </a:r>
            <a:endParaRPr kumimoji="0" lang="zh-CN" altLang="en-US" b="1" i="0" u="none" strike="noStrike" kern="1200" cap="none" spc="0" normalizeH="0" baseline="0" noProof="0" dirty="0">
              <a:ln>
                <a:noFill/>
              </a:ln>
              <a:solidFill>
                <a:prstClr val="white"/>
              </a:solidFill>
              <a:effectLst/>
              <a:uLnTx/>
              <a:uFillTx/>
              <a:latin typeface="Century Gothic" panose="020B0502020202020204" charset="0"/>
              <a:ea typeface="等线" panose="02010600030101010101" charset="-122"/>
              <a:cs typeface="+mn-cs"/>
            </a:endParaRPr>
          </a:p>
        </p:txBody>
      </p:sp>
      <p:sp>
        <p:nvSpPr>
          <p:cNvPr id="76" name="文本框 75"/>
          <p:cNvSpPr txBox="1"/>
          <p:nvPr/>
        </p:nvSpPr>
        <p:spPr>
          <a:xfrm>
            <a:off x="5793740" y="5751956"/>
            <a:ext cx="6250939" cy="1200329"/>
          </a:xfrm>
          <a:prstGeom prst="rect">
            <a:avLst/>
          </a:prstGeom>
          <a:noFill/>
        </p:spPr>
        <p:txBody>
          <a:bodyPr wrap="square" rtlCol="0" anchor="t">
            <a:spAutoFit/>
          </a:bodyPr>
          <a:lstStyle/>
          <a:p>
            <a:pPr marL="0" indent="0">
              <a:buNone/>
            </a:pPr>
            <a:r>
              <a:rPr lang="en-US" altLang="zh-CN" sz="2400" b="1" dirty="0">
                <a:sym typeface="+mn-ea"/>
              </a:rPr>
              <a:t>I love my school. /</a:t>
            </a:r>
            <a:endParaRPr lang="en-US" altLang="zh-CN" sz="2400" b="1" dirty="0">
              <a:sym typeface="+mn-ea"/>
            </a:endParaRPr>
          </a:p>
          <a:p>
            <a:pPr marL="0" indent="0">
              <a:buNone/>
            </a:pPr>
            <a:r>
              <a:rPr lang="en-US" altLang="zh-CN" sz="2400" b="1" dirty="0">
                <a:sym typeface="+mn-ea"/>
              </a:rPr>
              <a:t>Looking forward to your</a:t>
            </a:r>
            <a:r>
              <a:rPr lang="en-US" altLang="zh-CN" sz="2400" b="1" dirty="0">
                <a:latin typeface="Times New Roman" panose="02020603050405020304" charset="0"/>
                <a:cs typeface="Times New Roman" panose="02020603050405020304" charset="0"/>
                <a:sym typeface="+mn-ea"/>
              </a:rPr>
              <a:t> early reply.</a:t>
            </a:r>
            <a:endParaRPr lang="en-US" altLang="zh-CN" sz="2400" b="1" dirty="0">
              <a:latin typeface="Times New Roman" panose="02020603050405020304" charset="0"/>
              <a:cs typeface="Times New Roman" panose="02020603050405020304" charset="0"/>
              <a:sym typeface="+mn-ea"/>
            </a:endParaRPr>
          </a:p>
          <a:p>
            <a:pPr marL="0" indent="0">
              <a:buNone/>
            </a:pPr>
            <a:endParaRPr lang="en-US" altLang="zh-CN" sz="2400" dirty="0">
              <a:latin typeface="Times New Roman" panose="02020603050405020304" charset="0"/>
              <a:cs typeface="Times New Roman" panose="02020603050405020304" charset="0"/>
              <a:sym typeface="+mn-ea"/>
            </a:endParaRPr>
          </a:p>
        </p:txBody>
      </p:sp>
      <p:sp>
        <p:nvSpPr>
          <p:cNvPr id="12" name="文本框 11"/>
          <p:cNvSpPr txBox="1"/>
          <p:nvPr/>
        </p:nvSpPr>
        <p:spPr>
          <a:xfrm>
            <a:off x="7106284" y="4093657"/>
            <a:ext cx="4299642" cy="461665"/>
          </a:xfrm>
          <a:prstGeom prst="rect">
            <a:avLst/>
          </a:prstGeom>
          <a:noFill/>
        </p:spPr>
        <p:txBody>
          <a:bodyPr wrap="square" rtlCol="0">
            <a:spAutoFit/>
          </a:bodyPr>
          <a:lstStyle/>
          <a:p>
            <a:r>
              <a:rPr lang="en-US" altLang="zh-CN" sz="2400" b="1" dirty="0">
                <a:solidFill>
                  <a:schemeClr val="accent1"/>
                </a:solidFill>
              </a:rPr>
              <a:t>I love it because it’s …</a:t>
            </a:r>
            <a:endParaRPr lang="zh-CN" altLang="en-US" sz="2400" b="1" dirty="0">
              <a:solidFill>
                <a:schemeClr val="accent1"/>
              </a:solidFill>
            </a:endParaRPr>
          </a:p>
        </p:txBody>
      </p:sp>
      <p:sp>
        <p:nvSpPr>
          <p:cNvPr id="3" name="文本框 2"/>
          <p:cNvSpPr txBox="1"/>
          <p:nvPr/>
        </p:nvSpPr>
        <p:spPr>
          <a:xfrm>
            <a:off x="5811830" y="2022604"/>
            <a:ext cx="1328965" cy="504000"/>
          </a:xfrm>
          <a:prstGeom prst="rect">
            <a:avLst/>
          </a:prstGeom>
          <a:solidFill>
            <a:srgbClr val="3B84BB"/>
          </a:solidFill>
        </p:spPr>
        <p:txBody>
          <a:bodyPr wrap="square" lIns="90000" rtlCol="0">
            <a:noAutofit/>
          </a:bodyPr>
          <a:lstStyle/>
          <a:p>
            <a:pPr indent="0" algn="ctr">
              <a:lnSpc>
                <a:spcPct val="120000"/>
              </a:lnSpc>
              <a:buFont typeface="+mj-lt"/>
              <a:buNone/>
            </a:pPr>
            <a:r>
              <a:rPr lang="en-US" altLang="zh-CN" sz="2400" b="1" dirty="0">
                <a:solidFill>
                  <a:schemeClr val="bg1"/>
                </a:solidFill>
              </a:rPr>
              <a:t>Places</a:t>
            </a:r>
            <a:endParaRPr lang="en-US" altLang="zh-CN" sz="2400" b="1" dirty="0">
              <a:solidFill>
                <a:schemeClr val="bg1"/>
              </a:solidFill>
            </a:endParaRPr>
          </a:p>
        </p:txBody>
      </p:sp>
      <p:sp>
        <p:nvSpPr>
          <p:cNvPr id="4" name="文本框 3"/>
          <p:cNvSpPr txBox="1"/>
          <p:nvPr/>
        </p:nvSpPr>
        <p:spPr>
          <a:xfrm>
            <a:off x="5817643" y="2654454"/>
            <a:ext cx="1328965" cy="504000"/>
          </a:xfrm>
          <a:prstGeom prst="rect">
            <a:avLst/>
          </a:prstGeom>
          <a:solidFill>
            <a:srgbClr val="3B84BB"/>
          </a:solidFill>
        </p:spPr>
        <p:txBody>
          <a:bodyPr wrap="square" lIns="90000" rtlCol="0">
            <a:noAutofit/>
          </a:bodyPr>
          <a:lstStyle/>
          <a:p>
            <a:pPr indent="0" algn="ctr">
              <a:lnSpc>
                <a:spcPct val="120000"/>
              </a:lnSpc>
              <a:buFont typeface="+mj-lt"/>
              <a:buNone/>
            </a:pPr>
            <a:r>
              <a:rPr lang="en-US" altLang="zh-CN" sz="2400" b="1" dirty="0">
                <a:solidFill>
                  <a:schemeClr val="bg1"/>
                </a:solidFill>
              </a:rPr>
              <a:t>Favorite </a:t>
            </a:r>
            <a:endParaRPr lang="en-US" altLang="zh-CN" sz="2400" b="1" dirty="0">
              <a:solidFill>
                <a:schemeClr val="bg1"/>
              </a:solidFill>
            </a:endParaRPr>
          </a:p>
        </p:txBody>
      </p:sp>
      <p:sp>
        <p:nvSpPr>
          <p:cNvPr id="6" name="文本框 5"/>
          <p:cNvSpPr txBox="1"/>
          <p:nvPr/>
        </p:nvSpPr>
        <p:spPr>
          <a:xfrm>
            <a:off x="5811831" y="3307113"/>
            <a:ext cx="1328965" cy="504000"/>
          </a:xfrm>
          <a:prstGeom prst="rect">
            <a:avLst/>
          </a:prstGeom>
          <a:solidFill>
            <a:srgbClr val="3B84BB"/>
          </a:solidFill>
        </p:spPr>
        <p:txBody>
          <a:bodyPr wrap="square" lIns="90000" rtlCol="0">
            <a:noAutofit/>
          </a:bodyPr>
          <a:lstStyle/>
          <a:p>
            <a:pPr indent="0" algn="ctr">
              <a:lnSpc>
                <a:spcPct val="120000"/>
              </a:lnSpc>
              <a:buFont typeface="+mj-lt"/>
              <a:buNone/>
            </a:pPr>
            <a:r>
              <a:rPr lang="en-US" altLang="zh-CN" sz="2400" b="1" dirty="0">
                <a:solidFill>
                  <a:schemeClr val="bg1"/>
                </a:solidFill>
              </a:rPr>
              <a:t>Locations</a:t>
            </a:r>
            <a:endParaRPr lang="en-US" altLang="zh-CN" sz="2400" b="1" dirty="0">
              <a:solidFill>
                <a:schemeClr val="bg1"/>
              </a:solidFill>
            </a:endParaRPr>
          </a:p>
        </p:txBody>
      </p:sp>
      <p:sp>
        <p:nvSpPr>
          <p:cNvPr id="7" name="文本框 6"/>
          <p:cNvSpPr txBox="1"/>
          <p:nvPr/>
        </p:nvSpPr>
        <p:spPr>
          <a:xfrm>
            <a:off x="5811831" y="3977034"/>
            <a:ext cx="1328965" cy="516775"/>
          </a:xfrm>
          <a:prstGeom prst="rect">
            <a:avLst/>
          </a:prstGeom>
          <a:solidFill>
            <a:srgbClr val="3B84BB"/>
          </a:solidFill>
        </p:spPr>
        <p:txBody>
          <a:bodyPr wrap="square" lIns="90000" rtlCol="0">
            <a:noAutofit/>
          </a:bodyPr>
          <a:lstStyle/>
          <a:p>
            <a:pPr indent="0" algn="ctr">
              <a:lnSpc>
                <a:spcPct val="120000"/>
              </a:lnSpc>
              <a:buFont typeface="+mj-lt"/>
              <a:buNone/>
            </a:pPr>
            <a:r>
              <a:rPr lang="en-US" altLang="zh-CN" sz="2400" b="1" dirty="0">
                <a:solidFill>
                  <a:schemeClr val="bg1"/>
                </a:solidFill>
              </a:rPr>
              <a:t>Reasons</a:t>
            </a:r>
            <a:endParaRPr lang="en-US" altLang="zh-CN" sz="2400" b="1" dirty="0">
              <a:solidFill>
                <a:schemeClr val="bg1"/>
              </a:solidFill>
            </a:endParaRPr>
          </a:p>
        </p:txBody>
      </p:sp>
      <p:sp>
        <p:nvSpPr>
          <p:cNvPr id="8" name="文本框 7"/>
          <p:cNvSpPr txBox="1"/>
          <p:nvPr/>
        </p:nvSpPr>
        <p:spPr>
          <a:xfrm>
            <a:off x="5715251" y="4659730"/>
            <a:ext cx="1440180" cy="504000"/>
          </a:xfrm>
          <a:prstGeom prst="rect">
            <a:avLst/>
          </a:prstGeom>
          <a:solidFill>
            <a:srgbClr val="3B84BB"/>
          </a:solidFill>
        </p:spPr>
        <p:txBody>
          <a:bodyPr wrap="square" lIns="90000" rtlCol="0">
            <a:noAutofit/>
          </a:bodyPr>
          <a:lstStyle/>
          <a:p>
            <a:pPr indent="0" algn="ctr">
              <a:lnSpc>
                <a:spcPct val="120000"/>
              </a:lnSpc>
              <a:buFont typeface="+mj-lt"/>
              <a:buNone/>
            </a:pPr>
            <a:r>
              <a:rPr lang="en-US" altLang="zh-CN" sz="2400" b="1" dirty="0">
                <a:solidFill>
                  <a:schemeClr val="bg1"/>
                </a:solidFill>
              </a:rPr>
              <a:t>Activities</a:t>
            </a:r>
            <a:endParaRPr lang="en-US" altLang="zh-CN" sz="2400" b="1" dirty="0">
              <a:solidFill>
                <a:schemeClr val="bg1"/>
              </a:solidFill>
            </a:endParaRPr>
          </a:p>
        </p:txBody>
      </p:sp>
      <p:sp>
        <p:nvSpPr>
          <p:cNvPr id="2" name="文本框 1"/>
          <p:cNvSpPr txBox="1"/>
          <p:nvPr/>
        </p:nvSpPr>
        <p:spPr>
          <a:xfrm>
            <a:off x="239663" y="5043835"/>
            <a:ext cx="5313780" cy="1667764"/>
          </a:xfrm>
          <a:prstGeom prst="rect">
            <a:avLst/>
          </a:prstGeom>
          <a:solidFill>
            <a:schemeClr val="accent1"/>
          </a:solidFill>
        </p:spPr>
        <p:txBody>
          <a:bodyPr wrap="square" rtlCol="0">
            <a:spAutoFit/>
          </a:bodyPr>
          <a:lstStyle>
            <a:defPPr>
              <a:defRPr lang="zh-CN"/>
            </a:defPPr>
            <a:lvl1pPr>
              <a:lnSpc>
                <a:spcPct val="150000"/>
              </a:lnSpc>
              <a:defRPr>
                <a:latin typeface="宋体" panose="02010600030101010101" pitchFamily="2" charset="-122"/>
                <a:ea typeface="宋体" panose="02010600030101010101" pitchFamily="2" charset="-122"/>
              </a:defRPr>
            </a:lvl1pPr>
          </a:lstStyle>
          <a:p>
            <a:r>
              <a:rPr lang="zh-CN" altLang="en-US" sz="2400" b="1" dirty="0">
                <a:solidFill>
                  <a:schemeClr val="bg1"/>
                </a:solidFill>
              </a:rPr>
              <a:t>设计意图：引导学总结表达场所、最喜欢的场所、位置、原因、或活动的词汇和句型。</a:t>
            </a:r>
            <a:endParaRPr lang="zh-CN" altLang="en-US" sz="24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childTnLst>
                                    <p:set>
                                      <p:cBhvr>
                                        <p:cTn id="24" dur="1" fill="hold">
                                          <p:stCondLst>
                                            <p:cond delay="0"/>
                                          </p:stCondLst>
                                        </p:cTn>
                                        <p:tgtEl>
                                          <p:spTgt spid="7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7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P spid="100" grpId="1" animBg="1"/>
      <p:bldP spid="60" grpId="0"/>
      <p:bldP spid="60" grpId="1"/>
      <p:bldP spid="61" grpId="0" animBg="1"/>
      <p:bldP spid="61" grpId="1" animBg="1"/>
      <p:bldP spid="62" grpId="0"/>
      <p:bldP spid="62" grpId="1"/>
      <p:bldP spid="63" grpId="0" animBg="1"/>
      <p:bldP spid="63" grpId="1" animBg="1"/>
      <p:bldP spid="69" grpId="0"/>
      <p:bldP spid="69" grpId="1"/>
      <p:bldP spid="70" grpId="0"/>
      <p:bldP spid="70" grpId="1"/>
      <p:bldP spid="73" grpId="0"/>
      <p:bldP spid="73" grpId="1"/>
      <p:bldP spid="102" grpId="0" animBg="1"/>
      <p:bldP spid="102" grpId="1" animBg="1"/>
      <p:bldP spid="76" grpId="0"/>
      <p:bldP spid="76" grpId="1"/>
      <p:bldP spid="3" grpId="0" animBg="1"/>
      <p:bldP spid="3" grpId="1" animBg="1"/>
      <p:bldP spid="4" grpId="0" bldLvl="0" animBg="1"/>
      <p:bldP spid="4" grpId="1" animBg="1"/>
      <p:bldP spid="6" grpId="0" bldLvl="0" animBg="1"/>
      <p:bldP spid="6" grpId="1" animBg="1"/>
      <p:bldP spid="7" grpId="0" bldLvl="0" animBg="1"/>
      <p:bldP spid="7" grpId="1" animBg="1"/>
      <p:bldP spid="8" grpId="0" bldLvl="0" animBg="1"/>
      <p:bldP spid="8" grpId="1" animBg="1"/>
      <p:bldP spid="2"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p:cNvPicPr>
            <a:picLocks noChangeAspect="1"/>
          </p:cNvPicPr>
          <p:nvPr/>
        </p:nvPicPr>
        <p:blipFill>
          <a:blip r:embed="rId1">
            <a:extLst>
              <a:ext uri="{28A0092B-C50C-407E-A947-70E740481C1C}">
                <a14:useLocalDpi xmlns:a14="http://schemas.microsoft.com/office/drawing/2010/main" val="0"/>
              </a:ext>
            </a:extLst>
          </a:blip>
          <a:srcRect l="9665" t="11915" r="4968" b="2113"/>
          <a:stretch>
            <a:fillRect/>
          </a:stretch>
        </p:blipFill>
        <p:spPr>
          <a:xfrm>
            <a:off x="3677096" y="533856"/>
            <a:ext cx="8211935" cy="5903230"/>
          </a:xfrm>
          <a:prstGeom prst="rect">
            <a:avLst/>
          </a:prstGeom>
          <a:ln w="12700">
            <a:solidFill>
              <a:schemeClr val="tx1"/>
            </a:solidFill>
          </a:ln>
        </p:spPr>
      </p:pic>
      <p:sp>
        <p:nvSpPr>
          <p:cNvPr id="2" name="矩形 1"/>
          <p:cNvSpPr/>
          <p:nvPr/>
        </p:nvSpPr>
        <p:spPr>
          <a:xfrm>
            <a:off x="3860577" y="2181096"/>
            <a:ext cx="7844972" cy="35592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zh-CN" sz="2400" dirty="0">
                <a:solidFill>
                  <a:schemeClr val="tx1"/>
                </a:solidFill>
              </a:rPr>
              <a:t>Dear Peter,</a:t>
            </a:r>
            <a:endParaRPr lang="en-US" altLang="zh-CN" sz="2400" dirty="0">
              <a:solidFill>
                <a:schemeClr val="tx1"/>
              </a:solidFill>
            </a:endParaRPr>
          </a:p>
          <a:p>
            <a:r>
              <a:rPr lang="en-US" altLang="zh-CN" sz="2400" dirty="0">
                <a:solidFill>
                  <a:schemeClr val="tx1"/>
                </a:solidFill>
              </a:rPr>
              <a:t>Thank you for your email. Your school sounds fun. I’d like to tell you about my school.</a:t>
            </a:r>
            <a:endParaRPr lang="en-US" altLang="zh-CN" sz="2400" dirty="0">
              <a:solidFill>
                <a:schemeClr val="tx1"/>
              </a:solidFill>
            </a:endParaRPr>
          </a:p>
          <a:p>
            <a:endParaRPr lang="en-US" altLang="zh-CN" sz="2400" dirty="0">
              <a:solidFill>
                <a:schemeClr val="tx1"/>
              </a:solidFill>
            </a:endParaRPr>
          </a:p>
          <a:p>
            <a:endParaRPr lang="en-US" altLang="zh-CN" sz="2400" dirty="0">
              <a:solidFill>
                <a:schemeClr val="tx1"/>
              </a:solidFill>
            </a:endParaRPr>
          </a:p>
          <a:p>
            <a:endParaRPr lang="en-US" altLang="zh-CN" sz="2400" dirty="0">
              <a:solidFill>
                <a:schemeClr val="tx1"/>
              </a:solidFill>
            </a:endParaRPr>
          </a:p>
          <a:p>
            <a:endParaRPr lang="en-US" altLang="zh-CN" sz="2400" dirty="0">
              <a:solidFill>
                <a:schemeClr val="tx1"/>
              </a:solidFill>
            </a:endParaRPr>
          </a:p>
          <a:p>
            <a:r>
              <a:rPr lang="en-US" altLang="zh-CN" sz="2400" dirty="0">
                <a:solidFill>
                  <a:schemeClr val="tx1"/>
                </a:solidFill>
              </a:rPr>
              <a:t>Bye for now,</a:t>
            </a:r>
            <a:endParaRPr lang="en-US" altLang="zh-CN" sz="2400" dirty="0">
              <a:solidFill>
                <a:schemeClr val="tx1"/>
              </a:solidFill>
            </a:endParaRPr>
          </a:p>
          <a:p>
            <a:r>
              <a:rPr lang="en-US" altLang="zh-CN" sz="2400" dirty="0">
                <a:solidFill>
                  <a:schemeClr val="tx1"/>
                </a:solidFill>
              </a:rPr>
              <a:t>Flora</a:t>
            </a:r>
            <a:endParaRPr lang="en-US" altLang="zh-CN" sz="2400" dirty="0">
              <a:solidFill>
                <a:schemeClr val="tx1"/>
              </a:solidFill>
            </a:endParaRPr>
          </a:p>
        </p:txBody>
      </p:sp>
      <p:sp>
        <p:nvSpPr>
          <p:cNvPr id="3" name="文本框 2"/>
          <p:cNvSpPr txBox="1"/>
          <p:nvPr/>
        </p:nvSpPr>
        <p:spPr>
          <a:xfrm>
            <a:off x="3996497" y="3577377"/>
            <a:ext cx="1404000" cy="504000"/>
          </a:xfrm>
          <a:prstGeom prst="rect">
            <a:avLst/>
          </a:prstGeom>
          <a:solidFill>
            <a:srgbClr val="3B84BB"/>
          </a:solidFill>
        </p:spPr>
        <p:txBody>
          <a:bodyPr wrap="square" lIns="90000" rtlCol="0">
            <a:noAutofit/>
          </a:bodyPr>
          <a:lstStyle/>
          <a:p>
            <a:pPr indent="0" algn="ctr">
              <a:lnSpc>
                <a:spcPct val="120000"/>
              </a:lnSpc>
              <a:buFont typeface="+mj-lt"/>
              <a:buNone/>
            </a:pPr>
            <a:r>
              <a:rPr lang="en-US" altLang="zh-CN" sz="2400" b="1" dirty="0">
                <a:solidFill>
                  <a:schemeClr val="bg1"/>
                </a:solidFill>
              </a:rPr>
              <a:t>Places</a:t>
            </a:r>
            <a:endParaRPr lang="en-US" altLang="zh-CN" sz="2400" b="1" dirty="0">
              <a:solidFill>
                <a:schemeClr val="bg1"/>
              </a:solidFill>
            </a:endParaRPr>
          </a:p>
        </p:txBody>
      </p:sp>
      <p:sp>
        <p:nvSpPr>
          <p:cNvPr id="4" name="文本框 3"/>
          <p:cNvSpPr txBox="1"/>
          <p:nvPr/>
        </p:nvSpPr>
        <p:spPr>
          <a:xfrm>
            <a:off x="5451466" y="3577377"/>
            <a:ext cx="1404000" cy="504000"/>
          </a:xfrm>
          <a:prstGeom prst="rect">
            <a:avLst/>
          </a:prstGeom>
          <a:solidFill>
            <a:srgbClr val="3B84BB"/>
          </a:solidFill>
        </p:spPr>
        <p:txBody>
          <a:bodyPr wrap="square" lIns="90000" rtlCol="0">
            <a:noAutofit/>
          </a:bodyPr>
          <a:lstStyle/>
          <a:p>
            <a:pPr indent="0" algn="ctr">
              <a:lnSpc>
                <a:spcPct val="120000"/>
              </a:lnSpc>
              <a:buFont typeface="+mj-lt"/>
              <a:buNone/>
            </a:pPr>
            <a:r>
              <a:rPr lang="en-US" altLang="zh-CN" sz="2400" b="1" dirty="0">
                <a:solidFill>
                  <a:schemeClr val="bg1"/>
                </a:solidFill>
              </a:rPr>
              <a:t>Favorite </a:t>
            </a:r>
            <a:endParaRPr lang="en-US" altLang="zh-CN" sz="2400" b="1" dirty="0">
              <a:solidFill>
                <a:schemeClr val="bg1"/>
              </a:solidFill>
            </a:endParaRPr>
          </a:p>
        </p:txBody>
      </p:sp>
      <p:sp>
        <p:nvSpPr>
          <p:cNvPr id="5" name="文本框 4"/>
          <p:cNvSpPr txBox="1"/>
          <p:nvPr/>
        </p:nvSpPr>
        <p:spPr>
          <a:xfrm>
            <a:off x="6906435" y="3577377"/>
            <a:ext cx="1404000" cy="504000"/>
          </a:xfrm>
          <a:prstGeom prst="rect">
            <a:avLst/>
          </a:prstGeom>
          <a:solidFill>
            <a:srgbClr val="3B84BB"/>
          </a:solidFill>
        </p:spPr>
        <p:txBody>
          <a:bodyPr wrap="square" lIns="90000" rtlCol="0">
            <a:noAutofit/>
          </a:bodyPr>
          <a:lstStyle/>
          <a:p>
            <a:pPr indent="0" algn="ctr">
              <a:lnSpc>
                <a:spcPct val="120000"/>
              </a:lnSpc>
              <a:buFont typeface="+mj-lt"/>
              <a:buNone/>
            </a:pPr>
            <a:r>
              <a:rPr lang="en-US" altLang="zh-CN" sz="2400" b="1" dirty="0">
                <a:solidFill>
                  <a:schemeClr val="bg1"/>
                </a:solidFill>
              </a:rPr>
              <a:t>Locations</a:t>
            </a:r>
            <a:endParaRPr lang="en-US" altLang="zh-CN" sz="2400" b="1" dirty="0">
              <a:solidFill>
                <a:schemeClr val="bg1"/>
              </a:solidFill>
            </a:endParaRPr>
          </a:p>
        </p:txBody>
      </p:sp>
      <p:sp>
        <p:nvSpPr>
          <p:cNvPr id="6" name="文本框 5"/>
          <p:cNvSpPr txBox="1"/>
          <p:nvPr/>
        </p:nvSpPr>
        <p:spPr>
          <a:xfrm>
            <a:off x="8351927" y="3577377"/>
            <a:ext cx="1404000" cy="504000"/>
          </a:xfrm>
          <a:prstGeom prst="rect">
            <a:avLst/>
          </a:prstGeom>
          <a:solidFill>
            <a:srgbClr val="3B84BB"/>
          </a:solidFill>
        </p:spPr>
        <p:txBody>
          <a:bodyPr wrap="square" lIns="90000" rtlCol="0">
            <a:noAutofit/>
          </a:bodyPr>
          <a:lstStyle/>
          <a:p>
            <a:pPr indent="0" algn="ctr">
              <a:lnSpc>
                <a:spcPct val="120000"/>
              </a:lnSpc>
              <a:buFont typeface="+mj-lt"/>
              <a:buNone/>
            </a:pPr>
            <a:r>
              <a:rPr lang="en-US" altLang="zh-CN" sz="2400" b="1" dirty="0">
                <a:solidFill>
                  <a:schemeClr val="bg1"/>
                </a:solidFill>
              </a:rPr>
              <a:t>Reasons</a:t>
            </a:r>
            <a:endParaRPr lang="en-US" altLang="zh-CN" sz="2400" b="1" dirty="0">
              <a:solidFill>
                <a:schemeClr val="bg1"/>
              </a:solidFill>
            </a:endParaRPr>
          </a:p>
        </p:txBody>
      </p:sp>
      <p:sp>
        <p:nvSpPr>
          <p:cNvPr id="7" name="文本框 6"/>
          <p:cNvSpPr txBox="1"/>
          <p:nvPr/>
        </p:nvSpPr>
        <p:spPr>
          <a:xfrm>
            <a:off x="9803736" y="3577377"/>
            <a:ext cx="1404000" cy="504000"/>
          </a:xfrm>
          <a:prstGeom prst="rect">
            <a:avLst/>
          </a:prstGeom>
          <a:solidFill>
            <a:srgbClr val="3B84BB"/>
          </a:solidFill>
        </p:spPr>
        <p:txBody>
          <a:bodyPr wrap="square" lIns="90000" rtlCol="0">
            <a:noAutofit/>
          </a:bodyPr>
          <a:lstStyle/>
          <a:p>
            <a:pPr indent="0" algn="ctr">
              <a:lnSpc>
                <a:spcPct val="120000"/>
              </a:lnSpc>
              <a:buFont typeface="+mj-lt"/>
              <a:buNone/>
            </a:pPr>
            <a:r>
              <a:rPr lang="en-US" altLang="zh-CN" sz="2400" b="1" dirty="0">
                <a:solidFill>
                  <a:schemeClr val="bg1"/>
                </a:solidFill>
              </a:rPr>
              <a:t>Activities</a:t>
            </a:r>
            <a:endParaRPr lang="en-US" altLang="zh-CN" sz="2400" b="1" dirty="0">
              <a:solidFill>
                <a:schemeClr val="bg1"/>
              </a:solidFill>
            </a:endParaRPr>
          </a:p>
        </p:txBody>
      </p:sp>
      <p:sp>
        <p:nvSpPr>
          <p:cNvPr id="16" name="文本框 15"/>
          <p:cNvSpPr txBox="1"/>
          <p:nvPr/>
        </p:nvSpPr>
        <p:spPr>
          <a:xfrm>
            <a:off x="4328247" y="1011534"/>
            <a:ext cx="3946841" cy="400110"/>
          </a:xfrm>
          <a:prstGeom prst="rect">
            <a:avLst/>
          </a:prstGeom>
          <a:noFill/>
        </p:spPr>
        <p:txBody>
          <a:bodyPr wrap="square" rtlCol="0">
            <a:spAutoFit/>
          </a:bodyPr>
          <a:lstStyle/>
          <a:p>
            <a:r>
              <a:rPr lang="en-US" altLang="zh-CN" sz="2000" dirty="0"/>
              <a:t>peterbrown@happymail.com</a:t>
            </a:r>
            <a:endParaRPr lang="zh-CN" altLang="en-US" sz="2000" dirty="0"/>
          </a:p>
        </p:txBody>
      </p:sp>
      <p:sp>
        <p:nvSpPr>
          <p:cNvPr id="18" name="文本框 17"/>
          <p:cNvSpPr txBox="1"/>
          <p:nvPr/>
        </p:nvSpPr>
        <p:spPr>
          <a:xfrm>
            <a:off x="4347029" y="1452789"/>
            <a:ext cx="3946841" cy="400110"/>
          </a:xfrm>
          <a:prstGeom prst="rect">
            <a:avLst/>
          </a:prstGeom>
          <a:noFill/>
        </p:spPr>
        <p:txBody>
          <a:bodyPr wrap="square" rtlCol="0">
            <a:spAutoFit/>
          </a:bodyPr>
          <a:lstStyle/>
          <a:p>
            <a:r>
              <a:rPr lang="en-US" altLang="zh-CN" sz="2000" dirty="0"/>
              <a:t>flora4ever@magictime.com</a:t>
            </a:r>
            <a:endParaRPr lang="zh-CN" altLang="en-US" sz="2000" dirty="0"/>
          </a:p>
        </p:txBody>
      </p:sp>
      <p:sp>
        <p:nvSpPr>
          <p:cNvPr id="19" name="TextBox 22"/>
          <p:cNvSpPr txBox="1">
            <a:spLocks noChangeArrowheads="1"/>
          </p:cNvSpPr>
          <p:nvPr>
            <p:custDataLst>
              <p:tags r:id="rId2"/>
            </p:custDataLst>
          </p:nvPr>
        </p:nvSpPr>
        <p:spPr bwMode="auto">
          <a:xfrm>
            <a:off x="2103892" y="2651546"/>
            <a:ext cx="1440000" cy="432000"/>
          </a:xfrm>
          <a:prstGeom prst="flowChartAlternateProcess">
            <a:avLst/>
          </a:prstGeom>
          <a:solidFill>
            <a:schemeClr val="accent6"/>
          </a:solidFill>
        </p:spPr>
        <p:style>
          <a:lnRef idx="0">
            <a:srgbClr val="FFFFFF"/>
          </a:lnRef>
          <a:fillRef idx="1">
            <a:schemeClr val="accent4"/>
          </a:fillRef>
          <a:effectRef idx="0">
            <a:srgbClr val="FFFFFF"/>
          </a:effectRef>
          <a:fontRef idx="minor">
            <a:schemeClr val="dk1"/>
          </a:fontRef>
        </p:style>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b="1" i="0" u="none" strike="noStrike" kern="1200" cap="none" spc="0" normalizeH="0" baseline="0" noProof="0" dirty="0">
                <a:ln>
                  <a:noFill/>
                </a:ln>
                <a:solidFill>
                  <a:prstClr val="white"/>
                </a:solidFill>
                <a:effectLst/>
                <a:uLnTx/>
                <a:uFillTx/>
                <a:latin typeface="Century Gothic" panose="020B0502020202020204" charset="0"/>
                <a:ea typeface="等线" panose="02010600030101010101" charset="-122"/>
                <a:cs typeface="+mn-cs"/>
              </a:rPr>
              <a:t>Beginning </a:t>
            </a:r>
            <a:endParaRPr kumimoji="0" lang="zh-CN" altLang="en-US" b="1" i="0" u="none" strike="noStrike" kern="1200" cap="none" spc="0" normalizeH="0" baseline="0" noProof="0" dirty="0">
              <a:ln>
                <a:noFill/>
              </a:ln>
              <a:solidFill>
                <a:prstClr val="white"/>
              </a:solidFill>
              <a:effectLst/>
              <a:uLnTx/>
              <a:uFillTx/>
              <a:latin typeface="Century Gothic" panose="020B0502020202020204" charset="0"/>
              <a:ea typeface="等线" panose="02010600030101010101" charset="-122"/>
              <a:cs typeface="+mn-cs"/>
            </a:endParaRPr>
          </a:p>
        </p:txBody>
      </p:sp>
      <p:sp>
        <p:nvSpPr>
          <p:cNvPr id="20" name="TextBox 22"/>
          <p:cNvSpPr txBox="1">
            <a:spLocks noChangeArrowheads="1"/>
          </p:cNvSpPr>
          <p:nvPr>
            <p:custDataLst>
              <p:tags r:id="rId3"/>
            </p:custDataLst>
          </p:nvPr>
        </p:nvSpPr>
        <p:spPr bwMode="auto">
          <a:xfrm>
            <a:off x="2103892" y="3577377"/>
            <a:ext cx="1440000" cy="432000"/>
          </a:xfrm>
          <a:prstGeom prst="flowChartAlternateProcess">
            <a:avLst/>
          </a:prstGeom>
          <a:solidFill>
            <a:schemeClr val="accent6"/>
          </a:solidFill>
        </p:spPr>
        <p:style>
          <a:lnRef idx="0">
            <a:srgbClr val="FFFFFF"/>
          </a:lnRef>
          <a:fillRef idx="1">
            <a:schemeClr val="accent4"/>
          </a:fillRef>
          <a:effectRef idx="0">
            <a:srgbClr val="FFFFFF"/>
          </a:effectRef>
          <a:fontRef idx="minor">
            <a:schemeClr val="dk1"/>
          </a:fontRef>
        </p:style>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b="1" i="0" u="none" strike="noStrike" kern="1200" cap="none" spc="0" normalizeH="0" baseline="0" noProof="0" dirty="0">
                <a:ln>
                  <a:noFill/>
                </a:ln>
                <a:solidFill>
                  <a:prstClr val="white"/>
                </a:solidFill>
                <a:effectLst/>
                <a:uLnTx/>
                <a:uFillTx/>
                <a:latin typeface="Century Gothic" panose="020B0502020202020204" charset="0"/>
                <a:ea typeface="等线" panose="02010600030101010101" charset="-122"/>
                <a:cs typeface="+mn-cs"/>
              </a:rPr>
              <a:t>Body </a:t>
            </a:r>
            <a:endParaRPr kumimoji="0" lang="zh-CN" altLang="en-US" b="1" i="0" u="none" strike="noStrike" kern="1200" cap="none" spc="0" normalizeH="0" baseline="0" noProof="0" dirty="0">
              <a:ln>
                <a:noFill/>
              </a:ln>
              <a:solidFill>
                <a:prstClr val="white"/>
              </a:solidFill>
              <a:effectLst/>
              <a:uLnTx/>
              <a:uFillTx/>
              <a:latin typeface="Century Gothic" panose="020B0502020202020204" charset="0"/>
              <a:ea typeface="等线" panose="02010600030101010101" charset="-122"/>
              <a:cs typeface="+mn-cs"/>
            </a:endParaRPr>
          </a:p>
        </p:txBody>
      </p:sp>
      <p:sp>
        <p:nvSpPr>
          <p:cNvPr id="22" name="TextBox 22"/>
          <p:cNvSpPr txBox="1">
            <a:spLocks noChangeArrowheads="1"/>
          </p:cNvSpPr>
          <p:nvPr>
            <p:custDataLst>
              <p:tags r:id="rId4"/>
            </p:custDataLst>
          </p:nvPr>
        </p:nvSpPr>
        <p:spPr bwMode="auto">
          <a:xfrm>
            <a:off x="2103892" y="4373382"/>
            <a:ext cx="1440000" cy="432000"/>
          </a:xfrm>
          <a:prstGeom prst="flowChartAlternateProcess">
            <a:avLst/>
          </a:prstGeom>
          <a:solidFill>
            <a:schemeClr val="accent6"/>
          </a:solidFill>
        </p:spPr>
        <p:style>
          <a:lnRef idx="0">
            <a:srgbClr val="FFFFFF"/>
          </a:lnRef>
          <a:fillRef idx="1">
            <a:schemeClr val="accent4"/>
          </a:fillRef>
          <a:effectRef idx="0">
            <a:srgbClr val="FFFFFF"/>
          </a:effectRef>
          <a:fontRef idx="minor">
            <a:schemeClr val="dk1"/>
          </a:fontRef>
        </p:style>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b="1" i="0" u="none" strike="noStrike" kern="1200" cap="none" spc="0" normalizeH="0" baseline="0" noProof="0" dirty="0">
                <a:ln>
                  <a:noFill/>
                </a:ln>
                <a:solidFill>
                  <a:prstClr val="white"/>
                </a:solidFill>
                <a:effectLst/>
                <a:uLnTx/>
                <a:uFillTx/>
                <a:latin typeface="Century Gothic" panose="020B0502020202020204" charset="0"/>
                <a:ea typeface="等线" panose="02010600030101010101" charset="-122"/>
                <a:cs typeface="+mn-cs"/>
              </a:rPr>
              <a:t>Ending</a:t>
            </a:r>
            <a:endParaRPr kumimoji="0" lang="zh-CN" altLang="en-US" b="1" i="0" u="none" strike="noStrike" kern="1200" cap="none" spc="0" normalizeH="0" baseline="0" noProof="0" dirty="0">
              <a:ln>
                <a:noFill/>
              </a:ln>
              <a:solidFill>
                <a:prstClr val="white"/>
              </a:solidFill>
              <a:effectLst/>
              <a:uLnTx/>
              <a:uFillTx/>
              <a:latin typeface="Century Gothic" panose="020B0502020202020204" charset="0"/>
              <a:ea typeface="等线" panose="02010600030101010101" charset="-122"/>
              <a:cs typeface="+mn-cs"/>
            </a:endParaRPr>
          </a:p>
        </p:txBody>
      </p:sp>
      <p:sp>
        <p:nvSpPr>
          <p:cNvPr id="9" name="文本框 8"/>
          <p:cNvSpPr txBox="1"/>
          <p:nvPr/>
        </p:nvSpPr>
        <p:spPr>
          <a:xfrm>
            <a:off x="3860577" y="4343717"/>
            <a:ext cx="6920122" cy="461665"/>
          </a:xfrm>
          <a:prstGeom prst="rect">
            <a:avLst/>
          </a:prstGeom>
          <a:noFill/>
        </p:spPr>
        <p:txBody>
          <a:bodyPr wrap="square" rtlCol="0">
            <a:spAutoFit/>
          </a:bodyPr>
          <a:lstStyle/>
          <a:p>
            <a:pPr>
              <a:spcAft>
                <a:spcPts val="1200"/>
              </a:spcAft>
            </a:pPr>
            <a:r>
              <a:rPr lang="en-US" altLang="zh-CN" sz="2400" dirty="0"/>
              <a:t>I love my school. /Looking forward to your early reply.</a:t>
            </a:r>
            <a:endParaRPr lang="en-US" altLang="zh-CN"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bldLvl="0" animBg="1"/>
      <p:bldP spid="4" grpId="1" animBg="1"/>
      <p:bldP spid="5" grpId="0" bldLvl="0" animBg="1"/>
      <p:bldP spid="5" grpId="1" animBg="1"/>
      <p:bldP spid="6" grpId="0" bldLvl="0" animBg="1"/>
      <p:bldP spid="6" grpId="1" animBg="1"/>
      <p:bldP spid="7" grpId="0" bldLvl="0" animBg="1"/>
      <p:bldP spid="7" grpId="1" animBg="1"/>
      <p:bldP spid="19" grpId="0" animBg="1"/>
      <p:bldP spid="19" grpId="1" animBg="1"/>
      <p:bldP spid="20" grpId="0" animBg="1"/>
      <p:bldP spid="20" grpId="1" animBg="1"/>
      <p:bldP spid="22" grpId="0" animBg="1"/>
      <p:bldP spid="22"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片 42"/>
          <p:cNvPicPr>
            <a:picLocks noChangeAspect="1"/>
          </p:cNvPicPr>
          <p:nvPr/>
        </p:nvPicPr>
        <p:blipFill>
          <a:blip r:embed="rId1">
            <a:extLst>
              <a:ext uri="{28A0092B-C50C-407E-A947-70E740481C1C}">
                <a14:useLocalDpi xmlns:a14="http://schemas.microsoft.com/office/drawing/2010/main" val="0"/>
              </a:ext>
            </a:extLst>
          </a:blip>
          <a:srcRect l="9665" t="11915" r="4968" b="2113"/>
          <a:stretch>
            <a:fillRect/>
          </a:stretch>
        </p:blipFill>
        <p:spPr>
          <a:xfrm>
            <a:off x="3894811" y="882198"/>
            <a:ext cx="8211935" cy="5903230"/>
          </a:xfrm>
          <a:prstGeom prst="rect">
            <a:avLst/>
          </a:prstGeom>
          <a:ln w="12700">
            <a:solidFill>
              <a:schemeClr val="tx1"/>
            </a:solidFill>
          </a:ln>
        </p:spPr>
      </p:pic>
      <p:sp>
        <p:nvSpPr>
          <p:cNvPr id="44" name="矩形 43"/>
          <p:cNvSpPr/>
          <p:nvPr/>
        </p:nvSpPr>
        <p:spPr>
          <a:xfrm>
            <a:off x="4078292" y="2493088"/>
            <a:ext cx="8028454" cy="35592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zh-CN" sz="2400" dirty="0">
                <a:solidFill>
                  <a:schemeClr val="tx1"/>
                </a:solidFill>
              </a:rPr>
              <a:t>Dear Peter,</a:t>
            </a:r>
            <a:endParaRPr lang="en-US" altLang="zh-CN" sz="2400" dirty="0">
              <a:solidFill>
                <a:schemeClr val="tx1"/>
              </a:solidFill>
            </a:endParaRPr>
          </a:p>
          <a:p>
            <a:r>
              <a:rPr lang="en-US" altLang="zh-CN" sz="2400" dirty="0">
                <a:solidFill>
                  <a:schemeClr val="tx1"/>
                </a:solidFill>
              </a:rPr>
              <a:t>Thank you for your email. Your school sounds fun. I’d like to tell you about my school.</a:t>
            </a:r>
            <a:endParaRPr lang="en-US" altLang="zh-CN" sz="2400" dirty="0">
              <a:solidFill>
                <a:schemeClr val="tx1"/>
              </a:solidFill>
            </a:endParaRPr>
          </a:p>
          <a:p>
            <a:r>
              <a:rPr lang="en-US" altLang="zh-CN" sz="2400" dirty="0">
                <a:solidFill>
                  <a:schemeClr val="tx1"/>
                </a:solidFill>
              </a:rPr>
              <a:t>There are many buildings. My favourite place is the art building. I like drawing. It’s behind the classroom building. I can have art lessons there. I love my school. </a:t>
            </a:r>
            <a:endParaRPr lang="en-US" altLang="zh-CN" sz="2400" dirty="0">
              <a:solidFill>
                <a:schemeClr val="tx1"/>
              </a:solidFill>
            </a:endParaRPr>
          </a:p>
          <a:p>
            <a:r>
              <a:rPr lang="en-US" altLang="zh-CN" sz="2400" dirty="0">
                <a:solidFill>
                  <a:schemeClr val="tx1"/>
                </a:solidFill>
              </a:rPr>
              <a:t>Bye for now,</a:t>
            </a:r>
            <a:endParaRPr lang="en-US" altLang="zh-CN" sz="2400" dirty="0">
              <a:solidFill>
                <a:schemeClr val="tx1"/>
              </a:solidFill>
            </a:endParaRPr>
          </a:p>
          <a:p>
            <a:r>
              <a:rPr lang="en-US" altLang="zh-CN" sz="2400" dirty="0">
                <a:solidFill>
                  <a:schemeClr val="tx1"/>
                </a:solidFill>
              </a:rPr>
              <a:t>Flora</a:t>
            </a:r>
            <a:endParaRPr lang="en-US" altLang="zh-CN" sz="2400" dirty="0">
              <a:solidFill>
                <a:schemeClr val="tx1"/>
              </a:solidFill>
            </a:endParaRPr>
          </a:p>
        </p:txBody>
      </p:sp>
      <p:sp>
        <p:nvSpPr>
          <p:cNvPr id="50" name="文本框 49"/>
          <p:cNvSpPr txBox="1"/>
          <p:nvPr/>
        </p:nvSpPr>
        <p:spPr>
          <a:xfrm>
            <a:off x="4545962" y="1359876"/>
            <a:ext cx="3946841" cy="400110"/>
          </a:xfrm>
          <a:prstGeom prst="rect">
            <a:avLst/>
          </a:prstGeom>
          <a:noFill/>
        </p:spPr>
        <p:txBody>
          <a:bodyPr wrap="square" rtlCol="0">
            <a:spAutoFit/>
          </a:bodyPr>
          <a:lstStyle/>
          <a:p>
            <a:r>
              <a:rPr lang="en-US" altLang="zh-CN" sz="2000" dirty="0"/>
              <a:t>peterbrown@happymail.com</a:t>
            </a:r>
            <a:endParaRPr lang="zh-CN" altLang="en-US" sz="2000" dirty="0"/>
          </a:p>
        </p:txBody>
      </p:sp>
      <p:sp>
        <p:nvSpPr>
          <p:cNvPr id="51" name="文本框 50"/>
          <p:cNvSpPr txBox="1"/>
          <p:nvPr/>
        </p:nvSpPr>
        <p:spPr>
          <a:xfrm>
            <a:off x="4564744" y="1801131"/>
            <a:ext cx="3946841" cy="400110"/>
          </a:xfrm>
          <a:prstGeom prst="rect">
            <a:avLst/>
          </a:prstGeom>
          <a:noFill/>
        </p:spPr>
        <p:txBody>
          <a:bodyPr wrap="square" rtlCol="0">
            <a:spAutoFit/>
          </a:bodyPr>
          <a:lstStyle/>
          <a:p>
            <a:r>
              <a:rPr lang="en-US" altLang="zh-CN" sz="2000" dirty="0"/>
              <a:t>flora4ever@magictime.com</a:t>
            </a:r>
            <a:endParaRPr lang="zh-CN" altLang="en-US" sz="2000" dirty="0"/>
          </a:p>
        </p:txBody>
      </p:sp>
      <p:sp>
        <p:nvSpPr>
          <p:cNvPr id="52" name="文本框 15"/>
          <p:cNvSpPr txBox="1"/>
          <p:nvPr/>
        </p:nvSpPr>
        <p:spPr>
          <a:xfrm>
            <a:off x="5428219" y="2519424"/>
            <a:ext cx="5640631" cy="1029481"/>
          </a:xfrm>
          <a:prstGeom prst="rect">
            <a:avLst/>
          </a:prstGeom>
          <a:solidFill>
            <a:srgbClr val="3B84BB"/>
          </a:solidFill>
        </p:spPr>
        <p:txBody>
          <a:bodyPr wrap="square" lIns="90000" rtlCol="0">
            <a:noAutofit/>
          </a:bodyPr>
          <a:lstStyle>
            <a:defPPr>
              <a:defRPr lang="zh-CN"/>
            </a:defPPr>
            <a:lvl1pPr indent="0" algn="ctr">
              <a:lnSpc>
                <a:spcPct val="120000"/>
              </a:lnSpc>
              <a:buFont typeface="+mj-lt"/>
              <a:buNone/>
              <a:defRPr sz="2400"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ym typeface="+mn-ea"/>
              </a:rPr>
              <a:t>Tip1: Add more relative information.</a:t>
            </a:r>
            <a:endParaRPr lang="en-US" altLang="zh-CN" dirty="0">
              <a:sym typeface="+mn-ea"/>
            </a:endParaRPr>
          </a:p>
          <a:p>
            <a:r>
              <a:rPr lang="en-US" altLang="zh-CN" dirty="0">
                <a:sym typeface="+mn-ea"/>
              </a:rPr>
              <a:t>(添加更多相关信息)</a:t>
            </a:r>
            <a:endParaRPr lang="en-US" altLang="zh-CN" dirty="0">
              <a:sym typeface="+mn-ea"/>
            </a:endParaRPr>
          </a:p>
        </p:txBody>
      </p:sp>
      <p:sp>
        <p:nvSpPr>
          <p:cNvPr id="54" name="对话气泡: 圆角矩形 53"/>
          <p:cNvSpPr/>
          <p:nvPr/>
        </p:nvSpPr>
        <p:spPr>
          <a:xfrm>
            <a:off x="483131" y="2047523"/>
            <a:ext cx="3537326" cy="1786290"/>
          </a:xfrm>
          <a:prstGeom prst="wedgeRoundRectCallout">
            <a:avLst>
              <a:gd name="adj1" fmla="val 44837"/>
              <a:gd name="adj2" fmla="val 63042"/>
              <a:gd name="adj3" fmla="val 16667"/>
            </a:avLst>
          </a:prstGeom>
        </p:spPr>
        <p:style>
          <a:lnRef idx="3">
            <a:schemeClr val="lt1"/>
          </a:lnRef>
          <a:fillRef idx="1">
            <a:schemeClr val="accent2"/>
          </a:fillRef>
          <a:effectRef idx="1">
            <a:schemeClr val="accent2"/>
          </a:effectRef>
          <a:fontRef idx="minor">
            <a:schemeClr val="lt1"/>
          </a:fontRef>
        </p:style>
        <p:txBody>
          <a:bodyPr rtlCol="0" anchor="ctr"/>
          <a:lstStyle/>
          <a:p>
            <a:r>
              <a:rPr lang="en-US" altLang="zh-CN" sz="2400" dirty="0"/>
              <a:t>There are many buildings, </a:t>
            </a:r>
            <a:r>
              <a:rPr lang="en-US" altLang="zh-CN" sz="2400" b="1" i="1" u="sng" dirty="0"/>
              <a:t>such as science building, dining hall and sports field.</a:t>
            </a:r>
            <a:endParaRPr lang="zh-CN" altLang="en-US" sz="2400" b="1" i="1" u="sng" dirty="0"/>
          </a:p>
        </p:txBody>
      </p:sp>
      <p:sp>
        <p:nvSpPr>
          <p:cNvPr id="55" name="对话气泡: 圆角矩形 54"/>
          <p:cNvSpPr/>
          <p:nvPr/>
        </p:nvSpPr>
        <p:spPr>
          <a:xfrm>
            <a:off x="6339644" y="5150918"/>
            <a:ext cx="4582356" cy="694412"/>
          </a:xfrm>
          <a:prstGeom prst="wedgeRoundRectCallout">
            <a:avLst>
              <a:gd name="adj1" fmla="val -62902"/>
              <a:gd name="adj2" fmla="val -83108"/>
              <a:gd name="adj3" fmla="val 16667"/>
            </a:avLst>
          </a:prstGeom>
        </p:spPr>
        <p:style>
          <a:lnRef idx="3">
            <a:schemeClr val="lt1"/>
          </a:lnRef>
          <a:fillRef idx="1">
            <a:schemeClr val="accent2"/>
          </a:fillRef>
          <a:effectRef idx="1">
            <a:schemeClr val="accent2"/>
          </a:effectRef>
          <a:fontRef idx="minor">
            <a:schemeClr val="lt1"/>
          </a:fontRef>
        </p:style>
        <p:txBody>
          <a:bodyPr rtlCol="0" anchor="ctr"/>
          <a:lstStyle/>
          <a:p>
            <a:r>
              <a:rPr lang="en-US" altLang="zh-CN" sz="2400" b="1" i="1" u="sng" dirty="0"/>
              <a:t>And my art teacher is kind to us.</a:t>
            </a:r>
            <a:endParaRPr lang="zh-CN" altLang="en-US" sz="2400" b="1" i="1" u="sng" dirty="0"/>
          </a:p>
        </p:txBody>
      </p:sp>
      <p:cxnSp>
        <p:nvCxnSpPr>
          <p:cNvPr id="3" name="直接连接符 2"/>
          <p:cNvCxnSpPr/>
          <p:nvPr/>
        </p:nvCxnSpPr>
        <p:spPr>
          <a:xfrm>
            <a:off x="4207640" y="4272707"/>
            <a:ext cx="3084508"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5" name="直接连接符 4"/>
          <p:cNvCxnSpPr/>
          <p:nvPr/>
        </p:nvCxnSpPr>
        <p:spPr>
          <a:xfrm>
            <a:off x="4207640" y="5032146"/>
            <a:ext cx="1593805"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7" name="直接连接符 6"/>
          <p:cNvCxnSpPr/>
          <p:nvPr/>
        </p:nvCxnSpPr>
        <p:spPr>
          <a:xfrm>
            <a:off x="10242817" y="4694049"/>
            <a:ext cx="1652067" cy="0"/>
          </a:xfrm>
          <a:prstGeom prst="line">
            <a:avLst/>
          </a:prstGeom>
          <a:ln w="19050"/>
        </p:spPr>
        <p:style>
          <a:lnRef idx="1">
            <a:schemeClr val="dk1"/>
          </a:lnRef>
          <a:fillRef idx="0">
            <a:schemeClr val="dk1"/>
          </a:fillRef>
          <a:effectRef idx="0">
            <a:schemeClr val="dk1"/>
          </a:effectRef>
          <a:fontRef idx="minor">
            <a:schemeClr val="tx1"/>
          </a:fontRef>
        </p:style>
      </p:cxnSp>
      <p:sp>
        <p:nvSpPr>
          <p:cNvPr id="14" name="文本框 15"/>
          <p:cNvSpPr txBox="1"/>
          <p:nvPr/>
        </p:nvSpPr>
        <p:spPr>
          <a:xfrm>
            <a:off x="0" y="21513"/>
            <a:ext cx="6633000" cy="627166"/>
          </a:xfrm>
          <a:prstGeom prst="rect">
            <a:avLst/>
          </a:prstGeom>
          <a:solidFill>
            <a:srgbClr val="3B84BB"/>
          </a:solidFill>
        </p:spPr>
        <p:txBody>
          <a:bodyPr wrap="square" lIns="90000" rtlCol="0">
            <a:noAutofit/>
          </a:bodyPr>
          <a:lstStyle>
            <a:defPPr>
              <a:defRPr lang="zh-CN"/>
            </a:defPPr>
            <a:lvl1pPr indent="0" algn="ctr">
              <a:lnSpc>
                <a:spcPct val="120000"/>
              </a:lnSpc>
              <a:buFont typeface="+mj-lt"/>
              <a:buNone/>
              <a:defRPr sz="2400"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800" dirty="0">
                <a:sym typeface="+mn-ea"/>
              </a:rPr>
              <a:t>How can we make it better?</a:t>
            </a:r>
            <a:endParaRPr lang="en-US" altLang="zh-CN" sz="2800" dirty="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4" grpId="0" animBg="1"/>
      <p:bldP spid="55" grpId="0" animBg="1"/>
      <p:bldP spid="1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片 42"/>
          <p:cNvPicPr>
            <a:picLocks noChangeAspect="1"/>
          </p:cNvPicPr>
          <p:nvPr/>
        </p:nvPicPr>
        <p:blipFill>
          <a:blip r:embed="rId1">
            <a:extLst>
              <a:ext uri="{28A0092B-C50C-407E-A947-70E740481C1C}">
                <a14:useLocalDpi xmlns:a14="http://schemas.microsoft.com/office/drawing/2010/main" val="0"/>
              </a:ext>
            </a:extLst>
          </a:blip>
          <a:srcRect l="9665" t="11915" r="4968" b="2113"/>
          <a:stretch>
            <a:fillRect/>
          </a:stretch>
        </p:blipFill>
        <p:spPr>
          <a:xfrm>
            <a:off x="3618816" y="754010"/>
            <a:ext cx="8211935" cy="5903230"/>
          </a:xfrm>
          <a:prstGeom prst="rect">
            <a:avLst/>
          </a:prstGeom>
          <a:ln w="12700">
            <a:solidFill>
              <a:schemeClr val="tx1"/>
            </a:solidFill>
          </a:ln>
        </p:spPr>
      </p:pic>
      <p:sp>
        <p:nvSpPr>
          <p:cNvPr id="44" name="矩形 43"/>
          <p:cNvSpPr/>
          <p:nvPr/>
        </p:nvSpPr>
        <p:spPr>
          <a:xfrm>
            <a:off x="3826649" y="2127154"/>
            <a:ext cx="8028454" cy="35592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zh-CN" sz="2400" dirty="0">
                <a:solidFill>
                  <a:schemeClr val="tx1"/>
                </a:solidFill>
              </a:rPr>
              <a:t>Dear Peter,</a:t>
            </a:r>
            <a:endParaRPr lang="en-US" altLang="zh-CN" sz="2400" dirty="0">
              <a:solidFill>
                <a:schemeClr val="tx1"/>
              </a:solidFill>
            </a:endParaRPr>
          </a:p>
          <a:p>
            <a:r>
              <a:rPr lang="en-US" altLang="zh-CN" sz="2400" dirty="0">
                <a:solidFill>
                  <a:schemeClr val="tx1"/>
                </a:solidFill>
              </a:rPr>
              <a:t>Thank you for your email. Your school sounds fun. I’d like to tell you about my school.</a:t>
            </a:r>
            <a:endParaRPr lang="en-US" altLang="zh-CN" sz="2400" dirty="0">
              <a:solidFill>
                <a:schemeClr val="tx1"/>
              </a:solidFill>
            </a:endParaRPr>
          </a:p>
          <a:p>
            <a:r>
              <a:rPr lang="en-US" altLang="zh-CN" sz="2400" dirty="0">
                <a:solidFill>
                  <a:schemeClr val="tx1"/>
                </a:solidFill>
              </a:rPr>
              <a:t>There are many buildings. My favourite place is the art building. I like drawing. It’s behind the classroom building. I can have art lessons there. I love my school. </a:t>
            </a:r>
            <a:endParaRPr lang="en-US" altLang="zh-CN" sz="2400" dirty="0">
              <a:solidFill>
                <a:schemeClr val="tx1"/>
              </a:solidFill>
            </a:endParaRPr>
          </a:p>
          <a:p>
            <a:r>
              <a:rPr lang="en-US" altLang="zh-CN" sz="2400" dirty="0">
                <a:solidFill>
                  <a:schemeClr val="tx1"/>
                </a:solidFill>
              </a:rPr>
              <a:t>Bye for now,</a:t>
            </a:r>
            <a:endParaRPr lang="en-US" altLang="zh-CN" sz="2400" dirty="0">
              <a:solidFill>
                <a:schemeClr val="tx1"/>
              </a:solidFill>
            </a:endParaRPr>
          </a:p>
          <a:p>
            <a:r>
              <a:rPr lang="en-US" altLang="zh-CN" sz="2400" dirty="0">
                <a:solidFill>
                  <a:schemeClr val="tx1"/>
                </a:solidFill>
              </a:rPr>
              <a:t>Flora</a:t>
            </a:r>
            <a:endParaRPr lang="en-US" altLang="zh-CN" sz="2400" dirty="0">
              <a:solidFill>
                <a:schemeClr val="tx1"/>
              </a:solidFill>
            </a:endParaRPr>
          </a:p>
        </p:txBody>
      </p:sp>
      <p:sp>
        <p:nvSpPr>
          <p:cNvPr id="50" name="文本框 49"/>
          <p:cNvSpPr txBox="1"/>
          <p:nvPr/>
        </p:nvSpPr>
        <p:spPr>
          <a:xfrm>
            <a:off x="4298363" y="1290998"/>
            <a:ext cx="3946841" cy="400110"/>
          </a:xfrm>
          <a:prstGeom prst="rect">
            <a:avLst/>
          </a:prstGeom>
          <a:noFill/>
        </p:spPr>
        <p:txBody>
          <a:bodyPr wrap="square" rtlCol="0">
            <a:spAutoFit/>
          </a:bodyPr>
          <a:lstStyle/>
          <a:p>
            <a:r>
              <a:rPr lang="en-US" altLang="zh-CN" sz="2000" dirty="0"/>
              <a:t>peterbrown@happymail.com</a:t>
            </a:r>
            <a:endParaRPr lang="zh-CN" altLang="en-US" sz="2000" dirty="0"/>
          </a:p>
        </p:txBody>
      </p:sp>
      <p:sp>
        <p:nvSpPr>
          <p:cNvPr id="51" name="文本框 50"/>
          <p:cNvSpPr txBox="1"/>
          <p:nvPr/>
        </p:nvSpPr>
        <p:spPr>
          <a:xfrm>
            <a:off x="4298364" y="1697060"/>
            <a:ext cx="3946841" cy="400110"/>
          </a:xfrm>
          <a:prstGeom prst="rect">
            <a:avLst/>
          </a:prstGeom>
          <a:noFill/>
        </p:spPr>
        <p:txBody>
          <a:bodyPr wrap="square" rtlCol="0">
            <a:spAutoFit/>
          </a:bodyPr>
          <a:lstStyle/>
          <a:p>
            <a:r>
              <a:rPr lang="en-US" altLang="zh-CN" sz="2000" dirty="0"/>
              <a:t>flora4ever@magictime.com</a:t>
            </a:r>
            <a:endParaRPr lang="zh-CN" altLang="en-US" sz="2000" dirty="0"/>
          </a:p>
        </p:txBody>
      </p:sp>
      <p:sp>
        <p:nvSpPr>
          <p:cNvPr id="52" name="文本框 15"/>
          <p:cNvSpPr txBox="1"/>
          <p:nvPr/>
        </p:nvSpPr>
        <p:spPr>
          <a:xfrm>
            <a:off x="6271783" y="2625151"/>
            <a:ext cx="5640631" cy="607533"/>
          </a:xfrm>
          <a:prstGeom prst="rect">
            <a:avLst/>
          </a:prstGeom>
          <a:solidFill>
            <a:srgbClr val="3B84BB"/>
          </a:solidFill>
        </p:spPr>
        <p:txBody>
          <a:bodyPr wrap="square" lIns="90000" rtlCol="0">
            <a:noAutofit/>
          </a:bodyPr>
          <a:lstStyle>
            <a:defPPr>
              <a:defRPr lang="zh-CN"/>
            </a:defPPr>
            <a:lvl1pPr indent="0" algn="ctr">
              <a:lnSpc>
                <a:spcPct val="120000"/>
              </a:lnSpc>
              <a:buFont typeface="+mj-lt"/>
              <a:buNone/>
              <a:defRPr sz="2400"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ym typeface="+mn-ea"/>
              </a:rPr>
              <a:t>Tip2: Use linking words. (</a:t>
            </a:r>
            <a:r>
              <a:rPr lang="zh-CN" altLang="en-US" dirty="0">
                <a:sym typeface="+mn-ea"/>
              </a:rPr>
              <a:t>使用连接词</a:t>
            </a:r>
            <a:r>
              <a:rPr lang="en-US" altLang="zh-CN" dirty="0">
                <a:sym typeface="+mn-ea"/>
              </a:rPr>
              <a:t>)</a:t>
            </a:r>
            <a:endParaRPr lang="en-US" altLang="zh-CN" dirty="0">
              <a:sym typeface="+mn-ea"/>
            </a:endParaRPr>
          </a:p>
        </p:txBody>
      </p:sp>
      <p:sp>
        <p:nvSpPr>
          <p:cNvPr id="54" name="对话气泡: 圆角矩形 53"/>
          <p:cNvSpPr/>
          <p:nvPr/>
        </p:nvSpPr>
        <p:spPr>
          <a:xfrm>
            <a:off x="7918347" y="4178200"/>
            <a:ext cx="3415840" cy="1417057"/>
          </a:xfrm>
          <a:prstGeom prst="wedgeRoundRectCallout">
            <a:avLst>
              <a:gd name="adj1" fmla="val 7020"/>
              <a:gd name="adj2" fmla="val -73970"/>
              <a:gd name="adj3" fmla="val 16667"/>
            </a:avLst>
          </a:prstGeom>
        </p:spPr>
        <p:style>
          <a:lnRef idx="3">
            <a:schemeClr val="lt1"/>
          </a:lnRef>
          <a:fillRef idx="1">
            <a:schemeClr val="accent2"/>
          </a:fillRef>
          <a:effectRef idx="1">
            <a:schemeClr val="accent2"/>
          </a:effectRef>
          <a:fontRef idx="minor">
            <a:schemeClr val="lt1"/>
          </a:fontRef>
        </p:style>
        <p:txBody>
          <a:bodyPr rtlCol="0" anchor="ctr"/>
          <a:lstStyle/>
          <a:p>
            <a:r>
              <a:rPr lang="en-US" altLang="zh-CN" sz="2400" dirty="0"/>
              <a:t>My favourite place is the art building </a:t>
            </a:r>
            <a:r>
              <a:rPr lang="en-US" altLang="zh-CN" sz="2400" b="1" i="1" u="sng" dirty="0"/>
              <a:t>because</a:t>
            </a:r>
            <a:r>
              <a:rPr lang="en-US" altLang="zh-CN" sz="2400" dirty="0"/>
              <a:t> I like drawing </a:t>
            </a:r>
            <a:r>
              <a:rPr lang="en-US" altLang="zh-CN" sz="2400" u="sng" dirty="0"/>
              <a:t>a lot</a:t>
            </a:r>
            <a:r>
              <a:rPr lang="en-US" altLang="zh-CN" sz="2400" dirty="0"/>
              <a:t>.</a:t>
            </a:r>
            <a:endParaRPr lang="zh-CN" altLang="en-US" sz="2400" b="1" i="1" u="sng" dirty="0"/>
          </a:p>
        </p:txBody>
      </p:sp>
      <p:sp>
        <p:nvSpPr>
          <p:cNvPr id="4" name="文本框 18"/>
          <p:cNvSpPr txBox="1"/>
          <p:nvPr/>
        </p:nvSpPr>
        <p:spPr>
          <a:xfrm>
            <a:off x="7233692" y="2206581"/>
            <a:ext cx="4196307" cy="523220"/>
          </a:xfrm>
          <a:prstGeom prst="rect">
            <a:avLst/>
          </a:prstGeom>
          <a:noFill/>
          <a:ln>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800" b="1" dirty="0"/>
              <a:t>because, so, but, and, or...</a:t>
            </a:r>
            <a:endParaRPr lang="en-US" altLang="zh-CN" sz="2800" b="1" dirty="0"/>
          </a:p>
        </p:txBody>
      </p:sp>
      <p:cxnSp>
        <p:nvCxnSpPr>
          <p:cNvPr id="3" name="直接连接符 2"/>
          <p:cNvCxnSpPr/>
          <p:nvPr/>
        </p:nvCxnSpPr>
        <p:spPr>
          <a:xfrm>
            <a:off x="7153835" y="3857385"/>
            <a:ext cx="4572000" cy="0"/>
          </a:xfrm>
          <a:prstGeom prst="line">
            <a:avLst/>
          </a:prstGeom>
        </p:spPr>
        <p:style>
          <a:lnRef idx="1">
            <a:schemeClr val="dk1"/>
          </a:lnRef>
          <a:fillRef idx="0">
            <a:schemeClr val="dk1"/>
          </a:fillRef>
          <a:effectRef idx="0">
            <a:schemeClr val="dk1"/>
          </a:effectRef>
          <a:fontRef idx="minor">
            <a:schemeClr val="tx1"/>
          </a:fontRef>
        </p:style>
      </p:cxnSp>
      <p:cxnSp>
        <p:nvCxnSpPr>
          <p:cNvPr id="6" name="直接连接符 5"/>
          <p:cNvCxnSpPr/>
          <p:nvPr/>
        </p:nvCxnSpPr>
        <p:spPr>
          <a:xfrm>
            <a:off x="3826649" y="4239672"/>
            <a:ext cx="1621331"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文本框 15"/>
          <p:cNvSpPr txBox="1"/>
          <p:nvPr/>
        </p:nvSpPr>
        <p:spPr>
          <a:xfrm>
            <a:off x="0" y="21513"/>
            <a:ext cx="6633000" cy="627166"/>
          </a:xfrm>
          <a:prstGeom prst="rect">
            <a:avLst/>
          </a:prstGeom>
          <a:solidFill>
            <a:srgbClr val="3B84BB"/>
          </a:solidFill>
        </p:spPr>
        <p:txBody>
          <a:bodyPr wrap="square" lIns="90000" rtlCol="0">
            <a:noAutofit/>
          </a:bodyPr>
          <a:lstStyle>
            <a:defPPr>
              <a:defRPr lang="zh-CN"/>
            </a:defPPr>
            <a:lvl1pPr indent="0" algn="ctr">
              <a:lnSpc>
                <a:spcPct val="120000"/>
              </a:lnSpc>
              <a:buFont typeface="+mj-lt"/>
              <a:buNone/>
              <a:defRPr sz="2400"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800" dirty="0">
                <a:sym typeface="+mn-ea"/>
              </a:rPr>
              <a:t>How can we make it better?</a:t>
            </a:r>
            <a:endParaRPr lang="en-US" altLang="zh-CN" sz="2800" dirty="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4" grpId="0" animBg="1"/>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片 42"/>
          <p:cNvPicPr>
            <a:picLocks noChangeAspect="1"/>
          </p:cNvPicPr>
          <p:nvPr/>
        </p:nvPicPr>
        <p:blipFill>
          <a:blip r:embed="rId1">
            <a:extLst>
              <a:ext uri="{28A0092B-C50C-407E-A947-70E740481C1C}">
                <a14:useLocalDpi xmlns:a14="http://schemas.microsoft.com/office/drawing/2010/main" val="0"/>
              </a:ext>
            </a:extLst>
          </a:blip>
          <a:srcRect l="9665" t="11915" r="4968" b="2113"/>
          <a:stretch>
            <a:fillRect/>
          </a:stretch>
        </p:blipFill>
        <p:spPr>
          <a:xfrm>
            <a:off x="3720639" y="913454"/>
            <a:ext cx="8211935" cy="5903230"/>
          </a:xfrm>
          <a:prstGeom prst="rect">
            <a:avLst/>
          </a:prstGeom>
          <a:ln w="12700">
            <a:solidFill>
              <a:schemeClr val="tx1"/>
            </a:solidFill>
          </a:ln>
        </p:spPr>
      </p:pic>
      <p:sp>
        <p:nvSpPr>
          <p:cNvPr id="44" name="矩形 43"/>
          <p:cNvSpPr/>
          <p:nvPr/>
        </p:nvSpPr>
        <p:spPr>
          <a:xfrm>
            <a:off x="3720639" y="2470916"/>
            <a:ext cx="8028454" cy="35592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zh-CN" sz="2400" dirty="0">
                <a:solidFill>
                  <a:schemeClr val="tx1"/>
                </a:solidFill>
              </a:rPr>
              <a:t>Dear Peter,</a:t>
            </a:r>
            <a:endParaRPr lang="en-US" altLang="zh-CN" sz="2400" dirty="0">
              <a:solidFill>
                <a:schemeClr val="tx1"/>
              </a:solidFill>
            </a:endParaRPr>
          </a:p>
          <a:p>
            <a:r>
              <a:rPr lang="en-US" altLang="zh-CN" sz="2400" dirty="0">
                <a:solidFill>
                  <a:schemeClr val="tx1"/>
                </a:solidFill>
              </a:rPr>
              <a:t>Thank you for your email. Your school sounds fun. I’d like to tell you about my school.</a:t>
            </a:r>
            <a:endParaRPr lang="en-US" altLang="zh-CN" sz="2400" dirty="0">
              <a:solidFill>
                <a:schemeClr val="tx1"/>
              </a:solidFill>
            </a:endParaRPr>
          </a:p>
          <a:p>
            <a:r>
              <a:rPr lang="en-US" altLang="zh-CN" sz="2400" dirty="0">
                <a:solidFill>
                  <a:schemeClr val="tx1"/>
                </a:solidFill>
              </a:rPr>
              <a:t>There are many buildings. My favourite place is the art building. I like drawing. It’s behind the classroom building. I can have art lessons there. I love my school. </a:t>
            </a:r>
            <a:endParaRPr lang="en-US" altLang="zh-CN" sz="2400" dirty="0">
              <a:solidFill>
                <a:schemeClr val="tx1"/>
              </a:solidFill>
            </a:endParaRPr>
          </a:p>
          <a:p>
            <a:r>
              <a:rPr lang="en-US" altLang="zh-CN" sz="2400" dirty="0">
                <a:solidFill>
                  <a:schemeClr val="tx1"/>
                </a:solidFill>
              </a:rPr>
              <a:t>Bye for now,</a:t>
            </a:r>
            <a:endParaRPr lang="en-US" altLang="zh-CN" sz="2400" dirty="0">
              <a:solidFill>
                <a:schemeClr val="tx1"/>
              </a:solidFill>
            </a:endParaRPr>
          </a:p>
          <a:p>
            <a:r>
              <a:rPr lang="en-US" altLang="zh-CN" sz="2400" dirty="0">
                <a:solidFill>
                  <a:schemeClr val="tx1"/>
                </a:solidFill>
              </a:rPr>
              <a:t>Flora</a:t>
            </a:r>
            <a:endParaRPr lang="en-US" altLang="zh-CN" sz="2400" dirty="0">
              <a:solidFill>
                <a:schemeClr val="tx1"/>
              </a:solidFill>
            </a:endParaRPr>
          </a:p>
        </p:txBody>
      </p:sp>
      <p:sp>
        <p:nvSpPr>
          <p:cNvPr id="50" name="文本框 49"/>
          <p:cNvSpPr txBox="1"/>
          <p:nvPr/>
        </p:nvSpPr>
        <p:spPr>
          <a:xfrm>
            <a:off x="4436676" y="1422635"/>
            <a:ext cx="3946841" cy="400110"/>
          </a:xfrm>
          <a:prstGeom prst="rect">
            <a:avLst/>
          </a:prstGeom>
          <a:noFill/>
        </p:spPr>
        <p:txBody>
          <a:bodyPr wrap="square" rtlCol="0">
            <a:spAutoFit/>
          </a:bodyPr>
          <a:lstStyle/>
          <a:p>
            <a:r>
              <a:rPr lang="en-US" altLang="zh-CN" sz="2000" dirty="0"/>
              <a:t>peterbrown@happymail.com</a:t>
            </a:r>
            <a:endParaRPr lang="zh-CN" altLang="en-US" sz="2000" dirty="0"/>
          </a:p>
        </p:txBody>
      </p:sp>
      <p:sp>
        <p:nvSpPr>
          <p:cNvPr id="51" name="文本框 50"/>
          <p:cNvSpPr txBox="1"/>
          <p:nvPr/>
        </p:nvSpPr>
        <p:spPr>
          <a:xfrm>
            <a:off x="4436677" y="1879522"/>
            <a:ext cx="3946841" cy="400110"/>
          </a:xfrm>
          <a:prstGeom prst="rect">
            <a:avLst/>
          </a:prstGeom>
          <a:noFill/>
        </p:spPr>
        <p:txBody>
          <a:bodyPr wrap="square" rtlCol="0">
            <a:spAutoFit/>
          </a:bodyPr>
          <a:lstStyle/>
          <a:p>
            <a:r>
              <a:rPr lang="en-US" altLang="zh-CN" sz="2000" dirty="0"/>
              <a:t>flora4ever@magictime.com</a:t>
            </a:r>
            <a:endParaRPr lang="zh-CN" altLang="en-US" sz="2000" dirty="0"/>
          </a:p>
        </p:txBody>
      </p:sp>
      <p:sp>
        <p:nvSpPr>
          <p:cNvPr id="52" name="文本框 15"/>
          <p:cNvSpPr txBox="1"/>
          <p:nvPr/>
        </p:nvSpPr>
        <p:spPr>
          <a:xfrm>
            <a:off x="5638577" y="2737254"/>
            <a:ext cx="6001880" cy="1079157"/>
          </a:xfrm>
          <a:prstGeom prst="rect">
            <a:avLst/>
          </a:prstGeom>
          <a:solidFill>
            <a:srgbClr val="3B84BB"/>
          </a:solidFill>
        </p:spPr>
        <p:txBody>
          <a:bodyPr wrap="square" lIns="90000" rtlCol="0">
            <a:noAutofit/>
          </a:bodyPr>
          <a:lstStyle>
            <a:defPPr>
              <a:defRPr lang="zh-CN"/>
            </a:defPPr>
            <a:lvl1pPr indent="0" algn="ctr">
              <a:lnSpc>
                <a:spcPct val="120000"/>
              </a:lnSpc>
              <a:buFont typeface="+mj-lt"/>
              <a:buNone/>
              <a:defRPr sz="2400"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ym typeface="+mn-ea"/>
              </a:rPr>
              <a:t>Tip3: Use some adjectives to show your love. (</a:t>
            </a:r>
            <a:r>
              <a:rPr lang="zh-CN" altLang="en-US" dirty="0">
                <a:sym typeface="+mn-ea"/>
              </a:rPr>
              <a:t>使用形容词来表达你的喜爱</a:t>
            </a:r>
            <a:r>
              <a:rPr lang="en-US" altLang="zh-CN" dirty="0">
                <a:sym typeface="+mn-ea"/>
              </a:rPr>
              <a:t>)</a:t>
            </a:r>
            <a:endParaRPr lang="en-US" altLang="zh-CN" dirty="0">
              <a:sym typeface="+mn-ea"/>
            </a:endParaRPr>
          </a:p>
        </p:txBody>
      </p:sp>
      <p:sp>
        <p:nvSpPr>
          <p:cNvPr id="54" name="对话气泡: 圆角矩形 53"/>
          <p:cNvSpPr/>
          <p:nvPr/>
        </p:nvSpPr>
        <p:spPr>
          <a:xfrm>
            <a:off x="5879467" y="5134720"/>
            <a:ext cx="2161824" cy="794438"/>
          </a:xfrm>
          <a:prstGeom prst="wedgeRoundRectCallout">
            <a:avLst>
              <a:gd name="adj1" fmla="val -68447"/>
              <a:gd name="adj2" fmla="val -116847"/>
              <a:gd name="adj3" fmla="val 16667"/>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altLang="zh-CN" sz="2400" b="1" i="1" u="sng" dirty="0"/>
              <a:t>It’s amazing.</a:t>
            </a:r>
            <a:endParaRPr lang="en-US" altLang="zh-CN" sz="2400" b="1" i="1" u="sng" dirty="0"/>
          </a:p>
        </p:txBody>
      </p:sp>
      <p:sp>
        <p:nvSpPr>
          <p:cNvPr id="2" name="对话气泡: 圆角矩形 1"/>
          <p:cNvSpPr/>
          <p:nvPr/>
        </p:nvSpPr>
        <p:spPr>
          <a:xfrm>
            <a:off x="359334" y="4250535"/>
            <a:ext cx="3177824" cy="1447580"/>
          </a:xfrm>
          <a:prstGeom prst="wedgeRoundRectCallout">
            <a:avLst>
              <a:gd name="adj1" fmla="val 57760"/>
              <a:gd name="adj2" fmla="val -65163"/>
              <a:gd name="adj3" fmla="val 16667"/>
            </a:avLst>
          </a:prstGeom>
        </p:spPr>
        <p:style>
          <a:lnRef idx="3">
            <a:schemeClr val="lt1"/>
          </a:lnRef>
          <a:fillRef idx="1">
            <a:schemeClr val="accent2"/>
          </a:fillRef>
          <a:effectRef idx="1">
            <a:schemeClr val="accent2"/>
          </a:effectRef>
          <a:fontRef idx="minor">
            <a:schemeClr val="lt1"/>
          </a:fontRef>
        </p:style>
        <p:txBody>
          <a:bodyPr rtlCol="0" anchor="ctr"/>
          <a:lstStyle/>
          <a:p>
            <a:r>
              <a:rPr lang="en-US" altLang="zh-CN" sz="2400" b="1" dirty="0"/>
              <a:t>There are </a:t>
            </a:r>
            <a:r>
              <a:rPr lang="en-US" altLang="zh-CN" sz="2400" b="1" i="1" dirty="0"/>
              <a:t>many </a:t>
            </a:r>
            <a:r>
              <a:rPr lang="en-US" altLang="zh-CN" sz="2400" b="1" i="1" u="sng" dirty="0"/>
              <a:t>modern and beautiful </a:t>
            </a:r>
            <a:r>
              <a:rPr lang="en-US" altLang="zh-CN" sz="2400" b="1" dirty="0"/>
              <a:t>buildings.</a:t>
            </a:r>
            <a:endParaRPr lang="en-US" altLang="zh-CN" sz="2400" b="1" dirty="0"/>
          </a:p>
        </p:txBody>
      </p:sp>
      <p:cxnSp>
        <p:nvCxnSpPr>
          <p:cNvPr id="4" name="直接连接符 3"/>
          <p:cNvCxnSpPr/>
          <p:nvPr/>
        </p:nvCxnSpPr>
        <p:spPr>
          <a:xfrm>
            <a:off x="3918857" y="4250535"/>
            <a:ext cx="304152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3818092" y="4641188"/>
            <a:ext cx="1820485" cy="1040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0" y="21513"/>
            <a:ext cx="6633000" cy="627166"/>
          </a:xfrm>
          <a:prstGeom prst="rect">
            <a:avLst/>
          </a:prstGeom>
          <a:solidFill>
            <a:srgbClr val="3B84BB"/>
          </a:solidFill>
        </p:spPr>
        <p:txBody>
          <a:bodyPr wrap="square" lIns="90000" rtlCol="0">
            <a:noAutofit/>
          </a:bodyPr>
          <a:lstStyle>
            <a:defPPr>
              <a:defRPr lang="zh-CN"/>
            </a:defPPr>
            <a:lvl1pPr indent="0" algn="ctr">
              <a:lnSpc>
                <a:spcPct val="120000"/>
              </a:lnSpc>
              <a:buFont typeface="+mj-lt"/>
              <a:buNone/>
              <a:defRPr sz="2400"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800" dirty="0">
                <a:sym typeface="+mn-ea"/>
              </a:rPr>
              <a:t>How can we make it better?</a:t>
            </a:r>
            <a:endParaRPr lang="en-US" altLang="zh-CN" sz="2800" dirty="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4" grpId="0" animBg="1"/>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582051" y="1045670"/>
            <a:ext cx="11178446" cy="5383011"/>
            <a:chOff x="3721711" y="965241"/>
            <a:chExt cx="8211935" cy="5425552"/>
          </a:xfrm>
        </p:grpSpPr>
        <p:pic>
          <p:nvPicPr>
            <p:cNvPr id="43" name="图片 42"/>
            <p:cNvPicPr>
              <a:picLocks noChangeAspect="1"/>
            </p:cNvPicPr>
            <p:nvPr/>
          </p:nvPicPr>
          <p:blipFill>
            <a:blip r:embed="rId1">
              <a:extLst>
                <a:ext uri="{28A0092B-C50C-407E-A947-70E740481C1C}">
                  <a14:useLocalDpi xmlns:a14="http://schemas.microsoft.com/office/drawing/2010/main" val="0"/>
                </a:ext>
              </a:extLst>
            </a:blip>
            <a:srcRect l="9665" t="11915" r="4968" b="2113"/>
            <a:stretch>
              <a:fillRect/>
            </a:stretch>
          </p:blipFill>
          <p:spPr>
            <a:xfrm>
              <a:off x="3721711" y="965241"/>
              <a:ext cx="8211935" cy="5425552"/>
            </a:xfrm>
            <a:prstGeom prst="rect">
              <a:avLst/>
            </a:prstGeom>
            <a:ln w="12700">
              <a:solidFill>
                <a:schemeClr val="tx1"/>
              </a:solidFill>
            </a:ln>
          </p:spPr>
        </p:pic>
        <p:sp>
          <p:nvSpPr>
            <p:cNvPr id="44" name="矩形 43"/>
            <p:cNvSpPr/>
            <p:nvPr/>
          </p:nvSpPr>
          <p:spPr>
            <a:xfrm>
              <a:off x="3905191" y="2523391"/>
              <a:ext cx="8028454" cy="324618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zh-CN" sz="2400" dirty="0">
                  <a:solidFill>
                    <a:schemeClr val="tx1"/>
                  </a:solidFill>
                </a:rPr>
                <a:t>Dear Peter,</a:t>
              </a:r>
              <a:endParaRPr lang="en-US" altLang="zh-CN" sz="2400" dirty="0">
                <a:solidFill>
                  <a:schemeClr val="tx1"/>
                </a:solidFill>
              </a:endParaRPr>
            </a:p>
            <a:p>
              <a:r>
                <a:rPr lang="en-US" altLang="zh-CN" sz="2400" dirty="0">
                  <a:solidFill>
                    <a:schemeClr val="tx1"/>
                  </a:solidFill>
                </a:rPr>
                <a:t>Thank you for your email. Your school sounds fun. I’d like to tell you about my school.</a:t>
              </a:r>
              <a:endParaRPr lang="en-US" altLang="zh-CN" sz="2400" dirty="0">
                <a:solidFill>
                  <a:schemeClr val="tx1"/>
                </a:solidFill>
              </a:endParaRPr>
            </a:p>
            <a:p>
              <a:r>
                <a:rPr lang="en-US" altLang="zh-CN" sz="2400" dirty="0">
                  <a:solidFill>
                    <a:schemeClr val="tx1"/>
                  </a:solidFill>
                </a:rPr>
                <a:t>There are many </a:t>
              </a:r>
              <a:r>
                <a:rPr lang="en-US" altLang="zh-CN" sz="2400" dirty="0">
                  <a:solidFill>
                    <a:schemeClr val="accent1"/>
                  </a:solidFill>
                </a:rPr>
                <a:t>modern and beautiful </a:t>
              </a:r>
              <a:r>
                <a:rPr lang="en-US" altLang="zh-CN" sz="2400" dirty="0">
                  <a:solidFill>
                    <a:schemeClr val="tx1"/>
                  </a:solidFill>
                </a:rPr>
                <a:t>buildings, </a:t>
              </a:r>
              <a:r>
                <a:rPr lang="en-US" altLang="zh-CN" sz="2400" dirty="0">
                  <a:solidFill>
                    <a:schemeClr val="accent1"/>
                  </a:solidFill>
                </a:rPr>
                <a:t>such as science building, dining hall and sports field</a:t>
              </a:r>
              <a:r>
                <a:rPr lang="en-US" altLang="zh-CN" sz="2400" dirty="0">
                  <a:solidFill>
                    <a:schemeClr val="tx1"/>
                  </a:solidFill>
                </a:rPr>
                <a:t>. My favourite place is the art building </a:t>
              </a:r>
              <a:r>
                <a:rPr lang="en-US" altLang="zh-CN" sz="2400" dirty="0">
                  <a:solidFill>
                    <a:schemeClr val="accent1"/>
                  </a:solidFill>
                </a:rPr>
                <a:t>because</a:t>
              </a:r>
              <a:r>
                <a:rPr lang="en-US" altLang="zh-CN" sz="2400" dirty="0">
                  <a:solidFill>
                    <a:schemeClr val="tx1"/>
                  </a:solidFill>
                </a:rPr>
                <a:t> I like drawing </a:t>
              </a:r>
              <a:r>
                <a:rPr lang="en-US" altLang="zh-CN" sz="2400" dirty="0">
                  <a:solidFill>
                    <a:schemeClr val="accent1"/>
                  </a:solidFill>
                </a:rPr>
                <a:t>a lot</a:t>
              </a:r>
              <a:r>
                <a:rPr lang="en-US" altLang="zh-CN" sz="2400" dirty="0">
                  <a:solidFill>
                    <a:schemeClr val="tx1"/>
                  </a:solidFill>
                </a:rPr>
                <a:t>. </a:t>
              </a:r>
              <a:r>
                <a:rPr lang="en-US" altLang="zh-CN" sz="2400" dirty="0">
                  <a:solidFill>
                    <a:schemeClr val="accent1"/>
                  </a:solidFill>
                </a:rPr>
                <a:t>It’s amazing. </a:t>
              </a:r>
              <a:r>
                <a:rPr lang="en-US" altLang="zh-CN" sz="2400" dirty="0">
                  <a:solidFill>
                    <a:schemeClr val="tx1"/>
                  </a:solidFill>
                </a:rPr>
                <a:t>It’s behind the classroom building. I can have art lessons there. </a:t>
              </a:r>
              <a:r>
                <a:rPr lang="en-US" altLang="zh-CN" sz="2400" dirty="0">
                  <a:solidFill>
                    <a:schemeClr val="accent1"/>
                  </a:solidFill>
                </a:rPr>
                <a:t>And my art teacher is kind to us.</a:t>
              </a:r>
              <a:r>
                <a:rPr lang="en-US" altLang="zh-CN" sz="2400" dirty="0">
                  <a:solidFill>
                    <a:schemeClr val="tx1"/>
                  </a:solidFill>
                </a:rPr>
                <a:t> I love my school. </a:t>
              </a:r>
              <a:endParaRPr lang="en-US" altLang="zh-CN" sz="2400" dirty="0">
                <a:solidFill>
                  <a:schemeClr val="tx1"/>
                </a:solidFill>
              </a:endParaRPr>
            </a:p>
            <a:p>
              <a:r>
                <a:rPr lang="en-US" altLang="zh-CN" sz="2400" dirty="0">
                  <a:solidFill>
                    <a:schemeClr val="tx1"/>
                  </a:solidFill>
                </a:rPr>
                <a:t>Bye for now,</a:t>
              </a:r>
              <a:endParaRPr lang="en-US" altLang="zh-CN" sz="2400" dirty="0">
                <a:solidFill>
                  <a:schemeClr val="tx1"/>
                </a:solidFill>
              </a:endParaRPr>
            </a:p>
            <a:p>
              <a:r>
                <a:rPr lang="en-US" altLang="zh-CN" sz="2400" dirty="0">
                  <a:solidFill>
                    <a:schemeClr val="tx1"/>
                  </a:solidFill>
                </a:rPr>
                <a:t>Flora</a:t>
              </a:r>
              <a:endParaRPr lang="en-US" altLang="zh-CN" sz="2400" dirty="0">
                <a:solidFill>
                  <a:schemeClr val="tx1"/>
                </a:solidFill>
              </a:endParaRPr>
            </a:p>
          </p:txBody>
        </p:sp>
        <p:sp>
          <p:nvSpPr>
            <p:cNvPr id="50" name="文本框 49"/>
            <p:cNvSpPr txBox="1"/>
            <p:nvPr/>
          </p:nvSpPr>
          <p:spPr>
            <a:xfrm>
              <a:off x="4464602" y="1406715"/>
              <a:ext cx="3946841" cy="400110"/>
            </a:xfrm>
            <a:prstGeom prst="rect">
              <a:avLst/>
            </a:prstGeom>
            <a:noFill/>
          </p:spPr>
          <p:txBody>
            <a:bodyPr wrap="square" rtlCol="0">
              <a:spAutoFit/>
            </a:bodyPr>
            <a:lstStyle/>
            <a:p>
              <a:r>
                <a:rPr lang="en-US" altLang="zh-CN" sz="2000" dirty="0"/>
                <a:t>peterbrown@happymail.com</a:t>
              </a:r>
              <a:endParaRPr lang="zh-CN" altLang="en-US" sz="2000" dirty="0"/>
            </a:p>
          </p:txBody>
        </p:sp>
        <p:sp>
          <p:nvSpPr>
            <p:cNvPr id="51" name="文本框 50"/>
            <p:cNvSpPr txBox="1"/>
            <p:nvPr/>
          </p:nvSpPr>
          <p:spPr>
            <a:xfrm>
              <a:off x="4464602" y="1825252"/>
              <a:ext cx="3946841" cy="400110"/>
            </a:xfrm>
            <a:prstGeom prst="rect">
              <a:avLst/>
            </a:prstGeom>
            <a:noFill/>
          </p:spPr>
          <p:txBody>
            <a:bodyPr wrap="square" rtlCol="0">
              <a:spAutoFit/>
            </a:bodyPr>
            <a:lstStyle/>
            <a:p>
              <a:r>
                <a:rPr lang="en-US" altLang="zh-CN" sz="2000" dirty="0"/>
                <a:t>flora4ever@magictime.com</a:t>
              </a:r>
              <a:endParaRPr lang="zh-CN" altLang="en-US" sz="2000" dirty="0"/>
            </a:p>
          </p:txBody>
        </p:sp>
      </p:grpSp>
      <p:sp>
        <p:nvSpPr>
          <p:cNvPr id="2" name="文本框 15"/>
          <p:cNvSpPr txBox="1"/>
          <p:nvPr/>
        </p:nvSpPr>
        <p:spPr>
          <a:xfrm>
            <a:off x="582051" y="856592"/>
            <a:ext cx="10150609" cy="1500791"/>
          </a:xfrm>
          <a:prstGeom prst="rect">
            <a:avLst/>
          </a:prstGeom>
          <a:solidFill>
            <a:srgbClr val="3B84BB"/>
          </a:solidFill>
        </p:spPr>
        <p:txBody>
          <a:bodyPr wrap="square" lIns="90000" rtlCol="0">
            <a:noAutofit/>
          </a:bodyPr>
          <a:lstStyle>
            <a:defPPr>
              <a:defRPr lang="zh-CN"/>
            </a:defPPr>
            <a:lvl1pPr indent="0" algn="ctr">
              <a:lnSpc>
                <a:spcPct val="120000"/>
              </a:lnSpc>
              <a:buFont typeface="+mj-lt"/>
              <a:buNone/>
              <a:defRPr sz="2400"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ltLang="zh-CN" dirty="0">
                <a:sym typeface="+mn-ea"/>
              </a:rPr>
              <a:t>Tip1: Add more relative information. (添加更多相关信息)</a:t>
            </a:r>
            <a:endParaRPr lang="en-US" altLang="zh-CN" dirty="0">
              <a:sym typeface="+mn-ea"/>
            </a:endParaRPr>
          </a:p>
          <a:p>
            <a:pPr algn="l"/>
            <a:r>
              <a:rPr lang="en-US" altLang="zh-CN" dirty="0">
                <a:sym typeface="+mn-ea"/>
              </a:rPr>
              <a:t>Tip2: Use linking words. (</a:t>
            </a:r>
            <a:r>
              <a:rPr lang="zh-CN" altLang="en-US" dirty="0">
                <a:sym typeface="+mn-ea"/>
              </a:rPr>
              <a:t>使用连接词</a:t>
            </a:r>
            <a:r>
              <a:rPr lang="en-US" altLang="zh-CN" dirty="0">
                <a:sym typeface="+mn-ea"/>
              </a:rPr>
              <a:t>)</a:t>
            </a:r>
            <a:endParaRPr lang="en-US" altLang="zh-CN" dirty="0">
              <a:sym typeface="+mn-ea"/>
            </a:endParaRPr>
          </a:p>
          <a:p>
            <a:pPr algn="l"/>
            <a:r>
              <a:rPr lang="en-US" altLang="zh-CN" dirty="0">
                <a:sym typeface="+mn-ea"/>
              </a:rPr>
              <a:t>Tip3: Use some adjectives to show your love. (</a:t>
            </a:r>
            <a:r>
              <a:rPr lang="zh-CN" altLang="en-US" dirty="0">
                <a:sym typeface="+mn-ea"/>
              </a:rPr>
              <a:t>使用形容词来表达你的喜爱</a:t>
            </a:r>
            <a:r>
              <a:rPr lang="en-US" altLang="zh-CN" dirty="0">
                <a:sym typeface="+mn-ea"/>
              </a:rPr>
              <a:t>)</a:t>
            </a:r>
            <a:endParaRPr lang="en-US" altLang="zh-CN" dirty="0">
              <a:sym typeface="+mn-ea"/>
            </a:endParaRPr>
          </a:p>
          <a:p>
            <a:pPr algn="l"/>
            <a:endParaRPr lang="en-US" altLang="zh-CN" dirty="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6493757" y="1157300"/>
            <a:ext cx="4463675" cy="4765939"/>
            <a:chOff x="8298996" y="1238376"/>
            <a:chExt cx="3131003" cy="2570112"/>
          </a:xfrm>
        </p:grpSpPr>
        <p:grpSp>
          <p:nvGrpSpPr>
            <p:cNvPr id="13" name="组合 12"/>
            <p:cNvGrpSpPr/>
            <p:nvPr/>
          </p:nvGrpSpPr>
          <p:grpSpPr>
            <a:xfrm>
              <a:off x="8298996" y="1238376"/>
              <a:ext cx="3131003" cy="2503387"/>
              <a:chOff x="5707" y="1747"/>
              <a:chExt cx="7630" cy="5757"/>
            </a:xfrm>
            <a:effectLst>
              <a:outerShdw blurRad="50800" dist="38100" dir="2700000" algn="tl" rotWithShape="0">
                <a:prstClr val="black">
                  <a:alpha val="40000"/>
                </a:prstClr>
              </a:outerShdw>
            </a:effectLst>
          </p:grpSpPr>
          <p:pic>
            <p:nvPicPr>
              <p:cNvPr id="20" name="https://photo-static-api.fotomore.com/creative/vcg/veer/612/veer-128391764.jpg" descr="Checklist"/>
              <p:cNvPicPr>
                <a:picLocks noChangeAspect="1"/>
              </p:cNvPicPr>
              <p:nvPr/>
            </p:nvPicPr>
            <p:blipFill>
              <a:blip r:embed="rId1"/>
              <a:stretch>
                <a:fillRect/>
              </a:stretch>
            </p:blipFill>
            <p:spPr>
              <a:xfrm>
                <a:off x="5707" y="1747"/>
                <a:ext cx="7630" cy="4465"/>
              </a:xfrm>
              <a:prstGeom prst="rect">
                <a:avLst/>
              </a:prstGeom>
            </p:spPr>
          </p:pic>
          <p:pic>
            <p:nvPicPr>
              <p:cNvPr id="21" name="https://photo-static-api.fotomore.com/creative/vcg/veer/612/veer-128391764.jpg" descr="Checklist"/>
              <p:cNvPicPr>
                <a:picLocks noChangeAspect="1"/>
              </p:cNvPicPr>
              <p:nvPr/>
            </p:nvPicPr>
            <p:blipFill>
              <a:blip r:embed="rId2"/>
              <a:srcRect b="53570"/>
              <a:stretch>
                <a:fillRect/>
              </a:stretch>
            </p:blipFill>
            <p:spPr>
              <a:xfrm>
                <a:off x="5707" y="6066"/>
                <a:ext cx="7630" cy="1438"/>
              </a:xfrm>
              <a:prstGeom prst="rect">
                <a:avLst/>
              </a:prstGeom>
            </p:spPr>
          </p:pic>
        </p:grpSp>
        <p:sp>
          <p:nvSpPr>
            <p:cNvPr id="14" name="文本框 63"/>
            <p:cNvSpPr txBox="1"/>
            <p:nvPr/>
          </p:nvSpPr>
          <p:spPr>
            <a:xfrm>
              <a:off x="8840803" y="1869430"/>
              <a:ext cx="2270760" cy="323215"/>
            </a:xfrm>
            <a:prstGeom prst="rect">
              <a:avLst/>
            </a:prstGeom>
            <a:noFill/>
          </p:spPr>
          <p:txBody>
            <a:bodyPr wrap="non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b="1" dirty="0">
                  <a:latin typeface="Times New Roman" panose="02020603050405020304" charset="0"/>
                  <a:cs typeface="Times New Roman" panose="02020603050405020304" charset="0"/>
                </a:rPr>
                <a:t>More relative information?</a:t>
              </a:r>
              <a:endParaRPr lang="en-US" altLang="zh-CN" sz="2400" b="1" dirty="0">
                <a:latin typeface="Times New Roman" panose="02020603050405020304" charset="0"/>
                <a:cs typeface="Times New Roman" panose="02020603050405020304" charset="0"/>
              </a:endParaRPr>
            </a:p>
          </p:txBody>
        </p:sp>
        <p:sp>
          <p:nvSpPr>
            <p:cNvPr id="15" name="文本框 65"/>
            <p:cNvSpPr txBox="1"/>
            <p:nvPr/>
          </p:nvSpPr>
          <p:spPr>
            <a:xfrm>
              <a:off x="8864578" y="2198782"/>
              <a:ext cx="1784350" cy="323215"/>
            </a:xfrm>
            <a:prstGeom prst="rect">
              <a:avLst/>
            </a:prstGeom>
            <a:noFill/>
          </p:spPr>
          <p:txBody>
            <a:bodyPr wrap="non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b="1" dirty="0">
                  <a:latin typeface="Times New Roman" panose="02020603050405020304" charset="0"/>
                  <a:cs typeface="Times New Roman" panose="02020603050405020304" charset="0"/>
                </a:rPr>
                <a:t>Right linking words?</a:t>
              </a:r>
              <a:endParaRPr lang="en-US" altLang="zh-CN" sz="2400" b="1" dirty="0">
                <a:latin typeface="Times New Roman" panose="02020603050405020304" charset="0"/>
                <a:cs typeface="Times New Roman" panose="02020603050405020304" charset="0"/>
              </a:endParaRPr>
            </a:p>
          </p:txBody>
        </p:sp>
        <p:sp>
          <p:nvSpPr>
            <p:cNvPr id="16" name="文本框 67"/>
            <p:cNvSpPr txBox="1"/>
            <p:nvPr/>
          </p:nvSpPr>
          <p:spPr>
            <a:xfrm>
              <a:off x="8863308" y="2808283"/>
              <a:ext cx="1447800" cy="323215"/>
            </a:xfrm>
            <a:prstGeom prst="rect">
              <a:avLst/>
            </a:prstGeom>
            <a:noFill/>
          </p:spPr>
          <p:txBody>
            <a:bodyPr wrap="non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b="1" dirty="0">
                  <a:latin typeface="Times New Roman" panose="02020603050405020304" charset="0"/>
                  <a:cs typeface="Times New Roman" panose="02020603050405020304" charset="0"/>
                </a:rPr>
                <a:t>Right grammar?</a:t>
              </a:r>
              <a:endParaRPr lang="en-US" altLang="zh-CN" sz="2400" b="1" dirty="0">
                <a:latin typeface="Times New Roman" panose="02020603050405020304" charset="0"/>
                <a:cs typeface="Times New Roman" panose="02020603050405020304" charset="0"/>
              </a:endParaRPr>
            </a:p>
          </p:txBody>
        </p:sp>
        <p:sp>
          <p:nvSpPr>
            <p:cNvPr id="17" name="文本框 69"/>
            <p:cNvSpPr txBox="1"/>
            <p:nvPr/>
          </p:nvSpPr>
          <p:spPr>
            <a:xfrm>
              <a:off x="8858553" y="3158116"/>
              <a:ext cx="1447800" cy="625475"/>
            </a:xfrm>
            <a:prstGeom prst="rect">
              <a:avLst/>
            </a:prstGeom>
            <a:noFill/>
          </p:spPr>
          <p:txBody>
            <a:bodyPr wrap="non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b="1" dirty="0">
                  <a:latin typeface="Times New Roman" panose="02020603050405020304" charset="0"/>
                  <a:cs typeface="Times New Roman" panose="02020603050405020304" charset="0"/>
                </a:rPr>
                <a:t>Right spelling?</a:t>
              </a:r>
              <a:endParaRPr lang="en-US" altLang="zh-CN" sz="2400" b="1" dirty="0">
                <a:latin typeface="Times New Roman" panose="02020603050405020304" charset="0"/>
                <a:cs typeface="Times New Roman" panose="02020603050405020304" charset="0"/>
              </a:endParaRPr>
            </a:p>
          </p:txBody>
        </p:sp>
        <p:sp>
          <p:nvSpPr>
            <p:cNvPr id="18" name="文本框 71"/>
            <p:cNvSpPr txBox="1"/>
            <p:nvPr/>
          </p:nvSpPr>
          <p:spPr>
            <a:xfrm>
              <a:off x="8834422" y="3485273"/>
              <a:ext cx="1791945" cy="323215"/>
            </a:xfrm>
            <a:prstGeom prst="rect">
              <a:avLst/>
            </a:prstGeom>
            <a:noFill/>
          </p:spPr>
          <p:txBody>
            <a:bodyPr wrap="non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b="1" dirty="0">
                  <a:latin typeface="Times New Roman" panose="02020603050405020304" charset="0"/>
                  <a:cs typeface="Times New Roman" panose="02020603050405020304" charset="0"/>
                </a:rPr>
                <a:t>Good handwriting?</a:t>
              </a:r>
              <a:endParaRPr lang="en-US" altLang="zh-CN" sz="2400" b="1" dirty="0">
                <a:latin typeface="Times New Roman" panose="02020603050405020304" charset="0"/>
                <a:cs typeface="Times New Roman" panose="02020603050405020304" charset="0"/>
              </a:endParaRPr>
            </a:p>
          </p:txBody>
        </p:sp>
        <p:sp>
          <p:nvSpPr>
            <p:cNvPr id="19" name="文本框 65"/>
            <p:cNvSpPr txBox="1"/>
            <p:nvPr/>
          </p:nvSpPr>
          <p:spPr>
            <a:xfrm>
              <a:off x="8864578" y="2494865"/>
              <a:ext cx="1784350" cy="323215"/>
            </a:xfrm>
            <a:prstGeom prst="rect">
              <a:avLst/>
            </a:prstGeom>
            <a:noFill/>
          </p:spPr>
          <p:txBody>
            <a:bodyPr wrap="non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b="1" dirty="0">
                  <a:latin typeface="Times New Roman" panose="02020603050405020304" charset="0"/>
                  <a:cs typeface="Times New Roman" panose="02020603050405020304" charset="0"/>
                </a:rPr>
                <a:t>Proper adjectives?</a:t>
              </a:r>
              <a:endParaRPr lang="en-US" altLang="zh-CN" sz="2400" b="1" dirty="0">
                <a:latin typeface="Times New Roman" panose="02020603050405020304" charset="0"/>
                <a:cs typeface="Times New Roman" panose="02020603050405020304" charset="0"/>
              </a:endParaRPr>
            </a:p>
          </p:txBody>
        </p:sp>
      </p:grpSp>
      <p:pic>
        <p:nvPicPr>
          <p:cNvPr id="2" name="https://photo-static-api.fotomore.com/creative/vcg/400/new/VCG211244849127.jpg" descr="用手机上网的女孩"/>
          <p:cNvPicPr>
            <a:picLocks noChangeAspect="1"/>
          </p:cNvPicPr>
          <p:nvPr/>
        </p:nvPicPr>
        <p:blipFill>
          <a:blip r:embed="rId3"/>
          <a:stretch>
            <a:fillRect/>
          </a:stretch>
        </p:blipFill>
        <p:spPr>
          <a:xfrm>
            <a:off x="2380256" y="2046295"/>
            <a:ext cx="3865069" cy="3466460"/>
          </a:xfrm>
          <a:prstGeom prst="rect">
            <a:avLst/>
          </a:prstGeom>
        </p:spPr>
      </p:pic>
      <p:sp>
        <p:nvSpPr>
          <p:cNvPr id="3" name="文本框 15"/>
          <p:cNvSpPr txBox="1"/>
          <p:nvPr/>
        </p:nvSpPr>
        <p:spPr>
          <a:xfrm>
            <a:off x="1526449" y="5786084"/>
            <a:ext cx="9139101" cy="838205"/>
          </a:xfrm>
          <a:prstGeom prst="rect">
            <a:avLst/>
          </a:prstGeom>
          <a:solidFill>
            <a:srgbClr val="3B84BB"/>
          </a:solidFill>
        </p:spPr>
        <p:txBody>
          <a:bodyPr wrap="square" lIns="90000" rtlCol="0">
            <a:noAutofit/>
          </a:bodyPr>
          <a:lstStyle>
            <a:defPPr>
              <a:defRPr lang="zh-CN"/>
            </a:defPPr>
            <a:lvl1pPr indent="0" algn="ctr">
              <a:lnSpc>
                <a:spcPct val="120000"/>
              </a:lnSpc>
              <a:buFont typeface="+mj-lt"/>
              <a:buNone/>
              <a:defRPr sz="2400"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10000"/>
              </a:lnSpc>
            </a:pPr>
            <a:r>
              <a:rPr lang="en-US" altLang="zh-CN" dirty="0">
                <a:latin typeface="Arial Black" panose="020B0A04020102020204" charset="0"/>
                <a:cs typeface="Arial Black" panose="020B0A04020102020204" charset="0"/>
              </a:rPr>
              <a:t>Exchange your article with your partner and check it </a:t>
            </a:r>
            <a:endParaRPr lang="en-US" altLang="zh-CN" dirty="0">
              <a:latin typeface="Arial Black" panose="020B0A04020102020204" charset="0"/>
              <a:cs typeface="Arial Black" panose="020B0A04020102020204" charset="0"/>
            </a:endParaRPr>
          </a:p>
          <a:p>
            <a:pPr algn="l">
              <a:lnSpc>
                <a:spcPct val="110000"/>
              </a:lnSpc>
            </a:pPr>
            <a:r>
              <a:rPr lang="en-US" altLang="zh-CN" dirty="0">
                <a:latin typeface="Arial Black" panose="020B0A04020102020204" charset="0"/>
                <a:cs typeface="Arial Black" panose="020B0A04020102020204" charset="0"/>
              </a:rPr>
              <a:t>according to the checklist again. </a:t>
            </a:r>
            <a:endParaRPr lang="en-US" altLang="zh-CN" dirty="0">
              <a:latin typeface="Arial Black" panose="020B0A04020102020204" charset="0"/>
              <a:cs typeface="Arial Black" panose="020B0A04020102020204" charset="0"/>
            </a:endParaRPr>
          </a:p>
        </p:txBody>
      </p:sp>
      <p:sp>
        <p:nvSpPr>
          <p:cNvPr id="4" name="文本框 15"/>
          <p:cNvSpPr txBox="1"/>
          <p:nvPr/>
        </p:nvSpPr>
        <p:spPr>
          <a:xfrm>
            <a:off x="857827" y="266089"/>
            <a:ext cx="10276338" cy="617882"/>
          </a:xfrm>
          <a:prstGeom prst="rect">
            <a:avLst/>
          </a:prstGeom>
          <a:solidFill>
            <a:srgbClr val="3B84BB"/>
          </a:solidFill>
        </p:spPr>
        <p:txBody>
          <a:bodyPr wrap="square" lIns="90000" rtlCol="0">
            <a:noAutofit/>
          </a:bodyPr>
          <a:lstStyle>
            <a:defPPr>
              <a:defRPr lang="zh-CN"/>
            </a:defPPr>
            <a:lvl1pPr indent="0" algn="ctr">
              <a:lnSpc>
                <a:spcPct val="120000"/>
              </a:lnSpc>
              <a:buFont typeface="+mj-lt"/>
              <a:buNone/>
              <a:defRPr sz="2400"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latin typeface="Arial Black" panose="020B0A04020102020204" charset="0"/>
                <a:cs typeface="Arial Black" panose="020B0A04020102020204" charset="0"/>
              </a:rPr>
              <a:t>Check your reply according to the checklist by yourselves. </a:t>
            </a:r>
            <a:endParaRPr lang="en-US" altLang="zh-CN" dirty="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单圆角矩形 17"/>
          <p:cNvSpPr/>
          <p:nvPr>
            <p:custDataLst>
              <p:tags r:id="rId1"/>
            </p:custDataLst>
          </p:nvPr>
        </p:nvSpPr>
        <p:spPr>
          <a:xfrm>
            <a:off x="241935" y="262890"/>
            <a:ext cx="11686540" cy="6330950"/>
          </a:xfrm>
          <a:prstGeom prst="round1Rect">
            <a:avLst/>
          </a:prstGeom>
          <a:solidFill>
            <a:schemeClr val="bg1">
              <a:alpha val="97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5" name="单圆角矩形 4"/>
          <p:cNvSpPr/>
          <p:nvPr/>
        </p:nvSpPr>
        <p:spPr>
          <a:xfrm>
            <a:off x="819150" y="2196465"/>
            <a:ext cx="9039627" cy="1160145"/>
          </a:xfrm>
          <a:prstGeom prst="round1Rect">
            <a:avLst>
              <a:gd name="adj" fmla="val 50000"/>
            </a:avLst>
          </a:prstGeom>
          <a:solidFill>
            <a:schemeClr val="bg1">
              <a:alpha val="97000"/>
            </a:schemeClr>
          </a:solidFill>
          <a:ln w="19050">
            <a:noFill/>
            <a:prstDash val="dashDot"/>
          </a:ln>
          <a:effectLst>
            <a:outerShdw blurRad="50800" dist="1524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9" name="文本框 8"/>
          <p:cNvSpPr txBox="1"/>
          <p:nvPr/>
        </p:nvSpPr>
        <p:spPr>
          <a:xfrm>
            <a:off x="982247" y="2502406"/>
            <a:ext cx="8966933" cy="584775"/>
          </a:xfrm>
          <a:prstGeom prst="rect">
            <a:avLst/>
          </a:prstGeom>
          <a:noFill/>
        </p:spPr>
        <p:txBody>
          <a:bodyPr wrap="square" rtlCol="0">
            <a:spAutoFit/>
          </a:bodyPr>
          <a:lstStyle/>
          <a:p>
            <a:r>
              <a:rPr lang="en-US" altLang="zh-CN" sz="3200" b="1" dirty="0">
                <a:solidFill>
                  <a:schemeClr val="tx1">
                    <a:lumMod val="85000"/>
                    <a:lumOff val="15000"/>
                  </a:schemeClr>
                </a:solidFill>
                <a:latin typeface="Baskerville Old Face" panose="02020602080505020303" charset="0"/>
              </a:rPr>
              <a:t>Polish your email according to the checklist after class.</a:t>
            </a:r>
            <a:endParaRPr lang="en-US" altLang="zh-CN" sz="3200" b="1" dirty="0">
              <a:solidFill>
                <a:schemeClr val="tx1">
                  <a:lumMod val="85000"/>
                  <a:lumOff val="15000"/>
                </a:schemeClr>
              </a:solidFill>
              <a:latin typeface="Baskerville Old Face" panose="02020602080505020303" charset="0"/>
              <a:sym typeface="+mn-ea"/>
            </a:endParaRPr>
          </a:p>
        </p:txBody>
      </p:sp>
      <p:sp>
        <p:nvSpPr>
          <p:cNvPr id="6" name="单圆角矩形 5"/>
          <p:cNvSpPr/>
          <p:nvPr>
            <p:custDataLst>
              <p:tags r:id="rId2"/>
            </p:custDataLst>
          </p:nvPr>
        </p:nvSpPr>
        <p:spPr>
          <a:xfrm>
            <a:off x="819150" y="4193540"/>
            <a:ext cx="9625013" cy="1528604"/>
          </a:xfrm>
          <a:prstGeom prst="round1Rect">
            <a:avLst>
              <a:gd name="adj" fmla="val 50000"/>
            </a:avLst>
          </a:prstGeom>
          <a:solidFill>
            <a:schemeClr val="bg1">
              <a:alpha val="97000"/>
            </a:schemeClr>
          </a:solidFill>
          <a:ln w="19050">
            <a:noFill/>
            <a:prstDash val="dashDot"/>
          </a:ln>
          <a:effectLst>
            <a:outerShdw blurRad="50800" dist="1524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0" name="文本框 9"/>
          <p:cNvSpPr txBox="1"/>
          <p:nvPr>
            <p:custDataLst>
              <p:tags r:id="rId3"/>
            </p:custDataLst>
          </p:nvPr>
        </p:nvSpPr>
        <p:spPr>
          <a:xfrm>
            <a:off x="982247" y="4542165"/>
            <a:ext cx="9977120" cy="1569660"/>
          </a:xfrm>
          <a:prstGeom prst="rect">
            <a:avLst/>
          </a:prstGeom>
          <a:noFill/>
        </p:spPr>
        <p:txBody>
          <a:bodyPr wrap="square" rtlCol="0">
            <a:spAutoFit/>
          </a:bodyPr>
          <a:lstStyle/>
          <a:p>
            <a:r>
              <a:rPr lang="en-US" altLang="zh-CN" sz="3200" b="1" dirty="0">
                <a:solidFill>
                  <a:schemeClr val="tx1">
                    <a:lumMod val="85000"/>
                    <a:lumOff val="15000"/>
                  </a:schemeClr>
                </a:solidFill>
                <a:latin typeface="Baskerville Old Face" panose="02020602080505020303" charset="0"/>
                <a:cs typeface="Baskerville Old Face" panose="02020602080505020303" charset="0"/>
                <a:sym typeface="+mn-ea"/>
              </a:rPr>
              <a:t>Draw a map of your school and introduce it to your </a:t>
            </a:r>
            <a:endParaRPr lang="en-US" altLang="zh-CN" sz="3200" b="1" dirty="0">
              <a:solidFill>
                <a:schemeClr val="tx1">
                  <a:lumMod val="85000"/>
                  <a:lumOff val="15000"/>
                </a:schemeClr>
              </a:solidFill>
              <a:latin typeface="Baskerville Old Face" panose="02020602080505020303" charset="0"/>
              <a:cs typeface="Baskerville Old Face" panose="02020602080505020303" charset="0"/>
              <a:sym typeface="+mn-ea"/>
            </a:endParaRPr>
          </a:p>
          <a:p>
            <a:r>
              <a:rPr lang="en-US" altLang="zh-CN" sz="3200" b="1" dirty="0">
                <a:solidFill>
                  <a:schemeClr val="tx1">
                    <a:lumMod val="85000"/>
                    <a:lumOff val="15000"/>
                  </a:schemeClr>
                </a:solidFill>
                <a:latin typeface="Baskerville Old Face" panose="02020602080505020303" charset="0"/>
                <a:cs typeface="Baskerville Old Face" panose="02020602080505020303" charset="0"/>
                <a:sym typeface="+mn-ea"/>
              </a:rPr>
              <a:t>friends. </a:t>
            </a:r>
            <a:endParaRPr lang="en-US" altLang="zh-CN" sz="3200" b="1" u="sng" dirty="0">
              <a:solidFill>
                <a:schemeClr val="tx1">
                  <a:lumMod val="85000"/>
                  <a:lumOff val="15000"/>
                </a:schemeClr>
              </a:solidFill>
              <a:latin typeface="Baskerville Old Face" panose="02020602080505020303" charset="0"/>
              <a:cs typeface="Baskerville Old Face" panose="02020602080505020303" charset="0"/>
              <a:sym typeface="+mn-ea"/>
            </a:endParaRPr>
          </a:p>
          <a:p>
            <a:r>
              <a:rPr lang="en-US" altLang="zh-CN" sz="3200" b="1" dirty="0">
                <a:solidFill>
                  <a:schemeClr val="tx1">
                    <a:lumMod val="85000"/>
                    <a:lumOff val="15000"/>
                  </a:schemeClr>
                </a:solidFill>
                <a:latin typeface="Baskerville Old Face" panose="02020602080505020303" charset="0"/>
                <a:ea typeface="华文楷体" panose="02010600040101010101" charset="-122"/>
                <a:cs typeface="Baskerville Old Face" panose="02020602080505020303" charset="0"/>
                <a:sym typeface="+mn-ea"/>
              </a:rPr>
              <a:t>                                                                </a:t>
            </a:r>
            <a:endParaRPr lang="en-US" altLang="zh-CN" sz="3200" dirty="0">
              <a:solidFill>
                <a:schemeClr val="tx1">
                  <a:lumMod val="85000"/>
                  <a:lumOff val="15000"/>
                </a:schemeClr>
              </a:solidFill>
              <a:latin typeface="华文楷体" panose="02010600040101010101" charset="-122"/>
              <a:ea typeface="华文楷体" panose="02010600040101010101" charset="-122"/>
              <a:cs typeface="Baskerville Old Face" panose="02020602080505020303" charset="0"/>
              <a:sym typeface="+mn-ea"/>
            </a:endParaRPr>
          </a:p>
        </p:txBody>
      </p:sp>
      <p:sp>
        <p:nvSpPr>
          <p:cNvPr id="11" name="文本框 10"/>
          <p:cNvSpPr txBox="1"/>
          <p:nvPr/>
        </p:nvSpPr>
        <p:spPr>
          <a:xfrm>
            <a:off x="1052830" y="1858645"/>
            <a:ext cx="1868805" cy="645160"/>
          </a:xfrm>
          <a:prstGeom prst="rect">
            <a:avLst/>
          </a:prstGeom>
          <a:noFill/>
        </p:spPr>
        <p:txBody>
          <a:bodyPr wrap="square" rtlCol="0">
            <a:spAutoFit/>
          </a:bodyPr>
          <a:lstStyle/>
          <a:p>
            <a:r>
              <a:rPr lang="en-US" altLang="zh-CN" sz="3600" dirty="0">
                <a:solidFill>
                  <a:schemeClr val="tx1">
                    <a:lumMod val="85000"/>
                    <a:lumOff val="15000"/>
                  </a:schemeClr>
                </a:solidFill>
                <a:effectLst>
                  <a:outerShdw blurRad="38100" dist="38100" dir="2700000" algn="tl">
                    <a:srgbClr val="000000">
                      <a:alpha val="43137"/>
                    </a:srgbClr>
                  </a:outerShdw>
                </a:effectLst>
                <a:latin typeface="Britannic Bold" panose="020B0903060703020204" charset="0"/>
                <a:cs typeface="Britannic Bold" panose="020B0903060703020204" charset="0"/>
              </a:rPr>
              <a:t>Must do:</a:t>
            </a:r>
            <a:endParaRPr lang="en-US" altLang="zh-CN" sz="3600" dirty="0">
              <a:solidFill>
                <a:schemeClr val="tx1">
                  <a:lumMod val="85000"/>
                  <a:lumOff val="15000"/>
                </a:schemeClr>
              </a:solidFill>
              <a:effectLst>
                <a:outerShdw blurRad="38100" dist="38100" dir="2700000" algn="tl">
                  <a:srgbClr val="000000">
                    <a:alpha val="43137"/>
                  </a:srgbClr>
                </a:outerShdw>
              </a:effectLst>
              <a:latin typeface="Britannic Bold" panose="020B0903060703020204" charset="0"/>
              <a:cs typeface="Britannic Bold" panose="020B0903060703020204" charset="0"/>
            </a:endParaRPr>
          </a:p>
        </p:txBody>
      </p:sp>
      <p:sp>
        <p:nvSpPr>
          <p:cNvPr id="15" name="文本框 14"/>
          <p:cNvSpPr txBox="1"/>
          <p:nvPr>
            <p:custDataLst>
              <p:tags r:id="rId4"/>
            </p:custDataLst>
          </p:nvPr>
        </p:nvSpPr>
        <p:spPr>
          <a:xfrm>
            <a:off x="1052830" y="3893820"/>
            <a:ext cx="3608070" cy="645160"/>
          </a:xfrm>
          <a:prstGeom prst="rect">
            <a:avLst/>
          </a:prstGeom>
          <a:noFill/>
        </p:spPr>
        <p:txBody>
          <a:bodyPr wrap="square" rtlCol="0">
            <a:spAutoFit/>
          </a:bodyPr>
          <a:lstStyle/>
          <a:p>
            <a:r>
              <a:rPr lang="en-US" altLang="zh-CN" sz="3600" dirty="0">
                <a:solidFill>
                  <a:schemeClr val="tx1">
                    <a:lumMod val="85000"/>
                    <a:lumOff val="15000"/>
                  </a:schemeClr>
                </a:solidFill>
                <a:effectLst>
                  <a:outerShdw blurRad="38100" dist="38100" dir="2700000" algn="tl">
                    <a:srgbClr val="000000">
                      <a:alpha val="43137"/>
                    </a:srgbClr>
                  </a:outerShdw>
                </a:effectLst>
                <a:latin typeface="Britannic Bold" panose="020B0903060703020204" charset="0"/>
                <a:cs typeface="Britannic Bold" panose="020B0903060703020204" charset="0"/>
              </a:rPr>
              <a:t>Choose to do:</a:t>
            </a:r>
            <a:endParaRPr lang="en-US" altLang="zh-CN" sz="3600" dirty="0">
              <a:solidFill>
                <a:schemeClr val="tx1">
                  <a:lumMod val="85000"/>
                  <a:lumOff val="15000"/>
                </a:schemeClr>
              </a:solidFill>
              <a:effectLst>
                <a:outerShdw blurRad="38100" dist="38100" dir="2700000" algn="tl">
                  <a:srgbClr val="000000">
                    <a:alpha val="43137"/>
                  </a:srgbClr>
                </a:outerShdw>
              </a:effectLst>
              <a:latin typeface="Britannic Bold" panose="020B0903060703020204" charset="0"/>
              <a:cs typeface="Britannic Bold" panose="020B0903060703020204" charset="0"/>
            </a:endParaRPr>
          </a:p>
        </p:txBody>
      </p:sp>
      <p:sp>
        <p:nvSpPr>
          <p:cNvPr id="2" name="文本框 15"/>
          <p:cNvSpPr txBox="1"/>
          <p:nvPr/>
        </p:nvSpPr>
        <p:spPr>
          <a:xfrm>
            <a:off x="799340" y="682564"/>
            <a:ext cx="2462628" cy="757616"/>
          </a:xfrm>
          <a:prstGeom prst="rect">
            <a:avLst/>
          </a:prstGeom>
          <a:solidFill>
            <a:srgbClr val="3B84BB"/>
          </a:solidFill>
        </p:spPr>
        <p:txBody>
          <a:bodyPr wrap="square" lIns="90000" rtlCol="0">
            <a:noAutofit/>
          </a:bodyPr>
          <a:lstStyle>
            <a:defPPr>
              <a:defRPr lang="zh-CN"/>
            </a:defPPr>
            <a:lvl1pPr indent="0" algn="ctr">
              <a:lnSpc>
                <a:spcPct val="120000"/>
              </a:lnSpc>
              <a:buFont typeface="+mj-lt"/>
              <a:buNone/>
              <a:defRPr sz="2400"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dirty="0">
                <a:sym typeface="+mn-ea"/>
              </a:rPr>
              <a:t>Homework</a:t>
            </a:r>
            <a:endParaRPr lang="en-US" altLang="zh-CN" sz="3600" dirty="0">
              <a:sym typeface="+mn-ea"/>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952365" y="3429000"/>
            <a:ext cx="6993255" cy="2437130"/>
          </a:xfrm>
          <a:prstGeom prst="rect">
            <a:avLst/>
          </a:prstGeom>
        </p:spPr>
        <p:txBody>
          <a:bodyPr anchor="ctr">
            <a:scene3d>
              <a:camera prst="legacyObliqueTopLeft">
                <a:rot lat="0" lon="0" rev="0"/>
              </a:camera>
              <a:lightRig rig="legacyFlat1" dir="tl"/>
            </a:scene3d>
          </a:bodyPr>
          <a:lstStyle/>
          <a:p>
            <a:pPr algn="ctr">
              <a:lnSpc>
                <a:spcPct val="152000"/>
              </a:lnSpc>
            </a:pPr>
            <a:r>
              <a:rPr lang="en-US" altLang="zh-CN" sz="5345" b="1" dirty="0">
                <a:solidFill>
                  <a:srgbClr val="2F529E"/>
                </a:solidFill>
                <a:latin typeface="Times New Roman" panose="02020603050405020304" charset="0"/>
                <a:ea typeface="微软雅黑" panose="020B0503020204020204" charset="-122"/>
                <a:cs typeface="Times New Roman" panose="02020603050405020304" charset="0"/>
                <a:sym typeface="+mn-ea"/>
              </a:rPr>
              <a:t>U</a:t>
            </a:r>
            <a:r>
              <a:rPr lang="zh-CN" altLang="en-US" sz="5345" b="1" dirty="0">
                <a:solidFill>
                  <a:srgbClr val="2F529E"/>
                </a:solidFill>
                <a:latin typeface="Times New Roman" panose="02020603050405020304" charset="0"/>
                <a:ea typeface="微软雅黑" panose="020B0503020204020204" charset="-122"/>
                <a:cs typeface="Times New Roman" panose="02020603050405020304" charset="0"/>
                <a:sym typeface="+mn-ea"/>
              </a:rPr>
              <a:t>nit </a:t>
            </a:r>
            <a:r>
              <a:rPr lang="en-US" altLang="zh-CN" sz="5345" b="1" dirty="0">
                <a:solidFill>
                  <a:srgbClr val="2F529E"/>
                </a:solidFill>
                <a:latin typeface="Times New Roman" panose="02020603050405020304" charset="0"/>
                <a:ea typeface="微软雅黑" panose="020B0503020204020204" charset="-122"/>
                <a:cs typeface="Times New Roman" panose="02020603050405020304" charset="0"/>
                <a:sym typeface="+mn-ea"/>
              </a:rPr>
              <a:t>3</a:t>
            </a:r>
            <a:r>
              <a:rPr lang="zh-CN" altLang="en-US" sz="5345" b="1" dirty="0">
                <a:solidFill>
                  <a:srgbClr val="2F529E"/>
                </a:solidFill>
                <a:latin typeface="Times New Roman" panose="02020603050405020304" charset="0"/>
                <a:ea typeface="微软雅黑" panose="020B0503020204020204" charset="-122"/>
                <a:cs typeface="Times New Roman" panose="02020603050405020304" charset="0"/>
                <a:sym typeface="+mn-ea"/>
              </a:rPr>
              <a:t> </a:t>
            </a:r>
            <a:r>
              <a:rPr lang="en-US" altLang="zh-CN" sz="5345" b="1" dirty="0">
                <a:solidFill>
                  <a:srgbClr val="2F529E"/>
                </a:solidFill>
                <a:latin typeface="Times New Roman" panose="02020603050405020304" charset="0"/>
                <a:ea typeface="微软雅黑" panose="020B0503020204020204" charset="-122"/>
                <a:cs typeface="Times New Roman" panose="02020603050405020304" charset="0"/>
                <a:sym typeface="+mn-ea"/>
              </a:rPr>
              <a:t>Project</a:t>
            </a:r>
            <a:endParaRPr lang="en-US" altLang="zh-CN" sz="5345" b="1" dirty="0">
              <a:solidFill>
                <a:srgbClr val="2F529E"/>
              </a:solidFill>
              <a:latin typeface="Times New Roman" panose="02020603050405020304" charset="0"/>
              <a:ea typeface="微软雅黑" panose="020B0503020204020204" charset="-122"/>
              <a:cs typeface="Times New Roman" panose="02020603050405020304" charset="0"/>
              <a:sym typeface="+mn-ea"/>
            </a:endParaRPr>
          </a:p>
          <a:p>
            <a:pPr algn="ctr">
              <a:lnSpc>
                <a:spcPct val="152000"/>
              </a:lnSpc>
            </a:pPr>
            <a:r>
              <a:rPr lang="zh-CN" altLang="en-US" sz="5345" b="1" kern="100" dirty="0">
                <a:solidFill>
                  <a:srgbClr val="2F529E">
                    <a:alpha val="100000"/>
                  </a:srgbClr>
                </a:solidFill>
                <a:latin typeface="黑体" panose="02010609060101010101" charset="-122"/>
                <a:ea typeface="黑体" panose="02010609060101010101" charset="-122"/>
                <a:sym typeface="+mn-ea"/>
              </a:rPr>
              <a:t>项目化学习活动设计</a:t>
            </a:r>
            <a:endParaRPr lang="zh-CN" altLang="en-US" sz="5345" kern="100" spc="0" dirty="0">
              <a:solidFill>
                <a:srgbClr val="2F529E">
                  <a:alpha val="100000"/>
                </a:srgbClr>
              </a:solidFill>
              <a:latin typeface="黑体" panose="02010609060101010101" charset="-122"/>
              <a:ea typeface="黑体" panose="02010609060101010101" charset="-122"/>
            </a:endParaRPr>
          </a:p>
          <a:p>
            <a:pPr algn="l">
              <a:lnSpc>
                <a:spcPct val="152000"/>
              </a:lnSpc>
            </a:pPr>
            <a:endParaRPr lang="en-US" altLang="zh-CN" sz="5345" b="1" dirty="0">
              <a:solidFill>
                <a:srgbClr val="2F529E"/>
              </a:solidFill>
              <a:latin typeface="Times New Roman" panose="02020603050405020304" charset="0"/>
              <a:ea typeface="微软雅黑" panose="020B0503020204020204" charset="-122"/>
              <a:cs typeface="Times New Roman" panose="02020603050405020304" charset="0"/>
              <a:sym typeface="+mn-ea"/>
            </a:endParaRPr>
          </a:p>
          <a:p>
            <a:pPr algn="l">
              <a:lnSpc>
                <a:spcPct val="112000"/>
              </a:lnSpc>
            </a:pPr>
            <a:endParaRPr lang="en-US" altLang="zh-CN" sz="5345" b="1" kern="100" spc="0" dirty="0">
              <a:solidFill>
                <a:srgbClr val="2F529E"/>
              </a:solidFill>
              <a:latin typeface="Times New Roman" panose="02020603050405020304" charset="0"/>
              <a:ea typeface="微软雅黑" panose="020B0503020204020204" charset="-122"/>
              <a:cs typeface="Times New Roman" panose="02020603050405020304" charset="0"/>
              <a:sym typeface="+mn-ea"/>
            </a:endParaRPr>
          </a:p>
        </p:txBody>
      </p:sp>
      <p:pic>
        <p:nvPicPr>
          <p:cNvPr id="15" name="图片 14" descr="besser-englisch-sprechen-grafik-jessica-hartmann-1024x1024"/>
          <p:cNvPicPr>
            <a:picLocks noChangeAspect="1"/>
          </p:cNvPicPr>
          <p:nvPr/>
        </p:nvPicPr>
        <p:blipFill>
          <a:blip r:embed="rId1"/>
          <a:stretch>
            <a:fillRect/>
          </a:stretch>
        </p:blipFill>
        <p:spPr>
          <a:xfrm>
            <a:off x="240453" y="1028700"/>
            <a:ext cx="4632960" cy="463296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59:morph option="byObject"/>
      </p:transition>
    </mc:Choice>
    <mc:Fallback>
      <p:transition>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33341" y="1414702"/>
            <a:ext cx="9040200" cy="1053783"/>
          </a:xfrm>
          <a:prstGeom prst="rect">
            <a:avLst/>
          </a:prstGeom>
        </p:spPr>
      </p:pic>
      <p:sp>
        <p:nvSpPr>
          <p:cNvPr id="6" name="矩形: 圆角 5"/>
          <p:cNvSpPr/>
          <p:nvPr/>
        </p:nvSpPr>
        <p:spPr>
          <a:xfrm>
            <a:off x="4237149" y="1414702"/>
            <a:ext cx="4031088" cy="461665"/>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p:cNvSpPr/>
          <p:nvPr/>
        </p:nvSpPr>
        <p:spPr>
          <a:xfrm>
            <a:off x="1880315" y="1964028"/>
            <a:ext cx="7753082" cy="461665"/>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圆角矩形 24"/>
          <p:cNvSpPr/>
          <p:nvPr/>
        </p:nvSpPr>
        <p:spPr>
          <a:xfrm>
            <a:off x="-713740" y="-420370"/>
            <a:ext cx="5210175" cy="1224915"/>
          </a:xfrm>
          <a:prstGeom prst="roundRect">
            <a:avLst/>
          </a:prstGeom>
          <a:solidFill>
            <a:srgbClr val="469C5C"/>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 name="文本框 1"/>
          <p:cNvSpPr txBox="1"/>
          <p:nvPr/>
        </p:nvSpPr>
        <p:spPr>
          <a:xfrm>
            <a:off x="426585" y="167051"/>
            <a:ext cx="4254205" cy="521970"/>
          </a:xfrm>
          <a:prstGeom prst="rect">
            <a:avLst/>
          </a:prstGeom>
          <a:noFill/>
        </p:spPr>
        <p:txBody>
          <a:bodyPr wrap="square" rtlCol="0">
            <a:spAutoFit/>
          </a:bodyPr>
          <a:lstStyle/>
          <a:p>
            <a:r>
              <a:rPr lang="en-US" altLang="zh-CN" sz="2800" b="1" dirty="0">
                <a:solidFill>
                  <a:srgbClr val="F5E752"/>
                </a:solidFill>
                <a:latin typeface="Britannic Bold" panose="020B0903060703020204" charset="0"/>
                <a:cs typeface="Britannic Bold" panose="020B0903060703020204" charset="0"/>
              </a:rPr>
              <a:t>1.Project</a:t>
            </a:r>
            <a:r>
              <a:rPr lang="zh-CN" altLang="en-US" sz="2800" b="1" dirty="0">
                <a:solidFill>
                  <a:srgbClr val="F5E752"/>
                </a:solidFill>
                <a:latin typeface="Britannic Bold" panose="020B0903060703020204" charset="0"/>
                <a:cs typeface="Britannic Bold" panose="020B0903060703020204" charset="0"/>
              </a:rPr>
              <a:t> </a:t>
            </a:r>
            <a:r>
              <a:rPr lang="en-US" altLang="zh-CN" sz="2800" b="1" dirty="0">
                <a:solidFill>
                  <a:srgbClr val="F5E752"/>
                </a:solidFill>
                <a:latin typeface="Britannic Bold" panose="020B0903060703020204" charset="0"/>
                <a:cs typeface="Britannic Bold" panose="020B0903060703020204" charset="0"/>
              </a:rPr>
              <a:t>preparations</a:t>
            </a:r>
            <a:endParaRPr lang="en-US" altLang="zh-CN" sz="2800" b="1" dirty="0">
              <a:solidFill>
                <a:srgbClr val="F5E752"/>
              </a:solidFill>
              <a:latin typeface="Britannic Bold" panose="020B0903060703020204" charset="0"/>
              <a:cs typeface="Britannic Bold" panose="020B0903060703020204" charset="0"/>
            </a:endParaRPr>
          </a:p>
        </p:txBody>
      </p:sp>
      <p:grpSp>
        <p:nvGrpSpPr>
          <p:cNvPr id="16" name="组合 15"/>
          <p:cNvGrpSpPr/>
          <p:nvPr/>
        </p:nvGrpSpPr>
        <p:grpSpPr>
          <a:xfrm>
            <a:off x="336078" y="2766021"/>
            <a:ext cx="4559438" cy="3303280"/>
            <a:chOff x="385" y="4227"/>
            <a:chExt cx="6813" cy="5747"/>
          </a:xfrm>
        </p:grpSpPr>
        <p:sp>
          <p:nvSpPr>
            <p:cNvPr id="11" name="圆角矩形 10"/>
            <p:cNvSpPr/>
            <p:nvPr/>
          </p:nvSpPr>
          <p:spPr>
            <a:xfrm>
              <a:off x="385" y="4227"/>
              <a:ext cx="6696" cy="5747"/>
            </a:xfrm>
            <a:prstGeom prst="roundRect">
              <a:avLst>
                <a:gd name="adj" fmla="val 9635"/>
              </a:avLst>
            </a:prstGeom>
            <a:solidFill>
              <a:srgbClr val="469C5C">
                <a:alpha val="99000"/>
              </a:srgb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2" name="文本框 11"/>
            <p:cNvSpPr txBox="1"/>
            <p:nvPr/>
          </p:nvSpPr>
          <p:spPr>
            <a:xfrm>
              <a:off x="502" y="4652"/>
              <a:ext cx="6696" cy="4254"/>
            </a:xfrm>
            <a:prstGeom prst="rect">
              <a:avLst/>
            </a:prstGeom>
            <a:noFill/>
          </p:spPr>
          <p:txBody>
            <a:bodyPr wrap="square" rtlCol="0">
              <a:spAutoFit/>
            </a:bodyPr>
            <a:lstStyle/>
            <a:p>
              <a:pPr indent="0" fontAlgn="auto">
                <a:lnSpc>
                  <a:spcPct val="130000"/>
                </a:lnSpc>
              </a:pPr>
              <a:r>
                <a:rPr lang="en-US" altLang="zh-CN" sz="2400" b="1" dirty="0">
                  <a:solidFill>
                    <a:schemeClr val="bg1"/>
                  </a:solidFill>
                  <a:latin typeface="Times New Roman" panose="02020603050405020304" charset="0"/>
                  <a:cs typeface="Times New Roman" panose="02020603050405020304" charset="0"/>
                </a:rPr>
                <a:t>The</a:t>
              </a:r>
              <a:r>
                <a:rPr lang="zh-CN" altLang="en-US" sz="2400" b="1" dirty="0">
                  <a:solidFill>
                    <a:schemeClr val="bg1"/>
                  </a:solidFill>
                  <a:latin typeface="Times New Roman" panose="02020603050405020304" charset="0"/>
                  <a:cs typeface="Times New Roman" panose="02020603050405020304" charset="0"/>
                </a:rPr>
                <a:t> </a:t>
              </a:r>
              <a:r>
                <a:rPr lang="en-US" altLang="zh-CN" sz="2400" b="1" dirty="0">
                  <a:solidFill>
                    <a:schemeClr val="bg1"/>
                  </a:solidFill>
                  <a:latin typeface="Times New Roman" panose="02020603050405020304" charset="0"/>
                  <a:cs typeface="Times New Roman" panose="02020603050405020304" charset="0"/>
                </a:rPr>
                <a:t>project</a:t>
              </a:r>
              <a:r>
                <a:rPr lang="zh-CN" altLang="en-US" sz="2400" b="1" dirty="0">
                  <a:solidFill>
                    <a:schemeClr val="bg1"/>
                  </a:solidFill>
                  <a:latin typeface="Times New Roman" panose="02020603050405020304" charset="0"/>
                  <a:cs typeface="Times New Roman" panose="02020603050405020304" charset="0"/>
                </a:rPr>
                <a:t> </a:t>
              </a:r>
              <a:r>
                <a:rPr lang="en-US" altLang="zh-CN" sz="2400" b="1" dirty="0">
                  <a:solidFill>
                    <a:schemeClr val="bg1"/>
                  </a:solidFill>
                  <a:latin typeface="Times New Roman" panose="02020603050405020304" charset="0"/>
                  <a:cs typeface="Times New Roman" panose="02020603050405020304" charset="0"/>
                </a:rPr>
                <a:t>tasks:</a:t>
              </a:r>
              <a:endParaRPr lang="en-US" altLang="zh-CN" sz="2400" b="1" dirty="0">
                <a:solidFill>
                  <a:schemeClr val="bg1"/>
                </a:solidFill>
                <a:latin typeface="Times New Roman" panose="02020603050405020304" charset="0"/>
                <a:cs typeface="Times New Roman" panose="02020603050405020304" charset="0"/>
              </a:endParaRPr>
            </a:p>
            <a:p>
              <a:pPr marL="457200" indent="-457200" fontAlgn="auto">
                <a:lnSpc>
                  <a:spcPct val="130000"/>
                </a:lnSpc>
                <a:buFont typeface="+mj-lt"/>
                <a:buAutoNum type="arabicPeriod"/>
              </a:pPr>
              <a:r>
                <a:rPr lang="en-US" altLang="zh-CN" sz="2400" b="1" dirty="0">
                  <a:solidFill>
                    <a:schemeClr val="bg1"/>
                  </a:solidFill>
                  <a:latin typeface="Times New Roman" panose="02020603050405020304" charset="0"/>
                  <a:cs typeface="Times New Roman" panose="02020603050405020304" charset="0"/>
                </a:rPr>
                <a:t>collect and sort information</a:t>
              </a:r>
              <a:endParaRPr lang="en-US" altLang="zh-CN" sz="2400" b="1" dirty="0">
                <a:solidFill>
                  <a:schemeClr val="bg1"/>
                </a:solidFill>
                <a:latin typeface="Times New Roman" panose="02020603050405020304" charset="0"/>
                <a:cs typeface="Times New Roman" panose="02020603050405020304" charset="0"/>
              </a:endParaRPr>
            </a:p>
            <a:p>
              <a:pPr marL="457200" indent="-457200" fontAlgn="auto">
                <a:lnSpc>
                  <a:spcPct val="130000"/>
                </a:lnSpc>
                <a:buFont typeface="+mj-lt"/>
                <a:buAutoNum type="arabicPeriod"/>
              </a:pPr>
              <a:r>
                <a:rPr lang="en-US" altLang="zh-CN" sz="2400" b="1" dirty="0">
                  <a:solidFill>
                    <a:schemeClr val="bg1"/>
                  </a:solidFill>
                  <a:latin typeface="Times New Roman" panose="02020603050405020304" charset="0"/>
                  <a:cs typeface="Times New Roman" panose="02020603050405020304" charset="0"/>
                </a:rPr>
                <a:t>draw a map of the school</a:t>
              </a:r>
              <a:endParaRPr lang="en-US" altLang="zh-CN" sz="2400" b="1" dirty="0">
                <a:solidFill>
                  <a:schemeClr val="bg1"/>
                </a:solidFill>
                <a:latin typeface="Times New Roman" panose="02020603050405020304" charset="0"/>
                <a:cs typeface="Times New Roman" panose="02020603050405020304" charset="0"/>
              </a:endParaRPr>
            </a:p>
            <a:p>
              <a:pPr marL="457200" indent="-457200" fontAlgn="auto">
                <a:lnSpc>
                  <a:spcPct val="130000"/>
                </a:lnSpc>
                <a:buFont typeface="+mj-lt"/>
                <a:buAutoNum type="arabicPeriod"/>
              </a:pPr>
              <a:r>
                <a:rPr lang="en-US" altLang="zh-CN" sz="2400" b="1" dirty="0">
                  <a:solidFill>
                    <a:schemeClr val="bg1"/>
                  </a:solidFill>
                  <a:latin typeface="Times New Roman" panose="02020603050405020304" charset="0"/>
                  <a:cs typeface="Times New Roman" panose="02020603050405020304" charset="0"/>
                </a:rPr>
                <a:t>mark the places</a:t>
              </a:r>
              <a:endParaRPr lang="en-US" altLang="zh-CN" sz="2400" b="1" dirty="0">
                <a:solidFill>
                  <a:schemeClr val="bg1"/>
                </a:solidFill>
                <a:latin typeface="Times New Roman" panose="02020603050405020304" charset="0"/>
                <a:cs typeface="Times New Roman" panose="02020603050405020304" charset="0"/>
              </a:endParaRPr>
            </a:p>
            <a:p>
              <a:pPr marL="457200" indent="-457200" fontAlgn="auto">
                <a:lnSpc>
                  <a:spcPct val="130000"/>
                </a:lnSpc>
                <a:buFont typeface="+mj-lt"/>
                <a:buAutoNum type="arabicPeriod"/>
              </a:pPr>
              <a:r>
                <a:rPr lang="en-US" altLang="zh-CN" sz="2400" b="1" dirty="0">
                  <a:solidFill>
                    <a:schemeClr val="bg1"/>
                  </a:solidFill>
                  <a:latin typeface="Times New Roman" panose="02020603050405020304" charset="0"/>
                  <a:cs typeface="Times New Roman" panose="02020603050405020304" charset="0"/>
                </a:rPr>
                <a:t>plan a tour </a:t>
              </a:r>
              <a:endParaRPr lang="en-US" altLang="zh-CN" sz="2400" b="1" dirty="0">
                <a:solidFill>
                  <a:schemeClr val="bg1"/>
                </a:solidFill>
                <a:latin typeface="Times New Roman" panose="02020603050405020304" charset="0"/>
                <a:cs typeface="Times New Roman" panose="02020603050405020304" charset="0"/>
              </a:endParaRPr>
            </a:p>
          </p:txBody>
        </p:sp>
      </p:grpSp>
      <p:grpSp>
        <p:nvGrpSpPr>
          <p:cNvPr id="15" name="组合 14"/>
          <p:cNvGrpSpPr/>
          <p:nvPr/>
        </p:nvGrpSpPr>
        <p:grpSpPr>
          <a:xfrm>
            <a:off x="5108903" y="2974714"/>
            <a:ext cx="6848767" cy="2730348"/>
            <a:chOff x="6933" y="4101"/>
            <a:chExt cx="11426" cy="5006"/>
          </a:xfrm>
        </p:grpSpPr>
        <p:sp>
          <p:nvSpPr>
            <p:cNvPr id="13" name="圆角矩形 12"/>
            <p:cNvSpPr/>
            <p:nvPr/>
          </p:nvSpPr>
          <p:spPr>
            <a:xfrm>
              <a:off x="6933" y="4101"/>
              <a:ext cx="11426" cy="5006"/>
            </a:xfrm>
            <a:prstGeom prst="roundRect">
              <a:avLst>
                <a:gd name="adj" fmla="val 8851"/>
              </a:avLst>
            </a:prstGeom>
            <a:noFill/>
            <a:ln w="25400" cmpd="sng">
              <a:solidFill>
                <a:srgbClr val="469C5C"/>
              </a:solidFill>
              <a:prstDash val="sysDash"/>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4" name="文本框 13"/>
            <p:cNvSpPr txBox="1"/>
            <p:nvPr/>
          </p:nvSpPr>
          <p:spPr>
            <a:xfrm>
              <a:off x="7135" y="4393"/>
              <a:ext cx="10944" cy="4556"/>
            </a:xfrm>
            <a:prstGeom prst="rect">
              <a:avLst/>
            </a:prstGeom>
            <a:noFill/>
          </p:spPr>
          <p:txBody>
            <a:bodyPr wrap="square" rtlCol="0" anchor="t">
              <a:spAutoFit/>
            </a:bodyPr>
            <a:lstStyle/>
            <a:p>
              <a:r>
                <a:rPr lang="zh-CN" altLang="en-US" sz="2400" b="1" dirty="0">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【设计意图】</a:t>
              </a:r>
              <a:r>
                <a:rPr lang="zh-CN" altLang="en-US" sz="2400" dirty="0">
                  <a:latin typeface="楷体" panose="02010609060101010101" charset="-122"/>
                  <a:ea typeface="楷体" panose="02010609060101010101" charset="-122"/>
                  <a:cs typeface="楷体" panose="02010609060101010101" charset="-122"/>
                  <a:sym typeface="+mn-ea"/>
                </a:rPr>
                <a:t>引导学生关注项目活动标题和</a:t>
              </a:r>
              <a:r>
                <a:rPr lang="en-US" altLang="zh-CN" sz="2400" dirty="0">
                  <a:latin typeface="楷体" panose="02010609060101010101" charset="-122"/>
                  <a:ea typeface="楷体" panose="02010609060101010101" charset="-122"/>
                  <a:cs typeface="楷体" panose="02010609060101010101" charset="-122"/>
                  <a:sym typeface="+mn-ea"/>
                </a:rPr>
                <a:t>3a</a:t>
              </a:r>
              <a:r>
                <a:rPr lang="zh-CN" altLang="en-US" sz="2400" dirty="0">
                  <a:latin typeface="楷体" panose="02010609060101010101" charset="-122"/>
                  <a:ea typeface="楷体" panose="02010609060101010101" charset="-122"/>
                  <a:cs typeface="楷体" panose="02010609060101010101" charset="-122"/>
                  <a:sym typeface="+mn-ea"/>
                </a:rPr>
                <a:t>指示语，明确项目主题和任务。五人一组，进行讨论，明确需要完成的任务为：收集整理资料，绘制校园平面图，标注校园场所，规划最佳游览路线。鉴于课堂时间有限，建议在课前完成项目准备阶段的活动。</a:t>
              </a:r>
              <a:endParaRPr lang="en-US" altLang="zh-CN" sz="2400" dirty="0">
                <a:latin typeface="楷体" panose="02010609060101010101" charset="-122"/>
                <a:ea typeface="楷体" panose="02010609060101010101" charset="-122"/>
                <a:cs typeface="楷体" panose="02010609060101010101" charset="-122"/>
                <a:sym typeface="+mn-ea"/>
              </a:endParaRPr>
            </a:p>
            <a:p>
              <a:endParaRPr lang="zh-CN" altLang="en-US" sz="2400" dirty="0">
                <a:latin typeface="楷体" panose="02010609060101010101" charset="-122"/>
                <a:ea typeface="楷体" panose="02010609060101010101" charset="-122"/>
                <a:cs typeface="楷体" panose="02010609060101010101" charset="-122"/>
                <a:sym typeface="+mn-ea"/>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78740" y="216535"/>
            <a:ext cx="5088890" cy="414655"/>
          </a:xfrm>
          <a:prstGeom prst="rect">
            <a:avLst/>
          </a:prstGeom>
          <a:noFill/>
          <a:extLst>
            <a:ext uri="{909E8E84-426E-40DD-AFC4-6F175D3DCCD1}">
              <a14:hiddenFill xmlns:a14="http://schemas.microsoft.com/office/drawing/2010/main">
                <a:solidFill>
                  <a:srgbClr val="C00000"/>
                </a:solidFill>
              </a14:hiddenFill>
            </a:ext>
          </a:extLst>
        </p:spPr>
        <p:txBody>
          <a:bodyPr wrap="square" rtlCol="0">
            <a:noAutofit/>
          </a:bodyPr>
          <a:lstStyle/>
          <a:p>
            <a:pPr algn="ctr"/>
            <a:r>
              <a:rPr lang="zh-CN" altLang="en-US" sz="2400" b="1" dirty="0">
                <a:solidFill>
                  <a:schemeClr val="bg1"/>
                </a:solidFill>
                <a:latin typeface="微软雅黑" panose="020B0503020204020204" charset="-122"/>
                <a:ea typeface="微软雅黑" panose="020B0503020204020204" charset="-122"/>
              </a:rPr>
              <a:t>主题语言框架图（</a:t>
            </a:r>
            <a:r>
              <a:rPr lang="en-US" altLang="zh-CN" sz="2400" b="1" dirty="0">
                <a:solidFill>
                  <a:schemeClr val="bg1"/>
                </a:solidFill>
                <a:latin typeface="微软雅黑" panose="020B0503020204020204" charset="-122"/>
                <a:ea typeface="微软雅黑" panose="020B0503020204020204" charset="-122"/>
                <a:sym typeface="+mn-ea"/>
              </a:rPr>
              <a:t>SectionA</a:t>
            </a:r>
            <a:r>
              <a:rPr lang="zh-CN" altLang="en-US" sz="2400" b="1" dirty="0">
                <a:solidFill>
                  <a:schemeClr val="bg1"/>
                </a:solidFill>
                <a:latin typeface="微软雅黑" panose="020B0503020204020204" charset="-122"/>
                <a:ea typeface="微软雅黑" panose="020B0503020204020204" charset="-122"/>
              </a:rPr>
              <a:t>）</a:t>
            </a:r>
            <a:endParaRPr lang="en-US" altLang="zh-CN" sz="2400" b="1" dirty="0">
              <a:solidFill>
                <a:schemeClr val="bg1"/>
              </a:solidFill>
              <a:latin typeface="微软雅黑" panose="020B0503020204020204" charset="-122"/>
              <a:ea typeface="微软雅黑" panose="020B0503020204020204" charset="-122"/>
            </a:endParaRPr>
          </a:p>
        </p:txBody>
      </p:sp>
      <p:sp>
        <p:nvSpPr>
          <p:cNvPr id="5" name="矩形 4"/>
          <p:cNvSpPr/>
          <p:nvPr/>
        </p:nvSpPr>
        <p:spPr>
          <a:xfrm>
            <a:off x="2568049" y="129765"/>
            <a:ext cx="7390287" cy="369613"/>
          </a:xfrm>
          <a:prstGeom prst="rect">
            <a:avLst/>
          </a:prstGeom>
          <a:solidFill>
            <a:schemeClr val="accent4">
              <a:lumMod val="75000"/>
            </a:schemeClr>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bg1"/>
                </a:solidFill>
                <a:latin typeface="Times New Roman" panose="02020603050405020304" charset="0"/>
                <a:cs typeface="Times New Roman" panose="02020603050405020304" charset="0"/>
              </a:rPr>
              <a:t>What</a:t>
            </a:r>
            <a:r>
              <a:rPr lang="zh-CN" altLang="en-US" sz="2800" b="1" dirty="0">
                <a:solidFill>
                  <a:schemeClr val="bg1"/>
                </a:solidFill>
                <a:latin typeface="Times New Roman" panose="02020603050405020304" charset="0"/>
                <a:cs typeface="Times New Roman" panose="02020603050405020304" charset="0"/>
              </a:rPr>
              <a:t> </a:t>
            </a:r>
            <a:r>
              <a:rPr lang="en-US" altLang="zh-CN" sz="2800" b="1" dirty="0">
                <a:solidFill>
                  <a:schemeClr val="bg1"/>
                </a:solidFill>
                <a:latin typeface="Times New Roman" panose="02020603050405020304" charset="0"/>
                <a:cs typeface="Times New Roman" panose="02020603050405020304" charset="0"/>
              </a:rPr>
              <a:t>do</a:t>
            </a:r>
            <a:r>
              <a:rPr lang="zh-CN" altLang="en-US" sz="2800" b="1" dirty="0">
                <a:solidFill>
                  <a:schemeClr val="bg1"/>
                </a:solidFill>
                <a:latin typeface="Times New Roman" panose="02020603050405020304" charset="0"/>
                <a:cs typeface="Times New Roman" panose="02020603050405020304" charset="0"/>
              </a:rPr>
              <a:t> </a:t>
            </a:r>
            <a:r>
              <a:rPr lang="en-US" altLang="zh-CN" sz="2800" b="1" dirty="0">
                <a:solidFill>
                  <a:schemeClr val="bg1"/>
                </a:solidFill>
                <a:latin typeface="Times New Roman" panose="02020603050405020304" charset="0"/>
                <a:cs typeface="Times New Roman" panose="02020603050405020304" charset="0"/>
              </a:rPr>
              <a:t>you</a:t>
            </a:r>
            <a:r>
              <a:rPr lang="zh-CN" altLang="en-US" sz="2800" b="1" dirty="0">
                <a:solidFill>
                  <a:schemeClr val="bg1"/>
                </a:solidFill>
                <a:latin typeface="Times New Roman" panose="02020603050405020304" charset="0"/>
                <a:cs typeface="Times New Roman" panose="02020603050405020304" charset="0"/>
              </a:rPr>
              <a:t> </a:t>
            </a:r>
            <a:r>
              <a:rPr lang="en-US" altLang="zh-CN" sz="2800" b="1" dirty="0">
                <a:solidFill>
                  <a:schemeClr val="bg1"/>
                </a:solidFill>
                <a:latin typeface="Times New Roman" panose="02020603050405020304" charset="0"/>
                <a:cs typeface="Times New Roman" panose="02020603050405020304" charset="0"/>
              </a:rPr>
              <a:t>like</a:t>
            </a:r>
            <a:r>
              <a:rPr lang="zh-CN" altLang="en-US" sz="2800" b="1" dirty="0">
                <a:solidFill>
                  <a:schemeClr val="bg1"/>
                </a:solidFill>
                <a:latin typeface="Times New Roman" panose="02020603050405020304" charset="0"/>
                <a:cs typeface="Times New Roman" panose="02020603050405020304" charset="0"/>
              </a:rPr>
              <a:t> </a:t>
            </a:r>
            <a:r>
              <a:rPr lang="en-US" altLang="zh-CN" sz="2800" b="1" dirty="0">
                <a:solidFill>
                  <a:schemeClr val="bg1"/>
                </a:solidFill>
                <a:latin typeface="Times New Roman" panose="02020603050405020304" charset="0"/>
                <a:cs typeface="Times New Roman" panose="02020603050405020304" charset="0"/>
              </a:rPr>
              <a:t>about your school?</a:t>
            </a:r>
            <a:endParaRPr lang="en-US" altLang="zh-CN" sz="2800" b="1" dirty="0">
              <a:solidFill>
                <a:schemeClr val="bg1"/>
              </a:solidFill>
              <a:latin typeface="Times New Roman" panose="02020603050405020304" charset="0"/>
              <a:cs typeface="Times New Roman" panose="02020603050405020304" charset="0"/>
            </a:endParaRPr>
          </a:p>
        </p:txBody>
      </p:sp>
      <p:sp>
        <p:nvSpPr>
          <p:cNvPr id="6" name="矩形 5"/>
          <p:cNvSpPr/>
          <p:nvPr/>
        </p:nvSpPr>
        <p:spPr>
          <a:xfrm>
            <a:off x="173990" y="1613132"/>
            <a:ext cx="2931160" cy="701977"/>
          </a:xfrm>
          <a:prstGeom prst="rect">
            <a:avLst/>
          </a:prstGeom>
          <a:solidFill>
            <a:schemeClr val="accent4">
              <a:lumMod val="60000"/>
              <a:lumOff val="40000"/>
            </a:schemeClr>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tx1"/>
                </a:solidFill>
                <a:latin typeface="Times New Roman" panose="02020603050405020304" charset="0"/>
                <a:cs typeface="Times New Roman" panose="02020603050405020304" charset="0"/>
              </a:rPr>
              <a:t>Talk about the school</a:t>
            </a:r>
            <a:endParaRPr lang="en-US" altLang="zh-CN" sz="2000" b="1" dirty="0">
              <a:solidFill>
                <a:schemeClr val="tx1"/>
              </a:solidFill>
              <a:latin typeface="Times New Roman" panose="02020603050405020304" charset="0"/>
              <a:cs typeface="Times New Roman" panose="02020603050405020304" charset="0"/>
            </a:endParaRPr>
          </a:p>
          <a:p>
            <a:pPr algn="ctr"/>
            <a:r>
              <a:rPr lang="en-US" altLang="zh-CN" sz="2000" b="1" dirty="0">
                <a:solidFill>
                  <a:schemeClr val="tx1"/>
                </a:solidFill>
                <a:latin typeface="Times New Roman" panose="02020603050405020304" charset="0"/>
                <a:cs typeface="Times New Roman" panose="02020603050405020304" charset="0"/>
              </a:rPr>
              <a:t> </a:t>
            </a:r>
            <a:endParaRPr lang="en-US" altLang="zh-CN" sz="2000" b="1" dirty="0">
              <a:solidFill>
                <a:schemeClr val="tx1"/>
              </a:solidFill>
              <a:latin typeface="Times New Roman" panose="02020603050405020304" charset="0"/>
              <a:cs typeface="Times New Roman" panose="02020603050405020304" charset="0"/>
            </a:endParaRPr>
          </a:p>
        </p:txBody>
      </p:sp>
      <p:sp>
        <p:nvSpPr>
          <p:cNvPr id="8" name="矩形 7"/>
          <p:cNvSpPr/>
          <p:nvPr/>
        </p:nvSpPr>
        <p:spPr>
          <a:xfrm>
            <a:off x="3353435" y="1613132"/>
            <a:ext cx="2931160" cy="701977"/>
          </a:xfrm>
          <a:prstGeom prst="rect">
            <a:avLst/>
          </a:prstGeom>
          <a:solidFill>
            <a:schemeClr val="accent4">
              <a:lumMod val="60000"/>
              <a:lumOff val="40000"/>
            </a:schemeClr>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tx1"/>
                </a:solidFill>
                <a:latin typeface="Times New Roman" panose="02020603050405020304" charset="0"/>
                <a:cs typeface="Times New Roman" panose="02020603050405020304" charset="0"/>
              </a:rPr>
              <a:t>Talk about the classroom</a:t>
            </a:r>
            <a:endParaRPr lang="en-US" altLang="zh-CN" sz="2000" b="1" dirty="0">
              <a:solidFill>
                <a:schemeClr val="tx1"/>
              </a:solidFill>
              <a:latin typeface="Times New Roman" panose="02020603050405020304" charset="0"/>
              <a:cs typeface="Times New Roman" panose="02020603050405020304" charset="0"/>
            </a:endParaRPr>
          </a:p>
          <a:p>
            <a:pPr algn="ctr"/>
            <a:r>
              <a:rPr lang="en-US" altLang="zh-CN" sz="2400" b="1" dirty="0">
                <a:solidFill>
                  <a:schemeClr val="tx1"/>
                </a:solidFill>
                <a:latin typeface="Times New Roman" panose="02020603050405020304" charset="0"/>
                <a:cs typeface="Times New Roman" panose="02020603050405020304" charset="0"/>
              </a:rPr>
              <a:t> </a:t>
            </a:r>
            <a:endParaRPr lang="en-US" altLang="zh-CN" sz="2400" b="1" dirty="0">
              <a:solidFill>
                <a:schemeClr val="tx1"/>
              </a:solidFill>
              <a:latin typeface="Times New Roman" panose="02020603050405020304" charset="0"/>
              <a:cs typeface="Times New Roman" panose="02020603050405020304" charset="0"/>
            </a:endParaRPr>
          </a:p>
        </p:txBody>
      </p:sp>
      <p:cxnSp>
        <p:nvCxnSpPr>
          <p:cNvPr id="19" name="直接箭头连接符 18"/>
          <p:cNvCxnSpPr/>
          <p:nvPr/>
        </p:nvCxnSpPr>
        <p:spPr>
          <a:xfrm flipH="1">
            <a:off x="2884436" y="1234049"/>
            <a:ext cx="179705" cy="376555"/>
          </a:xfrm>
          <a:prstGeom prst="straightConnector1">
            <a:avLst/>
          </a:prstGeom>
          <a:ln w="28575">
            <a:solidFill>
              <a:schemeClr val="bg1"/>
            </a:solidFill>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8" name="直接箭头连接符 17"/>
          <p:cNvCxnSpPr/>
          <p:nvPr/>
        </p:nvCxnSpPr>
        <p:spPr>
          <a:xfrm flipH="1">
            <a:off x="1891931" y="2239254"/>
            <a:ext cx="179705" cy="376555"/>
          </a:xfrm>
          <a:prstGeom prst="straightConnector1">
            <a:avLst/>
          </a:prstGeom>
          <a:ln w="28575">
            <a:solidFill>
              <a:schemeClr val="bg1"/>
            </a:solidFill>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23" name="直接箭头连接符 22"/>
          <p:cNvCxnSpPr/>
          <p:nvPr/>
        </p:nvCxnSpPr>
        <p:spPr>
          <a:xfrm>
            <a:off x="5627636" y="1267069"/>
            <a:ext cx="10160" cy="343535"/>
          </a:xfrm>
          <a:prstGeom prst="straightConnector1">
            <a:avLst/>
          </a:prstGeom>
          <a:ln w="28575">
            <a:solidFill>
              <a:schemeClr val="bg1"/>
            </a:solidFill>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24" name="直接箭头连接符 23"/>
          <p:cNvCxnSpPr/>
          <p:nvPr/>
        </p:nvCxnSpPr>
        <p:spPr>
          <a:xfrm flipH="1">
            <a:off x="4279531" y="2320534"/>
            <a:ext cx="241300" cy="328930"/>
          </a:xfrm>
          <a:prstGeom prst="straightConnector1">
            <a:avLst/>
          </a:prstGeom>
          <a:ln w="28575">
            <a:solidFill>
              <a:schemeClr val="bg1"/>
            </a:solidFill>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31" name="矩形 30"/>
          <p:cNvSpPr/>
          <p:nvPr/>
        </p:nvSpPr>
        <p:spPr>
          <a:xfrm>
            <a:off x="2173639" y="2462530"/>
            <a:ext cx="1881931" cy="977265"/>
          </a:xfrm>
          <a:prstGeom prst="rect">
            <a:avLst/>
          </a:prstGeom>
          <a:solidFill>
            <a:schemeClr val="accent4">
              <a:lumMod val="40000"/>
              <a:lumOff val="6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Times New Roman" panose="02020603050405020304" charset="0"/>
                <a:cs typeface="Times New Roman" panose="02020603050405020304" charset="0"/>
              </a:rPr>
              <a:t>What things &amp; where they are</a:t>
            </a:r>
            <a:endParaRPr lang="en-US" altLang="zh-CN" b="1" dirty="0">
              <a:solidFill>
                <a:schemeClr val="tx1"/>
              </a:solidFill>
              <a:latin typeface="Times New Roman" panose="02020603050405020304" charset="0"/>
              <a:cs typeface="Times New Roman" panose="02020603050405020304" charset="0"/>
            </a:endParaRPr>
          </a:p>
        </p:txBody>
      </p:sp>
      <p:sp>
        <p:nvSpPr>
          <p:cNvPr id="37" name="矩形 36"/>
          <p:cNvSpPr/>
          <p:nvPr/>
        </p:nvSpPr>
        <p:spPr>
          <a:xfrm>
            <a:off x="4137660" y="2709471"/>
            <a:ext cx="1223283" cy="435610"/>
          </a:xfrm>
          <a:prstGeom prst="rect">
            <a:avLst/>
          </a:prstGeom>
          <a:solidFill>
            <a:schemeClr val="accent4">
              <a:lumMod val="40000"/>
              <a:lumOff val="6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altLang="zh-CN" b="1" dirty="0">
                <a:solidFill>
                  <a:schemeClr val="tx1"/>
                </a:solidFill>
                <a:latin typeface="Times New Roman" panose="02020603050405020304" charset="0"/>
                <a:cs typeface="Times New Roman" panose="02020603050405020304" charset="0"/>
              </a:rPr>
              <a:t>Functions</a:t>
            </a:r>
            <a:endParaRPr lang="en-US" altLang="zh-CN" b="1" dirty="0">
              <a:solidFill>
                <a:schemeClr val="tx1"/>
              </a:solidFill>
              <a:latin typeface="Times New Roman" panose="02020603050405020304" charset="0"/>
              <a:cs typeface="Times New Roman" panose="02020603050405020304" charset="0"/>
            </a:endParaRPr>
          </a:p>
        </p:txBody>
      </p:sp>
      <p:sp>
        <p:nvSpPr>
          <p:cNvPr id="40" name="矩形 39"/>
          <p:cNvSpPr/>
          <p:nvPr/>
        </p:nvSpPr>
        <p:spPr>
          <a:xfrm>
            <a:off x="5459900" y="2709471"/>
            <a:ext cx="1426776" cy="435610"/>
          </a:xfrm>
          <a:prstGeom prst="rect">
            <a:avLst/>
          </a:prstGeom>
          <a:solidFill>
            <a:schemeClr val="accent4">
              <a:lumMod val="40000"/>
              <a:lumOff val="6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Times New Roman" panose="02020603050405020304" charset="0"/>
                <a:cs typeface="Times New Roman" panose="02020603050405020304" charset="0"/>
              </a:rPr>
              <a:t>Descriptions</a:t>
            </a:r>
            <a:endParaRPr lang="en-US" altLang="zh-CN" b="1" dirty="0">
              <a:solidFill>
                <a:schemeClr val="tx1"/>
              </a:solidFill>
              <a:latin typeface="Times New Roman" panose="02020603050405020304" charset="0"/>
              <a:cs typeface="Times New Roman" panose="02020603050405020304" charset="0"/>
            </a:endParaRPr>
          </a:p>
        </p:txBody>
      </p:sp>
      <p:sp>
        <p:nvSpPr>
          <p:cNvPr id="42" name="矩形 41"/>
          <p:cNvSpPr/>
          <p:nvPr/>
        </p:nvSpPr>
        <p:spPr>
          <a:xfrm>
            <a:off x="7818755" y="1613132"/>
            <a:ext cx="2931160" cy="701977"/>
          </a:xfrm>
          <a:prstGeom prst="rect">
            <a:avLst/>
          </a:prstGeom>
          <a:solidFill>
            <a:schemeClr val="accent4">
              <a:lumMod val="60000"/>
              <a:lumOff val="40000"/>
            </a:schemeClr>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tx1"/>
                </a:solidFill>
                <a:latin typeface="Times New Roman" panose="02020603050405020304" charset="0"/>
                <a:cs typeface="Times New Roman" panose="02020603050405020304" charset="0"/>
              </a:rPr>
              <a:t>Talk about the school </a:t>
            </a:r>
            <a:endParaRPr lang="en-US" altLang="zh-CN" sz="2000" b="1" dirty="0">
              <a:solidFill>
                <a:schemeClr val="tx1"/>
              </a:solidFill>
              <a:latin typeface="Times New Roman" panose="02020603050405020304" charset="0"/>
              <a:cs typeface="Times New Roman" panose="02020603050405020304" charset="0"/>
            </a:endParaRPr>
          </a:p>
          <a:p>
            <a:pPr algn="ctr"/>
            <a:endParaRPr lang="en-US" altLang="zh-CN" sz="2000" b="1" dirty="0">
              <a:solidFill>
                <a:schemeClr val="tx1"/>
              </a:solidFill>
              <a:latin typeface="Times New Roman" panose="02020603050405020304" charset="0"/>
              <a:cs typeface="Times New Roman" panose="02020603050405020304" charset="0"/>
            </a:endParaRPr>
          </a:p>
        </p:txBody>
      </p:sp>
      <p:cxnSp>
        <p:nvCxnSpPr>
          <p:cNvPr id="46" name="直接箭头连接符 45"/>
          <p:cNvCxnSpPr/>
          <p:nvPr/>
        </p:nvCxnSpPr>
        <p:spPr>
          <a:xfrm>
            <a:off x="9557651" y="2342759"/>
            <a:ext cx="801370" cy="784225"/>
          </a:xfrm>
          <a:prstGeom prst="straightConnector1">
            <a:avLst/>
          </a:prstGeom>
          <a:ln w="28575">
            <a:solidFill>
              <a:schemeClr val="bg1"/>
            </a:solidFill>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2" name="矩形 1"/>
          <p:cNvSpPr/>
          <p:nvPr/>
        </p:nvSpPr>
        <p:spPr>
          <a:xfrm>
            <a:off x="1365885" y="685165"/>
            <a:ext cx="3887470" cy="72517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buClrTx/>
              <a:buSzTx/>
              <a:buFontTx/>
            </a:pPr>
            <a:r>
              <a:rPr lang="en-US" altLang="zh-CN" sz="1800" b="1" dirty="0">
                <a:solidFill>
                  <a:schemeClr val="tx1"/>
                </a:solidFill>
                <a:latin typeface="Times New Roman" panose="02020603050405020304" charset="0"/>
                <a:ea typeface="微软雅黑" panose="020B0503020204020204" charset="-122"/>
                <a:cs typeface="Times New Roman" panose="02020603050405020304" charset="0"/>
              </a:rPr>
              <a:t>Section A</a:t>
            </a:r>
            <a:endParaRPr lang="en-US" altLang="zh-CN" sz="1800" b="1" dirty="0">
              <a:solidFill>
                <a:schemeClr val="tx1"/>
              </a:solidFill>
              <a:latin typeface="Times New Roman" panose="02020603050405020304" charset="0"/>
              <a:ea typeface="微软雅黑" panose="020B0503020204020204" charset="-122"/>
              <a:cs typeface="Times New Roman" panose="02020603050405020304" charset="0"/>
            </a:endParaRPr>
          </a:p>
          <a:p>
            <a:pPr algn="ctr">
              <a:buClrTx/>
              <a:buSzTx/>
              <a:buFontTx/>
            </a:pPr>
            <a:r>
              <a:rPr lang="en-US" altLang="zh-CN" sz="1800" b="1" dirty="0">
                <a:solidFill>
                  <a:schemeClr val="tx1"/>
                </a:solidFill>
                <a:latin typeface="Times New Roman" panose="02020603050405020304" charset="0"/>
                <a:ea typeface="微软雅黑" panose="020B0503020204020204" charset="-122"/>
                <a:cs typeface="Times New Roman" panose="02020603050405020304" charset="0"/>
              </a:rPr>
              <a:t>What is your school like? </a:t>
            </a:r>
            <a:endParaRPr lang="en-US" altLang="zh-CN" sz="1800" b="1" dirty="0">
              <a:solidFill>
                <a:schemeClr val="tx1"/>
              </a:solidFill>
              <a:latin typeface="Times New Roman" panose="02020603050405020304" charset="0"/>
              <a:ea typeface="微软雅黑" panose="020B0503020204020204" charset="-122"/>
              <a:cs typeface="Times New Roman" panose="02020603050405020304" charset="0"/>
            </a:endParaRPr>
          </a:p>
        </p:txBody>
      </p:sp>
      <p:sp>
        <p:nvSpPr>
          <p:cNvPr id="3" name="矩形 2"/>
          <p:cNvSpPr/>
          <p:nvPr/>
        </p:nvSpPr>
        <p:spPr>
          <a:xfrm>
            <a:off x="7271385" y="685165"/>
            <a:ext cx="3887470" cy="72517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buClrTx/>
              <a:buSzTx/>
              <a:buNone/>
            </a:pPr>
            <a:r>
              <a:rPr lang="en-US" altLang="zh-CN" sz="1800" b="1" dirty="0">
                <a:solidFill>
                  <a:schemeClr val="tx1"/>
                </a:solidFill>
                <a:latin typeface="Times New Roman" panose="02020603050405020304" charset="0"/>
                <a:ea typeface="微软雅黑" panose="020B0503020204020204" charset="-122"/>
                <a:cs typeface="Times New Roman" panose="02020603050405020304" charset="0"/>
              </a:rPr>
              <a:t>Section B</a:t>
            </a:r>
            <a:endParaRPr lang="en-US" altLang="zh-CN" sz="1800" b="1" dirty="0">
              <a:solidFill>
                <a:schemeClr val="tx1"/>
              </a:solidFill>
              <a:latin typeface="Times New Roman" panose="02020603050405020304" charset="0"/>
              <a:ea typeface="微软雅黑" panose="020B0503020204020204" charset="-122"/>
              <a:cs typeface="Times New Roman" panose="02020603050405020304" charset="0"/>
            </a:endParaRPr>
          </a:p>
          <a:p>
            <a:pPr algn="ctr">
              <a:buClrTx/>
              <a:buSzTx/>
              <a:buNone/>
            </a:pPr>
            <a:r>
              <a:rPr lang="en-US" altLang="zh-CN" sz="1800" b="1" dirty="0">
                <a:solidFill>
                  <a:schemeClr val="tx1"/>
                </a:solidFill>
                <a:latin typeface="Times New Roman" panose="02020603050405020304" charset="0"/>
                <a:ea typeface="微软雅黑" panose="020B0503020204020204" charset="-122"/>
                <a:cs typeface="Times New Roman" panose="02020603050405020304" charset="0"/>
              </a:rPr>
              <a:t>What fun things do you do at school? </a:t>
            </a:r>
            <a:endParaRPr lang="en-US" altLang="zh-CN" sz="1800" b="1" dirty="0">
              <a:solidFill>
                <a:schemeClr val="tx1"/>
              </a:solidFill>
              <a:latin typeface="Times New Roman" panose="02020603050405020304" charset="0"/>
              <a:ea typeface="微软雅黑" panose="020B0503020204020204" charset="-122"/>
              <a:cs typeface="Times New Roman" panose="02020603050405020304" charset="0"/>
            </a:endParaRPr>
          </a:p>
        </p:txBody>
      </p:sp>
      <p:sp>
        <p:nvSpPr>
          <p:cNvPr id="7" name="矩形 6"/>
          <p:cNvSpPr/>
          <p:nvPr/>
        </p:nvSpPr>
        <p:spPr>
          <a:xfrm>
            <a:off x="189032" y="2462530"/>
            <a:ext cx="1881931" cy="977265"/>
          </a:xfrm>
          <a:prstGeom prst="rect">
            <a:avLst/>
          </a:prstGeom>
          <a:solidFill>
            <a:schemeClr val="accent4">
              <a:lumMod val="40000"/>
              <a:lumOff val="6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Times New Roman" panose="02020603050405020304" charset="0"/>
                <a:cs typeface="Times New Roman" panose="02020603050405020304" charset="0"/>
              </a:rPr>
              <a:t>What places &amp; where they are</a:t>
            </a:r>
            <a:endParaRPr lang="en-US" altLang="zh-CN" b="1" dirty="0">
              <a:solidFill>
                <a:schemeClr val="tx1"/>
              </a:solidFill>
              <a:latin typeface="Times New Roman" panose="02020603050405020304" charset="0"/>
              <a:cs typeface="Times New Roman" panose="02020603050405020304" charset="0"/>
            </a:endParaRPr>
          </a:p>
        </p:txBody>
      </p:sp>
      <p:sp>
        <p:nvSpPr>
          <p:cNvPr id="11" name="矩形 10"/>
          <p:cNvSpPr/>
          <p:nvPr/>
        </p:nvSpPr>
        <p:spPr>
          <a:xfrm>
            <a:off x="7139305" y="2462530"/>
            <a:ext cx="1755775" cy="977265"/>
          </a:xfrm>
          <a:prstGeom prst="rect">
            <a:avLst/>
          </a:prstGeom>
          <a:solidFill>
            <a:schemeClr val="accent4">
              <a:lumMod val="40000"/>
              <a:lumOff val="6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altLang="zh-CN" b="1" dirty="0">
                <a:solidFill>
                  <a:schemeClr val="tx1"/>
                </a:solidFill>
                <a:latin typeface="Times New Roman" panose="02020603050405020304" charset="0"/>
                <a:cs typeface="Times New Roman" panose="02020603050405020304" charset="0"/>
              </a:rPr>
              <a:t>What places &amp;</a:t>
            </a:r>
            <a:endParaRPr lang="en-US" altLang="zh-CN" b="1" dirty="0">
              <a:solidFill>
                <a:schemeClr val="tx1"/>
              </a:solidFill>
              <a:latin typeface="Times New Roman" panose="02020603050405020304" charset="0"/>
              <a:cs typeface="Times New Roman" panose="02020603050405020304" charset="0"/>
            </a:endParaRPr>
          </a:p>
          <a:p>
            <a:pPr algn="l"/>
            <a:r>
              <a:rPr lang="en-US" altLang="zh-CN" b="1" dirty="0">
                <a:solidFill>
                  <a:schemeClr val="tx1"/>
                </a:solidFill>
                <a:latin typeface="Times New Roman" panose="02020603050405020304" charset="0"/>
                <a:cs typeface="Times New Roman" panose="02020603050405020304" charset="0"/>
              </a:rPr>
              <a:t>where they are</a:t>
            </a:r>
            <a:endParaRPr lang="en-US" altLang="zh-CN" b="1" dirty="0">
              <a:solidFill>
                <a:schemeClr val="tx1"/>
              </a:solidFill>
              <a:latin typeface="Times New Roman" panose="02020603050405020304" charset="0"/>
              <a:cs typeface="Times New Roman" panose="02020603050405020304" charset="0"/>
            </a:endParaRPr>
          </a:p>
        </p:txBody>
      </p:sp>
      <p:sp>
        <p:nvSpPr>
          <p:cNvPr id="12" name="矩形 11"/>
          <p:cNvSpPr/>
          <p:nvPr/>
        </p:nvSpPr>
        <p:spPr>
          <a:xfrm>
            <a:off x="9304868" y="2709471"/>
            <a:ext cx="1306900" cy="435610"/>
          </a:xfrm>
          <a:prstGeom prst="rect">
            <a:avLst/>
          </a:prstGeom>
          <a:solidFill>
            <a:schemeClr val="accent4">
              <a:lumMod val="40000"/>
              <a:lumOff val="6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Times New Roman" panose="02020603050405020304" charset="0"/>
                <a:cs typeface="Times New Roman" panose="02020603050405020304" charset="0"/>
              </a:rPr>
              <a:t>Comments</a:t>
            </a:r>
            <a:endParaRPr lang="en-US" altLang="zh-CN" b="1" dirty="0">
              <a:solidFill>
                <a:schemeClr val="tx1"/>
              </a:solidFill>
              <a:latin typeface="Times New Roman" panose="02020603050405020304" charset="0"/>
              <a:cs typeface="Times New Roman" panose="02020603050405020304" charset="0"/>
            </a:endParaRPr>
          </a:p>
        </p:txBody>
      </p:sp>
      <p:sp>
        <p:nvSpPr>
          <p:cNvPr id="13" name="矩形 12"/>
          <p:cNvSpPr/>
          <p:nvPr/>
        </p:nvSpPr>
        <p:spPr>
          <a:xfrm>
            <a:off x="10801898" y="2709471"/>
            <a:ext cx="1207135" cy="435610"/>
          </a:xfrm>
          <a:prstGeom prst="rect">
            <a:avLst/>
          </a:prstGeom>
          <a:solidFill>
            <a:schemeClr val="accent4">
              <a:lumMod val="40000"/>
              <a:lumOff val="6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Times New Roman" panose="02020603050405020304" charset="0"/>
                <a:cs typeface="Times New Roman" panose="02020603050405020304" charset="0"/>
              </a:rPr>
              <a:t>Activities</a:t>
            </a:r>
            <a:endParaRPr lang="en-US" altLang="zh-CN" b="1" dirty="0">
              <a:solidFill>
                <a:schemeClr val="tx1"/>
              </a:solidFill>
              <a:latin typeface="Times New Roman" panose="02020603050405020304" charset="0"/>
              <a:cs typeface="Times New Roman" panose="02020603050405020304" charset="0"/>
            </a:endParaRPr>
          </a:p>
        </p:txBody>
      </p:sp>
      <p:sp>
        <p:nvSpPr>
          <p:cNvPr id="22" name="文本框 29"/>
          <p:cNvSpPr txBox="1"/>
          <p:nvPr/>
        </p:nvSpPr>
        <p:spPr>
          <a:xfrm>
            <a:off x="66595" y="33175"/>
            <a:ext cx="2501454" cy="414655"/>
          </a:xfrm>
          <a:prstGeom prst="rect">
            <a:avLst/>
          </a:prstGeom>
          <a:noFill/>
          <a:extLst>
            <a:ext uri="{909E8E84-426E-40DD-AFC4-6F175D3DCCD1}">
              <a14:hiddenFill xmlns:a14="http://schemas.microsoft.com/office/drawing/2010/main">
                <a:solidFill>
                  <a:srgbClr val="C00000"/>
                </a:solidFill>
              </a14:hiddenFill>
            </a:ext>
          </a:extLst>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2400" b="1" dirty="0">
                <a:solidFill>
                  <a:srgbClr val="FF0000"/>
                </a:solidFill>
                <a:latin typeface="微软雅黑" panose="020B0503020204020204" charset="-122"/>
                <a:ea typeface="微软雅黑" panose="020B0503020204020204" charset="-122"/>
              </a:rPr>
              <a:t>主题语言框架图</a:t>
            </a:r>
            <a:r>
              <a:rPr lang="zh-CN" altLang="en-US" sz="2400" b="1" dirty="0">
                <a:solidFill>
                  <a:schemeClr val="bg1"/>
                </a:solidFill>
                <a:latin typeface="微软雅黑" panose="020B0503020204020204" charset="-122"/>
                <a:ea typeface="微软雅黑" panose="020B0503020204020204" charset="-122"/>
              </a:rPr>
              <a:t>）</a:t>
            </a:r>
            <a:endParaRPr lang="en-US" altLang="zh-CN" sz="2400" b="1" dirty="0">
              <a:solidFill>
                <a:schemeClr val="bg1"/>
              </a:solidFill>
              <a:latin typeface="微软雅黑" panose="020B0503020204020204" charset="-122"/>
              <a:ea typeface="微软雅黑" panose="020B0503020204020204" charset="-122"/>
            </a:endParaRPr>
          </a:p>
        </p:txBody>
      </p:sp>
      <p:sp>
        <p:nvSpPr>
          <p:cNvPr id="25" name="文本框 24"/>
          <p:cNvSpPr txBox="1"/>
          <p:nvPr>
            <p:custDataLst>
              <p:tags r:id="rId1"/>
            </p:custDataLst>
          </p:nvPr>
        </p:nvSpPr>
        <p:spPr>
          <a:xfrm>
            <a:off x="173990" y="3539490"/>
            <a:ext cx="2685415" cy="1322070"/>
          </a:xfrm>
          <a:prstGeom prst="rect">
            <a:avLst/>
          </a:prstGeom>
          <a:solidFill>
            <a:schemeClr val="accent4">
              <a:lumMod val="20000"/>
              <a:lumOff val="80000"/>
            </a:schemeClr>
          </a:solidFill>
          <a:ln>
            <a:solidFill>
              <a:schemeClr val="accent4">
                <a:lumMod val="40000"/>
                <a:lumOff val="60000"/>
              </a:schemeClr>
            </a:solidFill>
          </a:ln>
        </p:spPr>
        <p:txBody>
          <a:bodyPr wrap="square" rtlCol="0">
            <a:noAutofit/>
          </a:bodyPr>
          <a:lstStyle/>
          <a:p>
            <a:pPr algn="l" fontAlgn="auto">
              <a:lnSpc>
                <a:spcPct val="90000"/>
              </a:lnSpc>
            </a:pPr>
            <a:r>
              <a:rPr lang="zh-CN" altLang="en-US" dirty="0">
                <a:solidFill>
                  <a:schemeClr val="tx1"/>
                </a:solidFill>
                <a:uFillTx/>
                <a:latin typeface="Times New Roman" panose="02020603050405020304" charset="0"/>
                <a:ea typeface="楷体" panose="02010609060101010101" charset="-122"/>
                <a:cs typeface="Times New Roman" panose="02020603050405020304" charset="0"/>
              </a:rPr>
              <a:t>寻找具体小地点</a:t>
            </a:r>
            <a:endParaRPr lang="en-US" altLang="zh-CN" dirty="0">
              <a:solidFill>
                <a:schemeClr val="tx1"/>
              </a:solidFill>
              <a:uFillTx/>
              <a:latin typeface="Times New Roman" panose="02020603050405020304" charset="0"/>
              <a:ea typeface="楷体" panose="02010609060101010101" charset="-122"/>
              <a:cs typeface="Times New Roman" panose="02020603050405020304" charset="0"/>
            </a:endParaRPr>
          </a:p>
          <a:p>
            <a:pPr algn="l" fontAlgn="auto">
              <a:lnSpc>
                <a:spcPct val="90000"/>
              </a:lnSpc>
            </a:pPr>
            <a:r>
              <a:rPr lang="en-US" altLang="zh-CN" dirty="0">
                <a:solidFill>
                  <a:schemeClr val="tx1"/>
                </a:solidFill>
                <a:uFillTx/>
                <a:latin typeface="Times New Roman" panose="02020603050405020304" charset="0"/>
                <a:ea typeface="楷体" panose="02010609060101010101" charset="-122"/>
                <a:cs typeface="Times New Roman" panose="02020603050405020304" charset="0"/>
              </a:rPr>
              <a:t>-Where’s Ms Gao’s office?</a:t>
            </a:r>
            <a:endParaRPr lang="en-US" altLang="zh-CN" dirty="0">
              <a:solidFill>
                <a:schemeClr val="tx1"/>
              </a:solidFill>
              <a:uFillTx/>
              <a:latin typeface="Times New Roman" panose="02020603050405020304" charset="0"/>
              <a:ea typeface="楷体" panose="02010609060101010101" charset="-122"/>
              <a:cs typeface="Times New Roman" panose="02020603050405020304" charset="0"/>
            </a:endParaRPr>
          </a:p>
          <a:p>
            <a:pPr algn="l" fontAlgn="auto">
              <a:lnSpc>
                <a:spcPct val="90000"/>
              </a:lnSpc>
            </a:pPr>
            <a:r>
              <a:rPr lang="en-US" altLang="zh-CN" dirty="0">
                <a:solidFill>
                  <a:schemeClr val="tx1"/>
                </a:solidFill>
                <a:uFillTx/>
                <a:latin typeface="Times New Roman" panose="02020603050405020304" charset="0"/>
                <a:ea typeface="楷体" panose="02010609060101010101" charset="-122"/>
                <a:cs typeface="Times New Roman" panose="02020603050405020304" charset="0"/>
              </a:rPr>
              <a:t>-It’s in … building.</a:t>
            </a:r>
            <a:endParaRPr lang="en-US" altLang="zh-CN" dirty="0">
              <a:solidFill>
                <a:schemeClr val="tx1"/>
              </a:solidFill>
              <a:uFillTx/>
              <a:latin typeface="Times New Roman" panose="02020603050405020304" charset="0"/>
              <a:ea typeface="楷体" panose="02010609060101010101" charset="-122"/>
              <a:cs typeface="Times New Roman" panose="02020603050405020304" charset="0"/>
            </a:endParaRPr>
          </a:p>
          <a:p>
            <a:pPr algn="l" fontAlgn="auto">
              <a:lnSpc>
                <a:spcPct val="90000"/>
              </a:lnSpc>
            </a:pPr>
            <a:r>
              <a:rPr lang="en-US" altLang="zh-CN" dirty="0">
                <a:solidFill>
                  <a:schemeClr val="tx1"/>
                </a:solidFill>
                <a:uFillTx/>
                <a:latin typeface="Times New Roman" panose="02020603050405020304" charset="0"/>
                <a:ea typeface="楷体" panose="02010609060101010101" charset="-122"/>
                <a:cs typeface="Times New Roman" panose="02020603050405020304" charset="0"/>
              </a:rPr>
              <a:t>-Where’s that?</a:t>
            </a:r>
            <a:endParaRPr lang="en-US" altLang="zh-CN" dirty="0">
              <a:solidFill>
                <a:schemeClr val="tx1"/>
              </a:solidFill>
              <a:uFillTx/>
              <a:latin typeface="Times New Roman" panose="02020603050405020304" charset="0"/>
              <a:ea typeface="楷体" panose="02010609060101010101" charset="-122"/>
              <a:cs typeface="Times New Roman" panose="02020603050405020304" charset="0"/>
            </a:endParaRPr>
          </a:p>
          <a:p>
            <a:pPr algn="l" fontAlgn="auto">
              <a:lnSpc>
                <a:spcPct val="90000"/>
              </a:lnSpc>
            </a:pPr>
            <a:r>
              <a:rPr lang="en-US" altLang="zh-CN" dirty="0">
                <a:solidFill>
                  <a:schemeClr val="tx1"/>
                </a:solidFill>
                <a:uFillTx/>
                <a:latin typeface="Times New Roman" panose="02020603050405020304" charset="0"/>
                <a:ea typeface="楷体" panose="02010609060101010101" charset="-122"/>
                <a:cs typeface="Times New Roman" panose="02020603050405020304" charset="0"/>
              </a:rPr>
              <a:t>-It’s +</a:t>
            </a:r>
            <a:r>
              <a:rPr lang="zh-CN" altLang="en-US" dirty="0">
                <a:solidFill>
                  <a:schemeClr val="tx1"/>
                </a:solidFill>
                <a:uFillTx/>
                <a:latin typeface="Times New Roman" panose="02020603050405020304" charset="0"/>
                <a:ea typeface="楷体" panose="02010609060101010101" charset="-122"/>
                <a:cs typeface="Times New Roman" panose="02020603050405020304" charset="0"/>
              </a:rPr>
              <a:t>方位介词</a:t>
            </a:r>
            <a:r>
              <a:rPr lang="en-US" altLang="zh-CN" dirty="0">
                <a:solidFill>
                  <a:schemeClr val="tx1"/>
                </a:solidFill>
                <a:uFillTx/>
                <a:latin typeface="Times New Roman" panose="02020603050405020304" charset="0"/>
                <a:ea typeface="楷体" panose="02010609060101010101" charset="-122"/>
                <a:cs typeface="Times New Roman" panose="02020603050405020304" charset="0"/>
              </a:rPr>
              <a:t>+n.</a:t>
            </a:r>
            <a:endParaRPr lang="en-US" altLang="zh-CN" sz="1600" b="1" dirty="0">
              <a:solidFill>
                <a:schemeClr val="tx1"/>
              </a:solidFill>
              <a:uFillTx/>
              <a:latin typeface="Times New Roman" panose="02020603050405020304" charset="0"/>
              <a:ea typeface="楷体" panose="02010609060101010101" charset="-122"/>
              <a:cs typeface="Times New Roman" panose="02020603050405020304" charset="0"/>
            </a:endParaRPr>
          </a:p>
        </p:txBody>
      </p:sp>
      <p:sp>
        <p:nvSpPr>
          <p:cNvPr id="26" name="文本框 25"/>
          <p:cNvSpPr txBox="1"/>
          <p:nvPr>
            <p:custDataLst>
              <p:tags r:id="rId2"/>
            </p:custDataLst>
          </p:nvPr>
        </p:nvSpPr>
        <p:spPr>
          <a:xfrm>
            <a:off x="173990" y="5017135"/>
            <a:ext cx="2685415" cy="1329690"/>
          </a:xfrm>
          <a:prstGeom prst="rect">
            <a:avLst/>
          </a:prstGeom>
          <a:solidFill>
            <a:schemeClr val="accent4">
              <a:lumMod val="20000"/>
              <a:lumOff val="80000"/>
            </a:schemeClr>
          </a:solidFill>
          <a:ln>
            <a:solidFill>
              <a:schemeClr val="accent4">
                <a:lumMod val="40000"/>
                <a:lumOff val="60000"/>
              </a:schemeClr>
            </a:solidFill>
          </a:ln>
        </p:spPr>
        <p:txBody>
          <a:bodyPr wrap="square" rtlCol="0">
            <a:noAutofit/>
          </a:bodyPr>
          <a:lstStyle/>
          <a:p>
            <a:pPr algn="l">
              <a:lnSpc>
                <a:spcPct val="90000"/>
              </a:lnSpc>
              <a:buClrTx/>
              <a:buSzTx/>
              <a:buFontTx/>
            </a:pPr>
            <a:r>
              <a:rPr lang="zh-CN" altLang="en-US" dirty="0">
                <a:solidFill>
                  <a:schemeClr val="tx1"/>
                </a:solidFill>
                <a:uFillTx/>
                <a:latin typeface="Times New Roman" panose="02020603050405020304" charset="0"/>
                <a:ea typeface="楷体" panose="02010609060101010101" charset="-122"/>
                <a:cs typeface="Times New Roman" panose="02020603050405020304" charset="0"/>
              </a:rPr>
              <a:t>确认是否有某地</a:t>
            </a:r>
            <a:endParaRPr lang="zh-CN" altLang="en-US" dirty="0">
              <a:solidFill>
                <a:schemeClr val="tx1"/>
              </a:solidFill>
              <a:uFillTx/>
              <a:latin typeface="Times New Roman" panose="02020603050405020304" charset="0"/>
              <a:ea typeface="楷体" panose="02010609060101010101" charset="-122"/>
              <a:cs typeface="Times New Roman" panose="02020603050405020304" charset="0"/>
            </a:endParaRPr>
          </a:p>
          <a:p>
            <a:pPr algn="l">
              <a:lnSpc>
                <a:spcPct val="90000"/>
              </a:lnSpc>
              <a:buClrTx/>
              <a:buSzTx/>
              <a:buFontTx/>
            </a:pPr>
            <a:r>
              <a:rPr lang="zh-CN" altLang="en-US" dirty="0">
                <a:solidFill>
                  <a:schemeClr val="tx1"/>
                </a:solidFill>
                <a:uFillTx/>
                <a:latin typeface="Times New Roman" panose="02020603050405020304" charset="0"/>
                <a:ea typeface="楷体" panose="02010609060101010101" charset="-122"/>
                <a:cs typeface="Times New Roman" panose="02020603050405020304" charset="0"/>
              </a:rPr>
              <a:t>-Is there a …?</a:t>
            </a:r>
            <a:endParaRPr lang="zh-CN" altLang="en-US" dirty="0">
              <a:solidFill>
                <a:schemeClr val="tx1"/>
              </a:solidFill>
              <a:uFillTx/>
              <a:latin typeface="Times New Roman" panose="02020603050405020304" charset="0"/>
              <a:ea typeface="楷体" panose="02010609060101010101" charset="-122"/>
              <a:cs typeface="Times New Roman" panose="02020603050405020304" charset="0"/>
            </a:endParaRPr>
          </a:p>
          <a:p>
            <a:pPr algn="l">
              <a:lnSpc>
                <a:spcPct val="90000"/>
              </a:lnSpc>
              <a:buClrTx/>
              <a:buSzTx/>
              <a:buFontTx/>
            </a:pPr>
            <a:r>
              <a:rPr lang="zh-CN" altLang="en-US" dirty="0">
                <a:solidFill>
                  <a:schemeClr val="tx1"/>
                </a:solidFill>
                <a:uFillTx/>
                <a:latin typeface="Times New Roman" panose="02020603050405020304" charset="0"/>
                <a:ea typeface="楷体" panose="02010609060101010101" charset="-122"/>
                <a:cs typeface="Times New Roman" panose="02020603050405020304" charset="0"/>
              </a:rPr>
              <a:t>-Yes, there is.</a:t>
            </a:r>
            <a:endParaRPr lang="zh-CN" altLang="en-US" dirty="0">
              <a:solidFill>
                <a:schemeClr val="tx1"/>
              </a:solidFill>
              <a:uFillTx/>
              <a:latin typeface="Times New Roman" panose="02020603050405020304" charset="0"/>
              <a:ea typeface="楷体" panose="02010609060101010101" charset="-122"/>
              <a:cs typeface="Times New Roman" panose="02020603050405020304" charset="0"/>
            </a:endParaRPr>
          </a:p>
          <a:p>
            <a:pPr algn="l">
              <a:lnSpc>
                <a:spcPct val="90000"/>
              </a:lnSpc>
              <a:buClrTx/>
              <a:buSzTx/>
              <a:buFontTx/>
            </a:pPr>
            <a:r>
              <a:rPr lang="zh-CN" altLang="en-US" dirty="0">
                <a:solidFill>
                  <a:schemeClr val="tx1"/>
                </a:solidFill>
                <a:uFillTx/>
                <a:latin typeface="Times New Roman" panose="02020603050405020304" charset="0"/>
                <a:ea typeface="楷体" panose="02010609060101010101" charset="-122"/>
                <a:cs typeface="Times New Roman" panose="02020603050405020304" charset="0"/>
              </a:rPr>
              <a:t>-Where is it?</a:t>
            </a:r>
            <a:endParaRPr lang="zh-CN" altLang="en-US" dirty="0">
              <a:solidFill>
                <a:schemeClr val="tx1"/>
              </a:solidFill>
              <a:uFillTx/>
              <a:latin typeface="Times New Roman" panose="02020603050405020304" charset="0"/>
              <a:ea typeface="楷体" panose="02010609060101010101" charset="-122"/>
              <a:cs typeface="Times New Roman" panose="02020603050405020304" charset="0"/>
            </a:endParaRPr>
          </a:p>
          <a:p>
            <a:pPr algn="l">
              <a:lnSpc>
                <a:spcPct val="90000"/>
              </a:lnSpc>
              <a:buClrTx/>
              <a:buSzTx/>
              <a:buFontTx/>
            </a:pPr>
            <a:r>
              <a:rPr lang="zh-CN" altLang="en-US" dirty="0">
                <a:solidFill>
                  <a:schemeClr val="tx1"/>
                </a:solidFill>
                <a:uFillTx/>
                <a:latin typeface="Times New Roman" panose="02020603050405020304" charset="0"/>
                <a:ea typeface="楷体" panose="02010609060101010101" charset="-122"/>
                <a:cs typeface="Times New Roman" panose="02020603050405020304" charset="0"/>
              </a:rPr>
              <a:t>--It</a:t>
            </a:r>
            <a:r>
              <a:rPr lang="en-US" altLang="zh-CN" dirty="0">
                <a:latin typeface="Times New Roman" panose="02020603050405020304" charset="0"/>
                <a:ea typeface="楷体" panose="02010609060101010101" charset="-122"/>
                <a:cs typeface="Times New Roman" panose="02020603050405020304" charset="0"/>
              </a:rPr>
              <a:t>’</a:t>
            </a:r>
            <a:r>
              <a:rPr lang="zh-CN" altLang="en-US" dirty="0">
                <a:solidFill>
                  <a:schemeClr val="tx1"/>
                </a:solidFill>
                <a:uFillTx/>
                <a:latin typeface="Times New Roman" panose="02020603050405020304" charset="0"/>
                <a:ea typeface="楷体" panose="02010609060101010101" charset="-122"/>
                <a:cs typeface="Times New Roman" panose="02020603050405020304" charset="0"/>
              </a:rPr>
              <a:t>s +方位介词+n.</a:t>
            </a:r>
            <a:endParaRPr lang="zh-CN" altLang="en-US" sz="1800" dirty="0">
              <a:uFillTx/>
              <a:latin typeface="Times New Roman" panose="02020603050405020304" charset="0"/>
              <a:ea typeface="楷体" panose="02010609060101010101" charset="-122"/>
              <a:cs typeface="Times New Roman" panose="02020603050405020304" charset="0"/>
            </a:endParaRPr>
          </a:p>
        </p:txBody>
      </p:sp>
      <p:sp>
        <p:nvSpPr>
          <p:cNvPr id="27" name="文本框 26"/>
          <p:cNvSpPr txBox="1"/>
          <p:nvPr>
            <p:custDataLst>
              <p:tags r:id="rId3"/>
            </p:custDataLst>
          </p:nvPr>
        </p:nvSpPr>
        <p:spPr>
          <a:xfrm>
            <a:off x="3183255" y="3539490"/>
            <a:ext cx="1882140" cy="577215"/>
          </a:xfrm>
          <a:prstGeom prst="rect">
            <a:avLst/>
          </a:prstGeom>
          <a:solidFill>
            <a:schemeClr val="accent4">
              <a:lumMod val="20000"/>
              <a:lumOff val="80000"/>
            </a:schemeClr>
          </a:solidFill>
          <a:ln>
            <a:solidFill>
              <a:schemeClr val="accent4">
                <a:lumMod val="40000"/>
                <a:lumOff val="60000"/>
              </a:schemeClr>
            </a:solidFill>
          </a:ln>
        </p:spPr>
        <p:txBody>
          <a:bodyPr wrap="square" rtlCol="0">
            <a:noAutofit/>
          </a:bodyPr>
          <a:lstStyle/>
          <a:p>
            <a:pPr algn="l">
              <a:lnSpc>
                <a:spcPct val="90000"/>
              </a:lnSpc>
              <a:buClrTx/>
              <a:buSzTx/>
              <a:buNone/>
            </a:pPr>
            <a:r>
              <a:rPr lang="zh-CN" altLang="en-US" dirty="0">
                <a:solidFill>
                  <a:schemeClr val="tx1"/>
                </a:solidFill>
                <a:uFillTx/>
                <a:latin typeface="Times New Roman" panose="02020603050405020304" charset="0"/>
                <a:ea typeface="楷体" panose="02010609060101010101" charset="-122"/>
                <a:cs typeface="Times New Roman" panose="02020603050405020304" charset="0"/>
              </a:rPr>
              <a:t>We put up…there.</a:t>
            </a:r>
            <a:endParaRPr lang="zh-CN" altLang="en-US" dirty="0">
              <a:solidFill>
                <a:schemeClr val="tx1"/>
              </a:solidFill>
              <a:uFillTx/>
              <a:latin typeface="Times New Roman" panose="02020603050405020304" charset="0"/>
              <a:ea typeface="楷体" panose="02010609060101010101" charset="-122"/>
              <a:cs typeface="Times New Roman" panose="02020603050405020304" charset="0"/>
            </a:endParaRPr>
          </a:p>
          <a:p>
            <a:pPr algn="l">
              <a:lnSpc>
                <a:spcPct val="90000"/>
              </a:lnSpc>
              <a:buClrTx/>
              <a:buSzTx/>
              <a:buNone/>
            </a:pPr>
            <a:r>
              <a:rPr lang="zh-CN" altLang="en-US" dirty="0">
                <a:solidFill>
                  <a:schemeClr val="tx1"/>
                </a:solidFill>
                <a:uFillTx/>
                <a:latin typeface="Times New Roman" panose="02020603050405020304" charset="0"/>
                <a:ea typeface="楷体" panose="02010609060101010101" charset="-122"/>
                <a:cs typeface="Times New Roman" panose="02020603050405020304" charset="0"/>
              </a:rPr>
              <a:t>We put…in…</a:t>
            </a:r>
            <a:endParaRPr lang="zh-CN" altLang="en-US" dirty="0">
              <a:solidFill>
                <a:schemeClr val="tx1"/>
              </a:solidFill>
              <a:uFillTx/>
              <a:latin typeface="Times New Roman" panose="02020603050405020304" charset="0"/>
              <a:ea typeface="楷体" panose="02010609060101010101" charset="-122"/>
              <a:cs typeface="Times New Roman" panose="02020603050405020304" charset="0"/>
            </a:endParaRPr>
          </a:p>
        </p:txBody>
      </p:sp>
      <p:sp>
        <p:nvSpPr>
          <p:cNvPr id="28" name="文本框 27"/>
          <p:cNvSpPr txBox="1"/>
          <p:nvPr>
            <p:custDataLst>
              <p:tags r:id="rId4"/>
            </p:custDataLst>
          </p:nvPr>
        </p:nvSpPr>
        <p:spPr>
          <a:xfrm>
            <a:off x="5152390" y="3539490"/>
            <a:ext cx="3335020" cy="573405"/>
          </a:xfrm>
          <a:prstGeom prst="rect">
            <a:avLst/>
          </a:prstGeom>
          <a:solidFill>
            <a:schemeClr val="accent4">
              <a:lumMod val="20000"/>
              <a:lumOff val="80000"/>
            </a:schemeClr>
          </a:solidFill>
          <a:ln>
            <a:solidFill>
              <a:schemeClr val="accent4">
                <a:lumMod val="40000"/>
                <a:lumOff val="60000"/>
              </a:schemeClr>
            </a:solidFill>
          </a:ln>
        </p:spPr>
        <p:txBody>
          <a:bodyPr wrap="square" rtlCol="0">
            <a:noAutofit/>
          </a:bodyPr>
          <a:lstStyle/>
          <a:p>
            <a:pPr algn="l">
              <a:lnSpc>
                <a:spcPct val="90000"/>
              </a:lnSpc>
              <a:buClrTx/>
              <a:buSzTx/>
              <a:buFontTx/>
            </a:pPr>
            <a:r>
              <a:rPr lang="zh-CN" altLang="en-US" dirty="0">
                <a:solidFill>
                  <a:schemeClr val="tx1"/>
                </a:solidFill>
                <a:uFillTx/>
                <a:latin typeface="Times New Roman" panose="02020603050405020304" charset="0"/>
                <a:ea typeface="楷体" panose="02010609060101010101" charset="-122"/>
                <a:cs typeface="Times New Roman" panose="02020603050405020304" charset="0"/>
              </a:rPr>
              <a:t>It</a:t>
            </a:r>
            <a:r>
              <a:rPr lang="en-US" altLang="zh-CN" dirty="0">
                <a:solidFill>
                  <a:schemeClr val="tx1"/>
                </a:solidFill>
                <a:uFillTx/>
                <a:latin typeface="Times New Roman" panose="02020603050405020304" charset="0"/>
                <a:ea typeface="楷体" panose="02010609060101010101" charset="-122"/>
                <a:cs typeface="Times New Roman" panose="02020603050405020304" charset="0"/>
              </a:rPr>
              <a:t>’</a:t>
            </a:r>
            <a:r>
              <a:rPr lang="zh-CN" altLang="en-US" dirty="0">
                <a:solidFill>
                  <a:schemeClr val="tx1"/>
                </a:solidFill>
                <a:uFillTx/>
                <a:latin typeface="Times New Roman" panose="02020603050405020304" charset="0"/>
                <a:ea typeface="楷体" panose="02010609060101010101" charset="-122"/>
                <a:cs typeface="Times New Roman" panose="02020603050405020304" charset="0"/>
              </a:rPr>
              <a:t>s large.</a:t>
            </a:r>
            <a:endParaRPr lang="zh-CN" altLang="en-US" dirty="0">
              <a:solidFill>
                <a:schemeClr val="tx1"/>
              </a:solidFill>
              <a:uFillTx/>
              <a:latin typeface="Times New Roman" panose="02020603050405020304" charset="0"/>
              <a:ea typeface="楷体" panose="02010609060101010101" charset="-122"/>
              <a:cs typeface="Times New Roman" panose="02020603050405020304" charset="0"/>
            </a:endParaRPr>
          </a:p>
          <a:p>
            <a:pPr algn="l">
              <a:lnSpc>
                <a:spcPct val="90000"/>
              </a:lnSpc>
              <a:buClrTx/>
              <a:buSzTx/>
              <a:buFontTx/>
            </a:pPr>
            <a:r>
              <a:rPr lang="zh-CN" altLang="en-US" dirty="0">
                <a:solidFill>
                  <a:schemeClr val="tx1"/>
                </a:solidFill>
                <a:uFillTx/>
                <a:latin typeface="Times New Roman" panose="02020603050405020304" charset="0"/>
                <a:ea typeface="楷体" panose="02010609060101010101" charset="-122"/>
                <a:cs typeface="Times New Roman" panose="02020603050405020304" charset="0"/>
              </a:rPr>
              <a:t>What</a:t>
            </a:r>
            <a:r>
              <a:rPr lang="en-US" altLang="zh-CN" dirty="0">
                <a:solidFill>
                  <a:schemeClr val="tx1"/>
                </a:solidFill>
                <a:uFillTx/>
                <a:latin typeface="Times New Roman" panose="02020603050405020304" charset="0"/>
                <a:ea typeface="楷体" panose="02010609060101010101" charset="-122"/>
                <a:cs typeface="Times New Roman" panose="02020603050405020304" charset="0"/>
              </a:rPr>
              <a:t>’</a:t>
            </a:r>
            <a:r>
              <a:rPr lang="zh-CN" altLang="en-US" dirty="0">
                <a:solidFill>
                  <a:schemeClr val="tx1"/>
                </a:solidFill>
                <a:uFillTx/>
                <a:latin typeface="Times New Roman" panose="02020603050405020304" charset="0"/>
                <a:ea typeface="楷体" panose="02010609060101010101" charset="-122"/>
                <a:cs typeface="Times New Roman" panose="02020603050405020304" charset="0"/>
              </a:rPr>
              <a:t>s special in your classroom?</a:t>
            </a:r>
            <a:endParaRPr lang="zh-CN" altLang="en-US" dirty="0">
              <a:solidFill>
                <a:schemeClr val="tx1"/>
              </a:solidFill>
              <a:uFillTx/>
              <a:latin typeface="Times New Roman" panose="02020603050405020304" charset="0"/>
              <a:ea typeface="楷体" panose="02010609060101010101" charset="-122"/>
              <a:cs typeface="Times New Roman" panose="02020603050405020304" charset="0"/>
            </a:endParaRPr>
          </a:p>
        </p:txBody>
      </p:sp>
      <p:sp>
        <p:nvSpPr>
          <p:cNvPr id="32" name="文本框 31"/>
          <p:cNvSpPr txBox="1"/>
          <p:nvPr>
            <p:custDataLst>
              <p:tags r:id="rId5"/>
            </p:custDataLst>
          </p:nvPr>
        </p:nvSpPr>
        <p:spPr>
          <a:xfrm>
            <a:off x="3731895" y="4338321"/>
            <a:ext cx="3640455" cy="1132348"/>
          </a:xfrm>
          <a:prstGeom prst="rect">
            <a:avLst/>
          </a:prstGeom>
          <a:solidFill>
            <a:schemeClr val="accent4">
              <a:lumMod val="20000"/>
              <a:lumOff val="80000"/>
            </a:schemeClr>
          </a:solidFill>
          <a:ln>
            <a:solidFill>
              <a:schemeClr val="accent4">
                <a:lumMod val="40000"/>
                <a:lumOff val="60000"/>
              </a:schemeClr>
            </a:solidFill>
          </a:ln>
        </p:spPr>
        <p:txBody>
          <a:bodyPr wrap="square" rtlCol="0">
            <a:noAutofit/>
          </a:bodyPr>
          <a:lstStyle/>
          <a:p>
            <a:pPr algn="l">
              <a:lnSpc>
                <a:spcPct val="90000"/>
              </a:lnSpc>
              <a:buClrTx/>
              <a:buSzTx/>
              <a:buFontTx/>
            </a:pPr>
            <a:r>
              <a:rPr lang="zh-CN" altLang="en-US" dirty="0">
                <a:solidFill>
                  <a:schemeClr val="tx1"/>
                </a:solidFill>
                <a:uFillTx/>
                <a:latin typeface="Times New Roman" panose="02020603050405020304" charset="0"/>
                <a:ea typeface="楷体" panose="02010609060101010101" charset="-122"/>
                <a:cs typeface="Times New Roman" panose="02020603050405020304" charset="0"/>
              </a:rPr>
              <a:t>It/sth. is+方位介词+n.</a:t>
            </a:r>
            <a:endParaRPr lang="zh-CN" altLang="en-US" dirty="0">
              <a:solidFill>
                <a:schemeClr val="tx1"/>
              </a:solidFill>
              <a:uFillTx/>
              <a:latin typeface="Times New Roman" panose="02020603050405020304" charset="0"/>
              <a:ea typeface="楷体" panose="02010609060101010101" charset="-122"/>
              <a:cs typeface="Times New Roman" panose="02020603050405020304" charset="0"/>
            </a:endParaRPr>
          </a:p>
          <a:p>
            <a:pPr algn="l">
              <a:lnSpc>
                <a:spcPct val="90000"/>
              </a:lnSpc>
              <a:buClrTx/>
              <a:buSzTx/>
              <a:buFontTx/>
            </a:pPr>
            <a:r>
              <a:rPr lang="zh-CN" altLang="en-US" dirty="0">
                <a:solidFill>
                  <a:schemeClr val="tx1"/>
                </a:solidFill>
                <a:uFillTx/>
                <a:latin typeface="Times New Roman" panose="02020603050405020304" charset="0"/>
                <a:ea typeface="楷体" panose="02010609060101010101" charset="-122"/>
                <a:cs typeface="Times New Roman" panose="02020603050405020304" charset="0"/>
              </a:rPr>
              <a:t>There is a/another +n.+方介/地状+n.</a:t>
            </a:r>
            <a:endParaRPr lang="zh-CN" altLang="en-US" dirty="0">
              <a:solidFill>
                <a:schemeClr val="tx1"/>
              </a:solidFill>
              <a:uFillTx/>
              <a:latin typeface="Times New Roman" panose="02020603050405020304" charset="0"/>
              <a:ea typeface="楷体" panose="02010609060101010101" charset="-122"/>
              <a:cs typeface="Times New Roman" panose="02020603050405020304" charset="0"/>
            </a:endParaRPr>
          </a:p>
          <a:p>
            <a:pPr algn="l">
              <a:lnSpc>
                <a:spcPct val="90000"/>
              </a:lnSpc>
              <a:buClrTx/>
              <a:buSzTx/>
              <a:buFontTx/>
            </a:pPr>
            <a:r>
              <a:rPr lang="zh-CN" altLang="en-US" dirty="0">
                <a:solidFill>
                  <a:schemeClr val="tx1"/>
                </a:solidFill>
                <a:uFillTx/>
                <a:latin typeface="Times New Roman" panose="02020603050405020304" charset="0"/>
                <a:ea typeface="楷体" panose="02010609060101010101" charset="-122"/>
                <a:cs typeface="Times New Roman" panose="02020603050405020304" charset="0"/>
              </a:rPr>
              <a:t>There are +n.(pl)+方介/地状+n.</a:t>
            </a:r>
            <a:endParaRPr lang="zh-CN" altLang="en-US" dirty="0">
              <a:solidFill>
                <a:schemeClr val="tx1"/>
              </a:solidFill>
              <a:uFillTx/>
              <a:latin typeface="Times New Roman" panose="02020603050405020304" charset="0"/>
              <a:ea typeface="楷体" panose="02010609060101010101" charset="-122"/>
              <a:cs typeface="Times New Roman" panose="02020603050405020304" charset="0"/>
            </a:endParaRPr>
          </a:p>
          <a:p>
            <a:pPr algn="l">
              <a:lnSpc>
                <a:spcPct val="90000"/>
              </a:lnSpc>
              <a:buClrTx/>
              <a:buSzTx/>
              <a:buFontTx/>
            </a:pPr>
            <a:r>
              <a:rPr lang="zh-CN" altLang="en-US" dirty="0">
                <a:solidFill>
                  <a:schemeClr val="tx1"/>
                </a:solidFill>
                <a:uFillTx/>
                <a:latin typeface="Times New Roman" panose="02020603050405020304" charset="0"/>
                <a:ea typeface="楷体" panose="02010609060101010101" charset="-122"/>
                <a:cs typeface="Times New Roman" panose="02020603050405020304" charset="0"/>
              </a:rPr>
              <a:t>Are there any+n.(pl)+方介/地状+n.?</a:t>
            </a:r>
            <a:endParaRPr lang="zh-CN" altLang="en-US" dirty="0">
              <a:solidFill>
                <a:schemeClr val="tx1"/>
              </a:solidFill>
              <a:uFillTx/>
              <a:latin typeface="Times New Roman" panose="02020603050405020304" charset="0"/>
              <a:ea typeface="楷体" panose="02010609060101010101" charset="-122"/>
              <a:cs typeface="Times New Roman" panose="02020603050405020304" charset="0"/>
            </a:endParaRPr>
          </a:p>
          <a:p>
            <a:pPr algn="l">
              <a:lnSpc>
                <a:spcPct val="90000"/>
              </a:lnSpc>
            </a:pPr>
            <a:endParaRPr sz="1600" b="1" dirty="0">
              <a:solidFill>
                <a:schemeClr val="tx1">
                  <a:lumMod val="95000"/>
                  <a:lumOff val="5000"/>
                </a:schemeClr>
              </a:solidFill>
              <a:latin typeface="宋体" panose="02010600030101010101" pitchFamily="2" charset="-122"/>
              <a:ea typeface="宋体" panose="02010600030101010101" pitchFamily="2" charset="-122"/>
              <a:cs typeface="Times New Roman" panose="02020603050405020304" charset="0"/>
            </a:endParaRPr>
          </a:p>
        </p:txBody>
      </p:sp>
      <p:sp>
        <p:nvSpPr>
          <p:cNvPr id="34" name="文本框 33"/>
          <p:cNvSpPr txBox="1"/>
          <p:nvPr>
            <p:custDataLst>
              <p:tags r:id="rId6"/>
            </p:custDataLst>
          </p:nvPr>
        </p:nvSpPr>
        <p:spPr>
          <a:xfrm>
            <a:off x="8196358" y="5016501"/>
            <a:ext cx="3821652" cy="1401445"/>
          </a:xfrm>
          <a:prstGeom prst="rect">
            <a:avLst/>
          </a:prstGeom>
          <a:solidFill>
            <a:schemeClr val="accent4">
              <a:lumMod val="20000"/>
              <a:lumOff val="80000"/>
            </a:schemeClr>
          </a:solidFill>
          <a:ln>
            <a:solidFill>
              <a:schemeClr val="accent4">
                <a:lumMod val="40000"/>
                <a:lumOff val="60000"/>
              </a:schemeClr>
            </a:solidFill>
          </a:ln>
        </p:spPr>
        <p:txBody>
          <a:bodyPr wrap="square" rtlCol="0">
            <a:noAutofit/>
          </a:bodyPr>
          <a:lstStyle/>
          <a:p>
            <a:pPr algn="l">
              <a:lnSpc>
                <a:spcPct val="90000"/>
              </a:lnSpc>
            </a:pPr>
            <a:r>
              <a:rPr lang="en-US" altLang="zh-CN" dirty="0">
                <a:solidFill>
                  <a:schemeClr val="tx1"/>
                </a:solidFill>
                <a:latin typeface="Times New Roman" panose="02020603050405020304" charset="0"/>
                <a:cs typeface="Times New Roman" panose="02020603050405020304" charset="0"/>
              </a:rPr>
              <a:t>My new school is great.</a:t>
            </a:r>
            <a:endParaRPr lang="en-US" altLang="zh-CN" dirty="0">
              <a:solidFill>
                <a:schemeClr val="tx1"/>
              </a:solidFill>
              <a:latin typeface="Times New Roman" panose="02020603050405020304" charset="0"/>
              <a:cs typeface="Times New Roman" panose="02020603050405020304" charset="0"/>
            </a:endParaRPr>
          </a:p>
          <a:p>
            <a:pPr algn="l">
              <a:lnSpc>
                <a:spcPct val="90000"/>
              </a:lnSpc>
            </a:pPr>
            <a:r>
              <a:rPr lang="en-US" altLang="zh-CN" dirty="0">
                <a:solidFill>
                  <a:schemeClr val="tx1"/>
                </a:solidFill>
                <a:latin typeface="Times New Roman" panose="02020603050405020304" charset="0"/>
                <a:cs typeface="Times New Roman" panose="02020603050405020304" charset="0"/>
              </a:rPr>
              <a:t>It’s beautiful/amazing/big and clean…</a:t>
            </a:r>
            <a:endParaRPr lang="en-US" altLang="zh-CN" dirty="0">
              <a:solidFill>
                <a:schemeClr val="tx1"/>
              </a:solidFill>
              <a:latin typeface="Times New Roman" panose="02020603050405020304" charset="0"/>
              <a:cs typeface="Times New Roman" panose="02020603050405020304" charset="0"/>
            </a:endParaRPr>
          </a:p>
          <a:p>
            <a:pPr algn="l">
              <a:lnSpc>
                <a:spcPct val="90000"/>
              </a:lnSpc>
            </a:pPr>
            <a:r>
              <a:rPr lang="en-US" altLang="zh-CN" dirty="0">
                <a:solidFill>
                  <a:schemeClr val="tx1"/>
                </a:solidFill>
                <a:latin typeface="Times New Roman" panose="02020603050405020304" charset="0"/>
                <a:cs typeface="Times New Roman" panose="02020603050405020304" charset="0"/>
              </a:rPr>
              <a:t>It’s a special way to…</a:t>
            </a:r>
            <a:endParaRPr lang="en-US" altLang="zh-CN" dirty="0">
              <a:solidFill>
                <a:schemeClr val="tx1"/>
              </a:solidFill>
              <a:latin typeface="Times New Roman" panose="02020603050405020304" charset="0"/>
              <a:cs typeface="Times New Roman" panose="02020603050405020304" charset="0"/>
            </a:endParaRPr>
          </a:p>
          <a:p>
            <a:pPr algn="l">
              <a:lnSpc>
                <a:spcPct val="90000"/>
              </a:lnSpc>
            </a:pPr>
            <a:r>
              <a:rPr lang="en-US" altLang="zh-CN" dirty="0">
                <a:solidFill>
                  <a:schemeClr val="tx1"/>
                </a:solidFill>
                <a:latin typeface="Times New Roman" panose="02020603050405020304" charset="0"/>
                <a:cs typeface="Times New Roman" panose="02020603050405020304" charset="0"/>
              </a:rPr>
              <a:t>It’s my favorite place because…</a:t>
            </a:r>
            <a:endParaRPr lang="en-US" altLang="zh-CN" dirty="0">
              <a:solidFill>
                <a:schemeClr val="tx1"/>
              </a:solidFill>
              <a:latin typeface="Times New Roman" panose="02020603050405020304" charset="0"/>
              <a:cs typeface="Times New Roman" panose="02020603050405020304" charset="0"/>
            </a:endParaRPr>
          </a:p>
          <a:p>
            <a:pPr algn="l">
              <a:lnSpc>
                <a:spcPct val="90000"/>
              </a:lnSpc>
            </a:pPr>
            <a:r>
              <a:rPr lang="en-US" altLang="zh-CN" dirty="0">
                <a:solidFill>
                  <a:schemeClr val="tx1"/>
                </a:solidFill>
                <a:latin typeface="Times New Roman" panose="02020603050405020304" charset="0"/>
                <a:cs typeface="Times New Roman" panose="02020603050405020304" charset="0"/>
              </a:rPr>
              <a:t>I love the Chinese food there.</a:t>
            </a:r>
            <a:endParaRPr sz="1600" b="1" dirty="0">
              <a:solidFill>
                <a:schemeClr val="tx1">
                  <a:lumMod val="95000"/>
                  <a:lumOff val="5000"/>
                </a:schemeClr>
              </a:solidFill>
              <a:latin typeface="宋体" panose="02010600030101010101" pitchFamily="2" charset="-122"/>
              <a:ea typeface="宋体" panose="02010600030101010101" pitchFamily="2" charset="-122"/>
              <a:cs typeface="Times New Roman" panose="02020603050405020304" charset="0"/>
            </a:endParaRPr>
          </a:p>
        </p:txBody>
      </p:sp>
      <p:sp>
        <p:nvSpPr>
          <p:cNvPr id="36" name="文本框 35"/>
          <p:cNvSpPr txBox="1"/>
          <p:nvPr>
            <p:custDataLst>
              <p:tags r:id="rId7"/>
            </p:custDataLst>
          </p:nvPr>
        </p:nvSpPr>
        <p:spPr>
          <a:xfrm>
            <a:off x="9498965" y="3539490"/>
            <a:ext cx="2567305" cy="1401445"/>
          </a:xfrm>
          <a:prstGeom prst="rect">
            <a:avLst/>
          </a:prstGeom>
          <a:solidFill>
            <a:schemeClr val="accent4">
              <a:lumMod val="20000"/>
              <a:lumOff val="80000"/>
            </a:schemeClr>
          </a:solidFill>
          <a:ln>
            <a:solidFill>
              <a:schemeClr val="accent4">
                <a:lumMod val="40000"/>
                <a:lumOff val="60000"/>
              </a:schemeClr>
            </a:solidFill>
          </a:ln>
        </p:spPr>
        <p:txBody>
          <a:bodyPr wrap="square" rtlCol="0">
            <a:noAutofit/>
          </a:bodyPr>
          <a:lstStyle/>
          <a:p>
            <a:pPr algn="l">
              <a:lnSpc>
                <a:spcPct val="90000"/>
              </a:lnSpc>
              <a:buClrTx/>
              <a:buSzTx/>
              <a:buNone/>
            </a:pPr>
            <a:r>
              <a:rPr lang="zh-CN" altLang="en-US" dirty="0">
                <a:solidFill>
                  <a:schemeClr val="tx1"/>
                </a:solidFill>
                <a:uFillTx/>
                <a:latin typeface="Times New Roman" panose="02020603050405020304" charset="0"/>
                <a:ea typeface="楷体" panose="02010609060101010101" charset="-122"/>
                <a:cs typeface="Times New Roman" panose="02020603050405020304" charset="0"/>
              </a:rPr>
              <a:t>do morning exercises </a:t>
            </a:r>
            <a:endParaRPr lang="zh-CN" altLang="en-US" dirty="0">
              <a:solidFill>
                <a:schemeClr val="tx1"/>
              </a:solidFill>
              <a:uFillTx/>
              <a:latin typeface="Times New Roman" panose="02020603050405020304" charset="0"/>
              <a:ea typeface="楷体" panose="02010609060101010101" charset="-122"/>
              <a:cs typeface="Times New Roman" panose="02020603050405020304" charset="0"/>
            </a:endParaRPr>
          </a:p>
          <a:p>
            <a:pPr algn="l">
              <a:lnSpc>
                <a:spcPct val="90000"/>
              </a:lnSpc>
              <a:buClrTx/>
              <a:buSzTx/>
              <a:buNone/>
            </a:pPr>
            <a:r>
              <a:rPr lang="zh-CN" altLang="en-US" dirty="0">
                <a:solidFill>
                  <a:schemeClr val="tx1"/>
                </a:solidFill>
                <a:uFillTx/>
                <a:latin typeface="Times New Roman" panose="02020603050405020304" charset="0"/>
                <a:ea typeface="楷体" panose="02010609060101010101" charset="-122"/>
                <a:cs typeface="Times New Roman" panose="02020603050405020304" charset="0"/>
              </a:rPr>
              <a:t>raise the flag</a:t>
            </a:r>
            <a:endParaRPr lang="zh-CN" altLang="en-US" dirty="0">
              <a:solidFill>
                <a:schemeClr val="tx1"/>
              </a:solidFill>
              <a:uFillTx/>
              <a:latin typeface="Times New Roman" panose="02020603050405020304" charset="0"/>
              <a:ea typeface="楷体" panose="02010609060101010101" charset="-122"/>
              <a:cs typeface="Times New Roman" panose="02020603050405020304" charset="0"/>
            </a:endParaRPr>
          </a:p>
          <a:p>
            <a:pPr algn="l">
              <a:lnSpc>
                <a:spcPct val="90000"/>
              </a:lnSpc>
              <a:buClrTx/>
              <a:buSzTx/>
              <a:buNone/>
            </a:pPr>
            <a:r>
              <a:rPr lang="zh-CN" altLang="en-US" dirty="0">
                <a:solidFill>
                  <a:schemeClr val="tx1"/>
                </a:solidFill>
                <a:uFillTx/>
                <a:latin typeface="Times New Roman" panose="02020603050405020304" charset="0"/>
                <a:ea typeface="楷体" panose="02010609060101010101" charset="-122"/>
                <a:cs typeface="Times New Roman" panose="02020603050405020304" charset="0"/>
              </a:rPr>
              <a:t>spend most of the time…</a:t>
            </a:r>
            <a:endParaRPr lang="zh-CN" altLang="en-US" dirty="0">
              <a:solidFill>
                <a:schemeClr val="tx1"/>
              </a:solidFill>
              <a:uFillTx/>
              <a:latin typeface="Times New Roman" panose="02020603050405020304" charset="0"/>
              <a:ea typeface="楷体" panose="02010609060101010101" charset="-122"/>
              <a:cs typeface="Times New Roman" panose="02020603050405020304" charset="0"/>
            </a:endParaRPr>
          </a:p>
          <a:p>
            <a:pPr algn="l">
              <a:lnSpc>
                <a:spcPct val="90000"/>
              </a:lnSpc>
              <a:buClrTx/>
              <a:buSzTx/>
              <a:buNone/>
            </a:pPr>
            <a:r>
              <a:rPr lang="zh-CN" altLang="en-US" dirty="0">
                <a:solidFill>
                  <a:schemeClr val="tx1"/>
                </a:solidFill>
                <a:uFillTx/>
                <a:latin typeface="Times New Roman" panose="02020603050405020304" charset="0"/>
                <a:ea typeface="楷体" panose="02010609060101010101" charset="-122"/>
                <a:cs typeface="Times New Roman" panose="02020603050405020304" charset="0"/>
              </a:rPr>
              <a:t>change seats</a:t>
            </a:r>
            <a:endParaRPr lang="zh-CN" altLang="en-US" dirty="0">
              <a:solidFill>
                <a:schemeClr val="tx1"/>
              </a:solidFill>
              <a:uFillTx/>
              <a:latin typeface="Times New Roman" panose="02020603050405020304" charset="0"/>
              <a:ea typeface="楷体" panose="02010609060101010101" charset="-122"/>
              <a:cs typeface="Times New Roman" panose="02020603050405020304" charset="0"/>
            </a:endParaRPr>
          </a:p>
          <a:p>
            <a:pPr algn="l">
              <a:lnSpc>
                <a:spcPct val="90000"/>
              </a:lnSpc>
              <a:buClrTx/>
              <a:buSzTx/>
              <a:buNone/>
            </a:pPr>
            <a:r>
              <a:rPr lang="zh-CN" altLang="en-US" dirty="0">
                <a:solidFill>
                  <a:schemeClr val="tx1"/>
                </a:solidFill>
                <a:uFillTx/>
                <a:latin typeface="Times New Roman" panose="02020603050405020304" charset="0"/>
                <a:ea typeface="楷体" panose="02010609060101010101" charset="-122"/>
                <a:cs typeface="Times New Roman" panose="02020603050405020304" charset="0"/>
              </a:rPr>
              <a:t>eat many kinds of food</a:t>
            </a:r>
            <a:endParaRPr lang="zh-CN" altLang="en-US" sz="1800" dirty="0">
              <a:uFillTx/>
              <a:latin typeface="Times New Roman" panose="02020603050405020304" charset="0"/>
              <a:ea typeface="楷体" panose="02010609060101010101" charset="-122"/>
              <a:cs typeface="Times New Roman" panose="02020603050405020304" charset="0"/>
            </a:endParaRPr>
          </a:p>
        </p:txBody>
      </p:sp>
      <p:sp>
        <p:nvSpPr>
          <p:cNvPr id="47" name="圆角矩形 28"/>
          <p:cNvSpPr/>
          <p:nvPr/>
        </p:nvSpPr>
        <p:spPr>
          <a:xfrm>
            <a:off x="3204672" y="5836131"/>
            <a:ext cx="4855336" cy="649534"/>
          </a:xfrm>
          <a:prstGeom prst="roundRect">
            <a:avLst/>
          </a:prstGeom>
          <a:solidFill>
            <a:schemeClr val="bg1"/>
          </a:solidFill>
          <a:ln>
            <a:solidFill>
              <a:schemeClr val="accent4">
                <a:lumMod val="75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lvl="0" algn="ctr">
              <a:lnSpc>
                <a:spcPct val="110000"/>
              </a:lnSpc>
              <a:buClrTx/>
              <a:buSzTx/>
              <a:buFontTx/>
            </a:pPr>
            <a:r>
              <a:rPr lang="en-US" altLang="zh-CN" b="1" dirty="0">
                <a:solidFill>
                  <a:srgbClr val="FF0000"/>
                </a:solidFill>
                <a:latin typeface="微软雅黑" panose="020B0503020204020204" charset="-122"/>
                <a:ea typeface="微软雅黑" panose="020B0503020204020204" charset="-122"/>
                <a:cs typeface="微软雅黑" panose="020B0503020204020204" charset="-122"/>
                <a:sym typeface="+mn-ea"/>
              </a:rPr>
              <a:t>A school is a place to start our dreams.</a:t>
            </a:r>
            <a:endParaRPr lang="en-US" altLang="zh-CN" b="1" dirty="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21" name="下箭头 20"/>
          <p:cNvSpPr/>
          <p:nvPr/>
        </p:nvSpPr>
        <p:spPr>
          <a:xfrm>
            <a:off x="9246235" y="1373505"/>
            <a:ext cx="76200" cy="346075"/>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9" name="下箭头 28"/>
          <p:cNvSpPr/>
          <p:nvPr/>
        </p:nvSpPr>
        <p:spPr>
          <a:xfrm rot="2160000">
            <a:off x="2694940" y="1373505"/>
            <a:ext cx="76200" cy="346075"/>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33" name="下箭头 32"/>
          <p:cNvSpPr/>
          <p:nvPr/>
        </p:nvSpPr>
        <p:spPr>
          <a:xfrm rot="19440000" flipH="1">
            <a:off x="3647440" y="1376680"/>
            <a:ext cx="76200" cy="346075"/>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35" name="下箭头 34"/>
          <p:cNvSpPr/>
          <p:nvPr/>
        </p:nvSpPr>
        <p:spPr>
          <a:xfrm>
            <a:off x="1091565" y="3255645"/>
            <a:ext cx="76200" cy="346075"/>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38" name="下箭头 37"/>
          <p:cNvSpPr/>
          <p:nvPr/>
        </p:nvSpPr>
        <p:spPr>
          <a:xfrm>
            <a:off x="1099185" y="4795521"/>
            <a:ext cx="68580" cy="220980"/>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39" name="下箭头 38"/>
          <p:cNvSpPr/>
          <p:nvPr/>
        </p:nvSpPr>
        <p:spPr>
          <a:xfrm>
            <a:off x="4808220" y="3260725"/>
            <a:ext cx="76200" cy="346075"/>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41" name="下箭头 40"/>
          <p:cNvSpPr/>
          <p:nvPr/>
        </p:nvSpPr>
        <p:spPr>
          <a:xfrm>
            <a:off x="6309360" y="3255645"/>
            <a:ext cx="76200" cy="346075"/>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43" name="下箭头 42"/>
          <p:cNvSpPr/>
          <p:nvPr/>
        </p:nvSpPr>
        <p:spPr>
          <a:xfrm>
            <a:off x="11527155" y="3255645"/>
            <a:ext cx="76200" cy="346075"/>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44" name="下箭头 43"/>
          <p:cNvSpPr/>
          <p:nvPr/>
        </p:nvSpPr>
        <p:spPr>
          <a:xfrm rot="2160000">
            <a:off x="8081645" y="2314575"/>
            <a:ext cx="76200" cy="346075"/>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45" name="下箭头 44"/>
          <p:cNvSpPr/>
          <p:nvPr/>
        </p:nvSpPr>
        <p:spPr>
          <a:xfrm rot="19440000" flipH="1">
            <a:off x="10896600" y="2314575"/>
            <a:ext cx="76200" cy="346075"/>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48" name="下箭头 47"/>
          <p:cNvSpPr/>
          <p:nvPr/>
        </p:nvSpPr>
        <p:spPr>
          <a:xfrm rot="19440000" flipH="1">
            <a:off x="6002655" y="2339340"/>
            <a:ext cx="76200" cy="346075"/>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49" name="下箭头 48"/>
          <p:cNvSpPr/>
          <p:nvPr/>
        </p:nvSpPr>
        <p:spPr>
          <a:xfrm>
            <a:off x="4808220" y="2328545"/>
            <a:ext cx="76200" cy="346075"/>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50" name="下箭头 49"/>
          <p:cNvSpPr/>
          <p:nvPr/>
        </p:nvSpPr>
        <p:spPr>
          <a:xfrm>
            <a:off x="1091565" y="2213610"/>
            <a:ext cx="76200" cy="346075"/>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51" name="下箭头 50"/>
          <p:cNvSpPr/>
          <p:nvPr/>
        </p:nvSpPr>
        <p:spPr>
          <a:xfrm rot="2160000">
            <a:off x="3648075" y="2228215"/>
            <a:ext cx="76200" cy="346075"/>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52" name="下箭头 51"/>
          <p:cNvSpPr/>
          <p:nvPr/>
        </p:nvSpPr>
        <p:spPr>
          <a:xfrm>
            <a:off x="9881870" y="2342515"/>
            <a:ext cx="76200" cy="346075"/>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53" name="下箭头 52"/>
          <p:cNvSpPr/>
          <p:nvPr/>
        </p:nvSpPr>
        <p:spPr>
          <a:xfrm rot="20088711">
            <a:off x="3340071" y="3353525"/>
            <a:ext cx="61282" cy="1310384"/>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54" name="下箭头 53"/>
          <p:cNvSpPr/>
          <p:nvPr/>
        </p:nvSpPr>
        <p:spPr>
          <a:xfrm rot="1747051">
            <a:off x="7752098" y="3363320"/>
            <a:ext cx="90970" cy="1389717"/>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55" name="下箭头 54"/>
          <p:cNvSpPr/>
          <p:nvPr/>
        </p:nvSpPr>
        <p:spPr>
          <a:xfrm rot="1941046">
            <a:off x="9099126" y="3030545"/>
            <a:ext cx="113818" cy="1954118"/>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4" name="下箭头 28"/>
          <p:cNvSpPr/>
          <p:nvPr/>
        </p:nvSpPr>
        <p:spPr>
          <a:xfrm rot="2160000">
            <a:off x="3619138" y="502475"/>
            <a:ext cx="45719" cy="254547"/>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 name="下箭头 32"/>
          <p:cNvSpPr/>
          <p:nvPr/>
        </p:nvSpPr>
        <p:spPr>
          <a:xfrm rot="19440000" flipH="1">
            <a:off x="8838969" y="487383"/>
            <a:ext cx="51127" cy="282964"/>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linds(horizontal)">
                                      <p:cBhvr>
                                        <p:cTn id="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bldLvl="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129378"/>
            <a:ext cx="4743450" cy="2757487"/>
          </a:xfrm>
          <a:prstGeom prst="rect">
            <a:avLst/>
          </a:prstGeom>
        </p:spPr>
      </p:pic>
      <p:grpSp>
        <p:nvGrpSpPr>
          <p:cNvPr id="2" name="组合 1"/>
          <p:cNvGrpSpPr/>
          <p:nvPr/>
        </p:nvGrpSpPr>
        <p:grpSpPr>
          <a:xfrm>
            <a:off x="250190" y="3940677"/>
            <a:ext cx="4493260" cy="2447925"/>
            <a:chOff x="385" y="6458"/>
            <a:chExt cx="7076" cy="3855"/>
          </a:xfrm>
        </p:grpSpPr>
        <p:sp>
          <p:nvSpPr>
            <p:cNvPr id="11" name="圆角矩形 10"/>
            <p:cNvSpPr/>
            <p:nvPr/>
          </p:nvSpPr>
          <p:spPr>
            <a:xfrm>
              <a:off x="385" y="6458"/>
              <a:ext cx="6844" cy="3855"/>
            </a:xfrm>
            <a:prstGeom prst="roundRect">
              <a:avLst>
                <a:gd name="adj" fmla="val 9635"/>
              </a:avLst>
            </a:prstGeom>
            <a:solidFill>
              <a:srgbClr val="469C5C">
                <a:alpha val="99000"/>
              </a:srgb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bg1"/>
                </a:solidFill>
              </a:endParaRPr>
            </a:p>
          </p:txBody>
        </p:sp>
        <p:sp>
          <p:nvSpPr>
            <p:cNvPr id="6" name="文本框 5"/>
            <p:cNvSpPr txBox="1"/>
            <p:nvPr/>
          </p:nvSpPr>
          <p:spPr>
            <a:xfrm>
              <a:off x="505" y="6569"/>
              <a:ext cx="6956" cy="3676"/>
            </a:xfrm>
            <a:prstGeom prst="rect">
              <a:avLst/>
            </a:prstGeom>
            <a:noFill/>
          </p:spPr>
          <p:txBody>
            <a:bodyPr wrap="square" rtlCol="0">
              <a:spAutoFit/>
            </a:bodyPr>
            <a:lstStyle/>
            <a:p>
              <a:pPr indent="0" algn="l" fontAlgn="auto">
                <a:lnSpc>
                  <a:spcPct val="100000"/>
                </a:lnSpc>
                <a:buClrTx/>
                <a:buSzTx/>
                <a:buNone/>
              </a:pPr>
              <a:r>
                <a:rPr lang="en-US" altLang="zh-CN" sz="2400" b="1" dirty="0">
                  <a:solidFill>
                    <a:schemeClr val="bg1"/>
                  </a:solidFill>
                  <a:latin typeface="Times New Roman" panose="02020603050405020304" charset="0"/>
                  <a:cs typeface="Times New Roman" panose="02020603050405020304" charset="0"/>
                </a:rPr>
                <a:t>Work in groups</a:t>
              </a:r>
              <a:r>
                <a:rPr lang="zh-CN" altLang="en-US" sz="2400" b="1" dirty="0">
                  <a:solidFill>
                    <a:schemeClr val="bg1"/>
                  </a:solidFill>
                  <a:latin typeface="Times New Roman" panose="02020603050405020304" charset="0"/>
                  <a:cs typeface="Times New Roman" panose="02020603050405020304" charset="0"/>
                </a:rPr>
                <a:t>：</a:t>
              </a:r>
              <a:endParaRPr lang="en-US" altLang="zh-CN" sz="2400" b="1" dirty="0">
                <a:solidFill>
                  <a:schemeClr val="bg1"/>
                </a:solidFill>
                <a:latin typeface="Times New Roman" panose="02020603050405020304" charset="0"/>
                <a:cs typeface="Times New Roman" panose="02020603050405020304" charset="0"/>
              </a:endParaRPr>
            </a:p>
            <a:p>
              <a:pPr marL="457200" indent="-457200" fontAlgn="auto">
                <a:lnSpc>
                  <a:spcPct val="130000"/>
                </a:lnSpc>
                <a:buFont typeface="+mj-lt"/>
                <a:buAutoNum type="arabicPeriod"/>
              </a:pPr>
              <a:r>
                <a:rPr lang="en-US" altLang="zh-CN" sz="2400" b="1" dirty="0">
                  <a:solidFill>
                    <a:schemeClr val="bg1"/>
                  </a:solidFill>
                  <a:latin typeface="Times New Roman" panose="02020603050405020304" charset="0"/>
                  <a:cs typeface="Times New Roman" panose="02020603050405020304" charset="0"/>
                </a:rPr>
                <a:t>collect and sort information</a:t>
              </a:r>
              <a:endParaRPr lang="en-US" altLang="zh-CN" sz="2400" b="1" dirty="0">
                <a:solidFill>
                  <a:schemeClr val="bg1"/>
                </a:solidFill>
                <a:latin typeface="Times New Roman" panose="02020603050405020304" charset="0"/>
                <a:cs typeface="Times New Roman" panose="02020603050405020304" charset="0"/>
              </a:endParaRPr>
            </a:p>
            <a:p>
              <a:pPr marL="457200" indent="-457200" fontAlgn="auto">
                <a:lnSpc>
                  <a:spcPct val="130000"/>
                </a:lnSpc>
                <a:buFont typeface="+mj-lt"/>
                <a:buAutoNum type="arabicPeriod"/>
              </a:pPr>
              <a:r>
                <a:rPr lang="en-US" altLang="zh-CN" sz="2400" b="1" dirty="0">
                  <a:solidFill>
                    <a:schemeClr val="bg1"/>
                  </a:solidFill>
                  <a:latin typeface="Times New Roman" panose="02020603050405020304" charset="0"/>
                  <a:cs typeface="Times New Roman" panose="02020603050405020304" charset="0"/>
                </a:rPr>
                <a:t>draw a map of the school</a:t>
              </a:r>
              <a:endParaRPr lang="en-US" altLang="zh-CN" sz="2400" b="1" dirty="0">
                <a:solidFill>
                  <a:schemeClr val="bg1"/>
                </a:solidFill>
                <a:latin typeface="Times New Roman" panose="02020603050405020304" charset="0"/>
                <a:cs typeface="Times New Roman" panose="02020603050405020304" charset="0"/>
              </a:endParaRPr>
            </a:p>
            <a:p>
              <a:pPr marL="457200" indent="-457200" fontAlgn="auto">
                <a:lnSpc>
                  <a:spcPct val="130000"/>
                </a:lnSpc>
                <a:buFont typeface="+mj-lt"/>
                <a:buAutoNum type="arabicPeriod"/>
              </a:pPr>
              <a:r>
                <a:rPr lang="en-US" altLang="zh-CN" sz="2400" b="1" dirty="0">
                  <a:solidFill>
                    <a:schemeClr val="bg1"/>
                  </a:solidFill>
                  <a:latin typeface="Times New Roman" panose="02020603050405020304" charset="0"/>
                  <a:cs typeface="Times New Roman" panose="02020603050405020304" charset="0"/>
                </a:rPr>
                <a:t>mark the places</a:t>
              </a:r>
              <a:endParaRPr lang="en-US" altLang="zh-CN" sz="2400" b="1" dirty="0">
                <a:solidFill>
                  <a:schemeClr val="bg1"/>
                </a:solidFill>
                <a:latin typeface="Times New Roman" panose="02020603050405020304" charset="0"/>
                <a:cs typeface="Times New Roman" panose="02020603050405020304" charset="0"/>
              </a:endParaRPr>
            </a:p>
            <a:p>
              <a:pPr marL="457200" indent="-457200" fontAlgn="auto">
                <a:lnSpc>
                  <a:spcPct val="130000"/>
                </a:lnSpc>
                <a:buFont typeface="+mj-lt"/>
                <a:buAutoNum type="arabicPeriod"/>
              </a:pPr>
              <a:r>
                <a:rPr lang="en-US" altLang="zh-CN" sz="2400" b="1" dirty="0">
                  <a:solidFill>
                    <a:schemeClr val="bg1"/>
                  </a:solidFill>
                  <a:latin typeface="Times New Roman" panose="02020603050405020304" charset="0"/>
                  <a:cs typeface="Times New Roman" panose="02020603050405020304" charset="0"/>
                </a:rPr>
                <a:t>plan a tour</a:t>
              </a:r>
              <a:endParaRPr lang="en-US" altLang="zh-CN" sz="2400" b="1" dirty="0">
                <a:solidFill>
                  <a:schemeClr val="bg1"/>
                </a:solidFill>
                <a:latin typeface="Times New Roman" panose="02020603050405020304" charset="0"/>
                <a:cs typeface="Times New Roman" panose="02020603050405020304" charset="0"/>
              </a:endParaRPr>
            </a:p>
          </p:txBody>
        </p:sp>
      </p:grpSp>
      <p:sp>
        <p:nvSpPr>
          <p:cNvPr id="25" name="圆角矩形 24"/>
          <p:cNvSpPr/>
          <p:nvPr/>
        </p:nvSpPr>
        <p:spPr>
          <a:xfrm>
            <a:off x="-789210" y="-149349"/>
            <a:ext cx="5210175" cy="1224915"/>
          </a:xfrm>
          <a:prstGeom prst="roundRect">
            <a:avLst/>
          </a:prstGeom>
          <a:solidFill>
            <a:srgbClr val="469C5C"/>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3" name="文本框 2"/>
          <p:cNvSpPr txBox="1"/>
          <p:nvPr/>
        </p:nvSpPr>
        <p:spPr>
          <a:xfrm>
            <a:off x="199890" y="171496"/>
            <a:ext cx="4254205" cy="521970"/>
          </a:xfrm>
          <a:prstGeom prst="rect">
            <a:avLst/>
          </a:prstGeom>
          <a:noFill/>
        </p:spPr>
        <p:txBody>
          <a:bodyPr wrap="square" rtlCol="0">
            <a:spAutoFit/>
          </a:bodyPr>
          <a:lstStyle/>
          <a:p>
            <a:r>
              <a:rPr lang="en-US" altLang="zh-CN" sz="2800" b="1" dirty="0">
                <a:solidFill>
                  <a:srgbClr val="F5E752"/>
                </a:solidFill>
                <a:latin typeface="Britannic Bold" panose="020B0903060703020204" charset="0"/>
                <a:cs typeface="Britannic Bold" panose="020B0903060703020204" charset="0"/>
              </a:rPr>
              <a:t>2.Project implementation</a:t>
            </a:r>
            <a:endParaRPr lang="en-US" altLang="zh-CN" sz="2800" b="1" dirty="0">
              <a:solidFill>
                <a:srgbClr val="F5E752"/>
              </a:solidFill>
              <a:latin typeface="Britannic Bold" panose="020B0903060703020204" charset="0"/>
              <a:cs typeface="Britannic Bold" panose="020B0903060703020204" charset="0"/>
            </a:endParaRPr>
          </a:p>
        </p:txBody>
      </p:sp>
      <p:grpSp>
        <p:nvGrpSpPr>
          <p:cNvPr id="12" name="组合 11"/>
          <p:cNvGrpSpPr/>
          <p:nvPr/>
        </p:nvGrpSpPr>
        <p:grpSpPr>
          <a:xfrm>
            <a:off x="4957224" y="1247491"/>
            <a:ext cx="6908386" cy="3788336"/>
            <a:chOff x="7088" y="-448"/>
            <a:chExt cx="11370" cy="11012"/>
          </a:xfrm>
        </p:grpSpPr>
        <p:sp>
          <p:nvSpPr>
            <p:cNvPr id="13" name="圆角矩形 12"/>
            <p:cNvSpPr/>
            <p:nvPr/>
          </p:nvSpPr>
          <p:spPr>
            <a:xfrm>
              <a:off x="7088" y="-448"/>
              <a:ext cx="11370" cy="11012"/>
            </a:xfrm>
            <a:prstGeom prst="roundRect">
              <a:avLst>
                <a:gd name="adj" fmla="val 8851"/>
              </a:avLst>
            </a:prstGeom>
            <a:noFill/>
            <a:ln w="25400" cmpd="sng">
              <a:solidFill>
                <a:srgbClr val="469C5C"/>
              </a:solidFill>
              <a:prstDash val="sysDash"/>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4" name="文本框 13"/>
            <p:cNvSpPr txBox="1"/>
            <p:nvPr/>
          </p:nvSpPr>
          <p:spPr>
            <a:xfrm>
              <a:off x="7301" y="-374"/>
              <a:ext cx="10944" cy="9148"/>
            </a:xfrm>
            <a:prstGeom prst="rect">
              <a:avLst/>
            </a:prstGeom>
            <a:noFill/>
          </p:spPr>
          <p:txBody>
            <a:bodyPr wrap="square" rtlCol="0" anchor="t">
              <a:spAutoFit/>
            </a:bodyPr>
            <a:lstStyle/>
            <a:p>
              <a:pPr algn="ctr"/>
              <a:r>
                <a:rPr lang="zh-CN" altLang="en-US" sz="2400" b="1" dirty="0">
                  <a:latin typeface="楷体" panose="02010609060101010101" charset="-122"/>
                  <a:ea typeface="楷体" panose="02010609060101010101" charset="-122"/>
                  <a:sym typeface="+mn-ea"/>
                </a:rPr>
                <a:t>项目实施阶段</a:t>
              </a:r>
              <a:endParaRPr lang="en-US" altLang="zh-CN" sz="2400" b="1" dirty="0">
                <a:latin typeface="楷体" panose="02010609060101010101" charset="-122"/>
                <a:ea typeface="楷体" panose="02010609060101010101" charset="-122"/>
                <a:sym typeface="+mn-ea"/>
              </a:endParaRPr>
            </a:p>
            <a:p>
              <a:r>
                <a:rPr lang="zh-CN" altLang="en-US" sz="2400" dirty="0">
                  <a:latin typeface="楷体" panose="02010609060101010101" charset="-122"/>
                  <a:ea typeface="楷体" panose="02010609060101010101" charset="-122"/>
                  <a:sym typeface="+mn-ea"/>
                </a:rPr>
                <a:t>学生进行小组合作，完成以下任务：</a:t>
              </a:r>
              <a:endParaRPr lang="en-US" altLang="zh-CN" sz="2400" dirty="0">
                <a:latin typeface="楷体" panose="02010609060101010101" charset="-122"/>
                <a:ea typeface="楷体" panose="02010609060101010101" charset="-122"/>
                <a:sym typeface="+mn-ea"/>
              </a:endParaRPr>
            </a:p>
            <a:p>
              <a:r>
                <a:rPr lang="en-US" altLang="zh-CN" sz="2400" dirty="0">
                  <a:latin typeface="楷体" panose="02010609060101010101" charset="-122"/>
                  <a:ea typeface="楷体" panose="02010609060101010101" charset="-122"/>
                  <a:sym typeface="+mn-ea"/>
                </a:rPr>
                <a:t>1.</a:t>
              </a:r>
              <a:r>
                <a:rPr lang="zh-CN" altLang="en-US" sz="2400" dirty="0">
                  <a:solidFill>
                    <a:srgbClr val="FF0000"/>
                  </a:solidFill>
                  <a:latin typeface="楷体" panose="02010609060101010101" charset="-122"/>
                  <a:ea typeface="楷体" panose="02010609060101010101" charset="-122"/>
                  <a:sym typeface="+mn-ea"/>
                </a:rPr>
                <a:t>收集整理信息</a:t>
              </a:r>
              <a:r>
                <a:rPr lang="zh-CN" altLang="en-US" sz="2400" dirty="0">
                  <a:latin typeface="楷体" panose="02010609060101010101" charset="-122"/>
                  <a:ea typeface="楷体" panose="02010609060101010101" charset="-122"/>
                  <a:sym typeface="+mn-ea"/>
                </a:rPr>
                <a:t>。收集并整理学校相关信息（建筑物、位置、游览路线等）。</a:t>
              </a:r>
              <a:endParaRPr lang="en-US" altLang="zh-CN" sz="2400" dirty="0">
                <a:latin typeface="楷体" panose="02010609060101010101" charset="-122"/>
                <a:ea typeface="楷体" panose="02010609060101010101" charset="-122"/>
                <a:sym typeface="+mn-ea"/>
              </a:endParaRPr>
            </a:p>
            <a:p>
              <a:r>
                <a:rPr lang="en-US" altLang="zh-CN" sz="2400" dirty="0">
                  <a:latin typeface="楷体" panose="02010609060101010101" charset="-122"/>
                  <a:ea typeface="楷体" panose="02010609060101010101" charset="-122"/>
                  <a:sym typeface="+mn-ea"/>
                </a:rPr>
                <a:t>2.</a:t>
              </a:r>
              <a:r>
                <a:rPr lang="zh-CN" altLang="en-US" sz="2400" dirty="0">
                  <a:solidFill>
                    <a:srgbClr val="FF0000"/>
                  </a:solidFill>
                  <a:latin typeface="楷体" panose="02010609060101010101" charset="-122"/>
                  <a:ea typeface="楷体" panose="02010609060101010101" charset="-122"/>
                  <a:sym typeface="+mn-ea"/>
                </a:rPr>
                <a:t>绘制校园平面图。</a:t>
              </a:r>
              <a:r>
                <a:rPr lang="zh-CN" altLang="en-US" sz="2400" dirty="0">
                  <a:latin typeface="楷体" panose="02010609060101010101" charset="-122"/>
                  <a:ea typeface="楷体" panose="02010609060101010101" charset="-122"/>
                  <a:sym typeface="+mn-ea"/>
                </a:rPr>
                <a:t>讨论确定平面图风格、建筑物位置、路线选择等，完成平面图的绘制。</a:t>
              </a:r>
              <a:endParaRPr lang="en-US" altLang="zh-CN" sz="2400" dirty="0">
                <a:latin typeface="楷体" panose="02010609060101010101" charset="-122"/>
                <a:ea typeface="楷体" panose="02010609060101010101" charset="-122"/>
                <a:sym typeface="+mn-ea"/>
              </a:endParaRPr>
            </a:p>
            <a:p>
              <a:r>
                <a:rPr lang="en-US" altLang="zh-CN" sz="2400" dirty="0">
                  <a:latin typeface="楷体" panose="02010609060101010101" charset="-122"/>
                  <a:ea typeface="楷体" panose="02010609060101010101" charset="-122"/>
                  <a:sym typeface="+mn-ea"/>
                </a:rPr>
                <a:t>3.</a:t>
              </a:r>
              <a:r>
                <a:rPr lang="zh-CN" altLang="en-US" sz="2400" dirty="0">
                  <a:solidFill>
                    <a:srgbClr val="FF0000"/>
                  </a:solidFill>
                  <a:latin typeface="楷体" panose="02010609060101010101" charset="-122"/>
                  <a:ea typeface="楷体" panose="02010609060101010101" charset="-122"/>
                  <a:sym typeface="+mn-ea"/>
                </a:rPr>
                <a:t>设计游览介绍词</a:t>
              </a:r>
              <a:r>
                <a:rPr lang="zh-CN" altLang="en-US" sz="2400" dirty="0">
                  <a:latin typeface="楷体" panose="02010609060101010101" charset="-122"/>
                  <a:ea typeface="楷体" panose="02010609060101010101" charset="-122"/>
                  <a:sym typeface="+mn-ea"/>
                </a:rPr>
                <a:t>。根据</a:t>
              </a:r>
              <a:r>
                <a:rPr lang="en-US" altLang="zh-CN" sz="2400" dirty="0">
                  <a:latin typeface="楷体" panose="02010609060101010101" charset="-122"/>
                  <a:ea typeface="楷体" panose="02010609060101010101" charset="-122"/>
                  <a:sym typeface="+mn-ea"/>
                </a:rPr>
                <a:t>3b</a:t>
              </a:r>
              <a:r>
                <a:rPr lang="zh-CN" altLang="en-US" sz="2400" dirty="0">
                  <a:solidFill>
                    <a:schemeClr val="bg2">
                      <a:lumMod val="10000"/>
                    </a:schemeClr>
                  </a:solidFill>
                  <a:latin typeface="华文楷体" panose="02010600040101010101" charset="-122"/>
                  <a:ea typeface="华文楷体" panose="02010600040101010101" charset="-122"/>
                  <a:cs typeface="华文楷体" panose="02010600040101010101" charset="-122"/>
                </a:rPr>
                <a:t>呈现的语言支架，讨论决定游览介绍词，鼓励学生使用丰富的语言表达。</a:t>
              </a:r>
              <a:endParaRPr lang="zh-CN" altLang="en-US" sz="2400" dirty="0">
                <a:solidFill>
                  <a:schemeClr val="bg2">
                    <a:lumMod val="10000"/>
                  </a:schemeClr>
                </a:solidFill>
                <a:latin typeface="华文楷体" panose="02010600040101010101" charset="-122"/>
                <a:ea typeface="华文楷体" panose="02010600040101010101" charset="-122"/>
                <a:cs typeface="华文楷体" panose="02010600040101010101" charset="-122"/>
              </a:endParaRPr>
            </a:p>
            <a:p>
              <a:endParaRPr lang="en-US" altLang="zh-CN" sz="2400" dirty="0">
                <a:latin typeface="楷体" panose="02010609060101010101" charset="-122"/>
                <a:ea typeface="楷体" panose="02010609060101010101" charset="-122"/>
                <a:sym typeface="+mn-ea"/>
              </a:endParaRPr>
            </a:p>
          </p:txBody>
        </p:sp>
      </p:grpSp>
      <p:grpSp>
        <p:nvGrpSpPr>
          <p:cNvPr id="7" name="组合 6"/>
          <p:cNvGrpSpPr/>
          <p:nvPr/>
        </p:nvGrpSpPr>
        <p:grpSpPr>
          <a:xfrm>
            <a:off x="4743450" y="171496"/>
            <a:ext cx="7519669" cy="6376067"/>
            <a:chOff x="385" y="6458"/>
            <a:chExt cx="7076" cy="3855"/>
          </a:xfrm>
        </p:grpSpPr>
        <p:sp>
          <p:nvSpPr>
            <p:cNvPr id="8" name="圆角矩形 10"/>
            <p:cNvSpPr/>
            <p:nvPr/>
          </p:nvSpPr>
          <p:spPr>
            <a:xfrm>
              <a:off x="385" y="6458"/>
              <a:ext cx="6844" cy="3855"/>
            </a:xfrm>
            <a:prstGeom prst="roundRect">
              <a:avLst>
                <a:gd name="adj" fmla="val 9635"/>
              </a:avLst>
            </a:prstGeom>
            <a:solidFill>
              <a:srgbClr val="469C5C">
                <a:alpha val="99000"/>
              </a:srgb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bg1"/>
                </a:solidFill>
              </a:endParaRPr>
            </a:p>
          </p:txBody>
        </p:sp>
        <p:sp>
          <p:nvSpPr>
            <p:cNvPr id="9" name="文本框 8"/>
            <p:cNvSpPr txBox="1"/>
            <p:nvPr/>
          </p:nvSpPr>
          <p:spPr>
            <a:xfrm>
              <a:off x="505" y="6569"/>
              <a:ext cx="6956" cy="300"/>
            </a:xfrm>
            <a:prstGeom prst="rect">
              <a:avLst/>
            </a:prstGeom>
            <a:noFill/>
          </p:spPr>
          <p:txBody>
            <a:bodyPr wrap="square" rtlCol="0">
              <a:spAutoFit/>
            </a:bodyPr>
            <a:lstStyle/>
            <a:p>
              <a:pPr indent="0" algn="l" fontAlgn="auto">
                <a:lnSpc>
                  <a:spcPct val="100000"/>
                </a:lnSpc>
                <a:buClrTx/>
                <a:buSzTx/>
                <a:buNone/>
              </a:pPr>
              <a:endParaRPr lang="en-US" altLang="zh-CN" sz="2400" b="1" dirty="0">
                <a:solidFill>
                  <a:schemeClr val="bg1"/>
                </a:solidFill>
                <a:latin typeface="Times New Roman" panose="02020603050405020304" charset="0"/>
                <a:cs typeface="Times New Roman" panose="02020603050405020304" charset="0"/>
              </a:endParaRPr>
            </a:p>
          </p:txBody>
        </p:sp>
      </p:grpSp>
      <p:sp>
        <p:nvSpPr>
          <p:cNvPr id="15" name="文本框 14"/>
          <p:cNvSpPr txBox="1"/>
          <p:nvPr/>
        </p:nvSpPr>
        <p:spPr>
          <a:xfrm>
            <a:off x="5157762" y="425025"/>
            <a:ext cx="6310103" cy="6001643"/>
          </a:xfrm>
          <a:prstGeom prst="rect">
            <a:avLst/>
          </a:prstGeom>
          <a:noFill/>
        </p:spPr>
        <p:txBody>
          <a:bodyPr wrap="square">
            <a:spAutoFit/>
          </a:bodyPr>
          <a:lstStyle/>
          <a:p>
            <a:r>
              <a:rPr lang="en-US" altLang="zh-CN" sz="2400" b="1" dirty="0">
                <a:solidFill>
                  <a:schemeClr val="accent3">
                    <a:lumMod val="60000"/>
                    <a:lumOff val="40000"/>
                  </a:schemeClr>
                </a:solidFill>
              </a:rPr>
              <a:t>Hello and welcome to our school! My name is … and I’m your guide today. Let’s begin the tour.</a:t>
            </a:r>
            <a:endParaRPr lang="en-US" altLang="zh-CN" sz="2400" b="1" dirty="0">
              <a:solidFill>
                <a:schemeClr val="accent3">
                  <a:lumMod val="60000"/>
                  <a:lumOff val="40000"/>
                </a:schemeClr>
              </a:solidFill>
            </a:endParaRPr>
          </a:p>
          <a:p>
            <a:r>
              <a:rPr lang="en-US" altLang="zh-CN" sz="2400" b="1" dirty="0">
                <a:solidFill>
                  <a:schemeClr val="bg1"/>
                </a:solidFill>
              </a:rPr>
              <a:t>This is our </a:t>
            </a:r>
            <a:r>
              <a:rPr lang="en-US" altLang="zh-CN" sz="2400" b="1" u="sng" dirty="0">
                <a:solidFill>
                  <a:schemeClr val="bg1"/>
                </a:solidFill>
              </a:rPr>
              <a:t>classroom building</a:t>
            </a:r>
            <a:r>
              <a:rPr lang="en-US" altLang="zh-CN" sz="2400" b="1" dirty="0">
                <a:solidFill>
                  <a:schemeClr val="bg1"/>
                </a:solidFill>
              </a:rPr>
              <a:t>. It’s really big. We spend most of our time here. Look, there is a  large </a:t>
            </a:r>
            <a:r>
              <a:rPr lang="en-US" altLang="zh-CN" sz="2400" b="1" u="sng" dirty="0">
                <a:solidFill>
                  <a:schemeClr val="bg1"/>
                </a:solidFill>
              </a:rPr>
              <a:t>sports field </a:t>
            </a:r>
            <a:r>
              <a:rPr lang="en-US" altLang="zh-CN" sz="2400" b="1" dirty="0">
                <a:solidFill>
                  <a:schemeClr val="bg1"/>
                </a:solidFill>
              </a:rPr>
              <a:t>next to it. We do morning exercises together. Every Monday we raise the flag there. The big building behind it is our </a:t>
            </a:r>
            <a:r>
              <a:rPr lang="en-US" altLang="zh-CN" sz="2400" b="1" u="sng" dirty="0">
                <a:solidFill>
                  <a:schemeClr val="bg1"/>
                </a:solidFill>
              </a:rPr>
              <a:t>library</a:t>
            </a:r>
            <a:r>
              <a:rPr lang="en-US" altLang="zh-CN" sz="2400" b="1" dirty="0">
                <a:solidFill>
                  <a:schemeClr val="bg1"/>
                </a:solidFill>
              </a:rPr>
              <a:t>. It is my favorite place. I enjoy  reading all kinds of books there. The next place on our tour is the </a:t>
            </a:r>
            <a:r>
              <a:rPr lang="en-US" altLang="zh-CN" sz="2400" b="1" u="sng" dirty="0">
                <a:solidFill>
                  <a:schemeClr val="bg1"/>
                </a:solidFill>
              </a:rPr>
              <a:t>science building</a:t>
            </a:r>
            <a:r>
              <a:rPr lang="en-US" altLang="zh-CN" sz="2400" b="1" dirty="0">
                <a:solidFill>
                  <a:schemeClr val="bg1"/>
                </a:solidFill>
              </a:rPr>
              <a:t>. This is an interesting place because we do many scientific experiments there. We learn a lot and have fun as well.</a:t>
            </a:r>
            <a:endParaRPr lang="en-US" altLang="zh-CN" sz="2400" b="1" dirty="0">
              <a:solidFill>
                <a:schemeClr val="bg1"/>
              </a:solidFill>
            </a:endParaRPr>
          </a:p>
          <a:p>
            <a:r>
              <a:rPr lang="zh-CN" altLang="en-US" sz="2400" b="1" dirty="0">
                <a:solidFill>
                  <a:schemeClr val="accent3">
                    <a:lumMod val="60000"/>
                    <a:lumOff val="40000"/>
                  </a:schemeClr>
                </a:solidFill>
                <a:sym typeface="阿里巴巴普惠体" panose="00020600040101010101" charset="-122"/>
              </a:rPr>
              <a:t>A school is a place to start our dream. I love my school so much and I hope all of you can enjoy the tour in our school.</a:t>
            </a:r>
            <a:endParaRPr lang="en-US" altLang="zh-CN" sz="2400" b="1" dirty="0">
              <a:solidFill>
                <a:schemeClr val="accent3">
                  <a:lumMod val="60000"/>
                  <a:lumOff val="4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56444" y="1212241"/>
            <a:ext cx="7580001" cy="687009"/>
          </a:xfrm>
          <a:prstGeom prst="rect">
            <a:avLst/>
          </a:prstGeom>
        </p:spPr>
      </p:pic>
      <p:sp>
        <p:nvSpPr>
          <p:cNvPr id="5" name="矩形: 圆角 4"/>
          <p:cNvSpPr/>
          <p:nvPr/>
        </p:nvSpPr>
        <p:spPr>
          <a:xfrm>
            <a:off x="1397358" y="1384479"/>
            <a:ext cx="4043966" cy="315532"/>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圆角矩形 24"/>
          <p:cNvSpPr/>
          <p:nvPr/>
        </p:nvSpPr>
        <p:spPr>
          <a:xfrm>
            <a:off x="-713740" y="-420370"/>
            <a:ext cx="5210175" cy="1224915"/>
          </a:xfrm>
          <a:prstGeom prst="roundRect">
            <a:avLst/>
          </a:prstGeom>
          <a:solidFill>
            <a:srgbClr val="469C5C"/>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 name="文本框 1"/>
          <p:cNvSpPr txBox="1"/>
          <p:nvPr/>
        </p:nvSpPr>
        <p:spPr>
          <a:xfrm>
            <a:off x="535170" y="156891"/>
            <a:ext cx="4254205" cy="521970"/>
          </a:xfrm>
          <a:prstGeom prst="rect">
            <a:avLst/>
          </a:prstGeom>
          <a:noFill/>
        </p:spPr>
        <p:txBody>
          <a:bodyPr wrap="square" rtlCol="0">
            <a:spAutoFit/>
          </a:bodyPr>
          <a:lstStyle/>
          <a:p>
            <a:r>
              <a:rPr lang="en-US" altLang="zh-CN" sz="2800" b="1" dirty="0">
                <a:solidFill>
                  <a:srgbClr val="F5E752"/>
                </a:solidFill>
                <a:latin typeface="Britannic Bold" panose="020B0903060703020204" charset="0"/>
                <a:cs typeface="Britannic Bold" panose="020B0903060703020204" charset="0"/>
              </a:rPr>
              <a:t>3.Project presentation </a:t>
            </a:r>
            <a:endParaRPr lang="en-US" altLang="zh-CN" sz="2800" b="1" dirty="0">
              <a:solidFill>
                <a:srgbClr val="F5E752"/>
              </a:solidFill>
              <a:latin typeface="Britannic Bold" panose="020B0903060703020204" charset="0"/>
              <a:cs typeface="Britannic Bold" panose="020B0903060703020204" charset="0"/>
            </a:endParaRPr>
          </a:p>
        </p:txBody>
      </p:sp>
      <p:grpSp>
        <p:nvGrpSpPr>
          <p:cNvPr id="16" name="组合 15"/>
          <p:cNvGrpSpPr/>
          <p:nvPr/>
        </p:nvGrpSpPr>
        <p:grpSpPr>
          <a:xfrm>
            <a:off x="535314" y="2071370"/>
            <a:ext cx="4678045" cy="4395691"/>
            <a:chOff x="-301" y="7588"/>
            <a:chExt cx="7367" cy="6449"/>
          </a:xfrm>
        </p:grpSpPr>
        <p:sp>
          <p:nvSpPr>
            <p:cNvPr id="11" name="圆角矩形 10"/>
            <p:cNvSpPr/>
            <p:nvPr/>
          </p:nvSpPr>
          <p:spPr>
            <a:xfrm>
              <a:off x="-301" y="7588"/>
              <a:ext cx="7367" cy="6449"/>
            </a:xfrm>
            <a:prstGeom prst="roundRect">
              <a:avLst>
                <a:gd name="adj" fmla="val 9635"/>
              </a:avLst>
            </a:prstGeom>
            <a:solidFill>
              <a:srgbClr val="469C5C">
                <a:alpha val="99000"/>
              </a:srgb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2" name="文本框 11"/>
            <p:cNvSpPr txBox="1"/>
            <p:nvPr/>
          </p:nvSpPr>
          <p:spPr>
            <a:xfrm>
              <a:off x="-138" y="7972"/>
              <a:ext cx="7040" cy="5929"/>
            </a:xfrm>
            <a:prstGeom prst="rect">
              <a:avLst/>
            </a:prstGeom>
            <a:noFill/>
          </p:spPr>
          <p:txBody>
            <a:bodyPr wrap="square" rtlCol="0">
              <a:noAutofit/>
            </a:bodyPr>
            <a:lstStyle/>
            <a:p>
              <a:pPr algn="l">
                <a:lnSpc>
                  <a:spcPct val="130000"/>
                </a:lnSpc>
                <a:buClrTx/>
                <a:buSzTx/>
                <a:buNone/>
              </a:pPr>
              <a:r>
                <a:rPr lang="en-US" altLang="zh-CN" sz="2400" b="1" dirty="0">
                  <a:solidFill>
                    <a:schemeClr val="bg1"/>
                  </a:solidFill>
                  <a:latin typeface="Times New Roman" panose="02020603050405020304" charset="0"/>
                  <a:cs typeface="Times New Roman" panose="02020603050405020304" charset="0"/>
                  <a:sym typeface="+mn-ea"/>
                </a:rPr>
                <a:t>Presentation:</a:t>
              </a:r>
              <a:endParaRPr lang="en-US" altLang="zh-CN" sz="2400" b="1" dirty="0">
                <a:solidFill>
                  <a:schemeClr val="bg1"/>
                </a:solidFill>
                <a:latin typeface="Times New Roman" panose="02020603050405020304" charset="0"/>
                <a:cs typeface="Times New Roman" panose="02020603050405020304" charset="0"/>
                <a:sym typeface="+mn-ea"/>
              </a:endParaRPr>
            </a:p>
            <a:p>
              <a:pPr algn="l">
                <a:lnSpc>
                  <a:spcPct val="130000"/>
                </a:lnSpc>
                <a:buClrTx/>
                <a:buSzTx/>
                <a:buNone/>
              </a:pPr>
              <a:r>
                <a:rPr lang="en-US" altLang="zh-CN" sz="2400" b="1" dirty="0">
                  <a:solidFill>
                    <a:schemeClr val="bg1"/>
                  </a:solidFill>
                  <a:latin typeface="Times New Roman" panose="02020603050405020304" charset="0"/>
                  <a:cs typeface="Times New Roman" panose="02020603050405020304" charset="0"/>
                  <a:sym typeface="+mn-ea"/>
                </a:rPr>
                <a:t>The group members work as the guides and take turns to introduce places in the school. While listening, the other students work as visitors and ask about what they’re interested in. </a:t>
              </a:r>
              <a:endParaRPr lang="en-US" altLang="zh-CN" sz="2400" b="1" dirty="0">
                <a:solidFill>
                  <a:schemeClr val="bg1"/>
                </a:solidFill>
                <a:latin typeface="Times New Roman" panose="02020603050405020304" charset="0"/>
                <a:cs typeface="Times New Roman" panose="02020603050405020304" charset="0"/>
                <a:sym typeface="+mn-ea"/>
              </a:endParaRPr>
            </a:p>
            <a:p>
              <a:pPr algn="l">
                <a:lnSpc>
                  <a:spcPct val="130000"/>
                </a:lnSpc>
                <a:buClrTx/>
                <a:buSzTx/>
                <a:buNone/>
              </a:pPr>
              <a:endParaRPr lang="en-US" altLang="zh-CN" sz="2400" b="1" dirty="0">
                <a:solidFill>
                  <a:schemeClr val="bg1"/>
                </a:solidFill>
                <a:latin typeface="Times New Roman" panose="02020603050405020304" charset="0"/>
                <a:cs typeface="Times New Roman" panose="02020603050405020304" charset="0"/>
              </a:endParaRPr>
            </a:p>
          </p:txBody>
        </p:sp>
      </p:grpSp>
      <p:grpSp>
        <p:nvGrpSpPr>
          <p:cNvPr id="15" name="组合 14"/>
          <p:cNvGrpSpPr/>
          <p:nvPr/>
        </p:nvGrpSpPr>
        <p:grpSpPr>
          <a:xfrm>
            <a:off x="5623013" y="2786375"/>
            <a:ext cx="6341027" cy="2799405"/>
            <a:chOff x="6545" y="4484"/>
            <a:chExt cx="11503" cy="3754"/>
          </a:xfrm>
        </p:grpSpPr>
        <p:sp>
          <p:nvSpPr>
            <p:cNvPr id="13" name="圆角矩形 12"/>
            <p:cNvSpPr/>
            <p:nvPr/>
          </p:nvSpPr>
          <p:spPr>
            <a:xfrm>
              <a:off x="6545" y="4484"/>
              <a:ext cx="11503" cy="3754"/>
            </a:xfrm>
            <a:prstGeom prst="roundRect">
              <a:avLst>
                <a:gd name="adj" fmla="val 8851"/>
              </a:avLst>
            </a:prstGeom>
            <a:noFill/>
            <a:ln w="25400" cmpd="sng">
              <a:solidFill>
                <a:srgbClr val="469C5C"/>
              </a:solidFill>
              <a:prstDash val="sysDash"/>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4" name="文本框 13"/>
            <p:cNvSpPr txBox="1"/>
            <p:nvPr/>
          </p:nvSpPr>
          <p:spPr>
            <a:xfrm>
              <a:off x="6838" y="4741"/>
              <a:ext cx="10903" cy="2600"/>
            </a:xfrm>
            <a:prstGeom prst="rect">
              <a:avLst/>
            </a:prstGeom>
            <a:noFill/>
          </p:spPr>
          <p:txBody>
            <a:bodyPr wrap="square" rtlCol="0" anchor="t">
              <a:spAutoFit/>
            </a:bodyPr>
            <a:lstStyle/>
            <a:p>
              <a:pPr algn="ctr"/>
              <a:r>
                <a:rPr lang="zh-CN" altLang="en-US" sz="2400" b="1" dirty="0">
                  <a:latin typeface="楷体" panose="02010609060101010101" charset="-122"/>
                  <a:ea typeface="楷体" panose="02010609060101010101" charset="-122"/>
                  <a:cs typeface="楷体" panose="02010609060101010101" charset="-122"/>
                  <a:sym typeface="+mn-ea"/>
                </a:rPr>
                <a:t>项目展示</a:t>
              </a:r>
              <a:endParaRPr lang="en-US" altLang="zh-CN" sz="2400" b="1" dirty="0">
                <a:latin typeface="楷体" panose="02010609060101010101" charset="-122"/>
                <a:ea typeface="楷体" panose="02010609060101010101" charset="-122"/>
                <a:cs typeface="楷体" panose="02010609060101010101" charset="-122"/>
                <a:sym typeface="+mn-ea"/>
              </a:endParaRPr>
            </a:p>
            <a:p>
              <a:r>
                <a:rPr lang="zh-CN" altLang="en-US" sz="2400" dirty="0">
                  <a:latin typeface="楷体" panose="02010609060101010101" charset="-122"/>
                  <a:ea typeface="楷体" panose="02010609060101010101" charset="-122"/>
                  <a:cs typeface="楷体" panose="02010609060101010101" charset="-122"/>
                  <a:sym typeface="+mn-ea"/>
                </a:rPr>
                <a:t>各小组成员全员参与项目成果展示，根据所绘地图，轮流介绍校园。与此同时，其他学生扮演游客，可即时向导游提问，了解自己感兴趣的内容，丰富成果展示的内容。</a:t>
              </a:r>
              <a:endParaRPr lang="zh-CN" altLang="en-US" sz="2400" dirty="0">
                <a:solidFill>
                  <a:schemeClr val="tx1"/>
                </a:solidFill>
                <a:latin typeface="楷体" panose="02010609060101010101" charset="-122"/>
                <a:ea typeface="楷体" panose="02010609060101010101" charset="-122"/>
                <a:cs typeface="楷体" panose="02010609060101010101" charset="-122"/>
                <a:sym typeface="+mn-ea"/>
              </a:endParaRPr>
            </a:p>
          </p:txBody>
        </p:sp>
      </p:grpSp>
      <p:grpSp>
        <p:nvGrpSpPr>
          <p:cNvPr id="3" name="组合 2"/>
          <p:cNvGrpSpPr/>
          <p:nvPr/>
        </p:nvGrpSpPr>
        <p:grpSpPr>
          <a:xfrm>
            <a:off x="5316864" y="1633545"/>
            <a:ext cx="6941810" cy="5039045"/>
            <a:chOff x="385" y="6458"/>
            <a:chExt cx="7076" cy="3855"/>
          </a:xfrm>
        </p:grpSpPr>
        <p:sp>
          <p:nvSpPr>
            <p:cNvPr id="6" name="圆角矩形 10"/>
            <p:cNvSpPr/>
            <p:nvPr/>
          </p:nvSpPr>
          <p:spPr>
            <a:xfrm>
              <a:off x="385" y="6458"/>
              <a:ext cx="6901" cy="3855"/>
            </a:xfrm>
            <a:prstGeom prst="roundRect">
              <a:avLst>
                <a:gd name="adj" fmla="val 9635"/>
              </a:avLst>
            </a:prstGeom>
            <a:solidFill>
              <a:srgbClr val="469C5C">
                <a:alpha val="99000"/>
              </a:srgb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bg1"/>
                </a:solidFill>
              </a:endParaRPr>
            </a:p>
          </p:txBody>
        </p:sp>
        <p:sp>
          <p:nvSpPr>
            <p:cNvPr id="7" name="文本框 6"/>
            <p:cNvSpPr txBox="1"/>
            <p:nvPr/>
          </p:nvSpPr>
          <p:spPr>
            <a:xfrm>
              <a:off x="505" y="6569"/>
              <a:ext cx="6956" cy="300"/>
            </a:xfrm>
            <a:prstGeom prst="rect">
              <a:avLst/>
            </a:prstGeom>
            <a:noFill/>
          </p:spPr>
          <p:txBody>
            <a:bodyPr wrap="square" rtlCol="0">
              <a:spAutoFit/>
            </a:bodyPr>
            <a:lstStyle/>
            <a:p>
              <a:pPr indent="0" algn="l" fontAlgn="auto">
                <a:lnSpc>
                  <a:spcPct val="100000"/>
                </a:lnSpc>
                <a:buClrTx/>
                <a:buSzTx/>
                <a:buNone/>
              </a:pPr>
              <a:endParaRPr lang="en-US" altLang="zh-CN" sz="2400" b="1" dirty="0">
                <a:solidFill>
                  <a:schemeClr val="bg1"/>
                </a:solidFill>
                <a:latin typeface="Times New Roman" panose="02020603050405020304" charset="0"/>
                <a:cs typeface="Times New Roman" panose="02020603050405020304" charset="0"/>
              </a:endParaRPr>
            </a:p>
          </p:txBody>
        </p:sp>
      </p:grpSp>
      <p:sp>
        <p:nvSpPr>
          <p:cNvPr id="8" name="文本框 7"/>
          <p:cNvSpPr txBox="1"/>
          <p:nvPr/>
        </p:nvSpPr>
        <p:spPr>
          <a:xfrm>
            <a:off x="5496218" y="1899250"/>
            <a:ext cx="6411419" cy="4575933"/>
          </a:xfrm>
          <a:prstGeom prst="rect">
            <a:avLst/>
          </a:prstGeom>
          <a:solidFill>
            <a:schemeClr val="bg1"/>
          </a:solidFill>
          <a:ln w="28575">
            <a:solidFill>
              <a:srgbClr val="469C5C"/>
            </a:solidFill>
            <a:prstDash val="sysDot"/>
          </a:ln>
        </p:spPr>
        <p:txBody>
          <a:bodyPr wrap="square" rtlCol="0">
            <a:spAutoFit/>
          </a:bodyPr>
          <a:lstStyle/>
          <a:p>
            <a:pPr>
              <a:lnSpc>
                <a:spcPts val="3200"/>
              </a:lnSpc>
            </a:pPr>
            <a:r>
              <a:rPr lang="en-US" altLang="zh-CN" sz="2400" b="1" dirty="0">
                <a:solidFill>
                  <a:srgbClr val="FF0000"/>
                </a:solidFill>
                <a:latin typeface="Times New Roman" panose="02020603050405020304" charset="0"/>
                <a:ea typeface="华文中宋" panose="02010600040101010101" pitchFamily="2" charset="-122"/>
                <a:cs typeface="Times New Roman" panose="02020603050405020304" charset="0"/>
              </a:rPr>
              <a:t>Suggested questions for visitors:</a:t>
            </a:r>
            <a:endParaRPr lang="en-US" altLang="zh-CN" sz="2400" b="1" dirty="0">
              <a:solidFill>
                <a:srgbClr val="FF0000"/>
              </a:solidFill>
              <a:latin typeface="Times New Roman" panose="02020603050405020304" charset="0"/>
              <a:ea typeface="华文中宋" panose="02010600040101010101" pitchFamily="2" charset="-122"/>
              <a:cs typeface="Times New Roman" panose="02020603050405020304" charset="0"/>
            </a:endParaRPr>
          </a:p>
          <a:p>
            <a:pPr>
              <a:lnSpc>
                <a:spcPts val="3200"/>
              </a:lnSpc>
            </a:pPr>
            <a:r>
              <a:rPr lang="en-US" altLang="zh-CN" sz="2400" b="1" dirty="0">
                <a:latin typeface="Times New Roman" panose="02020603050405020304" charset="0"/>
                <a:ea typeface="华文中宋" panose="02010600040101010101" pitchFamily="2" charset="-122"/>
                <a:cs typeface="Times New Roman" panose="02020603050405020304" charset="0"/>
              </a:rPr>
              <a:t>1. Where’s the school dining hall? What about the food?</a:t>
            </a:r>
            <a:endParaRPr lang="en-US" altLang="zh-CN" sz="2400" b="1" dirty="0">
              <a:latin typeface="Times New Roman" panose="02020603050405020304" charset="0"/>
              <a:ea typeface="华文中宋" panose="02010600040101010101" pitchFamily="2" charset="-122"/>
              <a:cs typeface="Times New Roman" panose="02020603050405020304" charset="0"/>
            </a:endParaRPr>
          </a:p>
          <a:p>
            <a:pPr>
              <a:lnSpc>
                <a:spcPts val="3200"/>
              </a:lnSpc>
            </a:pPr>
            <a:r>
              <a:rPr lang="en-US" altLang="zh-CN" sz="2400" b="1" dirty="0">
                <a:latin typeface="Times New Roman" panose="02020603050405020304" charset="0"/>
                <a:ea typeface="华文中宋" panose="02010600040101010101" pitchFamily="2" charset="-122"/>
                <a:cs typeface="Times New Roman" panose="02020603050405020304" charset="0"/>
              </a:rPr>
              <a:t>2. How many buildings are there in your school? Which is the highest?</a:t>
            </a:r>
            <a:endParaRPr lang="en-US" altLang="zh-CN" sz="2400" b="1" dirty="0">
              <a:latin typeface="Times New Roman" panose="02020603050405020304" charset="0"/>
              <a:ea typeface="华文中宋" panose="02010600040101010101" pitchFamily="2" charset="-122"/>
              <a:cs typeface="Times New Roman" panose="02020603050405020304" charset="0"/>
            </a:endParaRPr>
          </a:p>
          <a:p>
            <a:pPr>
              <a:lnSpc>
                <a:spcPts val="3200"/>
              </a:lnSpc>
            </a:pPr>
            <a:r>
              <a:rPr lang="en-US" altLang="zh-CN" sz="2400" b="1" dirty="0">
                <a:latin typeface="Times New Roman" panose="02020603050405020304" charset="0"/>
                <a:ea typeface="华文中宋" panose="02010600040101010101" pitchFamily="2" charset="-122"/>
                <a:cs typeface="Times New Roman" panose="02020603050405020304" charset="0"/>
              </a:rPr>
              <a:t>3. Which floor is your classroom on?</a:t>
            </a:r>
            <a:endParaRPr lang="en-US" altLang="zh-CN" sz="2400" b="1" dirty="0">
              <a:latin typeface="Times New Roman" panose="02020603050405020304" charset="0"/>
              <a:ea typeface="华文中宋" panose="02010600040101010101" pitchFamily="2" charset="-122"/>
              <a:cs typeface="Times New Roman" panose="02020603050405020304" charset="0"/>
            </a:endParaRPr>
          </a:p>
          <a:p>
            <a:pPr>
              <a:lnSpc>
                <a:spcPts val="3200"/>
              </a:lnSpc>
            </a:pPr>
            <a:r>
              <a:rPr lang="en-US" altLang="zh-CN" sz="2400" b="1" dirty="0">
                <a:latin typeface="Times New Roman" panose="02020603050405020304" charset="0"/>
                <a:ea typeface="华文中宋" panose="02010600040101010101" pitchFamily="2" charset="-122"/>
                <a:cs typeface="Times New Roman" panose="02020603050405020304" charset="0"/>
              </a:rPr>
              <a:t>4. What are the opening hours for the library?</a:t>
            </a:r>
            <a:endParaRPr lang="en-US" altLang="zh-CN" sz="2400" b="1" dirty="0">
              <a:latin typeface="Times New Roman" panose="02020603050405020304" charset="0"/>
              <a:ea typeface="华文中宋" panose="02010600040101010101" pitchFamily="2" charset="-122"/>
              <a:cs typeface="Times New Roman" panose="02020603050405020304" charset="0"/>
            </a:endParaRPr>
          </a:p>
          <a:p>
            <a:pPr>
              <a:lnSpc>
                <a:spcPts val="3200"/>
              </a:lnSpc>
            </a:pPr>
            <a:r>
              <a:rPr lang="en-US" altLang="zh-CN" sz="2400" b="1" dirty="0">
                <a:latin typeface="Times New Roman" panose="02020603050405020304" charset="0"/>
                <a:ea typeface="华文中宋" panose="02010600040101010101" pitchFamily="2" charset="-122"/>
                <a:cs typeface="Times New Roman" panose="02020603050405020304" charset="0"/>
              </a:rPr>
              <a:t>5. Which is your favorite place in your school?</a:t>
            </a:r>
            <a:endParaRPr lang="en-US" altLang="zh-CN" sz="2400" b="1" dirty="0">
              <a:latin typeface="Times New Roman" panose="02020603050405020304" charset="0"/>
              <a:ea typeface="华文中宋" panose="02010600040101010101" pitchFamily="2" charset="-122"/>
              <a:cs typeface="Times New Roman" panose="02020603050405020304" charset="0"/>
            </a:endParaRPr>
          </a:p>
          <a:p>
            <a:pPr>
              <a:lnSpc>
                <a:spcPts val="3200"/>
              </a:lnSpc>
            </a:pPr>
            <a:r>
              <a:rPr lang="en-US" altLang="zh-CN" sz="2400" b="1" dirty="0">
                <a:latin typeface="Times New Roman" panose="02020603050405020304" charset="0"/>
                <a:ea typeface="华文中宋" panose="02010600040101010101" pitchFamily="2" charset="-122"/>
                <a:cs typeface="Times New Roman" panose="02020603050405020304" charset="0"/>
              </a:rPr>
              <a:t>6. What do you usually do on the sports field?</a:t>
            </a:r>
            <a:endParaRPr lang="en-US" altLang="zh-CN" sz="2400" b="1" dirty="0">
              <a:latin typeface="Times New Roman" panose="02020603050405020304" charset="0"/>
              <a:ea typeface="华文中宋" panose="02010600040101010101" pitchFamily="2" charset="-122"/>
              <a:cs typeface="Times New Roman" panose="02020603050405020304" charset="0"/>
            </a:endParaRPr>
          </a:p>
          <a:p>
            <a:pPr>
              <a:lnSpc>
                <a:spcPts val="3200"/>
              </a:lnSpc>
            </a:pPr>
            <a:r>
              <a:rPr lang="en-US" altLang="zh-CN" sz="2400" b="1" dirty="0">
                <a:latin typeface="Times New Roman" panose="02020603050405020304" charset="0"/>
                <a:ea typeface="华文中宋" panose="02010600040101010101" pitchFamily="2" charset="-122"/>
                <a:cs typeface="Times New Roman" panose="02020603050405020304" charset="0"/>
              </a:rPr>
              <a:t>7. Is there a music hall in your school?</a:t>
            </a:r>
            <a:endParaRPr lang="en-US" altLang="zh-CN" sz="2400" b="1" dirty="0">
              <a:latin typeface="Times New Roman" panose="02020603050405020304" charset="0"/>
              <a:ea typeface="华文中宋" panose="02010600040101010101" pitchFamily="2" charset="-122"/>
              <a:cs typeface="Times New Roman" panose="02020603050405020304" charset="0"/>
            </a:endParaRPr>
          </a:p>
          <a:p>
            <a:pPr>
              <a:lnSpc>
                <a:spcPts val="3200"/>
              </a:lnSpc>
            </a:pPr>
            <a:r>
              <a:rPr lang="en-US" altLang="zh-CN" sz="2400" b="1" dirty="0">
                <a:latin typeface="Times New Roman" panose="02020603050405020304" charset="0"/>
                <a:ea typeface="华文中宋" panose="02010600040101010101" pitchFamily="2" charset="-122"/>
                <a:cs typeface="Times New Roman" panose="02020603050405020304" charset="0"/>
              </a:rPr>
              <a:t>    …</a:t>
            </a:r>
            <a:endParaRPr lang="en-US" altLang="zh-CN" sz="2400" b="1" dirty="0">
              <a:latin typeface="Times New Roman" panose="02020603050405020304" charset="0"/>
              <a:ea typeface="华文中宋" panose="0201060004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509270" y="2575560"/>
            <a:ext cx="3933190" cy="2731770"/>
            <a:chOff x="385" y="4227"/>
            <a:chExt cx="6194" cy="4302"/>
          </a:xfrm>
        </p:grpSpPr>
        <p:sp>
          <p:nvSpPr>
            <p:cNvPr id="17" name="圆角矩形 16"/>
            <p:cNvSpPr/>
            <p:nvPr/>
          </p:nvSpPr>
          <p:spPr>
            <a:xfrm>
              <a:off x="385" y="4227"/>
              <a:ext cx="6194" cy="3960"/>
            </a:xfrm>
            <a:prstGeom prst="roundRect">
              <a:avLst>
                <a:gd name="adj" fmla="val 9635"/>
              </a:avLst>
            </a:prstGeom>
            <a:noFill/>
            <a:ln w="28575">
              <a:solidFill>
                <a:srgbClr val="469C5C"/>
              </a:solidFill>
              <a:prstDash val="sysDash"/>
            </a:ln>
            <a:extLst>
              <a:ext uri="{909E8E84-426E-40DD-AFC4-6F175D3DCCD1}">
                <a14:hiddenFill xmlns:a14="http://schemas.microsoft.com/office/drawing/2010/main">
                  <a:solidFill>
                    <a:srgbClr val="469C5C">
                      <a:alpha val="99000"/>
                    </a:srgb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8" name="文本框 17"/>
            <p:cNvSpPr txBox="1"/>
            <p:nvPr/>
          </p:nvSpPr>
          <p:spPr>
            <a:xfrm>
              <a:off x="736" y="4452"/>
              <a:ext cx="5753" cy="4077"/>
            </a:xfrm>
            <a:prstGeom prst="rect">
              <a:avLst/>
            </a:prstGeom>
            <a:noFill/>
            <a:ln>
              <a:noFill/>
            </a:ln>
          </p:spPr>
          <p:txBody>
            <a:bodyPr wrap="square" rtlCol="0">
              <a:spAutoFit/>
            </a:bodyPr>
            <a:lstStyle/>
            <a:p>
              <a:pPr indent="0" fontAlgn="auto">
                <a:lnSpc>
                  <a:spcPct val="130000"/>
                </a:lnSpc>
              </a:pPr>
              <a:r>
                <a:rPr lang="en-US" altLang="zh-CN" sz="3200" b="1" dirty="0">
                  <a:solidFill>
                    <a:schemeClr val="tx1"/>
                  </a:solidFill>
                  <a:latin typeface="Times New Roman" panose="02020603050405020304" charset="0"/>
                  <a:cs typeface="Times New Roman" panose="02020603050405020304" charset="0"/>
                  <a:sym typeface="+mn-ea"/>
                </a:rPr>
                <a:t>Vote for the best guide according to the checklist.</a:t>
              </a:r>
              <a:endParaRPr lang="en-US" altLang="zh-CN" sz="3200" b="1" dirty="0">
                <a:solidFill>
                  <a:schemeClr val="tx1"/>
                </a:solidFill>
                <a:latin typeface="Times New Roman" panose="02020603050405020304" charset="0"/>
                <a:cs typeface="Times New Roman" panose="02020603050405020304" charset="0"/>
                <a:sym typeface="+mn-ea"/>
              </a:endParaRPr>
            </a:p>
            <a:p>
              <a:pPr indent="0" fontAlgn="auto">
                <a:lnSpc>
                  <a:spcPct val="130000"/>
                </a:lnSpc>
              </a:pPr>
              <a:endParaRPr lang="en-US" altLang="zh-CN" sz="3200" b="1" dirty="0">
                <a:solidFill>
                  <a:schemeClr val="tx1"/>
                </a:solidFill>
                <a:latin typeface="Times New Roman" panose="02020603050405020304" charset="0"/>
                <a:cs typeface="Times New Roman" panose="02020603050405020304" charset="0"/>
                <a:sym typeface="+mn-ea"/>
              </a:endParaRPr>
            </a:p>
          </p:txBody>
        </p:sp>
      </p:grpSp>
      <p:sp>
        <p:nvSpPr>
          <p:cNvPr id="25" name="圆角矩形 24"/>
          <p:cNvSpPr/>
          <p:nvPr/>
        </p:nvSpPr>
        <p:spPr>
          <a:xfrm>
            <a:off x="-713740" y="-420370"/>
            <a:ext cx="5210175" cy="1224915"/>
          </a:xfrm>
          <a:prstGeom prst="roundRect">
            <a:avLst/>
          </a:prstGeom>
          <a:solidFill>
            <a:srgbClr val="469C5C"/>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 name="文本框 1"/>
          <p:cNvSpPr txBox="1"/>
          <p:nvPr/>
        </p:nvSpPr>
        <p:spPr>
          <a:xfrm>
            <a:off x="790755" y="210888"/>
            <a:ext cx="4254205" cy="521970"/>
          </a:xfrm>
          <a:prstGeom prst="rect">
            <a:avLst/>
          </a:prstGeom>
          <a:noFill/>
        </p:spPr>
        <p:txBody>
          <a:bodyPr wrap="square" rtlCol="0">
            <a:spAutoFit/>
          </a:bodyPr>
          <a:lstStyle/>
          <a:p>
            <a:r>
              <a:rPr lang="en-US" altLang="zh-CN" sz="2800" b="1" dirty="0">
                <a:solidFill>
                  <a:srgbClr val="F5E752"/>
                </a:solidFill>
                <a:latin typeface="Britannic Bold" panose="020B0903060703020204" charset="0"/>
                <a:cs typeface="Britannic Bold" panose="020B0903060703020204" charset="0"/>
              </a:rPr>
              <a:t>4.Project evaluation</a:t>
            </a:r>
            <a:endParaRPr lang="en-US" altLang="zh-CN" sz="2800" b="1" dirty="0">
              <a:solidFill>
                <a:srgbClr val="F5E752"/>
              </a:solidFill>
              <a:latin typeface="Britannic Bold" panose="020B0903060703020204" charset="0"/>
              <a:cs typeface="Britannic Bold" panose="020B0903060703020204" charset="0"/>
            </a:endParaRPr>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21241" y="896176"/>
            <a:ext cx="6585313" cy="596856"/>
          </a:xfrm>
          <a:prstGeom prst="rect">
            <a:avLst/>
          </a:prstGeom>
        </p:spPr>
      </p:pic>
      <p:sp>
        <p:nvSpPr>
          <p:cNvPr id="6" name="矩形 5"/>
          <p:cNvSpPr/>
          <p:nvPr/>
        </p:nvSpPr>
        <p:spPr>
          <a:xfrm>
            <a:off x="4901484" y="1001386"/>
            <a:ext cx="2389031" cy="36060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8" name="表格 7"/>
          <p:cNvGraphicFramePr>
            <a:graphicFrameLocks noGrp="1"/>
          </p:cNvGraphicFramePr>
          <p:nvPr/>
        </p:nvGraphicFramePr>
        <p:xfrm>
          <a:off x="4612944" y="2039690"/>
          <a:ext cx="6613301" cy="3946382"/>
        </p:xfrm>
        <a:graphic>
          <a:graphicData uri="http://schemas.openxmlformats.org/drawingml/2006/table">
            <a:tbl>
              <a:tblPr firstRow="1" bandRow="1">
                <a:tableStyleId>{00A15C55-8517-42AA-B614-E9B94910E393}</a:tableStyleId>
              </a:tblPr>
              <a:tblGrid>
                <a:gridCol w="4887532"/>
                <a:gridCol w="1725769"/>
              </a:tblGrid>
              <a:tr h="654542">
                <a:tc gridSpan="2">
                  <a:txBody>
                    <a:bodyPr/>
                    <a:lstStyle>
                      <a:defPPr>
                        <a:defRPr lang="zh-CN" b="1">
                          <a:solidFill>
                            <a:schemeClr val="lt1"/>
                          </a:solidFill>
                        </a:defRPr>
                      </a:defPPr>
                      <a:lvl1pPr marL="0" algn="l" defTabSz="914400" rtl="0" eaLnBrk="1" latinLnBrk="0" hangingPunct="1">
                        <a:defRPr sz="1800" b="1" kern="1200">
                          <a:solidFill>
                            <a:schemeClr val="lt1"/>
                          </a:solidFill>
                          <a:latin typeface="+mn-lt"/>
                          <a:ea typeface="+mn-ea"/>
                          <a:cs typeface="+mn-cs"/>
                        </a:defRPr>
                      </a:lvl1pPr>
                      <a:lvl2pPr marL="457200" algn="l" defTabSz="914400" rtl="0" eaLnBrk="1" latinLnBrk="0" hangingPunct="1">
                        <a:defRPr sz="1800" b="1" kern="1200">
                          <a:solidFill>
                            <a:schemeClr val="lt1"/>
                          </a:solidFill>
                          <a:latin typeface="+mn-lt"/>
                          <a:ea typeface="+mn-ea"/>
                          <a:cs typeface="+mn-cs"/>
                        </a:defRPr>
                      </a:lvl2pPr>
                      <a:lvl3pPr marL="914400" algn="l" defTabSz="914400" rtl="0" eaLnBrk="1" latinLnBrk="0" hangingPunct="1">
                        <a:defRPr sz="1800" b="1" kern="1200">
                          <a:solidFill>
                            <a:schemeClr val="lt1"/>
                          </a:solidFill>
                          <a:latin typeface="+mn-lt"/>
                          <a:ea typeface="+mn-ea"/>
                          <a:cs typeface="+mn-cs"/>
                        </a:defRPr>
                      </a:lvl3pPr>
                      <a:lvl4pPr marL="1371600" algn="l" defTabSz="914400" rtl="0" eaLnBrk="1" latinLnBrk="0" hangingPunct="1">
                        <a:defRPr sz="1800" b="1" kern="1200">
                          <a:solidFill>
                            <a:schemeClr val="lt1"/>
                          </a:solidFill>
                          <a:latin typeface="+mn-lt"/>
                          <a:ea typeface="+mn-ea"/>
                          <a:cs typeface="+mn-cs"/>
                        </a:defRPr>
                      </a:lvl4pPr>
                      <a:lvl5pPr marL="1828800" algn="l" defTabSz="914400" rtl="0" eaLnBrk="1" latinLnBrk="0" hangingPunct="1">
                        <a:defRPr sz="1800" b="1" kern="1200">
                          <a:solidFill>
                            <a:schemeClr val="lt1"/>
                          </a:solidFill>
                          <a:latin typeface="+mn-lt"/>
                          <a:ea typeface="+mn-ea"/>
                          <a:cs typeface="+mn-cs"/>
                        </a:defRPr>
                      </a:lvl5pPr>
                      <a:lvl6pPr marL="2286000" algn="l" defTabSz="914400" rtl="0" eaLnBrk="1" latinLnBrk="0" hangingPunct="1">
                        <a:defRPr sz="1800" b="1" kern="1200">
                          <a:solidFill>
                            <a:schemeClr val="lt1"/>
                          </a:solidFill>
                          <a:latin typeface="+mn-lt"/>
                          <a:ea typeface="+mn-ea"/>
                          <a:cs typeface="+mn-cs"/>
                        </a:defRPr>
                      </a:lvl6pPr>
                      <a:lvl7pPr marL="2743200" algn="l" defTabSz="914400" rtl="0" eaLnBrk="1" latinLnBrk="0" hangingPunct="1">
                        <a:defRPr sz="1800" b="1" kern="1200">
                          <a:solidFill>
                            <a:schemeClr val="lt1"/>
                          </a:solidFill>
                          <a:latin typeface="+mn-lt"/>
                          <a:ea typeface="+mn-ea"/>
                          <a:cs typeface="+mn-cs"/>
                        </a:defRPr>
                      </a:lvl7pPr>
                      <a:lvl8pPr marL="3200400" algn="l" defTabSz="914400" rtl="0" eaLnBrk="1" latinLnBrk="0" hangingPunct="1">
                        <a:defRPr sz="1800" b="1" kern="1200">
                          <a:solidFill>
                            <a:schemeClr val="lt1"/>
                          </a:solidFill>
                          <a:latin typeface="+mn-lt"/>
                          <a:ea typeface="+mn-ea"/>
                          <a:cs typeface="+mn-cs"/>
                        </a:defRPr>
                      </a:lvl8pPr>
                      <a:lvl9pPr marL="3657600" algn="l" defTabSz="914400" rtl="0" eaLnBrk="1" latinLnBrk="0" hangingPunct="1">
                        <a:defRPr sz="1800" b="1" kern="1200">
                          <a:solidFill>
                            <a:schemeClr val="lt1"/>
                          </a:solidFill>
                          <a:latin typeface="+mn-lt"/>
                          <a:ea typeface="+mn-ea"/>
                          <a:cs typeface="+mn-cs"/>
                        </a:defRPr>
                      </a:lvl9pPr>
                    </a:lstStyle>
                    <a:p>
                      <a:pPr algn="ctr"/>
                      <a:r>
                        <a:rPr lang="en-US" altLang="zh-CN" sz="2800" dirty="0"/>
                        <a:t>Checklist</a:t>
                      </a:r>
                      <a:endParaRPr lang="en-US" altLang="zh-CN" sz="2800" dirty="0"/>
                    </a:p>
                  </a:txBody>
                  <a:tcPr marL="121920" marR="121920" marT="60960" marB="60960">
                    <a:solidFill>
                      <a:srgbClr val="489D5E"/>
                    </a:solidFill>
                  </a:tcPr>
                </a:tc>
                <a:tc hMerge="1">
                  <a:tcPr marL="121920" marR="121920" marT="60960" marB="60960"/>
                </a:tc>
              </a:tr>
              <a:tr h="537799">
                <a:tc>
                  <a: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altLang="zh-CN" sz="2800" dirty="0"/>
                        <a:t>Items</a:t>
                      </a:r>
                      <a:endParaRPr lang="en-US" altLang="zh-CN" sz="2800" dirty="0"/>
                    </a:p>
                  </a:txBody>
                  <a:tcPr marL="121920" marR="121920" marT="60960" marB="60960"/>
                </a:tc>
                <a:tc>
                  <a: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altLang="zh-CN" sz="2800" dirty="0"/>
                        <a:t>Stars</a:t>
                      </a:r>
                      <a:endParaRPr lang="en-US" altLang="zh-CN" sz="2800" dirty="0"/>
                    </a:p>
                  </a:txBody>
                  <a:tcPr marL="121920" marR="121920" marT="60960" marB="60960"/>
                </a:tc>
              </a:tr>
              <a:tr h="537799">
                <a:tc>
                  <a: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l" defTabSz="913765" rtl="0" eaLnBrk="1" fontAlgn="auto" latinLnBrk="0" hangingPunct="1">
                        <a:lnSpc>
                          <a:spcPct val="100000"/>
                        </a:lnSpc>
                        <a:spcBef>
                          <a:spcPts val="0"/>
                        </a:spcBef>
                        <a:spcAft>
                          <a:spcPts val="0"/>
                        </a:spcAft>
                        <a:buClrTx/>
                        <a:buSzTx/>
                        <a:buFontTx/>
                        <a:buNone/>
                        <a:defRPr/>
                      </a:pPr>
                      <a:r>
                        <a:rPr lang="en-US" altLang="zh-CN" sz="2400" dirty="0"/>
                        <a:t>A clear tour line.</a:t>
                      </a:r>
                      <a:r>
                        <a:rPr lang="zh-CN" altLang="en-US" sz="2400" dirty="0"/>
                        <a:t>（线路清晰）</a:t>
                      </a:r>
                      <a:endParaRPr lang="en-US" altLang="zh-CN" sz="2400" dirty="0"/>
                    </a:p>
                  </a:txBody>
                  <a:tcPr marL="121920" marR="121920" marT="60960" marB="60960"/>
                </a:tc>
                <a:tc>
                  <a: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lang="zh-CN" altLang="en-US" sz="2800" dirty="0"/>
                    </a:p>
                  </a:txBody>
                  <a:tcPr marL="121920" marR="121920" marT="60960" marB="60960"/>
                </a:tc>
              </a:tr>
              <a:tr h="537799">
                <a:tc>
                  <a: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l" defTabSz="913765" rtl="0" eaLnBrk="1" fontAlgn="auto" latinLnBrk="0" hangingPunct="1">
                        <a:lnSpc>
                          <a:spcPct val="100000"/>
                        </a:lnSpc>
                        <a:spcBef>
                          <a:spcPts val="0"/>
                        </a:spcBef>
                        <a:spcAft>
                          <a:spcPts val="0"/>
                        </a:spcAft>
                        <a:buClrTx/>
                        <a:buSzTx/>
                        <a:buFontTx/>
                        <a:buNone/>
                        <a:defRPr/>
                      </a:pPr>
                      <a:r>
                        <a:rPr lang="en-US" altLang="zh-CN" sz="2400" kern="1200" dirty="0"/>
                        <a:t>Rich contents.</a:t>
                      </a:r>
                      <a:r>
                        <a:rPr lang="zh-CN" altLang="en-US" sz="2400" dirty="0"/>
                        <a:t> （内容丰富）</a:t>
                      </a:r>
                      <a:endParaRPr lang="en-US" altLang="zh-CN" sz="2400" kern="1200" dirty="0"/>
                    </a:p>
                  </a:txBody>
                  <a:tcPr marL="121920" marR="121920" marT="60960" marB="60960"/>
                </a:tc>
                <a:tc>
                  <a: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lang="zh-CN" altLang="en-US" sz="2800" dirty="0"/>
                    </a:p>
                  </a:txBody>
                  <a:tcPr marL="121920" marR="121920" marT="60960" marB="60960"/>
                </a:tc>
              </a:tr>
              <a:tr h="537799">
                <a:tc>
                  <a: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l" defTabSz="913765" rtl="0" eaLnBrk="1" fontAlgn="auto" latinLnBrk="0" hangingPunct="1">
                        <a:lnSpc>
                          <a:spcPct val="100000"/>
                        </a:lnSpc>
                        <a:spcBef>
                          <a:spcPts val="0"/>
                        </a:spcBef>
                        <a:spcAft>
                          <a:spcPts val="0"/>
                        </a:spcAft>
                        <a:buClrTx/>
                        <a:buSzTx/>
                        <a:buFontTx/>
                        <a:buNone/>
                        <a:defRPr/>
                      </a:pPr>
                      <a:r>
                        <a:rPr lang="en-US" altLang="zh-CN" sz="2400" kern="1200" dirty="0"/>
                        <a:t>Timely responses. (</a:t>
                      </a:r>
                      <a:r>
                        <a:rPr lang="zh-CN" altLang="en-US" sz="2400" kern="1200" dirty="0"/>
                        <a:t>回应及时</a:t>
                      </a:r>
                      <a:r>
                        <a:rPr lang="en-US" altLang="zh-CN" sz="2400" kern="1200" dirty="0"/>
                        <a:t>)</a:t>
                      </a:r>
                      <a:endParaRPr lang="en-US" altLang="zh-CN" sz="2400" kern="1200" dirty="0"/>
                    </a:p>
                  </a:txBody>
                  <a:tcPr marL="121920" marR="121920" marT="60960" marB="60960"/>
                </a:tc>
                <a:tc>
                  <a: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lang="zh-CN" altLang="en-US" sz="2800" dirty="0"/>
                    </a:p>
                  </a:txBody>
                  <a:tcPr marL="121920" marR="121920" marT="60960" marB="60960"/>
                </a:tc>
              </a:tr>
              <a:tr h="537799">
                <a:tc>
                  <a: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l" defTabSz="913765" rtl="0" eaLnBrk="1" fontAlgn="auto" latinLnBrk="0" hangingPunct="1">
                        <a:lnSpc>
                          <a:spcPct val="100000"/>
                        </a:lnSpc>
                        <a:spcBef>
                          <a:spcPts val="0"/>
                        </a:spcBef>
                        <a:spcAft>
                          <a:spcPts val="0"/>
                        </a:spcAft>
                        <a:buClrTx/>
                        <a:buSzTx/>
                        <a:buFontTx/>
                        <a:buNone/>
                        <a:defRPr/>
                      </a:pPr>
                      <a:r>
                        <a:rPr lang="en-US" altLang="zh-CN" sz="2400" kern="1200" dirty="0"/>
                        <a:t>Fluent language.</a:t>
                      </a:r>
                      <a:r>
                        <a:rPr lang="zh-CN" altLang="en-US" sz="2400" dirty="0"/>
                        <a:t> （语言流利）</a:t>
                      </a:r>
                      <a:endParaRPr lang="en-US" altLang="zh-CN" sz="2400" kern="1200" dirty="0"/>
                    </a:p>
                  </a:txBody>
                  <a:tcPr marL="121920" marR="121920" marT="60960" marB="60960"/>
                </a:tc>
                <a:tc>
                  <a: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lang="en-US" altLang="zh-CN" sz="2800" dirty="0"/>
                    </a:p>
                  </a:txBody>
                  <a:tcPr marL="121920" marR="121920" marT="60960" marB="60960"/>
                </a:tc>
              </a:tr>
              <a:tr h="537799">
                <a:tc>
                  <a:txBody>
                    <a:bodyPr/>
                    <a:lstStyle/>
                    <a:p>
                      <a:pPr marL="0" marR="0" lvl="0" indent="0" algn="l" defTabSz="913765" rtl="0" eaLnBrk="1" fontAlgn="auto" latinLnBrk="0" hangingPunct="1">
                        <a:lnSpc>
                          <a:spcPct val="100000"/>
                        </a:lnSpc>
                        <a:spcBef>
                          <a:spcPts val="0"/>
                        </a:spcBef>
                        <a:spcAft>
                          <a:spcPts val="0"/>
                        </a:spcAft>
                        <a:buClrTx/>
                        <a:buSzTx/>
                        <a:buFontTx/>
                        <a:buNone/>
                        <a:defRPr/>
                      </a:pPr>
                      <a:r>
                        <a:rPr lang="en-US" altLang="zh-CN" sz="2400" kern="1200" dirty="0"/>
                        <a:t>Proper manners.</a:t>
                      </a:r>
                      <a:r>
                        <a:rPr lang="zh-CN" altLang="en-US" sz="2400" dirty="0"/>
                        <a:t> （举止得体）</a:t>
                      </a:r>
                      <a:endParaRPr lang="en-US" altLang="zh-CN" sz="2400" kern="1200" dirty="0"/>
                    </a:p>
                  </a:txBody>
                  <a:tcPr marL="121920" marR="121920" marT="60960" marB="60960"/>
                </a:tc>
                <a:tc>
                  <a:txBody>
                    <a:bodyPr/>
                    <a:lstStyle/>
                    <a:p>
                      <a:pPr marL="0" marR="0" lvl="0" indent="0" algn="l" defTabSz="913765" rtl="0" eaLnBrk="1" fontAlgn="auto" latinLnBrk="0" hangingPunct="1">
                        <a:lnSpc>
                          <a:spcPct val="100000"/>
                        </a:lnSpc>
                        <a:spcBef>
                          <a:spcPts val="0"/>
                        </a:spcBef>
                        <a:spcAft>
                          <a:spcPts val="0"/>
                        </a:spcAft>
                        <a:buClrTx/>
                        <a:buSzTx/>
                        <a:buFontTx/>
                        <a:buNone/>
                        <a:defRPr/>
                      </a:pPr>
                      <a:endParaRPr lang="en-US" altLang="zh-CN" sz="2800" dirty="0"/>
                    </a:p>
                  </a:txBody>
                  <a:tcPr marL="121920" marR="121920" marT="60960" marB="60960"/>
                </a:tc>
              </a:tr>
            </a:tbl>
          </a:graphicData>
        </a:graphic>
      </p:graphicFrame>
      <p:pic>
        <p:nvPicPr>
          <p:cNvPr id="9" name="Picture 2" descr="See the source image"/>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7871" b="89690" l="8000" r="91889">
                        <a14:foregroundMark x1="8111" y1="36585" x2="9778" y2="38692"/>
                        <a14:foregroundMark x1="50444" y1="7982" x2="51000" y2="13415"/>
                        <a14:foregroundMark x1="86000" y1="40355" x2="91889" y2="38359"/>
                      </a14:backgroundRemoval>
                    </a14:imgEffect>
                  </a14:imgLayer>
                </a14:imgProps>
              </a:ext>
              <a:ext uri="{28A0092B-C50C-407E-A947-70E740481C1C}">
                <a14:useLocalDpi xmlns:a14="http://schemas.microsoft.com/office/drawing/2010/main" val="0"/>
              </a:ext>
            </a:extLst>
          </a:blip>
          <a:srcRect/>
          <a:stretch>
            <a:fillRect/>
          </a:stretch>
        </p:blipFill>
        <p:spPr bwMode="auto">
          <a:xfrm>
            <a:off x="10128246" y="3272766"/>
            <a:ext cx="530720" cy="53195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See the source image"/>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7871" b="89690" l="8000" r="91889">
                        <a14:foregroundMark x1="8111" y1="36585" x2="9778" y2="38692"/>
                        <a14:foregroundMark x1="50444" y1="7982" x2="51000" y2="13415"/>
                        <a14:foregroundMark x1="86000" y1="40355" x2="91889" y2="38359"/>
                      </a14:backgroundRemoval>
                    </a14:imgEffect>
                  </a14:imgLayer>
                </a14:imgProps>
              </a:ext>
              <a:ext uri="{28A0092B-C50C-407E-A947-70E740481C1C}">
                <a14:useLocalDpi xmlns:a14="http://schemas.microsoft.com/office/drawing/2010/main" val="0"/>
              </a:ext>
            </a:extLst>
          </a:blip>
          <a:srcRect/>
          <a:stretch>
            <a:fillRect/>
          </a:stretch>
        </p:blipFill>
        <p:spPr bwMode="auto">
          <a:xfrm>
            <a:off x="10162125" y="3848173"/>
            <a:ext cx="530720" cy="53195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See the source image"/>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7871" b="89690" l="8000" r="91889">
                        <a14:foregroundMark x1="8111" y1="36585" x2="9778" y2="38692"/>
                        <a14:foregroundMark x1="50444" y1="7982" x2="51000" y2="13415"/>
                        <a14:foregroundMark x1="86000" y1="40355" x2="91889" y2="38359"/>
                      </a14:backgroundRemoval>
                    </a14:imgEffect>
                  </a14:imgLayer>
                </a14:imgProps>
              </a:ext>
              <a:ext uri="{28A0092B-C50C-407E-A947-70E740481C1C}">
                <a14:useLocalDpi xmlns:a14="http://schemas.microsoft.com/office/drawing/2010/main" val="0"/>
              </a:ext>
            </a:extLst>
          </a:blip>
          <a:srcRect/>
          <a:stretch>
            <a:fillRect/>
          </a:stretch>
        </p:blipFill>
        <p:spPr bwMode="auto">
          <a:xfrm>
            <a:off x="10162125" y="4382007"/>
            <a:ext cx="530720" cy="53195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See the source image"/>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7871" b="89690" l="8000" r="91889">
                        <a14:foregroundMark x1="8111" y1="36585" x2="9778" y2="38692"/>
                        <a14:foregroundMark x1="50444" y1="7982" x2="51000" y2="13415"/>
                        <a14:foregroundMark x1="86000" y1="40355" x2="91889" y2="38359"/>
                      </a14:backgroundRemoval>
                    </a14:imgEffect>
                  </a14:imgLayer>
                </a14:imgProps>
              </a:ext>
              <a:ext uri="{28A0092B-C50C-407E-A947-70E740481C1C}">
                <a14:useLocalDpi xmlns:a14="http://schemas.microsoft.com/office/drawing/2010/main" val="0"/>
              </a:ext>
            </a:extLst>
          </a:blip>
          <a:srcRect/>
          <a:stretch>
            <a:fillRect/>
          </a:stretch>
        </p:blipFill>
        <p:spPr bwMode="auto">
          <a:xfrm>
            <a:off x="10162125" y="4913958"/>
            <a:ext cx="542115" cy="54337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See the source image"/>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7871" b="89690" l="8000" r="91889">
                        <a14:foregroundMark x1="8111" y1="36585" x2="9778" y2="38692"/>
                        <a14:foregroundMark x1="50444" y1="7982" x2="51000" y2="13415"/>
                        <a14:foregroundMark x1="86000" y1="40355" x2="91889" y2="38359"/>
                      </a14:backgroundRemoval>
                    </a14:imgEffect>
                  </a14:imgLayer>
                </a14:imgProps>
              </a:ext>
              <a:ext uri="{28A0092B-C50C-407E-A947-70E740481C1C}">
                <a14:useLocalDpi xmlns:a14="http://schemas.microsoft.com/office/drawing/2010/main" val="0"/>
              </a:ext>
            </a:extLst>
          </a:blip>
          <a:srcRect/>
          <a:stretch>
            <a:fillRect/>
          </a:stretch>
        </p:blipFill>
        <p:spPr bwMode="auto">
          <a:xfrm>
            <a:off x="10173520" y="5452517"/>
            <a:ext cx="530720" cy="531951"/>
          </a:xfrm>
          <a:prstGeom prst="rect">
            <a:avLst/>
          </a:prstGeom>
          <a:noFill/>
          <a:extLst>
            <a:ext uri="{909E8E84-426E-40DD-AFC4-6F175D3DCCD1}">
              <a14:hiddenFill xmlns:a14="http://schemas.microsoft.com/office/drawing/2010/main">
                <a:solidFill>
                  <a:srgbClr val="FFFFFF"/>
                </a:solidFill>
              </a14:hiddenFill>
            </a:ext>
          </a:extLst>
        </p:spPr>
      </p:pic>
      <p:sp>
        <p:nvSpPr>
          <p:cNvPr id="22" name="矩形 21"/>
          <p:cNvSpPr/>
          <p:nvPr/>
        </p:nvSpPr>
        <p:spPr>
          <a:xfrm>
            <a:off x="203200" y="6461932"/>
            <a:ext cx="11995150" cy="395435"/>
          </a:xfrm>
          <a:prstGeom prst="rect">
            <a:avLst/>
          </a:prstGeom>
          <a:solidFill>
            <a:schemeClr val="bg1">
              <a:alpha val="7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nvGrpSpPr>
          <p:cNvPr id="3" name="组合 2"/>
          <p:cNvGrpSpPr/>
          <p:nvPr/>
        </p:nvGrpSpPr>
        <p:grpSpPr>
          <a:xfrm>
            <a:off x="72" y="-328187"/>
            <a:ext cx="12659458" cy="7201242"/>
            <a:chOff x="-9600" y="329"/>
            <a:chExt cx="19210" cy="10799"/>
          </a:xfrm>
        </p:grpSpPr>
        <p:sp>
          <p:nvSpPr>
            <p:cNvPr id="4" name="矩形 3"/>
            <p:cNvSpPr/>
            <p:nvPr/>
          </p:nvSpPr>
          <p:spPr>
            <a:xfrm>
              <a:off x="-9600" y="329"/>
              <a:ext cx="19210" cy="10799"/>
            </a:xfrm>
            <a:prstGeom prst="rect">
              <a:avLst/>
            </a:prstGeom>
            <a:solidFill>
              <a:schemeClr val="bg1">
                <a:alpha val="7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7" name="文本框 6"/>
            <p:cNvSpPr txBox="1"/>
            <p:nvPr/>
          </p:nvSpPr>
          <p:spPr>
            <a:xfrm>
              <a:off x="-8521" y="4563"/>
              <a:ext cx="17051" cy="2501"/>
            </a:xfrm>
            <a:prstGeom prst="rect">
              <a:avLst/>
            </a:prstGeom>
            <a:solidFill>
              <a:srgbClr val="489D5E"/>
            </a:solidFill>
          </p:spPr>
          <p:txBody>
            <a:bodyPr wrap="square" rtlCol="0">
              <a:spAutoFit/>
            </a:bodyPr>
            <a:lstStyle>
              <a:defPPr>
                <a:defRPr lang="zh-CN"/>
              </a:defPPr>
              <a:lvl1pPr>
                <a:lnSpc>
                  <a:spcPct val="150000"/>
                </a:lnSpc>
                <a:defRPr>
                  <a:latin typeface="宋体" panose="02010600030101010101" pitchFamily="2" charset="-122"/>
                  <a:ea typeface="宋体" panose="02010600030101010101" pitchFamily="2" charset="-122"/>
                </a:defRPr>
              </a:lvl1pPr>
            </a:lstStyle>
            <a:p>
              <a:r>
                <a:rPr lang="zh-CN" altLang="en-US" sz="2400" b="1" dirty="0">
                  <a:solidFill>
                    <a:schemeClr val="bg1"/>
                  </a:solidFill>
                  <a:latin typeface="楷体" panose="02010609060101010101" charset="-122"/>
                  <a:ea typeface="楷体" panose="02010609060101010101" charset="-122"/>
                  <a:cs typeface="楷体" panose="02010609060101010101" charset="-122"/>
                </a:rPr>
                <a:t>【设计意图】教师在邀请小组展示前，给出</a:t>
              </a:r>
              <a:r>
                <a:rPr lang="zh-CN" altLang="en-US" sz="2400" b="1" dirty="0">
                  <a:solidFill>
                    <a:schemeClr val="bg1"/>
                  </a:solidFill>
                  <a:latin typeface="Times New Roman" panose="02020603050405020304" charset="0"/>
                  <a:ea typeface="楷体" panose="02010609060101010101" charset="-122"/>
                  <a:cs typeface="Times New Roman" panose="02020603050405020304" charset="0"/>
                </a:rPr>
                <a:t>checklist</a:t>
              </a:r>
              <a:r>
                <a:rPr lang="zh-CN" altLang="en-US" sz="2400" b="1" dirty="0">
                  <a:solidFill>
                    <a:schemeClr val="bg1"/>
                  </a:solidFill>
                  <a:latin typeface="楷体" panose="02010609060101010101" charset="-122"/>
                  <a:ea typeface="楷体" panose="02010609060101010101" charset="-122"/>
                  <a:cs typeface="楷体" panose="02010609060101010101" charset="-122"/>
                </a:rPr>
                <a:t>,让学生以此为依据投票选出最佳导游。各小组展示完成后，教师要引导学生及时给予评价和反馈。接着，教师引导学生投票，选出最佳小组，并给予奖状，鼓励学生。</a:t>
              </a:r>
              <a:endParaRPr lang="zh-CN" altLang="en-US" sz="2400" b="1" dirty="0">
                <a:solidFill>
                  <a:schemeClr val="bg1"/>
                </a:solidFill>
                <a:latin typeface="楷体" panose="02010609060101010101" charset="-122"/>
                <a:ea typeface="楷体" panose="02010609060101010101" charset="-122"/>
                <a:cs typeface="楷体" panose="02010609060101010101"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单圆角矩形 17"/>
          <p:cNvSpPr/>
          <p:nvPr>
            <p:custDataLst>
              <p:tags r:id="rId1"/>
            </p:custDataLst>
          </p:nvPr>
        </p:nvSpPr>
        <p:spPr>
          <a:xfrm>
            <a:off x="241935" y="262890"/>
            <a:ext cx="11686540" cy="6330950"/>
          </a:xfrm>
          <a:prstGeom prst="round1Rect">
            <a:avLst/>
          </a:prstGeom>
          <a:solidFill>
            <a:schemeClr val="bg1">
              <a:alpha val="97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5" name="单圆角矩形 4"/>
          <p:cNvSpPr/>
          <p:nvPr/>
        </p:nvSpPr>
        <p:spPr>
          <a:xfrm>
            <a:off x="819150" y="2196465"/>
            <a:ext cx="9039627" cy="1160145"/>
          </a:xfrm>
          <a:prstGeom prst="round1Rect">
            <a:avLst>
              <a:gd name="adj" fmla="val 50000"/>
            </a:avLst>
          </a:prstGeom>
          <a:solidFill>
            <a:schemeClr val="bg1">
              <a:alpha val="97000"/>
            </a:schemeClr>
          </a:solidFill>
          <a:ln w="19050">
            <a:noFill/>
            <a:prstDash val="dashDot"/>
          </a:ln>
          <a:effectLst>
            <a:outerShdw blurRad="50800" dist="1524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9" name="文本框 8"/>
          <p:cNvSpPr txBox="1"/>
          <p:nvPr/>
        </p:nvSpPr>
        <p:spPr>
          <a:xfrm>
            <a:off x="982247" y="2502406"/>
            <a:ext cx="8966933" cy="584775"/>
          </a:xfrm>
          <a:prstGeom prst="rect">
            <a:avLst/>
          </a:prstGeom>
          <a:noFill/>
        </p:spPr>
        <p:txBody>
          <a:bodyPr wrap="square" rtlCol="0">
            <a:spAutoFit/>
          </a:bodyPr>
          <a:lstStyle/>
          <a:p>
            <a:r>
              <a:rPr lang="en-US" altLang="zh-CN" sz="3200" b="1" dirty="0">
                <a:solidFill>
                  <a:schemeClr val="tx1">
                    <a:lumMod val="85000"/>
                    <a:lumOff val="15000"/>
                  </a:schemeClr>
                </a:solidFill>
                <a:latin typeface="Baskerville Old Face" panose="02020602080505020303" charset="0"/>
              </a:rPr>
              <a:t>Polish your conversation after class.</a:t>
            </a:r>
            <a:endParaRPr lang="en-US" altLang="zh-CN" sz="3200" b="1" dirty="0">
              <a:solidFill>
                <a:schemeClr val="tx1">
                  <a:lumMod val="85000"/>
                  <a:lumOff val="15000"/>
                </a:schemeClr>
              </a:solidFill>
              <a:latin typeface="Baskerville Old Face" panose="02020602080505020303" charset="0"/>
              <a:sym typeface="+mn-ea"/>
            </a:endParaRPr>
          </a:p>
        </p:txBody>
      </p:sp>
      <p:sp>
        <p:nvSpPr>
          <p:cNvPr id="6" name="单圆角矩形 5"/>
          <p:cNvSpPr/>
          <p:nvPr>
            <p:custDataLst>
              <p:tags r:id="rId2"/>
            </p:custDataLst>
          </p:nvPr>
        </p:nvSpPr>
        <p:spPr>
          <a:xfrm>
            <a:off x="819150" y="4193540"/>
            <a:ext cx="9625013" cy="1528604"/>
          </a:xfrm>
          <a:prstGeom prst="round1Rect">
            <a:avLst>
              <a:gd name="adj" fmla="val 50000"/>
            </a:avLst>
          </a:prstGeom>
          <a:solidFill>
            <a:schemeClr val="bg1">
              <a:alpha val="97000"/>
            </a:schemeClr>
          </a:solidFill>
          <a:ln w="19050">
            <a:noFill/>
            <a:prstDash val="dashDot"/>
          </a:ln>
          <a:effectLst>
            <a:outerShdw blurRad="50800" dist="1524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0" name="文本框 9"/>
          <p:cNvSpPr txBox="1"/>
          <p:nvPr>
            <p:custDataLst>
              <p:tags r:id="rId3"/>
            </p:custDataLst>
          </p:nvPr>
        </p:nvSpPr>
        <p:spPr>
          <a:xfrm>
            <a:off x="982247" y="4542165"/>
            <a:ext cx="9461916" cy="1569660"/>
          </a:xfrm>
          <a:prstGeom prst="rect">
            <a:avLst/>
          </a:prstGeom>
          <a:noFill/>
        </p:spPr>
        <p:txBody>
          <a:bodyPr wrap="square" rtlCol="0">
            <a:spAutoFit/>
          </a:bodyPr>
          <a:lstStyle/>
          <a:p>
            <a:r>
              <a:rPr lang="en-US" altLang="zh-CN" sz="3200" b="1" dirty="0">
                <a:solidFill>
                  <a:schemeClr val="tx1">
                    <a:lumMod val="85000"/>
                    <a:lumOff val="15000"/>
                  </a:schemeClr>
                </a:solidFill>
                <a:latin typeface="Baskerville Old Face" panose="02020602080505020303" charset="0"/>
                <a:cs typeface="Baskerville Old Face" panose="02020602080505020303" charset="0"/>
                <a:sym typeface="+mn-ea"/>
              </a:rPr>
              <a:t>Work in groups to make a promotional video of your school.</a:t>
            </a:r>
            <a:endParaRPr lang="en-US" altLang="zh-CN" sz="3200" b="1" u="sng" dirty="0">
              <a:solidFill>
                <a:schemeClr val="tx1">
                  <a:lumMod val="85000"/>
                  <a:lumOff val="15000"/>
                </a:schemeClr>
              </a:solidFill>
              <a:latin typeface="Baskerville Old Face" panose="02020602080505020303" charset="0"/>
              <a:cs typeface="Baskerville Old Face" panose="02020602080505020303" charset="0"/>
              <a:sym typeface="+mn-ea"/>
            </a:endParaRPr>
          </a:p>
          <a:p>
            <a:r>
              <a:rPr lang="en-US" altLang="zh-CN" sz="3200" b="1" dirty="0">
                <a:solidFill>
                  <a:schemeClr val="tx1">
                    <a:lumMod val="85000"/>
                    <a:lumOff val="15000"/>
                  </a:schemeClr>
                </a:solidFill>
                <a:latin typeface="Baskerville Old Face" panose="02020602080505020303" charset="0"/>
                <a:ea typeface="华文楷体" panose="02010600040101010101" charset="-122"/>
                <a:cs typeface="Baskerville Old Face" panose="02020602080505020303" charset="0"/>
                <a:sym typeface="+mn-ea"/>
              </a:rPr>
              <a:t>                                                                </a:t>
            </a:r>
            <a:endParaRPr lang="en-US" altLang="zh-CN" sz="3200" dirty="0">
              <a:solidFill>
                <a:schemeClr val="tx1">
                  <a:lumMod val="85000"/>
                  <a:lumOff val="15000"/>
                </a:schemeClr>
              </a:solidFill>
              <a:latin typeface="华文楷体" panose="02010600040101010101" charset="-122"/>
              <a:ea typeface="华文楷体" panose="02010600040101010101" charset="-122"/>
              <a:cs typeface="Baskerville Old Face" panose="02020602080505020303" charset="0"/>
              <a:sym typeface="+mn-ea"/>
            </a:endParaRPr>
          </a:p>
        </p:txBody>
      </p:sp>
      <p:sp>
        <p:nvSpPr>
          <p:cNvPr id="11" name="文本框 10"/>
          <p:cNvSpPr txBox="1"/>
          <p:nvPr/>
        </p:nvSpPr>
        <p:spPr>
          <a:xfrm>
            <a:off x="1052830" y="1858645"/>
            <a:ext cx="1868805" cy="645160"/>
          </a:xfrm>
          <a:prstGeom prst="rect">
            <a:avLst/>
          </a:prstGeom>
          <a:noFill/>
        </p:spPr>
        <p:txBody>
          <a:bodyPr wrap="square" rtlCol="0">
            <a:spAutoFit/>
          </a:bodyPr>
          <a:lstStyle/>
          <a:p>
            <a:r>
              <a:rPr lang="en-US" altLang="zh-CN" sz="3600" dirty="0">
                <a:solidFill>
                  <a:schemeClr val="tx1">
                    <a:lumMod val="85000"/>
                    <a:lumOff val="15000"/>
                  </a:schemeClr>
                </a:solidFill>
                <a:effectLst>
                  <a:outerShdw blurRad="38100" dist="38100" dir="2700000" algn="tl">
                    <a:srgbClr val="000000">
                      <a:alpha val="43137"/>
                    </a:srgbClr>
                  </a:outerShdw>
                </a:effectLst>
                <a:latin typeface="Britannic Bold" panose="020B0903060703020204" charset="0"/>
                <a:cs typeface="Britannic Bold" panose="020B0903060703020204" charset="0"/>
              </a:rPr>
              <a:t>Must do:</a:t>
            </a:r>
            <a:endParaRPr lang="en-US" altLang="zh-CN" sz="3600" dirty="0">
              <a:solidFill>
                <a:schemeClr val="tx1">
                  <a:lumMod val="85000"/>
                  <a:lumOff val="15000"/>
                </a:schemeClr>
              </a:solidFill>
              <a:effectLst>
                <a:outerShdw blurRad="38100" dist="38100" dir="2700000" algn="tl">
                  <a:srgbClr val="000000">
                    <a:alpha val="43137"/>
                  </a:srgbClr>
                </a:outerShdw>
              </a:effectLst>
              <a:latin typeface="Britannic Bold" panose="020B0903060703020204" charset="0"/>
              <a:cs typeface="Britannic Bold" panose="020B0903060703020204" charset="0"/>
            </a:endParaRPr>
          </a:p>
        </p:txBody>
      </p:sp>
      <p:sp>
        <p:nvSpPr>
          <p:cNvPr id="15" name="文本框 14"/>
          <p:cNvSpPr txBox="1"/>
          <p:nvPr>
            <p:custDataLst>
              <p:tags r:id="rId4"/>
            </p:custDataLst>
          </p:nvPr>
        </p:nvSpPr>
        <p:spPr>
          <a:xfrm>
            <a:off x="1052830" y="3893820"/>
            <a:ext cx="3608070" cy="645160"/>
          </a:xfrm>
          <a:prstGeom prst="rect">
            <a:avLst/>
          </a:prstGeom>
          <a:noFill/>
        </p:spPr>
        <p:txBody>
          <a:bodyPr wrap="square" rtlCol="0">
            <a:spAutoFit/>
          </a:bodyPr>
          <a:lstStyle/>
          <a:p>
            <a:r>
              <a:rPr lang="en-US" altLang="zh-CN" sz="3600" dirty="0">
                <a:solidFill>
                  <a:schemeClr val="tx1">
                    <a:lumMod val="85000"/>
                    <a:lumOff val="15000"/>
                  </a:schemeClr>
                </a:solidFill>
                <a:effectLst>
                  <a:outerShdw blurRad="38100" dist="38100" dir="2700000" algn="tl">
                    <a:srgbClr val="000000">
                      <a:alpha val="43137"/>
                    </a:srgbClr>
                  </a:outerShdw>
                </a:effectLst>
                <a:latin typeface="Britannic Bold" panose="020B0903060703020204" charset="0"/>
                <a:cs typeface="Britannic Bold" panose="020B0903060703020204" charset="0"/>
              </a:rPr>
              <a:t>Choose to do:</a:t>
            </a:r>
            <a:endParaRPr lang="en-US" altLang="zh-CN" sz="3600" dirty="0">
              <a:solidFill>
                <a:schemeClr val="tx1">
                  <a:lumMod val="85000"/>
                  <a:lumOff val="15000"/>
                </a:schemeClr>
              </a:solidFill>
              <a:effectLst>
                <a:outerShdw blurRad="38100" dist="38100" dir="2700000" algn="tl">
                  <a:srgbClr val="000000">
                    <a:alpha val="43137"/>
                  </a:srgbClr>
                </a:outerShdw>
              </a:effectLst>
              <a:latin typeface="Britannic Bold" panose="020B0903060703020204" charset="0"/>
              <a:cs typeface="Britannic Bold" panose="020B0903060703020204" charset="0"/>
            </a:endParaRPr>
          </a:p>
        </p:txBody>
      </p:sp>
      <p:sp>
        <p:nvSpPr>
          <p:cNvPr id="2" name="文本框 15"/>
          <p:cNvSpPr txBox="1"/>
          <p:nvPr/>
        </p:nvSpPr>
        <p:spPr>
          <a:xfrm>
            <a:off x="799340" y="682564"/>
            <a:ext cx="2462628" cy="757616"/>
          </a:xfrm>
          <a:prstGeom prst="rect">
            <a:avLst/>
          </a:prstGeom>
          <a:solidFill>
            <a:srgbClr val="3B84BB"/>
          </a:solidFill>
        </p:spPr>
        <p:txBody>
          <a:bodyPr wrap="square" lIns="90000" rtlCol="0">
            <a:noAutofit/>
          </a:bodyPr>
          <a:lstStyle>
            <a:defPPr>
              <a:defRPr lang="zh-CN"/>
            </a:defPPr>
            <a:lvl1pPr indent="0" algn="ctr">
              <a:lnSpc>
                <a:spcPct val="120000"/>
              </a:lnSpc>
              <a:buFont typeface="+mj-lt"/>
              <a:buNone/>
              <a:defRPr sz="2400"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dirty="0">
                <a:sym typeface="+mn-ea"/>
              </a:rPr>
              <a:t>Homework</a:t>
            </a:r>
            <a:endParaRPr lang="en-US" altLang="zh-CN" sz="3600" dirty="0">
              <a:sym typeface="+mn-ea"/>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5371465" y="4416425"/>
            <a:ext cx="4512945" cy="1249045"/>
          </a:xfrm>
          <a:prstGeom prst="roundRect">
            <a:avLst/>
          </a:prstGeom>
          <a:solidFill>
            <a:schemeClr val="bg1"/>
          </a:solidFill>
          <a:ln w="31750">
            <a:solidFill>
              <a:srgbClr val="469C6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4" name="文本框 3"/>
          <p:cNvSpPr txBox="1"/>
          <p:nvPr/>
        </p:nvSpPr>
        <p:spPr>
          <a:xfrm>
            <a:off x="5868035" y="4457065"/>
            <a:ext cx="3837305" cy="1200329"/>
          </a:xfrm>
          <a:prstGeom prst="rect">
            <a:avLst/>
          </a:prstGeom>
          <a:noFill/>
        </p:spPr>
        <p:txBody>
          <a:bodyPr wrap="square" rtlCol="0">
            <a:spAutoFit/>
          </a:bodyPr>
          <a:lstStyle/>
          <a:p>
            <a:pPr algn="ctr"/>
            <a:r>
              <a:rPr lang="en-US" altLang="zh-CN" sz="7200" b="1" dirty="0">
                <a:solidFill>
                  <a:srgbClr val="FF0000"/>
                </a:solidFill>
                <a:latin typeface="软笔行楷简繁" panose="03000600000000000000" charset="-122"/>
                <a:ea typeface="软笔行楷简繁" panose="03000600000000000000" charset="-122"/>
                <a:cs typeface="软笔行楷简繁" panose="03000600000000000000" charset="-122"/>
                <a:sym typeface="+mn-ea"/>
              </a:rPr>
              <a:t>Thanks</a:t>
            </a:r>
            <a:endParaRPr lang="en-US" altLang="zh-CN" sz="7200" b="1" dirty="0">
              <a:solidFill>
                <a:srgbClr val="FF0000"/>
              </a:solidFill>
              <a:latin typeface="软笔行楷简繁" panose="03000600000000000000" charset="-122"/>
              <a:ea typeface="软笔行楷简繁" panose="03000600000000000000" charset="-122"/>
              <a:cs typeface="软笔行楷简繁" panose="03000600000000000000" charset="-122"/>
              <a:sym typeface="+mn-ea"/>
            </a:endParaRPr>
          </a:p>
        </p:txBody>
      </p:sp>
      <p:sp>
        <p:nvSpPr>
          <p:cNvPr id="5" name="圆角矩形 4"/>
          <p:cNvSpPr/>
          <p:nvPr/>
        </p:nvSpPr>
        <p:spPr>
          <a:xfrm>
            <a:off x="6115050" y="808355"/>
            <a:ext cx="6656070" cy="2117090"/>
          </a:xfrm>
          <a:prstGeom prst="roundRect">
            <a:avLst/>
          </a:prstGeom>
          <a:solidFill>
            <a:srgbClr val="469C6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 name="文本框 1"/>
          <p:cNvSpPr txBox="1"/>
          <p:nvPr/>
        </p:nvSpPr>
        <p:spPr>
          <a:xfrm>
            <a:off x="6375041" y="995993"/>
            <a:ext cx="5932868" cy="1649671"/>
          </a:xfrm>
          <a:prstGeom prst="roundRect">
            <a:avLst/>
          </a:prstGeom>
          <a:noFill/>
        </p:spPr>
        <p:txBody>
          <a:bodyPr wrap="square" rtlCol="0">
            <a:spAutoFit/>
          </a:bodyPr>
          <a:lstStyle/>
          <a:p>
            <a:pPr indent="0" algn="ctr" fontAlgn="auto">
              <a:lnSpc>
                <a:spcPct val="150000"/>
              </a:lnSpc>
            </a:pPr>
            <a:r>
              <a:rPr lang="zh-CN" altLang="en-US" sz="3200" b="1" dirty="0">
                <a:solidFill>
                  <a:srgbClr val="F5E752"/>
                </a:solidFill>
                <a:ea typeface="软笔行楷简繁" panose="03000600000000000000" charset="-122"/>
              </a:rPr>
              <a:t>不当之处</a:t>
            </a:r>
            <a:endParaRPr lang="en-US" altLang="zh-CN" sz="3200" b="1" dirty="0">
              <a:solidFill>
                <a:srgbClr val="F5E752"/>
              </a:solidFill>
              <a:ea typeface="软笔行楷简繁" panose="03000600000000000000" charset="-122"/>
            </a:endParaRPr>
          </a:p>
          <a:p>
            <a:pPr indent="0" algn="ctr" fontAlgn="auto">
              <a:lnSpc>
                <a:spcPct val="150000"/>
              </a:lnSpc>
            </a:pPr>
            <a:r>
              <a:rPr lang="zh-CN" altLang="en-US" sz="3200" b="1" dirty="0">
                <a:solidFill>
                  <a:srgbClr val="F5E752"/>
                </a:solidFill>
                <a:ea typeface="软笔行楷简繁" panose="03000600000000000000" charset="-122"/>
              </a:rPr>
              <a:t>请批评指正</a:t>
            </a:r>
            <a:endParaRPr lang="en-US" altLang="zh-CN" sz="2800" b="1" dirty="0">
              <a:solidFill>
                <a:srgbClr val="F5E752"/>
              </a:solidFill>
              <a:ea typeface="软笔行楷简繁" panose="03000600000000000000" charset="-122"/>
            </a:endParaRPr>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5922169"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04800" y="1581664"/>
            <a:ext cx="10306972" cy="851515"/>
          </a:xfrm>
          <a:prstGeom prst="rect">
            <a:avLst/>
          </a:prstGeom>
          <a:noFill/>
        </p:spPr>
        <p:txBody>
          <a:bodyPr wrap="square" rtlCol="0">
            <a:spAutoFit/>
          </a:bodyPr>
          <a:lstStyle/>
          <a:p>
            <a:pPr>
              <a:lnSpc>
                <a:spcPts val="2900"/>
              </a:lnSpc>
            </a:pPr>
            <a:r>
              <a:rPr lang="en-US" altLang="zh-CN" sz="3200" dirty="0"/>
              <a:t>    Do you raise the flag every Monday? </a:t>
            </a:r>
            <a:endParaRPr lang="en-US" altLang="zh-CN" sz="3200" dirty="0"/>
          </a:p>
          <a:p>
            <a:pPr>
              <a:lnSpc>
                <a:spcPts val="2900"/>
              </a:lnSpc>
            </a:pPr>
            <a:r>
              <a:rPr lang="en-US" altLang="zh-CN" sz="3200" dirty="0"/>
              <a:t>    What do you think of it?</a:t>
            </a:r>
            <a:endParaRPr lang="zh-CN" altLang="en-US" sz="3200" dirty="0"/>
          </a:p>
        </p:txBody>
      </p:sp>
      <p:sp>
        <p:nvSpPr>
          <p:cNvPr id="5" name="文本框 4"/>
          <p:cNvSpPr txBox="1"/>
          <p:nvPr/>
        </p:nvSpPr>
        <p:spPr>
          <a:xfrm>
            <a:off x="715617" y="2736573"/>
            <a:ext cx="7463138" cy="2492990"/>
          </a:xfrm>
          <a:prstGeom prst="rect">
            <a:avLst/>
          </a:prstGeom>
          <a:noFill/>
        </p:spPr>
        <p:txBody>
          <a:bodyPr wrap="square" rtlCol="0">
            <a:spAutoFit/>
          </a:bodyPr>
          <a:lstStyle/>
          <a:p>
            <a:r>
              <a:rPr lang="en-US" altLang="zh-CN" sz="3200" b="1" dirty="0">
                <a:solidFill>
                  <a:schemeClr val="accent1">
                    <a:lumMod val="75000"/>
                  </a:schemeClr>
                </a:solidFill>
                <a:ea typeface="华文中宋" panose="02010600040101010101" pitchFamily="2" charset="-122"/>
                <a:cs typeface="Times New Roman" panose="02020603050405020304" charset="0"/>
              </a:rPr>
              <a:t>The flag is the </a:t>
            </a:r>
            <a:r>
              <a:rPr lang="en-US" altLang="zh-CN" sz="3200" b="1" dirty="0">
                <a:solidFill>
                  <a:srgbClr val="FF0000"/>
                </a:solidFill>
                <a:ea typeface="华文中宋" panose="02010600040101010101" pitchFamily="2" charset="-122"/>
                <a:cs typeface="Times New Roman" panose="02020603050405020304" charset="0"/>
              </a:rPr>
              <a:t>symbol</a:t>
            </a:r>
            <a:r>
              <a:rPr lang="en-US" altLang="zh-CN" sz="3200" b="1" dirty="0">
                <a:solidFill>
                  <a:schemeClr val="accent1">
                    <a:lumMod val="75000"/>
                  </a:schemeClr>
                </a:solidFill>
                <a:ea typeface="华文中宋" panose="02010600040101010101" pitchFamily="2" charset="-122"/>
                <a:cs typeface="Times New Roman" panose="02020603050405020304" charset="0"/>
              </a:rPr>
              <a:t> of a country. It is </a:t>
            </a:r>
            <a:r>
              <a:rPr lang="en-US" altLang="zh-CN" sz="3200" b="1" dirty="0">
                <a:solidFill>
                  <a:srgbClr val="FF0000"/>
                </a:solidFill>
                <a:ea typeface="华文中宋" panose="02010600040101010101" pitchFamily="2" charset="-122"/>
                <a:cs typeface="Times New Roman" panose="02020603050405020304" charset="0"/>
              </a:rPr>
              <a:t>solemn</a:t>
            </a:r>
            <a:r>
              <a:rPr lang="en-US" altLang="zh-CN" sz="3200" b="1" dirty="0">
                <a:solidFill>
                  <a:schemeClr val="accent1">
                    <a:lumMod val="75000"/>
                  </a:schemeClr>
                </a:solidFill>
                <a:ea typeface="华文中宋" panose="02010600040101010101" pitchFamily="2" charset="-122"/>
                <a:cs typeface="Times New Roman" panose="02020603050405020304" charset="0"/>
              </a:rPr>
              <a:t> to raise the national flag. Raising the flag shows our </a:t>
            </a:r>
            <a:r>
              <a:rPr lang="en-US" altLang="zh-CN" sz="3200" b="1" dirty="0">
                <a:solidFill>
                  <a:srgbClr val="FF0000"/>
                </a:solidFill>
                <a:ea typeface="华文中宋" panose="02010600040101010101" pitchFamily="2" charset="-122"/>
                <a:cs typeface="Times New Roman" panose="02020603050405020304" charset="0"/>
              </a:rPr>
              <a:t>love</a:t>
            </a:r>
            <a:r>
              <a:rPr lang="en-US" altLang="zh-CN" sz="3200" b="1" dirty="0">
                <a:solidFill>
                  <a:schemeClr val="accent1">
                    <a:lumMod val="75000"/>
                  </a:schemeClr>
                </a:solidFill>
                <a:ea typeface="华文中宋" panose="02010600040101010101" pitchFamily="2" charset="-122"/>
                <a:cs typeface="Times New Roman" panose="02020603050405020304" charset="0"/>
              </a:rPr>
              <a:t> to our motherland. It’s </a:t>
            </a:r>
            <a:r>
              <a:rPr lang="en-US" altLang="zh-CN" sz="3200" b="1" dirty="0">
                <a:solidFill>
                  <a:srgbClr val="FF0000"/>
                </a:solidFill>
                <a:ea typeface="华文中宋" panose="02010600040101010101" pitchFamily="2" charset="-122"/>
                <a:cs typeface="Times New Roman" panose="02020603050405020304" charset="0"/>
              </a:rPr>
              <a:t>duty</a:t>
            </a:r>
            <a:r>
              <a:rPr lang="en-US" altLang="zh-CN" sz="3200" b="1" dirty="0">
                <a:solidFill>
                  <a:schemeClr val="accent1">
                    <a:lumMod val="75000"/>
                  </a:schemeClr>
                </a:solidFill>
                <a:ea typeface="华文中宋" panose="02010600040101010101" pitchFamily="2" charset="-122"/>
                <a:cs typeface="Times New Roman" panose="02020603050405020304" charset="0"/>
              </a:rPr>
              <a:t> for everyone. </a:t>
            </a:r>
            <a:endParaRPr lang="en-US" altLang="zh-CN" sz="3200" b="1" dirty="0">
              <a:solidFill>
                <a:schemeClr val="accent1">
                  <a:lumMod val="75000"/>
                </a:schemeClr>
              </a:solidFill>
              <a:ea typeface="华文中宋" panose="02010600040101010101" pitchFamily="2" charset="-122"/>
              <a:cs typeface="Times New Roman" panose="02020603050405020304" charset="0"/>
            </a:endParaRPr>
          </a:p>
          <a:p>
            <a:r>
              <a:rPr lang="en-US" altLang="zh-CN" sz="2800" dirty="0"/>
              <a:t>  </a:t>
            </a:r>
            <a:endParaRPr lang="zh-CN" altLang="en-US" sz="2800" dirty="0"/>
          </a:p>
        </p:txBody>
      </p:sp>
      <p:pic>
        <p:nvPicPr>
          <p:cNvPr id="6" name="图片 5" descr="千库网_国庆节升国旗人物_元素编号12449598">
            <a:hlinkClick r:id="rId1" action="ppaction://hlinksldjump"/>
          </p:cNvPr>
          <p:cNvPicPr>
            <a:picLocks noChangeAspect="1"/>
          </p:cNvPicPr>
          <p:nvPr/>
        </p:nvPicPr>
        <p:blipFill>
          <a:blip r:embed="rId2"/>
          <a:stretch>
            <a:fillRect/>
          </a:stretch>
        </p:blipFill>
        <p:spPr>
          <a:xfrm>
            <a:off x="7744052" y="2958064"/>
            <a:ext cx="4355465" cy="4038600"/>
          </a:xfrm>
          <a:prstGeom prst="rect">
            <a:avLst/>
          </a:prstGeom>
        </p:spPr>
      </p:pic>
      <p:sp>
        <p:nvSpPr>
          <p:cNvPr id="7" name="矩形 6"/>
          <p:cNvSpPr/>
          <p:nvPr/>
        </p:nvSpPr>
        <p:spPr>
          <a:xfrm>
            <a:off x="565322" y="465419"/>
            <a:ext cx="7847965" cy="583565"/>
          </a:xfrm>
          <a:prstGeom prst="rect">
            <a:avLst/>
          </a:prstGeom>
          <a:noFill/>
          <a:ln>
            <a:noFill/>
          </a:ln>
        </p:spPr>
        <p:txBody>
          <a:bodyPr wrap="square" rtlCol="0" anchor="t">
            <a:spAutoFit/>
          </a:bodyPr>
          <a:lstStyle/>
          <a:p>
            <a:pPr marL="457200" lvl="0" indent="-457200" algn="l">
              <a:buClrTx/>
              <a:buSzTx/>
              <a:buFont typeface="Wingdings" panose="05000000000000000000" charset="0"/>
              <a:buChar char="u"/>
            </a:pPr>
            <a:r>
              <a:rPr lang="en-US" altLang="zh-CN" sz="3200" b="1" dirty="0">
                <a:ln w="22225">
                  <a:solidFill>
                    <a:srgbClr val="44403F"/>
                  </a:solidFill>
                </a:ln>
                <a:solidFill>
                  <a:srgbClr val="FFC4A6"/>
                </a:solidFill>
                <a:effectLst>
                  <a:outerShdw dist="88900" dir="2700000" algn="tl" rotWithShape="0">
                    <a:srgbClr val="44403F"/>
                  </a:outerShdw>
                </a:effectLst>
                <a:latin typeface="Gill Sans Ultra Bold" panose="020B0A02020104020203" charset="0"/>
                <a:cs typeface="Gill Sans Ultra Bold" panose="020B0A02020104020203" charset="0"/>
                <a:sym typeface="+mn-ea"/>
              </a:rPr>
              <a:t>Deep thinking</a:t>
            </a:r>
            <a:endParaRPr lang="en-US" altLang="zh-CN" sz="3200" b="1" dirty="0">
              <a:ln w="22225">
                <a:solidFill>
                  <a:srgbClr val="44403F"/>
                </a:solidFill>
              </a:ln>
              <a:solidFill>
                <a:srgbClr val="FFC4A6"/>
              </a:solidFill>
              <a:effectLst>
                <a:outerShdw dist="88900" dir="2700000" algn="tl" rotWithShape="0">
                  <a:srgbClr val="44403F"/>
                </a:outerShdw>
              </a:effectLst>
              <a:latin typeface="Gill Sans Ultra Bold" panose="020B0A02020104020203" charset="0"/>
              <a:cs typeface="Gill Sans Ultra Bold" panose="020B0A02020104020203"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342900" y="95250"/>
            <a:ext cx="7847965" cy="583565"/>
          </a:xfrm>
          <a:prstGeom prst="rect">
            <a:avLst/>
          </a:prstGeom>
          <a:noFill/>
          <a:ln>
            <a:noFill/>
          </a:ln>
        </p:spPr>
        <p:txBody>
          <a:bodyPr wrap="square" rtlCol="0" anchor="t">
            <a:spAutoFit/>
          </a:bodyPr>
          <a:lstStyle/>
          <a:p>
            <a:pPr marL="457200" lvl="0" indent="-457200" algn="l">
              <a:buClrTx/>
              <a:buSzTx/>
              <a:buFont typeface="Wingdings" panose="05000000000000000000" charset="0"/>
              <a:buChar char="u"/>
            </a:pPr>
            <a:r>
              <a:rPr lang="en-US" altLang="zh-CN" sz="3200" b="1" dirty="0">
                <a:ln w="22225">
                  <a:solidFill>
                    <a:srgbClr val="44403F"/>
                  </a:solidFill>
                </a:ln>
                <a:solidFill>
                  <a:srgbClr val="FFC4A6"/>
                </a:solidFill>
                <a:effectLst>
                  <a:outerShdw dist="88900" dir="2700000" algn="tl" rotWithShape="0">
                    <a:srgbClr val="44403F"/>
                  </a:outerShdw>
                </a:effectLst>
                <a:latin typeface="Gill Sans Ultra Bold" panose="020B0A02020104020203" charset="0"/>
                <a:cs typeface="Gill Sans Ultra Bold" panose="020B0A02020104020203" charset="0"/>
                <a:sym typeface="+mn-ea"/>
              </a:rPr>
              <a:t>Deep thinking</a:t>
            </a:r>
            <a:endParaRPr lang="en-US" altLang="zh-CN" sz="3200" b="1" dirty="0">
              <a:ln w="22225">
                <a:solidFill>
                  <a:srgbClr val="44403F"/>
                </a:solidFill>
              </a:ln>
              <a:solidFill>
                <a:srgbClr val="FFC4A6"/>
              </a:solidFill>
              <a:effectLst>
                <a:outerShdw dist="88900" dir="2700000" algn="tl" rotWithShape="0">
                  <a:srgbClr val="44403F"/>
                </a:outerShdw>
              </a:effectLst>
              <a:latin typeface="Gill Sans Ultra Bold" panose="020B0A02020104020203" charset="0"/>
              <a:cs typeface="Gill Sans Ultra Bold" panose="020B0A02020104020203" charset="0"/>
              <a:sym typeface="+mn-ea"/>
            </a:endParaRPr>
          </a:p>
        </p:txBody>
      </p:sp>
      <p:sp>
        <p:nvSpPr>
          <p:cNvPr id="5" name="文本框 4"/>
          <p:cNvSpPr txBox="1"/>
          <p:nvPr/>
        </p:nvSpPr>
        <p:spPr>
          <a:xfrm>
            <a:off x="403985" y="3343129"/>
            <a:ext cx="8857615" cy="1077218"/>
          </a:xfrm>
          <a:prstGeom prst="rect">
            <a:avLst/>
          </a:prstGeom>
          <a:noFill/>
        </p:spPr>
        <p:txBody>
          <a:bodyPr wrap="square" rtlCol="0">
            <a:spAutoFit/>
          </a:bodyPr>
          <a:lstStyle/>
          <a:p>
            <a:pPr marL="457200" indent="-457200">
              <a:buFont typeface="Wingdings" panose="05000000000000000000" charset="0"/>
              <a:buChar char="Ø"/>
            </a:pPr>
            <a:r>
              <a:rPr lang="en-US" altLang="zh-CN" sz="3200" b="1" dirty="0">
                <a:solidFill>
                  <a:srgbClr val="0070C0"/>
                </a:solidFill>
              </a:rPr>
              <a:t>We can know more about classmates and make more friends.</a:t>
            </a:r>
            <a:endParaRPr lang="en-US" altLang="zh-CN" sz="3200" b="1" dirty="0">
              <a:solidFill>
                <a:srgbClr val="0070C0"/>
              </a:solidFill>
            </a:endParaRPr>
          </a:p>
        </p:txBody>
      </p:sp>
      <p:sp>
        <p:nvSpPr>
          <p:cNvPr id="6" name="文本框 5"/>
          <p:cNvSpPr txBox="1"/>
          <p:nvPr/>
        </p:nvSpPr>
        <p:spPr>
          <a:xfrm>
            <a:off x="403985" y="2335748"/>
            <a:ext cx="10517505" cy="584775"/>
          </a:xfrm>
          <a:prstGeom prst="rect">
            <a:avLst/>
          </a:prstGeom>
          <a:noFill/>
        </p:spPr>
        <p:txBody>
          <a:bodyPr wrap="square" rtlCol="0">
            <a:spAutoFit/>
          </a:bodyPr>
          <a:lstStyle/>
          <a:p>
            <a:pPr marL="457200" indent="-457200">
              <a:buFont typeface="Wingdings" panose="05000000000000000000" charset="0"/>
              <a:buChar char="Ø"/>
            </a:pPr>
            <a:r>
              <a:rPr lang="en-US" altLang="zh-CN" sz="3200" b="1" dirty="0">
                <a:solidFill>
                  <a:srgbClr val="0070C0"/>
                </a:solidFill>
              </a:rPr>
              <a:t>It’s good for our eyes and protect our eyesight.</a:t>
            </a:r>
            <a:endParaRPr lang="en-US" altLang="zh-CN" sz="3200" b="1" dirty="0">
              <a:solidFill>
                <a:srgbClr val="0070C0"/>
              </a:solidFill>
            </a:endParaRPr>
          </a:p>
        </p:txBody>
      </p:sp>
      <p:sp>
        <p:nvSpPr>
          <p:cNvPr id="7" name="文本框 6"/>
          <p:cNvSpPr txBox="1"/>
          <p:nvPr/>
        </p:nvSpPr>
        <p:spPr>
          <a:xfrm>
            <a:off x="403985" y="4711351"/>
            <a:ext cx="8857615" cy="583565"/>
          </a:xfrm>
          <a:prstGeom prst="rect">
            <a:avLst/>
          </a:prstGeom>
          <a:noFill/>
        </p:spPr>
        <p:txBody>
          <a:bodyPr wrap="square" rtlCol="0">
            <a:spAutoFit/>
          </a:bodyPr>
          <a:lstStyle/>
          <a:p>
            <a:pPr marL="457200" indent="-457200">
              <a:buFont typeface="Wingdings" panose="05000000000000000000" charset="0"/>
              <a:buChar char="Ø"/>
            </a:pPr>
            <a:r>
              <a:rPr lang="en-US" altLang="zh-CN" sz="3200" b="1" dirty="0">
                <a:solidFill>
                  <a:srgbClr val="0070C0"/>
                </a:solidFill>
              </a:rPr>
              <a:t>It’s fair for every student.</a:t>
            </a:r>
            <a:endParaRPr lang="en-US" altLang="zh-CN" sz="3200" b="1" dirty="0">
              <a:solidFill>
                <a:srgbClr val="0070C0"/>
              </a:solidFill>
            </a:endParaRPr>
          </a:p>
        </p:txBody>
      </p:sp>
      <p:pic>
        <p:nvPicPr>
          <p:cNvPr id="18" name="图片 17">
            <a:hlinkClick r:id="rId1" action="ppaction://hlinksldjump"/>
          </p:cNvPr>
          <p:cNvPicPr>
            <a:picLocks noChangeAspect="1"/>
          </p:cNvPicPr>
          <p:nvPr/>
        </p:nvPicPr>
        <p:blipFill>
          <a:blip r:embed="rId2"/>
          <a:stretch>
            <a:fillRect/>
          </a:stretch>
        </p:blipFill>
        <p:spPr>
          <a:xfrm>
            <a:off x="9042400" y="4291965"/>
            <a:ext cx="2820035" cy="2820035"/>
          </a:xfrm>
          <a:prstGeom prst="rect">
            <a:avLst/>
          </a:prstGeom>
        </p:spPr>
      </p:pic>
      <p:sp>
        <p:nvSpPr>
          <p:cNvPr id="2" name="文本框 1"/>
          <p:cNvSpPr txBox="1"/>
          <p:nvPr/>
        </p:nvSpPr>
        <p:spPr>
          <a:xfrm>
            <a:off x="837127" y="1455313"/>
            <a:ext cx="8493617" cy="584775"/>
          </a:xfrm>
          <a:prstGeom prst="rect">
            <a:avLst/>
          </a:prstGeom>
          <a:noFill/>
        </p:spPr>
        <p:txBody>
          <a:bodyPr wrap="square" rtlCol="0">
            <a:spAutoFit/>
          </a:bodyPr>
          <a:lstStyle/>
          <a:p>
            <a:r>
              <a:rPr lang="en-US" altLang="zh-CN" sz="3200" dirty="0"/>
              <a:t>What do you think of changing seats every week?</a:t>
            </a:r>
            <a:endParaRPr lang="zh-CN" alt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1"/>
          <p:cNvSpPr/>
          <p:nvPr>
            <p:custDataLst>
              <p:tags r:id="rId1"/>
            </p:custDataLst>
          </p:nvPr>
        </p:nvSpPr>
        <p:spPr bwMode="auto">
          <a:xfrm rot="780000">
            <a:off x="5106670" y="2752090"/>
            <a:ext cx="975995" cy="1132840"/>
          </a:xfrm>
          <a:custGeom>
            <a:avLst/>
            <a:gdLst>
              <a:gd name="T0" fmla="*/ 363 w 508"/>
              <a:gd name="T1" fmla="*/ 0 h 475"/>
              <a:gd name="T2" fmla="*/ 508 w 508"/>
              <a:gd name="T3" fmla="*/ 245 h 475"/>
              <a:gd name="T4" fmla="*/ 182 w 508"/>
              <a:gd name="T5" fmla="*/ 475 h 475"/>
              <a:gd name="T6" fmla="*/ 0 w 508"/>
              <a:gd name="T7" fmla="*/ 256 h 475"/>
              <a:gd name="T8" fmla="*/ 363 w 508"/>
              <a:gd name="T9" fmla="*/ 0 h 475"/>
            </a:gdLst>
            <a:ahLst/>
            <a:cxnLst>
              <a:cxn ang="0">
                <a:pos x="T0" y="T1"/>
              </a:cxn>
              <a:cxn ang="0">
                <a:pos x="T2" y="T3"/>
              </a:cxn>
              <a:cxn ang="0">
                <a:pos x="T4" y="T5"/>
              </a:cxn>
              <a:cxn ang="0">
                <a:pos x="T6" y="T7"/>
              </a:cxn>
              <a:cxn ang="0">
                <a:pos x="T8" y="T9"/>
              </a:cxn>
            </a:cxnLst>
            <a:rect l="0" t="0" r="r" b="b"/>
            <a:pathLst>
              <a:path w="508" h="475">
                <a:moveTo>
                  <a:pt x="363" y="0"/>
                </a:moveTo>
                <a:cubicBezTo>
                  <a:pt x="297" y="142"/>
                  <a:pt x="381" y="249"/>
                  <a:pt x="508" y="245"/>
                </a:cubicBezTo>
                <a:cubicBezTo>
                  <a:pt x="182" y="475"/>
                  <a:pt x="182" y="475"/>
                  <a:pt x="182" y="475"/>
                </a:cubicBezTo>
                <a:cubicBezTo>
                  <a:pt x="229" y="356"/>
                  <a:pt x="157" y="241"/>
                  <a:pt x="0" y="256"/>
                </a:cubicBezTo>
                <a:cubicBezTo>
                  <a:pt x="363" y="0"/>
                  <a:pt x="363" y="0"/>
                  <a:pt x="363" y="0"/>
                </a:cubicBezTo>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sym typeface="+mn-lt"/>
            </a:endParaRPr>
          </a:p>
        </p:txBody>
      </p:sp>
      <p:sp>
        <p:nvSpPr>
          <p:cNvPr id="10" name="Oval 10"/>
          <p:cNvSpPr>
            <a:spLocks noChangeArrowheads="1"/>
          </p:cNvSpPr>
          <p:nvPr>
            <p:custDataLst>
              <p:tags r:id="rId2"/>
            </p:custDataLst>
          </p:nvPr>
        </p:nvSpPr>
        <p:spPr bwMode="auto">
          <a:xfrm>
            <a:off x="4347210" y="1574165"/>
            <a:ext cx="1684020" cy="1685925"/>
          </a:xfrm>
          <a:prstGeom prst="ellipse">
            <a:avLst/>
          </a:prstGeom>
          <a:solidFill>
            <a:srgbClr val="D6A3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sym typeface="+mn-lt"/>
            </a:endParaRPr>
          </a:p>
        </p:txBody>
      </p:sp>
      <p:sp>
        <p:nvSpPr>
          <p:cNvPr id="12" name="Freeform 7"/>
          <p:cNvSpPr/>
          <p:nvPr>
            <p:custDataLst>
              <p:tags r:id="rId3"/>
            </p:custDataLst>
          </p:nvPr>
        </p:nvSpPr>
        <p:spPr bwMode="auto">
          <a:xfrm>
            <a:off x="7336790" y="2724785"/>
            <a:ext cx="680085" cy="871220"/>
          </a:xfrm>
          <a:custGeom>
            <a:avLst/>
            <a:gdLst>
              <a:gd name="T0" fmla="*/ 258 w 375"/>
              <a:gd name="T1" fmla="*/ 0 h 335"/>
              <a:gd name="T2" fmla="*/ 375 w 375"/>
              <a:gd name="T3" fmla="*/ 117 h 335"/>
              <a:gd name="T4" fmla="*/ 75 w 375"/>
              <a:gd name="T5" fmla="*/ 335 h 335"/>
              <a:gd name="T6" fmla="*/ 0 w 375"/>
              <a:gd name="T7" fmla="*/ 187 h 335"/>
              <a:gd name="T8" fmla="*/ 258 w 375"/>
              <a:gd name="T9" fmla="*/ 0 h 335"/>
            </a:gdLst>
            <a:ahLst/>
            <a:cxnLst>
              <a:cxn ang="0">
                <a:pos x="T0" y="T1"/>
              </a:cxn>
              <a:cxn ang="0">
                <a:pos x="T2" y="T3"/>
              </a:cxn>
              <a:cxn ang="0">
                <a:pos x="T4" y="T5"/>
              </a:cxn>
              <a:cxn ang="0">
                <a:pos x="T6" y="T7"/>
              </a:cxn>
              <a:cxn ang="0">
                <a:pos x="T8" y="T9"/>
              </a:cxn>
            </a:cxnLst>
            <a:rect l="0" t="0" r="r" b="b"/>
            <a:pathLst>
              <a:path w="375" h="335">
                <a:moveTo>
                  <a:pt x="258" y="0"/>
                </a:moveTo>
                <a:cubicBezTo>
                  <a:pt x="229" y="63"/>
                  <a:pt x="281" y="136"/>
                  <a:pt x="375" y="117"/>
                </a:cubicBezTo>
                <a:cubicBezTo>
                  <a:pt x="75" y="335"/>
                  <a:pt x="75" y="335"/>
                  <a:pt x="75" y="335"/>
                </a:cubicBezTo>
                <a:cubicBezTo>
                  <a:pt x="123" y="251"/>
                  <a:pt x="70" y="179"/>
                  <a:pt x="0" y="187"/>
                </a:cubicBezTo>
                <a:cubicBezTo>
                  <a:pt x="258" y="0"/>
                  <a:pt x="258" y="0"/>
                  <a:pt x="258" y="0"/>
                </a:cubicBezTo>
              </a:path>
            </a:pathLst>
          </a:custGeom>
          <a:solidFill>
            <a:srgbClr val="AA7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sym typeface="+mn-lt"/>
            </a:endParaRPr>
          </a:p>
        </p:txBody>
      </p:sp>
      <p:sp>
        <p:nvSpPr>
          <p:cNvPr id="13" name="Oval 10"/>
          <p:cNvSpPr>
            <a:spLocks noChangeArrowheads="1"/>
          </p:cNvSpPr>
          <p:nvPr>
            <p:custDataLst>
              <p:tags r:id="rId4"/>
            </p:custDataLst>
          </p:nvPr>
        </p:nvSpPr>
        <p:spPr bwMode="auto">
          <a:xfrm>
            <a:off x="7475220" y="2950845"/>
            <a:ext cx="1637030" cy="1598930"/>
          </a:xfrm>
          <a:prstGeom prst="ellipse">
            <a:avLst/>
          </a:prstGeom>
          <a:solidFill>
            <a:srgbClr val="AA7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sym typeface="+mn-lt"/>
            </a:endParaRPr>
          </a:p>
        </p:txBody>
      </p:sp>
      <p:sp>
        <p:nvSpPr>
          <p:cNvPr id="14" name="Freeform 8"/>
          <p:cNvSpPr/>
          <p:nvPr>
            <p:custDataLst>
              <p:tags r:id="rId5"/>
            </p:custDataLst>
          </p:nvPr>
        </p:nvSpPr>
        <p:spPr bwMode="auto">
          <a:xfrm>
            <a:off x="5953760" y="2896870"/>
            <a:ext cx="1216660" cy="894080"/>
          </a:xfrm>
          <a:custGeom>
            <a:avLst/>
            <a:gdLst>
              <a:gd name="T0" fmla="*/ 0 w 426"/>
              <a:gd name="T1" fmla="*/ 246 h 423"/>
              <a:gd name="T2" fmla="*/ 179 w 426"/>
              <a:gd name="T3" fmla="*/ 0 h 423"/>
              <a:gd name="T4" fmla="*/ 426 w 426"/>
              <a:gd name="T5" fmla="*/ 156 h 423"/>
              <a:gd name="T6" fmla="*/ 278 w 426"/>
              <a:gd name="T7" fmla="*/ 423 h 423"/>
              <a:gd name="T8" fmla="*/ 0 w 426"/>
              <a:gd name="T9" fmla="*/ 246 h 423"/>
            </a:gdLst>
            <a:ahLst/>
            <a:cxnLst>
              <a:cxn ang="0">
                <a:pos x="T0" y="T1"/>
              </a:cxn>
              <a:cxn ang="0">
                <a:pos x="T2" y="T3"/>
              </a:cxn>
              <a:cxn ang="0">
                <a:pos x="T4" y="T5"/>
              </a:cxn>
              <a:cxn ang="0">
                <a:pos x="T6" y="T7"/>
              </a:cxn>
              <a:cxn ang="0">
                <a:pos x="T8" y="T9"/>
              </a:cxn>
            </a:cxnLst>
            <a:rect l="0" t="0" r="r" b="b"/>
            <a:pathLst>
              <a:path w="426" h="423">
                <a:moveTo>
                  <a:pt x="0" y="246"/>
                </a:moveTo>
                <a:cubicBezTo>
                  <a:pt x="168" y="266"/>
                  <a:pt x="245" y="118"/>
                  <a:pt x="179" y="0"/>
                </a:cubicBezTo>
                <a:cubicBezTo>
                  <a:pt x="426" y="156"/>
                  <a:pt x="426" y="156"/>
                  <a:pt x="426" y="156"/>
                </a:cubicBezTo>
                <a:cubicBezTo>
                  <a:pt x="290" y="147"/>
                  <a:pt x="189" y="280"/>
                  <a:pt x="278" y="423"/>
                </a:cubicBezTo>
                <a:cubicBezTo>
                  <a:pt x="0" y="246"/>
                  <a:pt x="0" y="246"/>
                  <a:pt x="0" y="246"/>
                </a:cubicBezTo>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sym typeface="+mn-lt"/>
            </a:endParaRPr>
          </a:p>
        </p:txBody>
      </p:sp>
      <p:sp>
        <p:nvSpPr>
          <p:cNvPr id="15" name="Oval 10"/>
          <p:cNvSpPr>
            <a:spLocks noChangeArrowheads="1"/>
          </p:cNvSpPr>
          <p:nvPr>
            <p:custDataLst>
              <p:tags r:id="rId6"/>
            </p:custDataLst>
          </p:nvPr>
        </p:nvSpPr>
        <p:spPr bwMode="auto">
          <a:xfrm>
            <a:off x="6311900" y="1824990"/>
            <a:ext cx="1492250" cy="1398270"/>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sym typeface="+mn-lt"/>
            </a:endParaRPr>
          </a:p>
        </p:txBody>
      </p:sp>
      <p:sp>
        <p:nvSpPr>
          <p:cNvPr id="16" name="Oval 10"/>
          <p:cNvSpPr>
            <a:spLocks noChangeArrowheads="1"/>
          </p:cNvSpPr>
          <p:nvPr>
            <p:custDataLst>
              <p:tags r:id="rId7"/>
            </p:custDataLst>
          </p:nvPr>
        </p:nvSpPr>
        <p:spPr bwMode="auto">
          <a:xfrm>
            <a:off x="5174615" y="3410625"/>
            <a:ext cx="1688288" cy="165223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sym typeface="+mn-lt"/>
            </a:endParaRPr>
          </a:p>
        </p:txBody>
      </p:sp>
      <p:sp>
        <p:nvSpPr>
          <p:cNvPr id="17" name="Freeform: Shape 19"/>
          <p:cNvSpPr/>
          <p:nvPr>
            <p:custDataLst>
              <p:tags r:id="rId8"/>
            </p:custDataLst>
          </p:nvPr>
        </p:nvSpPr>
        <p:spPr>
          <a:xfrm>
            <a:off x="4483735" y="1713230"/>
            <a:ext cx="1407160" cy="1429385"/>
          </a:xfrm>
          <a:custGeom>
            <a:avLst/>
            <a:gdLst>
              <a:gd name="connsiteX0" fmla="*/ 2311544 w 4623088"/>
              <a:gd name="connsiteY0" fmla="*/ 0 h 4630738"/>
              <a:gd name="connsiteX1" fmla="*/ 4623088 w 4623088"/>
              <a:gd name="connsiteY1" fmla="*/ 2315369 h 4630738"/>
              <a:gd name="connsiteX2" fmla="*/ 2311544 w 4623088"/>
              <a:gd name="connsiteY2" fmla="*/ 4630738 h 4630738"/>
              <a:gd name="connsiteX3" fmla="*/ 0 w 4623088"/>
              <a:gd name="connsiteY3" fmla="*/ 2315369 h 4630738"/>
              <a:gd name="connsiteX4" fmla="*/ 2311544 w 4623088"/>
              <a:gd name="connsiteY4" fmla="*/ 0 h 4630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3088" h="4630738">
                <a:moveTo>
                  <a:pt x="2311544" y="0"/>
                </a:moveTo>
                <a:cubicBezTo>
                  <a:pt x="3588174" y="0"/>
                  <a:pt x="4623088" y="1036626"/>
                  <a:pt x="4623088" y="2315369"/>
                </a:cubicBezTo>
                <a:cubicBezTo>
                  <a:pt x="4623088" y="3594112"/>
                  <a:pt x="3588174" y="4630738"/>
                  <a:pt x="2311544" y="4630738"/>
                </a:cubicBezTo>
                <a:cubicBezTo>
                  <a:pt x="1034914" y="4630738"/>
                  <a:pt x="0" y="3594112"/>
                  <a:pt x="0" y="2315369"/>
                </a:cubicBezTo>
                <a:cubicBezTo>
                  <a:pt x="0" y="1036626"/>
                  <a:pt x="1034914" y="0"/>
                  <a:pt x="2311544" y="0"/>
                </a:cubicBezTo>
                <a:close/>
              </a:path>
            </a:pathLst>
          </a:custGeom>
          <a:solidFill>
            <a:srgbClr val="F9F8F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chemeClr val="tx1">
                  <a:lumMod val="65000"/>
                  <a:lumOff val="35000"/>
                </a:schemeClr>
              </a:solidFill>
              <a:effectLst/>
              <a:uLnTx/>
              <a:uFillTx/>
              <a:cs typeface="+mn-ea"/>
              <a:sym typeface="+mn-lt"/>
            </a:endParaRPr>
          </a:p>
        </p:txBody>
      </p:sp>
      <p:sp>
        <p:nvSpPr>
          <p:cNvPr id="18" name="Freeform: Shape 20"/>
          <p:cNvSpPr/>
          <p:nvPr>
            <p:custDataLst>
              <p:tags r:id="rId9"/>
            </p:custDataLst>
          </p:nvPr>
        </p:nvSpPr>
        <p:spPr>
          <a:xfrm>
            <a:off x="5329537" y="3498836"/>
            <a:ext cx="1434371" cy="1435826"/>
          </a:xfrm>
          <a:custGeom>
            <a:avLst/>
            <a:gdLst>
              <a:gd name="connsiteX0" fmla="*/ 2045798 w 4091596"/>
              <a:gd name="connsiteY0" fmla="*/ 0 h 4095750"/>
              <a:gd name="connsiteX1" fmla="*/ 4091596 w 4091596"/>
              <a:gd name="connsiteY1" fmla="*/ 2047875 h 4095750"/>
              <a:gd name="connsiteX2" fmla="*/ 2045798 w 4091596"/>
              <a:gd name="connsiteY2" fmla="*/ 4095750 h 4095750"/>
              <a:gd name="connsiteX3" fmla="*/ 0 w 4091596"/>
              <a:gd name="connsiteY3" fmla="*/ 2047875 h 4095750"/>
              <a:gd name="connsiteX4" fmla="*/ 2045798 w 4091596"/>
              <a:gd name="connsiteY4" fmla="*/ 0 h 409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1596" h="4095750">
                <a:moveTo>
                  <a:pt x="2045798" y="0"/>
                </a:moveTo>
                <a:cubicBezTo>
                  <a:pt x="3175661" y="0"/>
                  <a:pt x="4091596" y="916865"/>
                  <a:pt x="4091596" y="2047875"/>
                </a:cubicBezTo>
                <a:cubicBezTo>
                  <a:pt x="4091596" y="3178885"/>
                  <a:pt x="3175661" y="4095750"/>
                  <a:pt x="2045798" y="4095750"/>
                </a:cubicBezTo>
                <a:cubicBezTo>
                  <a:pt x="915935" y="4095750"/>
                  <a:pt x="0" y="3178885"/>
                  <a:pt x="0" y="2047875"/>
                </a:cubicBezTo>
                <a:cubicBezTo>
                  <a:pt x="0" y="916865"/>
                  <a:pt x="915935" y="0"/>
                  <a:pt x="2045798" y="0"/>
                </a:cubicBezTo>
                <a:close/>
              </a:path>
            </a:pathLst>
          </a:custGeom>
          <a:solidFill>
            <a:srgbClr val="F9F8F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chemeClr val="tx1">
                  <a:lumMod val="65000"/>
                  <a:lumOff val="35000"/>
                </a:schemeClr>
              </a:solidFill>
              <a:effectLst/>
              <a:uLnTx/>
              <a:uFillTx/>
              <a:cs typeface="+mn-ea"/>
              <a:sym typeface="+mn-lt"/>
            </a:endParaRPr>
          </a:p>
        </p:txBody>
      </p:sp>
      <p:sp>
        <p:nvSpPr>
          <p:cNvPr id="19" name="Freeform: Shape 21"/>
          <p:cNvSpPr/>
          <p:nvPr>
            <p:custDataLst>
              <p:tags r:id="rId10"/>
            </p:custDataLst>
          </p:nvPr>
        </p:nvSpPr>
        <p:spPr>
          <a:xfrm>
            <a:off x="7548880" y="3023870"/>
            <a:ext cx="1423035" cy="1450340"/>
          </a:xfrm>
          <a:custGeom>
            <a:avLst/>
            <a:gdLst>
              <a:gd name="connsiteX0" fmla="*/ 2347098 w 4694198"/>
              <a:gd name="connsiteY0" fmla="*/ 0 h 4695742"/>
              <a:gd name="connsiteX1" fmla="*/ 4694198 w 4694198"/>
              <a:gd name="connsiteY1" fmla="*/ 2347871 h 4695742"/>
              <a:gd name="connsiteX2" fmla="*/ 2347098 w 4694198"/>
              <a:gd name="connsiteY2" fmla="*/ 4695742 h 4695742"/>
              <a:gd name="connsiteX3" fmla="*/ 0 w 4694198"/>
              <a:gd name="connsiteY3" fmla="*/ 2347871 h 4695742"/>
              <a:gd name="connsiteX4" fmla="*/ 2347098 w 4694198"/>
              <a:gd name="connsiteY4" fmla="*/ 0 h 4695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4198" h="4695742">
                <a:moveTo>
                  <a:pt x="2347098" y="0"/>
                </a:moveTo>
                <a:cubicBezTo>
                  <a:pt x="3643366" y="0"/>
                  <a:pt x="4694198" y="1051178"/>
                  <a:pt x="4694198" y="2347871"/>
                </a:cubicBezTo>
                <a:cubicBezTo>
                  <a:pt x="4694198" y="3644564"/>
                  <a:pt x="3643366" y="4695742"/>
                  <a:pt x="2347098" y="4695742"/>
                </a:cubicBezTo>
                <a:cubicBezTo>
                  <a:pt x="1050832" y="4695742"/>
                  <a:pt x="0" y="3644564"/>
                  <a:pt x="0" y="2347871"/>
                </a:cubicBezTo>
                <a:cubicBezTo>
                  <a:pt x="0" y="1051178"/>
                  <a:pt x="1050832" y="0"/>
                  <a:pt x="2347098" y="0"/>
                </a:cubicBezTo>
                <a:close/>
              </a:path>
            </a:pathLst>
          </a:custGeom>
          <a:solidFill>
            <a:srgbClr val="F9F8F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chemeClr val="tx1">
                  <a:lumMod val="65000"/>
                  <a:lumOff val="35000"/>
                </a:schemeClr>
              </a:solidFill>
              <a:effectLst/>
              <a:uLnTx/>
              <a:uFillTx/>
              <a:cs typeface="+mn-ea"/>
              <a:sym typeface="+mn-lt"/>
            </a:endParaRPr>
          </a:p>
        </p:txBody>
      </p:sp>
      <p:sp>
        <p:nvSpPr>
          <p:cNvPr id="20" name="Freeform: Shape 22"/>
          <p:cNvSpPr/>
          <p:nvPr>
            <p:custDataLst>
              <p:tags r:id="rId11"/>
            </p:custDataLst>
          </p:nvPr>
        </p:nvSpPr>
        <p:spPr>
          <a:xfrm>
            <a:off x="6448183" y="1917515"/>
            <a:ext cx="1219101" cy="1219282"/>
          </a:xfrm>
          <a:custGeom>
            <a:avLst/>
            <a:gdLst>
              <a:gd name="connsiteX0" fmla="*/ 1738766 w 3477532"/>
              <a:gd name="connsiteY0" fmla="*/ 0 h 3478046"/>
              <a:gd name="connsiteX1" fmla="*/ 3477532 w 3477532"/>
              <a:gd name="connsiteY1" fmla="*/ 1739023 h 3478046"/>
              <a:gd name="connsiteX2" fmla="*/ 1738766 w 3477532"/>
              <a:gd name="connsiteY2" fmla="*/ 3478046 h 3478046"/>
              <a:gd name="connsiteX3" fmla="*/ 0 w 3477532"/>
              <a:gd name="connsiteY3" fmla="*/ 1739023 h 3478046"/>
              <a:gd name="connsiteX4" fmla="*/ 1738766 w 3477532"/>
              <a:gd name="connsiteY4" fmla="*/ 0 h 3478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7532" h="3478046">
                <a:moveTo>
                  <a:pt x="1738766" y="0"/>
                </a:moveTo>
                <a:cubicBezTo>
                  <a:pt x="2699060" y="0"/>
                  <a:pt x="3477532" y="778587"/>
                  <a:pt x="3477532" y="1739023"/>
                </a:cubicBezTo>
                <a:cubicBezTo>
                  <a:pt x="3477532" y="2699459"/>
                  <a:pt x="2699060" y="3478046"/>
                  <a:pt x="1738766" y="3478046"/>
                </a:cubicBezTo>
                <a:cubicBezTo>
                  <a:pt x="778472" y="3478046"/>
                  <a:pt x="0" y="2699459"/>
                  <a:pt x="0" y="1739023"/>
                </a:cubicBezTo>
                <a:cubicBezTo>
                  <a:pt x="0" y="778587"/>
                  <a:pt x="778472" y="0"/>
                  <a:pt x="1738766" y="0"/>
                </a:cubicBezTo>
                <a:close/>
              </a:path>
            </a:pathLst>
          </a:custGeom>
          <a:solidFill>
            <a:srgbClr val="F9F8F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chemeClr val="tx1">
                  <a:lumMod val="65000"/>
                  <a:lumOff val="35000"/>
                </a:schemeClr>
              </a:solidFill>
              <a:effectLst/>
              <a:uLnTx/>
              <a:uFillTx/>
              <a:cs typeface="+mn-ea"/>
              <a:sym typeface="+mn-lt"/>
            </a:endParaRPr>
          </a:p>
        </p:txBody>
      </p:sp>
      <p:sp>
        <p:nvSpPr>
          <p:cNvPr id="41" name="文本框 40"/>
          <p:cNvSpPr txBox="1"/>
          <p:nvPr/>
        </p:nvSpPr>
        <p:spPr>
          <a:xfrm>
            <a:off x="4601210" y="213360"/>
            <a:ext cx="3266440" cy="358140"/>
          </a:xfrm>
          <a:prstGeom prst="rect">
            <a:avLst/>
          </a:prstGeom>
          <a:noFill/>
          <a:extLst>
            <a:ext uri="{909E8E84-426E-40DD-AFC4-6F175D3DCCD1}">
              <a14:hiddenFill xmlns:a14="http://schemas.microsoft.com/office/drawing/2010/main">
                <a:solidFill>
                  <a:srgbClr val="C00000"/>
                </a:solidFill>
              </a14:hiddenFill>
            </a:ext>
          </a:extLst>
        </p:spPr>
        <p:txBody>
          <a:bodyPr wrap="square" rtlCol="0">
            <a:noAutofit/>
          </a:bodyPr>
          <a:lstStyle/>
          <a:p>
            <a:pPr algn="ctr"/>
            <a:r>
              <a:rPr lang="zh-CN" altLang="en-US" sz="3200" b="1">
                <a:solidFill>
                  <a:schemeClr val="bg1"/>
                </a:solidFill>
                <a:latin typeface="微软雅黑" panose="020B0503020204020204" charset="-122"/>
                <a:ea typeface="微软雅黑" panose="020B0503020204020204" charset="-122"/>
              </a:rPr>
              <a:t>单元教学目标</a:t>
            </a:r>
            <a:endParaRPr lang="zh-CN" altLang="en-US" sz="3200" b="1">
              <a:solidFill>
                <a:schemeClr val="bg1"/>
              </a:solidFill>
              <a:latin typeface="微软雅黑" panose="020B0503020204020204" charset="-122"/>
              <a:ea typeface="微软雅黑" panose="020B0503020204020204" charset="-122"/>
            </a:endParaRPr>
          </a:p>
        </p:txBody>
      </p:sp>
      <p:sp>
        <p:nvSpPr>
          <p:cNvPr id="42" name="文本框 41"/>
          <p:cNvSpPr txBox="1"/>
          <p:nvPr/>
        </p:nvSpPr>
        <p:spPr>
          <a:xfrm>
            <a:off x="4464473" y="1988185"/>
            <a:ext cx="1474893" cy="953135"/>
          </a:xfrm>
          <a:prstGeom prst="rect">
            <a:avLst/>
          </a:prstGeom>
          <a:noFill/>
        </p:spPr>
        <p:txBody>
          <a:bodyPr wrap="square" rtlCol="0" anchor="t">
            <a:spAutoFit/>
          </a:bodyPr>
          <a:lstStyle/>
          <a:p>
            <a:pPr algn="ctr"/>
            <a:r>
              <a:rPr lang="zh-CN" altLang="en-US" sz="2800" b="1" dirty="0">
                <a:solidFill>
                  <a:schemeClr val="tx1"/>
                </a:solidFill>
                <a:latin typeface="黑体" panose="02010609060101010101" charset="-122"/>
                <a:ea typeface="黑体" panose="02010609060101010101" charset="-122"/>
                <a:sym typeface="+mn-ea"/>
              </a:rPr>
              <a:t>语言</a:t>
            </a:r>
            <a:endParaRPr lang="zh-CN" altLang="en-US" sz="2800" b="1" dirty="0">
              <a:solidFill>
                <a:schemeClr val="tx1"/>
              </a:solidFill>
              <a:latin typeface="黑体" panose="02010609060101010101" charset="-122"/>
              <a:ea typeface="黑体" panose="02010609060101010101" charset="-122"/>
              <a:sym typeface="+mn-ea"/>
            </a:endParaRPr>
          </a:p>
          <a:p>
            <a:pPr algn="ctr"/>
            <a:r>
              <a:rPr lang="zh-CN" altLang="en-US" sz="2800" b="1" dirty="0">
                <a:solidFill>
                  <a:schemeClr val="tx1"/>
                </a:solidFill>
                <a:latin typeface="黑体" panose="02010609060101010101" charset="-122"/>
                <a:ea typeface="黑体" panose="02010609060101010101" charset="-122"/>
                <a:sym typeface="+mn-ea"/>
              </a:rPr>
              <a:t>能力</a:t>
            </a:r>
            <a:endParaRPr lang="zh-CN" altLang="en-US" sz="2800" b="1" dirty="0">
              <a:solidFill>
                <a:schemeClr val="tx1"/>
              </a:solidFill>
              <a:latin typeface="黑体" panose="02010609060101010101" charset="-122"/>
              <a:ea typeface="黑体" panose="02010609060101010101" charset="-122"/>
              <a:sym typeface="+mn-ea"/>
            </a:endParaRPr>
          </a:p>
        </p:txBody>
      </p:sp>
      <p:sp>
        <p:nvSpPr>
          <p:cNvPr id="43" name="文本框 42"/>
          <p:cNvSpPr txBox="1"/>
          <p:nvPr/>
        </p:nvSpPr>
        <p:spPr>
          <a:xfrm>
            <a:off x="5321723" y="3790950"/>
            <a:ext cx="1474893" cy="953135"/>
          </a:xfrm>
          <a:prstGeom prst="rect">
            <a:avLst/>
          </a:prstGeom>
          <a:noFill/>
        </p:spPr>
        <p:txBody>
          <a:bodyPr wrap="square" rtlCol="0" anchor="t">
            <a:spAutoFit/>
          </a:bodyPr>
          <a:lstStyle/>
          <a:p>
            <a:pPr algn="ctr"/>
            <a:r>
              <a:rPr lang="zh-CN" altLang="en-US" sz="2800" b="1" dirty="0">
                <a:solidFill>
                  <a:schemeClr val="tx1"/>
                </a:solidFill>
                <a:latin typeface="黑体" panose="02010609060101010101" charset="-122"/>
                <a:ea typeface="黑体" panose="02010609060101010101" charset="-122"/>
                <a:sym typeface="+mn-ea"/>
              </a:rPr>
              <a:t>学习</a:t>
            </a:r>
            <a:endParaRPr lang="zh-CN" altLang="en-US" sz="2800" b="1" dirty="0">
              <a:solidFill>
                <a:schemeClr val="tx1"/>
              </a:solidFill>
              <a:latin typeface="黑体" panose="02010609060101010101" charset="-122"/>
              <a:ea typeface="黑体" panose="02010609060101010101" charset="-122"/>
              <a:sym typeface="+mn-ea"/>
            </a:endParaRPr>
          </a:p>
          <a:p>
            <a:pPr algn="ctr"/>
            <a:r>
              <a:rPr lang="zh-CN" altLang="en-US" sz="2800" b="1" dirty="0">
                <a:solidFill>
                  <a:schemeClr val="tx1"/>
                </a:solidFill>
                <a:latin typeface="黑体" panose="02010609060101010101" charset="-122"/>
                <a:ea typeface="黑体" panose="02010609060101010101" charset="-122"/>
                <a:sym typeface="+mn-ea"/>
              </a:rPr>
              <a:t>能力</a:t>
            </a:r>
            <a:endParaRPr lang="zh-CN" altLang="en-US" sz="2800" b="1" dirty="0">
              <a:solidFill>
                <a:schemeClr val="tx1"/>
              </a:solidFill>
              <a:latin typeface="黑体" panose="02010609060101010101" charset="-122"/>
              <a:ea typeface="黑体" panose="02010609060101010101" charset="-122"/>
              <a:sym typeface="+mn-ea"/>
            </a:endParaRPr>
          </a:p>
        </p:txBody>
      </p:sp>
      <p:sp>
        <p:nvSpPr>
          <p:cNvPr id="44" name="文本框 43"/>
          <p:cNvSpPr txBox="1"/>
          <p:nvPr/>
        </p:nvSpPr>
        <p:spPr>
          <a:xfrm>
            <a:off x="6270413" y="2051685"/>
            <a:ext cx="1474893" cy="953135"/>
          </a:xfrm>
          <a:prstGeom prst="rect">
            <a:avLst/>
          </a:prstGeom>
          <a:noFill/>
        </p:spPr>
        <p:txBody>
          <a:bodyPr wrap="square" rtlCol="0" anchor="t">
            <a:spAutoFit/>
          </a:bodyPr>
          <a:lstStyle/>
          <a:p>
            <a:pPr algn="ctr"/>
            <a:r>
              <a:rPr lang="zh-CN" altLang="en-US" sz="2800" b="1" dirty="0">
                <a:solidFill>
                  <a:schemeClr val="tx1"/>
                </a:solidFill>
                <a:latin typeface="黑体" panose="02010609060101010101" charset="-122"/>
                <a:ea typeface="黑体" panose="02010609060101010101" charset="-122"/>
                <a:sym typeface="+mn-ea"/>
              </a:rPr>
              <a:t>文化</a:t>
            </a:r>
            <a:endParaRPr lang="zh-CN" altLang="en-US" sz="2800" b="1" dirty="0">
              <a:solidFill>
                <a:schemeClr val="tx1"/>
              </a:solidFill>
              <a:latin typeface="黑体" panose="02010609060101010101" charset="-122"/>
              <a:ea typeface="黑体" panose="02010609060101010101" charset="-122"/>
              <a:sym typeface="+mn-ea"/>
            </a:endParaRPr>
          </a:p>
          <a:p>
            <a:pPr algn="ctr"/>
            <a:r>
              <a:rPr lang="zh-CN" altLang="en-US" sz="2800" b="1" dirty="0">
                <a:solidFill>
                  <a:schemeClr val="tx1"/>
                </a:solidFill>
                <a:latin typeface="黑体" panose="02010609060101010101" charset="-122"/>
                <a:ea typeface="黑体" panose="02010609060101010101" charset="-122"/>
                <a:sym typeface="+mn-ea"/>
              </a:rPr>
              <a:t>意识</a:t>
            </a:r>
            <a:endParaRPr lang="zh-CN" altLang="en-US" sz="2800" b="1" dirty="0">
              <a:solidFill>
                <a:schemeClr val="tx1"/>
              </a:solidFill>
              <a:latin typeface="黑体" panose="02010609060101010101" charset="-122"/>
              <a:ea typeface="黑体" panose="02010609060101010101" charset="-122"/>
              <a:sym typeface="+mn-ea"/>
            </a:endParaRPr>
          </a:p>
        </p:txBody>
      </p:sp>
      <p:sp>
        <p:nvSpPr>
          <p:cNvPr id="45" name="文本框 44"/>
          <p:cNvSpPr txBox="1"/>
          <p:nvPr/>
        </p:nvSpPr>
        <p:spPr>
          <a:xfrm>
            <a:off x="7539778" y="3281045"/>
            <a:ext cx="1474893" cy="953135"/>
          </a:xfrm>
          <a:prstGeom prst="rect">
            <a:avLst/>
          </a:prstGeom>
          <a:noFill/>
        </p:spPr>
        <p:txBody>
          <a:bodyPr wrap="square" rtlCol="0" anchor="t">
            <a:spAutoFit/>
          </a:bodyPr>
          <a:lstStyle/>
          <a:p>
            <a:pPr algn="ctr"/>
            <a:r>
              <a:rPr lang="zh-CN" altLang="en-US" sz="2800" b="1" dirty="0">
                <a:solidFill>
                  <a:schemeClr val="tx1"/>
                </a:solidFill>
                <a:latin typeface="黑体" panose="02010609060101010101" charset="-122"/>
                <a:ea typeface="黑体" panose="02010609060101010101" charset="-122"/>
                <a:sym typeface="+mn-ea"/>
              </a:rPr>
              <a:t>思维</a:t>
            </a:r>
            <a:endParaRPr lang="zh-CN" altLang="en-US" sz="2800" b="1" dirty="0">
              <a:solidFill>
                <a:schemeClr val="tx1"/>
              </a:solidFill>
              <a:latin typeface="黑体" panose="02010609060101010101" charset="-122"/>
              <a:ea typeface="黑体" panose="02010609060101010101" charset="-122"/>
              <a:sym typeface="+mn-ea"/>
            </a:endParaRPr>
          </a:p>
          <a:p>
            <a:pPr algn="ctr"/>
            <a:r>
              <a:rPr lang="zh-CN" altLang="en-US" sz="2800" b="1" dirty="0">
                <a:solidFill>
                  <a:schemeClr val="tx1"/>
                </a:solidFill>
                <a:latin typeface="黑体" panose="02010609060101010101" charset="-122"/>
                <a:ea typeface="黑体" panose="02010609060101010101" charset="-122"/>
                <a:sym typeface="+mn-ea"/>
              </a:rPr>
              <a:t>品质</a:t>
            </a:r>
            <a:endParaRPr lang="zh-CN" altLang="en-US" sz="2800" b="1" dirty="0">
              <a:solidFill>
                <a:schemeClr val="tx1"/>
              </a:solidFill>
              <a:latin typeface="黑体" panose="02010609060101010101" charset="-122"/>
              <a:ea typeface="黑体" panose="02010609060101010101" charset="-122"/>
              <a:sym typeface="+mn-ea"/>
            </a:endParaRPr>
          </a:p>
        </p:txBody>
      </p:sp>
      <p:sp>
        <p:nvSpPr>
          <p:cNvPr id="46" name="文本框 45"/>
          <p:cNvSpPr txBox="1"/>
          <p:nvPr/>
        </p:nvSpPr>
        <p:spPr>
          <a:xfrm>
            <a:off x="186690" y="571500"/>
            <a:ext cx="4083050" cy="3061992"/>
          </a:xfrm>
          <a:prstGeom prst="rect">
            <a:avLst/>
          </a:prstGeom>
          <a:noFill/>
        </p:spPr>
        <p:txBody>
          <a:bodyPr wrap="square" rtlCol="0" anchor="t">
            <a:spAutoFit/>
          </a:bodyPr>
          <a:lstStyle/>
          <a:p>
            <a:pPr algn="just">
              <a:lnSpc>
                <a:spcPct val="120000"/>
              </a:lnSpc>
            </a:pPr>
            <a:r>
              <a:rPr lang="en-US" altLang="zh-CN" sz="2000" b="1"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sz="2000" b="1"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1.根据身份与亲疏关系得体地打招呼，自己及他人信息；</a:t>
            </a:r>
            <a:endParaRPr lang="zh-CN" altLang="en-US" sz="2000" b="1"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endParaRPr>
          </a:p>
          <a:p>
            <a:pPr algn="just">
              <a:lnSpc>
                <a:spcPct val="120000"/>
              </a:lnSpc>
            </a:pPr>
            <a:r>
              <a:rPr lang="en-US" altLang="zh-CN" sz="2000" b="1"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    2.</a:t>
            </a:r>
            <a:r>
              <a:rPr lang="zh-CN" altLang="en-US" sz="2000" b="1"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听辨并准确认读两组音素（</a:t>
            </a:r>
            <a:r>
              <a:rPr lang="en-US" altLang="zh-CN" sz="2000" b="1"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/ɪ/</a:t>
            </a:r>
            <a:r>
              <a:rPr lang="zh-CN" altLang="en-US" sz="2000" b="1"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和/i:/、/e/和/æ/），以及带有这些音素的词汇，识别并正确朗读be动词缩略形式；</a:t>
            </a:r>
            <a:endParaRPr lang="zh-CN" altLang="en-US" sz="2000" b="1"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endParaRPr>
          </a:p>
          <a:p>
            <a:pPr algn="just">
              <a:lnSpc>
                <a:spcPct val="120000"/>
              </a:lnSpc>
            </a:pPr>
            <a:r>
              <a:rPr lang="en-US" altLang="zh-CN" sz="2000" b="1"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    3.</a:t>
            </a:r>
            <a:r>
              <a:rPr lang="zh-CN" altLang="en-US" sz="2000" b="1"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使用be动词正确形式准确连贯地个人信息。</a:t>
            </a:r>
            <a:endParaRPr lang="zh-CN" altLang="en-US" sz="2000" b="1"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47" name="文本框 46"/>
          <p:cNvSpPr txBox="1"/>
          <p:nvPr/>
        </p:nvSpPr>
        <p:spPr>
          <a:xfrm>
            <a:off x="879475" y="4014470"/>
            <a:ext cx="4253230" cy="2436244"/>
          </a:xfrm>
          <a:prstGeom prst="rect">
            <a:avLst/>
          </a:prstGeom>
          <a:noFill/>
        </p:spPr>
        <p:txBody>
          <a:bodyPr wrap="square" rtlCol="0" anchor="t">
            <a:spAutoFit/>
          </a:bodyPr>
          <a:lstStyle/>
          <a:p>
            <a:pPr algn="just">
              <a:lnSpc>
                <a:spcPct val="130000"/>
              </a:lnSpc>
            </a:pPr>
            <a:r>
              <a:rPr lang="en-US" altLang="zh-CN" sz="2000" b="1"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sz="2000" b="1"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1.掌握在交流中，借助手势、表情等体态语表达意义的交际策略；</a:t>
            </a:r>
            <a:endParaRPr lang="zh-CN" altLang="en-US" sz="2000" b="1"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endParaRPr>
          </a:p>
          <a:p>
            <a:pPr algn="just">
              <a:lnSpc>
                <a:spcPct val="130000"/>
              </a:lnSpc>
            </a:pPr>
            <a:r>
              <a:rPr lang="en-US" altLang="zh-CN" sz="2000" b="1"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sz="2000" b="1"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2.运用表格、图表等方式，提炼文本关键信息，梳理文本内容；</a:t>
            </a:r>
            <a:endParaRPr lang="zh-CN" altLang="en-US" sz="2000" b="1"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endParaRPr>
          </a:p>
          <a:p>
            <a:pPr algn="just">
              <a:lnSpc>
                <a:spcPct val="130000"/>
              </a:lnSpc>
            </a:pPr>
            <a:r>
              <a:rPr lang="en-US" altLang="zh-CN" sz="2000" b="1"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sz="2000" b="1"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3.通过在小组合作中个人信息表来提高合作能力。</a:t>
            </a:r>
            <a:endParaRPr lang="zh-CN" altLang="en-US" sz="2000" b="1"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50" name="文本框 49"/>
          <p:cNvSpPr txBox="1"/>
          <p:nvPr/>
        </p:nvSpPr>
        <p:spPr>
          <a:xfrm>
            <a:off x="8084820" y="739140"/>
            <a:ext cx="3432810" cy="2091690"/>
          </a:xfrm>
          <a:prstGeom prst="rect">
            <a:avLst/>
          </a:prstGeom>
          <a:noFill/>
        </p:spPr>
        <p:txBody>
          <a:bodyPr wrap="square" rtlCol="0" anchor="t">
            <a:spAutoFit/>
          </a:bodyPr>
          <a:lstStyle/>
          <a:p>
            <a:pPr algn="just">
              <a:lnSpc>
                <a:spcPct val="130000"/>
              </a:lnSpc>
            </a:pPr>
            <a:r>
              <a:rPr lang="en-US" altLang="zh-CN" sz="2000" b="1"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sz="2000" b="1"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1.理解中西文化中姓名表达方式上的异同；</a:t>
            </a:r>
            <a:endParaRPr lang="zh-CN" altLang="en-US" sz="2000" b="1"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endParaRPr>
          </a:p>
          <a:p>
            <a:pPr algn="just">
              <a:lnSpc>
                <a:spcPct val="130000"/>
              </a:lnSpc>
            </a:pPr>
            <a:r>
              <a:rPr lang="en-US" altLang="zh-CN" sz="2000" b="1"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sz="2000" b="1"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2.主动与他人交往，建立良好人际关系，尽快适应初中生活。</a:t>
            </a:r>
            <a:endParaRPr lang="zh-CN" altLang="en-US" sz="2000" b="1"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51" name="文本框 50"/>
          <p:cNvSpPr txBox="1"/>
          <p:nvPr/>
        </p:nvSpPr>
        <p:spPr>
          <a:xfrm>
            <a:off x="6863080" y="4510405"/>
            <a:ext cx="4549775" cy="2036135"/>
          </a:xfrm>
          <a:prstGeom prst="rect">
            <a:avLst/>
          </a:prstGeom>
          <a:noFill/>
        </p:spPr>
        <p:txBody>
          <a:bodyPr wrap="square" rtlCol="0" anchor="t">
            <a:spAutoFit/>
          </a:bodyPr>
          <a:lstStyle/>
          <a:p>
            <a:pPr algn="just">
              <a:lnSpc>
                <a:spcPct val="130000"/>
              </a:lnSpc>
            </a:pPr>
            <a:r>
              <a:rPr lang="en-US" sz="2000" b="1"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    </a:t>
            </a:r>
            <a:r>
              <a:rPr sz="2000" b="1"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1.通过分析比较，做出理性的交友判断和选择，提高理性思维能力；</a:t>
            </a:r>
            <a:endParaRPr sz="2000" b="1"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endParaRPr>
          </a:p>
          <a:p>
            <a:pPr algn="just">
              <a:lnSpc>
                <a:spcPct val="130000"/>
              </a:lnSpc>
            </a:pPr>
            <a:r>
              <a:rPr lang="en-US" sz="2000" b="1"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    </a:t>
            </a:r>
            <a:r>
              <a:rPr sz="2000" b="1"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2.围绕交友话题，通过自主发现、讨论交流、归纳总结等交友技巧，提高发散思维能力</a:t>
            </a:r>
            <a:r>
              <a:rPr lang="zh-CN" sz="2000" b="1"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a:t>
            </a:r>
            <a:endParaRPr lang="zh-CN" sz="2000" b="1"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2" name="文本框 45"/>
          <p:cNvSpPr txBox="1"/>
          <p:nvPr/>
        </p:nvSpPr>
        <p:spPr>
          <a:xfrm>
            <a:off x="303106" y="407286"/>
            <a:ext cx="4083050" cy="3367268"/>
          </a:xfrm>
          <a:prstGeom prst="rect">
            <a:avLst/>
          </a:prstGeom>
          <a:noFill/>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lnSpc>
                <a:spcPct val="120000"/>
              </a:lnSpc>
            </a:pPr>
            <a:r>
              <a:rPr lang="en-US" altLang="zh-CN" sz="2000" b="1" dirty="0">
                <a:solidFill>
                  <a:schemeClr val="accent1"/>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sz="2000" b="1" dirty="0">
                <a:solidFill>
                  <a:schemeClr val="accent1"/>
                </a:solidFill>
                <a:latin typeface="宋体" panose="02010600030101010101" pitchFamily="2" charset="-122"/>
                <a:ea typeface="宋体" panose="02010600030101010101" pitchFamily="2" charset="-122"/>
                <a:cs typeface="宋体" panose="02010600030101010101" pitchFamily="2" charset="-122"/>
                <a:sym typeface="+mn-ea"/>
              </a:rPr>
              <a:t>1</a:t>
            </a:r>
            <a:r>
              <a:rPr lang="en-US" altLang="zh-CN" sz="2000" b="1" dirty="0">
                <a:solidFill>
                  <a:schemeClr val="accent1"/>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2000" b="1" dirty="0">
                <a:solidFill>
                  <a:schemeClr val="accent1"/>
                </a:solidFill>
                <a:latin typeface="宋体" panose="02010600030101010101" pitchFamily="2" charset="-122"/>
                <a:ea typeface="宋体" panose="02010600030101010101" pitchFamily="2" charset="-122"/>
                <a:cs typeface="宋体" panose="02010600030101010101" pitchFamily="2" charset="-122"/>
                <a:sym typeface="+mn-ea"/>
              </a:rPr>
              <a:t>识别并谈论校园里的建筑物、基础设施以及教室里的物品及位置；</a:t>
            </a:r>
            <a:endParaRPr lang="zh-CN" altLang="en-US" sz="2000" b="1" dirty="0">
              <a:solidFill>
                <a:schemeClr val="accent1"/>
              </a:solidFill>
              <a:latin typeface="宋体" panose="02010600030101010101" pitchFamily="2" charset="-122"/>
              <a:ea typeface="宋体" panose="02010600030101010101" pitchFamily="2" charset="-122"/>
              <a:cs typeface="宋体" panose="02010600030101010101" pitchFamily="2" charset="-122"/>
              <a:sym typeface="+mn-ea"/>
            </a:endParaRPr>
          </a:p>
          <a:p>
            <a:pPr algn="just">
              <a:lnSpc>
                <a:spcPct val="120000"/>
              </a:lnSpc>
            </a:pPr>
            <a:r>
              <a:rPr lang="en-US" altLang="zh-CN" sz="2000" b="1" dirty="0">
                <a:solidFill>
                  <a:schemeClr val="accent1"/>
                </a:solidFill>
                <a:latin typeface="宋体" panose="02010600030101010101" pitchFamily="2" charset="-122"/>
                <a:ea typeface="宋体" panose="02010600030101010101" pitchFamily="2" charset="-122"/>
                <a:cs typeface="宋体" panose="02010600030101010101" pitchFamily="2" charset="-122"/>
                <a:sym typeface="+mn-ea"/>
              </a:rPr>
              <a:t>    2.</a:t>
            </a:r>
            <a:r>
              <a:rPr lang="zh-CN" altLang="en-US" sz="2000" b="1" dirty="0">
                <a:solidFill>
                  <a:schemeClr val="accent1"/>
                </a:solidFill>
                <a:latin typeface="宋体" panose="02010600030101010101" pitchFamily="2" charset="-122"/>
                <a:ea typeface="宋体" panose="02010600030101010101" pitchFamily="2" charset="-122"/>
                <a:cs typeface="宋体" panose="02010600030101010101" pitchFamily="2" charset="-122"/>
                <a:sym typeface="+mn-ea"/>
              </a:rPr>
              <a:t>听辨并准确认读两组音素（</a:t>
            </a:r>
            <a:r>
              <a:rPr lang="en-US" altLang="zh-CN" sz="2000" b="0" i="0" dirty="0">
                <a:solidFill>
                  <a:srgbClr val="333333"/>
                </a:solidFill>
                <a:effectLst/>
                <a:latin typeface="PingFang SC"/>
              </a:rPr>
              <a:t> </a:t>
            </a:r>
            <a:r>
              <a:rPr lang="en-US" altLang="zh-CN" sz="2000" b="1" dirty="0">
                <a:solidFill>
                  <a:schemeClr val="accent1"/>
                </a:solidFill>
                <a:latin typeface="宋体" panose="02010600030101010101" pitchFamily="2" charset="-122"/>
                <a:ea typeface="宋体" panose="02010600030101010101" pitchFamily="2" charset="-122"/>
              </a:rPr>
              <a:t>[ɔ:]</a:t>
            </a:r>
            <a:r>
              <a:rPr lang="zh-CN" altLang="en-US" sz="2000" b="1" dirty="0">
                <a:solidFill>
                  <a:schemeClr val="accent1"/>
                </a:solidFill>
                <a:latin typeface="宋体" panose="02010600030101010101" pitchFamily="2" charset="-122"/>
                <a:ea typeface="宋体" panose="02010600030101010101" pitchFamily="2" charset="-122"/>
                <a:sym typeface="+mn-ea"/>
              </a:rPr>
              <a:t>和</a:t>
            </a:r>
            <a:r>
              <a:rPr lang="en-US" altLang="zh-CN" sz="2000" b="1" dirty="0">
                <a:solidFill>
                  <a:schemeClr val="accent1"/>
                </a:solidFill>
                <a:latin typeface="宋体" panose="02010600030101010101" pitchFamily="2" charset="-122"/>
                <a:ea typeface="宋体" panose="02010600030101010101" pitchFamily="2" charset="-122"/>
              </a:rPr>
              <a:t>[ɒ]</a:t>
            </a:r>
            <a:r>
              <a:rPr lang="zh-CN" altLang="en-US" sz="2000" b="1" dirty="0">
                <a:solidFill>
                  <a:schemeClr val="accent1"/>
                </a:solidFill>
                <a:latin typeface="宋体" panose="02010600030101010101" pitchFamily="2" charset="-122"/>
                <a:ea typeface="宋体" panose="02010600030101010101" pitchFamily="2" charset="-122"/>
                <a:sym typeface="+mn-ea"/>
              </a:rPr>
              <a:t>、</a:t>
            </a:r>
            <a:r>
              <a:rPr lang="en-US" altLang="zh-CN" sz="2000" b="1" dirty="0">
                <a:solidFill>
                  <a:schemeClr val="accent1"/>
                </a:solidFill>
                <a:latin typeface="宋体" panose="02010600030101010101" pitchFamily="2" charset="-122"/>
                <a:ea typeface="宋体" panose="02010600030101010101" pitchFamily="2" charset="-122"/>
              </a:rPr>
              <a:t>[u:]</a:t>
            </a:r>
            <a:r>
              <a:rPr lang="zh-CN" altLang="en-US" sz="2000" b="1" dirty="0">
                <a:solidFill>
                  <a:schemeClr val="accent1"/>
                </a:solidFill>
                <a:latin typeface="宋体" panose="02010600030101010101" pitchFamily="2" charset="-122"/>
                <a:ea typeface="宋体" panose="02010600030101010101" pitchFamily="2" charset="-122"/>
                <a:sym typeface="+mn-ea"/>
              </a:rPr>
              <a:t>和</a:t>
            </a:r>
            <a:r>
              <a:rPr lang="en-US" altLang="zh-CN" sz="2000" b="1" dirty="0">
                <a:solidFill>
                  <a:schemeClr val="accent1"/>
                </a:solidFill>
                <a:latin typeface="宋体" panose="02010600030101010101" pitchFamily="2" charset="-122"/>
                <a:ea typeface="宋体" panose="02010600030101010101" pitchFamily="2" charset="-122"/>
              </a:rPr>
              <a:t>[ʊ]</a:t>
            </a:r>
            <a:r>
              <a:rPr lang="zh-CN" altLang="en-US" sz="2000" b="1" dirty="0">
                <a:solidFill>
                  <a:schemeClr val="accent1"/>
                </a:solidFill>
                <a:latin typeface="宋体" panose="02010600030101010101" pitchFamily="2" charset="-122"/>
                <a:ea typeface="宋体" panose="02010600030101010101" pitchFamily="2" charset="-122"/>
                <a:cs typeface="宋体" panose="02010600030101010101" pitchFamily="2" charset="-122"/>
                <a:sym typeface="+mn-ea"/>
              </a:rPr>
              <a:t>），以及包含这些音素的词汇，准确认读读多音节单词重读音节；</a:t>
            </a:r>
            <a:endParaRPr lang="zh-CN" altLang="en-US" sz="2000" b="1" dirty="0">
              <a:solidFill>
                <a:schemeClr val="accent1"/>
              </a:solidFill>
              <a:latin typeface="宋体" panose="02010600030101010101" pitchFamily="2" charset="-122"/>
              <a:ea typeface="宋体" panose="02010600030101010101" pitchFamily="2" charset="-122"/>
              <a:cs typeface="宋体" panose="02010600030101010101" pitchFamily="2" charset="-122"/>
              <a:sym typeface="+mn-ea"/>
            </a:endParaRPr>
          </a:p>
          <a:p>
            <a:pPr algn="just">
              <a:lnSpc>
                <a:spcPct val="120000"/>
              </a:lnSpc>
            </a:pPr>
            <a:r>
              <a:rPr lang="en-US" altLang="zh-CN" sz="2000" b="1" dirty="0">
                <a:solidFill>
                  <a:schemeClr val="accent1"/>
                </a:solidFill>
                <a:latin typeface="宋体" panose="02010600030101010101" pitchFamily="2" charset="-122"/>
                <a:ea typeface="宋体" panose="02010600030101010101" pitchFamily="2" charset="-122"/>
                <a:cs typeface="宋体" panose="02010600030101010101" pitchFamily="2" charset="-122"/>
                <a:sym typeface="+mn-ea"/>
              </a:rPr>
              <a:t>    3.</a:t>
            </a:r>
            <a:r>
              <a:rPr lang="zh-CN" altLang="en-US" sz="2000" b="1" dirty="0">
                <a:solidFill>
                  <a:schemeClr val="accent1"/>
                </a:solidFill>
                <a:latin typeface="宋体" panose="02010600030101010101" pitchFamily="2" charset="-122"/>
                <a:ea typeface="宋体" panose="02010600030101010101" pitchFamily="2" charset="-122"/>
                <a:cs typeface="宋体" panose="02010600030101010101" pitchFamily="2" charset="-122"/>
                <a:sym typeface="+mn-ea"/>
              </a:rPr>
              <a:t>正确使用</a:t>
            </a:r>
            <a:r>
              <a:rPr lang="en-US" altLang="zh-CN" sz="2000" b="1" dirty="0">
                <a:solidFill>
                  <a:schemeClr val="accent1"/>
                </a:solidFill>
                <a:latin typeface="宋体" panose="02010600030101010101" pitchFamily="2" charset="-122"/>
                <a:ea typeface="宋体" panose="02010600030101010101" pitchFamily="2" charset="-122"/>
                <a:cs typeface="宋体" panose="02010600030101010101" pitchFamily="2" charset="-122"/>
                <a:sym typeface="+mn-ea"/>
              </a:rPr>
              <a:t>there </a:t>
            </a:r>
            <a:r>
              <a:rPr lang="zh-CN" altLang="en-US" sz="2000" b="1" dirty="0">
                <a:solidFill>
                  <a:schemeClr val="accent1"/>
                </a:solidFill>
                <a:latin typeface="宋体" panose="02010600030101010101" pitchFamily="2" charset="-122"/>
                <a:ea typeface="宋体" panose="02010600030101010101" pitchFamily="2" charset="-122"/>
                <a:cs typeface="宋体" panose="02010600030101010101" pitchFamily="2" charset="-122"/>
                <a:sym typeface="+mn-ea"/>
              </a:rPr>
              <a:t>be结构和介词短语描述校园建筑、设施以及教室内物品的具体位置。</a:t>
            </a:r>
            <a:endParaRPr lang="zh-CN" altLang="en-US" sz="2000" b="1" dirty="0">
              <a:solidFill>
                <a:schemeClr val="accent1"/>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3" name="文本框 46"/>
          <p:cNvSpPr txBox="1"/>
          <p:nvPr/>
        </p:nvSpPr>
        <p:spPr>
          <a:xfrm>
            <a:off x="186690" y="3942388"/>
            <a:ext cx="4888835" cy="2836354"/>
          </a:xfrm>
          <a:prstGeom prst="rect">
            <a:avLst/>
          </a:prstGeom>
          <a:noFill/>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lnSpc>
                <a:spcPct val="130000"/>
              </a:lnSpc>
            </a:pPr>
            <a:r>
              <a:rPr lang="en-US" altLang="zh-CN" sz="2000" b="1" dirty="0">
                <a:solidFill>
                  <a:schemeClr val="accent1"/>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sz="2000" b="1" dirty="0">
                <a:solidFill>
                  <a:schemeClr val="accent1"/>
                </a:solidFill>
                <a:latin typeface="宋体" panose="02010600030101010101" pitchFamily="2" charset="-122"/>
                <a:ea typeface="宋体" panose="02010600030101010101" pitchFamily="2" charset="-122"/>
                <a:cs typeface="宋体" panose="02010600030101010101" pitchFamily="2" charset="-122"/>
                <a:sym typeface="+mn-ea"/>
              </a:rPr>
              <a:t>1.了解电子邮件的基本特征，能通过邮件介绍自己的学校，描述不同场所级相关活动，分享最喜欢的场所并说明原因；</a:t>
            </a:r>
            <a:endParaRPr lang="zh-CN" altLang="en-US" sz="2000" b="1" dirty="0">
              <a:solidFill>
                <a:schemeClr val="accent1"/>
              </a:solidFill>
              <a:latin typeface="宋体" panose="02010600030101010101" pitchFamily="2" charset="-122"/>
              <a:ea typeface="宋体" panose="02010600030101010101" pitchFamily="2" charset="-122"/>
              <a:cs typeface="宋体" panose="02010600030101010101" pitchFamily="2" charset="-122"/>
              <a:sym typeface="+mn-ea"/>
            </a:endParaRPr>
          </a:p>
          <a:p>
            <a:pPr algn="just">
              <a:lnSpc>
                <a:spcPct val="130000"/>
              </a:lnSpc>
            </a:pPr>
            <a:r>
              <a:rPr lang="en-US" altLang="zh-CN" sz="2000" b="1" dirty="0">
                <a:solidFill>
                  <a:schemeClr val="accent1"/>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sz="2000" b="1" dirty="0">
                <a:solidFill>
                  <a:schemeClr val="accent1"/>
                </a:solidFill>
                <a:latin typeface="宋体" panose="02010600030101010101" pitchFamily="2" charset="-122"/>
                <a:ea typeface="宋体" panose="02010600030101010101" pitchFamily="2" charset="-122"/>
                <a:cs typeface="宋体" panose="02010600030101010101" pitchFamily="2" charset="-122"/>
                <a:sym typeface="+mn-ea"/>
              </a:rPr>
              <a:t>2.运用表格、思维导图等方式，梳理文本内容，提炼文本关键信息；</a:t>
            </a:r>
            <a:endParaRPr lang="zh-CN" altLang="en-US" sz="2000" b="1" dirty="0">
              <a:solidFill>
                <a:schemeClr val="accent1"/>
              </a:solidFill>
              <a:latin typeface="宋体" panose="02010600030101010101" pitchFamily="2" charset="-122"/>
              <a:ea typeface="宋体" panose="02010600030101010101" pitchFamily="2" charset="-122"/>
              <a:cs typeface="宋体" panose="02010600030101010101" pitchFamily="2" charset="-122"/>
              <a:sym typeface="+mn-ea"/>
            </a:endParaRPr>
          </a:p>
          <a:p>
            <a:pPr algn="just">
              <a:lnSpc>
                <a:spcPct val="130000"/>
              </a:lnSpc>
            </a:pPr>
            <a:r>
              <a:rPr lang="en-US" altLang="zh-CN" sz="2000" b="1" dirty="0">
                <a:solidFill>
                  <a:schemeClr val="accent1"/>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sz="2000" b="1" dirty="0">
                <a:solidFill>
                  <a:schemeClr val="accent1"/>
                </a:solidFill>
                <a:latin typeface="宋体" panose="02010600030101010101" pitchFamily="2" charset="-122"/>
                <a:ea typeface="宋体" panose="02010600030101010101" pitchFamily="2" charset="-122"/>
                <a:cs typeface="宋体" panose="02010600030101010101" pitchFamily="2" charset="-122"/>
                <a:sym typeface="+mn-ea"/>
              </a:rPr>
              <a:t>3.通过在小组合作中</a:t>
            </a:r>
            <a:r>
              <a:rPr lang="zh-CN" altLang="en-US" sz="2000" b="1" dirty="0">
                <a:solidFill>
                  <a:schemeClr val="accent1"/>
                </a:solidFill>
                <a:latin typeface="宋体" panose="02010600030101010101" pitchFamily="2" charset="-122"/>
                <a:ea typeface="宋体" panose="02010600030101010101" pitchFamily="2" charset="-122"/>
                <a:sym typeface="+mn-ea"/>
              </a:rPr>
              <a:t>绘制校园平面图和规划参观路线</a:t>
            </a:r>
            <a:r>
              <a:rPr lang="zh-CN" altLang="en-US" sz="2000" b="1" dirty="0">
                <a:solidFill>
                  <a:schemeClr val="accent1"/>
                </a:solidFill>
                <a:latin typeface="宋体" panose="02010600030101010101" pitchFamily="2" charset="-122"/>
                <a:ea typeface="宋体" panose="02010600030101010101" pitchFamily="2" charset="-122"/>
                <a:cs typeface="宋体" panose="02010600030101010101" pitchFamily="2" charset="-122"/>
                <a:sym typeface="+mn-ea"/>
              </a:rPr>
              <a:t>来提高合作能力。</a:t>
            </a:r>
            <a:endParaRPr lang="zh-CN" altLang="en-US" sz="2000" b="1" dirty="0">
              <a:solidFill>
                <a:schemeClr val="accent1"/>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4" name="文本框 49"/>
          <p:cNvSpPr txBox="1"/>
          <p:nvPr/>
        </p:nvSpPr>
        <p:spPr>
          <a:xfrm>
            <a:off x="8181799" y="213360"/>
            <a:ext cx="3557164" cy="2836354"/>
          </a:xfrm>
          <a:prstGeom prst="rect">
            <a:avLst/>
          </a:prstGeom>
          <a:noFill/>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lnSpc>
                <a:spcPct val="130000"/>
              </a:lnSpc>
            </a:pPr>
            <a:r>
              <a:rPr lang="en-US" altLang="zh-CN" sz="2000" b="1" dirty="0">
                <a:solidFill>
                  <a:schemeClr val="accent1"/>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sz="2000" b="1" dirty="0">
                <a:solidFill>
                  <a:schemeClr val="accent1"/>
                </a:solidFill>
                <a:latin typeface="宋体" panose="02010600030101010101" pitchFamily="2" charset="-122"/>
                <a:ea typeface="宋体" panose="02010600030101010101" pitchFamily="2" charset="-122"/>
                <a:cs typeface="宋体" panose="02010600030101010101" pitchFamily="2" charset="-122"/>
                <a:sym typeface="+mn-ea"/>
              </a:rPr>
              <a:t>1.发现日常校园中的闪光点，关注并乐于了解中外校园文化，开阔视野，提升国内校园文化自信；</a:t>
            </a:r>
            <a:endParaRPr lang="en-US" altLang="zh-CN" sz="2000" b="1" dirty="0">
              <a:solidFill>
                <a:schemeClr val="accent1"/>
              </a:solidFill>
              <a:latin typeface="宋体" panose="02010600030101010101" pitchFamily="2" charset="-122"/>
              <a:ea typeface="宋体" panose="02010600030101010101" pitchFamily="2" charset="-122"/>
              <a:cs typeface="宋体" panose="02010600030101010101" pitchFamily="2" charset="-122"/>
              <a:sym typeface="+mn-ea"/>
            </a:endParaRPr>
          </a:p>
          <a:p>
            <a:pPr algn="just">
              <a:lnSpc>
                <a:spcPct val="130000"/>
              </a:lnSpc>
            </a:pPr>
            <a:r>
              <a:rPr lang="en-US" altLang="zh-CN" sz="2000" b="1" dirty="0">
                <a:solidFill>
                  <a:schemeClr val="accent1"/>
                </a:solidFill>
                <a:latin typeface="宋体" panose="02010600030101010101" pitchFamily="2" charset="-122"/>
                <a:ea typeface="宋体" panose="02010600030101010101" pitchFamily="2" charset="-122"/>
                <a:cs typeface="宋体" panose="02010600030101010101" pitchFamily="2" charset="-122"/>
                <a:sym typeface="+mn-ea"/>
              </a:rPr>
              <a:t>    2.</a:t>
            </a:r>
            <a:r>
              <a:rPr lang="zh-CN" altLang="en-US" sz="2000" b="1" dirty="0">
                <a:solidFill>
                  <a:schemeClr val="accent1"/>
                </a:solidFill>
                <a:latin typeface="宋体" panose="02010600030101010101" pitchFamily="2" charset="-122"/>
                <a:ea typeface="宋体" panose="02010600030101010101" pitchFamily="2" charset="-122"/>
                <a:cs typeface="宋体" panose="02010600030101010101" pitchFamily="2" charset="-122"/>
                <a:sym typeface="+mn-ea"/>
              </a:rPr>
              <a:t>珍惜自己的学习环境和学习机会，深刻理解学校对自己成长和发展的重要意义。</a:t>
            </a:r>
            <a:endParaRPr lang="zh-CN" altLang="en-US" sz="2000" b="1" dirty="0">
              <a:solidFill>
                <a:schemeClr val="accent1"/>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5" name="文本框 50"/>
          <p:cNvSpPr txBox="1"/>
          <p:nvPr/>
        </p:nvSpPr>
        <p:spPr>
          <a:xfrm>
            <a:off x="7194160" y="4526784"/>
            <a:ext cx="4549775" cy="1636025"/>
          </a:xfrm>
          <a:prstGeom prst="rect">
            <a:avLst/>
          </a:prstGeom>
          <a:noFill/>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lnSpc>
                <a:spcPct val="130000"/>
              </a:lnSpc>
            </a:pPr>
            <a:r>
              <a:rPr lang="en-US" sz="2000" b="1" dirty="0">
                <a:solidFill>
                  <a:schemeClr val="accent1"/>
                </a:solidFill>
                <a:latin typeface="宋体" panose="02010600030101010101" pitchFamily="2" charset="-122"/>
                <a:ea typeface="宋体" panose="02010600030101010101" pitchFamily="2" charset="-122"/>
                <a:cs typeface="宋体" panose="02010600030101010101" pitchFamily="2" charset="-122"/>
                <a:sym typeface="+mn-ea"/>
              </a:rPr>
              <a:t>    </a:t>
            </a:r>
            <a:r>
              <a:rPr sz="2000" b="1" dirty="0">
                <a:solidFill>
                  <a:schemeClr val="accent1"/>
                </a:solidFill>
                <a:latin typeface="宋体" panose="02010600030101010101" pitchFamily="2" charset="-122"/>
                <a:ea typeface="宋体" panose="02010600030101010101" pitchFamily="2" charset="-122"/>
                <a:cs typeface="宋体" panose="02010600030101010101" pitchFamily="2" charset="-122"/>
                <a:sym typeface="+mn-ea"/>
              </a:rPr>
              <a:t>1.通过分析比较</a:t>
            </a:r>
            <a:r>
              <a:rPr lang="zh-CN" altLang="en-US" sz="2000" b="1" dirty="0">
                <a:solidFill>
                  <a:schemeClr val="accent1"/>
                </a:solidFill>
                <a:latin typeface="宋体" panose="02010600030101010101" pitchFamily="2" charset="-122"/>
                <a:ea typeface="宋体" panose="02010600030101010101" pitchFamily="2" charset="-122"/>
                <a:cs typeface="宋体" panose="02010600030101010101" pitchFamily="2" charset="-122"/>
                <a:sym typeface="+mn-ea"/>
              </a:rPr>
              <a:t>主人公学校和自己学校</a:t>
            </a:r>
            <a:r>
              <a:rPr sz="2000" b="1" dirty="0">
                <a:solidFill>
                  <a:schemeClr val="accent1"/>
                </a:solidFill>
                <a:latin typeface="宋体" panose="02010600030101010101" pitchFamily="2" charset="-122"/>
                <a:ea typeface="宋体" panose="02010600030101010101" pitchFamily="2" charset="-122"/>
                <a:cs typeface="宋体" panose="02010600030101010101" pitchFamily="2" charset="-122"/>
                <a:sym typeface="+mn-ea"/>
              </a:rPr>
              <a:t>，提高</a:t>
            </a:r>
            <a:r>
              <a:rPr lang="zh-CN" altLang="en-US" sz="2000" b="1" dirty="0">
                <a:solidFill>
                  <a:schemeClr val="accent1"/>
                </a:solidFill>
                <a:latin typeface="宋体" panose="02010600030101010101" pitchFamily="2" charset="-122"/>
                <a:ea typeface="宋体" panose="02010600030101010101" pitchFamily="2" charset="-122"/>
                <a:cs typeface="宋体" panose="02010600030101010101" pitchFamily="2" charset="-122"/>
                <a:sym typeface="+mn-ea"/>
              </a:rPr>
              <a:t>逻辑</a:t>
            </a:r>
            <a:r>
              <a:rPr sz="2000" b="1" dirty="0">
                <a:solidFill>
                  <a:schemeClr val="accent1"/>
                </a:solidFill>
                <a:latin typeface="宋体" panose="02010600030101010101" pitchFamily="2" charset="-122"/>
                <a:ea typeface="宋体" panose="02010600030101010101" pitchFamily="2" charset="-122"/>
                <a:cs typeface="宋体" panose="02010600030101010101" pitchFamily="2" charset="-122"/>
                <a:sym typeface="+mn-ea"/>
              </a:rPr>
              <a:t>思维能力；</a:t>
            </a:r>
            <a:endParaRPr sz="2000" b="1" dirty="0">
              <a:solidFill>
                <a:schemeClr val="accent1"/>
              </a:solidFill>
              <a:latin typeface="宋体" panose="02010600030101010101" pitchFamily="2" charset="-122"/>
              <a:ea typeface="宋体" panose="02010600030101010101" pitchFamily="2" charset="-122"/>
              <a:cs typeface="宋体" panose="02010600030101010101" pitchFamily="2" charset="-122"/>
              <a:sym typeface="+mn-ea"/>
            </a:endParaRPr>
          </a:p>
          <a:p>
            <a:pPr algn="just">
              <a:lnSpc>
                <a:spcPct val="130000"/>
              </a:lnSpc>
            </a:pPr>
            <a:r>
              <a:rPr lang="en-US" sz="2000" b="1" dirty="0">
                <a:solidFill>
                  <a:schemeClr val="accent1"/>
                </a:solidFill>
                <a:latin typeface="宋体" panose="02010600030101010101" pitchFamily="2" charset="-122"/>
                <a:ea typeface="宋体" panose="02010600030101010101" pitchFamily="2" charset="-122"/>
                <a:cs typeface="宋体" panose="02010600030101010101" pitchFamily="2" charset="-122"/>
                <a:sym typeface="+mn-ea"/>
              </a:rPr>
              <a:t>    </a:t>
            </a:r>
            <a:r>
              <a:rPr sz="2000" b="1" dirty="0">
                <a:solidFill>
                  <a:schemeClr val="accent1"/>
                </a:solidFill>
                <a:latin typeface="宋体" panose="02010600030101010101" pitchFamily="2" charset="-122"/>
                <a:ea typeface="宋体" panose="02010600030101010101" pitchFamily="2" charset="-122"/>
                <a:cs typeface="宋体" panose="02010600030101010101" pitchFamily="2" charset="-122"/>
                <a:sym typeface="+mn-ea"/>
              </a:rPr>
              <a:t>2.通过自主发现、讨论交流、</a:t>
            </a:r>
            <a:r>
              <a:rPr lang="zh-CN" altLang="en-US" sz="2000" b="1" dirty="0">
                <a:solidFill>
                  <a:schemeClr val="accent1"/>
                </a:solidFill>
                <a:latin typeface="宋体" panose="02010600030101010101" pitchFamily="2" charset="-122"/>
                <a:ea typeface="宋体" panose="02010600030101010101" pitchFamily="2" charset="-122"/>
                <a:cs typeface="宋体" panose="02010600030101010101" pitchFamily="2" charset="-122"/>
                <a:sym typeface="+mn-ea"/>
              </a:rPr>
              <a:t>小组合作来</a:t>
            </a:r>
            <a:r>
              <a:rPr sz="2000" b="1" dirty="0">
                <a:solidFill>
                  <a:schemeClr val="accent1"/>
                </a:solidFill>
                <a:latin typeface="宋体" panose="02010600030101010101" pitchFamily="2" charset="-122"/>
                <a:ea typeface="宋体" panose="02010600030101010101" pitchFamily="2" charset="-122"/>
                <a:cs typeface="宋体" panose="02010600030101010101" pitchFamily="2" charset="-122"/>
                <a:sym typeface="+mn-ea"/>
              </a:rPr>
              <a:t>归纳总结，提高发散思维能力</a:t>
            </a:r>
            <a:r>
              <a:rPr lang="zh-CN" sz="2000" b="1" dirty="0">
                <a:solidFill>
                  <a:schemeClr val="accent1"/>
                </a:solidFill>
                <a:latin typeface="宋体" panose="02010600030101010101" pitchFamily="2" charset="-122"/>
                <a:ea typeface="宋体" panose="02010600030101010101" pitchFamily="2" charset="-122"/>
                <a:cs typeface="宋体" panose="02010600030101010101" pitchFamily="2" charset="-122"/>
                <a:sym typeface="+mn-ea"/>
              </a:rPr>
              <a:t>。</a:t>
            </a:r>
            <a:endParaRPr lang="zh-CN" sz="2000" b="1" dirty="0">
              <a:solidFill>
                <a:schemeClr val="accent1"/>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6" name="文本框 40"/>
          <p:cNvSpPr txBox="1"/>
          <p:nvPr/>
        </p:nvSpPr>
        <p:spPr>
          <a:xfrm>
            <a:off x="4510934" y="629258"/>
            <a:ext cx="3264747" cy="487085"/>
          </a:xfrm>
          <a:prstGeom prst="rect">
            <a:avLst/>
          </a:prstGeom>
          <a:noFill/>
          <a:extLst>
            <a:ext uri="{909E8E84-426E-40DD-AFC4-6F175D3DCCD1}">
              <a14:hiddenFill xmlns:a14="http://schemas.microsoft.com/office/drawing/2010/main">
                <a:solidFill>
                  <a:srgbClr val="C00000"/>
                </a:solidFill>
              </a14:hiddenFill>
            </a:ext>
          </a:extLst>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3200" b="1" dirty="0">
                <a:solidFill>
                  <a:srgbClr val="3B84BB"/>
                </a:solidFill>
                <a:latin typeface="微软雅黑" panose="020B0503020204020204" charset="-122"/>
                <a:ea typeface="微软雅黑" panose="020B0503020204020204" charset="-122"/>
              </a:rPr>
              <a:t>单元目标分析</a:t>
            </a:r>
            <a:endParaRPr lang="zh-CN" altLang="en-US" sz="3200" b="1" dirty="0">
              <a:solidFill>
                <a:srgbClr val="3B84BB"/>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p:cTn id="19" dur="500" fill="hold"/>
                                        <p:tgtEl>
                                          <p:spTgt spid="45"/>
                                        </p:tgtEl>
                                        <p:attrNameLst>
                                          <p:attrName>ppt_w</p:attrName>
                                        </p:attrNameLst>
                                      </p:cBhvr>
                                      <p:tavLst>
                                        <p:tav tm="0">
                                          <p:val>
                                            <p:fltVal val="0"/>
                                          </p:val>
                                        </p:tav>
                                        <p:tav tm="100000">
                                          <p:val>
                                            <p:strVal val="#ppt_w"/>
                                          </p:val>
                                        </p:tav>
                                      </p:tavLst>
                                    </p:anim>
                                    <p:anim calcmode="lin" valueType="num">
                                      <p:cBhvr>
                                        <p:cTn id="20" dur="500" fill="hold"/>
                                        <p:tgtEl>
                                          <p:spTgt spid="45"/>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p:cTn id="23" dur="500" fill="hold"/>
                                        <p:tgtEl>
                                          <p:spTgt spid="46"/>
                                        </p:tgtEl>
                                        <p:attrNameLst>
                                          <p:attrName>ppt_w</p:attrName>
                                        </p:attrNameLst>
                                      </p:cBhvr>
                                      <p:tavLst>
                                        <p:tav tm="0">
                                          <p:val>
                                            <p:fltVal val="0"/>
                                          </p:val>
                                        </p:tav>
                                        <p:tav tm="100000">
                                          <p:val>
                                            <p:strVal val="#ppt_w"/>
                                          </p:val>
                                        </p:tav>
                                      </p:tavLst>
                                    </p:anim>
                                    <p:anim calcmode="lin" valueType="num">
                                      <p:cBhvr>
                                        <p:cTn id="24" dur="500" fill="hold"/>
                                        <p:tgtEl>
                                          <p:spTgt spid="46"/>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500" fill="hold"/>
                                        <p:tgtEl>
                                          <p:spTgt spid="47"/>
                                        </p:tgtEl>
                                        <p:attrNameLst>
                                          <p:attrName>ppt_w</p:attrName>
                                        </p:attrNameLst>
                                      </p:cBhvr>
                                      <p:tavLst>
                                        <p:tav tm="0">
                                          <p:val>
                                            <p:fltVal val="0"/>
                                          </p:val>
                                        </p:tav>
                                        <p:tav tm="100000">
                                          <p:val>
                                            <p:strVal val="#ppt_w"/>
                                          </p:val>
                                        </p:tav>
                                      </p:tavLst>
                                    </p:anim>
                                    <p:anim calcmode="lin" valueType="num">
                                      <p:cBhvr>
                                        <p:cTn id="28" dur="500" fill="hold"/>
                                        <p:tgtEl>
                                          <p:spTgt spid="47"/>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0"/>
                                  </p:stCondLst>
                                  <p:childTnLst>
                                    <p:set>
                                      <p:cBhvr>
                                        <p:cTn id="34" dur="1" fill="hold">
                                          <p:stCondLst>
                                            <p:cond delay="0"/>
                                          </p:stCondLst>
                                        </p:cTn>
                                        <p:tgtEl>
                                          <p:spTgt spid="51"/>
                                        </p:tgtEl>
                                        <p:attrNameLst>
                                          <p:attrName>style.visibility</p:attrName>
                                        </p:attrNameLst>
                                      </p:cBhvr>
                                      <p:to>
                                        <p:strVal val="visible"/>
                                      </p:to>
                                    </p:set>
                                    <p:anim calcmode="lin" valueType="num">
                                      <p:cBhvr>
                                        <p:cTn id="35" dur="500" fill="hold"/>
                                        <p:tgtEl>
                                          <p:spTgt spid="51"/>
                                        </p:tgtEl>
                                        <p:attrNameLst>
                                          <p:attrName>ppt_w</p:attrName>
                                        </p:attrNameLst>
                                      </p:cBhvr>
                                      <p:tavLst>
                                        <p:tav tm="0">
                                          <p:val>
                                            <p:fltVal val="0"/>
                                          </p:val>
                                        </p:tav>
                                        <p:tav tm="100000">
                                          <p:val>
                                            <p:strVal val="#ppt_w"/>
                                          </p:val>
                                        </p:tav>
                                      </p:tavLst>
                                    </p:anim>
                                    <p:anim calcmode="lin" valueType="num">
                                      <p:cBhvr>
                                        <p:cTn id="36" dur="500" fill="hold"/>
                                        <p:tgtEl>
                                          <p:spTgt spid="5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45" grpId="0"/>
      <p:bldP spid="46" grpId="0"/>
      <p:bldP spid="47" grpId="0"/>
      <p:bldP spid="50" grpId="0"/>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4779645" y="1720215"/>
            <a:ext cx="7640320" cy="1106170"/>
            <a:chOff x="7527" y="2709"/>
            <a:chExt cx="12032" cy="1742"/>
          </a:xfrm>
        </p:grpSpPr>
        <p:sp>
          <p:nvSpPr>
            <p:cNvPr id="2" name="文本框 1"/>
            <p:cNvSpPr txBox="1"/>
            <p:nvPr/>
          </p:nvSpPr>
          <p:spPr>
            <a:xfrm>
              <a:off x="7857" y="2709"/>
              <a:ext cx="10463" cy="1743"/>
            </a:xfrm>
            <a:prstGeom prst="rect">
              <a:avLst/>
            </a:prstGeom>
            <a:noFill/>
          </p:spPr>
          <p:txBody>
            <a:bodyPr wrap="square" rtlCol="0">
              <a:spAutoFit/>
            </a:bodyPr>
            <a:lstStyle/>
            <a:p>
              <a:r>
                <a:rPr lang="en-US" altLang="zh-CN" sz="2200" dirty="0">
                  <a:solidFill>
                    <a:schemeClr val="bg2">
                      <a:lumMod val="10000"/>
                    </a:schemeClr>
                  </a:solidFill>
                  <a:latin typeface="华文楷体" panose="02010600040101010101" charset="-122"/>
                  <a:ea typeface="华文楷体" panose="02010600040101010101" charset="-122"/>
                  <a:cs typeface="华文楷体" panose="02010600040101010101" charset="-122"/>
                </a:rPr>
                <a:t>1a</a:t>
              </a:r>
              <a:r>
                <a:rPr lang="zh-CN" altLang="en-US" sz="2200" dirty="0">
                  <a:solidFill>
                    <a:schemeClr val="bg2">
                      <a:lumMod val="10000"/>
                    </a:schemeClr>
                  </a:solidFill>
                  <a:latin typeface="华文楷体" panose="02010600040101010101" charset="-122"/>
                  <a:ea typeface="华文楷体" panose="02010600040101010101" charset="-122"/>
                  <a:cs typeface="华文楷体" panose="02010600040101010101" charset="-122"/>
                </a:rPr>
                <a:t>活动让学生在读前列举最喜欢的校园场所，并与同伴分享，关联阅读内容。引导学生热爱学校，体现新课标的育人价值。</a:t>
              </a:r>
              <a:endParaRPr lang="zh-CN" altLang="en-US" sz="2200" dirty="0">
                <a:solidFill>
                  <a:schemeClr val="bg2">
                    <a:lumMod val="10000"/>
                  </a:schemeClr>
                </a:solidFill>
                <a:latin typeface="华文楷体" panose="02010600040101010101" charset="-122"/>
                <a:ea typeface="华文楷体" panose="02010600040101010101" charset="-122"/>
                <a:cs typeface="华文楷体" panose="02010600040101010101" charset="-122"/>
              </a:endParaRPr>
            </a:p>
          </p:txBody>
        </p:sp>
        <p:sp>
          <p:nvSpPr>
            <p:cNvPr id="16" name="圆角矩形 15"/>
            <p:cNvSpPr/>
            <p:nvPr/>
          </p:nvSpPr>
          <p:spPr>
            <a:xfrm>
              <a:off x="7527" y="2709"/>
              <a:ext cx="12032" cy="1743"/>
            </a:xfrm>
            <a:prstGeom prst="roundRect">
              <a:avLst>
                <a:gd name="adj" fmla="val 16697"/>
              </a:avLst>
            </a:prstGeom>
            <a:noFill/>
            <a:ln w="19050">
              <a:solidFill>
                <a:srgbClr val="469C60"/>
              </a:solidFill>
              <a:prstDash val="sysDash"/>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22556" y="968811"/>
            <a:ext cx="4400550" cy="5827594"/>
          </a:xfrm>
          <a:prstGeom prst="rect">
            <a:avLst/>
          </a:prstGeom>
        </p:spPr>
      </p:pic>
      <p:sp>
        <p:nvSpPr>
          <p:cNvPr id="11" name="文本框 10"/>
          <p:cNvSpPr txBox="1"/>
          <p:nvPr/>
        </p:nvSpPr>
        <p:spPr>
          <a:xfrm>
            <a:off x="5235575" y="645795"/>
            <a:ext cx="6678295" cy="526415"/>
          </a:xfrm>
          <a:prstGeom prst="rect">
            <a:avLst/>
          </a:prstGeom>
          <a:noFill/>
        </p:spPr>
        <p:txBody>
          <a:bodyPr wrap="square" rtlCol="0">
            <a:noAutofit/>
          </a:bodyPr>
          <a:lstStyle/>
          <a:p>
            <a:pPr algn="l"/>
            <a:r>
              <a:rPr lang="zh-CN" altLang="en-US" sz="2500" dirty="0">
                <a:solidFill>
                  <a:schemeClr val="accent4">
                    <a:lumMod val="50000"/>
                  </a:schemeClr>
                </a:solidFill>
                <a:effectLst/>
                <a:latin typeface="华文新魏" panose="02010800040101010101" charset="-122"/>
                <a:ea typeface="华文新魏" panose="02010800040101010101" charset="-122"/>
                <a:cs typeface="华文新魏" panose="02010800040101010101" charset="-122"/>
              </a:rPr>
              <a:t>主题群：</a:t>
            </a:r>
            <a:r>
              <a:rPr lang="en-US" altLang="zh-CN" sz="2500" dirty="0">
                <a:solidFill>
                  <a:schemeClr val="accent4">
                    <a:lumMod val="50000"/>
                  </a:schemeClr>
                </a:solidFill>
                <a:effectLst/>
                <a:latin typeface="华文新魏" panose="02010800040101010101" charset="-122"/>
                <a:ea typeface="华文新魏" panose="02010800040101010101" charset="-122"/>
                <a:cs typeface="华文新魏" panose="02010800040101010101" charset="-122"/>
              </a:rPr>
              <a:t>“</a:t>
            </a:r>
            <a:r>
              <a:rPr lang="zh-CN" altLang="en-US" sz="2500" dirty="0">
                <a:solidFill>
                  <a:schemeClr val="accent4">
                    <a:lumMod val="50000"/>
                  </a:schemeClr>
                </a:solidFill>
                <a:effectLst/>
                <a:latin typeface="华文新魏" panose="02010800040101010101" charset="-122"/>
                <a:ea typeface="华文新魏" panose="02010800040101010101" charset="-122"/>
                <a:cs typeface="华文新魏" panose="02010800040101010101" charset="-122"/>
              </a:rPr>
              <a:t>生活与学习</a:t>
            </a:r>
            <a:r>
              <a:rPr lang="en-US" altLang="zh-CN" sz="2500" dirty="0">
                <a:solidFill>
                  <a:schemeClr val="accent4">
                    <a:lumMod val="50000"/>
                  </a:schemeClr>
                </a:solidFill>
                <a:effectLst/>
                <a:latin typeface="华文新魏" panose="02010800040101010101" charset="-122"/>
                <a:ea typeface="华文新魏" panose="02010800040101010101" charset="-122"/>
                <a:cs typeface="华文新魏" panose="02010800040101010101" charset="-122"/>
              </a:rPr>
              <a:t>”</a:t>
            </a:r>
            <a:endParaRPr lang="en-US" altLang="zh-CN" sz="2500" dirty="0">
              <a:solidFill>
                <a:schemeClr val="accent4">
                  <a:lumMod val="50000"/>
                </a:schemeClr>
              </a:solidFill>
              <a:effectLst/>
              <a:latin typeface="华文新魏" panose="02010800040101010101" charset="-122"/>
              <a:ea typeface="华文新魏" panose="02010800040101010101" charset="-122"/>
              <a:cs typeface="华文新魏" panose="02010800040101010101" charset="-122"/>
            </a:endParaRPr>
          </a:p>
          <a:p>
            <a:pPr algn="r"/>
            <a:endParaRPr lang="en-US" altLang="zh-CN" sz="2500" dirty="0">
              <a:solidFill>
                <a:schemeClr val="accent4">
                  <a:lumMod val="50000"/>
                </a:schemeClr>
              </a:solidFill>
              <a:effectLst/>
              <a:latin typeface="华文新魏" panose="02010800040101010101" charset="-122"/>
              <a:ea typeface="华文新魏" panose="02010800040101010101" charset="-122"/>
              <a:cs typeface="华文新魏" panose="02010800040101010101" charset="-122"/>
            </a:endParaRPr>
          </a:p>
        </p:txBody>
      </p:sp>
      <p:grpSp>
        <p:nvGrpSpPr>
          <p:cNvPr id="19" name="组合 18"/>
          <p:cNvGrpSpPr/>
          <p:nvPr/>
        </p:nvGrpSpPr>
        <p:grpSpPr>
          <a:xfrm>
            <a:off x="4779645" y="4478655"/>
            <a:ext cx="7640320" cy="2073910"/>
            <a:chOff x="7527" y="7053"/>
            <a:chExt cx="12032" cy="3266"/>
          </a:xfrm>
        </p:grpSpPr>
        <p:sp>
          <p:nvSpPr>
            <p:cNvPr id="15" name="圆角矩形 14"/>
            <p:cNvSpPr/>
            <p:nvPr/>
          </p:nvSpPr>
          <p:spPr>
            <a:xfrm>
              <a:off x="7527" y="7053"/>
              <a:ext cx="12032" cy="3266"/>
            </a:xfrm>
            <a:prstGeom prst="roundRect">
              <a:avLst>
                <a:gd name="adj" fmla="val 8358"/>
              </a:avLst>
            </a:prstGeom>
            <a:noFill/>
            <a:ln w="19050">
              <a:solidFill>
                <a:srgbClr val="469C60"/>
              </a:solidFill>
              <a:prstDash val="sysDash"/>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3" name="文本框 2"/>
            <p:cNvSpPr txBox="1"/>
            <p:nvPr/>
          </p:nvSpPr>
          <p:spPr>
            <a:xfrm>
              <a:off x="7924" y="7280"/>
              <a:ext cx="10598" cy="2811"/>
            </a:xfrm>
            <a:prstGeom prst="rect">
              <a:avLst/>
            </a:prstGeom>
            <a:noFill/>
          </p:spPr>
          <p:txBody>
            <a:bodyPr wrap="square" rtlCol="0">
              <a:spAutoFit/>
            </a:bodyPr>
            <a:lstStyle/>
            <a:p>
              <a:r>
                <a:rPr lang="zh-CN" altLang="en-US" sz="2200" dirty="0">
                  <a:solidFill>
                    <a:schemeClr val="bg2">
                      <a:lumMod val="10000"/>
                    </a:schemeClr>
                  </a:solidFill>
                  <a:latin typeface="华文楷体" panose="02010600040101010101" charset="-122"/>
                  <a:ea typeface="华文楷体" panose="02010600040101010101" charset="-122"/>
                  <a:cs typeface="华文楷体" panose="02010600040101010101" charset="-122"/>
                </a:rPr>
                <a:t>阅读语篇是</a:t>
              </a:r>
              <a:r>
                <a:rPr lang="en-US" altLang="zh-CN" sz="2200" dirty="0">
                  <a:solidFill>
                    <a:schemeClr val="bg2">
                      <a:lumMod val="10000"/>
                    </a:schemeClr>
                  </a:solidFill>
                  <a:latin typeface="华文楷体" panose="02010600040101010101" charset="-122"/>
                  <a:ea typeface="华文楷体" panose="02010600040101010101" charset="-122"/>
                  <a:cs typeface="华文楷体" panose="02010600040101010101" charset="-122"/>
                </a:rPr>
                <a:t>Peter</a:t>
              </a:r>
              <a:r>
                <a:rPr lang="zh-CN" altLang="en-US" sz="2200" dirty="0">
                  <a:solidFill>
                    <a:schemeClr val="bg2">
                      <a:lumMod val="10000"/>
                    </a:schemeClr>
                  </a:solidFill>
                  <a:latin typeface="华文楷体" panose="02010600040101010101" charset="-122"/>
                  <a:ea typeface="华文楷体" panose="02010600040101010101" charset="-122"/>
                  <a:cs typeface="华文楷体" panose="02010600040101010101" charset="-122"/>
                </a:rPr>
                <a:t>给朋友</a:t>
              </a:r>
              <a:r>
                <a:rPr lang="en-US" altLang="zh-CN" sz="2200" dirty="0">
                  <a:solidFill>
                    <a:schemeClr val="bg2">
                      <a:lumMod val="10000"/>
                    </a:schemeClr>
                  </a:solidFill>
                  <a:latin typeface="华文楷体" panose="02010600040101010101" charset="-122"/>
                  <a:ea typeface="华文楷体" panose="02010600040101010101" charset="-122"/>
                  <a:cs typeface="华文楷体" panose="02010600040101010101" charset="-122"/>
                </a:rPr>
                <a:t>Flora</a:t>
              </a:r>
              <a:r>
                <a:rPr lang="zh-CN" altLang="en-US" sz="2200" dirty="0">
                  <a:solidFill>
                    <a:schemeClr val="bg2">
                      <a:lumMod val="10000"/>
                    </a:schemeClr>
                  </a:solidFill>
                  <a:latin typeface="华文楷体" panose="02010600040101010101" charset="-122"/>
                  <a:ea typeface="华文楷体" panose="02010600040101010101" charset="-122"/>
                  <a:cs typeface="华文楷体" panose="02010600040101010101" charset="-122"/>
                </a:rPr>
                <a:t>的回复邮件，其中</a:t>
              </a:r>
              <a:r>
                <a:rPr lang="en-US" altLang="zh-CN" sz="2200" dirty="0">
                  <a:solidFill>
                    <a:schemeClr val="bg2">
                      <a:lumMod val="10000"/>
                    </a:schemeClr>
                  </a:solidFill>
                  <a:latin typeface="华文楷体" panose="02010600040101010101" charset="-122"/>
                  <a:ea typeface="华文楷体" panose="02010600040101010101" charset="-122"/>
                  <a:cs typeface="华文楷体" panose="02010600040101010101" charset="-122"/>
                </a:rPr>
                <a:t>Peter</a:t>
              </a:r>
              <a:r>
                <a:rPr lang="zh-CN" altLang="en-US" sz="2200" dirty="0">
                  <a:solidFill>
                    <a:schemeClr val="bg2">
                      <a:lumMod val="10000"/>
                    </a:schemeClr>
                  </a:solidFill>
                  <a:latin typeface="华文楷体" panose="02010600040101010101" charset="-122"/>
                  <a:ea typeface="华文楷体" panose="02010600040101010101" charset="-122"/>
                  <a:cs typeface="华文楷体" panose="02010600040101010101" charset="-122"/>
                </a:rPr>
                <a:t>描述了自己的新学校。鉴于邮件这一特殊文体，需引导学生关注邮件的</a:t>
              </a:r>
              <a:r>
                <a:rPr lang="zh-CN" altLang="en-US" sz="2200" dirty="0">
                  <a:solidFill>
                    <a:srgbClr val="FF0000"/>
                  </a:solidFill>
                  <a:latin typeface="华文楷体" panose="02010600040101010101" charset="-122"/>
                  <a:ea typeface="华文楷体" panose="02010600040101010101" charset="-122"/>
                  <a:cs typeface="华文楷体" panose="02010600040101010101" charset="-122"/>
                </a:rPr>
                <a:t>格式</a:t>
              </a:r>
              <a:r>
                <a:rPr lang="zh-CN" altLang="en-US" sz="2200" dirty="0">
                  <a:solidFill>
                    <a:schemeClr val="bg2">
                      <a:lumMod val="10000"/>
                    </a:schemeClr>
                  </a:solidFill>
                  <a:latin typeface="华文楷体" panose="02010600040101010101" charset="-122"/>
                  <a:ea typeface="华文楷体" panose="02010600040101010101" charset="-122"/>
                  <a:cs typeface="华文楷体" panose="02010600040101010101" charset="-122"/>
                </a:rPr>
                <a:t>（收件人、发件人、称谓、署名、开头、正文、结尾等）以及</a:t>
              </a:r>
              <a:r>
                <a:rPr lang="zh-CN" altLang="en-US" sz="2200" dirty="0">
                  <a:solidFill>
                    <a:srgbClr val="FF0000"/>
                  </a:solidFill>
                  <a:latin typeface="华文楷体" panose="02010600040101010101" charset="-122"/>
                  <a:ea typeface="华文楷体" panose="02010600040101010101" charset="-122"/>
                  <a:cs typeface="华文楷体" panose="02010600040101010101" charset="-122"/>
                </a:rPr>
                <a:t>内容</a:t>
              </a:r>
              <a:r>
                <a:rPr lang="zh-CN" altLang="en-US" sz="2200" dirty="0">
                  <a:solidFill>
                    <a:schemeClr val="bg2">
                      <a:lumMod val="10000"/>
                    </a:schemeClr>
                  </a:solidFill>
                  <a:latin typeface="华文楷体" panose="02010600040101010101" charset="-122"/>
                  <a:ea typeface="华文楷体" panose="02010600040101010101" charset="-122"/>
                  <a:cs typeface="华文楷体" panose="02010600040101010101" charset="-122"/>
                </a:rPr>
                <a:t>（重点谈论校园内不同场所，代表性活动以及最喜欢的场所及原因）。</a:t>
              </a:r>
              <a:endParaRPr lang="zh-CN" altLang="en-US" sz="2200" dirty="0">
                <a:solidFill>
                  <a:schemeClr val="bg2">
                    <a:lumMod val="10000"/>
                  </a:schemeClr>
                </a:solidFill>
                <a:latin typeface="华文楷体" panose="02010600040101010101" charset="-122"/>
                <a:ea typeface="华文楷体" panose="02010600040101010101" charset="-122"/>
                <a:cs typeface="华文楷体" panose="02010600040101010101" charset="-122"/>
              </a:endParaRPr>
            </a:p>
          </p:txBody>
        </p:sp>
      </p:grpSp>
      <p:sp>
        <p:nvSpPr>
          <p:cNvPr id="4" name="矩形 3"/>
          <p:cNvSpPr/>
          <p:nvPr/>
        </p:nvSpPr>
        <p:spPr>
          <a:xfrm>
            <a:off x="1403668" y="1206972"/>
            <a:ext cx="2714625" cy="32384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4779645" y="3099435"/>
            <a:ext cx="7640320" cy="1120140"/>
            <a:chOff x="7527" y="4881"/>
            <a:chExt cx="12032" cy="1764"/>
          </a:xfrm>
        </p:grpSpPr>
        <p:sp>
          <p:nvSpPr>
            <p:cNvPr id="14" name="圆角矩形 13"/>
            <p:cNvSpPr/>
            <p:nvPr/>
          </p:nvSpPr>
          <p:spPr>
            <a:xfrm>
              <a:off x="7527" y="4881"/>
              <a:ext cx="12032" cy="1743"/>
            </a:xfrm>
            <a:prstGeom prst="roundRect">
              <a:avLst>
                <a:gd name="adj" fmla="val 16697"/>
              </a:avLst>
            </a:prstGeom>
            <a:noFill/>
            <a:ln w="19050">
              <a:solidFill>
                <a:srgbClr val="469C60"/>
              </a:solidFill>
              <a:prstDash val="sysDash"/>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5" name="文本框 4"/>
            <p:cNvSpPr txBox="1"/>
            <p:nvPr/>
          </p:nvSpPr>
          <p:spPr>
            <a:xfrm>
              <a:off x="7924" y="4903"/>
              <a:ext cx="10463" cy="1743"/>
            </a:xfrm>
            <a:prstGeom prst="rect">
              <a:avLst/>
            </a:prstGeom>
            <a:noFill/>
          </p:spPr>
          <p:txBody>
            <a:bodyPr wrap="square" rtlCol="0">
              <a:spAutoFit/>
            </a:bodyPr>
            <a:lstStyle/>
            <a:p>
              <a:r>
                <a:rPr lang="en-US" altLang="zh-CN" sz="2200" dirty="0">
                  <a:solidFill>
                    <a:schemeClr val="bg2">
                      <a:lumMod val="10000"/>
                    </a:schemeClr>
                  </a:solidFill>
                  <a:latin typeface="华文楷体" panose="02010600040101010101" charset="-122"/>
                  <a:ea typeface="华文楷体" panose="02010600040101010101" charset="-122"/>
                  <a:cs typeface="华文楷体" panose="02010600040101010101" charset="-122"/>
                </a:rPr>
                <a:t>1b</a:t>
              </a:r>
              <a:r>
                <a:rPr lang="zh-CN" altLang="en-US" sz="2200" dirty="0">
                  <a:solidFill>
                    <a:schemeClr val="bg2">
                      <a:lumMod val="10000"/>
                    </a:schemeClr>
                  </a:solidFill>
                  <a:latin typeface="华文楷体" panose="02010600040101010101" charset="-122"/>
                  <a:ea typeface="华文楷体" panose="02010600040101010101" charset="-122"/>
                  <a:cs typeface="华文楷体" panose="02010600040101010101" charset="-122"/>
                </a:rPr>
                <a:t>活动让学生快速阅读并推测</a:t>
              </a:r>
              <a:r>
                <a:rPr lang="en-US" altLang="zh-CN" sz="2200" dirty="0">
                  <a:solidFill>
                    <a:schemeClr val="bg2">
                      <a:lumMod val="10000"/>
                    </a:schemeClr>
                  </a:solidFill>
                  <a:latin typeface="华文楷体" panose="02010600040101010101" charset="-122"/>
                  <a:ea typeface="华文楷体" panose="02010600040101010101" charset="-122"/>
                  <a:cs typeface="华文楷体" panose="02010600040101010101" charset="-122"/>
                </a:rPr>
                <a:t>Flora</a:t>
              </a:r>
              <a:r>
                <a:rPr lang="zh-CN" altLang="en-US" sz="2200" dirty="0">
                  <a:solidFill>
                    <a:schemeClr val="bg2">
                      <a:lumMod val="10000"/>
                    </a:schemeClr>
                  </a:solidFill>
                  <a:latin typeface="华文楷体" panose="02010600040101010101" charset="-122"/>
                  <a:ea typeface="华文楷体" panose="02010600040101010101" charset="-122"/>
                  <a:cs typeface="华文楷体" panose="02010600040101010101" charset="-122"/>
                </a:rPr>
                <a:t>在上一封邮件问了</a:t>
              </a:r>
              <a:r>
                <a:rPr lang="en-US" altLang="zh-CN" sz="2200" dirty="0">
                  <a:solidFill>
                    <a:schemeClr val="bg2">
                      <a:lumMod val="10000"/>
                    </a:schemeClr>
                  </a:solidFill>
                  <a:latin typeface="华文楷体" panose="02010600040101010101" charset="-122"/>
                  <a:ea typeface="华文楷体" panose="02010600040101010101" charset="-122"/>
                  <a:cs typeface="华文楷体" panose="02010600040101010101" charset="-122"/>
                </a:rPr>
                <a:t>Peter</a:t>
              </a:r>
              <a:r>
                <a:rPr lang="zh-CN" altLang="en-US" sz="2200" dirty="0">
                  <a:solidFill>
                    <a:schemeClr val="bg2">
                      <a:lumMod val="10000"/>
                    </a:schemeClr>
                  </a:solidFill>
                  <a:latin typeface="华文楷体" panose="02010600040101010101" charset="-122"/>
                  <a:ea typeface="华文楷体" panose="02010600040101010101" charset="-122"/>
                  <a:cs typeface="华文楷体" panose="02010600040101010101" charset="-122"/>
                </a:rPr>
                <a:t>什么问题，融入阅读策略，要求学生在理解文章主旨的基础上概括关键问题。</a:t>
              </a:r>
              <a:endParaRPr lang="zh-CN" altLang="en-US" sz="2200" dirty="0">
                <a:solidFill>
                  <a:schemeClr val="bg2">
                    <a:lumMod val="10000"/>
                  </a:schemeClr>
                </a:solidFill>
                <a:latin typeface="华文楷体" panose="02010600040101010101" charset="-122"/>
                <a:ea typeface="华文楷体" panose="02010600040101010101" charset="-122"/>
                <a:cs typeface="华文楷体" panose="02010600040101010101" charset="-122"/>
              </a:endParaRPr>
            </a:p>
          </p:txBody>
        </p:sp>
      </p:grpSp>
      <p:sp>
        <p:nvSpPr>
          <p:cNvPr id="8" name="文本框 7"/>
          <p:cNvSpPr txBox="1"/>
          <p:nvPr/>
        </p:nvSpPr>
        <p:spPr>
          <a:xfrm>
            <a:off x="4556125" y="1140460"/>
            <a:ext cx="7303770" cy="475615"/>
          </a:xfrm>
          <a:prstGeom prst="rect">
            <a:avLst/>
          </a:prstGeom>
          <a:noFill/>
        </p:spPr>
        <p:txBody>
          <a:bodyPr wrap="square" rtlCol="0">
            <a:spAutoFit/>
          </a:bodyPr>
          <a:lstStyle/>
          <a:p>
            <a:r>
              <a:rPr lang="zh-CN" altLang="en-US" sz="2500" dirty="0">
                <a:solidFill>
                  <a:schemeClr val="accent4">
                    <a:lumMod val="50000"/>
                  </a:schemeClr>
                </a:solidFill>
                <a:effectLst/>
                <a:latin typeface="华文新魏" panose="02010800040101010101" charset="-122"/>
                <a:ea typeface="华文新魏" panose="02010800040101010101" charset="-122"/>
                <a:cs typeface="华文新魏" panose="02010800040101010101" charset="-122"/>
                <a:sym typeface="+mn-ea"/>
              </a:rPr>
              <a:t>子主题内容：</a:t>
            </a:r>
            <a:r>
              <a:rPr lang="en-US" altLang="zh-CN" sz="2500" dirty="0">
                <a:solidFill>
                  <a:schemeClr val="accent4">
                    <a:lumMod val="50000"/>
                  </a:schemeClr>
                </a:solidFill>
                <a:effectLst/>
                <a:latin typeface="华文新魏" panose="02010800040101010101" charset="-122"/>
                <a:ea typeface="华文新魏" panose="02010800040101010101" charset="-122"/>
                <a:cs typeface="华文新魏" panose="02010800040101010101" charset="-122"/>
                <a:sym typeface="+mn-ea"/>
              </a:rPr>
              <a:t>“</a:t>
            </a:r>
            <a:r>
              <a:rPr lang="zh-CN" altLang="en-US" sz="2500" dirty="0">
                <a:solidFill>
                  <a:schemeClr val="accent4">
                    <a:lumMod val="50000"/>
                  </a:schemeClr>
                </a:solidFill>
                <a:effectLst/>
                <a:latin typeface="华文新魏" panose="02010800040101010101" charset="-122"/>
                <a:ea typeface="华文新魏" panose="02010800040101010101" charset="-122"/>
                <a:cs typeface="华文新魏" panose="02010800040101010101" charset="-122"/>
                <a:sym typeface="+mn-ea"/>
              </a:rPr>
              <a:t>多彩、安全、有意义的学校生活</a:t>
            </a:r>
            <a:r>
              <a:rPr lang="en-US" altLang="zh-CN" sz="2500" dirty="0">
                <a:solidFill>
                  <a:schemeClr val="accent4">
                    <a:lumMod val="50000"/>
                  </a:schemeClr>
                </a:solidFill>
                <a:effectLst/>
                <a:latin typeface="华文新魏" panose="02010800040101010101" charset="-122"/>
                <a:ea typeface="华文新魏" panose="02010800040101010101" charset="-122"/>
                <a:cs typeface="华文新魏" panose="02010800040101010101" charset="-122"/>
                <a:sym typeface="+mn-ea"/>
              </a:rPr>
              <a:t>”</a:t>
            </a:r>
            <a:endParaRPr lang="en-US" altLang="zh-CN" sz="2500" dirty="0">
              <a:solidFill>
                <a:schemeClr val="accent4">
                  <a:lumMod val="50000"/>
                </a:schemeClr>
              </a:solidFill>
              <a:effectLst/>
              <a:latin typeface="华文新魏" panose="02010800040101010101" charset="-122"/>
              <a:ea typeface="华文新魏" panose="02010800040101010101" charset="-122"/>
              <a:cs typeface="华文新魏" panose="02010800040101010101" charset="-122"/>
              <a:sym typeface="+mn-ea"/>
            </a:endParaRPr>
          </a:p>
        </p:txBody>
      </p:sp>
      <p:sp>
        <p:nvSpPr>
          <p:cNvPr id="10" name="圆角矩形 9"/>
          <p:cNvSpPr/>
          <p:nvPr/>
        </p:nvSpPr>
        <p:spPr>
          <a:xfrm>
            <a:off x="-414655" y="-365760"/>
            <a:ext cx="2872740" cy="1224915"/>
          </a:xfrm>
          <a:prstGeom prst="roundRect">
            <a:avLst/>
          </a:prstGeom>
          <a:solidFill>
            <a:srgbClr val="469C5C"/>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2" name="文本框 11"/>
          <p:cNvSpPr txBox="1"/>
          <p:nvPr/>
        </p:nvSpPr>
        <p:spPr>
          <a:xfrm>
            <a:off x="621568" y="199755"/>
            <a:ext cx="4094328" cy="583565"/>
          </a:xfrm>
          <a:prstGeom prst="rect">
            <a:avLst/>
          </a:prstGeom>
          <a:noFill/>
        </p:spPr>
        <p:txBody>
          <a:bodyPr wrap="square" rtlCol="0">
            <a:spAutoFit/>
          </a:bodyPr>
          <a:lstStyle/>
          <a:p>
            <a:r>
              <a:rPr lang="zh-CN" altLang="en-US" sz="3200" dirty="0">
                <a:solidFill>
                  <a:srgbClr val="F5E752"/>
                </a:solidFill>
                <a:latin typeface="软笔行楷简繁" panose="03000600000000000000" charset="-122"/>
                <a:ea typeface="软笔行楷简繁" panose="03000600000000000000" charset="-122"/>
              </a:rPr>
              <a:t>教材分析</a:t>
            </a:r>
            <a:endParaRPr lang="zh-CN" altLang="en-US" sz="3200" dirty="0">
              <a:solidFill>
                <a:srgbClr val="F5E752"/>
              </a:solidFill>
              <a:latin typeface="软笔行楷简繁" panose="03000600000000000000" charset="-122"/>
              <a:ea typeface="软笔行楷简繁" panose="03000600000000000000" charset="-122"/>
            </a:endParaRPr>
          </a:p>
        </p:txBody>
      </p:sp>
      <p:sp>
        <p:nvSpPr>
          <p:cNvPr id="13" name="文本框 12"/>
          <p:cNvSpPr txBox="1"/>
          <p:nvPr/>
        </p:nvSpPr>
        <p:spPr>
          <a:xfrm>
            <a:off x="4949825" y="144780"/>
            <a:ext cx="6534150" cy="475615"/>
          </a:xfrm>
          <a:prstGeom prst="rect">
            <a:avLst/>
          </a:prstGeom>
          <a:noFill/>
        </p:spPr>
        <p:txBody>
          <a:bodyPr wrap="square" rtlCol="0">
            <a:spAutoFit/>
          </a:bodyPr>
          <a:lstStyle/>
          <a:p>
            <a:r>
              <a:rPr lang="zh-CN" altLang="en-US" sz="2500" dirty="0">
                <a:solidFill>
                  <a:schemeClr val="accent4">
                    <a:lumMod val="50000"/>
                  </a:schemeClr>
                </a:solidFill>
                <a:effectLst/>
                <a:latin typeface="华文新魏" panose="02010800040101010101" charset="-122"/>
                <a:ea typeface="华文新魏" panose="02010800040101010101" charset="-122"/>
                <a:cs typeface="华文新魏" panose="02010800040101010101" charset="-122"/>
                <a:sym typeface="+mn-ea"/>
              </a:rPr>
              <a:t>主题范畴：</a:t>
            </a:r>
            <a:r>
              <a:rPr lang="en-US" altLang="zh-CN" sz="2500" dirty="0">
                <a:solidFill>
                  <a:schemeClr val="accent4">
                    <a:lumMod val="50000"/>
                  </a:schemeClr>
                </a:solidFill>
                <a:effectLst/>
                <a:latin typeface="华文新魏" panose="02010800040101010101" charset="-122"/>
                <a:ea typeface="华文新魏" panose="02010800040101010101" charset="-122"/>
                <a:cs typeface="华文新魏" panose="02010800040101010101" charset="-122"/>
                <a:sym typeface="+mn-ea"/>
              </a:rPr>
              <a:t>“</a:t>
            </a:r>
            <a:r>
              <a:rPr lang="zh-CN" altLang="en-US" sz="2500" dirty="0">
                <a:solidFill>
                  <a:schemeClr val="accent4">
                    <a:lumMod val="50000"/>
                  </a:schemeClr>
                </a:solidFill>
                <a:effectLst/>
                <a:latin typeface="华文新魏" panose="02010800040101010101" charset="-122"/>
                <a:ea typeface="华文新魏" panose="02010800040101010101" charset="-122"/>
                <a:cs typeface="华文新魏" panose="02010800040101010101" charset="-122"/>
                <a:sym typeface="+mn-ea"/>
              </a:rPr>
              <a:t>人与自我</a:t>
            </a:r>
            <a:r>
              <a:rPr lang="en-US" altLang="zh-CN" sz="2500" dirty="0">
                <a:solidFill>
                  <a:schemeClr val="accent4">
                    <a:lumMod val="50000"/>
                  </a:schemeClr>
                </a:solidFill>
                <a:effectLst/>
                <a:latin typeface="华文新魏" panose="02010800040101010101" charset="-122"/>
                <a:ea typeface="华文新魏" panose="02010800040101010101" charset="-122"/>
                <a:cs typeface="华文新魏" panose="02010800040101010101" charset="-122"/>
                <a:sym typeface="+mn-ea"/>
              </a:rPr>
              <a:t>”</a:t>
            </a:r>
            <a:endParaRPr lang="en-US" altLang="zh-CN" sz="2500" dirty="0">
              <a:solidFill>
                <a:schemeClr val="accent4">
                  <a:lumMod val="50000"/>
                </a:schemeClr>
              </a:solidFill>
              <a:effectLst/>
              <a:latin typeface="华文新魏" panose="02010800040101010101" charset="-122"/>
              <a:ea typeface="华文新魏" panose="02010800040101010101" charset="-122"/>
              <a:cs typeface="华文新魏" panose="0201080004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bldLvl="0" animBg="1"/>
      <p:bldP spid="8"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31033" y="1312858"/>
            <a:ext cx="5826930" cy="2352680"/>
          </a:xfrm>
          <a:prstGeom prst="rect">
            <a:avLst/>
          </a:prstGeom>
        </p:spPr>
      </p:pic>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034" y="3929856"/>
            <a:ext cx="5041116" cy="2164557"/>
          </a:xfrm>
          <a:prstGeom prst="rect">
            <a:avLst/>
          </a:prstGeom>
        </p:spPr>
      </p:pic>
      <p:sp>
        <p:nvSpPr>
          <p:cNvPr id="12" name="矩形 11"/>
          <p:cNvSpPr/>
          <p:nvPr/>
        </p:nvSpPr>
        <p:spPr>
          <a:xfrm>
            <a:off x="992981" y="4451350"/>
            <a:ext cx="4264819" cy="119300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圆角 12"/>
          <p:cNvSpPr/>
          <p:nvPr/>
        </p:nvSpPr>
        <p:spPr>
          <a:xfrm>
            <a:off x="992981" y="5722938"/>
            <a:ext cx="3028950" cy="371475"/>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6187440" y="6042025"/>
            <a:ext cx="5352415" cy="368300"/>
          </a:xfrm>
          <a:prstGeom prst="rect">
            <a:avLst/>
          </a:prstGeom>
          <a:noFill/>
        </p:spPr>
        <p:txBody>
          <a:bodyPr wrap="square" rtlCol="0">
            <a:spAutoFit/>
          </a:bodyPr>
          <a:lstStyle/>
          <a:p>
            <a:endParaRPr lang="zh-CN" altLang="en-US"/>
          </a:p>
        </p:txBody>
      </p:sp>
      <p:grpSp>
        <p:nvGrpSpPr>
          <p:cNvPr id="8" name="组合 7"/>
          <p:cNvGrpSpPr/>
          <p:nvPr/>
        </p:nvGrpSpPr>
        <p:grpSpPr>
          <a:xfrm>
            <a:off x="5642610" y="1312545"/>
            <a:ext cx="7198360" cy="1908175"/>
            <a:chOff x="8886" y="1447"/>
            <a:chExt cx="11336" cy="3005"/>
          </a:xfrm>
        </p:grpSpPr>
        <p:sp>
          <p:nvSpPr>
            <p:cNvPr id="10" name="文本框 9"/>
            <p:cNvSpPr txBox="1"/>
            <p:nvPr/>
          </p:nvSpPr>
          <p:spPr>
            <a:xfrm>
              <a:off x="9417" y="1596"/>
              <a:ext cx="9056" cy="2809"/>
            </a:xfrm>
            <a:prstGeom prst="rect">
              <a:avLst/>
            </a:prstGeom>
            <a:noFill/>
          </p:spPr>
          <p:txBody>
            <a:bodyPr wrap="square" rtlCol="0">
              <a:spAutoFit/>
            </a:bodyPr>
            <a:lstStyle/>
            <a:p>
              <a:r>
                <a:rPr lang="zh-CN" altLang="en-US" sz="2200" dirty="0">
                  <a:solidFill>
                    <a:schemeClr val="bg2">
                      <a:lumMod val="10000"/>
                    </a:schemeClr>
                  </a:solidFill>
                  <a:latin typeface="华文楷体" panose="02010600040101010101" charset="-122"/>
                  <a:ea typeface="华文楷体" panose="02010600040101010101" charset="-122"/>
                  <a:cs typeface="华文楷体" panose="02010600040101010101" charset="-122"/>
                </a:rPr>
                <a:t>1c活动为scanning for details，要求学生找到形容词所描述的对象（地点和事物）。旨在培养学生的阅读策略：先找到key word(s)，再阅读整个句子（也有可能是前后句）来确定是否包含他们所需要的信息。</a:t>
              </a:r>
              <a:endParaRPr lang="zh-CN" altLang="en-US" sz="2200" dirty="0">
                <a:solidFill>
                  <a:schemeClr val="bg2">
                    <a:lumMod val="10000"/>
                  </a:schemeClr>
                </a:solidFill>
                <a:latin typeface="华文楷体" panose="02010600040101010101" charset="-122"/>
                <a:ea typeface="华文楷体" panose="02010600040101010101" charset="-122"/>
                <a:cs typeface="华文楷体" panose="02010600040101010101" charset="-122"/>
              </a:endParaRPr>
            </a:p>
          </p:txBody>
        </p:sp>
        <p:sp>
          <p:nvSpPr>
            <p:cNvPr id="16" name="圆角矩形 15"/>
            <p:cNvSpPr/>
            <p:nvPr/>
          </p:nvSpPr>
          <p:spPr>
            <a:xfrm>
              <a:off x="8886" y="1447"/>
              <a:ext cx="11336" cy="3005"/>
            </a:xfrm>
            <a:prstGeom prst="roundRect">
              <a:avLst>
                <a:gd name="adj" fmla="val 11613"/>
              </a:avLst>
            </a:prstGeom>
            <a:noFill/>
            <a:ln w="19050">
              <a:solidFill>
                <a:srgbClr val="469C60"/>
              </a:solidFill>
              <a:prstDash val="sysDash"/>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grpSp>
        <p:nvGrpSpPr>
          <p:cNvPr id="9" name="组合 8"/>
          <p:cNvGrpSpPr/>
          <p:nvPr/>
        </p:nvGrpSpPr>
        <p:grpSpPr>
          <a:xfrm>
            <a:off x="5642610" y="4410075"/>
            <a:ext cx="7197725" cy="821690"/>
            <a:chOff x="8886" y="6325"/>
            <a:chExt cx="11335" cy="1294"/>
          </a:xfrm>
        </p:grpSpPr>
        <p:sp>
          <p:nvSpPr>
            <p:cNvPr id="11" name="文本框 10"/>
            <p:cNvSpPr txBox="1"/>
            <p:nvPr/>
          </p:nvSpPr>
          <p:spPr>
            <a:xfrm>
              <a:off x="9417" y="6409"/>
              <a:ext cx="8756" cy="1210"/>
            </a:xfrm>
            <a:prstGeom prst="rect">
              <a:avLst/>
            </a:prstGeom>
            <a:noFill/>
          </p:spPr>
          <p:txBody>
            <a:bodyPr wrap="square" rtlCol="0">
              <a:spAutoFit/>
            </a:bodyPr>
            <a:lstStyle/>
            <a:p>
              <a:r>
                <a:rPr lang="zh-CN" altLang="en-US" sz="2200" dirty="0">
                  <a:solidFill>
                    <a:schemeClr val="bg2">
                      <a:lumMod val="10000"/>
                    </a:schemeClr>
                  </a:solidFill>
                  <a:latin typeface="华文楷体" panose="02010600040101010101" charset="-122"/>
                  <a:ea typeface="华文楷体" panose="02010600040101010101" charset="-122"/>
                  <a:cs typeface="华文楷体" panose="02010600040101010101" charset="-122"/>
                </a:rPr>
                <a:t>1d活动的前三个问题进一步挖掘语篇的细节信息。</a:t>
              </a:r>
              <a:endParaRPr lang="zh-CN" altLang="en-US" sz="2200" dirty="0">
                <a:solidFill>
                  <a:schemeClr val="bg2">
                    <a:lumMod val="10000"/>
                  </a:schemeClr>
                </a:solidFill>
                <a:latin typeface="华文楷体" panose="02010600040101010101" charset="-122"/>
                <a:ea typeface="华文楷体" panose="02010600040101010101" charset="-122"/>
                <a:cs typeface="华文楷体" panose="02010600040101010101" charset="-122"/>
              </a:endParaRPr>
            </a:p>
          </p:txBody>
        </p:sp>
        <p:sp>
          <p:nvSpPr>
            <p:cNvPr id="5" name="圆角矩形 4"/>
            <p:cNvSpPr/>
            <p:nvPr/>
          </p:nvSpPr>
          <p:spPr>
            <a:xfrm>
              <a:off x="8886" y="6325"/>
              <a:ext cx="11335" cy="1293"/>
            </a:xfrm>
            <a:prstGeom prst="roundRect">
              <a:avLst>
                <a:gd name="adj" fmla="val 16697"/>
              </a:avLst>
            </a:prstGeom>
            <a:noFill/>
            <a:ln w="19050">
              <a:solidFill>
                <a:srgbClr val="469C60"/>
              </a:solidFill>
              <a:prstDash val="sysDash"/>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grpSp>
        <p:nvGrpSpPr>
          <p:cNvPr id="14" name="组合 13"/>
          <p:cNvGrpSpPr/>
          <p:nvPr/>
        </p:nvGrpSpPr>
        <p:grpSpPr>
          <a:xfrm>
            <a:off x="5642610" y="5417185"/>
            <a:ext cx="7198360" cy="821055"/>
            <a:chOff x="8886" y="7911"/>
            <a:chExt cx="11336" cy="1293"/>
          </a:xfrm>
        </p:grpSpPr>
        <p:sp>
          <p:nvSpPr>
            <p:cNvPr id="2" name="文本框 1"/>
            <p:cNvSpPr txBox="1"/>
            <p:nvPr/>
          </p:nvSpPr>
          <p:spPr>
            <a:xfrm>
              <a:off x="9430" y="7931"/>
              <a:ext cx="9056" cy="1210"/>
            </a:xfrm>
            <a:prstGeom prst="rect">
              <a:avLst/>
            </a:prstGeom>
            <a:noFill/>
          </p:spPr>
          <p:txBody>
            <a:bodyPr wrap="square" rtlCol="0">
              <a:spAutoFit/>
            </a:bodyPr>
            <a:lstStyle>
              <a:defPPr>
                <a:defRPr lang="zh-CN"/>
              </a:defPPr>
              <a:lvl1pPr>
                <a:defRPr b="1">
                  <a:solidFill>
                    <a:schemeClr val="accent1"/>
                  </a:solidFill>
                  <a:latin typeface="+mj-ea"/>
                  <a:ea typeface="+mj-ea"/>
                </a:defRPr>
              </a:lvl1pPr>
            </a:lstStyle>
            <a:p>
              <a:r>
                <a:rPr lang="zh-CN" altLang="en-US" sz="2200" b="0" dirty="0">
                  <a:solidFill>
                    <a:schemeClr val="bg2">
                      <a:lumMod val="10000"/>
                    </a:schemeClr>
                  </a:solidFill>
                  <a:latin typeface="华文楷体" panose="02010600040101010101" charset="-122"/>
                  <a:ea typeface="华文楷体" panose="02010600040101010101" charset="-122"/>
                  <a:cs typeface="华文楷体" panose="02010600040101010101" charset="-122"/>
                </a:rPr>
                <a:t>最后一个问题基于语篇的拓展，让学生关联自己的学校，描述与Peter学校的相似之处。</a:t>
              </a:r>
              <a:endParaRPr lang="zh-CN" altLang="en-US" sz="2200" b="0" dirty="0">
                <a:solidFill>
                  <a:schemeClr val="bg2">
                    <a:lumMod val="10000"/>
                  </a:schemeClr>
                </a:solidFill>
                <a:latin typeface="华文楷体" panose="02010600040101010101" charset="-122"/>
                <a:ea typeface="华文楷体" panose="02010600040101010101" charset="-122"/>
                <a:cs typeface="华文楷体" panose="02010600040101010101" charset="-122"/>
              </a:endParaRPr>
            </a:p>
          </p:txBody>
        </p:sp>
        <p:sp>
          <p:nvSpPr>
            <p:cNvPr id="6" name="圆角矩形 5"/>
            <p:cNvSpPr/>
            <p:nvPr/>
          </p:nvSpPr>
          <p:spPr>
            <a:xfrm>
              <a:off x="8886" y="7911"/>
              <a:ext cx="11336" cy="1293"/>
            </a:xfrm>
            <a:prstGeom prst="roundRect">
              <a:avLst>
                <a:gd name="adj" fmla="val 16697"/>
              </a:avLst>
            </a:prstGeom>
            <a:noFill/>
            <a:ln w="19050">
              <a:solidFill>
                <a:srgbClr val="469C60"/>
              </a:solidFill>
              <a:prstDash val="sysDash"/>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sp>
        <p:nvSpPr>
          <p:cNvPr id="15" name="圆角矩形 14"/>
          <p:cNvSpPr/>
          <p:nvPr/>
        </p:nvSpPr>
        <p:spPr>
          <a:xfrm>
            <a:off x="-414655" y="-365760"/>
            <a:ext cx="2872740" cy="1224915"/>
          </a:xfrm>
          <a:prstGeom prst="roundRect">
            <a:avLst/>
          </a:prstGeom>
          <a:solidFill>
            <a:srgbClr val="469C5C"/>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7" name="文本框 16"/>
          <p:cNvSpPr txBox="1"/>
          <p:nvPr/>
        </p:nvSpPr>
        <p:spPr>
          <a:xfrm>
            <a:off x="621568" y="199755"/>
            <a:ext cx="4094328" cy="583565"/>
          </a:xfrm>
          <a:prstGeom prst="rect">
            <a:avLst/>
          </a:prstGeom>
          <a:noFill/>
        </p:spPr>
        <p:txBody>
          <a:bodyPr wrap="square" rtlCol="0">
            <a:spAutoFit/>
          </a:bodyPr>
          <a:lstStyle/>
          <a:p>
            <a:r>
              <a:rPr lang="zh-CN" altLang="en-US" sz="3200" dirty="0">
                <a:solidFill>
                  <a:srgbClr val="F5E752"/>
                </a:solidFill>
                <a:latin typeface="软笔行楷简繁" panose="03000600000000000000" charset="-122"/>
                <a:ea typeface="软笔行楷简繁" panose="03000600000000000000" charset="-122"/>
              </a:rPr>
              <a:t>教材分析</a:t>
            </a:r>
            <a:endParaRPr lang="zh-CN" altLang="en-US" sz="3200" dirty="0">
              <a:solidFill>
                <a:srgbClr val="F5E752"/>
              </a:solidFill>
              <a:latin typeface="软笔行楷简繁" panose="03000600000000000000" charset="-122"/>
              <a:ea typeface="软笔行楷简繁" panose="03000600000000000000"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right)">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right)">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3"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55575" y="230505"/>
            <a:ext cx="5514975" cy="3265805"/>
          </a:xfrm>
          <a:prstGeom prst="rect">
            <a:avLst/>
          </a:prstGeom>
        </p:spPr>
      </p:pic>
      <p:sp>
        <p:nvSpPr>
          <p:cNvPr id="7" name="文本框 6"/>
          <p:cNvSpPr txBox="1"/>
          <p:nvPr/>
        </p:nvSpPr>
        <p:spPr>
          <a:xfrm>
            <a:off x="3759148" y="948127"/>
            <a:ext cx="869950" cy="404495"/>
          </a:xfrm>
          <a:prstGeom prst="rect">
            <a:avLst/>
          </a:prstGeom>
          <a:solidFill>
            <a:srgbClr val="92D050"/>
          </a:solidFill>
        </p:spPr>
        <p:txBody>
          <a:bodyPr wrap="square" lIns="90000" rtlCol="0">
            <a:noAutofit/>
          </a:bodyPr>
          <a:lstStyle/>
          <a:p>
            <a:pPr indent="0" algn="l">
              <a:lnSpc>
                <a:spcPct val="120000"/>
              </a:lnSpc>
              <a:buFont typeface="+mj-lt"/>
              <a:buNone/>
            </a:pPr>
            <a:r>
              <a:rPr lang="en-US" altLang="zh-CN" sz="2000" b="1" dirty="0">
                <a:solidFill>
                  <a:schemeClr val="bg1"/>
                </a:solidFill>
              </a:rPr>
              <a:t>Places</a:t>
            </a:r>
            <a:endParaRPr lang="en-US" altLang="zh-CN" sz="2000" b="1" dirty="0">
              <a:solidFill>
                <a:schemeClr val="bg1"/>
              </a:solidFill>
            </a:endParaRPr>
          </a:p>
        </p:txBody>
      </p:sp>
      <p:sp>
        <p:nvSpPr>
          <p:cNvPr id="8" name="文本框 7"/>
          <p:cNvSpPr txBox="1"/>
          <p:nvPr/>
        </p:nvSpPr>
        <p:spPr>
          <a:xfrm>
            <a:off x="3617595" y="1351915"/>
            <a:ext cx="1176655" cy="473075"/>
          </a:xfrm>
          <a:prstGeom prst="rect">
            <a:avLst/>
          </a:prstGeom>
          <a:solidFill>
            <a:srgbClr val="92D050"/>
          </a:solidFill>
        </p:spPr>
        <p:txBody>
          <a:bodyPr wrap="square" lIns="90000" rtlCol="0">
            <a:noAutofit/>
          </a:bodyPr>
          <a:lstStyle/>
          <a:p>
            <a:pPr indent="0" algn="l">
              <a:lnSpc>
                <a:spcPct val="120000"/>
              </a:lnSpc>
              <a:buFont typeface="+mj-lt"/>
              <a:buNone/>
            </a:pPr>
            <a:r>
              <a:rPr lang="en-US" altLang="zh-CN" sz="2000" b="1" dirty="0">
                <a:solidFill>
                  <a:schemeClr val="bg1"/>
                </a:solidFill>
              </a:rPr>
              <a:t>Favorite </a:t>
            </a:r>
            <a:endParaRPr lang="en-US" altLang="zh-CN" sz="2000" b="1" dirty="0">
              <a:solidFill>
                <a:schemeClr val="bg1"/>
              </a:solidFill>
            </a:endParaRPr>
          </a:p>
        </p:txBody>
      </p:sp>
      <p:sp>
        <p:nvSpPr>
          <p:cNvPr id="9" name="文本框 8"/>
          <p:cNvSpPr txBox="1"/>
          <p:nvPr/>
        </p:nvSpPr>
        <p:spPr>
          <a:xfrm>
            <a:off x="3619534" y="1772833"/>
            <a:ext cx="1192530" cy="455295"/>
          </a:xfrm>
          <a:prstGeom prst="rect">
            <a:avLst/>
          </a:prstGeom>
          <a:solidFill>
            <a:srgbClr val="92D050"/>
          </a:solidFill>
        </p:spPr>
        <p:txBody>
          <a:bodyPr wrap="square" lIns="90000" rtlCol="0">
            <a:noAutofit/>
          </a:bodyPr>
          <a:lstStyle/>
          <a:p>
            <a:pPr indent="0" algn="l">
              <a:lnSpc>
                <a:spcPct val="120000"/>
              </a:lnSpc>
              <a:buFont typeface="+mj-lt"/>
              <a:buNone/>
            </a:pPr>
            <a:r>
              <a:rPr lang="en-US" altLang="zh-CN" sz="2000" b="1" dirty="0">
                <a:solidFill>
                  <a:schemeClr val="bg1"/>
                </a:solidFill>
              </a:rPr>
              <a:t>Locations</a:t>
            </a:r>
            <a:endParaRPr lang="en-US" altLang="zh-CN" sz="2000" b="1" dirty="0">
              <a:solidFill>
                <a:schemeClr val="bg1"/>
              </a:solidFill>
            </a:endParaRPr>
          </a:p>
        </p:txBody>
      </p:sp>
      <p:sp>
        <p:nvSpPr>
          <p:cNvPr id="10" name="文本框 9"/>
          <p:cNvSpPr txBox="1"/>
          <p:nvPr/>
        </p:nvSpPr>
        <p:spPr>
          <a:xfrm>
            <a:off x="3745899" y="2234478"/>
            <a:ext cx="1066165" cy="404495"/>
          </a:xfrm>
          <a:prstGeom prst="rect">
            <a:avLst/>
          </a:prstGeom>
          <a:solidFill>
            <a:srgbClr val="92D050"/>
          </a:solidFill>
        </p:spPr>
        <p:txBody>
          <a:bodyPr wrap="square" lIns="90000" rtlCol="0">
            <a:noAutofit/>
          </a:bodyPr>
          <a:lstStyle/>
          <a:p>
            <a:pPr indent="0" algn="l">
              <a:lnSpc>
                <a:spcPct val="120000"/>
              </a:lnSpc>
              <a:buFont typeface="+mj-lt"/>
              <a:buNone/>
            </a:pPr>
            <a:r>
              <a:rPr lang="en-US" altLang="zh-CN" sz="2000" b="1" dirty="0">
                <a:solidFill>
                  <a:schemeClr val="bg1"/>
                </a:solidFill>
              </a:rPr>
              <a:t>Reasons</a:t>
            </a:r>
            <a:endParaRPr lang="en-US" altLang="zh-CN" sz="2000" b="1" dirty="0">
              <a:solidFill>
                <a:schemeClr val="bg1"/>
              </a:solidFill>
            </a:endParaRPr>
          </a:p>
        </p:txBody>
      </p:sp>
      <p:sp>
        <p:nvSpPr>
          <p:cNvPr id="11" name="文本框 10"/>
          <p:cNvSpPr txBox="1"/>
          <p:nvPr/>
        </p:nvSpPr>
        <p:spPr>
          <a:xfrm>
            <a:off x="3617312" y="2638973"/>
            <a:ext cx="1323340" cy="404495"/>
          </a:xfrm>
          <a:prstGeom prst="rect">
            <a:avLst/>
          </a:prstGeom>
          <a:solidFill>
            <a:srgbClr val="92D050"/>
          </a:solidFill>
        </p:spPr>
        <p:txBody>
          <a:bodyPr wrap="square" lIns="90000" rtlCol="0">
            <a:noAutofit/>
          </a:bodyPr>
          <a:lstStyle/>
          <a:p>
            <a:pPr indent="0" algn="l">
              <a:lnSpc>
                <a:spcPct val="120000"/>
              </a:lnSpc>
              <a:buFont typeface="+mj-lt"/>
              <a:buNone/>
            </a:pPr>
            <a:r>
              <a:rPr lang="en-US" altLang="zh-CN" sz="2000" b="1" dirty="0">
                <a:solidFill>
                  <a:schemeClr val="bg1"/>
                </a:solidFill>
              </a:rPr>
              <a:t>Activities</a:t>
            </a:r>
            <a:endParaRPr lang="en-US" altLang="zh-CN" sz="2000" b="1" dirty="0">
              <a:solidFill>
                <a:schemeClr val="bg1"/>
              </a:solidFill>
            </a:endParaRPr>
          </a:p>
        </p:txBody>
      </p:sp>
      <p:grpSp>
        <p:nvGrpSpPr>
          <p:cNvPr id="14" name="组合 13"/>
          <p:cNvGrpSpPr/>
          <p:nvPr/>
        </p:nvGrpSpPr>
        <p:grpSpPr>
          <a:xfrm>
            <a:off x="5910580" y="861060"/>
            <a:ext cx="6678930" cy="1963420"/>
            <a:chOff x="9308" y="1356"/>
            <a:chExt cx="10518" cy="3092"/>
          </a:xfrm>
        </p:grpSpPr>
        <p:sp>
          <p:nvSpPr>
            <p:cNvPr id="5" name="圆角矩形 4"/>
            <p:cNvSpPr/>
            <p:nvPr/>
          </p:nvSpPr>
          <p:spPr>
            <a:xfrm>
              <a:off x="9308" y="1356"/>
              <a:ext cx="10518" cy="3092"/>
            </a:xfrm>
            <a:prstGeom prst="roundRect">
              <a:avLst>
                <a:gd name="adj" fmla="val 11613"/>
              </a:avLst>
            </a:prstGeom>
            <a:solidFill>
              <a:srgbClr val="469C5C"/>
            </a:solidFill>
            <a:ln w="31750">
              <a:noFill/>
              <a:prstDash val="dash"/>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 name="文本框 1"/>
            <p:cNvSpPr txBox="1"/>
            <p:nvPr/>
          </p:nvSpPr>
          <p:spPr>
            <a:xfrm>
              <a:off x="9841" y="1530"/>
              <a:ext cx="7439" cy="2809"/>
            </a:xfrm>
            <a:prstGeom prst="rect">
              <a:avLst/>
            </a:prstGeom>
            <a:noFill/>
          </p:spPr>
          <p:txBody>
            <a:bodyPr wrap="square" rtlCol="0">
              <a:spAutoFit/>
            </a:bodyPr>
            <a:lstStyle/>
            <a:p>
              <a:r>
                <a:rPr lang="zh-CN" altLang="en-US" sz="2200" b="1" dirty="0">
                  <a:solidFill>
                    <a:schemeClr val="bg1"/>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华文楷体" panose="02010600040101010101" charset="-122"/>
                </a:rPr>
                <a:t>2a的notes对应的分别是校园场所、最喜欢的场所、位置、原因及活动。阅读语篇为学生提供了写作的范文，2a让学生列出写作要点，作信息和语言的准备。</a:t>
              </a:r>
              <a:endParaRPr lang="zh-CN" altLang="en-US" sz="2200" b="1" dirty="0">
                <a:solidFill>
                  <a:schemeClr val="bg1"/>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华文楷体" panose="02010600040101010101" charset="-122"/>
              </a:endParaRPr>
            </a:p>
          </p:txBody>
        </p:sp>
      </p:grpSp>
      <p:sp>
        <p:nvSpPr>
          <p:cNvPr id="4" name="文本框 3"/>
          <p:cNvSpPr txBox="1"/>
          <p:nvPr/>
        </p:nvSpPr>
        <p:spPr>
          <a:xfrm>
            <a:off x="11235205" y="1528744"/>
            <a:ext cx="1120887" cy="523220"/>
          </a:xfrm>
          <a:prstGeom prst="rect">
            <a:avLst/>
          </a:prstGeom>
          <a:noFill/>
        </p:spPr>
        <p:txBody>
          <a:bodyPr wrap="square" rtlCol="0">
            <a:spAutoFit/>
          </a:bodyPr>
          <a:lstStyle/>
          <a:p>
            <a:r>
              <a:rPr lang="zh-CN" altLang="en-US" sz="2800" b="1" dirty="0">
                <a:solidFill>
                  <a:srgbClr val="F5E752"/>
                </a:solidFill>
              </a:rPr>
              <a:t>词</a:t>
            </a:r>
            <a:endParaRPr lang="zh-CN" altLang="en-US" sz="2800" b="1" dirty="0">
              <a:solidFill>
                <a:srgbClr val="F5E752"/>
              </a:solidFill>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 y="3521075"/>
            <a:ext cx="5722620" cy="3162935"/>
          </a:xfrm>
          <a:prstGeom prst="rect">
            <a:avLst/>
          </a:prstGeom>
        </p:spPr>
      </p:pic>
      <p:grpSp>
        <p:nvGrpSpPr>
          <p:cNvPr id="15" name="组合 14"/>
          <p:cNvGrpSpPr/>
          <p:nvPr/>
        </p:nvGrpSpPr>
        <p:grpSpPr>
          <a:xfrm>
            <a:off x="5910580" y="3985260"/>
            <a:ext cx="6677660" cy="2072640"/>
            <a:chOff x="9309" y="5820"/>
            <a:chExt cx="10516" cy="3264"/>
          </a:xfrm>
        </p:grpSpPr>
        <p:sp>
          <p:nvSpPr>
            <p:cNvPr id="13" name="圆角矩形 12"/>
            <p:cNvSpPr/>
            <p:nvPr/>
          </p:nvSpPr>
          <p:spPr>
            <a:xfrm>
              <a:off x="9309" y="5820"/>
              <a:ext cx="10517" cy="3265"/>
            </a:xfrm>
            <a:prstGeom prst="roundRect">
              <a:avLst>
                <a:gd name="adj" fmla="val 11613"/>
              </a:avLst>
            </a:prstGeom>
            <a:solidFill>
              <a:srgbClr val="469C5C"/>
            </a:solidFill>
            <a:ln w="31750">
              <a:noFill/>
              <a:prstDash val="dash"/>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2" name="文本框 11"/>
            <p:cNvSpPr txBox="1"/>
            <p:nvPr/>
          </p:nvSpPr>
          <p:spPr>
            <a:xfrm>
              <a:off x="9842" y="6036"/>
              <a:ext cx="7437" cy="2809"/>
            </a:xfrm>
            <a:prstGeom prst="rect">
              <a:avLst/>
            </a:prstGeom>
            <a:noFill/>
          </p:spPr>
          <p:txBody>
            <a:bodyPr wrap="square" rtlCol="0">
              <a:spAutoFit/>
            </a:bodyPr>
            <a:lstStyle/>
            <a:p>
              <a:r>
                <a:rPr lang="zh-CN" altLang="en-US" sz="2200" b="1" dirty="0">
                  <a:solidFill>
                    <a:schemeClr val="bg1"/>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华文楷体" panose="02010600040101010101" charset="-122"/>
                </a:rPr>
                <a:t>2b是一封邮件回复，学生需要完成的部分是收件人、寄件人、称谓、署名以及邮件内容。邮件内容部分是完成句子，学生只需将2a中列出的要点内容填入邮件中，降低学生的写作难度。</a:t>
              </a:r>
              <a:endParaRPr lang="zh-CN" altLang="en-US" sz="2200" b="1" dirty="0">
                <a:solidFill>
                  <a:schemeClr val="bg1"/>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华文楷体" panose="02010600040101010101" charset="-122"/>
              </a:endParaRPr>
            </a:p>
          </p:txBody>
        </p:sp>
      </p:grpSp>
      <p:sp>
        <p:nvSpPr>
          <p:cNvPr id="16" name="文本框 15"/>
          <p:cNvSpPr txBox="1"/>
          <p:nvPr/>
        </p:nvSpPr>
        <p:spPr>
          <a:xfrm>
            <a:off x="11272520" y="4813667"/>
            <a:ext cx="461533" cy="523220"/>
          </a:xfrm>
          <a:prstGeom prst="rect">
            <a:avLst/>
          </a:prstGeom>
          <a:noFill/>
        </p:spPr>
        <p:txBody>
          <a:bodyPr wrap="square" rtlCol="0">
            <a:spAutoFit/>
          </a:bodyPr>
          <a:lstStyle/>
          <a:p>
            <a:r>
              <a:rPr lang="zh-CN" altLang="en-US" sz="2800" b="1" dirty="0">
                <a:solidFill>
                  <a:srgbClr val="F5E752"/>
                </a:solidFill>
              </a:rPr>
              <a:t>句</a:t>
            </a:r>
            <a:endParaRPr lang="zh-CN" altLang="en-US" sz="2800" b="1" dirty="0">
              <a:solidFill>
                <a:srgbClr val="F5E75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right)">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right)">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7" grpId="1" animBg="1"/>
      <p:bldP spid="8" grpId="0" bldLvl="0" animBg="1"/>
      <p:bldP spid="8" grpId="1" animBg="1"/>
      <p:bldP spid="9" grpId="0" bldLvl="0" animBg="1"/>
      <p:bldP spid="9" grpId="1" animBg="1"/>
      <p:bldP spid="10" grpId="0" bldLvl="0" animBg="1"/>
      <p:bldP spid="10" grpId="1" animBg="1"/>
      <p:bldP spid="11" grpId="0" bldLvl="0" animBg="1"/>
      <p:bldP spid="11" grpId="1" animBg="1"/>
      <p:bldP spid="4"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64010" y="418781"/>
            <a:ext cx="5119100" cy="461037"/>
          </a:xfrm>
          <a:prstGeom prst="rect">
            <a:avLst/>
          </a:prstGeom>
        </p:spPr>
      </p:pic>
      <p:grpSp>
        <p:nvGrpSpPr>
          <p:cNvPr id="14" name="组合 13"/>
          <p:cNvGrpSpPr/>
          <p:nvPr/>
        </p:nvGrpSpPr>
        <p:grpSpPr>
          <a:xfrm>
            <a:off x="4749165" y="1518285"/>
            <a:ext cx="7213600" cy="612140"/>
            <a:chOff x="7479" y="2391"/>
            <a:chExt cx="11360" cy="964"/>
          </a:xfrm>
        </p:grpSpPr>
        <p:sp>
          <p:nvSpPr>
            <p:cNvPr id="2" name="圆角矩形 1"/>
            <p:cNvSpPr/>
            <p:nvPr/>
          </p:nvSpPr>
          <p:spPr>
            <a:xfrm>
              <a:off x="7479" y="2391"/>
              <a:ext cx="11211" cy="723"/>
            </a:xfrm>
            <a:prstGeom prst="roundRect">
              <a:avLst>
                <a:gd name="adj" fmla="val 16697"/>
              </a:avLst>
            </a:prstGeom>
            <a:noFill/>
            <a:ln w="19050">
              <a:solidFill>
                <a:srgbClr val="469C60"/>
              </a:solidFill>
              <a:prstDash val="sysDash"/>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6" name="文本框 5"/>
            <p:cNvSpPr txBox="1"/>
            <p:nvPr/>
          </p:nvSpPr>
          <p:spPr>
            <a:xfrm>
              <a:off x="9305" y="2391"/>
              <a:ext cx="9535" cy="965"/>
            </a:xfrm>
            <a:prstGeom prst="rect">
              <a:avLst/>
            </a:prstGeom>
            <a:noFill/>
          </p:spPr>
          <p:txBody>
            <a:bodyPr wrap="square" rtlCol="0">
              <a:noAutofit/>
            </a:bodyPr>
            <a:lstStyle/>
            <a:p>
              <a:r>
                <a:rPr lang="zh-CN" altLang="en-US" sz="2400" dirty="0">
                  <a:solidFill>
                    <a:schemeClr val="bg2">
                      <a:lumMod val="10000"/>
                    </a:schemeClr>
                  </a:solidFill>
                  <a:latin typeface="华文楷体" panose="02010600040101010101" charset="-122"/>
                  <a:ea typeface="华文楷体" panose="02010600040101010101" charset="-122"/>
                  <a:cs typeface="华文楷体" panose="02010600040101010101" charset="-122"/>
                </a:rPr>
                <a:t>3a 画学校平面图，计划参观路线</a:t>
              </a:r>
              <a:endParaRPr lang="zh-CN" altLang="en-US" sz="2400" dirty="0">
                <a:solidFill>
                  <a:schemeClr val="bg2">
                    <a:lumMod val="10000"/>
                  </a:schemeClr>
                </a:solidFill>
                <a:latin typeface="华文楷体" panose="02010600040101010101" charset="-122"/>
                <a:ea typeface="华文楷体" panose="02010600040101010101" charset="-122"/>
                <a:cs typeface="华文楷体" panose="02010600040101010101" charset="-122"/>
              </a:endParaRPr>
            </a:p>
          </p:txBody>
        </p:sp>
      </p:grpSp>
      <p:grpSp>
        <p:nvGrpSpPr>
          <p:cNvPr id="16" name="组合 15"/>
          <p:cNvGrpSpPr/>
          <p:nvPr/>
        </p:nvGrpSpPr>
        <p:grpSpPr>
          <a:xfrm>
            <a:off x="4876165" y="2780665"/>
            <a:ext cx="7489190" cy="1568450"/>
            <a:chOff x="7679" y="4379"/>
            <a:chExt cx="11794" cy="2470"/>
          </a:xfrm>
        </p:grpSpPr>
        <p:sp>
          <p:nvSpPr>
            <p:cNvPr id="3" name="圆角矩形 2"/>
            <p:cNvSpPr/>
            <p:nvPr/>
          </p:nvSpPr>
          <p:spPr>
            <a:xfrm>
              <a:off x="7679" y="4389"/>
              <a:ext cx="11010" cy="1893"/>
            </a:xfrm>
            <a:prstGeom prst="roundRect">
              <a:avLst>
                <a:gd name="adj" fmla="val 16697"/>
              </a:avLst>
            </a:prstGeom>
            <a:noFill/>
            <a:ln w="19050">
              <a:solidFill>
                <a:srgbClr val="469C60"/>
              </a:solidFill>
              <a:prstDash val="sysDash"/>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7" name="文本框 6"/>
            <p:cNvSpPr txBox="1"/>
            <p:nvPr/>
          </p:nvSpPr>
          <p:spPr>
            <a:xfrm>
              <a:off x="9263" y="4379"/>
              <a:ext cx="10210" cy="2470"/>
            </a:xfrm>
            <a:prstGeom prst="rect">
              <a:avLst/>
            </a:prstGeom>
            <a:noFill/>
          </p:spPr>
          <p:txBody>
            <a:bodyPr wrap="square" rtlCol="0">
              <a:spAutoFit/>
            </a:bodyPr>
            <a:lstStyle/>
            <a:p>
              <a:r>
                <a:rPr lang="zh-CN" altLang="en-US" sz="2400" dirty="0">
                  <a:solidFill>
                    <a:schemeClr val="bg2">
                      <a:lumMod val="10000"/>
                    </a:schemeClr>
                  </a:solidFill>
                  <a:latin typeface="华文楷体" panose="02010600040101010101" charset="-122"/>
                  <a:ea typeface="华文楷体" panose="02010600040101010101" charset="-122"/>
                  <a:cs typeface="华文楷体" panose="02010600040101010101" charset="-122"/>
                </a:rPr>
                <a:t>3b 呈现介绍校园的各种句式</a:t>
              </a:r>
              <a:endParaRPr lang="zh-CN" altLang="en-US" sz="2400" dirty="0">
                <a:solidFill>
                  <a:schemeClr val="bg2">
                    <a:lumMod val="10000"/>
                  </a:schemeClr>
                </a:solidFill>
                <a:latin typeface="华文楷体" panose="02010600040101010101" charset="-122"/>
                <a:ea typeface="华文楷体" panose="02010600040101010101" charset="-122"/>
                <a:cs typeface="华文楷体" panose="02010600040101010101" charset="-122"/>
              </a:endParaRPr>
            </a:p>
            <a:p>
              <a:r>
                <a:rPr lang="zh-CN" altLang="en-US" sz="2400" dirty="0">
                  <a:solidFill>
                    <a:schemeClr val="bg2">
                      <a:lumMod val="10000"/>
                    </a:schemeClr>
                  </a:solidFill>
                  <a:latin typeface="华文楷体" panose="02010600040101010101" charset="-122"/>
                  <a:ea typeface="华文楷体" panose="02010600040101010101" charset="-122"/>
                  <a:cs typeface="华文楷体" panose="02010600040101010101" charset="-122"/>
                </a:rPr>
                <a:t>     给出示范介绍的语言支架</a:t>
              </a:r>
              <a:endParaRPr lang="zh-CN" altLang="en-US" sz="2400" dirty="0">
                <a:solidFill>
                  <a:schemeClr val="bg2">
                    <a:lumMod val="10000"/>
                  </a:schemeClr>
                </a:solidFill>
                <a:latin typeface="华文楷体" panose="02010600040101010101" charset="-122"/>
                <a:ea typeface="华文楷体" panose="02010600040101010101" charset="-122"/>
                <a:cs typeface="华文楷体" panose="02010600040101010101" charset="-122"/>
              </a:endParaRPr>
            </a:p>
            <a:p>
              <a:r>
                <a:rPr lang="zh-CN" altLang="en-US" sz="2400" dirty="0">
                  <a:solidFill>
                    <a:schemeClr val="bg2">
                      <a:lumMod val="10000"/>
                    </a:schemeClr>
                  </a:solidFill>
                  <a:latin typeface="华文楷体" panose="02010600040101010101" charset="-122"/>
                  <a:ea typeface="华文楷体" panose="02010600040101010101" charset="-122"/>
                  <a:cs typeface="华文楷体" panose="02010600040101010101" charset="-122"/>
                </a:rPr>
                <a:t>     小组练习（以学生导游的身份介绍校园）</a:t>
              </a:r>
              <a:endParaRPr lang="zh-CN" altLang="en-US" sz="2400" dirty="0">
                <a:solidFill>
                  <a:schemeClr val="bg2">
                    <a:lumMod val="10000"/>
                  </a:schemeClr>
                </a:solidFill>
                <a:latin typeface="华文楷体" panose="02010600040101010101" charset="-122"/>
                <a:ea typeface="华文楷体" panose="02010600040101010101" charset="-122"/>
                <a:cs typeface="华文楷体" panose="02010600040101010101" charset="-122"/>
              </a:endParaRPr>
            </a:p>
            <a:p>
              <a:r>
                <a:rPr lang="zh-CN" altLang="en-US" sz="2400" dirty="0">
                  <a:solidFill>
                    <a:schemeClr val="bg2">
                      <a:lumMod val="10000"/>
                    </a:schemeClr>
                  </a:solidFill>
                  <a:latin typeface="华文楷体" panose="02010600040101010101" charset="-122"/>
                  <a:ea typeface="华文楷体" panose="02010600040101010101" charset="-122"/>
                  <a:cs typeface="华文楷体" panose="02010600040101010101" charset="-122"/>
                </a:rPr>
                <a:t>            </a:t>
              </a:r>
              <a:endParaRPr lang="zh-CN" altLang="en-US" sz="2400" dirty="0">
                <a:solidFill>
                  <a:schemeClr val="bg2">
                    <a:lumMod val="10000"/>
                  </a:schemeClr>
                </a:solidFill>
                <a:latin typeface="华文楷体" panose="02010600040101010101" charset="-122"/>
                <a:ea typeface="华文楷体" panose="02010600040101010101" charset="-122"/>
                <a:cs typeface="华文楷体" panose="02010600040101010101" charset="-122"/>
              </a:endParaRPr>
            </a:p>
          </p:txBody>
        </p:sp>
      </p:grpSp>
      <p:grpSp>
        <p:nvGrpSpPr>
          <p:cNvPr id="18" name="组合 17"/>
          <p:cNvGrpSpPr/>
          <p:nvPr/>
        </p:nvGrpSpPr>
        <p:grpSpPr>
          <a:xfrm>
            <a:off x="4876165" y="4891405"/>
            <a:ext cx="6991350" cy="829310"/>
            <a:chOff x="7679" y="7703"/>
            <a:chExt cx="11010" cy="1306"/>
          </a:xfrm>
        </p:grpSpPr>
        <p:sp>
          <p:nvSpPr>
            <p:cNvPr id="8" name="圆角矩形 7"/>
            <p:cNvSpPr/>
            <p:nvPr/>
          </p:nvSpPr>
          <p:spPr>
            <a:xfrm>
              <a:off x="7679" y="7703"/>
              <a:ext cx="11010" cy="1307"/>
            </a:xfrm>
            <a:prstGeom prst="roundRect">
              <a:avLst>
                <a:gd name="adj" fmla="val 16697"/>
              </a:avLst>
            </a:prstGeom>
            <a:noFill/>
            <a:ln w="19050">
              <a:solidFill>
                <a:srgbClr val="469C60"/>
              </a:solidFill>
              <a:prstDash val="sysDash"/>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9" name="文本框 8"/>
            <p:cNvSpPr txBox="1"/>
            <p:nvPr/>
          </p:nvSpPr>
          <p:spPr>
            <a:xfrm>
              <a:off x="9305" y="7703"/>
              <a:ext cx="8467" cy="1307"/>
            </a:xfrm>
            <a:prstGeom prst="rect">
              <a:avLst/>
            </a:prstGeom>
            <a:noFill/>
          </p:spPr>
          <p:txBody>
            <a:bodyPr wrap="square" rtlCol="0">
              <a:spAutoFit/>
            </a:bodyPr>
            <a:lstStyle/>
            <a:p>
              <a:r>
                <a:rPr lang="en-US" altLang="zh-CN" sz="2000" b="1" dirty="0">
                  <a:solidFill>
                    <a:schemeClr val="accent1"/>
                  </a:solidFill>
                </a:rPr>
                <a:t> </a:t>
              </a:r>
              <a:r>
                <a:rPr lang="zh-CN" altLang="en-US" sz="2400" dirty="0">
                  <a:solidFill>
                    <a:schemeClr val="bg2">
                      <a:lumMod val="10000"/>
                    </a:schemeClr>
                  </a:solidFill>
                  <a:latin typeface="华文楷体" panose="02010600040101010101" charset="-122"/>
                  <a:ea typeface="华文楷体" panose="02010600040101010101" charset="-122"/>
                  <a:cs typeface="华文楷体" panose="02010600040101010101" charset="-122"/>
                </a:rPr>
                <a:t>3c 展示带领来访者参观的情景</a:t>
              </a:r>
              <a:endParaRPr lang="zh-CN" altLang="en-US" sz="2400" dirty="0">
                <a:solidFill>
                  <a:schemeClr val="bg2">
                    <a:lumMod val="10000"/>
                  </a:schemeClr>
                </a:solidFill>
                <a:latin typeface="华文楷体" panose="02010600040101010101" charset="-122"/>
                <a:ea typeface="华文楷体" panose="02010600040101010101" charset="-122"/>
                <a:cs typeface="华文楷体" panose="02010600040101010101" charset="-122"/>
              </a:endParaRPr>
            </a:p>
            <a:p>
              <a:r>
                <a:rPr lang="zh-CN" altLang="en-US" sz="2400" dirty="0">
                  <a:solidFill>
                    <a:schemeClr val="bg2">
                      <a:lumMod val="10000"/>
                    </a:schemeClr>
                  </a:solidFill>
                  <a:latin typeface="华文楷体" panose="02010600040101010101" charset="-122"/>
                  <a:ea typeface="华文楷体" panose="02010600040101010101" charset="-122"/>
                  <a:cs typeface="华文楷体" panose="02010600040101010101" charset="-122"/>
                </a:rPr>
                <a:t>     投票选出最佳导游</a:t>
              </a:r>
              <a:endParaRPr lang="zh-CN" altLang="en-US" sz="2400" dirty="0">
                <a:solidFill>
                  <a:schemeClr val="bg2">
                    <a:lumMod val="10000"/>
                  </a:schemeClr>
                </a:solidFill>
                <a:latin typeface="华文楷体" panose="02010600040101010101" charset="-122"/>
                <a:ea typeface="华文楷体" panose="02010600040101010101" charset="-122"/>
                <a:cs typeface="华文楷体" panose="02010600040101010101" charset="-122"/>
              </a:endParaRPr>
            </a:p>
          </p:txBody>
        </p:sp>
      </p:grpSp>
      <p:grpSp>
        <p:nvGrpSpPr>
          <p:cNvPr id="19" name="组合 18"/>
          <p:cNvGrpSpPr/>
          <p:nvPr/>
        </p:nvGrpSpPr>
        <p:grpSpPr>
          <a:xfrm>
            <a:off x="5490845" y="5974080"/>
            <a:ext cx="7070090" cy="534670"/>
            <a:chOff x="8647" y="9408"/>
            <a:chExt cx="11134" cy="842"/>
          </a:xfrm>
        </p:grpSpPr>
        <p:sp>
          <p:nvSpPr>
            <p:cNvPr id="11" name="圆角矩形 10"/>
            <p:cNvSpPr/>
            <p:nvPr/>
          </p:nvSpPr>
          <p:spPr>
            <a:xfrm>
              <a:off x="8647" y="9408"/>
              <a:ext cx="11134" cy="843"/>
            </a:xfrm>
            <a:prstGeom prst="roundRect">
              <a:avLst>
                <a:gd name="adj" fmla="val 11613"/>
              </a:avLst>
            </a:prstGeom>
            <a:solidFill>
              <a:srgbClr val="469C5C"/>
            </a:solidFill>
            <a:ln w="31750">
              <a:noFill/>
              <a:prstDash val="dash"/>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0" name="文本框 9"/>
            <p:cNvSpPr txBox="1"/>
            <p:nvPr/>
          </p:nvSpPr>
          <p:spPr>
            <a:xfrm>
              <a:off x="8748" y="9515"/>
              <a:ext cx="10328" cy="725"/>
            </a:xfrm>
            <a:prstGeom prst="rect">
              <a:avLst/>
            </a:prstGeom>
            <a:noFill/>
          </p:spPr>
          <p:txBody>
            <a:bodyPr wrap="square" rtlCol="0">
              <a:spAutoFit/>
            </a:bodyPr>
            <a:lstStyle/>
            <a:p>
              <a:r>
                <a:rPr lang="zh-CN" altLang="en-US" sz="2400" b="1" dirty="0">
                  <a:solidFill>
                    <a:srgbClr val="F5E752"/>
                  </a:solidFill>
                  <a:latin typeface="华文新魏" panose="02010800040101010101" charset="-122"/>
                  <a:ea typeface="华文新魏" panose="02010800040101010101" charset="-122"/>
                </a:rPr>
                <a:t>层层铺垫，达成模拟真实场景的语言运用目标</a:t>
              </a:r>
              <a:endParaRPr lang="zh-CN" altLang="en-US" sz="2400" b="1" dirty="0">
                <a:solidFill>
                  <a:srgbClr val="F5E752"/>
                </a:solidFill>
                <a:latin typeface="华文新魏" panose="02010800040101010101" charset="-122"/>
                <a:ea typeface="华文新魏" panose="02010800040101010101" charset="-122"/>
              </a:endParaRPr>
            </a:p>
          </p:txBody>
        </p:sp>
      </p:grpSp>
      <p:sp>
        <p:nvSpPr>
          <p:cNvPr id="17" name="椭圆 16"/>
          <p:cNvSpPr/>
          <p:nvPr/>
        </p:nvSpPr>
        <p:spPr>
          <a:xfrm>
            <a:off x="2451208" y="409175"/>
            <a:ext cx="2854888" cy="520591"/>
          </a:xfrm>
          <a:prstGeom prst="ellipse">
            <a:avLst/>
          </a:prstGeom>
          <a:no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图片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80" y="1171575"/>
            <a:ext cx="5231765" cy="958215"/>
          </a:xfrm>
          <a:prstGeom prst="rect">
            <a:avLst/>
          </a:prstGeom>
        </p:spPr>
      </p:pic>
      <p:pic>
        <p:nvPicPr>
          <p:cNvPr id="25" name="图片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70" y="2358390"/>
            <a:ext cx="5133975" cy="2473325"/>
          </a:xfrm>
          <a:prstGeom prst="rect">
            <a:avLst/>
          </a:prstGeom>
        </p:spPr>
      </p:pic>
      <p:pic>
        <p:nvPicPr>
          <p:cNvPr id="28" name="图片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798695"/>
            <a:ext cx="5490845" cy="983615"/>
          </a:xfrm>
          <a:prstGeom prst="rect">
            <a:avLst/>
          </a:prstGeom>
        </p:spPr>
      </p:pic>
      <p:grpSp>
        <p:nvGrpSpPr>
          <p:cNvPr id="13" name="组合 12"/>
          <p:cNvGrpSpPr/>
          <p:nvPr/>
        </p:nvGrpSpPr>
        <p:grpSpPr>
          <a:xfrm>
            <a:off x="5490845" y="222885"/>
            <a:ext cx="7070090" cy="1052195"/>
            <a:chOff x="8647" y="351"/>
            <a:chExt cx="11134" cy="1657"/>
          </a:xfrm>
        </p:grpSpPr>
        <p:sp>
          <p:nvSpPr>
            <p:cNvPr id="5" name="圆角矩形 4"/>
            <p:cNvSpPr/>
            <p:nvPr/>
          </p:nvSpPr>
          <p:spPr>
            <a:xfrm>
              <a:off x="8647" y="351"/>
              <a:ext cx="11134" cy="1657"/>
            </a:xfrm>
            <a:prstGeom prst="roundRect">
              <a:avLst>
                <a:gd name="adj" fmla="val 11613"/>
              </a:avLst>
            </a:prstGeom>
            <a:solidFill>
              <a:srgbClr val="469C5C"/>
            </a:solidFill>
            <a:ln w="31750">
              <a:noFill/>
              <a:prstDash val="dash"/>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4" name="文本框 3"/>
            <p:cNvSpPr txBox="1"/>
            <p:nvPr/>
          </p:nvSpPr>
          <p:spPr>
            <a:xfrm>
              <a:off x="8827" y="463"/>
              <a:ext cx="10342" cy="1404"/>
            </a:xfrm>
            <a:prstGeom prst="rect">
              <a:avLst/>
            </a:prstGeom>
            <a:noFill/>
          </p:spPr>
          <p:txBody>
            <a:bodyPr wrap="square" rtlCol="0">
              <a:spAutoFit/>
            </a:bodyPr>
            <a:lstStyle/>
            <a:p>
              <a:r>
                <a:rPr lang="zh-CN" altLang="en-US" sz="2600" b="1" dirty="0">
                  <a:ln>
                    <a:noFill/>
                  </a:ln>
                  <a:solidFill>
                    <a:srgbClr val="F5E752"/>
                  </a:solidFill>
                  <a:latin typeface="华文新魏" panose="02010800040101010101" charset="-122"/>
                  <a:ea typeface="华文新魏" panose="02010800040101010101" charset="-122"/>
                </a:rPr>
                <a:t>真实情景模拟（带领来访学生参观校园）</a:t>
              </a:r>
              <a:endParaRPr lang="en-US" altLang="zh-CN" sz="2600" b="1" dirty="0">
                <a:ln>
                  <a:noFill/>
                </a:ln>
                <a:solidFill>
                  <a:srgbClr val="F5E752"/>
                </a:solidFill>
                <a:latin typeface="华文新魏" panose="02010800040101010101" charset="-122"/>
                <a:ea typeface="华文新魏" panose="02010800040101010101" charset="-122"/>
              </a:endParaRPr>
            </a:p>
            <a:p>
              <a:endParaRPr lang="zh-CN" altLang="en-US" sz="2600" b="1" dirty="0">
                <a:ln>
                  <a:noFill/>
                </a:ln>
                <a:solidFill>
                  <a:srgbClr val="F5E752"/>
                </a:solidFill>
                <a:latin typeface="华文新魏" panose="02010800040101010101" charset="-122"/>
                <a:ea typeface="华文新魏" panose="02010800040101010101" charset="-122"/>
              </a:endParaRPr>
            </a:p>
          </p:txBody>
        </p:sp>
      </p:grpSp>
      <p:sp>
        <p:nvSpPr>
          <p:cNvPr id="20" name="文本框 19"/>
          <p:cNvSpPr txBox="1"/>
          <p:nvPr/>
        </p:nvSpPr>
        <p:spPr>
          <a:xfrm>
            <a:off x="5641340" y="704215"/>
            <a:ext cx="6096000" cy="491490"/>
          </a:xfrm>
          <a:prstGeom prst="rect">
            <a:avLst/>
          </a:prstGeom>
          <a:noFill/>
        </p:spPr>
        <p:txBody>
          <a:bodyPr wrap="square" rtlCol="0">
            <a:spAutoFit/>
          </a:bodyPr>
          <a:lstStyle/>
          <a:p>
            <a:r>
              <a:rPr lang="zh-CN" altLang="en-US" sz="2600" b="1" dirty="0">
                <a:ln>
                  <a:noFill/>
                </a:ln>
                <a:solidFill>
                  <a:srgbClr val="F5E752"/>
                </a:solidFill>
                <a:latin typeface="华文新魏" panose="02010800040101010101" charset="-122"/>
                <a:ea typeface="华文新魏" panose="02010800040101010101" charset="-122"/>
                <a:sym typeface="+mn-ea"/>
              </a:rPr>
              <a:t>综合运用本单元所学语言</a:t>
            </a:r>
            <a:endParaRPr lang="zh-CN" altLang="en-US" sz="2600" b="1" dirty="0">
              <a:ln>
                <a:noFill/>
              </a:ln>
              <a:solidFill>
                <a:srgbClr val="F5E752"/>
              </a:solidFill>
              <a:latin typeface="华文新魏" panose="02010800040101010101" charset="-122"/>
              <a:ea typeface="华文新魏" panose="0201080004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1000"/>
                                        <p:tgtEl>
                                          <p:spTgt spid="20"/>
                                        </p:tgtEl>
                                      </p:cBhvr>
                                    </p:animEffect>
                                    <p:anim calcmode="lin" valueType="num">
                                      <p:cBhvr>
                                        <p:cTn id="19" dur="1000" fill="hold"/>
                                        <p:tgtEl>
                                          <p:spTgt spid="20"/>
                                        </p:tgtEl>
                                        <p:attrNameLst>
                                          <p:attrName>ppt_x</p:attrName>
                                        </p:attrNameLst>
                                      </p:cBhvr>
                                      <p:tavLst>
                                        <p:tav tm="0">
                                          <p:val>
                                            <p:strVal val="#ppt_x"/>
                                          </p:val>
                                        </p:tav>
                                        <p:tav tm="100000">
                                          <p:val>
                                            <p:strVal val="#ppt_x"/>
                                          </p:val>
                                        </p:tav>
                                      </p:tavLst>
                                    </p:anim>
                                    <p:anim calcmode="lin" valueType="num">
                                      <p:cBhvr>
                                        <p:cTn id="2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left)">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left)">
                                      <p:cBhvr>
                                        <p:cTn id="45" dur="500"/>
                                        <p:tgtEl>
                                          <p:spTgt spid="2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left)">
                                      <p:cBhvr>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left)">
                                      <p:cBhvr>
                                        <p:cTn id="5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xml><?xml version="1.0" encoding="utf-8"?>
<p:tagLst xmlns:p="http://schemas.openxmlformats.org/presentationml/2006/main">
  <p:tag name="KSO_WM_DIAGRAM_VIRTUALLY_FRAME" val="{&quot;height&quot;:327.3,&quot;left&quot;:5.9,&quot;top&quot;:87.95,&quot;width&quot;:946.4}"/>
</p:tagLst>
</file>

<file path=ppt/tags/tag11.xml><?xml version="1.0" encoding="utf-8"?>
<p:tagLst xmlns:p="http://schemas.openxmlformats.org/presentationml/2006/main">
  <p:tag name="KSO_WM_DIAGRAM_VIRTUALLY_FRAME" val="{&quot;height&quot;:327.3,&quot;left&quot;:5.9,&quot;top&quot;:87.95,&quot;width&quot;:946.4}"/>
</p:tagLst>
</file>

<file path=ppt/tags/tag12.xml><?xml version="1.0" encoding="utf-8"?>
<p:tagLst xmlns:p="http://schemas.openxmlformats.org/presentationml/2006/main">
  <p:tag name="KSO_WM_DIAGRAM_VIRTUALLY_FRAME" val="{&quot;height&quot;:327.3,&quot;left&quot;:5.9,&quot;top&quot;:87.95,&quot;width&quot;:946.4}"/>
</p:tagLst>
</file>

<file path=ppt/tags/tag13.xml><?xml version="1.0" encoding="utf-8"?>
<p:tagLst xmlns:p="http://schemas.openxmlformats.org/presentationml/2006/main">
  <p:tag name="KSO_WM_DIAGRAM_VIRTUALLY_FRAME" val="{&quot;height&quot;:327.3,&quot;left&quot;:5.9,&quot;top&quot;:87.95,&quot;width&quot;:946.4}"/>
</p:tagLst>
</file>

<file path=ppt/tags/tag14.xml><?xml version="1.0" encoding="utf-8"?>
<p:tagLst xmlns:p="http://schemas.openxmlformats.org/presentationml/2006/main">
  <p:tag name="KSO_WM_DIAGRAM_VIRTUALLY_FRAME" val="{&quot;height&quot;:327.3,&quot;left&quot;:5.9,&quot;top&quot;:87.95,&quot;width&quot;:946.4}"/>
</p:tagLst>
</file>

<file path=ppt/tags/tag15.xml><?xml version="1.0" encoding="utf-8"?>
<p:tagLst xmlns:p="http://schemas.openxmlformats.org/presentationml/2006/main">
  <p:tag name="KSO_WM_DIAGRAM_VIRTUALLY_FRAME" val="{&quot;height&quot;:327.3,&quot;left&quot;:5.9,&quot;top&quot;:87.95,&quot;width&quot;:946.4}"/>
</p:tagLst>
</file>

<file path=ppt/tags/tag16.xml><?xml version="1.0" encoding="utf-8"?>
<p:tagLst xmlns:p="http://schemas.openxmlformats.org/presentationml/2006/main">
  <p:tag name="KSO_WM_DIAGRAM_VIRTUALLY_FRAME" val="{&quot;height&quot;:327.3,&quot;left&quot;:5.9,&quot;top&quot;:87.95,&quot;width&quot;:946.4}"/>
</p:tagLst>
</file>

<file path=ppt/tags/tag17.xml><?xml version="1.0" encoding="utf-8"?>
<p:tagLst xmlns:p="http://schemas.openxmlformats.org/presentationml/2006/main">
  <p:tag name="KSO_WM_DIAGRAM_VIRTUALLY_FRAME" val="{&quot;height&quot;:327.3,&quot;left&quot;:5.9,&quot;top&quot;:87.95,&quot;width&quot;:946.4}"/>
</p:tagLst>
</file>

<file path=ppt/tags/tag18.xml><?xml version="1.0" encoding="utf-8"?>
<p:tagLst xmlns:p="http://schemas.openxmlformats.org/presentationml/2006/main">
  <p:tag name="KSO_WM_DIAGRAM_VIRTUALLY_FRAME" val="{&quot;height&quot;:327.3,&quot;left&quot;:5.9,&quot;top&quot;:87.95,&quot;width&quot;:946.4}"/>
</p:tagLst>
</file>

<file path=ppt/tags/tag19.xml><?xml version="1.0" encoding="utf-8"?>
<p:tagLst xmlns:p="http://schemas.openxmlformats.org/presentationml/2006/main">
  <p:tag name="KSO_WM_DIAGRAM_VIRTUALLY_FRAME" val="{&quot;height&quot;:327.3,&quot;left&quot;:5.9,&quot;top&quot;:87.95,&quot;width&quot;:946.4}"/>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UNIT_COLOR_SCHEME_SHAPE_ID" val="5"/>
  <p:tag name="KSO_WM_UNIT_COLOR_SCHEME_PARENT_PAGE" val="2_1"/>
  <p:tag name="KSO_WM_SLIDE_BACKGROUND_MASK_FLAG" val="1"/>
</p:tagLst>
</file>

<file path=ppt/tags/tag20.xml><?xml version="1.0" encoding="utf-8"?>
<p:tagLst xmlns:p="http://schemas.openxmlformats.org/presentationml/2006/main">
  <p:tag name="KSO_WM_DIAGRAM_VIRTUALLY_FRAME" val="{&quot;height&quot;:327.3,&quot;left&quot;:5.9,&quot;top&quot;:87.95,&quot;width&quot;:946.4}"/>
</p:tagLst>
</file>

<file path=ppt/tags/tag21.xml><?xml version="1.0" encoding="utf-8"?>
<p:tagLst xmlns:p="http://schemas.openxmlformats.org/presentationml/2006/main">
  <p:tag name="KSO_WM_DIAGRAM_VIRTUALLY_FRAME" val="{&quot;height&quot;:327.3,&quot;left&quot;:5.9,&quot;top&quot;:87.95,&quot;width&quot;:946.4}"/>
</p:tagLst>
</file>

<file path=ppt/tags/tag22.xml><?xml version="1.0" encoding="utf-8"?>
<p:tagLst xmlns:p="http://schemas.openxmlformats.org/presentationml/2006/main">
  <p:tag name="KSO_WM_DIAGRAM_VIRTUALLY_FRAME" val="{&quot;height&quot;:327.3,&quot;left&quot;:5.9,&quot;top&quot;:87.95,&quot;width&quot;:946.4}"/>
</p:tagLst>
</file>

<file path=ppt/tags/tag23.xml><?xml version="1.0" encoding="utf-8"?>
<p:tagLst xmlns:p="http://schemas.openxmlformats.org/presentationml/2006/main">
  <p:tag name="KSO_WM_DIAGRAM_VIRTUALLY_FRAME" val="{&quot;height&quot;:310.7568503937008,&quot;left&quot;:79.72,&quot;top&quot;:96.0655118110236,&quot;width&quot;:801.8966929133859}"/>
</p:tagLst>
</file>

<file path=ppt/tags/tag24.xml><?xml version="1.0" encoding="utf-8"?>
<p:tagLst xmlns:p="http://schemas.openxmlformats.org/presentationml/2006/main">
  <p:tag name="KSO_WM_DIAGRAM_VIRTUALLY_FRAME" val="{&quot;height&quot;:310.7568503937008,&quot;left&quot;:79.72,&quot;top&quot;:96.0655118110236,&quot;width&quot;:801.8966929133859}"/>
</p:tagLst>
</file>

<file path=ppt/tags/tag25.xml><?xml version="1.0" encoding="utf-8"?>
<p:tagLst xmlns:p="http://schemas.openxmlformats.org/presentationml/2006/main">
  <p:tag name="KSO_WM_DIAGRAM_VIRTUALLY_FRAME" val="{&quot;height&quot;:310.7568503937008,&quot;left&quot;:79.72,&quot;top&quot;:96.0655118110236,&quot;width&quot;:801.8966929133859}"/>
</p:tagLst>
</file>

<file path=ppt/tags/tag26.xml><?xml version="1.0" encoding="utf-8"?>
<p:tagLst xmlns:p="http://schemas.openxmlformats.org/presentationml/2006/main">
  <p:tag name="KSO_WM_DIAGRAM_VIRTUALLY_FRAME" val="{&quot;height&quot;:310.7568503937008,&quot;left&quot;:79.72,&quot;top&quot;:96.0655118110236,&quot;width&quot;:801.8966929133859}"/>
</p:tagLst>
</file>

<file path=ppt/tags/tag27.xml><?xml version="1.0" encoding="utf-8"?>
<p:tagLst xmlns:p="http://schemas.openxmlformats.org/presentationml/2006/main">
  <p:tag name="KSO_WM_DIAGRAM_VIRTUALLY_FRAME" val="{&quot;height&quot;:310.7568503937008,&quot;left&quot;:79.72,&quot;top&quot;:96.0655118110236,&quot;width&quot;:801.8966929133859}"/>
</p:tagLst>
</file>

<file path=ppt/tags/tag28.xml><?xml version="1.0" encoding="utf-8"?>
<p:tagLst xmlns:p="http://schemas.openxmlformats.org/presentationml/2006/main">
  <p:tag name="KSO_WM_DIAGRAM_VIRTUALLY_FRAME" val="{&quot;height&quot;:310.7568503937008,&quot;left&quot;:79.72,&quot;top&quot;:96.0655118110236,&quot;width&quot;:801.8966929133859}"/>
</p:tagLst>
</file>

<file path=ppt/tags/tag29.xml><?xml version="1.0" encoding="utf-8"?>
<p:tagLst xmlns:p="http://schemas.openxmlformats.org/presentationml/2006/main">
  <p:tag name="KSO_WM_DIAGRAM_VIRTUALLY_FRAME" val="{&quot;height&quot;:310.7568503937008,&quot;left&quot;:79.72,&quot;top&quot;:96.0655118110236,&quot;width&quot;:801.8966929133859}"/>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UNIT_COLOR_SCHEME_SHAPE_ID" val="6"/>
  <p:tag name="KSO_WM_UNIT_COLOR_SCHEME_PARENT_PAGE" val="2_1"/>
  <p:tag name="KSO_WM_SLIDE_BACKGROUND_MASK_FLAG" val="1"/>
</p:tagLst>
</file>

<file path=ppt/tags/tag30.xml><?xml version="1.0" encoding="utf-8"?>
<p:tagLst xmlns:p="http://schemas.openxmlformats.org/presentationml/2006/main">
  <p:tag name="KSO_WM_DIAGRAM_VIRTUALLY_FRAME" val="{&quot;height&quot;:310.7568503937008,&quot;left&quot;:79.72,&quot;top&quot;:96.0655118110236,&quot;width&quot;:801.8966929133859}"/>
</p:tagLst>
</file>

<file path=ppt/tags/tag31.xml><?xml version="1.0" encoding="utf-8"?>
<p:tagLst xmlns:p="http://schemas.openxmlformats.org/presentationml/2006/main">
  <p:tag name="KSO_WM_DIAGRAM_VIRTUALLY_FRAME" val="{&quot;height&quot;:310.7568503937008,&quot;left&quot;:79.72,&quot;top&quot;:96.0655118110236,&quot;width&quot;:801.8966929133859}"/>
</p:tagLst>
</file>

<file path=ppt/tags/tag32.xml><?xml version="1.0" encoding="utf-8"?>
<p:tagLst xmlns:p="http://schemas.openxmlformats.org/presentationml/2006/main">
  <p:tag name="KSO_WM_DIAGRAM_VIRTUALLY_FRAME" val="{&quot;height&quot;:310.7568503937008,&quot;left&quot;:79.72,&quot;top&quot;:96.0655118110236,&quot;width&quot;:801.8966929133859}"/>
</p:tagLst>
</file>

<file path=ppt/tags/tag33.xml><?xml version="1.0" encoding="utf-8"?>
<p:tagLst xmlns:p="http://schemas.openxmlformats.org/presentationml/2006/main">
  <p:tag name="KSO_WM_DIAGRAM_VIRTUALLY_FRAME" val="{&quot;height&quot;:310.7568503937008,&quot;left&quot;:79.72,&quot;top&quot;:96.0655118110236,&quot;width&quot;:801.8966929133859}"/>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DIAGRAM_VIRTUALLY_FRAME" val="{&quot;height&quot;:327.3,&quot;left&quot;:5.9,&quot;top&quot;:87.95,&quot;width&quot;:946.4}"/>
</p:tagLst>
</file>

<file path=ppt/tags/tag40.xml><?xml version="1.0" encoding="utf-8"?>
<p:tagLst xmlns:p="http://schemas.openxmlformats.org/presentationml/2006/main">
  <p:tag name="AS_UNIQUEID" val="1297"/>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DIAGRAM_VIRTUALLY_FRAME" val="{&quot;height&quot;:327.3,&quot;left&quot;:5.9,&quot;top&quot;:87.95,&quot;width&quot;:946.4}"/>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TABLE_ENDDRAG_ORIGIN_RECT" val="883*157"/>
  <p:tag name="TABLE_ENDDRAG_RECT" val="36*347*883*157"/>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AS_UNIQUEID" val="3145"/>
</p:tagLst>
</file>

<file path=ppt/tags/tag57.xml><?xml version="1.0" encoding="utf-8"?>
<p:tagLst xmlns:p="http://schemas.openxmlformats.org/presentationml/2006/main">
  <p:tag name="AS_UNIQUEID" val="3147"/>
</p:tagLst>
</file>

<file path=ppt/tags/tag58.xml><?xml version="1.0" encoding="utf-8"?>
<p:tagLst xmlns:p="http://schemas.openxmlformats.org/presentationml/2006/main">
  <p:tag name="AS_UNIQUEID" val="3148"/>
</p:tagLst>
</file>

<file path=ppt/tags/tag59.xml><?xml version="1.0" encoding="utf-8"?>
<p:tagLst xmlns:p="http://schemas.openxmlformats.org/presentationml/2006/main">
  <p:tag name="AS_UNIQUEID" val="3145"/>
</p:tagLst>
</file>

<file path=ppt/tags/tag6.xml><?xml version="1.0" encoding="utf-8"?>
<p:tagLst xmlns:p="http://schemas.openxmlformats.org/presentationml/2006/main">
  <p:tag name="KSO_WM_DIAGRAM_VIRTUALLY_FRAME" val="{&quot;height&quot;:327.3,&quot;left&quot;:5.9,&quot;top&quot;:87.95,&quot;width&quot;:946.4}"/>
</p:tagLst>
</file>

<file path=ppt/tags/tag60.xml><?xml version="1.0" encoding="utf-8"?>
<p:tagLst xmlns:p="http://schemas.openxmlformats.org/presentationml/2006/main">
  <p:tag name="AS_UNIQUEID" val="3147"/>
</p:tagLst>
</file>

<file path=ppt/tags/tag61.xml><?xml version="1.0" encoding="utf-8"?>
<p:tagLst xmlns:p="http://schemas.openxmlformats.org/presentationml/2006/main">
  <p:tag name="AS_UNIQUEID" val="3148"/>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DIAGRAM_VIRTUALLY_FRAME" val="{&quot;height&quot;:327.3,&quot;left&quot;:5.9,&quot;top&quot;:87.95,&quot;width&quot;:946.4}"/>
</p:tagLst>
</file>

<file path=ppt/tags/tag70.xml><?xml version="1.0" encoding="utf-8"?>
<p:tagLst xmlns:p="http://schemas.openxmlformats.org/presentationml/2006/main">
  <p:tag name="COMMONDATA" val="eyJoZGlkIjoiNTFmY2M5ZTlmZDY0NjQzZDFiMTRmMDdmYTM1YjkzZTgifQ=="/>
</p:tagLst>
</file>

<file path=ppt/tags/tag8.xml><?xml version="1.0" encoding="utf-8"?>
<p:tagLst xmlns:p="http://schemas.openxmlformats.org/presentationml/2006/main">
  <p:tag name="KSO_WM_DIAGRAM_VIRTUALLY_FRAME" val="{&quot;height&quot;:327.3,&quot;left&quot;:5.9,&quot;top&quot;:87.95,&quot;width&quot;:946.4}"/>
</p:tagLst>
</file>

<file path=ppt/tags/tag9.xml><?xml version="1.0" encoding="utf-8"?>
<p:tagLst xmlns:p="http://schemas.openxmlformats.org/presentationml/2006/main">
  <p:tag name="KSO_WM_DIAGRAM_VIRTUALLY_FRAME" val="{&quot;height&quot;:327.3,&quot;left&quot;:5.9,&quot;top&quot;:87.95,&quot;width&quot;:946.4}"/>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14772</Words>
  <Application>WPS 演示</Application>
  <PresentationFormat>宽屏</PresentationFormat>
  <Paragraphs>881</Paragraphs>
  <Slides>46</Slides>
  <Notes>4</Notes>
  <HiddenSlides>0</HiddenSlides>
  <MMClips>0</MMClips>
  <ScaleCrop>false</ScaleCrop>
  <HeadingPairs>
    <vt:vector size="6" baseType="variant">
      <vt:variant>
        <vt:lpstr>已用的字体</vt:lpstr>
      </vt:variant>
      <vt:variant>
        <vt:i4>29</vt:i4>
      </vt:variant>
      <vt:variant>
        <vt:lpstr>主题</vt:lpstr>
      </vt:variant>
      <vt:variant>
        <vt:i4>1</vt:i4>
      </vt:variant>
      <vt:variant>
        <vt:lpstr>幻灯片标题</vt:lpstr>
      </vt:variant>
      <vt:variant>
        <vt:i4>46</vt:i4>
      </vt:variant>
    </vt:vector>
  </HeadingPairs>
  <TitlesOfParts>
    <vt:vector size="76" baseType="lpstr">
      <vt:lpstr>Arial</vt:lpstr>
      <vt:lpstr>宋体</vt:lpstr>
      <vt:lpstr>Wingdings</vt:lpstr>
      <vt:lpstr>软笔行楷简繁</vt:lpstr>
      <vt:lpstr>Britannic Bold</vt:lpstr>
      <vt:lpstr>汉仪雪君体简</vt:lpstr>
      <vt:lpstr>微软雅黑</vt:lpstr>
      <vt:lpstr>华文行楷</vt:lpstr>
      <vt:lpstr>Century Gothic</vt:lpstr>
      <vt:lpstr>Times New Roman</vt:lpstr>
      <vt:lpstr>楷体</vt:lpstr>
      <vt:lpstr>黑体</vt:lpstr>
      <vt:lpstr>PingFang SC</vt:lpstr>
      <vt:lpstr>Segoe Print</vt:lpstr>
      <vt:lpstr>华文楷体</vt:lpstr>
      <vt:lpstr>华文新魏</vt:lpstr>
      <vt:lpstr>Calibri</vt:lpstr>
      <vt:lpstr>Arial Unicode MS</vt:lpstr>
      <vt:lpstr>等线</vt:lpstr>
      <vt:lpstr>思源黑体 CN</vt:lpstr>
      <vt:lpstr>华文中宋</vt:lpstr>
      <vt:lpstr>Comic Sans MS</vt:lpstr>
      <vt:lpstr>Cambria</vt:lpstr>
      <vt:lpstr>Wingdings</vt:lpstr>
      <vt:lpstr>Gill Sans Ultra Bold</vt:lpstr>
      <vt:lpstr>Berlin Sans FB Demi</vt:lpstr>
      <vt:lpstr>Baskerville Old Face</vt:lpstr>
      <vt:lpstr>Arial Black</vt:lpstr>
      <vt:lpstr>阿里巴巴普惠体</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王洁</dc:creator>
  <cp:lastModifiedBy>88971</cp:lastModifiedBy>
  <cp:revision>44</cp:revision>
  <dcterms:created xsi:type="dcterms:W3CDTF">2023-08-09T12:44:00Z</dcterms:created>
  <dcterms:modified xsi:type="dcterms:W3CDTF">2024-09-14T03:56:34Z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3B0086CAF875411CACBDA13AB9801EF4_13</vt:lpwstr>
  </property>
  <property fmtid="{D5CDD505-2E9C-101B-9397-08002B2CF9AE}" pid="3" name="KSOProductBuildVer">
    <vt:lpwstr>2052-12.1.0.16729</vt:lpwstr>
  </property>
</Properties>
</file>