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8125" r:id="rId2"/>
    <p:sldId id="8126" r:id="rId3"/>
    <p:sldId id="8141" r:id="rId4"/>
    <p:sldId id="8142" r:id="rId5"/>
    <p:sldId id="8137" r:id="rId6"/>
    <p:sldId id="8128" r:id="rId7"/>
    <p:sldId id="8129" r:id="rId8"/>
    <p:sldId id="8130" r:id="rId9"/>
    <p:sldId id="8131" r:id="rId10"/>
    <p:sldId id="8132" r:id="rId11"/>
    <p:sldId id="8127" r:id="rId12"/>
    <p:sldId id="2399" r:id="rId13"/>
    <p:sldId id="8145" r:id="rId14"/>
    <p:sldId id="8146" r:id="rId15"/>
    <p:sldId id="8147" r:id="rId16"/>
    <p:sldId id="854" r:id="rId17"/>
    <p:sldId id="257" r:id="rId18"/>
    <p:sldId id="269" r:id="rId19"/>
    <p:sldId id="265" r:id="rId20"/>
    <p:sldId id="8088" r:id="rId21"/>
    <p:sldId id="8089" r:id="rId22"/>
    <p:sldId id="8097" r:id="rId23"/>
    <p:sldId id="8107" r:id="rId24"/>
    <p:sldId id="8092" r:id="rId25"/>
    <p:sldId id="8070" r:id="rId26"/>
    <p:sldId id="8134" r:id="rId27"/>
    <p:sldId id="883" r:id="rId28"/>
    <p:sldId id="266" r:id="rId29"/>
    <p:sldId id="8117" r:id="rId30"/>
    <p:sldId id="318" r:id="rId31"/>
    <p:sldId id="8119" r:id="rId32"/>
    <p:sldId id="8118" r:id="rId33"/>
    <p:sldId id="8120" r:id="rId34"/>
    <p:sldId id="8121" r:id="rId35"/>
    <p:sldId id="8133" r:id="rId36"/>
    <p:sldId id="8122" r:id="rId37"/>
    <p:sldId id="2671" r:id="rId38"/>
    <p:sldId id="8104" r:id="rId39"/>
    <p:sldId id="256" r:id="rId40"/>
    <p:sldId id="8139" r:id="rId41"/>
    <p:sldId id="258" r:id="rId42"/>
    <p:sldId id="8148" r:id="rId43"/>
    <p:sldId id="8136" r:id="rId44"/>
    <p:sldId id="8135" r:id="rId45"/>
    <p:sldId id="8090" r:id="rId46"/>
    <p:sldId id="8064" r:id="rId47"/>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 initials="m" lastIdx="0" clrIdx="6"/>
  <p:cmAuthor id="0" name="未知用户1" initials="" lastIdx="0" clrIdx="0"/>
  <p:cmAuthor id="1" name="作者" initials="作" lastIdx="0" clrIdx="1"/>
  <p:cmAuthor id="8" name="18423" initials="1" lastIdx="0" clrIdx="7"/>
  <p:cmAuthor id="2" name="xjj" initials="x" lastIdx="0" clrIdx="1"/>
  <p:cmAuthor id="9" name="iLearning" initials="i" lastIdx="0" clrIdx="0"/>
  <p:cmAuthor id="3" name="lenovo" initials="l" lastIdx="0" clrIdx="2"/>
  <p:cmAuthor id="4" name="admin" initials="a" lastIdx="0" clrIdx="3"/>
  <p:cmAuthor id="5" name="Administrator" initials="A" lastIdx="0" clrIdx="4"/>
  <p:cmAuthor id="6" name="10735" initials="1"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69"/>
    <a:srgbClr val="3B84BB"/>
    <a:srgbClr val="FFC4A6"/>
    <a:srgbClr val="E54C5E"/>
    <a:srgbClr val="90909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EC952-6A5A-473E-BFE0-F674A8274ACC}" v="353" dt="2024-09-17T10:38:08.229"/>
    <p1510:client id="{349C937C-8B34-4CC3-AF86-548D836DA545}" v="185" dt="2024-09-16T11:34:35.797"/>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07" autoAdjust="0"/>
    <p:restoredTop sz="94660"/>
  </p:normalViewPr>
  <p:slideViewPr>
    <p:cSldViewPr snapToGrid="0">
      <p:cViewPr varScale="1">
        <p:scale>
          <a:sx n="61" d="100"/>
          <a:sy n="61" d="100"/>
        </p:scale>
        <p:origin x="60"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洁 王" userId="f231d9812a19cdc7" providerId="LiveId" clId="{349C937C-8B34-4CC3-AF86-548D836DA545}"/>
    <pc:docChg chg="undo custSel modSld">
      <pc:chgData name="洁 王" userId="f231d9812a19cdc7" providerId="LiveId" clId="{349C937C-8B34-4CC3-AF86-548D836DA545}" dt="2024-09-16T11:36:03.047" v="411" actId="20577"/>
      <pc:docMkLst>
        <pc:docMk/>
      </pc:docMkLst>
      <pc:sldChg chg="modSp mod modAnim">
        <pc:chgData name="洁 王" userId="f231d9812a19cdc7" providerId="LiveId" clId="{349C937C-8B34-4CC3-AF86-548D836DA545}" dt="2024-09-16T01:39:44.723" v="91"/>
        <pc:sldMkLst>
          <pc:docMk/>
          <pc:sldMk cId="0" sldId="256"/>
        </pc:sldMkLst>
        <pc:spChg chg="mod">
          <ac:chgData name="洁 王" userId="f231d9812a19cdc7" providerId="LiveId" clId="{349C937C-8B34-4CC3-AF86-548D836DA545}" dt="2024-09-16T01:39:24.394" v="90" actId="20577"/>
          <ac:spMkLst>
            <pc:docMk/>
            <pc:sldMk cId="0" sldId="256"/>
            <ac:spMk id="14" creationId="{00000000-0000-0000-0000-000000000000}"/>
          </ac:spMkLst>
        </pc:spChg>
      </pc:sldChg>
      <pc:sldChg chg="modSp mod">
        <pc:chgData name="洁 王" userId="f231d9812a19cdc7" providerId="LiveId" clId="{349C937C-8B34-4CC3-AF86-548D836DA545}" dt="2024-09-16T01:44:57.535" v="135" actId="1076"/>
        <pc:sldMkLst>
          <pc:docMk/>
          <pc:sldMk cId="0" sldId="258"/>
        </pc:sldMkLst>
        <pc:spChg chg="mod">
          <ac:chgData name="洁 王" userId="f231d9812a19cdc7" providerId="LiveId" clId="{349C937C-8B34-4CC3-AF86-548D836DA545}" dt="2024-09-16T01:44:57.535" v="135" actId="1076"/>
          <ac:spMkLst>
            <pc:docMk/>
            <pc:sldMk cId="0" sldId="258"/>
            <ac:spMk id="8" creationId="{00000000-0000-0000-0000-000000000000}"/>
          </ac:spMkLst>
        </pc:spChg>
        <pc:spChg chg="mod">
          <ac:chgData name="洁 王" userId="f231d9812a19cdc7" providerId="LiveId" clId="{349C937C-8B34-4CC3-AF86-548D836DA545}" dt="2024-09-16T01:44:25.929" v="133" actId="20577"/>
          <ac:spMkLst>
            <pc:docMk/>
            <pc:sldMk cId="0" sldId="258"/>
            <ac:spMk id="14" creationId="{00000000-0000-0000-0000-000000000000}"/>
          </ac:spMkLst>
        </pc:spChg>
        <pc:grpChg chg="mod">
          <ac:chgData name="洁 王" userId="f231d9812a19cdc7" providerId="LiveId" clId="{349C937C-8B34-4CC3-AF86-548D836DA545}" dt="2024-09-16T01:44:39.761" v="134" actId="1076"/>
          <ac:grpSpMkLst>
            <pc:docMk/>
            <pc:sldMk cId="0" sldId="258"/>
            <ac:grpSpMk id="3" creationId="{00000000-0000-0000-0000-000000000000}"/>
          </ac:grpSpMkLst>
        </pc:grpChg>
      </pc:sldChg>
      <pc:sldChg chg="modSp mod">
        <pc:chgData name="洁 王" userId="f231d9812a19cdc7" providerId="LiveId" clId="{349C937C-8B34-4CC3-AF86-548D836DA545}" dt="2024-09-16T01:17:42.762" v="32" actId="1076"/>
        <pc:sldMkLst>
          <pc:docMk/>
          <pc:sldMk cId="0" sldId="265"/>
        </pc:sldMkLst>
        <pc:spChg chg="mod">
          <ac:chgData name="洁 王" userId="f231d9812a19cdc7" providerId="LiveId" clId="{349C937C-8B34-4CC3-AF86-548D836DA545}" dt="2024-09-16T01:17:42.762" v="32" actId="1076"/>
          <ac:spMkLst>
            <pc:docMk/>
            <pc:sldMk cId="0" sldId="265"/>
            <ac:spMk id="6" creationId="{00000000-0000-0000-0000-000000000000}"/>
          </ac:spMkLst>
        </pc:spChg>
      </pc:sldChg>
      <pc:sldChg chg="modSp mod">
        <pc:chgData name="洁 王" userId="f231d9812a19cdc7" providerId="LiveId" clId="{349C937C-8B34-4CC3-AF86-548D836DA545}" dt="2024-09-16T11:23:46.441" v="309" actId="20577"/>
        <pc:sldMkLst>
          <pc:docMk/>
          <pc:sldMk cId="0" sldId="318"/>
        </pc:sldMkLst>
        <pc:spChg chg="mod">
          <ac:chgData name="洁 王" userId="f231d9812a19cdc7" providerId="LiveId" clId="{349C937C-8B34-4CC3-AF86-548D836DA545}" dt="2024-09-16T11:23:46.441" v="309" actId="20577"/>
          <ac:spMkLst>
            <pc:docMk/>
            <pc:sldMk cId="0" sldId="318"/>
            <ac:spMk id="2" creationId="{00000000-0000-0000-0000-000000000000}"/>
          </ac:spMkLst>
        </pc:spChg>
        <pc:spChg chg="mod">
          <ac:chgData name="洁 王" userId="f231d9812a19cdc7" providerId="LiveId" clId="{349C937C-8B34-4CC3-AF86-548D836DA545}" dt="2024-09-16T11:23:19.998" v="303" actId="14100"/>
          <ac:spMkLst>
            <pc:docMk/>
            <pc:sldMk cId="0" sldId="318"/>
            <ac:spMk id="102" creationId="{00000000-0000-0000-0000-000000000000}"/>
          </ac:spMkLst>
        </pc:spChg>
      </pc:sldChg>
      <pc:sldChg chg="modSp">
        <pc:chgData name="洁 王" userId="f231d9812a19cdc7" providerId="LiveId" clId="{349C937C-8B34-4CC3-AF86-548D836DA545}" dt="2024-09-16T11:19:26.562" v="302" actId="20577"/>
        <pc:sldMkLst>
          <pc:docMk/>
          <pc:sldMk cId="0" sldId="8070"/>
        </pc:sldMkLst>
        <pc:spChg chg="mod">
          <ac:chgData name="洁 王" userId="f231d9812a19cdc7" providerId="LiveId" clId="{349C937C-8B34-4CC3-AF86-548D836DA545}" dt="2024-09-16T02:23:37.268" v="273" actId="115"/>
          <ac:spMkLst>
            <pc:docMk/>
            <pc:sldMk cId="0" sldId="8070"/>
            <ac:spMk id="2" creationId="{00000000-0000-0000-0000-000000000000}"/>
          </ac:spMkLst>
        </pc:spChg>
        <pc:spChg chg="mod">
          <ac:chgData name="洁 王" userId="f231d9812a19cdc7" providerId="LiveId" clId="{349C937C-8B34-4CC3-AF86-548D836DA545}" dt="2024-09-16T11:19:26.562" v="302" actId="20577"/>
          <ac:spMkLst>
            <pc:docMk/>
            <pc:sldMk cId="0" sldId="8070"/>
            <ac:spMk id="18" creationId="{00000000-0000-0000-0000-000000000000}"/>
          </ac:spMkLst>
        </pc:spChg>
      </pc:sldChg>
      <pc:sldChg chg="modSp">
        <pc:chgData name="洁 王" userId="f231d9812a19cdc7" providerId="LiveId" clId="{349C937C-8B34-4CC3-AF86-548D836DA545}" dt="2024-09-16T01:24:55.440" v="43" actId="207"/>
        <pc:sldMkLst>
          <pc:docMk/>
          <pc:sldMk cId="0" sldId="8092"/>
        </pc:sldMkLst>
        <pc:spChg chg="mod">
          <ac:chgData name="洁 王" userId="f231d9812a19cdc7" providerId="LiveId" clId="{349C937C-8B34-4CC3-AF86-548D836DA545}" dt="2024-09-16T01:24:55.440" v="43" actId="207"/>
          <ac:spMkLst>
            <pc:docMk/>
            <pc:sldMk cId="0" sldId="8092"/>
            <ac:spMk id="5" creationId="{00000000-0000-0000-0000-000000000000}"/>
          </ac:spMkLst>
        </pc:spChg>
      </pc:sldChg>
      <pc:sldChg chg="modSp">
        <pc:chgData name="洁 王" userId="f231d9812a19cdc7" providerId="LiveId" clId="{349C937C-8B34-4CC3-AF86-548D836DA545}" dt="2024-09-16T11:31:01.737" v="379" actId="20577"/>
        <pc:sldMkLst>
          <pc:docMk/>
          <pc:sldMk cId="549902235" sldId="8094"/>
        </pc:sldMkLst>
        <pc:spChg chg="mod">
          <ac:chgData name="洁 王" userId="f231d9812a19cdc7" providerId="LiveId" clId="{349C937C-8B34-4CC3-AF86-548D836DA545}" dt="2024-09-16T11:31:01.737" v="379" actId="20577"/>
          <ac:spMkLst>
            <pc:docMk/>
            <pc:sldMk cId="549902235" sldId="8094"/>
            <ac:spMk id="10" creationId="{00000000-0000-0000-0000-000000000000}"/>
          </ac:spMkLst>
        </pc:spChg>
      </pc:sldChg>
      <pc:sldChg chg="modSp">
        <pc:chgData name="洁 王" userId="f231d9812a19cdc7" providerId="LiveId" clId="{349C937C-8B34-4CC3-AF86-548D836DA545}" dt="2024-09-16T11:16:51.575" v="301" actId="20577"/>
        <pc:sldMkLst>
          <pc:docMk/>
          <pc:sldMk cId="0" sldId="8097"/>
        </pc:sldMkLst>
        <pc:spChg chg="mod">
          <ac:chgData name="洁 王" userId="f231d9812a19cdc7" providerId="LiveId" clId="{349C937C-8B34-4CC3-AF86-548D836DA545}" dt="2024-09-16T11:16:51.575" v="301" actId="20577"/>
          <ac:spMkLst>
            <pc:docMk/>
            <pc:sldMk cId="0" sldId="8097"/>
            <ac:spMk id="4" creationId="{00000000-0000-0000-0000-000000000000}"/>
          </ac:spMkLst>
        </pc:spChg>
      </pc:sldChg>
      <pc:sldChg chg="modSp mod modAnim">
        <pc:chgData name="洁 王" userId="f231d9812a19cdc7" providerId="LiveId" clId="{349C937C-8B34-4CC3-AF86-548D836DA545}" dt="2024-09-16T01:32:45.797" v="80" actId="1076"/>
        <pc:sldMkLst>
          <pc:docMk/>
          <pc:sldMk cId="0" sldId="8117"/>
        </pc:sldMkLst>
        <pc:spChg chg="mod">
          <ac:chgData name="洁 王" userId="f231d9812a19cdc7" providerId="LiveId" clId="{349C937C-8B34-4CC3-AF86-548D836DA545}" dt="2024-09-16T01:32:45.797" v="80" actId="1076"/>
          <ac:spMkLst>
            <pc:docMk/>
            <pc:sldMk cId="0" sldId="8117"/>
            <ac:spMk id="5" creationId="{00000000-0000-0000-0000-000000000000}"/>
          </ac:spMkLst>
        </pc:spChg>
      </pc:sldChg>
      <pc:sldChg chg="modSp mod">
        <pc:chgData name="洁 王" userId="f231d9812a19cdc7" providerId="LiveId" clId="{349C937C-8B34-4CC3-AF86-548D836DA545}" dt="2024-09-16T11:25:45.793" v="315" actId="14100"/>
        <pc:sldMkLst>
          <pc:docMk/>
          <pc:sldMk cId="0" sldId="8118"/>
        </pc:sldMkLst>
        <pc:spChg chg="mod">
          <ac:chgData name="洁 王" userId="f231d9812a19cdc7" providerId="LiveId" clId="{349C937C-8B34-4CC3-AF86-548D836DA545}" dt="2024-09-16T11:25:45.793" v="315" actId="14100"/>
          <ac:spMkLst>
            <pc:docMk/>
            <pc:sldMk cId="0" sldId="8118"/>
            <ac:spMk id="14" creationId="{00000000-0000-0000-0000-000000000000}"/>
          </ac:spMkLst>
        </pc:spChg>
      </pc:sldChg>
      <pc:sldChg chg="modSp mod modAnim">
        <pc:chgData name="洁 王" userId="f231d9812a19cdc7" providerId="LiveId" clId="{349C937C-8B34-4CC3-AF86-548D836DA545}" dt="2024-09-16T11:24:56.120" v="314"/>
        <pc:sldMkLst>
          <pc:docMk/>
          <pc:sldMk cId="0" sldId="8119"/>
        </pc:sldMkLst>
        <pc:spChg chg="mod">
          <ac:chgData name="洁 王" userId="f231d9812a19cdc7" providerId="LiveId" clId="{349C937C-8B34-4CC3-AF86-548D836DA545}" dt="2024-09-16T11:24:20.912" v="310" actId="1076"/>
          <ac:spMkLst>
            <pc:docMk/>
            <pc:sldMk cId="0" sldId="8119"/>
            <ac:spMk id="8" creationId="{6F5A2E1C-4833-9C70-D8F0-2A9E065F1618}"/>
          </ac:spMkLst>
        </pc:spChg>
      </pc:sldChg>
      <pc:sldChg chg="modSp mod">
        <pc:chgData name="洁 王" userId="f231d9812a19cdc7" providerId="LiveId" clId="{349C937C-8B34-4CC3-AF86-548D836DA545}" dt="2024-09-16T11:26:00.487" v="317" actId="1076"/>
        <pc:sldMkLst>
          <pc:docMk/>
          <pc:sldMk cId="0" sldId="8120"/>
        </pc:sldMkLst>
        <pc:spChg chg="mod">
          <ac:chgData name="洁 王" userId="f231d9812a19cdc7" providerId="LiveId" clId="{349C937C-8B34-4CC3-AF86-548D836DA545}" dt="2024-09-16T11:26:00.487" v="317" actId="1076"/>
          <ac:spMkLst>
            <pc:docMk/>
            <pc:sldMk cId="0" sldId="8120"/>
            <ac:spMk id="8" creationId="{00000000-0000-0000-0000-000000000000}"/>
          </ac:spMkLst>
        </pc:spChg>
      </pc:sldChg>
      <pc:sldChg chg="modSp mod">
        <pc:chgData name="洁 王" userId="f231d9812a19cdc7" providerId="LiveId" clId="{349C937C-8B34-4CC3-AF86-548D836DA545}" dt="2024-09-16T11:26:08.899" v="319" actId="1076"/>
        <pc:sldMkLst>
          <pc:docMk/>
          <pc:sldMk cId="0" sldId="8121"/>
        </pc:sldMkLst>
        <pc:spChg chg="mod">
          <ac:chgData name="洁 王" userId="f231d9812a19cdc7" providerId="LiveId" clId="{349C937C-8B34-4CC3-AF86-548D836DA545}" dt="2024-09-16T11:26:08.899" v="319" actId="1076"/>
          <ac:spMkLst>
            <pc:docMk/>
            <pc:sldMk cId="0" sldId="8121"/>
            <ac:spMk id="16" creationId="{00000000-0000-0000-0000-000000000000}"/>
          </ac:spMkLst>
        </pc:spChg>
      </pc:sldChg>
      <pc:sldChg chg="modSp">
        <pc:chgData name="洁 王" userId="f231d9812a19cdc7" providerId="LiveId" clId="{349C937C-8B34-4CC3-AF86-548D836DA545}" dt="2024-09-16T11:29:55.703" v="326" actId="20577"/>
        <pc:sldMkLst>
          <pc:docMk/>
          <pc:sldMk cId="3757753912" sldId="8124"/>
        </pc:sldMkLst>
        <pc:spChg chg="mod">
          <ac:chgData name="洁 王" userId="f231d9812a19cdc7" providerId="LiveId" clId="{349C937C-8B34-4CC3-AF86-548D836DA545}" dt="2024-09-16T11:29:55.703" v="326" actId="20577"/>
          <ac:spMkLst>
            <pc:docMk/>
            <pc:sldMk cId="3757753912" sldId="8124"/>
            <ac:spMk id="4" creationId="{00000000-0000-0000-0000-000000000000}"/>
          </ac:spMkLst>
        </pc:spChg>
      </pc:sldChg>
      <pc:sldChg chg="modSp">
        <pc:chgData name="洁 王" userId="f231d9812a19cdc7" providerId="LiveId" clId="{349C937C-8B34-4CC3-AF86-548D836DA545}" dt="2024-09-16T02:06:49.263" v="167" actId="20577"/>
        <pc:sldMkLst>
          <pc:docMk/>
          <pc:sldMk cId="0" sldId="8127"/>
        </pc:sldMkLst>
        <pc:spChg chg="mod">
          <ac:chgData name="洁 王" userId="f231d9812a19cdc7" providerId="LiveId" clId="{349C937C-8B34-4CC3-AF86-548D836DA545}" dt="2024-09-16T02:06:49.263" v="167" actId="20577"/>
          <ac:spMkLst>
            <pc:docMk/>
            <pc:sldMk cId="0" sldId="8127"/>
            <ac:spMk id="3" creationId="{00000000-0000-0000-0000-000000000000}"/>
          </ac:spMkLst>
        </pc:spChg>
      </pc:sldChg>
      <pc:sldChg chg="modSp mod">
        <pc:chgData name="洁 王" userId="f231d9812a19cdc7" providerId="LiveId" clId="{349C937C-8B34-4CC3-AF86-548D836DA545}" dt="2024-09-16T11:04:49.933" v="298" actId="1076"/>
        <pc:sldMkLst>
          <pc:docMk/>
          <pc:sldMk cId="0" sldId="8129"/>
        </pc:sldMkLst>
        <pc:grpChg chg="mod">
          <ac:chgData name="洁 王" userId="f231d9812a19cdc7" providerId="LiveId" clId="{349C937C-8B34-4CC3-AF86-548D836DA545}" dt="2024-09-16T11:04:49.933" v="298" actId="1076"/>
          <ac:grpSpMkLst>
            <pc:docMk/>
            <pc:sldMk cId="0" sldId="8129"/>
            <ac:grpSpMk id="8" creationId="{00000000-0000-0000-0000-000000000000}"/>
          </ac:grpSpMkLst>
        </pc:grpChg>
      </pc:sldChg>
      <pc:sldChg chg="modSp">
        <pc:chgData name="洁 王" userId="f231d9812a19cdc7" providerId="LiveId" clId="{349C937C-8B34-4CC3-AF86-548D836DA545}" dt="2024-09-16T01:37:08.990" v="82" actId="20577"/>
        <pc:sldMkLst>
          <pc:docMk/>
          <pc:sldMk cId="0" sldId="8133"/>
        </pc:sldMkLst>
        <pc:spChg chg="mod">
          <ac:chgData name="洁 王" userId="f231d9812a19cdc7" providerId="LiveId" clId="{349C937C-8B34-4CC3-AF86-548D836DA545}" dt="2024-09-16T01:37:08.990" v="82" actId="20577"/>
          <ac:spMkLst>
            <pc:docMk/>
            <pc:sldMk cId="0" sldId="8133"/>
            <ac:spMk id="3" creationId="{D0900643-ED0E-7102-A656-3DB4BBD4C4B1}"/>
          </ac:spMkLst>
        </pc:spChg>
      </pc:sldChg>
      <pc:sldChg chg="addSp modSp mod modAnim">
        <pc:chgData name="洁 王" userId="f231d9812a19cdc7" providerId="LiveId" clId="{349C937C-8B34-4CC3-AF86-548D836DA545}" dt="2024-09-16T02:29:18.032" v="282" actId="20577"/>
        <pc:sldMkLst>
          <pc:docMk/>
          <pc:sldMk cId="0" sldId="8139"/>
        </pc:sldMkLst>
        <pc:spChg chg="add mod">
          <ac:chgData name="洁 王" userId="f231d9812a19cdc7" providerId="LiveId" clId="{349C937C-8B34-4CC3-AF86-548D836DA545}" dt="2024-09-16T01:42:43.795" v="99" actId="14100"/>
          <ac:spMkLst>
            <pc:docMk/>
            <pc:sldMk cId="0" sldId="8139"/>
            <ac:spMk id="4" creationId="{3C8174AC-D600-EC81-8D4A-15C73BF190EF}"/>
          </ac:spMkLst>
        </pc:spChg>
        <pc:spChg chg="mod">
          <ac:chgData name="洁 王" userId="f231d9812a19cdc7" providerId="LiveId" clId="{349C937C-8B34-4CC3-AF86-548D836DA545}" dt="2024-09-16T02:29:18.032" v="282" actId="20577"/>
          <ac:spMkLst>
            <pc:docMk/>
            <pc:sldMk cId="0" sldId="8139"/>
            <ac:spMk id="15" creationId="{00000000-0000-0000-0000-000000000000}"/>
          </ac:spMkLst>
        </pc:spChg>
      </pc:sldChg>
      <pc:sldChg chg="modSp mod">
        <pc:chgData name="洁 王" userId="f231d9812a19cdc7" providerId="LiveId" clId="{349C937C-8B34-4CC3-AF86-548D836DA545}" dt="2024-09-16T11:02:14.288" v="297" actId="14100"/>
        <pc:sldMkLst>
          <pc:docMk/>
          <pc:sldMk cId="0" sldId="8141"/>
        </pc:sldMkLst>
        <pc:spChg chg="mod">
          <ac:chgData name="洁 王" userId="f231d9812a19cdc7" providerId="LiveId" clId="{349C937C-8B34-4CC3-AF86-548D836DA545}" dt="2024-09-16T02:00:00.658" v="162" actId="20577"/>
          <ac:spMkLst>
            <pc:docMk/>
            <pc:sldMk cId="0" sldId="8141"/>
            <ac:spMk id="10" creationId="{00000000-0000-0000-0000-000000000000}"/>
          </ac:spMkLst>
        </pc:spChg>
        <pc:spChg chg="mod">
          <ac:chgData name="洁 王" userId="f231d9812a19cdc7" providerId="LiveId" clId="{349C937C-8B34-4CC3-AF86-548D836DA545}" dt="2024-09-16T11:02:14.288" v="297" actId="14100"/>
          <ac:spMkLst>
            <pc:docMk/>
            <pc:sldMk cId="0" sldId="8141"/>
            <ac:spMk id="11" creationId="{00000000-0000-0000-0000-000000000000}"/>
          </ac:spMkLst>
        </pc:spChg>
        <pc:spChg chg="mod">
          <ac:chgData name="洁 王" userId="f231d9812a19cdc7" providerId="LiveId" clId="{349C937C-8B34-4CC3-AF86-548D836DA545}" dt="2024-09-16T11:01:43.108" v="294" actId="14100"/>
          <ac:spMkLst>
            <pc:docMk/>
            <pc:sldMk cId="0" sldId="8141"/>
            <ac:spMk id="54" creationId="{51DE006B-17ED-C4D0-345F-771A25860E76}"/>
          </ac:spMkLst>
        </pc:spChg>
      </pc:sldChg>
      <pc:sldChg chg="modSp mod">
        <pc:chgData name="洁 王" userId="f231d9812a19cdc7" providerId="LiveId" clId="{349C937C-8B34-4CC3-AF86-548D836DA545}" dt="2024-09-16T02:10:45.993" v="188" actId="20577"/>
        <pc:sldMkLst>
          <pc:docMk/>
          <pc:sldMk cId="0" sldId="8145"/>
        </pc:sldMkLst>
        <pc:graphicFrameChg chg="modGraphic">
          <ac:chgData name="洁 王" userId="f231d9812a19cdc7" providerId="LiveId" clId="{349C937C-8B34-4CC3-AF86-548D836DA545}" dt="2024-09-16T02:10:45.993" v="188" actId="20577"/>
          <ac:graphicFrameMkLst>
            <pc:docMk/>
            <pc:sldMk cId="0" sldId="8145"/>
            <ac:graphicFrameMk id="3" creationId="{00000000-0000-0000-0000-000000000000}"/>
          </ac:graphicFrameMkLst>
        </pc:graphicFrameChg>
      </pc:sldChg>
      <pc:sldChg chg="modSp mod">
        <pc:chgData name="洁 王" userId="f231d9812a19cdc7" providerId="LiveId" clId="{349C937C-8B34-4CC3-AF86-548D836DA545}" dt="2024-09-16T02:15:18.255" v="265" actId="20577"/>
        <pc:sldMkLst>
          <pc:docMk/>
          <pc:sldMk cId="0" sldId="8146"/>
        </pc:sldMkLst>
        <pc:graphicFrameChg chg="modGraphic">
          <ac:chgData name="洁 王" userId="f231d9812a19cdc7" providerId="LiveId" clId="{349C937C-8B34-4CC3-AF86-548D836DA545}" dt="2024-09-16T02:15:18.255" v="265" actId="20577"/>
          <ac:graphicFrameMkLst>
            <pc:docMk/>
            <pc:sldMk cId="0" sldId="8146"/>
            <ac:graphicFrameMk id="3" creationId="{00000000-0000-0000-0000-000000000000}"/>
          </ac:graphicFrameMkLst>
        </pc:graphicFrameChg>
      </pc:sldChg>
      <pc:sldChg chg="modSp mod">
        <pc:chgData name="洁 王" userId="f231d9812a19cdc7" providerId="LiveId" clId="{349C937C-8B34-4CC3-AF86-548D836DA545}" dt="2024-09-16T02:16:33.681" v="271" actId="20577"/>
        <pc:sldMkLst>
          <pc:docMk/>
          <pc:sldMk cId="0" sldId="8147"/>
        </pc:sldMkLst>
        <pc:graphicFrameChg chg="modGraphic">
          <ac:chgData name="洁 王" userId="f231d9812a19cdc7" providerId="LiveId" clId="{349C937C-8B34-4CC3-AF86-548D836DA545}" dt="2024-09-16T02:16:33.681" v="271" actId="20577"/>
          <ac:graphicFrameMkLst>
            <pc:docMk/>
            <pc:sldMk cId="0" sldId="8147"/>
            <ac:graphicFrameMk id="3" creationId="{00000000-0000-0000-0000-000000000000}"/>
          </ac:graphicFrameMkLst>
        </pc:graphicFrameChg>
      </pc:sldChg>
      <pc:sldChg chg="modSp mod">
        <pc:chgData name="洁 王" userId="f231d9812a19cdc7" providerId="LiveId" clId="{349C937C-8B34-4CC3-AF86-548D836DA545}" dt="2024-09-16T11:36:03.047" v="411" actId="20577"/>
        <pc:sldMkLst>
          <pc:docMk/>
          <pc:sldMk cId="3425132027" sldId="8148"/>
        </pc:sldMkLst>
        <pc:spChg chg="mod">
          <ac:chgData name="洁 王" userId="f231d9812a19cdc7" providerId="LiveId" clId="{349C937C-8B34-4CC3-AF86-548D836DA545}" dt="2024-09-16T11:34:21.912" v="383" actId="20577"/>
          <ac:spMkLst>
            <pc:docMk/>
            <pc:sldMk cId="3425132027" sldId="8148"/>
            <ac:spMk id="24" creationId="{909E72F7-C99A-6B97-4A94-8567F4113150}"/>
          </ac:spMkLst>
        </pc:spChg>
        <pc:graphicFrameChg chg="modGraphic">
          <ac:chgData name="洁 王" userId="f231d9812a19cdc7" providerId="LiveId" clId="{349C937C-8B34-4CC3-AF86-548D836DA545}" dt="2024-09-16T11:36:03.047" v="411" actId="20577"/>
          <ac:graphicFrameMkLst>
            <pc:docMk/>
            <pc:sldMk cId="3425132027" sldId="8148"/>
            <ac:graphicFrameMk id="8" creationId="{00000000-0000-0000-0000-000000000000}"/>
          </ac:graphicFrameMkLst>
        </pc:graphicFrameChg>
      </pc:sldChg>
    </pc:docChg>
  </pc:docChgLst>
  <pc:docChgLst>
    <pc:chgData name="洁 王" userId="f231d9812a19cdc7" providerId="LiveId" clId="{1CCEC952-6A5A-473E-BFE0-F674A8274ACC}"/>
    <pc:docChg chg="undo custSel delSld modSld sldOrd">
      <pc:chgData name="洁 王" userId="f231d9812a19cdc7" providerId="LiveId" clId="{1CCEC952-6A5A-473E-BFE0-F674A8274ACC}" dt="2024-09-17T10:45:56.268" v="927" actId="20577"/>
      <pc:docMkLst>
        <pc:docMk/>
      </pc:docMkLst>
      <pc:sldChg chg="modSp mod modAnim">
        <pc:chgData name="洁 王" userId="f231d9812a19cdc7" providerId="LiveId" clId="{1CCEC952-6A5A-473E-BFE0-F674A8274ACC}" dt="2024-09-17T10:17:47.576" v="887" actId="1076"/>
        <pc:sldMkLst>
          <pc:docMk/>
          <pc:sldMk cId="0" sldId="269"/>
        </pc:sldMkLst>
        <pc:spChg chg="mod">
          <ac:chgData name="洁 王" userId="f231d9812a19cdc7" providerId="LiveId" clId="{1CCEC952-6A5A-473E-BFE0-F674A8274ACC}" dt="2024-09-17T08:39:36.507" v="538" actId="20577"/>
          <ac:spMkLst>
            <pc:docMk/>
            <pc:sldMk cId="0" sldId="269"/>
            <ac:spMk id="5" creationId="{00000000-0000-0000-0000-000000000000}"/>
          </ac:spMkLst>
        </pc:spChg>
        <pc:spChg chg="mod">
          <ac:chgData name="洁 王" userId="f231d9812a19cdc7" providerId="LiveId" clId="{1CCEC952-6A5A-473E-BFE0-F674A8274ACC}" dt="2024-09-17T10:17:47.576" v="887" actId="1076"/>
          <ac:spMkLst>
            <pc:docMk/>
            <pc:sldMk cId="0" sldId="269"/>
            <ac:spMk id="18" creationId="{00000000-0000-0000-0000-000000000000}"/>
          </ac:spMkLst>
        </pc:spChg>
      </pc:sldChg>
      <pc:sldChg chg="modSp mod">
        <pc:chgData name="洁 王" userId="f231d9812a19cdc7" providerId="LiveId" clId="{1CCEC952-6A5A-473E-BFE0-F674A8274ACC}" dt="2024-09-17T10:27:38.616" v="897" actId="14100"/>
        <pc:sldMkLst>
          <pc:docMk/>
          <pc:sldMk cId="0" sldId="318"/>
        </pc:sldMkLst>
        <pc:spChg chg="mod">
          <ac:chgData name="洁 王" userId="f231d9812a19cdc7" providerId="LiveId" clId="{1CCEC952-6A5A-473E-BFE0-F674A8274ACC}" dt="2024-09-17T08:51:22.010" v="572" actId="14100"/>
          <ac:spMkLst>
            <pc:docMk/>
            <pc:sldMk cId="0" sldId="318"/>
            <ac:spMk id="6" creationId="{00000000-0000-0000-0000-000000000000}"/>
          </ac:spMkLst>
        </pc:spChg>
        <pc:spChg chg="mod">
          <ac:chgData name="洁 王" userId="f231d9812a19cdc7" providerId="LiveId" clId="{1CCEC952-6A5A-473E-BFE0-F674A8274ACC}" dt="2024-09-17T10:27:29.869" v="895" actId="14100"/>
          <ac:spMkLst>
            <pc:docMk/>
            <pc:sldMk cId="0" sldId="318"/>
            <ac:spMk id="8" creationId="{00000000-0000-0000-0000-000000000000}"/>
          </ac:spMkLst>
        </pc:spChg>
        <pc:spChg chg="mod">
          <ac:chgData name="洁 王" userId="f231d9812a19cdc7" providerId="LiveId" clId="{1CCEC952-6A5A-473E-BFE0-F674A8274ACC}" dt="2024-09-17T10:27:38.616" v="897" actId="14100"/>
          <ac:spMkLst>
            <pc:docMk/>
            <pc:sldMk cId="0" sldId="318"/>
            <ac:spMk id="12" creationId="{00000000-0000-0000-0000-000000000000}"/>
          </ac:spMkLst>
        </pc:spChg>
        <pc:spChg chg="mod">
          <ac:chgData name="洁 王" userId="f231d9812a19cdc7" providerId="LiveId" clId="{1CCEC952-6A5A-473E-BFE0-F674A8274ACC}" dt="2024-09-17T10:27:33.839" v="896" actId="14100"/>
          <ac:spMkLst>
            <pc:docMk/>
            <pc:sldMk cId="0" sldId="318"/>
            <ac:spMk id="70" creationId="{00000000-0000-0000-0000-000000000000}"/>
          </ac:spMkLst>
        </pc:spChg>
      </pc:sldChg>
      <pc:sldChg chg="modSp">
        <pc:chgData name="洁 王" userId="f231d9812a19cdc7" providerId="LiveId" clId="{1CCEC952-6A5A-473E-BFE0-F674A8274ACC}" dt="2024-09-17T10:31:31.007" v="917" actId="20577"/>
        <pc:sldMkLst>
          <pc:docMk/>
          <pc:sldMk cId="0" sldId="2671"/>
        </pc:sldMkLst>
        <pc:spChg chg="mod">
          <ac:chgData name="洁 王" userId="f231d9812a19cdc7" providerId="LiveId" clId="{1CCEC952-6A5A-473E-BFE0-F674A8274ACC}" dt="2024-09-17T10:31:31.007" v="917" actId="20577"/>
          <ac:spMkLst>
            <pc:docMk/>
            <pc:sldMk cId="0" sldId="2671"/>
            <ac:spMk id="3" creationId="{38C62BE4-6B83-7406-AE71-3CEC68F8F295}"/>
          </ac:spMkLst>
        </pc:spChg>
      </pc:sldChg>
      <pc:sldChg chg="modSp">
        <pc:chgData name="洁 王" userId="f231d9812a19cdc7" providerId="LiveId" clId="{1CCEC952-6A5A-473E-BFE0-F674A8274ACC}" dt="2024-09-17T08:47:02.307" v="555" actId="20577"/>
        <pc:sldMkLst>
          <pc:docMk/>
          <pc:sldMk cId="0" sldId="8090"/>
        </pc:sldMkLst>
        <pc:spChg chg="mod">
          <ac:chgData name="洁 王" userId="f231d9812a19cdc7" providerId="LiveId" clId="{1CCEC952-6A5A-473E-BFE0-F674A8274ACC}" dt="2024-09-17T08:47:02.307" v="555" actId="20577"/>
          <ac:spMkLst>
            <pc:docMk/>
            <pc:sldMk cId="0" sldId="8090"/>
            <ac:spMk id="5" creationId="{00000000-0000-0000-0000-000000000000}"/>
          </ac:spMkLst>
        </pc:spChg>
      </pc:sldChg>
      <pc:sldChg chg="modSp mod">
        <pc:chgData name="洁 王" userId="f231d9812a19cdc7" providerId="LiveId" clId="{1CCEC952-6A5A-473E-BFE0-F674A8274ACC}" dt="2024-09-17T10:22:23.352" v="893" actId="1076"/>
        <pc:sldMkLst>
          <pc:docMk/>
          <pc:sldMk cId="0" sldId="8092"/>
        </pc:sldMkLst>
        <pc:spChg chg="mod">
          <ac:chgData name="洁 王" userId="f231d9812a19cdc7" providerId="LiveId" clId="{1CCEC952-6A5A-473E-BFE0-F674A8274ACC}" dt="2024-09-17T10:21:52.385" v="890" actId="14100"/>
          <ac:spMkLst>
            <pc:docMk/>
            <pc:sldMk cId="0" sldId="8092"/>
            <ac:spMk id="9" creationId="{00000000-0000-0000-0000-000000000000}"/>
          </ac:spMkLst>
        </pc:spChg>
        <pc:spChg chg="mod">
          <ac:chgData name="洁 王" userId="f231d9812a19cdc7" providerId="LiveId" clId="{1CCEC952-6A5A-473E-BFE0-F674A8274ACC}" dt="2024-09-17T10:22:07.855" v="891" actId="14100"/>
          <ac:spMkLst>
            <pc:docMk/>
            <pc:sldMk cId="0" sldId="8092"/>
            <ac:spMk id="13" creationId="{00000000-0000-0000-0000-000000000000}"/>
          </ac:spMkLst>
        </pc:spChg>
        <pc:spChg chg="mod">
          <ac:chgData name="洁 王" userId="f231d9812a19cdc7" providerId="LiveId" clId="{1CCEC952-6A5A-473E-BFE0-F674A8274ACC}" dt="2024-09-17T08:52:58.406" v="584" actId="20577"/>
          <ac:spMkLst>
            <pc:docMk/>
            <pc:sldMk cId="0" sldId="8092"/>
            <ac:spMk id="22" creationId="{00000000-0000-0000-0000-000000000000}"/>
          </ac:spMkLst>
        </pc:spChg>
        <pc:spChg chg="mod">
          <ac:chgData name="洁 王" userId="f231d9812a19cdc7" providerId="LiveId" clId="{1CCEC952-6A5A-473E-BFE0-F674A8274ACC}" dt="2024-09-17T10:22:23.352" v="893" actId="1076"/>
          <ac:spMkLst>
            <pc:docMk/>
            <pc:sldMk cId="0" sldId="8092"/>
            <ac:spMk id="25" creationId="{00000000-0000-0000-0000-000000000000}"/>
          </ac:spMkLst>
        </pc:spChg>
        <pc:grpChg chg="mod">
          <ac:chgData name="洁 王" userId="f231d9812a19cdc7" providerId="LiveId" clId="{1CCEC952-6A5A-473E-BFE0-F674A8274ACC}" dt="2024-09-17T10:21:44.101" v="888" actId="1076"/>
          <ac:grpSpMkLst>
            <pc:docMk/>
            <pc:sldMk cId="0" sldId="8092"/>
            <ac:grpSpMk id="7" creationId="{00000000-0000-0000-0000-000000000000}"/>
          </ac:grpSpMkLst>
        </pc:grpChg>
        <pc:picChg chg="mod">
          <ac:chgData name="洁 王" userId="f231d9812a19cdc7" providerId="LiveId" clId="{1CCEC952-6A5A-473E-BFE0-F674A8274ACC}" dt="2024-09-17T10:22:12.846" v="892" actId="1076"/>
          <ac:picMkLst>
            <pc:docMk/>
            <pc:sldMk cId="0" sldId="8092"/>
            <ac:picMk id="24" creationId="{00000000-0000-0000-0000-000000000000}"/>
          </ac:picMkLst>
        </pc:picChg>
      </pc:sldChg>
      <pc:sldChg chg="del ord">
        <pc:chgData name="洁 王" userId="f231d9812a19cdc7" providerId="LiveId" clId="{1CCEC952-6A5A-473E-BFE0-F674A8274ACC}" dt="2024-09-17T10:37:33.091" v="918" actId="2696"/>
        <pc:sldMkLst>
          <pc:docMk/>
          <pc:sldMk cId="549902235" sldId="8094"/>
        </pc:sldMkLst>
      </pc:sldChg>
      <pc:sldChg chg="del ord">
        <pc:chgData name="洁 王" userId="f231d9812a19cdc7" providerId="LiveId" clId="{1CCEC952-6A5A-473E-BFE0-F674A8274ACC}" dt="2024-09-17T10:38:04.071" v="920" actId="2696"/>
        <pc:sldMkLst>
          <pc:docMk/>
          <pc:sldMk cId="2906239221" sldId="8095"/>
        </pc:sldMkLst>
      </pc:sldChg>
      <pc:sldChg chg="modSp del ord">
        <pc:chgData name="洁 王" userId="f231d9812a19cdc7" providerId="LiveId" clId="{1CCEC952-6A5A-473E-BFE0-F674A8274ACC}" dt="2024-09-17T10:37:48.507" v="919" actId="2696"/>
        <pc:sldMkLst>
          <pc:docMk/>
          <pc:sldMk cId="3757753912" sldId="8124"/>
        </pc:sldMkLst>
        <pc:spChg chg="mod">
          <ac:chgData name="洁 王" userId="f231d9812a19cdc7" providerId="LiveId" clId="{1CCEC952-6A5A-473E-BFE0-F674A8274ACC}" dt="2024-09-17T00:00:57.470" v="5" actId="20577"/>
          <ac:spMkLst>
            <pc:docMk/>
            <pc:sldMk cId="3757753912" sldId="8124"/>
            <ac:spMk id="4" creationId="{00000000-0000-0000-0000-000000000000}"/>
          </ac:spMkLst>
        </pc:spChg>
      </pc:sldChg>
      <pc:sldChg chg="modSp mod">
        <pc:chgData name="洁 王" userId="f231d9812a19cdc7" providerId="LiveId" clId="{1CCEC952-6A5A-473E-BFE0-F674A8274ACC}" dt="2024-09-17T08:38:07.532" v="495" actId="14100"/>
        <pc:sldMkLst>
          <pc:docMk/>
          <pc:sldMk cId="0" sldId="8127"/>
        </pc:sldMkLst>
        <pc:spChg chg="mod">
          <ac:chgData name="洁 王" userId="f231d9812a19cdc7" providerId="LiveId" clId="{1CCEC952-6A5A-473E-BFE0-F674A8274ACC}" dt="2024-09-17T08:38:07.532" v="495" actId="14100"/>
          <ac:spMkLst>
            <pc:docMk/>
            <pc:sldMk cId="0" sldId="8127"/>
            <ac:spMk id="2" creationId="{00000000-0000-0000-0000-000000000000}"/>
          </ac:spMkLst>
        </pc:spChg>
      </pc:sldChg>
      <pc:sldChg chg="modSp">
        <pc:chgData name="洁 王" userId="f231d9812a19cdc7" providerId="LiveId" clId="{1CCEC952-6A5A-473E-BFE0-F674A8274ACC}" dt="2024-09-17T09:11:40.130" v="742" actId="20577"/>
        <pc:sldMkLst>
          <pc:docMk/>
          <pc:sldMk cId="0" sldId="8135"/>
        </pc:sldMkLst>
        <pc:spChg chg="mod">
          <ac:chgData name="洁 王" userId="f231d9812a19cdc7" providerId="LiveId" clId="{1CCEC952-6A5A-473E-BFE0-F674A8274ACC}" dt="2024-09-17T09:11:40.130" v="742" actId="20577"/>
          <ac:spMkLst>
            <pc:docMk/>
            <pc:sldMk cId="0" sldId="8135"/>
            <ac:spMk id="4" creationId="{00000000-0000-0000-0000-000000000000}"/>
          </ac:spMkLst>
        </pc:spChg>
      </pc:sldChg>
      <pc:sldChg chg="modSp mod">
        <pc:chgData name="洁 王" userId="f231d9812a19cdc7" providerId="LiveId" clId="{1CCEC952-6A5A-473E-BFE0-F674A8274ACC}" dt="2024-09-17T09:05:58.160" v="740" actId="20577"/>
        <pc:sldMkLst>
          <pc:docMk/>
          <pc:sldMk cId="0" sldId="8137"/>
        </pc:sldMkLst>
        <pc:spChg chg="mod">
          <ac:chgData name="洁 王" userId="f231d9812a19cdc7" providerId="LiveId" clId="{1CCEC952-6A5A-473E-BFE0-F674A8274ACC}" dt="2024-09-17T08:46:44.554" v="554" actId="20577"/>
          <ac:spMkLst>
            <pc:docMk/>
            <pc:sldMk cId="0" sldId="8137"/>
            <ac:spMk id="3" creationId="{00000000-0000-0000-0000-000000000000}"/>
          </ac:spMkLst>
        </pc:spChg>
        <pc:spChg chg="mod">
          <ac:chgData name="洁 王" userId="f231d9812a19cdc7" providerId="LiveId" clId="{1CCEC952-6A5A-473E-BFE0-F674A8274ACC}" dt="2024-09-17T09:05:58.160" v="740" actId="20577"/>
          <ac:spMkLst>
            <pc:docMk/>
            <pc:sldMk cId="0" sldId="8137"/>
            <ac:spMk id="4" creationId="{00000000-0000-0000-0000-000000000000}"/>
          </ac:spMkLst>
        </pc:spChg>
        <pc:spChg chg="mod">
          <ac:chgData name="洁 王" userId="f231d9812a19cdc7" providerId="LiveId" clId="{1CCEC952-6A5A-473E-BFE0-F674A8274ACC}" dt="2024-09-17T08:44:34.974" v="551" actId="20577"/>
          <ac:spMkLst>
            <pc:docMk/>
            <pc:sldMk cId="0" sldId="8137"/>
            <ac:spMk id="5" creationId="{00000000-0000-0000-0000-000000000000}"/>
          </ac:spMkLst>
        </pc:spChg>
      </pc:sldChg>
      <pc:sldChg chg="modSp">
        <pc:chgData name="洁 王" userId="f231d9812a19cdc7" providerId="LiveId" clId="{1CCEC952-6A5A-473E-BFE0-F674A8274ACC}" dt="2024-09-17T08:51:49.313" v="573" actId="20577"/>
        <pc:sldMkLst>
          <pc:docMk/>
          <pc:sldMk cId="0" sldId="8139"/>
        </pc:sldMkLst>
        <pc:spChg chg="mod">
          <ac:chgData name="洁 王" userId="f231d9812a19cdc7" providerId="LiveId" clId="{1CCEC952-6A5A-473E-BFE0-F674A8274ACC}" dt="2024-09-17T08:51:49.313" v="573" actId="20577"/>
          <ac:spMkLst>
            <pc:docMk/>
            <pc:sldMk cId="0" sldId="8139"/>
            <ac:spMk id="15" creationId="{00000000-0000-0000-0000-000000000000}"/>
          </ac:spMkLst>
        </pc:spChg>
      </pc:sldChg>
      <pc:sldChg chg="modSp mod modAnim">
        <pc:chgData name="洁 王" userId="f231d9812a19cdc7" providerId="LiveId" clId="{1CCEC952-6A5A-473E-BFE0-F674A8274ACC}" dt="2024-09-17T10:45:56.268" v="927" actId="20577"/>
        <pc:sldMkLst>
          <pc:docMk/>
          <pc:sldMk cId="0" sldId="8141"/>
        </pc:sldMkLst>
        <pc:spChg chg="mod">
          <ac:chgData name="洁 王" userId="f231d9812a19cdc7" providerId="LiveId" clId="{1CCEC952-6A5A-473E-BFE0-F674A8274ACC}" dt="2024-09-17T10:45:56.268" v="927" actId="20577"/>
          <ac:spMkLst>
            <pc:docMk/>
            <pc:sldMk cId="0" sldId="8141"/>
            <ac:spMk id="9" creationId="{00000000-0000-0000-0000-000000000000}"/>
          </ac:spMkLst>
        </pc:spChg>
        <pc:spChg chg="mod">
          <ac:chgData name="洁 王" userId="f231d9812a19cdc7" providerId="LiveId" clId="{1CCEC952-6A5A-473E-BFE0-F674A8274ACC}" dt="2024-09-17T08:24:15.673" v="64" actId="20577"/>
          <ac:spMkLst>
            <pc:docMk/>
            <pc:sldMk cId="0" sldId="8141"/>
            <ac:spMk id="11" creationId="{00000000-0000-0000-0000-000000000000}"/>
          </ac:spMkLst>
        </pc:spChg>
        <pc:spChg chg="mod">
          <ac:chgData name="洁 王" userId="f231d9812a19cdc7" providerId="LiveId" clId="{1CCEC952-6A5A-473E-BFE0-F674A8274ACC}" dt="2024-09-17T08:29:48.335" v="280" actId="20577"/>
          <ac:spMkLst>
            <pc:docMk/>
            <pc:sldMk cId="0" sldId="8141"/>
            <ac:spMk id="20" creationId="{00000000-0000-0000-0000-000000000000}"/>
          </ac:spMkLst>
        </pc:spChg>
        <pc:spChg chg="mod">
          <ac:chgData name="洁 王" userId="f231d9812a19cdc7" providerId="LiveId" clId="{1CCEC952-6A5A-473E-BFE0-F674A8274ACC}" dt="2024-09-17T08:25:05.911" v="102" actId="20577"/>
          <ac:spMkLst>
            <pc:docMk/>
            <pc:sldMk cId="0" sldId="8141"/>
            <ac:spMk id="43" creationId="{00000000-0000-0000-0000-000000000000}"/>
          </ac:spMkLst>
        </pc:spChg>
        <pc:spChg chg="mod">
          <ac:chgData name="洁 王" userId="f231d9812a19cdc7" providerId="LiveId" clId="{1CCEC952-6A5A-473E-BFE0-F674A8274ACC}" dt="2024-09-17T08:27:31.757" v="218" actId="20577"/>
          <ac:spMkLst>
            <pc:docMk/>
            <pc:sldMk cId="0" sldId="8141"/>
            <ac:spMk id="47" creationId="{00000000-0000-0000-0000-000000000000}"/>
          </ac:spMkLst>
        </pc:spChg>
        <pc:spChg chg="mod">
          <ac:chgData name="洁 王" userId="f231d9812a19cdc7" providerId="LiveId" clId="{1CCEC952-6A5A-473E-BFE0-F674A8274ACC}" dt="2024-09-17T08:27:53.391" v="237" actId="20577"/>
          <ac:spMkLst>
            <pc:docMk/>
            <pc:sldMk cId="0" sldId="8141"/>
            <ac:spMk id="48" creationId="{00000000-0000-0000-0000-000000000000}"/>
          </ac:spMkLst>
        </pc:spChg>
        <pc:spChg chg="mod">
          <ac:chgData name="洁 王" userId="f231d9812a19cdc7" providerId="LiveId" clId="{1CCEC952-6A5A-473E-BFE0-F674A8274ACC}" dt="2024-09-17T08:26:17.340" v="163" actId="14100"/>
          <ac:spMkLst>
            <pc:docMk/>
            <pc:sldMk cId="0" sldId="8141"/>
            <ac:spMk id="49" creationId="{00000000-0000-0000-0000-000000000000}"/>
          </ac:spMkLst>
        </pc:spChg>
      </pc:sldChg>
      <pc:sldChg chg="modSp mod">
        <pc:chgData name="洁 王" userId="f231d9812a19cdc7" providerId="LiveId" clId="{1CCEC952-6A5A-473E-BFE0-F674A8274ACC}" dt="2024-09-17T09:04:48.101" v="726" actId="14100"/>
        <pc:sldMkLst>
          <pc:docMk/>
          <pc:sldMk cId="0" sldId="8142"/>
        </pc:sldMkLst>
        <pc:spChg chg="mod">
          <ac:chgData name="洁 王" userId="f231d9812a19cdc7" providerId="LiveId" clId="{1CCEC952-6A5A-473E-BFE0-F674A8274ACC}" dt="2024-09-17T09:04:08.001" v="719" actId="403"/>
          <ac:spMkLst>
            <pc:docMk/>
            <pc:sldMk cId="0" sldId="8142"/>
            <ac:spMk id="2" creationId="{00000000-0000-0000-0000-000000000000}"/>
          </ac:spMkLst>
        </pc:spChg>
        <pc:spChg chg="mod">
          <ac:chgData name="洁 王" userId="f231d9812a19cdc7" providerId="LiveId" clId="{1CCEC952-6A5A-473E-BFE0-F674A8274ACC}" dt="2024-09-17T09:04:24.128" v="724" actId="14100"/>
          <ac:spMkLst>
            <pc:docMk/>
            <pc:sldMk cId="0" sldId="8142"/>
            <ac:spMk id="3" creationId="{00000000-0000-0000-0000-000000000000}"/>
          </ac:spMkLst>
        </pc:spChg>
        <pc:spChg chg="mod">
          <ac:chgData name="洁 王" userId="f231d9812a19cdc7" providerId="LiveId" clId="{1CCEC952-6A5A-473E-BFE0-F674A8274ACC}" dt="2024-09-17T09:04:48.101" v="726" actId="14100"/>
          <ac:spMkLst>
            <pc:docMk/>
            <pc:sldMk cId="0" sldId="8142"/>
            <ac:spMk id="5" creationId="{00000000-0000-0000-0000-000000000000}"/>
          </ac:spMkLst>
        </pc:spChg>
        <pc:spChg chg="mod">
          <ac:chgData name="洁 王" userId="f231d9812a19cdc7" providerId="LiveId" clId="{1CCEC952-6A5A-473E-BFE0-F674A8274ACC}" dt="2024-09-17T09:03:06.997" v="705" actId="14100"/>
          <ac:spMkLst>
            <pc:docMk/>
            <pc:sldMk cId="0" sldId="8142"/>
            <ac:spMk id="6" creationId="{00000000-0000-0000-0000-000000000000}"/>
          </ac:spMkLst>
        </pc:spChg>
        <pc:spChg chg="mod">
          <ac:chgData name="洁 王" userId="f231d9812a19cdc7" providerId="LiveId" clId="{1CCEC952-6A5A-473E-BFE0-F674A8274ACC}" dt="2024-09-17T08:59:31.338" v="683" actId="1076"/>
          <ac:spMkLst>
            <pc:docMk/>
            <pc:sldMk cId="0" sldId="8142"/>
            <ac:spMk id="7" creationId="{00000000-0000-0000-0000-000000000000}"/>
          </ac:spMkLst>
        </pc:spChg>
        <pc:spChg chg="mod">
          <ac:chgData name="洁 王" userId="f231d9812a19cdc7" providerId="LiveId" clId="{1CCEC952-6A5A-473E-BFE0-F674A8274ACC}" dt="2024-09-17T09:03:35.077" v="711" actId="14100"/>
          <ac:spMkLst>
            <pc:docMk/>
            <pc:sldMk cId="0" sldId="8142"/>
            <ac:spMk id="8" creationId="{00000000-0000-0000-0000-000000000000}"/>
          </ac:spMkLst>
        </pc:spChg>
        <pc:spChg chg="mod">
          <ac:chgData name="洁 王" userId="f231d9812a19cdc7" providerId="LiveId" clId="{1CCEC952-6A5A-473E-BFE0-F674A8274ACC}" dt="2024-09-17T09:00:24.050" v="693" actId="1076"/>
          <ac:spMkLst>
            <pc:docMk/>
            <pc:sldMk cId="0" sldId="8142"/>
            <ac:spMk id="11" creationId="{00000000-0000-0000-0000-000000000000}"/>
          </ac:spMkLst>
        </pc:spChg>
        <pc:spChg chg="mod">
          <ac:chgData name="洁 王" userId="f231d9812a19cdc7" providerId="LiveId" clId="{1CCEC952-6A5A-473E-BFE0-F674A8274ACC}" dt="2024-09-17T09:00:37.453" v="695" actId="1076"/>
          <ac:spMkLst>
            <pc:docMk/>
            <pc:sldMk cId="0" sldId="8142"/>
            <ac:spMk id="12" creationId="{00000000-0000-0000-0000-000000000000}"/>
          </ac:spMkLst>
        </pc:spChg>
        <pc:spChg chg="mod">
          <ac:chgData name="洁 王" userId="f231d9812a19cdc7" providerId="LiveId" clId="{1CCEC952-6A5A-473E-BFE0-F674A8274ACC}" dt="2024-09-17T09:00:42.859" v="696" actId="1076"/>
          <ac:spMkLst>
            <pc:docMk/>
            <pc:sldMk cId="0" sldId="8142"/>
            <ac:spMk id="13" creationId="{00000000-0000-0000-0000-000000000000}"/>
          </ac:spMkLst>
        </pc:spChg>
        <pc:spChg chg="mod">
          <ac:chgData name="洁 王" userId="f231d9812a19cdc7" providerId="LiveId" clId="{1CCEC952-6A5A-473E-BFE0-F674A8274ACC}" dt="2024-09-17T08:57:22.091" v="658" actId="1076"/>
          <ac:spMkLst>
            <pc:docMk/>
            <pc:sldMk cId="0" sldId="8142"/>
            <ac:spMk id="27" creationId="{00000000-0000-0000-0000-000000000000}"/>
          </ac:spMkLst>
        </pc:spChg>
        <pc:spChg chg="mod">
          <ac:chgData name="洁 王" userId="f231d9812a19cdc7" providerId="LiveId" clId="{1CCEC952-6A5A-473E-BFE0-F674A8274ACC}" dt="2024-09-17T08:57:15.124" v="657" actId="14100"/>
          <ac:spMkLst>
            <pc:docMk/>
            <pc:sldMk cId="0" sldId="8142"/>
            <ac:spMk id="28" creationId="{00000000-0000-0000-0000-000000000000}"/>
          </ac:spMkLst>
        </pc:spChg>
        <pc:spChg chg="mod">
          <ac:chgData name="洁 王" userId="f231d9812a19cdc7" providerId="LiveId" clId="{1CCEC952-6A5A-473E-BFE0-F674A8274ACC}" dt="2024-09-17T09:00:08.356" v="690" actId="1076"/>
          <ac:spMkLst>
            <pc:docMk/>
            <pc:sldMk cId="0" sldId="8142"/>
            <ac:spMk id="31" creationId="{00000000-0000-0000-0000-000000000000}"/>
          </ac:spMkLst>
        </pc:spChg>
        <pc:spChg chg="mod">
          <ac:chgData name="洁 王" userId="f231d9812a19cdc7" providerId="LiveId" clId="{1CCEC952-6A5A-473E-BFE0-F674A8274ACC}" dt="2024-09-17T09:00:04.561" v="689" actId="1076"/>
          <ac:spMkLst>
            <pc:docMk/>
            <pc:sldMk cId="0" sldId="8142"/>
            <ac:spMk id="37" creationId="{00000000-0000-0000-0000-000000000000}"/>
          </ac:spMkLst>
        </pc:spChg>
        <pc:spChg chg="mod">
          <ac:chgData name="洁 王" userId="f231d9812a19cdc7" providerId="LiveId" clId="{1CCEC952-6A5A-473E-BFE0-F674A8274ACC}" dt="2024-09-17T08:59:46.295" v="687" actId="14100"/>
          <ac:spMkLst>
            <pc:docMk/>
            <pc:sldMk cId="0" sldId="8142"/>
            <ac:spMk id="40" creationId="{00000000-0000-0000-0000-000000000000}"/>
          </ac:spMkLst>
        </pc:spChg>
        <pc:spChg chg="mod">
          <ac:chgData name="洁 王" userId="f231d9812a19cdc7" providerId="LiveId" clId="{1CCEC952-6A5A-473E-BFE0-F674A8274ACC}" dt="2024-09-17T08:57:31.843" v="659" actId="1076"/>
          <ac:spMkLst>
            <pc:docMk/>
            <pc:sldMk cId="0" sldId="8142"/>
            <ac:spMk id="41" creationId="{00000000-0000-0000-0000-000000000000}"/>
          </ac:spMkLst>
        </pc:spChg>
        <pc:spChg chg="mod">
          <ac:chgData name="洁 王" userId="f231d9812a19cdc7" providerId="LiveId" clId="{1CCEC952-6A5A-473E-BFE0-F674A8274ACC}" dt="2024-09-17T09:03:54.103" v="717" actId="14100"/>
          <ac:spMkLst>
            <pc:docMk/>
            <pc:sldMk cId="0" sldId="8142"/>
            <ac:spMk id="42" creationId="{00000000-0000-0000-0000-000000000000}"/>
          </ac:spMkLst>
        </pc:spChg>
        <pc:spChg chg="mod">
          <ac:chgData name="洁 王" userId="f231d9812a19cdc7" providerId="LiveId" clId="{1CCEC952-6A5A-473E-BFE0-F674A8274ACC}" dt="2024-09-17T09:00:58.727" v="698" actId="1076"/>
          <ac:spMkLst>
            <pc:docMk/>
            <pc:sldMk cId="0" sldId="8142"/>
            <ac:spMk id="43" creationId="{00000000-0000-0000-0000-000000000000}"/>
          </ac:spMkLst>
        </pc:spChg>
        <pc:spChg chg="mod">
          <ac:chgData name="洁 王" userId="f231d9812a19cdc7" providerId="LiveId" clId="{1CCEC952-6A5A-473E-BFE0-F674A8274ACC}" dt="2024-09-17T09:00:50.065" v="697" actId="1076"/>
          <ac:spMkLst>
            <pc:docMk/>
            <pc:sldMk cId="0" sldId="8142"/>
            <ac:spMk id="52" creationId="{00000000-0000-0000-0000-000000000000}"/>
          </ac:spMkLst>
        </pc:spChg>
        <pc:spChg chg="mod">
          <ac:chgData name="洁 王" userId="f231d9812a19cdc7" providerId="LiveId" clId="{1CCEC952-6A5A-473E-BFE0-F674A8274ACC}" dt="2024-09-17T09:01:48.250" v="703" actId="14100"/>
          <ac:spMkLst>
            <pc:docMk/>
            <pc:sldMk cId="0" sldId="8142"/>
            <ac:spMk id="55" creationId="{00000000-0000-0000-0000-000000000000}"/>
          </ac:spMkLst>
        </pc:spChg>
      </pc:sldChg>
      <pc:sldChg chg="modSp mod">
        <pc:chgData name="洁 王" userId="f231d9812a19cdc7" providerId="LiveId" clId="{1CCEC952-6A5A-473E-BFE0-F674A8274ACC}" dt="2024-09-17T09:54:52.516" v="864" actId="20577"/>
        <pc:sldMkLst>
          <pc:docMk/>
          <pc:sldMk cId="0" sldId="8145"/>
        </pc:sldMkLst>
        <pc:graphicFrameChg chg="modGraphic">
          <ac:chgData name="洁 王" userId="f231d9812a19cdc7" providerId="LiveId" clId="{1CCEC952-6A5A-473E-BFE0-F674A8274ACC}" dt="2024-09-17T09:54:52.516" v="864" actId="20577"/>
          <ac:graphicFrameMkLst>
            <pc:docMk/>
            <pc:sldMk cId="0" sldId="8145"/>
            <ac:graphicFrameMk id="3" creationId="{00000000-0000-0000-0000-000000000000}"/>
          </ac:graphicFrameMkLst>
        </pc:graphicFrameChg>
      </pc:sldChg>
      <pc:sldChg chg="modSp mod">
        <pc:chgData name="洁 王" userId="f231d9812a19cdc7" providerId="LiveId" clId="{1CCEC952-6A5A-473E-BFE0-F674A8274ACC}" dt="2024-09-17T10:16:13.416" v="886" actId="20577"/>
        <pc:sldMkLst>
          <pc:docMk/>
          <pc:sldMk cId="0" sldId="8147"/>
        </pc:sldMkLst>
        <pc:graphicFrameChg chg="modGraphic">
          <ac:chgData name="洁 王" userId="f231d9812a19cdc7" providerId="LiveId" clId="{1CCEC952-6A5A-473E-BFE0-F674A8274ACC}" dt="2024-09-17T10:16:13.416" v="886" actId="20577"/>
          <ac:graphicFrameMkLst>
            <pc:docMk/>
            <pc:sldMk cId="0" sldId="8147"/>
            <ac:graphicFrameMk id="3" creationId="{00000000-0000-0000-0000-000000000000}"/>
          </ac:graphicFrameMkLst>
        </pc:graphicFrameChg>
      </pc:sldChg>
      <pc:sldChg chg="modSp del mod">
        <pc:chgData name="洁 王" userId="f231d9812a19cdc7" providerId="LiveId" clId="{1CCEC952-6A5A-473E-BFE0-F674A8274ACC}" dt="2024-09-17T10:37:33.091" v="918" actId="2696"/>
        <pc:sldMkLst>
          <pc:docMk/>
          <pc:sldMk cId="798727699" sldId="8149"/>
        </pc:sldMkLst>
        <pc:spChg chg="mod">
          <ac:chgData name="洁 王" userId="f231d9812a19cdc7" providerId="LiveId" clId="{1CCEC952-6A5A-473E-BFE0-F674A8274ACC}" dt="2024-09-17T09:58:11.735" v="881" actId="1076"/>
          <ac:spMkLst>
            <pc:docMk/>
            <pc:sldMk cId="798727699" sldId="8149"/>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8FE0F-D805-414C-A0ED-795B4DCDE27E}" type="datetimeFigureOut">
              <a:rPr lang="zh-CN" altLang="en-US" smtClean="0"/>
              <a:t>2024/9/18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A1DA-7F39-4BB4-A8CE-F3993A646D5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4.jpeg"/><Relationship Id="rId5" Type="http://schemas.openxmlformats.org/officeDocument/2006/relationships/image" Target="../media/image2.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7.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9.png"/><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notesSlide" Target="../notesSlides/notesSlide1.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371465" y="4416425"/>
            <a:ext cx="4512945" cy="1249045"/>
          </a:xfrm>
          <a:prstGeom prst="roundRect">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5868035" y="4457065"/>
            <a:ext cx="3837305" cy="1198880"/>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sym typeface="+mn-ea"/>
              </a:rPr>
              <a:t>嵊州市剡城中学</a:t>
            </a:r>
            <a:endParaRPr lang="en-US" altLang="zh-CN"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endParaRPr>
          </a:p>
          <a:p>
            <a:pPr algn="ctr"/>
            <a:r>
              <a:rPr lang="zh-CN" altLang="en-US"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sym typeface="+mn-ea"/>
              </a:rPr>
              <a:t>过王洁</a:t>
            </a:r>
            <a:endParaRPr lang="en-US" altLang="zh-CN"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endParaRPr>
          </a:p>
          <a:p>
            <a:pPr algn="ctr"/>
            <a:r>
              <a:rPr lang="en-US" altLang="zh-CN" sz="2400" b="1" dirty="0">
                <a:solidFill>
                  <a:schemeClr val="tx1">
                    <a:lumMod val="75000"/>
                    <a:lumOff val="25000"/>
                  </a:schemeClr>
                </a:solidFill>
                <a:latin typeface="软笔行楷简繁" panose="03000600000000000000" charset="-122"/>
                <a:ea typeface="软笔行楷简繁" panose="03000600000000000000" charset="-122"/>
                <a:cs typeface="软笔行楷简繁" panose="03000600000000000000" charset="-122"/>
                <a:sym typeface="+mn-ea"/>
              </a:rPr>
              <a:t>2024.09.18</a:t>
            </a:r>
          </a:p>
        </p:txBody>
      </p:sp>
      <p:sp>
        <p:nvSpPr>
          <p:cNvPr id="5" name="圆角矩形 4"/>
          <p:cNvSpPr/>
          <p:nvPr/>
        </p:nvSpPr>
        <p:spPr>
          <a:xfrm>
            <a:off x="6115050" y="808355"/>
            <a:ext cx="6656070" cy="2117090"/>
          </a:xfrm>
          <a:prstGeom prst="roundRect">
            <a:avLst/>
          </a:prstGeom>
          <a:solidFill>
            <a:srgbClr val="469C6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6115050" y="633095"/>
            <a:ext cx="6076950" cy="2178373"/>
          </a:xfrm>
          <a:prstGeom prst="roundRect">
            <a:avLst/>
          </a:prstGeom>
          <a:noFill/>
        </p:spPr>
        <p:txBody>
          <a:bodyPr wrap="square" rtlCol="0">
            <a:spAutoFit/>
          </a:bodyPr>
          <a:lstStyle/>
          <a:p>
            <a:pPr indent="0" algn="ctr" fontAlgn="auto">
              <a:lnSpc>
                <a:spcPct val="150000"/>
              </a:lnSpc>
            </a:pPr>
            <a:r>
              <a:rPr lang="en-US" altLang="zh-CN" sz="2800" dirty="0">
                <a:solidFill>
                  <a:srgbClr val="F5E752"/>
                </a:solidFill>
                <a:latin typeface="Britannic Bold" panose="020B0903060703020204" charset="0"/>
                <a:cs typeface="Britannic Bold" panose="020B0903060703020204" charset="0"/>
              </a:rPr>
              <a:t>Unit3 My School </a:t>
            </a:r>
          </a:p>
          <a:p>
            <a:pPr indent="0" algn="ctr" fontAlgn="auto">
              <a:lnSpc>
                <a:spcPct val="150000"/>
              </a:lnSpc>
            </a:pPr>
            <a:r>
              <a:rPr lang="en-US" altLang="zh-CN" sz="2800" dirty="0">
                <a:solidFill>
                  <a:srgbClr val="F5E752"/>
                </a:solidFill>
                <a:latin typeface="Britannic Bold" panose="020B0903060703020204" charset="0"/>
                <a:cs typeface="Britannic Bold" panose="020B0903060703020204" charset="0"/>
              </a:rPr>
              <a:t>Section B &amp; Project</a:t>
            </a:r>
          </a:p>
          <a:p>
            <a:pPr indent="0" algn="ctr" fontAlgn="auto">
              <a:lnSpc>
                <a:spcPct val="150000"/>
              </a:lnSpc>
            </a:pPr>
            <a:r>
              <a:rPr lang="zh-CN" altLang="en-US" sz="2800" b="1" dirty="0">
                <a:solidFill>
                  <a:srgbClr val="F5E752"/>
                </a:solidFill>
                <a:latin typeface="软笔行楷简繁" panose="03000600000000000000" charset="-122"/>
                <a:ea typeface="软笔行楷简繁" panose="03000600000000000000" charset="-122"/>
                <a:cs typeface="Britannic Bold" panose="020B0903060703020204" charset="0"/>
              </a:rPr>
              <a:t>解读与设计</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2216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39" y="475977"/>
            <a:ext cx="5116147" cy="3123668"/>
          </a:xfrm>
          <a:prstGeom prst="rect">
            <a:avLst/>
          </a:prstGeom>
        </p:spPr>
      </p:pic>
      <p:grpSp>
        <p:nvGrpSpPr>
          <p:cNvPr id="8" name="组合 7"/>
          <p:cNvGrpSpPr/>
          <p:nvPr/>
        </p:nvGrpSpPr>
        <p:grpSpPr>
          <a:xfrm>
            <a:off x="5914390" y="370840"/>
            <a:ext cx="6678930" cy="4215130"/>
            <a:chOff x="9314" y="584"/>
            <a:chExt cx="10518" cy="6638"/>
          </a:xfrm>
        </p:grpSpPr>
        <p:sp>
          <p:nvSpPr>
            <p:cNvPr id="5" name="圆角矩形 4"/>
            <p:cNvSpPr/>
            <p:nvPr/>
          </p:nvSpPr>
          <p:spPr>
            <a:xfrm>
              <a:off x="9314" y="584"/>
              <a:ext cx="10518" cy="6638"/>
            </a:xfrm>
            <a:prstGeom prst="roundRect">
              <a:avLst>
                <a:gd name="adj" fmla="val 4579"/>
              </a:avLst>
            </a:prstGeom>
            <a:solidFill>
              <a:srgbClr val="E2E2E2"/>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9510" y="679"/>
              <a:ext cx="9330" cy="6542"/>
            </a:xfrm>
            <a:prstGeom prst="rect">
              <a:avLst/>
            </a:prstGeom>
            <a:noFill/>
          </p:spPr>
          <p:txBody>
            <a:bodyPr wrap="square" rtlCol="0">
              <a:spAutoFit/>
            </a:bodyPr>
            <a:lstStyle/>
            <a:p>
              <a:r>
                <a:rPr lang="zh-CN" altLang="en-US" sz="2400" b="1" dirty="0">
                  <a:solidFill>
                    <a:schemeClr val="tx1"/>
                  </a:solidFill>
                  <a:latin typeface="楷体" panose="02010609060101010101" charset="-122"/>
                  <a:ea typeface="楷体" panose="02010609060101010101" charset="-122"/>
                  <a:cs typeface="楷体" panose="02010609060101010101" charset="-122"/>
                </a:rPr>
                <a:t>    本单元的</a:t>
              </a:r>
              <a:r>
                <a:rPr lang="zh-CN" altLang="en-US" sz="2400" b="1" dirty="0">
                  <a:solidFill>
                    <a:srgbClr val="FF0000"/>
                  </a:solidFill>
                  <a:latin typeface="楷体" panose="02010609060101010101" charset="-122"/>
                  <a:ea typeface="楷体" panose="02010609060101010101" charset="-122"/>
                  <a:cs typeface="楷体" panose="02010609060101010101" charset="-122"/>
                </a:rPr>
                <a:t>反思性评价表</a:t>
              </a:r>
              <a:r>
                <a:rPr lang="zh-CN" altLang="en-US" sz="2400" b="1" dirty="0">
                  <a:solidFill>
                    <a:schemeClr val="tx1"/>
                  </a:solidFill>
                  <a:latin typeface="楷体" panose="02010609060101010101" charset="-122"/>
                  <a:ea typeface="楷体" panose="02010609060101010101" charset="-122"/>
                  <a:cs typeface="楷体" panose="02010609060101010101" charset="-122"/>
                </a:rPr>
                <a:t>主要从</a:t>
              </a:r>
              <a:r>
                <a:rPr lang="zh-CN" altLang="en-US" sz="2400" b="1" dirty="0">
                  <a:solidFill>
                    <a:srgbClr val="FF0000"/>
                  </a:solidFill>
                  <a:latin typeface="楷体" panose="02010609060101010101" charset="-122"/>
                  <a:ea typeface="楷体" panose="02010609060101010101" charset="-122"/>
                  <a:cs typeface="楷体" panose="02010609060101010101" charset="-122"/>
                </a:rPr>
                <a:t>词汇</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语法</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语言功能</a:t>
              </a:r>
              <a:r>
                <a:rPr lang="zh-CN" altLang="en-US" sz="2400" b="1" dirty="0">
                  <a:solidFill>
                    <a:schemeClr val="tx1"/>
                  </a:solidFill>
                  <a:latin typeface="楷体" panose="02010609060101010101" charset="-122"/>
                  <a:ea typeface="楷体" panose="02010609060101010101" charset="-122"/>
                  <a:cs typeface="楷体" panose="02010609060101010101" charset="-122"/>
                </a:rPr>
                <a:t>和</a:t>
              </a:r>
              <a:r>
                <a:rPr lang="zh-CN" altLang="en-US" sz="2400" b="1" dirty="0">
                  <a:solidFill>
                    <a:srgbClr val="FF0000"/>
                  </a:solidFill>
                  <a:latin typeface="楷体" panose="02010609060101010101" charset="-122"/>
                  <a:ea typeface="楷体" panose="02010609060101010101" charset="-122"/>
                  <a:cs typeface="楷体" panose="02010609060101010101" charset="-122"/>
                </a:rPr>
                <a:t>产出任务</a:t>
              </a:r>
              <a:r>
                <a:rPr lang="zh-CN" altLang="en-US" sz="2400" b="1" dirty="0">
                  <a:solidFill>
                    <a:schemeClr val="tx1"/>
                  </a:solidFill>
                  <a:latin typeface="楷体" panose="02010609060101010101" charset="-122"/>
                  <a:ea typeface="楷体" panose="02010609060101010101" charset="-122"/>
                  <a:cs typeface="楷体" panose="02010609060101010101" charset="-122"/>
                </a:rPr>
                <a:t>几个方面引导学生回顾自己的学习过程和收获。</a:t>
              </a:r>
              <a:r>
                <a:rPr lang="en-US" altLang="zh-CN" sz="2400" b="1" dirty="0">
                  <a:solidFill>
                    <a:schemeClr val="tx1"/>
                  </a:solidFill>
                  <a:latin typeface="楷体" panose="02010609060101010101" charset="-122"/>
                  <a:ea typeface="楷体" panose="02010609060101010101" charset="-122"/>
                  <a:cs typeface="楷体" panose="02010609060101010101" charset="-122"/>
                </a:rPr>
                <a:t>1</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en-US" altLang="zh-CN" sz="2400" b="1" dirty="0">
                  <a:solidFill>
                    <a:schemeClr val="tx1"/>
                  </a:solidFill>
                  <a:latin typeface="楷体" panose="02010609060101010101" charset="-122"/>
                  <a:ea typeface="楷体" panose="02010609060101010101" charset="-122"/>
                  <a:cs typeface="楷体" panose="02010609060101010101" charset="-122"/>
                </a:rPr>
                <a:t>2</a:t>
              </a:r>
              <a:r>
                <a:rPr lang="zh-CN" altLang="en-US" sz="2400" b="1" dirty="0">
                  <a:latin typeface="楷体" panose="02010609060101010101" charset="-122"/>
                  <a:ea typeface="楷体" panose="02010609060101010101" charset="-122"/>
                  <a:cs typeface="楷体" panose="02010609060101010101" charset="-122"/>
                </a:rPr>
                <a:t>点</a:t>
              </a:r>
              <a:r>
                <a:rPr lang="zh-CN" altLang="en-US" sz="2400" b="1" dirty="0">
                  <a:solidFill>
                    <a:schemeClr val="tx1"/>
                  </a:solidFill>
                  <a:latin typeface="楷体" panose="02010609060101010101" charset="-122"/>
                  <a:ea typeface="楷体" panose="02010609060101010101" charset="-122"/>
                  <a:cs typeface="楷体" panose="02010609060101010101" charset="-122"/>
                </a:rPr>
                <a:t>要求学生回顾本单元所学的</a:t>
              </a:r>
              <a:r>
                <a:rPr lang="zh-CN" altLang="en-US" sz="2400" b="1" dirty="0">
                  <a:solidFill>
                    <a:srgbClr val="FF0000"/>
                  </a:solidFill>
                  <a:latin typeface="楷体" panose="02010609060101010101" charset="-122"/>
                  <a:ea typeface="楷体" panose="02010609060101010101" charset="-122"/>
                  <a:cs typeface="楷体" panose="02010609060101010101" charset="-122"/>
                </a:rPr>
                <a:t>教室里物品</a:t>
              </a:r>
              <a:r>
                <a:rPr lang="zh-CN" altLang="en-US" sz="2400" b="1" dirty="0">
                  <a:solidFill>
                    <a:schemeClr val="tx1"/>
                  </a:solidFill>
                  <a:latin typeface="楷体" panose="02010609060101010101" charset="-122"/>
                  <a:ea typeface="楷体" panose="02010609060101010101" charset="-122"/>
                  <a:cs typeface="楷体" panose="02010609060101010101" charset="-122"/>
                </a:rPr>
                <a:t>的名称，以及校园内不同</a:t>
              </a:r>
              <a:r>
                <a:rPr lang="zh-CN" altLang="en-US" sz="2400" b="1" dirty="0">
                  <a:solidFill>
                    <a:srgbClr val="FF0000"/>
                  </a:solidFill>
                  <a:latin typeface="楷体" panose="02010609060101010101" charset="-122"/>
                  <a:ea typeface="楷体" panose="02010609060101010101" charset="-122"/>
                  <a:cs typeface="楷体" panose="02010609060101010101" charset="-122"/>
                </a:rPr>
                <a:t>场所</a:t>
              </a:r>
              <a:r>
                <a:rPr lang="zh-CN" altLang="en-US" sz="2400" b="1" dirty="0">
                  <a:solidFill>
                    <a:schemeClr val="tx1"/>
                  </a:solidFill>
                  <a:latin typeface="楷体" panose="02010609060101010101" charset="-122"/>
                  <a:ea typeface="楷体" panose="02010609060101010101" charset="-122"/>
                  <a:cs typeface="楷体" panose="02010609060101010101" charset="-122"/>
                </a:rPr>
                <a:t>的名称。第</a:t>
              </a:r>
              <a:r>
                <a:rPr lang="en-US" altLang="zh-CN" sz="2400" b="1" dirty="0">
                  <a:solidFill>
                    <a:schemeClr val="tx1"/>
                  </a:solidFill>
                  <a:latin typeface="楷体" panose="02010609060101010101" charset="-122"/>
                  <a:ea typeface="楷体" panose="02010609060101010101" charset="-122"/>
                  <a:cs typeface="楷体" panose="02010609060101010101" charset="-122"/>
                </a:rPr>
                <a:t>3</a:t>
              </a:r>
              <a:r>
                <a:rPr lang="zh-CN" altLang="en-US" sz="2400" b="1" dirty="0">
                  <a:latin typeface="楷体" panose="02010609060101010101" charset="-122"/>
                  <a:ea typeface="楷体" panose="02010609060101010101" charset="-122"/>
                  <a:cs typeface="楷体" panose="02010609060101010101" charset="-122"/>
                </a:rPr>
                <a:t>点</a:t>
              </a:r>
              <a:r>
                <a:rPr lang="zh-CN" altLang="en-US" sz="2400" b="1" dirty="0">
                  <a:solidFill>
                    <a:schemeClr val="tx1"/>
                  </a:solidFill>
                  <a:latin typeface="楷体" panose="02010609060101010101" charset="-122"/>
                  <a:ea typeface="楷体" panose="02010609060101010101" charset="-122"/>
                  <a:cs typeface="楷体" panose="02010609060101010101" charset="-122"/>
                </a:rPr>
                <a:t>检查学生对单元语言学习目标与语言功能项目掌握情况，即运用</a:t>
              </a:r>
              <a:r>
                <a:rPr lang="en-US" altLang="zh-CN" sz="2400" b="1" dirty="0">
                  <a:solidFill>
                    <a:srgbClr val="FF0000"/>
                  </a:solidFill>
                  <a:latin typeface="楷体" panose="02010609060101010101" charset="-122"/>
                  <a:ea typeface="楷体" panose="02010609060101010101" charset="-122"/>
                  <a:cs typeface="楷体" panose="02010609060101010101" charset="-122"/>
                </a:rPr>
                <a:t>there be</a:t>
              </a:r>
              <a:r>
                <a:rPr lang="zh-CN" altLang="en-US" sz="2400" b="1" dirty="0">
                  <a:solidFill>
                    <a:schemeClr val="tx1"/>
                  </a:solidFill>
                  <a:latin typeface="楷体" panose="02010609060101010101" charset="-122"/>
                  <a:ea typeface="楷体" panose="02010609060101010101" charset="-122"/>
                  <a:cs typeface="楷体" panose="02010609060101010101" charset="-122"/>
                </a:rPr>
                <a:t>结构和</a:t>
              </a:r>
              <a:r>
                <a:rPr lang="zh-CN" altLang="en-US" sz="2400" b="1" dirty="0">
                  <a:solidFill>
                    <a:srgbClr val="FF0000"/>
                  </a:solidFill>
                  <a:latin typeface="楷体" panose="02010609060101010101" charset="-122"/>
                  <a:ea typeface="楷体" panose="02010609060101010101" charset="-122"/>
                  <a:cs typeface="楷体" panose="02010609060101010101" charset="-122"/>
                </a:rPr>
                <a:t>方位介词</a:t>
              </a:r>
              <a:r>
                <a:rPr lang="zh-CN" altLang="en-US" sz="2400" b="1" dirty="0">
                  <a:solidFill>
                    <a:schemeClr val="tx1"/>
                  </a:solidFill>
                  <a:latin typeface="楷体" panose="02010609060101010101" charset="-122"/>
                  <a:ea typeface="楷体" panose="02010609060101010101" charset="-122"/>
                  <a:cs typeface="楷体" panose="02010609060101010101" charset="-122"/>
                </a:rPr>
                <a:t>谈论物品和场所的位置。第</a:t>
              </a:r>
              <a:r>
                <a:rPr lang="en-US" altLang="zh-CN" sz="2400" b="1" dirty="0">
                  <a:solidFill>
                    <a:schemeClr val="tx1"/>
                  </a:solidFill>
                  <a:latin typeface="楷体" panose="02010609060101010101" charset="-122"/>
                  <a:ea typeface="楷体" panose="02010609060101010101" charset="-122"/>
                  <a:cs typeface="楷体" panose="02010609060101010101" charset="-122"/>
                </a:rPr>
                <a:t>4</a:t>
              </a:r>
              <a:r>
                <a:rPr lang="zh-CN" altLang="en-US" sz="2400" b="1" dirty="0">
                  <a:latin typeface="楷体" panose="02010609060101010101" charset="-122"/>
                  <a:ea typeface="楷体" panose="02010609060101010101" charset="-122"/>
                  <a:cs typeface="楷体" panose="02010609060101010101" charset="-122"/>
                </a:rPr>
                <a:t>点</a:t>
              </a:r>
              <a:r>
                <a:rPr lang="zh-CN" altLang="en-US" sz="2400" b="1" dirty="0">
                  <a:solidFill>
                    <a:schemeClr val="tx1"/>
                  </a:solidFill>
                  <a:latin typeface="楷体" panose="02010609060101010101" charset="-122"/>
                  <a:ea typeface="楷体" panose="02010609060101010101" charset="-122"/>
                  <a:cs typeface="楷体" panose="02010609060101010101" charset="-122"/>
                </a:rPr>
                <a:t>概括了本单元聚焦的语言表现任务，即运用所学语言</a:t>
              </a:r>
              <a:r>
                <a:rPr lang="zh-CN" altLang="en-US" sz="2400" b="1" dirty="0">
                  <a:solidFill>
                    <a:srgbClr val="FF0000"/>
                  </a:solidFill>
                  <a:latin typeface="楷体" panose="02010609060101010101" charset="-122"/>
                  <a:ea typeface="楷体" panose="02010609060101010101" charset="-122"/>
                  <a:cs typeface="楷体" panose="02010609060101010101" charset="-122"/>
                </a:rPr>
                <a:t>介绍</a:t>
              </a:r>
              <a:r>
                <a:rPr lang="zh-CN" altLang="en-US" sz="2400" b="1" dirty="0">
                  <a:solidFill>
                    <a:schemeClr val="tx1"/>
                  </a:solidFill>
                  <a:latin typeface="楷体" panose="02010609060101010101" charset="-122"/>
                  <a:ea typeface="楷体" panose="02010609060101010101" charset="-122"/>
                  <a:cs typeface="楷体" panose="02010609060101010101" charset="-122"/>
                </a:rPr>
                <a:t>自己的学校、</a:t>
              </a:r>
              <a:r>
                <a:rPr lang="zh-CN" altLang="en-US" sz="2400" b="1" dirty="0">
                  <a:solidFill>
                    <a:srgbClr val="FF0000"/>
                  </a:solidFill>
                  <a:latin typeface="楷体" panose="02010609060101010101" charset="-122"/>
                  <a:ea typeface="楷体" panose="02010609060101010101" charset="-122"/>
                  <a:cs typeface="楷体" panose="02010609060101010101" charset="-122"/>
                </a:rPr>
                <a:t>描述</a:t>
              </a:r>
              <a:r>
                <a:rPr lang="zh-CN" altLang="en-US" sz="2400" b="1" dirty="0">
                  <a:solidFill>
                    <a:schemeClr val="tx1"/>
                  </a:solidFill>
                  <a:latin typeface="楷体" panose="02010609060101010101" charset="-122"/>
                  <a:ea typeface="楷体" panose="02010609060101010101" charset="-122"/>
                  <a:cs typeface="楷体" panose="02010609060101010101" charset="-122"/>
                </a:rPr>
                <a:t>学校里自己喜欢的地方。</a:t>
              </a:r>
            </a:p>
          </p:txBody>
        </p:sp>
      </p:gr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30" y="3432175"/>
            <a:ext cx="5192395" cy="953135"/>
          </a:xfrm>
          <a:prstGeom prst="rect">
            <a:avLst/>
          </a:prstGeom>
        </p:spPr>
      </p:pic>
      <p:grpSp>
        <p:nvGrpSpPr>
          <p:cNvPr id="9" name="组合 8"/>
          <p:cNvGrpSpPr/>
          <p:nvPr/>
        </p:nvGrpSpPr>
        <p:grpSpPr>
          <a:xfrm>
            <a:off x="1001395" y="4702175"/>
            <a:ext cx="11379200" cy="2023745"/>
            <a:chOff x="1577" y="7405"/>
            <a:chExt cx="17920" cy="3187"/>
          </a:xfrm>
        </p:grpSpPr>
        <p:sp>
          <p:nvSpPr>
            <p:cNvPr id="2" name="圆角矩形 1"/>
            <p:cNvSpPr/>
            <p:nvPr/>
          </p:nvSpPr>
          <p:spPr>
            <a:xfrm>
              <a:off x="1577" y="7405"/>
              <a:ext cx="17920" cy="3182"/>
            </a:xfrm>
            <a:prstGeom prst="roundRect">
              <a:avLst>
                <a:gd name="adj" fmla="val 4579"/>
              </a:avLst>
            </a:prstGeom>
            <a:solidFill>
              <a:srgbClr val="B8B8B8">
                <a:alpha val="70000"/>
              </a:srgbClr>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1958" y="7540"/>
              <a:ext cx="16195" cy="3052"/>
            </a:xfrm>
            <a:prstGeom prst="rect">
              <a:avLst/>
            </a:prstGeom>
            <a:noFill/>
          </p:spPr>
          <p:txBody>
            <a:bodyPr wrap="square" rtlCol="0">
              <a:spAutoFit/>
            </a:bodyPr>
            <a:lstStyle/>
            <a:p>
              <a:r>
                <a:rPr lang="zh-CN" altLang="en-US" sz="2400" b="1" dirty="0">
                  <a:solidFill>
                    <a:schemeClr val="tx1"/>
                  </a:solidFill>
                  <a:latin typeface="楷体" panose="02010609060101010101" charset="-122"/>
                  <a:ea typeface="楷体" panose="02010609060101010101" charset="-122"/>
                  <a:cs typeface="楷体" panose="02010609060101010101" charset="-122"/>
                </a:rPr>
                <a:t>    </a:t>
              </a:r>
              <a:r>
                <a:rPr lang="zh-CN" altLang="en-US" sz="2400" b="1" dirty="0">
                  <a:solidFill>
                    <a:srgbClr val="FF0000"/>
                  </a:solidFill>
                  <a:latin typeface="楷体" panose="02010609060101010101" charset="-122"/>
                  <a:ea typeface="楷体" panose="02010609060101010101" charset="-122"/>
                  <a:cs typeface="楷体" panose="02010609060101010101" charset="-122"/>
                </a:rPr>
                <a:t>价值引领句</a:t>
              </a:r>
              <a:r>
                <a:rPr lang="zh-CN" altLang="en-US" sz="2400" b="1" dirty="0">
                  <a:solidFill>
                    <a:schemeClr val="tx1"/>
                  </a:solidFill>
                  <a:latin typeface="楷体" panose="02010609060101010101" charset="-122"/>
                  <a:ea typeface="楷体" panose="02010609060101010101" charset="-122"/>
                  <a:cs typeface="楷体" panose="02010609060101010101" charset="-122"/>
                </a:rPr>
                <a:t>揭示了学校的作用和意义。学校是人生旅程中的重要阶段，是一个人成长、学习、发展的重要场所。在这里，学生不仅获得了知识和技能，更重要的是发展</a:t>
              </a:r>
              <a:r>
                <a:rPr lang="zh-CN" altLang="en-US" sz="2400" b="1" dirty="0">
                  <a:solidFill>
                    <a:srgbClr val="FF0000"/>
                  </a:solidFill>
                  <a:latin typeface="楷体" panose="02010609060101010101" charset="-122"/>
                  <a:ea typeface="楷体" panose="02010609060101010101" charset="-122"/>
                  <a:cs typeface="楷体" panose="02010609060101010101" charset="-122"/>
                </a:rPr>
                <a:t>独立思考</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解决问题</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创新</a:t>
              </a:r>
              <a:r>
                <a:rPr lang="zh-CN" altLang="en-US" sz="2400" b="1" dirty="0">
                  <a:solidFill>
                    <a:schemeClr val="tx1"/>
                  </a:solidFill>
                  <a:latin typeface="楷体" panose="02010609060101010101" charset="-122"/>
                  <a:ea typeface="楷体" panose="02010609060101010101" charset="-122"/>
                  <a:cs typeface="楷体" panose="02010609060101010101" charset="-122"/>
                </a:rPr>
                <a:t>和</a:t>
              </a:r>
              <a:r>
                <a:rPr lang="zh-CN" altLang="en-US" sz="2400" b="1" dirty="0">
                  <a:solidFill>
                    <a:srgbClr val="FF0000"/>
                  </a:solidFill>
                  <a:latin typeface="楷体" panose="02010609060101010101" charset="-122"/>
                  <a:ea typeface="楷体" panose="02010609060101010101" charset="-122"/>
                  <a:cs typeface="楷体" panose="02010609060101010101" charset="-122"/>
                </a:rPr>
                <a:t>合作</a:t>
              </a:r>
              <a:r>
                <a:rPr lang="zh-CN" altLang="en-US" sz="2400" b="1" dirty="0">
                  <a:solidFill>
                    <a:schemeClr val="tx1"/>
                  </a:solidFill>
                  <a:latin typeface="楷体" panose="02010609060101010101" charset="-122"/>
                  <a:ea typeface="楷体" panose="02010609060101010101" charset="-122"/>
                  <a:cs typeface="楷体" panose="02010609060101010101" charset="-122"/>
                </a:rPr>
                <a:t>能力，健全品格，拓宽视野和思路。学校是梦想启航的地方。引导学生</a:t>
              </a:r>
              <a:r>
                <a:rPr lang="zh-CN" altLang="en-US" sz="2400" b="1" dirty="0">
                  <a:solidFill>
                    <a:srgbClr val="FF0000"/>
                  </a:solidFill>
                  <a:latin typeface="楷体" panose="02010609060101010101" charset="-122"/>
                  <a:ea typeface="楷体" panose="02010609060101010101" charset="-122"/>
                  <a:cs typeface="楷体" panose="02010609060101010101" charset="-122"/>
                </a:rPr>
                <a:t>珍惜学校</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r>
                <a:rPr lang="zh-CN" altLang="en-US" sz="2400" b="1" dirty="0">
                  <a:solidFill>
                    <a:srgbClr val="FF0000"/>
                  </a:solidFill>
                  <a:latin typeface="楷体" panose="02010609060101010101" charset="-122"/>
                  <a:ea typeface="楷体" panose="02010609060101010101" charset="-122"/>
                  <a:cs typeface="楷体" panose="02010609060101010101" charset="-122"/>
                </a:rPr>
                <a:t>爱护学校</a:t>
              </a:r>
              <a:r>
                <a:rPr lang="zh-CN" altLang="en-US" sz="2400" b="1" dirty="0">
                  <a:solidFill>
                    <a:schemeClr val="tx1"/>
                  </a:solidFill>
                  <a:latin typeface="楷体" panose="02010609060101010101" charset="-122"/>
                  <a:ea typeface="楷体" panose="02010609060101010101" charset="-122"/>
                  <a:cs typeface="楷体" panose="02010609060101010101" charset="-122"/>
                </a:rPr>
                <a:t>，鼓励他们</a:t>
              </a:r>
              <a:r>
                <a:rPr lang="zh-CN" altLang="en-US" sz="2400" b="1" dirty="0">
                  <a:solidFill>
                    <a:srgbClr val="FF0000"/>
                  </a:solidFill>
                  <a:latin typeface="楷体" panose="02010609060101010101" charset="-122"/>
                  <a:ea typeface="楷体" panose="02010609060101010101" charset="-122"/>
                  <a:cs typeface="楷体" panose="02010609060101010101" charset="-122"/>
                </a:rPr>
                <a:t>为自己的梦想而努力奋斗</a:t>
              </a:r>
              <a:r>
                <a:rPr lang="zh-CN" altLang="en-US" sz="2400" b="1" dirty="0">
                  <a:solidFill>
                    <a:schemeClr val="tx1"/>
                  </a:solidFill>
                  <a:latin typeface="楷体" panose="02010609060101010101" charset="-122"/>
                  <a:ea typeface="楷体" panose="02010609060101010101" charset="-122"/>
                  <a:cs typeface="楷体" panose="02010609060101010101" charset="-122"/>
                </a:rPr>
                <a:t>。</a:t>
              </a:r>
            </a:p>
          </p:txBody>
        </p:sp>
      </p:grpSp>
      <p:sp>
        <p:nvSpPr>
          <p:cNvPr id="10" name="矩形 9"/>
          <p:cNvSpPr/>
          <p:nvPr/>
        </p:nvSpPr>
        <p:spPr>
          <a:xfrm>
            <a:off x="2205318" y="3665284"/>
            <a:ext cx="3442068" cy="5071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14655" y="-365760"/>
            <a:ext cx="2872740"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321945" y="882227"/>
            <a:ext cx="4218305" cy="2373418"/>
          </a:xfrm>
          <a:prstGeom prst="rect">
            <a:avLst/>
          </a:prstGeom>
          <a:solidFill>
            <a:schemeClr val="bg1"/>
          </a:solidFill>
          <a:ln w="9525">
            <a:solidFill>
              <a:schemeClr val="accent4">
                <a:lumMod val="75000"/>
              </a:schemeClr>
            </a:solidFill>
          </a:ln>
          <a:effectLst>
            <a:outerShdw blurRad="50800" dist="38100" dir="2700000" algn="tl" rotWithShape="0">
              <a:prstClr val="black">
                <a:alpha val="40000"/>
              </a:prstClr>
            </a:outerShdw>
          </a:effectLst>
        </p:spPr>
        <p:txBody>
          <a:bodyPr wrap="square">
            <a:noAutofit/>
          </a:bodyPr>
          <a:lstStyle/>
          <a:p>
            <a:pPr indent="0">
              <a:lnSpc>
                <a:spcPct val="140000"/>
              </a:lnSpc>
            </a:pPr>
            <a:r>
              <a:rPr lang="zh-CN" sz="2400" b="1" dirty="0">
                <a:solidFill>
                  <a:srgbClr val="FF0000"/>
                </a:solidFill>
                <a:latin typeface="Times New Roman" panose="02020603050405020304" charset="0"/>
                <a:ea typeface="宋体" panose="02010600030101010101" pitchFamily="2" charset="-122"/>
              </a:rPr>
              <a:t>【</a:t>
            </a:r>
            <a:r>
              <a:rPr lang="zh-CN" sz="2800" b="1" dirty="0">
                <a:solidFill>
                  <a:srgbClr val="FF0000"/>
                </a:solidFill>
                <a:latin typeface="Times New Roman" panose="02020603050405020304" charset="0"/>
                <a:ea typeface="宋体" panose="02010600030101010101" pitchFamily="2" charset="-122"/>
              </a:rPr>
              <a:t>Why</a:t>
            </a:r>
            <a:r>
              <a:rPr lang="zh-CN" sz="2400" b="1" dirty="0">
                <a:solidFill>
                  <a:srgbClr val="FF0000"/>
                </a:solidFill>
                <a:latin typeface="Times New Roman" panose="02020603050405020304" charset="0"/>
                <a:ea typeface="宋体" panose="02010600030101010101" pitchFamily="2" charset="-122"/>
              </a:rPr>
              <a:t>】</a:t>
            </a:r>
            <a:r>
              <a:rPr lang="en-US" altLang="zh-CN" b="1" dirty="0">
                <a:latin typeface="Times New Roman" panose="02020603050405020304" charset="0"/>
                <a:ea typeface="宋体" panose="02010600030101010101" pitchFamily="2" charset="-122"/>
              </a:rPr>
              <a:t> </a:t>
            </a:r>
            <a:r>
              <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rPr>
              <a:t>语篇传递的意义</a:t>
            </a:r>
          </a:p>
          <a:p>
            <a:pPr indent="0">
              <a:lnSpc>
                <a:spcPct val="140000"/>
              </a:lnSpc>
            </a:pPr>
            <a:r>
              <a:rPr lang="en-US" b="0" dirty="0">
                <a:latin typeface="Calibri" panose="020F0502020204030204" charset="0"/>
                <a:ea typeface="宋体" panose="02010600030101010101" pitchFamily="2" charset="-122"/>
                <a:cs typeface="Times New Roman" panose="02020603050405020304" charset="0"/>
              </a:rPr>
              <a:t>     </a:t>
            </a:r>
            <a:r>
              <a:rPr lang="zh-CN" sz="1600" b="0" dirty="0">
                <a:solidFill>
                  <a:srgbClr val="000000"/>
                </a:solidFill>
                <a:ea typeface="宋体" panose="02010600030101010101" pitchFamily="2" charset="-122"/>
              </a:rPr>
              <a:t> </a:t>
            </a:r>
            <a:r>
              <a:rPr lang="en-US" altLang="zh-CN" sz="1600" b="0" dirty="0">
                <a:solidFill>
                  <a:srgbClr val="000000"/>
                </a:solidFill>
                <a:ea typeface="宋体" panose="02010600030101010101" pitchFamily="2" charset="-122"/>
              </a:rPr>
              <a:t>  </a:t>
            </a:r>
            <a:r>
              <a:rPr lang="zh-CN" altLang="en-US" sz="1600" b="0" dirty="0">
                <a:solidFill>
                  <a:srgbClr val="000000"/>
                </a:solidFill>
                <a:ea typeface="宋体" panose="02010600030101010101" pitchFamily="2" charset="-122"/>
              </a:rPr>
              <a:t>通过学习邮件里</a:t>
            </a:r>
            <a:r>
              <a:rPr lang="en-US" altLang="zh-CN" sz="1600" dirty="0">
                <a:solidFill>
                  <a:srgbClr val="000000"/>
                </a:solidFill>
                <a:ea typeface="宋体" panose="02010600030101010101" pitchFamily="2" charset="-122"/>
              </a:rPr>
              <a:t>Peter</a:t>
            </a:r>
            <a:r>
              <a:rPr lang="zh-CN" altLang="en-US" sz="1600" dirty="0">
                <a:solidFill>
                  <a:srgbClr val="000000"/>
                </a:solidFill>
                <a:ea typeface="宋体" panose="02010600030101010101" pitchFamily="2" charset="-122"/>
              </a:rPr>
              <a:t>向朋友</a:t>
            </a:r>
            <a:r>
              <a:rPr lang="en-US" altLang="zh-CN" sz="1600" dirty="0">
                <a:solidFill>
                  <a:srgbClr val="000000"/>
                </a:solidFill>
                <a:ea typeface="宋体" panose="02010600030101010101" pitchFamily="2" charset="-122"/>
              </a:rPr>
              <a:t>Flora</a:t>
            </a:r>
            <a:r>
              <a:rPr lang="zh-CN" altLang="en-US" sz="1600" dirty="0">
                <a:solidFill>
                  <a:srgbClr val="000000"/>
                </a:solidFill>
                <a:ea typeface="宋体" panose="02010600030101010101" pitchFamily="2" charset="-122"/>
              </a:rPr>
              <a:t>描述自己的新学校</a:t>
            </a:r>
            <a:r>
              <a:rPr lang="zh-CN" sz="1600" b="0" dirty="0">
                <a:solidFill>
                  <a:srgbClr val="000000"/>
                </a:solidFill>
                <a:ea typeface="宋体" panose="02010600030101010101" pitchFamily="2" charset="-122"/>
              </a:rPr>
              <a:t>，旨在</a:t>
            </a:r>
            <a:r>
              <a:rPr lang="zh-CN" altLang="en-US" sz="1600" b="0" dirty="0">
                <a:solidFill>
                  <a:srgbClr val="000000"/>
                </a:solidFill>
                <a:ea typeface="宋体" panose="02010600030101010101" pitchFamily="2" charset="-122"/>
              </a:rPr>
              <a:t>帮助学生认识和熟悉新校园，</a:t>
            </a:r>
            <a:r>
              <a:rPr lang="zh-CN" altLang="en-US" sz="1600" dirty="0">
                <a:solidFill>
                  <a:srgbClr val="000000"/>
                </a:solidFill>
                <a:latin typeface="Times New Roman" panose="02020603050405020304" charset="0"/>
                <a:ea typeface="宋体" panose="02010600030101010101" pitchFamily="2" charset="-122"/>
                <a:cs typeface="Times New Roman" panose="02020603050405020304" charset="0"/>
              </a:rPr>
              <a:t>让学生通过观察和描述学校，引导他们爱校爱班，努力营造良好的学习氛围。体悟学校在学生成长过程中扮演的重要角色。</a:t>
            </a:r>
            <a:endParaRPr sz="1600"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7427595" y="469900"/>
            <a:ext cx="4320540" cy="2724150"/>
          </a:xfrm>
          <a:prstGeom prst="rect">
            <a:avLst/>
          </a:prstGeom>
          <a:solidFill>
            <a:schemeClr val="bg1"/>
          </a:solidFill>
          <a:ln w="9525">
            <a:solidFill>
              <a:schemeClr val="accent4">
                <a:lumMod val="50000"/>
              </a:schemeClr>
            </a:solidFill>
          </a:ln>
          <a:effectLst>
            <a:outerShdw blurRad="50800" dist="38100" dir="2700000" algn="tl" rotWithShape="0">
              <a:prstClr val="black">
                <a:alpha val="40000"/>
              </a:prstClr>
            </a:outerShdw>
          </a:effectLst>
        </p:spPr>
        <p:txBody>
          <a:bodyPr wrap="square">
            <a:noAutofit/>
          </a:bodyPr>
          <a:lstStyle/>
          <a:p>
            <a:pPr indent="0">
              <a:lnSpc>
                <a:spcPct val="130000"/>
              </a:lnSpc>
              <a:buSzPct val="130000"/>
              <a:buFont typeface="微软雅黑" panose="020B0503020204020204" charset="-122"/>
              <a:buNone/>
            </a:pPr>
            <a:r>
              <a:rPr lang="zh-CN" sz="2400" b="1" dirty="0">
                <a:solidFill>
                  <a:srgbClr val="FF0000"/>
                </a:solidFill>
                <a:latin typeface="Times New Roman" panose="02020603050405020304" charset="0"/>
                <a:ea typeface="宋体" panose="02010600030101010101" pitchFamily="2" charset="-122"/>
                <a:sym typeface="+mn-ea"/>
              </a:rPr>
              <a:t>【</a:t>
            </a:r>
            <a:r>
              <a:rPr lang="en-US" sz="2800" b="1" dirty="0">
                <a:solidFill>
                  <a:srgbClr val="FF0000"/>
                </a:solidFill>
                <a:latin typeface="Times New Roman" panose="02020603050405020304" charset="0"/>
                <a:ea typeface="宋体" panose="02010600030101010101" pitchFamily="2" charset="-122"/>
              </a:rPr>
              <a:t>What</a:t>
            </a:r>
            <a:r>
              <a:rPr lang="zh-CN" sz="2400" b="1" dirty="0">
                <a:solidFill>
                  <a:srgbClr val="FF0000"/>
                </a:solidFill>
                <a:latin typeface="Times New Roman" panose="02020603050405020304" charset="0"/>
                <a:ea typeface="宋体" panose="02010600030101010101" pitchFamily="2" charset="-122"/>
                <a:sym typeface="+mn-ea"/>
              </a:rPr>
              <a:t>】</a:t>
            </a:r>
            <a:r>
              <a:rPr lang="en-US" sz="2400" b="0" dirty="0">
                <a:latin typeface="Times New Roman" panose="02020603050405020304" charset="0"/>
                <a:ea typeface="宋体" panose="02010600030101010101" pitchFamily="2" charset="-122"/>
              </a:rPr>
              <a:t> </a:t>
            </a:r>
            <a:r>
              <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rPr>
              <a:t>语篇的主题和内容</a:t>
            </a:r>
            <a:endParaRPr lang="zh-CN" b="1" dirty="0">
              <a:solidFill>
                <a:srgbClr val="000000"/>
              </a:solidFill>
              <a:ea typeface="宋体" panose="02010600030101010101" pitchFamily="2" charset="-122"/>
            </a:endParaRPr>
          </a:p>
          <a:p>
            <a:pPr indent="0">
              <a:lnSpc>
                <a:spcPct val="130000"/>
              </a:lnSpc>
            </a:pPr>
            <a:r>
              <a:rPr lang="en-US" altLang="zh-CN" sz="1600" b="0" dirty="0">
                <a:solidFill>
                  <a:srgbClr val="000000"/>
                </a:solidFill>
                <a:ea typeface="宋体" panose="02010600030101010101" pitchFamily="2" charset="-122"/>
              </a:rPr>
              <a:t>         </a:t>
            </a:r>
            <a:r>
              <a:rPr lang="zh-CN" sz="1600" b="0" dirty="0">
                <a:solidFill>
                  <a:srgbClr val="000000"/>
                </a:solidFill>
                <a:ea typeface="宋体" panose="02010600030101010101" pitchFamily="2" charset="-122"/>
              </a:rPr>
              <a:t>本语篇</a:t>
            </a:r>
            <a:r>
              <a:rPr lang="zh-CN" sz="1600" dirty="0">
                <a:solidFill>
                  <a:srgbClr val="000000"/>
                </a:solidFill>
                <a:ea typeface="宋体" panose="02010600030101010101" pitchFamily="2" charset="-122"/>
                <a:sym typeface="+mn-ea"/>
              </a:rPr>
              <a:t>属于“人与</a:t>
            </a:r>
            <a:r>
              <a:rPr lang="zh-CN" altLang="en-US" sz="1600" dirty="0">
                <a:solidFill>
                  <a:srgbClr val="000000"/>
                </a:solidFill>
                <a:ea typeface="宋体" panose="02010600030101010101" pitchFamily="2" charset="-122"/>
                <a:sym typeface="+mn-ea"/>
              </a:rPr>
              <a:t>自我</a:t>
            </a:r>
            <a:r>
              <a:rPr lang="zh-CN" sz="1600" dirty="0">
                <a:solidFill>
                  <a:srgbClr val="000000"/>
                </a:solidFill>
                <a:ea typeface="宋体" panose="02010600030101010101" pitchFamily="2" charset="-122"/>
                <a:sym typeface="+mn-ea"/>
              </a:rPr>
              <a:t>”</a:t>
            </a:r>
            <a:r>
              <a:rPr lang="zh-CN" altLang="en-US" sz="1600" dirty="0">
                <a:solidFill>
                  <a:srgbClr val="000000"/>
                </a:solidFill>
                <a:ea typeface="宋体" panose="02010600030101010101" pitchFamily="2" charset="-122"/>
                <a:sym typeface="+mn-ea"/>
              </a:rPr>
              <a:t>主题</a:t>
            </a:r>
            <a:r>
              <a:rPr lang="zh-CN" sz="1600" dirty="0">
                <a:solidFill>
                  <a:srgbClr val="000000"/>
                </a:solidFill>
                <a:ea typeface="宋体" panose="02010600030101010101" pitchFamily="2" charset="-122"/>
                <a:sym typeface="+mn-ea"/>
              </a:rPr>
              <a:t>范畴，涉及“</a:t>
            </a:r>
            <a:r>
              <a:rPr lang="zh-CN" altLang="en-US" sz="1600" dirty="0">
                <a:solidFill>
                  <a:srgbClr val="000000"/>
                </a:solidFill>
                <a:ea typeface="宋体" panose="02010600030101010101" pitchFamily="2" charset="-122"/>
                <a:sym typeface="+mn-ea"/>
              </a:rPr>
              <a:t>生活与学习</a:t>
            </a:r>
            <a:r>
              <a:rPr lang="zh-CN" sz="1600" dirty="0">
                <a:solidFill>
                  <a:srgbClr val="000000"/>
                </a:solidFill>
                <a:ea typeface="宋体" panose="02010600030101010101" pitchFamily="2" charset="-122"/>
                <a:sym typeface="+mn-ea"/>
              </a:rPr>
              <a:t>”主题</a:t>
            </a:r>
            <a:r>
              <a:rPr lang="zh-CN" altLang="en-US" sz="1600" dirty="0">
                <a:solidFill>
                  <a:srgbClr val="000000"/>
                </a:solidFill>
                <a:ea typeface="宋体" panose="02010600030101010101" pitchFamily="2" charset="-122"/>
                <a:sym typeface="+mn-ea"/>
              </a:rPr>
              <a:t>群</a:t>
            </a:r>
            <a:r>
              <a:rPr lang="zh-CN" sz="1600" dirty="0">
                <a:solidFill>
                  <a:srgbClr val="000000"/>
                </a:solidFill>
                <a:ea typeface="宋体" panose="02010600030101010101" pitchFamily="2" charset="-122"/>
                <a:sym typeface="+mn-ea"/>
              </a:rPr>
              <a:t>下的</a:t>
            </a:r>
            <a:r>
              <a:rPr lang="zh-CN" altLang="en-US" sz="1600" dirty="0">
                <a:solidFill>
                  <a:srgbClr val="000000"/>
                </a:solidFill>
                <a:ea typeface="宋体" panose="02010600030101010101" pitchFamily="2" charset="-122"/>
                <a:sym typeface="+mn-ea"/>
              </a:rPr>
              <a:t>“</a:t>
            </a:r>
            <a:r>
              <a:rPr lang="zh-CN" altLang="en-US" sz="1600" dirty="0">
                <a:solidFill>
                  <a:srgbClr val="000000"/>
                </a:solidFill>
                <a:ea typeface="宋体" panose="02010600030101010101" pitchFamily="2" charset="-122"/>
              </a:rPr>
              <a:t>多彩、安全、有意义的学校生活”</a:t>
            </a:r>
            <a:r>
              <a:rPr lang="zh-CN" sz="1600" dirty="0">
                <a:solidFill>
                  <a:srgbClr val="000000"/>
                </a:solidFill>
                <a:ea typeface="宋体" panose="02010600030101010101" pitchFamily="2" charset="-122"/>
                <a:sym typeface="+mn-ea"/>
              </a:rPr>
              <a:t>。</a:t>
            </a:r>
            <a:r>
              <a:rPr lang="en-US" altLang="zh-CN" sz="1600" b="0" dirty="0">
                <a:solidFill>
                  <a:srgbClr val="000000"/>
                </a:solidFill>
                <a:ea typeface="宋体" panose="02010600030101010101" pitchFamily="2" charset="-122"/>
              </a:rPr>
              <a:t>       </a:t>
            </a:r>
          </a:p>
          <a:p>
            <a:pPr indent="0">
              <a:lnSpc>
                <a:spcPct val="130000"/>
              </a:lnSpc>
            </a:pPr>
            <a:r>
              <a:rPr lang="zh-CN" altLang="en-US" sz="1600" dirty="0">
                <a:solidFill>
                  <a:srgbClr val="000000"/>
                </a:solidFill>
                <a:ea typeface="宋体" panose="02010600030101010101" pitchFamily="2" charset="-122"/>
              </a:rPr>
              <a:t>         语篇是</a:t>
            </a:r>
            <a:r>
              <a:rPr lang="en-US" altLang="zh-CN" sz="1600" dirty="0">
                <a:solidFill>
                  <a:srgbClr val="000000"/>
                </a:solidFill>
                <a:ea typeface="宋体" panose="02010600030101010101" pitchFamily="2" charset="-122"/>
              </a:rPr>
              <a:t>Peter</a:t>
            </a:r>
            <a:r>
              <a:rPr lang="zh-CN" altLang="en-US" sz="1600" dirty="0">
                <a:solidFill>
                  <a:srgbClr val="000000"/>
                </a:solidFill>
                <a:ea typeface="宋体" panose="02010600030101010101" pitchFamily="2" charset="-122"/>
              </a:rPr>
              <a:t>给朋友</a:t>
            </a:r>
            <a:r>
              <a:rPr lang="en-US" altLang="zh-CN" sz="1600" dirty="0">
                <a:solidFill>
                  <a:srgbClr val="000000"/>
                </a:solidFill>
                <a:ea typeface="宋体" panose="02010600030101010101" pitchFamily="2" charset="-122"/>
              </a:rPr>
              <a:t>Flora</a:t>
            </a:r>
            <a:r>
              <a:rPr lang="zh-CN" altLang="en-US" sz="1600" dirty="0">
                <a:solidFill>
                  <a:srgbClr val="000000"/>
                </a:solidFill>
                <a:ea typeface="宋体" panose="02010600030101010101" pitchFamily="2" charset="-122"/>
              </a:rPr>
              <a:t>的回复邮件，其中</a:t>
            </a:r>
            <a:r>
              <a:rPr lang="en-US" altLang="zh-CN" sz="1600" dirty="0">
                <a:solidFill>
                  <a:srgbClr val="000000"/>
                </a:solidFill>
                <a:ea typeface="宋体" panose="02010600030101010101" pitchFamily="2" charset="-122"/>
              </a:rPr>
              <a:t>Peter</a:t>
            </a:r>
            <a:r>
              <a:rPr lang="zh-CN" altLang="en-US" sz="1600" dirty="0">
                <a:solidFill>
                  <a:srgbClr val="000000"/>
                </a:solidFill>
                <a:ea typeface="宋体" panose="02010600030101010101" pitchFamily="2" charset="-122"/>
              </a:rPr>
              <a:t>描述了自己的新学校。</a:t>
            </a:r>
            <a:r>
              <a:rPr lang="zh-CN" sz="1600" dirty="0">
                <a:solidFill>
                  <a:srgbClr val="000000"/>
                </a:solidFill>
                <a:ea typeface="宋体" panose="02010600030101010101" pitchFamily="2" charset="-122"/>
              </a:rPr>
              <a:t>内容包括</a:t>
            </a:r>
            <a:r>
              <a:rPr lang="zh-CN" altLang="en-US" sz="1600" dirty="0">
                <a:solidFill>
                  <a:srgbClr val="000000"/>
                </a:solidFill>
                <a:ea typeface="宋体" panose="02010600030101010101" pitchFamily="2" charset="-122"/>
              </a:rPr>
              <a:t>校园内不同场所，代表性活动以及最喜欢的场所及原因。</a:t>
            </a:r>
            <a:endParaRPr lang="zh-CN" sz="1600" dirty="0">
              <a:solidFill>
                <a:srgbClr val="000000"/>
              </a:solidFill>
              <a:ea typeface="宋体" panose="02010600030101010101" pitchFamily="2" charset="-122"/>
            </a:endParaRPr>
          </a:p>
        </p:txBody>
      </p:sp>
      <p:sp>
        <p:nvSpPr>
          <p:cNvPr id="4" name="文本框 3"/>
          <p:cNvSpPr txBox="1"/>
          <p:nvPr/>
        </p:nvSpPr>
        <p:spPr>
          <a:xfrm>
            <a:off x="159385" y="3428365"/>
            <a:ext cx="7084695" cy="3163570"/>
          </a:xfrm>
          <a:prstGeom prst="rect">
            <a:avLst/>
          </a:prstGeom>
          <a:solidFill>
            <a:schemeClr val="bg1"/>
          </a:solidFill>
          <a:ln>
            <a:solidFill>
              <a:schemeClr val="accent4">
                <a:lumMod val="50000"/>
              </a:schemeClr>
            </a:solidFill>
          </a:ln>
          <a:effectLst>
            <a:outerShdw blurRad="50800" dist="38100" dir="2700000" algn="tl" rotWithShape="0">
              <a:prstClr val="black">
                <a:alpha val="40000"/>
              </a:prstClr>
            </a:outerShdw>
          </a:effectLst>
        </p:spPr>
        <p:txBody>
          <a:bodyPr wrap="square" rtlCol="0" anchor="t">
            <a:noAutofit/>
          </a:bodyPr>
          <a:lstStyle/>
          <a:p>
            <a:pPr indent="0">
              <a:lnSpc>
                <a:spcPct val="140000"/>
              </a:lnSpc>
            </a:pPr>
            <a:r>
              <a:rPr lang="zh-CN" sz="2400" b="1" dirty="0">
                <a:solidFill>
                  <a:srgbClr val="FF0000"/>
                </a:solidFill>
                <a:latin typeface="Times New Roman" panose="02020603050405020304" charset="0"/>
                <a:ea typeface="宋体" panose="02010600030101010101" pitchFamily="2" charset="-122"/>
                <a:sym typeface="+mn-ea"/>
              </a:rPr>
              <a:t>【</a:t>
            </a:r>
            <a:r>
              <a:rPr lang="en-US" sz="2800" b="1" dirty="0">
                <a:solidFill>
                  <a:srgbClr val="FF0000"/>
                </a:solidFill>
                <a:latin typeface="Times New Roman" panose="02020603050405020304" charset="0"/>
                <a:ea typeface="宋体" panose="02010600030101010101" pitchFamily="2" charset="-122"/>
                <a:sym typeface="+mn-ea"/>
              </a:rPr>
              <a:t>How</a:t>
            </a:r>
            <a:r>
              <a:rPr lang="zh-CN" sz="2400" b="1" dirty="0">
                <a:solidFill>
                  <a:srgbClr val="FF0000"/>
                </a:solidFill>
                <a:latin typeface="Times New Roman" panose="02020603050405020304" charset="0"/>
                <a:ea typeface="宋体" panose="02010600030101010101" pitchFamily="2" charset="-122"/>
                <a:sym typeface="+mn-ea"/>
              </a:rPr>
              <a:t>】</a:t>
            </a:r>
            <a:r>
              <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sym typeface="+mn-ea"/>
              </a:rPr>
              <a:t>文体特征、内容结构</a:t>
            </a:r>
            <a:endPar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endParaRPr>
          </a:p>
          <a:p>
            <a:pPr indent="0">
              <a:lnSpc>
                <a:spcPct val="140000"/>
              </a:lnSpc>
            </a:pPr>
            <a:r>
              <a:rPr lang="en-US" sz="1400" dirty="0">
                <a:latin typeface="Calibri" panose="020F0502020204030204" charset="0"/>
                <a:ea typeface="宋体" panose="02010600030101010101" pitchFamily="2" charset="-122"/>
                <a:cs typeface="Times New Roman" panose="02020603050405020304" charset="0"/>
                <a:sym typeface="+mn-ea"/>
              </a:rPr>
              <a:t>       </a:t>
            </a:r>
            <a:r>
              <a:rPr lang="en-US" sz="1600" dirty="0">
                <a:latin typeface="Calibri" panose="020F0502020204030204" charset="0"/>
                <a:ea typeface="宋体" panose="02010600030101010101" pitchFamily="2" charset="-122"/>
                <a:cs typeface="Times New Roman" panose="02020603050405020304" charset="0"/>
                <a:sym typeface="+mn-ea"/>
              </a:rPr>
              <a:t>   </a:t>
            </a:r>
            <a:r>
              <a:rPr lang="zh-CN" dirty="0">
                <a:solidFill>
                  <a:srgbClr val="000000"/>
                </a:solidFill>
                <a:ea typeface="宋体" panose="02010600030101010101" pitchFamily="2" charset="-122"/>
                <a:sym typeface="+mn-ea"/>
              </a:rPr>
              <a:t>语篇是一</a:t>
            </a:r>
            <a:r>
              <a:rPr lang="zh-CN" altLang="en-US" dirty="0">
                <a:solidFill>
                  <a:srgbClr val="000000"/>
                </a:solidFill>
                <a:ea typeface="宋体" panose="02010600030101010101" pitchFamily="2" charset="-122"/>
                <a:sym typeface="+mn-ea"/>
              </a:rPr>
              <a:t>封回复邮件</a:t>
            </a:r>
            <a:r>
              <a:rPr lang="zh-CN" dirty="0">
                <a:solidFill>
                  <a:srgbClr val="000000"/>
                </a:solidFill>
                <a:ea typeface="宋体" panose="02010600030101010101" pitchFamily="2" charset="-122"/>
                <a:sym typeface="+mn-ea"/>
              </a:rPr>
              <a:t>，</a:t>
            </a:r>
            <a:r>
              <a:rPr lang="zh-CN" altLang="en-US" dirty="0">
                <a:solidFill>
                  <a:srgbClr val="000000"/>
                </a:solidFill>
                <a:ea typeface="宋体" panose="02010600030101010101" pitchFamily="2" charset="-122"/>
                <a:sym typeface="+mn-ea"/>
              </a:rPr>
              <a:t>引导学生关注邮件的格式</a:t>
            </a:r>
            <a:r>
              <a:rPr lang="zh-CN" altLang="en-US" dirty="0">
                <a:solidFill>
                  <a:srgbClr val="000000"/>
                </a:solidFill>
                <a:ea typeface="宋体" panose="02010600030101010101" pitchFamily="2" charset="-122"/>
              </a:rPr>
              <a:t>（收件人、发件人、称谓、署名、开头、正文、结尾等）以及邮件内容（重点谈论校园内不同场所，位置，代表性活动以及最喜欢的场所及原因）。围绕</a:t>
            </a:r>
            <a:r>
              <a:rPr lang="en-US" altLang="zh-CN" dirty="0">
                <a:solidFill>
                  <a:srgbClr val="000000"/>
                </a:solidFill>
                <a:ea typeface="宋体" panose="02010600030101010101" pitchFamily="2" charset="-122"/>
              </a:rPr>
              <a:t>Peter</a:t>
            </a:r>
            <a:r>
              <a:rPr lang="zh-CN" altLang="en-US" dirty="0">
                <a:solidFill>
                  <a:srgbClr val="000000"/>
                </a:solidFill>
                <a:ea typeface="宋体" panose="02010600030101010101" pitchFamily="2" charset="-122"/>
              </a:rPr>
              <a:t>的新学校展开，通过对学校不同场所的介绍，展示了</a:t>
            </a:r>
            <a:r>
              <a:rPr lang="en-US" altLang="zh-CN" dirty="0">
                <a:solidFill>
                  <a:srgbClr val="000000"/>
                </a:solidFill>
                <a:ea typeface="宋体" panose="02010600030101010101" pitchFamily="2" charset="-122"/>
              </a:rPr>
              <a:t>Peter</a:t>
            </a:r>
            <a:r>
              <a:rPr lang="zh-CN" altLang="en-US" dirty="0">
                <a:solidFill>
                  <a:srgbClr val="000000"/>
                </a:solidFill>
                <a:ea typeface="宋体" panose="02010600030101010101" pitchFamily="2" charset="-122"/>
              </a:rPr>
              <a:t>对新学校的喜爱。</a:t>
            </a:r>
            <a:r>
              <a:rPr lang="en-US" altLang="zh-CN" dirty="0">
                <a:solidFill>
                  <a:srgbClr val="000000"/>
                </a:solidFill>
                <a:ea typeface="宋体" panose="02010600030101010101" pitchFamily="2" charset="-122"/>
              </a:rPr>
              <a:t>3</a:t>
            </a:r>
            <a:r>
              <a:rPr lang="zh-CN" altLang="en-US" dirty="0">
                <a:solidFill>
                  <a:srgbClr val="000000"/>
                </a:solidFill>
                <a:ea typeface="宋体" panose="02010600030101010101" pitchFamily="2" charset="-122"/>
              </a:rPr>
              <a:t>张图片分别对应语篇里的三个重要场所（</a:t>
            </a:r>
            <a:r>
              <a:rPr lang="en-US" altLang="zh-CN" dirty="0">
                <a:solidFill>
                  <a:srgbClr val="000000"/>
                </a:solidFill>
                <a:ea typeface="宋体" panose="02010600030101010101" pitchFamily="2" charset="-122"/>
              </a:rPr>
              <a:t>sports field, classroom building, dining hall</a:t>
            </a:r>
            <a:r>
              <a:rPr lang="zh-CN" altLang="en-US" dirty="0">
                <a:solidFill>
                  <a:srgbClr val="000000"/>
                </a:solidFill>
                <a:ea typeface="宋体" panose="02010600030101010101" pitchFamily="2" charset="-122"/>
              </a:rPr>
              <a:t>）。</a:t>
            </a:r>
            <a:endParaRPr lang="zh-CN" altLang="en-US" dirty="0">
              <a:solidFill>
                <a:srgbClr val="000000"/>
              </a:solidFill>
              <a:ea typeface="宋体" panose="02010600030101010101" pitchFamily="2" charset="-122"/>
              <a:sym typeface="+mn-ea"/>
            </a:endParaRPr>
          </a:p>
        </p:txBody>
      </p:sp>
      <p:sp>
        <p:nvSpPr>
          <p:cNvPr id="5" name="文本框 4"/>
          <p:cNvSpPr txBox="1"/>
          <p:nvPr/>
        </p:nvSpPr>
        <p:spPr>
          <a:xfrm>
            <a:off x="7411085" y="3428365"/>
            <a:ext cx="4411345" cy="3163570"/>
          </a:xfrm>
          <a:prstGeom prst="rect">
            <a:avLst/>
          </a:prstGeom>
          <a:solidFill>
            <a:schemeClr val="bg1"/>
          </a:solidFill>
          <a:ln>
            <a:solidFill>
              <a:schemeClr val="accent4">
                <a:lumMod val="50000"/>
              </a:schemeClr>
            </a:solidFill>
          </a:ln>
          <a:effectLst>
            <a:outerShdw blurRad="50800" dist="38100" dir="2700000" algn="tl" rotWithShape="0">
              <a:prstClr val="black">
                <a:alpha val="40000"/>
              </a:prstClr>
            </a:outerShdw>
          </a:effectLst>
        </p:spPr>
        <p:txBody>
          <a:bodyPr wrap="square" rtlCol="0" anchor="t">
            <a:noAutofit/>
          </a:bodyPr>
          <a:lstStyle/>
          <a:p>
            <a:pPr marL="71755" indent="0" fontAlgn="auto">
              <a:lnSpc>
                <a:spcPct val="150000"/>
              </a:lnSpc>
              <a:spcBef>
                <a:spcPts val="600"/>
              </a:spcBef>
              <a:spcAft>
                <a:spcPts val="600"/>
              </a:spcAft>
            </a:pPr>
            <a:r>
              <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sym typeface="+mn-ea"/>
              </a:rPr>
              <a:t>语言特点</a:t>
            </a:r>
            <a:endParaRPr lang="zh-CN" sz="2000" dirty="0">
              <a:solidFill>
                <a:schemeClr val="accent4">
                  <a:lumMod val="50000"/>
                </a:schemeClr>
              </a:solidFill>
              <a:effectLst>
                <a:outerShdw blurRad="38100" dist="38100" dir="2700000" algn="tl">
                  <a:srgbClr val="000000">
                    <a:alpha val="43137"/>
                  </a:srgbClr>
                </a:outerShdw>
              </a:effectLst>
              <a:latin typeface="Times New Roman" panose="02020603050405020304" charset="0"/>
              <a:ea typeface="宋体" panose="02010600030101010101" pitchFamily="2" charset="-122"/>
            </a:endParaRPr>
          </a:p>
          <a:p>
            <a:pPr indent="-527685" algn="l" fontAlgn="auto">
              <a:lnSpc>
                <a:spcPct val="150000"/>
              </a:lnSpc>
              <a:spcBef>
                <a:spcPts val="0"/>
              </a:spcBef>
              <a:spcAft>
                <a:spcPts val="0"/>
              </a:spcAft>
            </a:pPr>
            <a:r>
              <a:rPr lang="en-US" sz="1400" dirty="0">
                <a:latin typeface="Calibri" panose="020F0502020204030204" charset="0"/>
                <a:ea typeface="宋体" panose="02010600030101010101" pitchFamily="2" charset="-122"/>
                <a:cs typeface="Times New Roman" panose="02020603050405020304" charset="0"/>
                <a:sym typeface="+mn-ea"/>
              </a:rPr>
              <a:t>         </a:t>
            </a:r>
            <a:r>
              <a:rPr lang="zh-CN" altLang="en-US" sz="1600" dirty="0">
                <a:solidFill>
                  <a:srgbClr val="000000"/>
                </a:solidFill>
                <a:ea typeface="宋体" panose="02010600030101010101" pitchFamily="2" charset="-122"/>
                <a:sym typeface="+mn-ea"/>
              </a:rPr>
              <a:t>语篇涉及介绍学校场所的语言表达，“有什么 ”</a:t>
            </a:r>
            <a:r>
              <a:rPr lang="en-US" altLang="zh-CN" sz="1600" dirty="0">
                <a:solidFill>
                  <a:srgbClr val="000000"/>
                </a:solidFill>
                <a:ea typeface="宋体" panose="02010600030101010101" pitchFamily="2" charset="-122"/>
                <a:sym typeface="+mn-ea"/>
              </a:rPr>
              <a:t> (There be</a:t>
            </a:r>
            <a:r>
              <a:rPr lang="zh-CN" altLang="en-US" sz="1600" dirty="0">
                <a:solidFill>
                  <a:srgbClr val="000000"/>
                </a:solidFill>
                <a:ea typeface="宋体" panose="02010600030101010101" pitchFamily="2" charset="-122"/>
                <a:sym typeface="+mn-ea"/>
              </a:rPr>
              <a:t>句型)：“</a:t>
            </a:r>
            <a:r>
              <a:rPr lang="en-US" altLang="zh-CN" sz="1600" dirty="0">
                <a:solidFill>
                  <a:srgbClr val="000000"/>
                </a:solidFill>
                <a:ea typeface="宋体" panose="02010600030101010101" pitchFamily="2" charset="-122"/>
                <a:sym typeface="+mn-ea"/>
              </a:rPr>
              <a:t>There are …</a:t>
            </a:r>
            <a:r>
              <a:rPr lang="zh-CN" altLang="en-US" sz="1600" dirty="0">
                <a:solidFill>
                  <a:srgbClr val="000000"/>
                </a:solidFill>
                <a:ea typeface="宋体" panose="02010600030101010101" pitchFamily="2" charset="-122"/>
                <a:sym typeface="+mn-ea"/>
              </a:rPr>
              <a:t>”, “</a:t>
            </a:r>
            <a:r>
              <a:rPr lang="en-US" altLang="zh-CN" sz="1600" dirty="0">
                <a:solidFill>
                  <a:srgbClr val="000000"/>
                </a:solidFill>
                <a:ea typeface="宋体" panose="02010600030101010101" pitchFamily="2" charset="-122"/>
                <a:sym typeface="+mn-ea"/>
              </a:rPr>
              <a:t>There’s …</a:t>
            </a:r>
            <a:r>
              <a:rPr lang="zh-CN" altLang="en-US" sz="1600" dirty="0">
                <a:solidFill>
                  <a:srgbClr val="000000"/>
                </a:solidFill>
                <a:ea typeface="宋体" panose="02010600030101010101" pitchFamily="2" charset="-122"/>
                <a:sym typeface="+mn-ea"/>
              </a:rPr>
              <a:t>”，“在哪里”（方位介词）：</a:t>
            </a:r>
            <a:r>
              <a:rPr lang="en-US" altLang="zh-CN" sz="1600" dirty="0">
                <a:solidFill>
                  <a:srgbClr val="000000"/>
                </a:solidFill>
                <a:ea typeface="宋体" panose="02010600030101010101" pitchFamily="2" charset="-122"/>
                <a:sym typeface="+mn-ea"/>
              </a:rPr>
              <a:t>next to, behind, across from</a:t>
            </a:r>
            <a:r>
              <a:rPr lang="zh-CN" altLang="en-US" sz="1600" dirty="0">
                <a:solidFill>
                  <a:srgbClr val="000000"/>
                </a:solidFill>
                <a:ea typeface="宋体" panose="02010600030101010101" pitchFamily="2" charset="-122"/>
                <a:sym typeface="+mn-ea"/>
              </a:rPr>
              <a:t>等，还有表达自己最喜爱的场所及原因：</a:t>
            </a:r>
            <a:r>
              <a:rPr lang="en-US" altLang="zh-CN" sz="1600" dirty="0">
                <a:solidFill>
                  <a:srgbClr val="000000"/>
                </a:solidFill>
                <a:ea typeface="宋体" panose="02010600030101010101" pitchFamily="2" charset="-122"/>
                <a:sym typeface="+mn-ea"/>
              </a:rPr>
              <a:t>“…is my favourite place because…”</a:t>
            </a:r>
            <a:r>
              <a:rPr lang="zh-CN" altLang="en-US" sz="1600" dirty="0">
                <a:solidFill>
                  <a:srgbClr val="000000"/>
                </a:solidFill>
                <a:ea typeface="宋体" panose="02010600030101010101" pitchFamily="2" charset="-122"/>
                <a:sym typeface="+mn-ea"/>
              </a:rPr>
              <a:t>以及代表性的活动：</a:t>
            </a:r>
            <a:r>
              <a:rPr lang="en-US" altLang="zh-CN" sz="1600" dirty="0">
                <a:solidFill>
                  <a:srgbClr val="000000"/>
                </a:solidFill>
                <a:ea typeface="宋体" panose="02010600030101010101" pitchFamily="2" charset="-122"/>
                <a:sym typeface="+mn-ea"/>
              </a:rPr>
              <a:t>do exercises, raise the flag, change seats等。</a:t>
            </a:r>
          </a:p>
        </p:txBody>
      </p:sp>
      <p:sp>
        <p:nvSpPr>
          <p:cNvPr id="6" name="文本框 5"/>
          <p:cNvSpPr txBox="1"/>
          <p:nvPr/>
        </p:nvSpPr>
        <p:spPr>
          <a:xfrm>
            <a:off x="621568" y="199755"/>
            <a:ext cx="4094328" cy="583565"/>
          </a:xfrm>
          <a:prstGeom prst="rect">
            <a:avLst/>
          </a:prstGeom>
          <a:noFill/>
        </p:spPr>
        <p:txBody>
          <a:bodyPr wrap="square" rtlCol="0">
            <a:spAutoFit/>
          </a:bodyPr>
          <a:lstStyle/>
          <a:p>
            <a:r>
              <a:rPr lang="zh-CN" altLang="en-US" sz="3200" dirty="0">
                <a:solidFill>
                  <a:srgbClr val="F5E752"/>
                </a:solidFill>
                <a:latin typeface="软笔行楷简繁" panose="03000600000000000000" charset="-122"/>
                <a:ea typeface="软笔行楷简繁" panose="03000600000000000000" charset="-122"/>
              </a:rPr>
              <a:t>语篇研读</a:t>
            </a:r>
          </a:p>
        </p:txBody>
      </p:sp>
      <p:grpSp>
        <p:nvGrpSpPr>
          <p:cNvPr id="35" name="组合 34"/>
          <p:cNvGrpSpPr/>
          <p:nvPr/>
        </p:nvGrpSpPr>
        <p:grpSpPr>
          <a:xfrm>
            <a:off x="4497602" y="1409840"/>
            <a:ext cx="2938045" cy="1995453"/>
            <a:chOff x="4497602" y="1409840"/>
            <a:chExt cx="2938045" cy="1995453"/>
          </a:xfrm>
        </p:grpSpPr>
        <p:sp>
          <p:nvSpPr>
            <p:cNvPr id="8" name="椭圆 7"/>
            <p:cNvSpPr/>
            <p:nvPr/>
          </p:nvSpPr>
          <p:spPr>
            <a:xfrm>
              <a:off x="5441652" y="1409840"/>
              <a:ext cx="1135386" cy="1135169"/>
            </a:xfrm>
            <a:prstGeom prst="ellipse">
              <a:avLst/>
            </a:prstGeom>
            <a:noFill/>
            <a:ln w="76200">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p>
          </p:txBody>
        </p:sp>
        <p:grpSp>
          <p:nvGrpSpPr>
            <p:cNvPr id="27" name="组合 26"/>
            <p:cNvGrpSpPr/>
            <p:nvPr/>
          </p:nvGrpSpPr>
          <p:grpSpPr>
            <a:xfrm>
              <a:off x="5160388" y="1561722"/>
              <a:ext cx="743578" cy="271100"/>
              <a:chOff x="5656949" y="1359580"/>
              <a:chExt cx="743578" cy="271100"/>
            </a:xfrm>
          </p:grpSpPr>
          <p:sp>
            <p:nvSpPr>
              <p:cNvPr id="9" name="圆角矩形 7"/>
              <p:cNvSpPr/>
              <p:nvPr/>
            </p:nvSpPr>
            <p:spPr>
              <a:xfrm>
                <a:off x="5656949" y="1359580"/>
                <a:ext cx="707839" cy="271100"/>
              </a:xfrm>
              <a:prstGeom prst="round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p>
            </p:txBody>
          </p:sp>
          <p:sp>
            <p:nvSpPr>
              <p:cNvPr id="10" name="文本框 9"/>
              <p:cNvSpPr txBox="1"/>
              <p:nvPr/>
            </p:nvSpPr>
            <p:spPr>
              <a:xfrm>
                <a:off x="5667090" y="1380141"/>
                <a:ext cx="733437" cy="246221"/>
              </a:xfrm>
              <a:prstGeom prst="rect">
                <a:avLst/>
              </a:prstGeom>
              <a:noFill/>
            </p:spPr>
            <p:txBody>
              <a:bodyPr wrap="square" rtlCol="0">
                <a:spAutoFit/>
              </a:bodyPr>
              <a:lstStyle/>
              <a:p>
                <a:r>
                  <a:rPr lang="zh-CN" altLang="en-US" sz="1000" b="1" dirty="0">
                    <a:solidFill>
                      <a:schemeClr val="bg1"/>
                    </a:solidFill>
                  </a:rPr>
                  <a:t>主题意义</a:t>
                </a:r>
              </a:p>
            </p:txBody>
          </p:sp>
        </p:grpSp>
        <p:grpSp>
          <p:nvGrpSpPr>
            <p:cNvPr id="28" name="组合 27"/>
            <p:cNvGrpSpPr/>
            <p:nvPr/>
          </p:nvGrpSpPr>
          <p:grpSpPr>
            <a:xfrm>
              <a:off x="6071931" y="1596545"/>
              <a:ext cx="707839" cy="271100"/>
              <a:chOff x="6268818" y="1757600"/>
              <a:chExt cx="707839" cy="271100"/>
            </a:xfrm>
          </p:grpSpPr>
          <p:sp>
            <p:nvSpPr>
              <p:cNvPr id="17" name="圆角矩形 19"/>
              <p:cNvSpPr/>
              <p:nvPr/>
            </p:nvSpPr>
            <p:spPr>
              <a:xfrm>
                <a:off x="6268818" y="1757600"/>
                <a:ext cx="707839" cy="271100"/>
              </a:xfrm>
              <a:prstGeom prst="roundRect">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p>
            </p:txBody>
          </p:sp>
          <p:sp>
            <p:nvSpPr>
              <p:cNvPr id="18" name="文本框 17"/>
              <p:cNvSpPr txBox="1"/>
              <p:nvPr/>
            </p:nvSpPr>
            <p:spPr>
              <a:xfrm>
                <a:off x="6272121" y="1767741"/>
                <a:ext cx="697698" cy="246221"/>
              </a:xfrm>
              <a:prstGeom prst="rect">
                <a:avLst/>
              </a:prstGeom>
              <a:noFill/>
            </p:spPr>
            <p:txBody>
              <a:bodyPr wrap="square" rtlCol="0">
                <a:spAutoFit/>
              </a:bodyPr>
              <a:lstStyle/>
              <a:p>
                <a:r>
                  <a:rPr lang="zh-CN" altLang="en-US" sz="1000" b="1" dirty="0">
                    <a:solidFill>
                      <a:schemeClr val="bg1"/>
                    </a:solidFill>
                  </a:rPr>
                  <a:t>主要内容</a:t>
                </a:r>
              </a:p>
            </p:txBody>
          </p:sp>
        </p:grpSp>
        <p:cxnSp>
          <p:nvCxnSpPr>
            <p:cNvPr id="23" name="直接箭头连接符 22"/>
            <p:cNvCxnSpPr/>
            <p:nvPr/>
          </p:nvCxnSpPr>
          <p:spPr>
            <a:xfrm flipH="1" flipV="1">
              <a:off x="4497602" y="1409840"/>
              <a:ext cx="620138" cy="359754"/>
            </a:xfrm>
            <a:prstGeom prst="straightConnector1">
              <a:avLst/>
            </a:prstGeom>
            <a:ln w="149225">
              <a:solidFill>
                <a:schemeClr val="accent4">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041460" y="2610273"/>
              <a:ext cx="4445" cy="795020"/>
            </a:xfrm>
            <a:prstGeom prst="straightConnector1">
              <a:avLst/>
            </a:prstGeom>
            <a:ln w="149225">
              <a:solidFill>
                <a:schemeClr val="accent4">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6815509" y="1477771"/>
              <a:ext cx="620138" cy="359754"/>
            </a:xfrm>
            <a:prstGeom prst="straightConnector1">
              <a:avLst/>
            </a:prstGeom>
            <a:ln w="149225">
              <a:solidFill>
                <a:schemeClr val="accent4">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682590" y="2301100"/>
            <a:ext cx="712329" cy="271100"/>
            <a:chOff x="5174054" y="1881473"/>
            <a:chExt cx="712329" cy="271100"/>
          </a:xfrm>
        </p:grpSpPr>
        <p:sp>
          <p:nvSpPr>
            <p:cNvPr id="13" name="圆角矩形 15"/>
            <p:cNvSpPr/>
            <p:nvPr/>
          </p:nvSpPr>
          <p:spPr>
            <a:xfrm>
              <a:off x="5174054" y="1881473"/>
              <a:ext cx="707839" cy="271100"/>
            </a:xfrm>
            <a:prstGeom prst="roundRect">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p>
          </p:txBody>
        </p:sp>
        <p:sp>
          <p:nvSpPr>
            <p:cNvPr id="14" name="文本框 13"/>
            <p:cNvSpPr txBox="1"/>
            <p:nvPr/>
          </p:nvSpPr>
          <p:spPr>
            <a:xfrm>
              <a:off x="5178544" y="1901989"/>
              <a:ext cx="707839" cy="246221"/>
            </a:xfrm>
            <a:prstGeom prst="rect">
              <a:avLst/>
            </a:prstGeom>
            <a:noFill/>
          </p:spPr>
          <p:txBody>
            <a:bodyPr wrap="square" rtlCol="0">
              <a:spAutoFit/>
            </a:bodyPr>
            <a:lstStyle/>
            <a:p>
              <a:r>
                <a:rPr lang="zh-CN" altLang="en-US" sz="1000" b="1" dirty="0">
                  <a:solidFill>
                    <a:schemeClr val="bg1"/>
                  </a:solidFill>
                </a:rPr>
                <a:t>语言修辞</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a:xfrm>
            <a:off x="473710" y="232410"/>
            <a:ext cx="820420" cy="820420"/>
          </a:xfrm>
          <a:prstGeom prst="rect">
            <a:avLst/>
          </a:prstGeom>
        </p:spPr>
      </p:pic>
      <p:cxnSp>
        <p:nvCxnSpPr>
          <p:cNvPr id="5" name="直接连接符 4"/>
          <p:cNvCxnSpPr/>
          <p:nvPr/>
        </p:nvCxnSpPr>
        <p:spPr>
          <a:xfrm>
            <a:off x="550545" y="1052830"/>
            <a:ext cx="11192510" cy="0"/>
          </a:xfrm>
          <a:prstGeom prst="line">
            <a:avLst/>
          </a:prstGeom>
          <a:ln w="38100">
            <a:solidFill>
              <a:schemeClr val="accent1">
                <a:alpha val="97000"/>
              </a:schemeClr>
            </a:solidFill>
          </a:ln>
        </p:spPr>
        <p:style>
          <a:lnRef idx="2">
            <a:schemeClr val="accent1"/>
          </a:lnRef>
          <a:fillRef idx="0">
            <a:srgbClr val="FFFFFF"/>
          </a:fillRef>
          <a:effectRef idx="0">
            <a:srgbClr val="FFFFFF"/>
          </a:effectRef>
          <a:fontRef idx="minor">
            <a:schemeClr val="tx1"/>
          </a:fontRef>
        </p:style>
      </p:cxnSp>
      <p:sp>
        <p:nvSpPr>
          <p:cNvPr id="48" name="矩形 47"/>
          <p:cNvSpPr/>
          <p:nvPr>
            <p:custDataLst>
              <p:tags r:id="rId2"/>
            </p:custDataLst>
          </p:nvPr>
        </p:nvSpPr>
        <p:spPr>
          <a:xfrm>
            <a:off x="1473431" y="375547"/>
            <a:ext cx="2241974" cy="534035"/>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思源黑体 CN" panose="020F0502020204030204"/>
                <a:cs typeface="+mn-ea"/>
                <a:sym typeface="+mn-lt"/>
              </a:rPr>
              <a:t>课时划分</a:t>
            </a:r>
          </a:p>
        </p:txBody>
      </p:sp>
      <p:sp>
        <p:nvSpPr>
          <p:cNvPr id="13" name="矩形 12"/>
          <p:cNvSpPr/>
          <p:nvPr/>
        </p:nvSpPr>
        <p:spPr>
          <a:xfrm>
            <a:off x="5285120" y="1129421"/>
            <a:ext cx="2241974" cy="50424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4">
                    <a:lumMod val="50000"/>
                  </a:schemeClr>
                </a:solidFill>
                <a:effectLst/>
                <a:uLnTx/>
                <a:uFillTx/>
                <a:latin typeface="思源黑体 CN" panose="020F0502020204030204"/>
                <a:cs typeface="+mn-ea"/>
                <a:sym typeface="+mn-lt"/>
              </a:rPr>
              <a:t>第二课时</a:t>
            </a:r>
          </a:p>
        </p:txBody>
      </p:sp>
      <p:sp>
        <p:nvSpPr>
          <p:cNvPr id="16" name="矩形 15"/>
          <p:cNvSpPr/>
          <p:nvPr/>
        </p:nvSpPr>
        <p:spPr>
          <a:xfrm>
            <a:off x="1597275" y="1103891"/>
            <a:ext cx="2241974" cy="504241"/>
          </a:xfrm>
          <a:prstGeom prst="rect">
            <a:avLst/>
          </a:prstGeom>
        </p:spPr>
        <p:txBody>
          <a:bodyPr wrap="square">
            <a:spAutoFit/>
            <a:scene3d>
              <a:camera prst="orthographicFront"/>
              <a:lightRig rig="threePt" dir="t"/>
            </a:scene3d>
            <a:sp3d contourW="12700"/>
          </a:bodyPr>
          <a:lstStyle/>
          <a:p>
            <a:pPr lvl="0" algn="just">
              <a:lnSpc>
                <a:spcPct val="120000"/>
              </a:lnSpc>
              <a:defRPr/>
            </a:pPr>
            <a:r>
              <a:rPr lang="zh-CN" altLang="en-US" sz="2400" b="1" dirty="0">
                <a:solidFill>
                  <a:srgbClr val="C00000"/>
                </a:solidFill>
                <a:latin typeface="思源黑体 CN" panose="020F0502020204030204"/>
                <a:cs typeface="+mn-ea"/>
                <a:sym typeface="+mn-lt"/>
              </a:rPr>
              <a:t>第一课时</a:t>
            </a:r>
          </a:p>
        </p:txBody>
      </p:sp>
      <p:sp>
        <p:nvSpPr>
          <p:cNvPr id="2" name="矩形 1"/>
          <p:cNvSpPr/>
          <p:nvPr/>
        </p:nvSpPr>
        <p:spPr>
          <a:xfrm>
            <a:off x="8874982" y="1103891"/>
            <a:ext cx="2241974" cy="504241"/>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lumMod val="75000"/>
                  </a:schemeClr>
                </a:solidFill>
                <a:effectLst/>
                <a:uLnTx/>
                <a:uFillTx/>
                <a:latin typeface="思源黑体 CN" panose="020F0502020204030204"/>
                <a:cs typeface="+mn-ea"/>
                <a:sym typeface="+mn-lt"/>
              </a:rPr>
              <a:t>第</a:t>
            </a:r>
            <a:r>
              <a:rPr lang="zh-CN" altLang="en-US" sz="2400" b="1" dirty="0">
                <a:solidFill>
                  <a:schemeClr val="accent1">
                    <a:lumMod val="75000"/>
                  </a:schemeClr>
                </a:solidFill>
                <a:latin typeface="思源黑体 CN" panose="020F0502020204030204"/>
                <a:cs typeface="+mn-ea"/>
                <a:sym typeface="+mn-lt"/>
              </a:rPr>
              <a:t>三</a:t>
            </a:r>
            <a:r>
              <a:rPr kumimoji="0" lang="zh-CN" altLang="en-US" sz="2400" b="1" i="0" u="none" strike="noStrike" kern="1200" cap="none" spc="0" normalizeH="0" baseline="0" noProof="0" dirty="0">
                <a:ln>
                  <a:noFill/>
                </a:ln>
                <a:solidFill>
                  <a:schemeClr val="accent1">
                    <a:lumMod val="75000"/>
                  </a:schemeClr>
                </a:solidFill>
                <a:effectLst/>
                <a:uLnTx/>
                <a:uFillTx/>
                <a:latin typeface="思源黑体 CN" panose="020F0502020204030204"/>
                <a:cs typeface="+mn-ea"/>
                <a:sym typeface="+mn-lt"/>
              </a:rPr>
              <a:t>课时</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800" y="1608132"/>
            <a:ext cx="3642416" cy="5198808"/>
          </a:xfrm>
          <a:prstGeom prst="rect">
            <a:avLst/>
          </a:pr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1421" y="1557073"/>
            <a:ext cx="3370997" cy="5249867"/>
          </a:xfrm>
          <a:prstGeom prst="rect">
            <a:avLst/>
          </a:prstGeom>
        </p:spPr>
      </p:pic>
      <p:pic>
        <p:nvPicPr>
          <p:cNvPr id="19"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9066" y="1633662"/>
            <a:ext cx="3753134" cy="5054640"/>
          </a:xfrm>
          <a:prstGeom prst="rect">
            <a:avLst/>
          </a:prstGeom>
        </p:spPr>
      </p:pic>
      <p:sp>
        <p:nvSpPr>
          <p:cNvPr id="20" name="矩形 19"/>
          <p:cNvSpPr/>
          <p:nvPr/>
        </p:nvSpPr>
        <p:spPr>
          <a:xfrm>
            <a:off x="818866" y="2135875"/>
            <a:ext cx="3275462" cy="4394579"/>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25" name="矩形 24"/>
          <p:cNvSpPr/>
          <p:nvPr/>
        </p:nvSpPr>
        <p:spPr>
          <a:xfrm>
            <a:off x="4289188" y="1726176"/>
            <a:ext cx="3275462" cy="1645692"/>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26" name="矩形 25"/>
          <p:cNvSpPr/>
          <p:nvPr/>
        </p:nvSpPr>
        <p:spPr>
          <a:xfrm>
            <a:off x="4289188" y="3429000"/>
            <a:ext cx="3275462" cy="3190164"/>
          </a:xfrm>
          <a:prstGeom prst="rect">
            <a:avLst/>
          </a:prstGeom>
          <a:noFill/>
          <a:ln w="3810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ln>
                <a:solidFill>
                  <a:schemeClr val="accent4">
                    <a:lumMod val="50000"/>
                  </a:schemeClr>
                </a:solidFill>
              </a:ln>
            </a:endParaRPr>
          </a:p>
        </p:txBody>
      </p:sp>
      <p:sp>
        <p:nvSpPr>
          <p:cNvPr id="27" name="矩形 26"/>
          <p:cNvSpPr/>
          <p:nvPr/>
        </p:nvSpPr>
        <p:spPr>
          <a:xfrm>
            <a:off x="7859066" y="1790131"/>
            <a:ext cx="3591406" cy="4651611"/>
          </a:xfrm>
          <a:prstGeom prst="rect">
            <a:avLst/>
          </a:prstGeom>
          <a:no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down)">
                                      <p:cBhvr>
                                        <p:cTn id="9" dur="500"/>
                                        <p:tgtEl>
                                          <p:spTgt spid="2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 grpId="0"/>
      <p:bldP spid="20"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182032141"/>
              </p:ext>
            </p:extLst>
          </p:nvPr>
        </p:nvGraphicFramePr>
        <p:xfrm>
          <a:off x="90152" y="640079"/>
          <a:ext cx="12048186" cy="6217920"/>
        </p:xfrm>
        <a:graphic>
          <a:graphicData uri="http://schemas.openxmlformats.org/drawingml/2006/table">
            <a:tbl>
              <a:tblPr firstRow="1" bandRow="1">
                <a:tableStyleId>{5C22544A-7EE6-4342-B048-85BDC9FD1C3A}</a:tableStyleId>
              </a:tblPr>
              <a:tblGrid>
                <a:gridCol w="3451538">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4481848">
                  <a:extLst>
                    <a:ext uri="{9D8B030D-6E8A-4147-A177-3AD203B41FA5}">
                      <a16:colId xmlns:a16="http://schemas.microsoft.com/office/drawing/2014/main" val="20002"/>
                    </a:ext>
                  </a:extLst>
                </a:gridCol>
              </a:tblGrid>
              <a:tr h="63371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0" dirty="0">
                          <a:solidFill>
                            <a:schemeClr val="lt1"/>
                          </a:solidFill>
                          <a:effectLst/>
                          <a:latin typeface="+mn-lt"/>
                          <a:ea typeface="+mn-ea"/>
                          <a:cs typeface="+mn-cs"/>
                        </a:rPr>
                        <a:t>教学目标设计</a:t>
                      </a:r>
                    </a:p>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0" dirty="0">
                          <a:solidFill>
                            <a:schemeClr val="lt1"/>
                          </a:solidFill>
                          <a:effectLst/>
                          <a:latin typeface="+mn-lt"/>
                          <a:ea typeface="+mn-ea"/>
                          <a:cs typeface="+mn-cs"/>
                        </a:rPr>
                        <a:t>学习活动设计</a:t>
                      </a:r>
                    </a:p>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0" dirty="0">
                          <a:solidFill>
                            <a:schemeClr val="lt1"/>
                          </a:solidFill>
                          <a:effectLst/>
                          <a:latin typeface="+mn-lt"/>
                          <a:ea typeface="+mn-ea"/>
                          <a:cs typeface="+mn-cs"/>
                        </a:rPr>
                        <a:t>学习支持</a:t>
                      </a:r>
                    </a:p>
                    <a:p>
                      <a:endParaRPr lang="zh-CN" altLang="en-US" dirty="0"/>
                    </a:p>
                  </a:txBody>
                  <a:tcPr/>
                </a:tc>
                <a:extLst>
                  <a:ext uri="{0D108BD9-81ED-4DB2-BD59-A6C34878D82A}">
                    <a16:rowId xmlns:a16="http://schemas.microsoft.com/office/drawing/2014/main" val="10000"/>
                  </a:ext>
                </a:extLst>
              </a:tr>
              <a:tr h="5522385">
                <a:tc>
                  <a:txBody>
                    <a:bodyPr/>
                    <a:lstStyle/>
                    <a:p>
                      <a:pPr marL="342900" lvl="0" indent="-342900" algn="just">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理解领悟文本中出现的与单元主题相关的新词汇，同时学习把握描述校园场所、位置、代表性活动、最喜欢的场所及原因的词句，通过这些语言的学习能梳理介绍校园的表达。</a:t>
                      </a:r>
                    </a:p>
                    <a:p>
                      <a:pPr marL="342900" lvl="0" indent="-342900" algn="just">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阅读并理解关于</a:t>
                      </a:r>
                      <a:r>
                        <a:rPr lang="en-US" altLang="zh-CN" sz="1800" b="1" kern="0" dirty="0">
                          <a:solidFill>
                            <a:schemeClr val="dk1"/>
                          </a:solidFill>
                          <a:effectLst/>
                          <a:latin typeface="仿宋" panose="02010609060101010101" pitchFamily="49" charset="-122"/>
                          <a:ea typeface="仿宋" panose="02010609060101010101" pitchFamily="49" charset="-122"/>
                          <a:cs typeface="+mn-cs"/>
                        </a:rPr>
                        <a:t>Peter</a:t>
                      </a:r>
                      <a:r>
                        <a:rPr lang="zh-CN" altLang="en-US" sz="1800" b="1" kern="0" dirty="0">
                          <a:solidFill>
                            <a:schemeClr val="dk1"/>
                          </a:solidFill>
                          <a:effectLst/>
                          <a:latin typeface="仿宋" panose="02010609060101010101" pitchFamily="49" charset="-122"/>
                          <a:ea typeface="仿宋" panose="02010609060101010101" pitchFamily="49" charset="-122"/>
                          <a:cs typeface="+mn-cs"/>
                        </a:rPr>
                        <a:t>的新校园的邮件，理解语篇写作目的与语篇体裁、结构特征，把握邮件的格式和组成部分。</a:t>
                      </a:r>
                    </a:p>
                    <a:p>
                      <a:pPr marL="342900" lvl="0" indent="-342900" algn="just">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阅读并获取邮件描述的校园内场所、位置、代表性活动以及最喜欢的场所及原因等信息，把握语篇内容，为之后的写作做好准备。</a:t>
                      </a:r>
                    </a:p>
                    <a:p>
                      <a:pPr marL="342900" lvl="0" indent="-342900" algn="just">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根据语篇中的各类形容词推断作者的情感态度，学会用这些形容词描述自己的学校。</a:t>
                      </a:r>
                    </a:p>
                    <a:p>
                      <a:pPr algn="just"/>
                      <a:r>
                        <a:rPr lang="en-US" altLang="zh-CN" sz="1800" kern="0" dirty="0">
                          <a:effectLst/>
                        </a:rPr>
                        <a:t> </a:t>
                      </a:r>
                      <a:endParaRPr lang="zh-CN" altLang="en-US" dirty="0"/>
                    </a:p>
                  </a:txBody>
                  <a:tcPr/>
                </a:tc>
                <a:tc>
                  <a:txBody>
                    <a:bodyPr/>
                    <a:lstStyle/>
                    <a:p>
                      <a:pPr marL="342900" lvl="0" indent="-342900" algn="just">
                        <a:buFont typeface="+mj-lt"/>
                        <a:buAutoNum type="arabicPeriod"/>
                      </a:pPr>
                      <a:r>
                        <a:rPr lang="en-US" altLang="zh-CN" sz="1800" kern="0" baseline="0" dirty="0">
                          <a:effectLst/>
                        </a:rPr>
                        <a:t>Share their </a:t>
                      </a:r>
                      <a:r>
                        <a:rPr lang="en-US" altLang="zh-CN" sz="1800" kern="0" baseline="0" dirty="0" err="1">
                          <a:effectLst/>
                        </a:rPr>
                        <a:t>favourite</a:t>
                      </a:r>
                      <a:r>
                        <a:rPr lang="en-US" altLang="zh-CN" sz="1800" kern="0" baseline="0" dirty="0">
                          <a:effectLst/>
                        </a:rPr>
                        <a:t> places and fun things at school, giving reasons as well. </a:t>
                      </a:r>
                      <a:endParaRPr lang="zh-CN" altLang="zh-CN" sz="1800" kern="100" baseline="0" dirty="0">
                        <a:effectLst/>
                      </a:endParaRPr>
                    </a:p>
                    <a:p>
                      <a:pPr marL="342900" lvl="0" indent="-342900" algn="just">
                        <a:buFont typeface="+mj-lt"/>
                        <a:buAutoNum type="arabicPeriod"/>
                      </a:pPr>
                      <a:r>
                        <a:rPr lang="en-US" altLang="zh-CN" sz="1800" kern="0" baseline="0" dirty="0">
                          <a:effectLst/>
                        </a:rPr>
                        <a:t>Predict the main idea according to the pictures &amp; the beginning.</a:t>
                      </a:r>
                      <a:endParaRPr lang="zh-CN" altLang="zh-CN" sz="1800" kern="100" baseline="0" dirty="0">
                        <a:effectLst/>
                      </a:endParaRPr>
                    </a:p>
                    <a:p>
                      <a:pPr marL="342900" lvl="0" indent="-342900" algn="just">
                        <a:buFont typeface="+mj-lt"/>
                        <a:buAutoNum type="arabicPeriod"/>
                      </a:pPr>
                      <a:r>
                        <a:rPr lang="en-US" altLang="zh-CN" sz="1800" kern="0" baseline="0" dirty="0">
                          <a:effectLst/>
                        </a:rPr>
                        <a:t>Identify the format of email.</a:t>
                      </a:r>
                      <a:endParaRPr lang="zh-CN" altLang="zh-CN" sz="1800" kern="100" baseline="0" dirty="0">
                        <a:effectLst/>
                      </a:endParaRPr>
                    </a:p>
                    <a:p>
                      <a:pPr marL="342900" lvl="0" indent="-342900" algn="just">
                        <a:buFont typeface="+mj-lt"/>
                        <a:buAutoNum type="arabicPeriod"/>
                      </a:pPr>
                      <a:r>
                        <a:rPr lang="en-US" altLang="zh-CN" sz="1800" kern="0" baseline="0" dirty="0">
                          <a:effectLst/>
                        </a:rPr>
                        <a:t>Analyze the content and give other possible endings.</a:t>
                      </a:r>
                      <a:endParaRPr lang="zh-CN" altLang="zh-CN" sz="1800" kern="100" baseline="0" dirty="0">
                        <a:effectLst/>
                      </a:endParaRPr>
                    </a:p>
                    <a:p>
                      <a:pPr marL="342900" lvl="0" indent="-342900" algn="just">
                        <a:buFont typeface="+mj-lt"/>
                        <a:buAutoNum type="arabicPeriod"/>
                      </a:pPr>
                      <a:r>
                        <a:rPr lang="en-US" altLang="zh-CN" sz="1800" kern="0" baseline="0" dirty="0">
                          <a:effectLst/>
                        </a:rPr>
                        <a:t>Compare and state the similarities and differences between Peter’s school and their own school.</a:t>
                      </a:r>
                      <a:endParaRPr lang="zh-CN" altLang="zh-CN" sz="1800" kern="100" baseline="0" dirty="0">
                        <a:effectLst/>
                      </a:endParaRPr>
                    </a:p>
                    <a:p>
                      <a:pPr marL="342900" lvl="0" indent="-342900" algn="just">
                        <a:buFont typeface="+mj-lt"/>
                        <a:buAutoNum type="arabicPeriod"/>
                      </a:pPr>
                      <a:r>
                        <a:rPr lang="en-US" altLang="zh-CN" sz="1800" kern="0" baseline="0" dirty="0">
                          <a:effectLst/>
                        </a:rPr>
                        <a:t>Judge the writer’s emotions and attitudes from the adjectives.</a:t>
                      </a:r>
                      <a:endParaRPr lang="zh-CN" altLang="zh-CN" sz="1800" kern="100" baseline="0" dirty="0">
                        <a:effectLst/>
                      </a:endParaRPr>
                    </a:p>
                    <a:p>
                      <a:pPr marL="342900" lvl="0" indent="-342900" algn="just">
                        <a:buFont typeface="+mj-lt"/>
                        <a:buAutoNum type="arabicPeriod"/>
                      </a:pPr>
                      <a:r>
                        <a:rPr lang="en-US" altLang="zh-CN" sz="1800" kern="0" baseline="0" dirty="0">
                          <a:effectLst/>
                        </a:rPr>
                        <a:t>Make a report about the </a:t>
                      </a:r>
                      <a:r>
                        <a:rPr lang="en-US" altLang="zh-CN" sz="1800" kern="0" baseline="0" dirty="0" err="1">
                          <a:effectLst/>
                        </a:rPr>
                        <a:t>favourite</a:t>
                      </a:r>
                      <a:r>
                        <a:rPr lang="en-US" altLang="zh-CN" sz="1800" kern="0" baseline="0" dirty="0">
                          <a:effectLst/>
                        </a:rPr>
                        <a:t> places and reasons of the group members.</a:t>
                      </a:r>
                      <a:endParaRPr lang="zh-CN" altLang="zh-CN" sz="1800" kern="100" baseline="0" dirty="0">
                        <a:effectLst/>
                      </a:endParaRPr>
                    </a:p>
                    <a:p>
                      <a:endParaRPr lang="zh-CN" altLang="en-US" dirty="0"/>
                    </a:p>
                  </a:txBody>
                  <a:tcPr/>
                </a:tc>
                <a:tc>
                  <a:txBody>
                    <a:bodyPr/>
                    <a:lstStyle/>
                    <a:p>
                      <a:pPr marL="342900" lvl="0" indent="-342900" algn="just" defTabSz="914400" rtl="0" eaLnBrk="1" latinLnBrk="0" hangingPunct="1">
                        <a:buFont typeface="+mj-lt"/>
                        <a:buAutoNum type="arabicPeriod"/>
                      </a:pPr>
                      <a:r>
                        <a:rPr lang="zh-CN" altLang="zh-CN" sz="1800" b="1" kern="0" dirty="0">
                          <a:solidFill>
                            <a:schemeClr val="dk1"/>
                          </a:solidFill>
                          <a:effectLst/>
                          <a:latin typeface="仿宋" panose="02010609060101010101" pitchFamily="49" charset="-122"/>
                          <a:ea typeface="仿宋" panose="02010609060101010101" pitchFamily="49" charset="-122"/>
                          <a:cs typeface="+mn-cs"/>
                        </a:rPr>
                        <a:t>通过分享最喜欢的校园场所、活动及原因，引导学生热爱学校。</a:t>
                      </a:r>
                    </a:p>
                    <a:p>
                      <a:pPr marL="342900" lvl="0" indent="-342900" algn="just" defTabSz="914400" rtl="0" eaLnBrk="1" latinLnBrk="0" hangingPunct="1">
                        <a:buFont typeface="+mj-lt"/>
                        <a:buAutoNum type="arabicPeriod"/>
                      </a:pPr>
                      <a:r>
                        <a:rPr lang="zh-CN" altLang="zh-CN" sz="1800" b="1" kern="0" dirty="0">
                          <a:solidFill>
                            <a:schemeClr val="dk1"/>
                          </a:solidFill>
                          <a:effectLst/>
                          <a:latin typeface="仿宋" panose="02010609060101010101" pitchFamily="49" charset="-122"/>
                          <a:ea typeface="仿宋" panose="02010609060101010101" pitchFamily="49" charset="-122"/>
                          <a:cs typeface="+mn-cs"/>
                        </a:rPr>
                        <a:t>通过对文章图片和第一段的解读，学生预测语篇</a:t>
                      </a:r>
                      <a:r>
                        <a:rPr lang="zh-CN" altLang="en-US" sz="1800" b="1" kern="0" dirty="0">
                          <a:solidFill>
                            <a:schemeClr val="dk1"/>
                          </a:solidFill>
                          <a:effectLst/>
                          <a:latin typeface="仿宋" panose="02010609060101010101" pitchFamily="49" charset="-122"/>
                          <a:ea typeface="仿宋" panose="02010609060101010101" pitchFamily="49" charset="-122"/>
                          <a:cs typeface="+mn-cs"/>
                        </a:rPr>
                        <a:t>大意</a:t>
                      </a:r>
                      <a:r>
                        <a:rPr lang="zh-CN" altLang="zh-CN" sz="1800" b="1" kern="0" dirty="0">
                          <a:solidFill>
                            <a:schemeClr val="dk1"/>
                          </a:solidFill>
                          <a:effectLst/>
                          <a:latin typeface="仿宋" panose="02010609060101010101" pitchFamily="49" charset="-122"/>
                          <a:ea typeface="仿宋" panose="02010609060101010101" pitchFamily="49" charset="-122"/>
                          <a:cs typeface="+mn-cs"/>
                        </a:rPr>
                        <a:t>。</a:t>
                      </a:r>
                    </a:p>
                    <a:p>
                      <a:pPr marL="342900" lvl="0" indent="-342900" algn="just" defTabSz="914400" rtl="0" eaLnBrk="1" latinLnBrk="0" hangingPunct="1">
                        <a:buFont typeface="+mj-lt"/>
                        <a:buAutoNum type="arabicPeriod"/>
                      </a:pPr>
                      <a:r>
                        <a:rPr lang="zh-CN" altLang="zh-CN" sz="1800" b="1" kern="0" dirty="0">
                          <a:solidFill>
                            <a:schemeClr val="dk1"/>
                          </a:solidFill>
                          <a:effectLst/>
                          <a:latin typeface="仿宋" panose="02010609060101010101" pitchFamily="49" charset="-122"/>
                          <a:ea typeface="仿宋" panose="02010609060101010101" pitchFamily="49" charset="-122"/>
                          <a:cs typeface="+mn-cs"/>
                        </a:rPr>
                        <a:t>师生共读</a:t>
                      </a: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zh-CN" sz="1800" b="1" kern="0" dirty="0">
                          <a:solidFill>
                            <a:schemeClr val="dk1"/>
                          </a:solidFill>
                          <a:effectLst/>
                          <a:latin typeface="仿宋" panose="02010609060101010101" pitchFamily="49" charset="-122"/>
                          <a:ea typeface="仿宋" panose="02010609060101010101" pitchFamily="49" charset="-122"/>
                          <a:cs typeface="+mn-cs"/>
                        </a:rPr>
                        <a:t>在教师引领下，学生关注邮件的格式（收件人、发件人、称谓、署名、开头、正文、结尾等）。</a:t>
                      </a:r>
                    </a:p>
                    <a:p>
                      <a:pPr marL="342900" lvl="0" indent="-342900" algn="just" defTabSz="914400" rtl="0" eaLnBrk="1" latinLnBrk="0" hangingPunct="1">
                        <a:buFont typeface="+mj-lt"/>
                        <a:buAutoNum type="arabicPeriod"/>
                      </a:pPr>
                      <a:r>
                        <a:rPr lang="zh-CN" altLang="zh-CN" sz="1800" b="1" kern="0" dirty="0">
                          <a:solidFill>
                            <a:schemeClr val="dk1"/>
                          </a:solidFill>
                          <a:effectLst/>
                          <a:latin typeface="仿宋" panose="02010609060101010101" pitchFamily="49" charset="-122"/>
                          <a:ea typeface="仿宋" panose="02010609060101010101" pitchFamily="49" charset="-122"/>
                          <a:cs typeface="+mn-cs"/>
                        </a:rPr>
                        <a:t>在了解语篇的特征之后，学生自主阅读并获取语篇细节信息，思考</a:t>
                      </a:r>
                      <a:r>
                        <a:rPr lang="en-US" altLang="zh-CN" sz="1800" kern="0" baseline="0" dirty="0">
                          <a:solidFill>
                            <a:schemeClr val="dk1"/>
                          </a:solidFill>
                          <a:effectLst/>
                          <a:latin typeface="+mn-lt"/>
                          <a:ea typeface="+mn-ea"/>
                          <a:cs typeface="+mn-cs"/>
                        </a:rPr>
                        <a:t>What do you think of raising the flag every Monday? What do you think of changing seats every week?</a:t>
                      </a:r>
                      <a:r>
                        <a:rPr lang="zh-CN" altLang="zh-CN" sz="1800" b="1" kern="0" dirty="0">
                          <a:solidFill>
                            <a:schemeClr val="dk1"/>
                          </a:solidFill>
                          <a:effectLst/>
                          <a:latin typeface="仿宋" panose="02010609060101010101" pitchFamily="49" charset="-122"/>
                          <a:ea typeface="仿宋" panose="02010609060101010101" pitchFamily="49" charset="-122"/>
                          <a:cs typeface="+mn-cs"/>
                        </a:rPr>
                        <a:t>并思考给出其他可能的结尾。</a:t>
                      </a:r>
                    </a:p>
                    <a:p>
                      <a:pPr marL="342900" lvl="0" indent="-342900" algn="just" defTabSz="914400" rtl="0" eaLnBrk="1" latinLnBrk="0" hangingPunct="1">
                        <a:buFont typeface="+mj-lt"/>
                        <a:buAutoNum type="arabicPeriod"/>
                      </a:pPr>
                      <a:r>
                        <a:rPr lang="zh-CN" altLang="zh-CN" sz="1800" b="1" kern="0" dirty="0">
                          <a:solidFill>
                            <a:schemeClr val="dk1"/>
                          </a:solidFill>
                          <a:effectLst/>
                          <a:latin typeface="仿宋" panose="02010609060101010101" pitchFamily="49" charset="-122"/>
                          <a:ea typeface="仿宋" panose="02010609060101010101" pitchFamily="49" charset="-122"/>
                          <a:cs typeface="+mn-cs"/>
                        </a:rPr>
                        <a:t>通过比较和陈述</a:t>
                      </a:r>
                      <a:r>
                        <a:rPr lang="en-US" altLang="zh-CN" sz="1800" kern="0" baseline="0" dirty="0">
                          <a:solidFill>
                            <a:schemeClr val="dk1"/>
                          </a:solidFill>
                          <a:effectLst/>
                          <a:latin typeface="+mn-lt"/>
                          <a:ea typeface="+mn-ea"/>
                          <a:cs typeface="+mn-cs"/>
                        </a:rPr>
                        <a:t>Peter</a:t>
                      </a:r>
                      <a:r>
                        <a:rPr lang="zh-CN" altLang="zh-CN" sz="1800" b="1" kern="0" dirty="0">
                          <a:solidFill>
                            <a:schemeClr val="dk1"/>
                          </a:solidFill>
                          <a:effectLst/>
                          <a:latin typeface="仿宋" panose="02010609060101010101" pitchFamily="49" charset="-122"/>
                          <a:ea typeface="仿宋" panose="02010609060101010101" pitchFamily="49" charset="-122"/>
                          <a:cs typeface="+mn-cs"/>
                        </a:rPr>
                        <a:t>学校和自己学校的异同，增强对</a:t>
                      </a:r>
                      <a:r>
                        <a:rPr lang="zh-CN" altLang="en-US" sz="1800" b="1" kern="0" dirty="0">
                          <a:solidFill>
                            <a:schemeClr val="dk1"/>
                          </a:solidFill>
                          <a:effectLst/>
                          <a:latin typeface="仿宋" panose="02010609060101010101" pitchFamily="49" charset="-122"/>
                          <a:ea typeface="仿宋" panose="02010609060101010101" pitchFamily="49" charset="-122"/>
                          <a:cs typeface="+mn-cs"/>
                        </a:rPr>
                        <a:t>国内</a:t>
                      </a:r>
                      <a:r>
                        <a:rPr lang="zh-CN" altLang="zh-CN" sz="1800" b="1" kern="0" dirty="0">
                          <a:solidFill>
                            <a:schemeClr val="dk1"/>
                          </a:solidFill>
                          <a:effectLst/>
                          <a:latin typeface="仿宋" panose="02010609060101010101" pitchFamily="49" charset="-122"/>
                          <a:ea typeface="仿宋" panose="02010609060101010101" pitchFamily="49" charset="-122"/>
                          <a:cs typeface="+mn-cs"/>
                        </a:rPr>
                        <a:t>校园的了解和喜爱。</a:t>
                      </a:r>
                    </a:p>
                    <a:p>
                      <a:pPr marL="342900" lvl="0" indent="-342900" algn="just" defTabSz="914400" rtl="0" eaLnBrk="1" latinLnBrk="0" hangingPunct="1">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通过感知形容词，能够判断作者的情感态度。</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342900" lvl="0" indent="-342900" algn="just" defTabSz="914400" rtl="0" eaLnBrk="1" latinLnBrk="0" hangingPunct="1">
                        <a:buFont typeface="+mj-lt"/>
                        <a:buAutoNum type="arabicPeriod"/>
                      </a:pPr>
                      <a:r>
                        <a:rPr lang="zh-CN" altLang="zh-CN" sz="1800" b="1" kern="0" dirty="0">
                          <a:solidFill>
                            <a:schemeClr val="dk1"/>
                          </a:solidFill>
                          <a:effectLst/>
                          <a:latin typeface="仿宋" panose="02010609060101010101" pitchFamily="49" charset="-122"/>
                          <a:ea typeface="仿宋" panose="02010609060101010101" pitchFamily="49" charset="-122"/>
                          <a:cs typeface="+mn-cs"/>
                        </a:rPr>
                        <a:t>通过小组活动做报告，提高学生的综合语言运用能力。</a:t>
                      </a:r>
                    </a:p>
                    <a:p>
                      <a:endParaRPr lang="zh-CN" altLang="en-US" dirty="0"/>
                    </a:p>
                  </a:txBody>
                  <a:tcPr/>
                </a:tc>
                <a:extLst>
                  <a:ext uri="{0D108BD9-81ED-4DB2-BD59-A6C34878D82A}">
                    <a16:rowId xmlns:a16="http://schemas.microsoft.com/office/drawing/2014/main" val="10001"/>
                  </a:ext>
                </a:extLst>
              </a:tr>
            </a:tbl>
          </a:graphicData>
        </a:graphic>
      </p:graphicFrame>
      <p:sp>
        <p:nvSpPr>
          <p:cNvPr id="5" name="文本框 4"/>
          <p:cNvSpPr txBox="1"/>
          <p:nvPr/>
        </p:nvSpPr>
        <p:spPr>
          <a:xfrm>
            <a:off x="4292287" y="0"/>
            <a:ext cx="2842609" cy="559769"/>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en-US" altLang="zh-CN" sz="2400" b="1" dirty="0">
                <a:solidFill>
                  <a:schemeClr val="bg1"/>
                </a:solidFill>
              </a:rPr>
              <a:t>Section B (1a-1d)</a:t>
            </a:r>
            <a:endParaRPr lang="zh-CN" altLang="en-US" sz="24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963804674"/>
              </p:ext>
            </p:extLst>
          </p:nvPr>
        </p:nvGraphicFramePr>
        <p:xfrm>
          <a:off x="71907" y="868680"/>
          <a:ext cx="12048186" cy="6355080"/>
        </p:xfrm>
        <a:graphic>
          <a:graphicData uri="http://schemas.openxmlformats.org/drawingml/2006/table">
            <a:tbl>
              <a:tblPr firstRow="1" bandRow="1">
                <a:tableStyleId>{5C22544A-7EE6-4342-B048-85BDC9FD1C3A}</a:tableStyleId>
              </a:tblPr>
              <a:tblGrid>
                <a:gridCol w="2986825">
                  <a:extLst>
                    <a:ext uri="{9D8B030D-6E8A-4147-A177-3AD203B41FA5}">
                      <a16:colId xmlns:a16="http://schemas.microsoft.com/office/drawing/2014/main" val="20000"/>
                    </a:ext>
                  </a:extLst>
                </a:gridCol>
                <a:gridCol w="4605271">
                  <a:extLst>
                    <a:ext uri="{9D8B030D-6E8A-4147-A177-3AD203B41FA5}">
                      <a16:colId xmlns:a16="http://schemas.microsoft.com/office/drawing/2014/main" val="20001"/>
                    </a:ext>
                  </a:extLst>
                </a:gridCol>
                <a:gridCol w="4456090">
                  <a:extLst>
                    <a:ext uri="{9D8B030D-6E8A-4147-A177-3AD203B41FA5}">
                      <a16:colId xmlns:a16="http://schemas.microsoft.com/office/drawing/2014/main" val="20002"/>
                    </a:ext>
                  </a:extLst>
                </a:gridCol>
              </a:tblGrid>
              <a:tr h="62628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0" dirty="0">
                          <a:solidFill>
                            <a:schemeClr val="lt1"/>
                          </a:solidFill>
                          <a:effectLst/>
                          <a:latin typeface="+mn-lt"/>
                          <a:ea typeface="+mn-ea"/>
                          <a:cs typeface="+mn-cs"/>
                        </a:rPr>
                        <a:t>教学目标设计</a:t>
                      </a:r>
                    </a:p>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0" dirty="0">
                          <a:solidFill>
                            <a:schemeClr val="lt1"/>
                          </a:solidFill>
                          <a:effectLst/>
                          <a:latin typeface="+mn-lt"/>
                          <a:ea typeface="+mn-ea"/>
                          <a:cs typeface="+mn-cs"/>
                        </a:rPr>
                        <a:t>学习活动设计</a:t>
                      </a:r>
                    </a:p>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0" dirty="0">
                          <a:solidFill>
                            <a:schemeClr val="lt1"/>
                          </a:solidFill>
                          <a:effectLst/>
                          <a:latin typeface="+mn-lt"/>
                          <a:ea typeface="+mn-ea"/>
                          <a:cs typeface="+mn-cs"/>
                        </a:rPr>
                        <a:t>学习支持</a:t>
                      </a:r>
                    </a:p>
                    <a:p>
                      <a:endParaRPr lang="zh-CN" altLang="en-US" dirty="0"/>
                    </a:p>
                  </a:txBody>
                  <a:tcPr/>
                </a:tc>
                <a:extLst>
                  <a:ext uri="{0D108BD9-81ED-4DB2-BD59-A6C34878D82A}">
                    <a16:rowId xmlns:a16="http://schemas.microsoft.com/office/drawing/2014/main" val="10000"/>
                  </a:ext>
                </a:extLst>
              </a:tr>
              <a:tr h="5189175">
                <a:tc>
                  <a:txBody>
                    <a:bodyPr/>
                    <a:lstStyle/>
                    <a:p>
                      <a:pPr marL="342900" lvl="0" indent="-342900" algn="just">
                        <a:lnSpc>
                          <a:spcPct val="150000"/>
                        </a:lnSpc>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复习邮件主体部分，借助思维导图梳理邮件的写作框架。</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342900" lvl="0" indent="-342900" algn="just">
                        <a:lnSpc>
                          <a:spcPct val="150000"/>
                        </a:lnSpc>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模仿课文的结构和语言</a:t>
                      </a:r>
                      <a:r>
                        <a:rPr lang="en-US" altLang="zh-CN" sz="1800" b="1" kern="0" dirty="0">
                          <a:solidFill>
                            <a:schemeClr val="dk1"/>
                          </a:solidFill>
                          <a:effectLst/>
                          <a:latin typeface="仿宋" panose="02010609060101010101" pitchFamily="49" charset="-122"/>
                          <a:ea typeface="仿宋" panose="02010609060101010101" pitchFamily="49" charset="-122"/>
                          <a:cs typeface="+mn-cs"/>
                        </a:rPr>
                        <a:t>,</a:t>
                      </a:r>
                      <a:r>
                        <a:rPr lang="zh-CN" altLang="en-US" sz="1800" b="1" kern="0" dirty="0">
                          <a:solidFill>
                            <a:schemeClr val="dk1"/>
                          </a:solidFill>
                          <a:effectLst/>
                          <a:latin typeface="仿宋" panose="02010609060101010101" pitchFamily="49" charset="-122"/>
                          <a:ea typeface="仿宋" panose="02010609060101010101" pitchFamily="49" charset="-122"/>
                          <a:cs typeface="+mn-cs"/>
                        </a:rPr>
                        <a:t>给朋友写一封电子邮件，介绍自己的校园。</a:t>
                      </a:r>
                    </a:p>
                    <a:p>
                      <a:pPr marL="0" indent="0">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3. </a:t>
                      </a:r>
                      <a:r>
                        <a:rPr lang="zh-CN" altLang="en-US" sz="1800" b="1" kern="0" dirty="0">
                          <a:solidFill>
                            <a:schemeClr val="dk1"/>
                          </a:solidFill>
                          <a:effectLst/>
                          <a:latin typeface="仿宋" panose="02010609060101010101" pitchFamily="49" charset="-122"/>
                          <a:ea typeface="仿宋" panose="02010609060101010101" pitchFamily="49" charset="-122"/>
                          <a:cs typeface="+mn-cs"/>
                        </a:rPr>
                        <a:t>谈论自己在校园里喜欢</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indent="0">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en-US" sz="1800" b="1" kern="0" dirty="0">
                          <a:solidFill>
                            <a:schemeClr val="dk1"/>
                          </a:solidFill>
                          <a:effectLst/>
                          <a:latin typeface="仿宋" panose="02010609060101010101" pitchFamily="49" charset="-122"/>
                          <a:ea typeface="仿宋" panose="02010609060101010101" pitchFamily="49" charset="-122"/>
                          <a:cs typeface="+mn-cs"/>
                        </a:rPr>
                        <a:t>做的事，增强对校园的 </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indent="0">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en-US" sz="1800" b="1" kern="0" dirty="0">
                          <a:solidFill>
                            <a:schemeClr val="dk1"/>
                          </a:solidFill>
                          <a:effectLst/>
                          <a:latin typeface="仿宋" panose="02010609060101010101" pitchFamily="49" charset="-122"/>
                          <a:ea typeface="仿宋" panose="02010609060101010101" pitchFamily="49" charset="-122"/>
                          <a:cs typeface="+mn-cs"/>
                        </a:rPr>
                        <a:t>了解和喜爱。</a:t>
                      </a:r>
                    </a:p>
                    <a:p>
                      <a:pPr algn="just"/>
                      <a:r>
                        <a:rPr lang="en-US" altLang="zh-CN" sz="1800" kern="0" dirty="0">
                          <a:effectLst/>
                        </a:rPr>
                        <a:t> </a:t>
                      </a:r>
                      <a:endParaRPr lang="zh-CN" altLang="en-US" dirty="0"/>
                    </a:p>
                  </a:txBody>
                  <a:tcPr/>
                </a:tc>
                <a:tc>
                  <a:txBody>
                    <a:bodyPr/>
                    <a:lstStyle/>
                    <a:p>
                      <a:pPr marL="342900" lvl="0" indent="-342900" algn="just" defTabSz="914400" rtl="0" eaLnBrk="1" latinLnBrk="0" hangingPunct="1">
                        <a:lnSpc>
                          <a:spcPct val="150000"/>
                        </a:lnSpc>
                        <a:buFont typeface="+mj-lt"/>
                        <a:buAutoNum type="arabicPeriod"/>
                      </a:pPr>
                      <a:r>
                        <a:rPr lang="en-US" altLang="zh-CN" sz="1800" kern="0" baseline="0" dirty="0">
                          <a:solidFill>
                            <a:schemeClr val="dk1"/>
                          </a:solidFill>
                          <a:effectLst/>
                          <a:latin typeface="+mn-lt"/>
                          <a:ea typeface="+mn-ea"/>
                          <a:cs typeface="+mn-cs"/>
                        </a:rPr>
                        <a:t>Analyze the structure &amp; content to learn about which aspects should be covered in the email to introduce a  school.</a:t>
                      </a:r>
                      <a:endParaRPr lang="zh-CN" altLang="zh-CN" sz="1800" kern="0" baseline="0" dirty="0">
                        <a:solidFill>
                          <a:schemeClr val="dk1"/>
                        </a:solidFill>
                        <a:effectLst/>
                        <a:latin typeface="+mn-lt"/>
                        <a:ea typeface="+mn-ea"/>
                        <a:cs typeface="+mn-cs"/>
                      </a:endParaRPr>
                    </a:p>
                    <a:p>
                      <a:pPr marL="342900" lvl="0" indent="-342900" algn="just" defTabSz="914400" rtl="0" eaLnBrk="1" latinLnBrk="0" hangingPunct="1">
                        <a:lnSpc>
                          <a:spcPct val="150000"/>
                        </a:lnSpc>
                        <a:buFont typeface="+mj-lt"/>
                        <a:buAutoNum type="arabicPeriod" startAt="2"/>
                      </a:pPr>
                      <a:r>
                        <a:rPr lang="en-US" altLang="zh-CN" sz="1800" kern="0" baseline="0" dirty="0">
                          <a:solidFill>
                            <a:schemeClr val="dk1"/>
                          </a:solidFill>
                          <a:effectLst/>
                          <a:latin typeface="+mn-lt"/>
                          <a:ea typeface="+mn-ea"/>
                          <a:cs typeface="+mn-cs"/>
                        </a:rPr>
                        <a:t>Summarize the main sentence patterns to    </a:t>
                      </a:r>
                    </a:p>
                    <a:p>
                      <a:pPr marL="0" lvl="0" indent="0" algn="just" defTabSz="914400" rtl="0" eaLnBrk="1" latinLnBrk="0" hangingPunct="1">
                        <a:lnSpc>
                          <a:spcPct val="150000"/>
                        </a:lnSpc>
                        <a:buFont typeface="+mj-lt"/>
                        <a:buNone/>
                      </a:pPr>
                      <a:r>
                        <a:rPr lang="en-US" altLang="zh-CN" sz="1800" kern="0" baseline="0" dirty="0">
                          <a:solidFill>
                            <a:schemeClr val="dk1"/>
                          </a:solidFill>
                          <a:effectLst/>
                          <a:latin typeface="+mn-lt"/>
                          <a:ea typeface="+mn-ea"/>
                          <a:cs typeface="+mn-cs"/>
                        </a:rPr>
                        <a:t>       introduce a school.</a:t>
                      </a:r>
                    </a:p>
                    <a:p>
                      <a:pPr marL="0" lvl="0" indent="0" algn="just" defTabSz="914400" rtl="0" eaLnBrk="1" latinLnBrk="0" hangingPunct="1">
                        <a:lnSpc>
                          <a:spcPct val="150000"/>
                        </a:lnSpc>
                        <a:buFont typeface="+mj-lt"/>
                        <a:buNone/>
                      </a:pPr>
                      <a:r>
                        <a:rPr lang="en-US" altLang="zh-CN" sz="1800" kern="0" baseline="0" dirty="0">
                          <a:solidFill>
                            <a:schemeClr val="dk1"/>
                          </a:solidFill>
                          <a:effectLst/>
                          <a:latin typeface="+mn-lt"/>
                          <a:ea typeface="+mn-ea"/>
                          <a:cs typeface="+mn-cs"/>
                        </a:rPr>
                        <a:t>3.   Complete the draft by themselves.</a:t>
                      </a:r>
                      <a:endParaRPr lang="zh-CN" altLang="zh-CN" sz="1800" kern="0" baseline="0" dirty="0">
                        <a:solidFill>
                          <a:schemeClr val="dk1"/>
                        </a:solidFill>
                        <a:effectLst/>
                        <a:latin typeface="+mn-lt"/>
                        <a:ea typeface="+mn-ea"/>
                        <a:cs typeface="+mn-cs"/>
                      </a:endParaRPr>
                    </a:p>
                    <a:p>
                      <a:pPr marL="342900" lvl="0" indent="-342900" algn="just" defTabSz="914400" rtl="0" eaLnBrk="1" latinLnBrk="0" hangingPunct="1">
                        <a:lnSpc>
                          <a:spcPct val="150000"/>
                        </a:lnSpc>
                        <a:buFont typeface="+mj-lt"/>
                        <a:buAutoNum type="arabicPeriod" startAt="4"/>
                      </a:pPr>
                      <a:r>
                        <a:rPr lang="en-US" altLang="zh-CN" sz="1800" kern="0" baseline="0" dirty="0">
                          <a:solidFill>
                            <a:schemeClr val="dk1"/>
                          </a:solidFill>
                          <a:effectLst/>
                          <a:latin typeface="+mn-lt"/>
                          <a:ea typeface="+mn-ea"/>
                          <a:cs typeface="+mn-cs"/>
                        </a:rPr>
                        <a:t>Discuss and summarize which aspects </a:t>
                      </a:r>
                    </a:p>
                    <a:p>
                      <a:pPr marL="0" lvl="0" indent="0" algn="just" defTabSz="914400" rtl="0" eaLnBrk="1" latinLnBrk="0" hangingPunct="1">
                        <a:lnSpc>
                          <a:spcPct val="150000"/>
                        </a:lnSpc>
                        <a:buFont typeface="+mj-lt"/>
                        <a:buNone/>
                      </a:pPr>
                      <a:r>
                        <a:rPr lang="en-US" altLang="zh-CN" sz="1800" kern="0" baseline="0" dirty="0">
                          <a:solidFill>
                            <a:schemeClr val="dk1"/>
                          </a:solidFill>
                          <a:effectLst/>
                          <a:latin typeface="+mn-lt"/>
                          <a:ea typeface="+mn-ea"/>
                          <a:cs typeface="+mn-cs"/>
                        </a:rPr>
                        <a:t>      should be taken  into account to make the </a:t>
                      </a:r>
                    </a:p>
                    <a:p>
                      <a:pPr marL="0" lvl="0" indent="0" algn="just" defTabSz="914400" rtl="0" eaLnBrk="1" latinLnBrk="0" hangingPunct="1">
                        <a:lnSpc>
                          <a:spcPct val="150000"/>
                        </a:lnSpc>
                        <a:buFont typeface="+mj-lt"/>
                        <a:buNone/>
                      </a:pPr>
                      <a:r>
                        <a:rPr lang="en-US" altLang="zh-CN" sz="1800" kern="0" baseline="0" dirty="0">
                          <a:solidFill>
                            <a:schemeClr val="dk1"/>
                          </a:solidFill>
                          <a:effectLst/>
                          <a:latin typeface="+mn-lt"/>
                          <a:ea typeface="+mn-ea"/>
                          <a:cs typeface="+mn-cs"/>
                        </a:rPr>
                        <a:t>      writing  better.</a:t>
                      </a:r>
                    </a:p>
                    <a:p>
                      <a:pPr marL="342900" lvl="0" indent="-342900" algn="just" defTabSz="914400" rtl="0" eaLnBrk="1" latinLnBrk="0" hangingPunct="1">
                        <a:lnSpc>
                          <a:spcPct val="150000"/>
                        </a:lnSpc>
                        <a:buFont typeface="+mj-lt"/>
                        <a:buAutoNum type="arabicPeriod" startAt="5"/>
                      </a:pPr>
                      <a:r>
                        <a:rPr lang="en-US" altLang="zh-CN" sz="1800" kern="0" baseline="0" dirty="0">
                          <a:solidFill>
                            <a:schemeClr val="dk1"/>
                          </a:solidFill>
                          <a:effectLst/>
                          <a:latin typeface="+mn-lt"/>
                          <a:ea typeface="+mn-ea"/>
                          <a:cs typeface="+mn-cs"/>
                        </a:rPr>
                        <a:t>Apply the principles and approaches to  improving one</a:t>
                      </a:r>
                      <a:r>
                        <a:rPr lang="zh-CN" altLang="en-US" sz="1800" kern="0" baseline="0" dirty="0">
                          <a:solidFill>
                            <a:schemeClr val="dk1"/>
                          </a:solidFill>
                          <a:effectLst/>
                          <a:latin typeface="+mn-lt"/>
                          <a:ea typeface="+mn-ea"/>
                          <a:cs typeface="+mn-cs"/>
                        </a:rPr>
                        <a:t> </a:t>
                      </a:r>
                      <a:r>
                        <a:rPr lang="en-US" altLang="zh-CN" sz="1800" kern="0" baseline="0" dirty="0">
                          <a:solidFill>
                            <a:schemeClr val="dk1"/>
                          </a:solidFill>
                          <a:effectLst/>
                          <a:latin typeface="+mn-lt"/>
                          <a:ea typeface="+mn-ea"/>
                          <a:cs typeface="+mn-cs"/>
                        </a:rPr>
                        <a:t>piece of  writing.</a:t>
                      </a:r>
                    </a:p>
                    <a:p>
                      <a:pPr marL="342900" lvl="0" indent="-342900" algn="just" defTabSz="914400" rtl="0" eaLnBrk="1" latinLnBrk="0" hangingPunct="1">
                        <a:lnSpc>
                          <a:spcPct val="150000"/>
                        </a:lnSpc>
                        <a:buFont typeface="+mj-lt"/>
                        <a:buAutoNum type="arabicPeriod" startAt="6"/>
                      </a:pPr>
                      <a:r>
                        <a:rPr lang="en-US" altLang="zh-CN" sz="1800" kern="0" baseline="0" dirty="0">
                          <a:solidFill>
                            <a:schemeClr val="dk1"/>
                          </a:solidFill>
                          <a:effectLst/>
                          <a:latin typeface="+mn-lt"/>
                          <a:ea typeface="+mn-ea"/>
                          <a:cs typeface="+mn-cs"/>
                        </a:rPr>
                        <a:t>Polish their own writings according to the   </a:t>
                      </a:r>
                    </a:p>
                    <a:p>
                      <a:pPr marL="0" lvl="0" indent="0" algn="just" defTabSz="914400" rtl="0" eaLnBrk="1" latinLnBrk="0" hangingPunct="1">
                        <a:lnSpc>
                          <a:spcPct val="150000"/>
                        </a:lnSpc>
                        <a:buFont typeface="+mj-lt"/>
                        <a:buNone/>
                      </a:pPr>
                      <a:r>
                        <a:rPr lang="en-US" altLang="zh-CN" sz="1800" kern="0" baseline="0" dirty="0">
                          <a:solidFill>
                            <a:schemeClr val="dk1"/>
                          </a:solidFill>
                          <a:effectLst/>
                          <a:latin typeface="+mn-lt"/>
                          <a:ea typeface="+mn-ea"/>
                          <a:cs typeface="+mn-cs"/>
                        </a:rPr>
                        <a:t>      checklist.</a:t>
                      </a:r>
                      <a:endParaRPr lang="zh-CN" altLang="zh-CN" sz="1800" kern="0" baseline="0" dirty="0">
                        <a:solidFill>
                          <a:schemeClr val="dk1"/>
                        </a:solidFill>
                        <a:effectLst/>
                        <a:latin typeface="+mn-lt"/>
                        <a:ea typeface="+mn-ea"/>
                        <a:cs typeface="+mn-cs"/>
                      </a:endParaRPr>
                    </a:p>
                    <a:p>
                      <a:endParaRPr lang="zh-CN" altLang="en-US" dirty="0"/>
                    </a:p>
                  </a:txBody>
                  <a:tcPr/>
                </a:tc>
                <a:tc>
                  <a:txBody>
                    <a:bodyPr/>
                    <a:lstStyle/>
                    <a:p>
                      <a:pPr marL="342900" lvl="0" indent="-342900" algn="just" defTabSz="914400" rtl="0" eaLnBrk="1" latinLnBrk="0" hangingPunct="1">
                        <a:lnSpc>
                          <a:spcPct val="150000"/>
                        </a:lnSpc>
                        <a:buFont typeface="+mj-lt"/>
                        <a:buAutoNum type="arabicPeriod"/>
                      </a:pPr>
                      <a:r>
                        <a:rPr lang="zh-CN" altLang="zh-CN" sz="1800" b="1" kern="0" dirty="0">
                          <a:solidFill>
                            <a:schemeClr val="dk1"/>
                          </a:solidFill>
                          <a:effectLst/>
                          <a:latin typeface="仿宋" panose="02010609060101010101" pitchFamily="49" charset="-122"/>
                          <a:ea typeface="仿宋" panose="02010609060101010101" pitchFamily="49" charset="-122"/>
                          <a:cs typeface="+mn-cs"/>
                        </a:rPr>
                        <a:t>通过</a:t>
                      </a:r>
                      <a:r>
                        <a:rPr lang="zh-CN" altLang="en-US" sz="1800" b="1" kern="0" dirty="0">
                          <a:solidFill>
                            <a:schemeClr val="dk1"/>
                          </a:solidFill>
                          <a:effectLst/>
                          <a:latin typeface="仿宋" panose="02010609060101010101" pitchFamily="49" charset="-122"/>
                          <a:ea typeface="仿宋" panose="02010609060101010101" pitchFamily="49" charset="-122"/>
                          <a:cs typeface="+mn-cs"/>
                        </a:rPr>
                        <a:t>分析邮件结构和内容了解需要包含哪些要素去介绍校园。</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342900" lvl="0" indent="-342900" algn="just" defTabSz="914400" rtl="0" eaLnBrk="1" latinLnBrk="0" hangingPunct="1">
                        <a:lnSpc>
                          <a:spcPct val="150000"/>
                        </a:lnSpc>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学生归纳总结介绍校园（场所、位置、活动、最喜欢的场所及原因）的语言结构。</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342900" lvl="0" indent="-342900" algn="just" defTabSz="914400" rtl="0" eaLnBrk="1" latinLnBrk="0" hangingPunct="1">
                        <a:lnSpc>
                          <a:spcPct val="150000"/>
                        </a:lnSpc>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学生自主完成邮件正文草稿。</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342900" lvl="0" indent="-342900" algn="just" defTabSz="914400" rtl="0" eaLnBrk="1" latinLnBrk="0" hangingPunct="1">
                        <a:lnSpc>
                          <a:spcPct val="150000"/>
                        </a:lnSpc>
                        <a:buFont typeface="+mj-lt"/>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学生</a:t>
                      </a:r>
                      <a:r>
                        <a:rPr lang="zh-CN" altLang="zh-CN" sz="1800" b="1" kern="0" dirty="0">
                          <a:solidFill>
                            <a:schemeClr val="dk1"/>
                          </a:solidFill>
                          <a:effectLst/>
                          <a:latin typeface="仿宋" panose="02010609060101010101" pitchFamily="49" charset="-122"/>
                          <a:ea typeface="仿宋" panose="02010609060101010101" pitchFamily="49" charset="-122"/>
                          <a:cs typeface="+mn-cs"/>
                        </a:rPr>
                        <a:t>通过</a:t>
                      </a:r>
                      <a:r>
                        <a:rPr lang="zh-CN" altLang="en-US" sz="1800" b="1" kern="0" dirty="0">
                          <a:solidFill>
                            <a:schemeClr val="dk1"/>
                          </a:solidFill>
                          <a:effectLst/>
                          <a:latin typeface="仿宋" panose="02010609060101010101" pitchFamily="49" charset="-122"/>
                          <a:ea typeface="仿宋" panose="02010609060101010101" pitchFamily="49" charset="-122"/>
                          <a:cs typeface="+mn-cs"/>
                        </a:rPr>
                        <a:t>讨论获得改进写作的原则和方式。</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lvl="0" indent="0" algn="just" defTabSz="914400" rtl="0" eaLnBrk="1" latinLnBrk="0" hangingPunct="1">
                        <a:lnSpc>
                          <a:spcPct val="150000"/>
                        </a:lnSpc>
                        <a:buFont typeface="+mj-lt"/>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5. </a:t>
                      </a:r>
                      <a:r>
                        <a:rPr lang="zh-CN" altLang="en-US" sz="1800" b="1" kern="0" dirty="0">
                          <a:solidFill>
                            <a:schemeClr val="dk1"/>
                          </a:solidFill>
                          <a:effectLst/>
                          <a:latin typeface="仿宋" panose="02010609060101010101" pitchFamily="49" charset="-122"/>
                          <a:ea typeface="仿宋" panose="02010609060101010101" pitchFamily="49" charset="-122"/>
                          <a:cs typeface="+mn-cs"/>
                        </a:rPr>
                        <a:t>学生用归纳讨论获得的原则和方式去改</a:t>
                      </a: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p>
                    <a:p>
                      <a:pPr marL="0" lvl="0" indent="0" algn="just" defTabSz="914400" rtl="0" eaLnBrk="1" latinLnBrk="0" hangingPunct="1">
                        <a:lnSpc>
                          <a:spcPct val="150000"/>
                        </a:lnSpc>
                        <a:buFont typeface="+mj-lt"/>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en-US" sz="1800" b="1" kern="0" dirty="0">
                          <a:solidFill>
                            <a:schemeClr val="dk1"/>
                          </a:solidFill>
                          <a:effectLst/>
                          <a:latin typeface="仿宋" panose="02010609060101010101" pitchFamily="49" charset="-122"/>
                          <a:ea typeface="仿宋" panose="02010609060101010101" pitchFamily="49" charset="-122"/>
                          <a:cs typeface="+mn-cs"/>
                        </a:rPr>
                        <a:t>进一篇学生习作。</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marR="0" lvl="0" indent="0" algn="just" defTabSz="914400" rtl="0" eaLnBrk="1" fontAlgn="auto" latinLnBrk="0" hangingPunct="1">
                        <a:lnSpc>
                          <a:spcPct val="150000"/>
                        </a:lnSpc>
                        <a:spcBef>
                          <a:spcPts val="0"/>
                        </a:spcBef>
                        <a:spcAft>
                          <a:spcPts val="0"/>
                        </a:spcAft>
                        <a:buClrTx/>
                        <a:buSzTx/>
                        <a:buFont typeface="+mj-lt"/>
                        <a:buNone/>
                        <a:tabLst/>
                        <a:defRPr/>
                      </a:pPr>
                      <a:r>
                        <a:rPr lang="en-US" altLang="zh-CN" sz="1800" b="1" kern="0" dirty="0">
                          <a:solidFill>
                            <a:schemeClr val="dk1"/>
                          </a:solidFill>
                          <a:effectLst/>
                          <a:latin typeface="仿宋" panose="02010609060101010101" pitchFamily="49" charset="-122"/>
                          <a:ea typeface="仿宋" panose="02010609060101010101" pitchFamily="49" charset="-122"/>
                          <a:cs typeface="+mn-cs"/>
                        </a:rPr>
                        <a:t>6. </a:t>
                      </a:r>
                      <a:r>
                        <a:rPr lang="zh-CN" altLang="en-US" sz="1800" b="1" kern="0" dirty="0">
                          <a:solidFill>
                            <a:schemeClr val="dk1"/>
                          </a:solidFill>
                          <a:effectLst/>
                          <a:latin typeface="仿宋" panose="02010609060101010101" pitchFamily="49" charset="-122"/>
                          <a:ea typeface="仿宋" panose="02010609060101010101" pitchFamily="49" charset="-122"/>
                          <a:cs typeface="+mn-cs"/>
                        </a:rPr>
                        <a:t>根据评价表应用实践，进行自评和同伴 </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marR="0" lvl="0" indent="0" algn="just" defTabSz="914400" rtl="0" eaLnBrk="1" fontAlgn="auto" latinLnBrk="0" hangingPunct="1">
                        <a:lnSpc>
                          <a:spcPct val="150000"/>
                        </a:lnSpc>
                        <a:spcBef>
                          <a:spcPts val="0"/>
                        </a:spcBef>
                        <a:spcAft>
                          <a:spcPts val="0"/>
                        </a:spcAft>
                        <a:buClrTx/>
                        <a:buSzTx/>
                        <a:buFont typeface="+mj-lt"/>
                        <a:buNone/>
                        <a:tabLst/>
                        <a:defRPr/>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en-US" sz="1800" b="1" kern="0" dirty="0">
                          <a:solidFill>
                            <a:schemeClr val="dk1"/>
                          </a:solidFill>
                          <a:effectLst/>
                          <a:latin typeface="仿宋" panose="02010609060101010101" pitchFamily="49" charset="-122"/>
                          <a:ea typeface="仿宋" panose="02010609060101010101" pitchFamily="49" charset="-122"/>
                          <a:cs typeface="+mn-cs"/>
                        </a:rPr>
                        <a:t>互评，润色自己的习作。</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lvl="0" indent="0" algn="just" defTabSz="914400" rtl="0" eaLnBrk="1" latinLnBrk="0" hangingPunct="1">
                        <a:lnSpc>
                          <a:spcPct val="150000"/>
                        </a:lnSpc>
                        <a:buFont typeface="+mj-lt"/>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endParaRPr lang="zh-CN" altLang="en-US" dirty="0"/>
                    </a:p>
                  </a:txBody>
                  <a:tcPr/>
                </a:tc>
                <a:extLst>
                  <a:ext uri="{0D108BD9-81ED-4DB2-BD59-A6C34878D82A}">
                    <a16:rowId xmlns:a16="http://schemas.microsoft.com/office/drawing/2014/main" val="10001"/>
                  </a:ext>
                </a:extLst>
              </a:tr>
            </a:tbl>
          </a:graphicData>
        </a:graphic>
      </p:graphicFrame>
      <p:sp>
        <p:nvSpPr>
          <p:cNvPr id="5" name="文本框 4"/>
          <p:cNvSpPr txBox="1"/>
          <p:nvPr/>
        </p:nvSpPr>
        <p:spPr>
          <a:xfrm>
            <a:off x="4292287" y="173865"/>
            <a:ext cx="2842609" cy="559769"/>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en-US" altLang="zh-CN" sz="2400" b="1" dirty="0">
                <a:solidFill>
                  <a:schemeClr val="bg1"/>
                </a:solidFill>
              </a:rPr>
              <a:t>Section B (2a-2b)</a:t>
            </a:r>
            <a:endParaRPr lang="zh-CN" altLang="en-US" sz="24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939298814"/>
              </p:ext>
            </p:extLst>
          </p:nvPr>
        </p:nvGraphicFramePr>
        <p:xfrm>
          <a:off x="90152" y="640079"/>
          <a:ext cx="12048186" cy="5773600"/>
        </p:xfrm>
        <a:graphic>
          <a:graphicData uri="http://schemas.openxmlformats.org/drawingml/2006/table">
            <a:tbl>
              <a:tblPr firstRow="1" bandRow="1">
                <a:tableStyleId>{5C22544A-7EE6-4342-B048-85BDC9FD1C3A}</a:tableStyleId>
              </a:tblPr>
              <a:tblGrid>
                <a:gridCol w="3451538">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4481848">
                  <a:extLst>
                    <a:ext uri="{9D8B030D-6E8A-4147-A177-3AD203B41FA5}">
                      <a16:colId xmlns:a16="http://schemas.microsoft.com/office/drawing/2014/main" val="20002"/>
                    </a:ext>
                  </a:extLst>
                </a:gridCol>
              </a:tblGrid>
              <a:tr h="63371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0" dirty="0">
                          <a:solidFill>
                            <a:schemeClr val="lt1"/>
                          </a:solidFill>
                          <a:effectLst/>
                          <a:latin typeface="+mn-lt"/>
                          <a:ea typeface="+mn-ea"/>
                          <a:cs typeface="+mn-cs"/>
                        </a:rPr>
                        <a:t>教学目标设计</a:t>
                      </a:r>
                    </a:p>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0" dirty="0">
                          <a:solidFill>
                            <a:schemeClr val="lt1"/>
                          </a:solidFill>
                          <a:effectLst/>
                          <a:latin typeface="+mn-lt"/>
                          <a:ea typeface="+mn-ea"/>
                          <a:cs typeface="+mn-cs"/>
                        </a:rPr>
                        <a:t>学习活动设计</a:t>
                      </a:r>
                    </a:p>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0" dirty="0">
                          <a:solidFill>
                            <a:schemeClr val="lt1"/>
                          </a:solidFill>
                          <a:effectLst/>
                          <a:latin typeface="+mn-lt"/>
                          <a:ea typeface="+mn-ea"/>
                          <a:cs typeface="+mn-cs"/>
                        </a:rPr>
                        <a:t>学习支持</a:t>
                      </a:r>
                    </a:p>
                    <a:p>
                      <a:endParaRPr lang="zh-CN" altLang="en-US" dirty="0"/>
                    </a:p>
                  </a:txBody>
                  <a:tcPr/>
                </a:tc>
                <a:extLst>
                  <a:ext uri="{0D108BD9-81ED-4DB2-BD59-A6C34878D82A}">
                    <a16:rowId xmlns:a16="http://schemas.microsoft.com/office/drawing/2014/main" val="10000"/>
                  </a:ext>
                </a:extLst>
              </a:tr>
              <a:tr h="5133520">
                <a:tc>
                  <a:txBody>
                    <a:bodyPr/>
                    <a:lstStyle/>
                    <a:p>
                      <a:pPr marL="342900" indent="-342900">
                        <a:lnSpc>
                          <a:spcPct val="150000"/>
                        </a:lnSpc>
                        <a:buAutoNum type="arabicPeriod"/>
                      </a:pPr>
                      <a:r>
                        <a:rPr lang="zh-CN" altLang="en-US" sz="1800" b="1" kern="0" dirty="0">
                          <a:solidFill>
                            <a:schemeClr val="dk1"/>
                          </a:solidFill>
                          <a:effectLst/>
                          <a:latin typeface="仿宋" panose="02010609060101010101" pitchFamily="49" charset="-122"/>
                          <a:ea typeface="仿宋" panose="02010609060101010101" pitchFamily="49" charset="-122"/>
                          <a:cs typeface="+mn-cs"/>
                        </a:rPr>
                        <a:t>小组合作完成校园平面图的</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indent="0">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en-US" sz="1800" b="1" kern="0" dirty="0">
                          <a:solidFill>
                            <a:schemeClr val="dk1"/>
                          </a:solidFill>
                          <a:effectLst/>
                          <a:latin typeface="仿宋" panose="02010609060101010101" pitchFamily="49" charset="-122"/>
                          <a:ea typeface="仿宋" panose="02010609060101010101" pitchFamily="49" charset="-122"/>
                          <a:cs typeface="+mn-cs"/>
                        </a:rPr>
                        <a:t>绘制，合理规划参观路线；</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indent="0">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2.</a:t>
                      </a:r>
                      <a:r>
                        <a:rPr lang="zh-CN" altLang="en-US" sz="1800" b="1" kern="0" dirty="0">
                          <a:solidFill>
                            <a:schemeClr val="dk1"/>
                          </a:solidFill>
                          <a:effectLst/>
                          <a:latin typeface="仿宋" panose="02010609060101010101" pitchFamily="49" charset="-122"/>
                          <a:ea typeface="仿宋" panose="02010609060101010101" pitchFamily="49" charset="-122"/>
                          <a:cs typeface="+mn-cs"/>
                        </a:rPr>
                        <a:t> 根据校园平面图，运用本单   </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indent="0">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en-US" sz="1800" b="1" kern="0" dirty="0">
                          <a:solidFill>
                            <a:schemeClr val="dk1"/>
                          </a:solidFill>
                          <a:effectLst/>
                          <a:latin typeface="仿宋" panose="02010609060101010101" pitchFamily="49" charset="-122"/>
                          <a:ea typeface="仿宋" panose="02010609060101010101" pitchFamily="49" charset="-122"/>
                          <a:cs typeface="+mn-cs"/>
                        </a:rPr>
                        <a:t>元所学语言以模拟导览的方 </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indent="0">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en-US" sz="1800" b="1" kern="0" dirty="0">
                          <a:solidFill>
                            <a:schemeClr val="dk1"/>
                          </a:solidFill>
                          <a:effectLst/>
                          <a:latin typeface="仿宋" panose="02010609060101010101" pitchFamily="49" charset="-122"/>
                          <a:ea typeface="仿宋" panose="02010609060101010101" pitchFamily="49" charset="-122"/>
                          <a:cs typeface="+mn-cs"/>
                        </a:rPr>
                        <a:t>式介绍自己的学校；</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indent="0">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3. </a:t>
                      </a:r>
                      <a:r>
                        <a:rPr lang="zh-CN" altLang="en-US" sz="1800" b="1" kern="0" dirty="0">
                          <a:solidFill>
                            <a:schemeClr val="dk1"/>
                          </a:solidFill>
                          <a:effectLst/>
                          <a:latin typeface="仿宋" panose="02010609060101010101" pitchFamily="49" charset="-122"/>
                          <a:ea typeface="仿宋" panose="02010609060101010101" pitchFamily="49" charset="-122"/>
                          <a:cs typeface="+mn-cs"/>
                        </a:rPr>
                        <a:t>学会爱学校和享受校园生活。</a:t>
                      </a:r>
                      <a:r>
                        <a:rPr lang="zh-CN" altLang="en-US" sz="1800" dirty="0">
                          <a:latin typeface="Times New Roman" panose="02020603050405020304" charset="0"/>
                          <a:ea typeface="华文中宋" panose="02010600040101010101" pitchFamily="2" charset="-122"/>
                          <a:cs typeface="Times New Roman" panose="02020603050405020304" charset="0"/>
                        </a:rPr>
                        <a:t> </a:t>
                      </a:r>
                      <a:endParaRPr lang="en-US" altLang="zh-CN" sz="1800" dirty="0">
                        <a:latin typeface="Times New Roman" panose="02020603050405020304" charset="0"/>
                        <a:ea typeface="华文中宋" panose="02010600040101010101" pitchFamily="2" charset="-122"/>
                        <a:cs typeface="Times New Roman" panose="02020603050405020304" charset="0"/>
                      </a:endParaRPr>
                    </a:p>
                    <a:p>
                      <a:pPr algn="just"/>
                      <a:endParaRPr lang="zh-CN" altLang="en-US" sz="1800" b="1" kern="0" dirty="0">
                        <a:solidFill>
                          <a:schemeClr val="dk1"/>
                        </a:solidFill>
                        <a:effectLst/>
                        <a:latin typeface="仿宋" panose="02010609060101010101" pitchFamily="49" charset="-122"/>
                        <a:ea typeface="仿宋" panose="02010609060101010101" pitchFamily="49" charset="-122"/>
                        <a:cs typeface="+mn-cs"/>
                      </a:endParaRPr>
                    </a:p>
                  </a:txBody>
                  <a:tcPr/>
                </a:tc>
                <a:tc>
                  <a:txBody>
                    <a:bodyPr/>
                    <a:lstStyle/>
                    <a:p>
                      <a:pPr marL="342900" lvl="0" indent="-342900">
                        <a:lnSpc>
                          <a:spcPct val="150000"/>
                        </a:lnSpc>
                        <a:buAutoNum type="arabicPeriod"/>
                      </a:pPr>
                      <a:r>
                        <a:rPr lang="en-US" altLang="zh-CN" sz="1800" kern="0" baseline="0" dirty="0">
                          <a:solidFill>
                            <a:schemeClr val="dk1"/>
                          </a:solidFill>
                          <a:effectLst/>
                          <a:latin typeface="+mn-lt"/>
                          <a:ea typeface="+mn-ea"/>
                          <a:cs typeface="+mn-cs"/>
                        </a:rPr>
                        <a:t>Make sure every group member clear </a:t>
                      </a:r>
                    </a:p>
                    <a:p>
                      <a:pPr marL="0" lvl="0" indent="0">
                        <a:lnSpc>
                          <a:spcPct val="150000"/>
                        </a:lnSpc>
                        <a:buNone/>
                      </a:pPr>
                      <a:r>
                        <a:rPr lang="en-US" altLang="zh-CN" sz="1800" kern="0" baseline="0" dirty="0">
                          <a:solidFill>
                            <a:schemeClr val="dk1"/>
                          </a:solidFill>
                          <a:effectLst/>
                          <a:latin typeface="+mn-lt"/>
                          <a:ea typeface="+mn-ea"/>
                          <a:cs typeface="+mn-cs"/>
                        </a:rPr>
                        <a:t>       about the project tasks during the    </a:t>
                      </a:r>
                    </a:p>
                    <a:p>
                      <a:pPr marL="0" lvl="0" indent="0">
                        <a:lnSpc>
                          <a:spcPct val="150000"/>
                        </a:lnSpc>
                        <a:buNone/>
                      </a:pPr>
                      <a:r>
                        <a:rPr lang="en-US" altLang="zh-CN" sz="1800" kern="0" baseline="0" dirty="0">
                          <a:solidFill>
                            <a:schemeClr val="dk1"/>
                          </a:solidFill>
                          <a:effectLst/>
                          <a:latin typeface="+mn-lt"/>
                          <a:ea typeface="+mn-ea"/>
                          <a:cs typeface="+mn-cs"/>
                        </a:rPr>
                        <a:t>       project preparations.</a:t>
                      </a:r>
                      <a:endParaRPr lang="zh-CN" altLang="zh-CN" sz="1800" kern="0" baseline="0" dirty="0">
                        <a:solidFill>
                          <a:schemeClr val="dk1"/>
                        </a:solidFill>
                        <a:effectLst/>
                        <a:latin typeface="+mn-lt"/>
                        <a:ea typeface="+mn-ea"/>
                        <a:cs typeface="+mn-cs"/>
                      </a:endParaRPr>
                    </a:p>
                    <a:p>
                      <a:pPr marL="342900" lvl="0" indent="-342900">
                        <a:lnSpc>
                          <a:spcPct val="150000"/>
                        </a:lnSpc>
                        <a:buAutoNum type="arabicPeriod" startAt="2"/>
                      </a:pPr>
                      <a:r>
                        <a:rPr lang="en-US" altLang="zh-CN" sz="1800" kern="0" baseline="0" dirty="0">
                          <a:solidFill>
                            <a:schemeClr val="dk1"/>
                          </a:solidFill>
                          <a:effectLst/>
                          <a:latin typeface="+mn-lt"/>
                          <a:ea typeface="+mn-ea"/>
                          <a:cs typeface="+mn-cs"/>
                        </a:rPr>
                        <a:t>Cooperate to complete the project </a:t>
                      </a:r>
                    </a:p>
                    <a:p>
                      <a:pPr marL="0" lvl="0" indent="0">
                        <a:lnSpc>
                          <a:spcPct val="150000"/>
                        </a:lnSpc>
                        <a:buNone/>
                      </a:pPr>
                      <a:r>
                        <a:rPr lang="en-US" altLang="zh-CN" sz="1800" kern="0" baseline="0" dirty="0">
                          <a:solidFill>
                            <a:schemeClr val="dk1"/>
                          </a:solidFill>
                          <a:effectLst/>
                          <a:latin typeface="+mn-lt"/>
                          <a:ea typeface="+mn-ea"/>
                          <a:cs typeface="+mn-cs"/>
                        </a:rPr>
                        <a:t>       tasks. Ss are encouraged to use  </a:t>
                      </a:r>
                    </a:p>
                    <a:p>
                      <a:pPr marL="0" lvl="0" indent="0">
                        <a:lnSpc>
                          <a:spcPct val="150000"/>
                        </a:lnSpc>
                        <a:buNone/>
                      </a:pPr>
                      <a:r>
                        <a:rPr lang="en-US" altLang="zh-CN" sz="1800" kern="0" baseline="0" dirty="0">
                          <a:solidFill>
                            <a:schemeClr val="dk1"/>
                          </a:solidFill>
                          <a:effectLst/>
                          <a:latin typeface="+mn-lt"/>
                          <a:ea typeface="+mn-ea"/>
                          <a:cs typeface="+mn-cs"/>
                        </a:rPr>
                        <a:t>       abundant expressions to introduce </a:t>
                      </a:r>
                    </a:p>
                    <a:p>
                      <a:pPr marL="0" lvl="0" indent="0">
                        <a:lnSpc>
                          <a:spcPct val="150000"/>
                        </a:lnSpc>
                        <a:buNone/>
                      </a:pPr>
                      <a:r>
                        <a:rPr lang="en-US" altLang="zh-CN" sz="1800" kern="0" baseline="0" dirty="0">
                          <a:solidFill>
                            <a:schemeClr val="dk1"/>
                          </a:solidFill>
                          <a:effectLst/>
                          <a:latin typeface="+mn-lt"/>
                          <a:ea typeface="+mn-ea"/>
                          <a:cs typeface="+mn-cs"/>
                        </a:rPr>
                        <a:t>       the places. </a:t>
                      </a:r>
                      <a:endParaRPr lang="zh-CN" altLang="zh-CN" sz="1800" kern="0" baseline="0" dirty="0">
                        <a:solidFill>
                          <a:schemeClr val="dk1"/>
                        </a:solidFill>
                        <a:effectLst/>
                        <a:latin typeface="+mn-lt"/>
                        <a:ea typeface="+mn-ea"/>
                        <a:cs typeface="+mn-cs"/>
                      </a:endParaRPr>
                    </a:p>
                    <a:p>
                      <a:pPr marL="342900" lvl="0" indent="-342900">
                        <a:lnSpc>
                          <a:spcPct val="150000"/>
                        </a:lnSpc>
                        <a:buAutoNum type="arabicPeriod" startAt="3"/>
                      </a:pPr>
                      <a:r>
                        <a:rPr lang="en-US" altLang="zh-CN" sz="1800" kern="0" baseline="0" dirty="0">
                          <a:solidFill>
                            <a:schemeClr val="dk1"/>
                          </a:solidFill>
                          <a:effectLst/>
                          <a:latin typeface="+mn-lt"/>
                          <a:ea typeface="+mn-ea"/>
                          <a:cs typeface="+mn-cs"/>
                        </a:rPr>
                        <a:t>Several groups are invited to present </a:t>
                      </a:r>
                    </a:p>
                    <a:p>
                      <a:pPr marL="0" lvl="0" indent="0">
                        <a:lnSpc>
                          <a:spcPct val="150000"/>
                        </a:lnSpc>
                        <a:buNone/>
                      </a:pPr>
                      <a:r>
                        <a:rPr lang="en-US" altLang="zh-CN" sz="1800" kern="0" baseline="0" dirty="0">
                          <a:solidFill>
                            <a:schemeClr val="dk1"/>
                          </a:solidFill>
                          <a:effectLst/>
                          <a:latin typeface="+mn-lt"/>
                          <a:ea typeface="+mn-ea"/>
                          <a:cs typeface="+mn-cs"/>
                        </a:rPr>
                        <a:t>      their work. Interactions between   </a:t>
                      </a:r>
                    </a:p>
                    <a:p>
                      <a:pPr marL="0" lvl="0" indent="0">
                        <a:lnSpc>
                          <a:spcPct val="150000"/>
                        </a:lnSpc>
                        <a:buNone/>
                      </a:pPr>
                      <a:r>
                        <a:rPr lang="en-US" altLang="zh-CN" sz="1800" kern="0" baseline="0" dirty="0">
                          <a:solidFill>
                            <a:schemeClr val="dk1"/>
                          </a:solidFill>
                          <a:effectLst/>
                          <a:latin typeface="+mn-lt"/>
                          <a:ea typeface="+mn-ea"/>
                          <a:cs typeface="+mn-cs"/>
                        </a:rPr>
                        <a:t>      guides and visitors are encouraged. </a:t>
                      </a:r>
                      <a:endParaRPr lang="zh-CN" altLang="zh-CN" sz="1800" kern="0" baseline="0" dirty="0">
                        <a:solidFill>
                          <a:schemeClr val="dk1"/>
                        </a:solidFill>
                        <a:effectLst/>
                        <a:latin typeface="+mn-lt"/>
                        <a:ea typeface="+mn-ea"/>
                        <a:cs typeface="+mn-cs"/>
                      </a:endParaRPr>
                    </a:p>
                    <a:p>
                      <a:pPr marL="342900" indent="-342900">
                        <a:lnSpc>
                          <a:spcPct val="150000"/>
                        </a:lnSpc>
                        <a:buAutoNum type="arabicPeriod" startAt="4"/>
                      </a:pPr>
                      <a:r>
                        <a:rPr lang="en-US" altLang="zh-CN" sz="1800" kern="0" baseline="0" dirty="0">
                          <a:solidFill>
                            <a:schemeClr val="dk1"/>
                          </a:solidFill>
                          <a:effectLst/>
                          <a:latin typeface="+mn-lt"/>
                          <a:ea typeface="+mn-ea"/>
                          <a:cs typeface="+mn-cs"/>
                        </a:rPr>
                        <a:t>Vote for the best guide according to </a:t>
                      </a:r>
                    </a:p>
                    <a:p>
                      <a:pPr marL="0" indent="0">
                        <a:lnSpc>
                          <a:spcPct val="150000"/>
                        </a:lnSpc>
                        <a:buNone/>
                      </a:pPr>
                      <a:r>
                        <a:rPr lang="en-US" altLang="zh-CN" sz="1800" kern="0" baseline="0" dirty="0">
                          <a:solidFill>
                            <a:schemeClr val="dk1"/>
                          </a:solidFill>
                          <a:effectLst/>
                          <a:latin typeface="+mn-lt"/>
                          <a:ea typeface="+mn-ea"/>
                          <a:cs typeface="+mn-cs"/>
                        </a:rPr>
                        <a:t>      the checklist.</a:t>
                      </a:r>
                      <a:endParaRPr lang="zh-CN" altLang="en-US" sz="1800" kern="0" baseline="0" dirty="0">
                        <a:solidFill>
                          <a:schemeClr val="dk1"/>
                        </a:solidFill>
                        <a:effectLst/>
                        <a:latin typeface="+mn-lt"/>
                        <a:ea typeface="+mn-ea"/>
                        <a:cs typeface="+mn-cs"/>
                      </a:endParaRPr>
                    </a:p>
                  </a:txBody>
                  <a:tcPr/>
                </a:tc>
                <a:tc>
                  <a:txBody>
                    <a:bodyPr/>
                    <a:lstStyle/>
                    <a:p>
                      <a:pPr>
                        <a:lnSpc>
                          <a:spcPct val="150000"/>
                        </a:lnSpc>
                      </a:pPr>
                      <a:r>
                        <a:rPr lang="zh-CN" altLang="zh-CN" sz="1800" kern="1200" dirty="0">
                          <a:solidFill>
                            <a:schemeClr val="dk1"/>
                          </a:solidFill>
                          <a:effectLst/>
                          <a:latin typeface="+mn-lt"/>
                          <a:ea typeface="+mn-ea"/>
                          <a:cs typeface="+mn-cs"/>
                        </a:rPr>
                        <a:t> </a:t>
                      </a:r>
                      <a:r>
                        <a:rPr lang="en-US" altLang="zh-CN" sz="1800" kern="1200" dirty="0">
                          <a:solidFill>
                            <a:schemeClr val="dk1"/>
                          </a:solidFill>
                          <a:effectLst/>
                          <a:latin typeface="+mn-lt"/>
                          <a:ea typeface="+mn-ea"/>
                          <a:cs typeface="+mn-cs"/>
                        </a:rPr>
                        <a:t>1.  </a:t>
                      </a:r>
                      <a:r>
                        <a:rPr lang="zh-CN" altLang="zh-CN" sz="1800" b="1" kern="0" dirty="0">
                          <a:solidFill>
                            <a:schemeClr val="dk1"/>
                          </a:solidFill>
                          <a:effectLst/>
                          <a:latin typeface="仿宋" panose="02010609060101010101" pitchFamily="49" charset="-122"/>
                          <a:ea typeface="仿宋" panose="02010609060101010101" pitchFamily="49" charset="-122"/>
                          <a:cs typeface="+mn-cs"/>
                        </a:rPr>
                        <a:t>通过让学生关注项目活动标题和</a:t>
                      </a:r>
                      <a:r>
                        <a:rPr lang="en-US" altLang="zh-CN" sz="1800" b="1" kern="0" dirty="0">
                          <a:solidFill>
                            <a:schemeClr val="dk1"/>
                          </a:solidFill>
                          <a:effectLst/>
                          <a:latin typeface="仿宋" panose="02010609060101010101" pitchFamily="49" charset="-122"/>
                          <a:ea typeface="仿宋" panose="02010609060101010101" pitchFamily="49" charset="-122"/>
                          <a:cs typeface="+mn-cs"/>
                        </a:rPr>
                        <a:t>3a</a:t>
                      </a:r>
                      <a:r>
                        <a:rPr lang="zh-CN" altLang="zh-CN" sz="1800" b="1" kern="0" dirty="0">
                          <a:solidFill>
                            <a:schemeClr val="dk1"/>
                          </a:solidFill>
                          <a:effectLst/>
                          <a:latin typeface="仿宋" panose="02010609060101010101" pitchFamily="49" charset="-122"/>
                          <a:ea typeface="仿宋" panose="02010609060101010101" pitchFamily="49" charset="-122"/>
                          <a:cs typeface="+mn-cs"/>
                        </a:rPr>
                        <a:t>指示</a:t>
                      </a: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p>
                    <a:p>
                      <a:pPr>
                        <a:lnSpc>
                          <a:spcPct val="150000"/>
                        </a:lnSpc>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zh-CN" sz="1800" b="1" kern="0" dirty="0">
                          <a:solidFill>
                            <a:schemeClr val="dk1"/>
                          </a:solidFill>
                          <a:effectLst/>
                          <a:latin typeface="仿宋" panose="02010609060101010101" pitchFamily="49" charset="-122"/>
                          <a:ea typeface="仿宋" panose="02010609060101010101" pitchFamily="49" charset="-122"/>
                          <a:cs typeface="+mn-cs"/>
                        </a:rPr>
                        <a:t>语，引导学生明确项目主题和任务。</a:t>
                      </a:r>
                    </a:p>
                    <a:p>
                      <a:pPr marL="0" algn="l" defTabSz="914400" rtl="0" eaLnBrk="1" latinLnBrk="0" hangingPunct="1">
                        <a:lnSpc>
                          <a:spcPct val="150000"/>
                        </a:lnSpc>
                      </a:pPr>
                      <a:r>
                        <a:rPr lang="en-US" altLang="zh-CN" sz="1800" kern="1200" dirty="0">
                          <a:solidFill>
                            <a:schemeClr val="dk1"/>
                          </a:solidFill>
                          <a:effectLst/>
                          <a:latin typeface="+mn-lt"/>
                          <a:ea typeface="+mn-ea"/>
                          <a:cs typeface="+mn-cs"/>
                        </a:rPr>
                        <a:t> 2.   </a:t>
                      </a:r>
                      <a:r>
                        <a:rPr lang="zh-CN" altLang="zh-CN" sz="1800" b="1" kern="0" dirty="0">
                          <a:solidFill>
                            <a:schemeClr val="dk1"/>
                          </a:solidFill>
                          <a:effectLst/>
                          <a:latin typeface="仿宋" panose="02010609060101010101" pitchFamily="49" charset="-122"/>
                          <a:ea typeface="仿宋" panose="02010609060101010101" pitchFamily="49" charset="-122"/>
                          <a:cs typeface="+mn-cs"/>
                        </a:rPr>
                        <a:t>学生通过小组合作，完成以下任务：收</a:t>
                      </a: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p>
                    <a:p>
                      <a:pPr marL="0" algn="l" defTabSz="914400" rtl="0" eaLnBrk="1" latinLnBrk="0" hangingPunct="1">
                        <a:lnSpc>
                          <a:spcPct val="150000"/>
                        </a:lnSpc>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zh-CN" sz="1800" b="1" kern="0" dirty="0">
                          <a:solidFill>
                            <a:schemeClr val="dk1"/>
                          </a:solidFill>
                          <a:effectLst/>
                          <a:latin typeface="仿宋" panose="02010609060101010101" pitchFamily="49" charset="-122"/>
                          <a:ea typeface="仿宋" panose="02010609060101010101" pitchFamily="49" charset="-122"/>
                          <a:cs typeface="+mn-cs"/>
                        </a:rPr>
                        <a:t>集整理信息、绘制校园平面图，设计游</a:t>
                      </a: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p>
                    <a:p>
                      <a:pPr marL="0" algn="l" defTabSz="914400" rtl="0" eaLnBrk="1" latinLnBrk="0" hangingPunct="1">
                        <a:lnSpc>
                          <a:spcPct val="150000"/>
                        </a:lnSpc>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zh-CN" sz="1800" b="1" kern="0" dirty="0">
                          <a:solidFill>
                            <a:schemeClr val="dk1"/>
                          </a:solidFill>
                          <a:effectLst/>
                          <a:latin typeface="仿宋" panose="02010609060101010101" pitchFamily="49" charset="-122"/>
                          <a:ea typeface="仿宋" panose="02010609060101010101" pitchFamily="49" charset="-122"/>
                          <a:cs typeface="+mn-cs"/>
                        </a:rPr>
                        <a:t>览介绍词。</a:t>
                      </a:r>
                    </a:p>
                    <a:p>
                      <a:pPr marL="342900" indent="-342900" algn="l" defTabSz="914400" rtl="0" eaLnBrk="1" latinLnBrk="0" hangingPunct="1">
                        <a:lnSpc>
                          <a:spcPct val="150000"/>
                        </a:lnSpc>
                        <a:buAutoNum type="arabicPeriod" startAt="3"/>
                      </a:pPr>
                      <a:r>
                        <a:rPr lang="zh-CN" altLang="zh-CN" sz="1800" b="1" kern="0" dirty="0">
                          <a:solidFill>
                            <a:schemeClr val="dk1"/>
                          </a:solidFill>
                          <a:effectLst/>
                          <a:latin typeface="仿宋" panose="02010609060101010101" pitchFamily="49" charset="-122"/>
                          <a:ea typeface="仿宋" panose="02010609060101010101" pitchFamily="49" charset="-122"/>
                          <a:cs typeface="+mn-cs"/>
                        </a:rPr>
                        <a:t>项目小组上台展示，此时，其他学生作</a:t>
                      </a:r>
                      <a:endParaRPr lang="en-US" altLang="zh-CN" sz="1800" b="1" kern="0" dirty="0">
                        <a:solidFill>
                          <a:schemeClr val="dk1"/>
                        </a:solidFill>
                        <a:effectLst/>
                        <a:latin typeface="仿宋" panose="02010609060101010101" pitchFamily="49" charset="-122"/>
                        <a:ea typeface="仿宋" panose="02010609060101010101" pitchFamily="49" charset="-122"/>
                        <a:cs typeface="+mn-cs"/>
                      </a:endParaRPr>
                    </a:p>
                    <a:p>
                      <a:pPr marL="0" indent="0" algn="l" defTabSz="914400" rtl="0" eaLnBrk="1" latinLnBrk="0" hangingPunct="1">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zh-CN" sz="1800" b="1" kern="0" dirty="0">
                          <a:solidFill>
                            <a:schemeClr val="dk1"/>
                          </a:solidFill>
                          <a:effectLst/>
                          <a:latin typeface="仿宋" panose="02010609060101010101" pitchFamily="49" charset="-122"/>
                          <a:ea typeface="仿宋" panose="02010609060101010101" pitchFamily="49" charset="-122"/>
                          <a:cs typeface="+mn-cs"/>
                        </a:rPr>
                        <a:t>为游客要提问自己感兴趣的内容和导游</a:t>
                      </a: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p>
                    <a:p>
                      <a:pPr marL="0" indent="0" algn="l" defTabSz="914400" rtl="0" eaLnBrk="1" latinLnBrk="0" hangingPunct="1">
                        <a:lnSpc>
                          <a:spcPct val="150000"/>
                        </a:lnSpc>
                        <a:buNone/>
                      </a:pPr>
                      <a:r>
                        <a:rPr lang="en-US" altLang="zh-CN" sz="1800" b="1" kern="0" dirty="0">
                          <a:solidFill>
                            <a:schemeClr val="dk1"/>
                          </a:solidFill>
                          <a:effectLst/>
                          <a:latin typeface="仿宋" panose="02010609060101010101" pitchFamily="49" charset="-122"/>
                          <a:ea typeface="仿宋" panose="02010609060101010101" pitchFamily="49" charset="-122"/>
                          <a:cs typeface="+mn-cs"/>
                        </a:rPr>
                        <a:t>   </a:t>
                      </a:r>
                      <a:r>
                        <a:rPr lang="zh-CN" altLang="zh-CN" sz="1800" b="1" kern="0" dirty="0">
                          <a:solidFill>
                            <a:schemeClr val="dk1"/>
                          </a:solidFill>
                          <a:effectLst/>
                          <a:latin typeface="仿宋" panose="02010609060101010101" pitchFamily="49" charset="-122"/>
                          <a:ea typeface="仿宋" panose="02010609060101010101" pitchFamily="49" charset="-122"/>
                          <a:cs typeface="+mn-cs"/>
                        </a:rPr>
                        <a:t>进行互动。</a:t>
                      </a:r>
                    </a:p>
                    <a:p>
                      <a:pPr>
                        <a:lnSpc>
                          <a:spcPct val="150000"/>
                        </a:lnSpc>
                      </a:pPr>
                      <a:r>
                        <a:rPr lang="en-US" altLang="zh-CN" sz="1800" kern="1200" dirty="0">
                          <a:solidFill>
                            <a:schemeClr val="dk1"/>
                          </a:solidFill>
                          <a:effectLst/>
                          <a:latin typeface="+mn-lt"/>
                          <a:ea typeface="+mn-ea"/>
                          <a:cs typeface="+mn-cs"/>
                        </a:rPr>
                        <a:t>4.    </a:t>
                      </a:r>
                      <a:r>
                        <a:rPr lang="zh-CN" altLang="zh-CN" sz="1800" b="1" kern="0" dirty="0">
                          <a:solidFill>
                            <a:schemeClr val="dk1"/>
                          </a:solidFill>
                          <a:effectLst/>
                          <a:latin typeface="仿宋" panose="02010609060101010101" pitchFamily="49" charset="-122"/>
                          <a:ea typeface="仿宋" panose="02010609060101010101" pitchFamily="49" charset="-122"/>
                          <a:cs typeface="+mn-cs"/>
                        </a:rPr>
                        <a:t>根据评价</a:t>
                      </a:r>
                      <a:r>
                        <a:rPr lang="zh-CN" altLang="en-US" sz="1800" b="1" kern="0" dirty="0">
                          <a:solidFill>
                            <a:schemeClr val="dk1"/>
                          </a:solidFill>
                          <a:effectLst/>
                          <a:latin typeface="仿宋" panose="02010609060101010101" pitchFamily="49" charset="-122"/>
                          <a:ea typeface="仿宋" panose="02010609060101010101" pitchFamily="49" charset="-122"/>
                          <a:cs typeface="+mn-cs"/>
                        </a:rPr>
                        <a:t>量</a:t>
                      </a:r>
                      <a:r>
                        <a:rPr lang="zh-CN" altLang="zh-CN" sz="1800" b="1" kern="0" dirty="0">
                          <a:solidFill>
                            <a:schemeClr val="dk1"/>
                          </a:solidFill>
                          <a:effectLst/>
                          <a:latin typeface="仿宋" panose="02010609060101010101" pitchFamily="49" charset="-122"/>
                          <a:ea typeface="仿宋" panose="02010609060101010101" pitchFamily="49" charset="-122"/>
                          <a:cs typeface="+mn-cs"/>
                        </a:rPr>
                        <a:t>表，投票选出最佳导游。</a:t>
                      </a:r>
                    </a:p>
                    <a:p>
                      <a:endParaRPr lang="zh-CN" alt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5" name="文本框 4"/>
          <p:cNvSpPr txBox="1"/>
          <p:nvPr/>
        </p:nvSpPr>
        <p:spPr>
          <a:xfrm>
            <a:off x="4923352" y="0"/>
            <a:ext cx="1348659" cy="559769"/>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pPr algn="ctr"/>
            <a:r>
              <a:rPr lang="en-US" altLang="zh-CN" sz="2400" b="1" dirty="0">
                <a:solidFill>
                  <a:schemeClr val="bg1"/>
                </a:solidFill>
              </a:rPr>
              <a:t>Project</a:t>
            </a:r>
            <a:endParaRPr lang="zh-CN" altLang="en-US" sz="24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52365" y="3429000"/>
            <a:ext cx="6993255" cy="2437130"/>
          </a:xfrm>
          <a:prstGeom prst="rect">
            <a:avLst/>
          </a:prstGeom>
        </p:spPr>
        <p:txBody>
          <a:bodyPr anchor="ctr">
            <a:scene3d>
              <a:camera prst="legacyObliqueTopLeft">
                <a:rot lat="0" lon="0" rev="0"/>
              </a:camera>
              <a:lightRig rig="legacyFlat1" dir="tl"/>
            </a:scene3d>
          </a:bodyPr>
          <a:lstStyle/>
          <a:p>
            <a:pPr algn="l">
              <a:lnSpc>
                <a:spcPct val="152000"/>
              </a:lnSpc>
            </a:pP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U</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nit３ Section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B</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1a-1d</a:t>
            </a:r>
          </a:p>
          <a:p>
            <a:pPr algn="ctr">
              <a:lnSpc>
                <a:spcPct val="152000"/>
              </a:lnSpc>
            </a:pPr>
            <a:r>
              <a:rPr lang="zh-CN" altLang="en-US" sz="5345" b="1" kern="100" dirty="0">
                <a:solidFill>
                  <a:srgbClr val="2F529E">
                    <a:alpha val="100000"/>
                  </a:srgbClr>
                </a:solidFill>
                <a:latin typeface="黑体" panose="02010609060101010101" charset="-122"/>
                <a:ea typeface="黑体" panose="02010609060101010101" charset="-122"/>
                <a:sym typeface="+mn-ea"/>
              </a:rPr>
              <a:t>阅读课学习活动设计</a:t>
            </a:r>
            <a:endParaRPr lang="zh-CN" altLang="en-US" sz="5345" kern="100" spc="0" dirty="0">
              <a:solidFill>
                <a:srgbClr val="2F529E">
                  <a:alpha val="100000"/>
                </a:srgbClr>
              </a:solidFill>
              <a:latin typeface="黑体" panose="02010609060101010101" charset="-122"/>
              <a:ea typeface="黑体" panose="02010609060101010101" charset="-122"/>
            </a:endParaRPr>
          </a:p>
          <a:p>
            <a:pPr algn="l">
              <a:lnSpc>
                <a:spcPct val="152000"/>
              </a:lnSpc>
            </a:pPr>
            <a:endPar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endParaRPr>
          </a:p>
          <a:p>
            <a:pPr algn="l">
              <a:lnSpc>
                <a:spcPct val="112000"/>
              </a:lnSpc>
            </a:pPr>
            <a:endParaRPr lang="en-US" altLang="zh-CN" sz="5345" b="1" kern="100" spc="0" dirty="0">
              <a:solidFill>
                <a:srgbClr val="2F529E"/>
              </a:solidFill>
              <a:latin typeface="Times New Roman" panose="02020603050405020304" charset="0"/>
              <a:ea typeface="微软雅黑" panose="020B0503020204020204" charset="-122"/>
              <a:cs typeface="Times New Roman" panose="02020603050405020304" charset="0"/>
              <a:sym typeface="+mn-ea"/>
            </a:endParaRPr>
          </a:p>
        </p:txBody>
      </p:sp>
      <p:pic>
        <p:nvPicPr>
          <p:cNvPr id="15" name="图片 14" descr="besser-englisch-sprechen-grafik-jessica-hartmann-1024x1024"/>
          <p:cNvPicPr>
            <a:picLocks noChangeAspect="1"/>
          </p:cNvPicPr>
          <p:nvPr/>
        </p:nvPicPr>
        <p:blipFill>
          <a:blip r:embed="rId3"/>
          <a:stretch>
            <a:fillRect/>
          </a:stretch>
        </p:blipFill>
        <p:spPr>
          <a:xfrm>
            <a:off x="240453" y="1028700"/>
            <a:ext cx="4632960" cy="46329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文本框 3"/>
          <p:cNvSpPr txBox="1">
            <a:spLocks noChangeArrowheads="1"/>
          </p:cNvSpPr>
          <p:nvPr>
            <p:custDataLst>
              <p:tags r:id="rId1"/>
            </p:custDataLst>
          </p:nvPr>
        </p:nvSpPr>
        <p:spPr bwMode="auto">
          <a:xfrm>
            <a:off x="234315" y="890905"/>
            <a:ext cx="11391900" cy="667385"/>
          </a:xfrm>
          <a:prstGeom prst="rect">
            <a:avLst/>
          </a:prstGeom>
          <a:noFill/>
          <a:ln>
            <a:noFill/>
          </a:ln>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omic Sans MS" panose="030F0702030302020204" pitchFamily="66"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omic Sans MS" panose="030F0702030302020204" pitchFamily="66"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omic Sans MS" panose="030F0702030302020204" pitchFamily="66" charset="0"/>
                <a:ea typeface="微软雅黑" panose="020B0503020204020204" charset="-122"/>
              </a:defRPr>
            </a:lvl3pPr>
            <a:lvl4pPr marL="1600200" indent="-228600">
              <a:lnSpc>
                <a:spcPct val="90000"/>
              </a:lnSpc>
              <a:spcBef>
                <a:spcPts val="500"/>
              </a:spcBef>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4pPr>
            <a:lvl5pPr marL="2057400" indent="-228600">
              <a:lnSpc>
                <a:spcPct val="90000"/>
              </a:lnSpc>
              <a:spcBef>
                <a:spcPts val="500"/>
              </a:spcBef>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mic Sans MS" panose="030F0702030302020204" pitchFamily="66" charset="0"/>
                <a:ea typeface="微软雅黑" panose="020B0503020204020204" charset="-122"/>
              </a:defRPr>
            </a:lvl9pPr>
          </a:lstStyle>
          <a:p>
            <a:pPr eaLnBrk="1" hangingPunct="1">
              <a:lnSpc>
                <a:spcPct val="100000"/>
              </a:lnSpc>
              <a:spcBef>
                <a:spcPct val="0"/>
              </a:spcBef>
              <a:buFontTx/>
              <a:buNone/>
            </a:pPr>
            <a:r>
              <a:rPr lang="en-US" altLang="zh-CN" b="1" dirty="0">
                <a:latin typeface="+mn-lt"/>
                <a:ea typeface="+mn-ea"/>
              </a:rPr>
              <a:t>Present a</a:t>
            </a:r>
            <a:r>
              <a:rPr lang="zh-CN" altLang="en-US" b="1" dirty="0">
                <a:latin typeface="+mn-lt"/>
                <a:ea typeface="+mn-ea"/>
              </a:rPr>
              <a:t> </a:t>
            </a:r>
            <a:r>
              <a:rPr lang="en-US" altLang="zh-CN" b="1" dirty="0">
                <a:latin typeface="+mn-lt"/>
                <a:ea typeface="+mn-ea"/>
              </a:rPr>
              <a:t>picture of school and ask: </a:t>
            </a:r>
          </a:p>
        </p:txBody>
      </p:sp>
      <p:pic>
        <p:nvPicPr>
          <p:cNvPr id="4" name="http://photo-static-api.fotomore.com/creative/vcg/400/new/VCG41N1299845810.jpg?uid=386&amp;timestamp=1709529785&amp;sign=6e3663c2fca0458e0b5ad45a830ae7db" descr="男孩和女孩用铅笔画画。孤立在白色背景上"/>
          <p:cNvPicPr>
            <a:picLocks noChangeAspect="1"/>
          </p:cNvPicPr>
          <p:nvPr>
            <p:custDataLst>
              <p:tags r:id="rId2"/>
            </p:custDataLst>
          </p:nvPr>
        </p:nvPicPr>
        <p:blipFill>
          <a:blip r:embed="rId5">
            <a:clrChange>
              <a:clrFrom>
                <a:srgbClr val="FFFFFF">
                  <a:alpha val="100000"/>
                </a:srgbClr>
              </a:clrFrom>
              <a:clrTo>
                <a:srgbClr val="FFFFFF">
                  <a:alpha val="100000"/>
                  <a:alpha val="0"/>
                </a:srgbClr>
              </a:clrTo>
            </a:clrChange>
          </a:blip>
          <a:srcRect t="20011" b="9556"/>
          <a:stretch>
            <a:fillRect/>
          </a:stretch>
        </p:blipFill>
        <p:spPr>
          <a:xfrm>
            <a:off x="9173265" y="4666342"/>
            <a:ext cx="3272155" cy="1807210"/>
          </a:xfrm>
          <a:prstGeom prst="rect">
            <a:avLst/>
          </a:prstGeom>
        </p:spPr>
      </p:pic>
      <p:pic>
        <p:nvPicPr>
          <p:cNvPr id="822" name="IM 822"/>
          <p:cNvPicPr/>
          <p:nvPr>
            <p:custDataLst>
              <p:tags r:id="rId3"/>
            </p:custDataLst>
          </p:nvPr>
        </p:nvPicPr>
        <p:blipFill>
          <a:blip r:embed="rId6"/>
          <a:stretch>
            <a:fillRect/>
          </a:stretch>
        </p:blipFill>
        <p:spPr>
          <a:xfrm>
            <a:off x="464820" y="1494430"/>
            <a:ext cx="4004822" cy="4612943"/>
          </a:xfrm>
          <a:prstGeom prst="rect">
            <a:avLst/>
          </a:prstGeom>
        </p:spPr>
      </p:pic>
      <p:sp>
        <p:nvSpPr>
          <p:cNvPr id="3" name="文本框 2"/>
          <p:cNvSpPr txBox="1"/>
          <p:nvPr/>
        </p:nvSpPr>
        <p:spPr>
          <a:xfrm>
            <a:off x="4543425" y="1558290"/>
            <a:ext cx="6204187" cy="466025"/>
          </a:xfrm>
          <a:prstGeom prst="rect">
            <a:avLst/>
          </a:prstGeom>
          <a:noFill/>
        </p:spPr>
        <p:txBody>
          <a:bodyPr wrap="square" rtlCol="0">
            <a:spAutoFit/>
          </a:bodyPr>
          <a:lstStyle/>
          <a:p>
            <a:pPr marL="457200" indent="-457200">
              <a:lnSpc>
                <a:spcPts val="2900"/>
              </a:lnSpc>
              <a:buFont typeface="Arial" panose="020B0604020202020204" pitchFamily="34" charset="0"/>
              <a:buChar char="•"/>
            </a:pPr>
            <a:r>
              <a:rPr lang="en-US" altLang="zh-CN" sz="2800" dirty="0"/>
              <a:t>What’s your favorite place at school?</a:t>
            </a:r>
            <a:endParaRPr lang="zh-CN" altLang="en-US" sz="2800" dirty="0"/>
          </a:p>
        </p:txBody>
      </p:sp>
      <p:sp>
        <p:nvSpPr>
          <p:cNvPr id="5" name="文本框 4"/>
          <p:cNvSpPr txBox="1"/>
          <p:nvPr/>
        </p:nvSpPr>
        <p:spPr>
          <a:xfrm>
            <a:off x="4991640" y="2214646"/>
            <a:ext cx="6353033" cy="954107"/>
          </a:xfrm>
          <a:prstGeom prst="rect">
            <a:avLst/>
          </a:prstGeom>
          <a:noFill/>
        </p:spPr>
        <p:txBody>
          <a:bodyPr wrap="square" rtlCol="0">
            <a:spAutoFit/>
          </a:bodyPr>
          <a:lstStyle/>
          <a:p>
            <a:r>
              <a:rPr lang="en-US" altLang="zh-CN" sz="2800" b="1" dirty="0">
                <a:solidFill>
                  <a:srgbClr val="0070C0"/>
                </a:solidFill>
              </a:rPr>
              <a:t>My favorite place is … because…/</a:t>
            </a:r>
          </a:p>
          <a:p>
            <a:r>
              <a:rPr lang="en-US" altLang="zh-CN" sz="2800" b="1" dirty="0">
                <a:solidFill>
                  <a:srgbClr val="0070C0"/>
                </a:solidFill>
              </a:rPr>
              <a:t>I like … best because…</a:t>
            </a:r>
            <a:endParaRPr lang="zh-CN" altLang="en-US" sz="2800" b="1" dirty="0">
              <a:solidFill>
                <a:srgbClr val="0070C0"/>
              </a:solidFill>
            </a:endParaRPr>
          </a:p>
        </p:txBody>
      </p:sp>
      <p:sp>
        <p:nvSpPr>
          <p:cNvPr id="6" name="文本框 5"/>
          <p:cNvSpPr txBox="1"/>
          <p:nvPr/>
        </p:nvSpPr>
        <p:spPr>
          <a:xfrm>
            <a:off x="4609134" y="3331106"/>
            <a:ext cx="7118046" cy="466025"/>
          </a:xfrm>
          <a:prstGeom prst="rect">
            <a:avLst/>
          </a:prstGeom>
          <a:noFill/>
        </p:spPr>
        <p:txBody>
          <a:bodyPr wrap="square" rtlCol="0">
            <a:spAutoFit/>
          </a:bodyPr>
          <a:lstStyle/>
          <a:p>
            <a:pPr marL="457200" indent="-457200">
              <a:lnSpc>
                <a:spcPts val="2900"/>
              </a:lnSpc>
              <a:buFont typeface="Arial" panose="020B0604020202020204" pitchFamily="34" charset="0"/>
              <a:buChar char="•"/>
            </a:pPr>
            <a:r>
              <a:rPr lang="en-US" altLang="zh-CN" sz="2800" dirty="0"/>
              <a:t>What fun things do you usually do at school?</a:t>
            </a:r>
            <a:endParaRPr lang="zh-CN" altLang="en-US" sz="2800" dirty="0"/>
          </a:p>
        </p:txBody>
      </p:sp>
      <p:sp>
        <p:nvSpPr>
          <p:cNvPr id="7" name="文本框 6"/>
          <p:cNvSpPr txBox="1"/>
          <p:nvPr/>
        </p:nvSpPr>
        <p:spPr>
          <a:xfrm>
            <a:off x="5010660" y="3827945"/>
            <a:ext cx="5917265" cy="954107"/>
          </a:xfrm>
          <a:prstGeom prst="rect">
            <a:avLst/>
          </a:prstGeom>
          <a:noFill/>
        </p:spPr>
        <p:txBody>
          <a:bodyPr wrap="square" rtlCol="0">
            <a:spAutoFit/>
          </a:bodyPr>
          <a:lstStyle/>
          <a:p>
            <a:r>
              <a:rPr lang="en-US" altLang="zh-CN" sz="2800" b="1" dirty="0">
                <a:solidFill>
                  <a:srgbClr val="0070C0"/>
                </a:solidFill>
              </a:rPr>
              <a:t>Do morning exercises./Play sports./</a:t>
            </a:r>
          </a:p>
          <a:p>
            <a:r>
              <a:rPr lang="en-US" altLang="zh-CN" sz="2800" b="1" dirty="0">
                <a:solidFill>
                  <a:srgbClr val="0070C0"/>
                </a:solidFill>
              </a:rPr>
              <a:t>Sing and draw…</a:t>
            </a:r>
            <a:endParaRPr lang="zh-CN" altLang="en-US" sz="2800" b="1" dirty="0">
              <a:solidFill>
                <a:srgbClr val="0070C0"/>
              </a:solidFill>
            </a:endParaRPr>
          </a:p>
        </p:txBody>
      </p:sp>
      <p:sp>
        <p:nvSpPr>
          <p:cNvPr id="8" name="文本框 7"/>
          <p:cNvSpPr txBox="1"/>
          <p:nvPr/>
        </p:nvSpPr>
        <p:spPr>
          <a:xfrm>
            <a:off x="4543425" y="4805788"/>
            <a:ext cx="5109290" cy="166776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设计意图：学生通过描述他们最喜欢的场所及喜欢的活动，增强对校园的喜爱。</a:t>
            </a:r>
          </a:p>
        </p:txBody>
      </p:sp>
      <p:sp>
        <p:nvSpPr>
          <p:cNvPr id="2" name="文本框 15"/>
          <p:cNvSpPr txBox="1"/>
          <p:nvPr/>
        </p:nvSpPr>
        <p:spPr>
          <a:xfrm>
            <a:off x="0" y="0"/>
            <a:ext cx="2704751" cy="736861"/>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Pre-reding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065235" y="511716"/>
            <a:ext cx="5934144" cy="3344505"/>
          </a:xfrm>
          <a:prstGeom prst="rect">
            <a:avLst/>
          </a:prstGeom>
          <a:noFill/>
        </p:spPr>
        <p:txBody>
          <a:bodyPr wrap="square" rtlCol="0">
            <a:spAutoFit/>
          </a:bodyPr>
          <a:lstStyle/>
          <a:p>
            <a:pPr marL="457200" indent="-457200">
              <a:lnSpc>
                <a:spcPts val="2900"/>
              </a:lnSpc>
              <a:buFont typeface="Arial" panose="020B0604020202020204" pitchFamily="34" charset="0"/>
              <a:buChar char="•"/>
            </a:pPr>
            <a:r>
              <a:rPr lang="en-US" altLang="zh-CN" sz="2800" dirty="0"/>
              <a:t>What is the text? </a:t>
            </a:r>
          </a:p>
          <a:p>
            <a:pPr marL="457200" indent="-457200">
              <a:lnSpc>
                <a:spcPts val="2900"/>
              </a:lnSpc>
              <a:buFont typeface="Arial" panose="020B0604020202020204" pitchFamily="34" charset="0"/>
              <a:buChar char="•"/>
            </a:pPr>
            <a:endParaRPr lang="en-US" altLang="zh-CN" sz="2800" dirty="0"/>
          </a:p>
          <a:p>
            <a:pPr marL="457200" indent="-457200">
              <a:lnSpc>
                <a:spcPts val="2900"/>
              </a:lnSpc>
              <a:buFont typeface="Arial" panose="020B0604020202020204" pitchFamily="34" charset="0"/>
              <a:buChar char="•"/>
            </a:pPr>
            <a:r>
              <a:rPr lang="en-US" altLang="zh-CN" sz="2800" dirty="0"/>
              <a:t>Who writes the email?</a:t>
            </a:r>
          </a:p>
          <a:p>
            <a:pPr marL="457200" indent="-457200">
              <a:lnSpc>
                <a:spcPts val="2900"/>
              </a:lnSpc>
              <a:buFont typeface="Arial" panose="020B0604020202020204" pitchFamily="34" charset="0"/>
              <a:buChar char="•"/>
            </a:pPr>
            <a:endParaRPr lang="en-US" altLang="zh-CN" sz="2800" dirty="0"/>
          </a:p>
          <a:p>
            <a:pPr marL="457200" indent="-457200">
              <a:lnSpc>
                <a:spcPts val="2900"/>
              </a:lnSpc>
              <a:buFont typeface="Arial" panose="020B0604020202020204" pitchFamily="34" charset="0"/>
              <a:buChar char="•"/>
            </a:pPr>
            <a:r>
              <a:rPr lang="en-US" altLang="zh-CN" sz="2800" dirty="0"/>
              <a:t>What do you see in the pictures?</a:t>
            </a:r>
          </a:p>
          <a:p>
            <a:pPr>
              <a:lnSpc>
                <a:spcPts val="2900"/>
              </a:lnSpc>
            </a:pPr>
            <a:r>
              <a:rPr lang="en-US" altLang="zh-CN" sz="2800" dirty="0"/>
              <a:t>      What are the places?</a:t>
            </a:r>
          </a:p>
          <a:p>
            <a:pPr marL="457200" indent="-457200">
              <a:lnSpc>
                <a:spcPts val="2900"/>
              </a:lnSpc>
              <a:buFont typeface="Arial" panose="020B0604020202020204" pitchFamily="34" charset="0"/>
              <a:buChar char="•"/>
            </a:pPr>
            <a:endParaRPr lang="en-US" altLang="zh-CN" sz="2800" dirty="0"/>
          </a:p>
          <a:p>
            <a:pPr marL="457200" indent="-457200">
              <a:lnSpc>
                <a:spcPts val="2900"/>
              </a:lnSpc>
              <a:buFont typeface="Arial" panose="020B0604020202020204" pitchFamily="34" charset="0"/>
              <a:buChar char="•"/>
            </a:pPr>
            <a:r>
              <a:rPr lang="en-US" altLang="zh-CN" sz="2800" dirty="0"/>
              <a:t>What is the text mainly about?</a:t>
            </a:r>
          </a:p>
          <a:p>
            <a:pPr marL="285750" indent="-285750">
              <a:buFont typeface="Arial" panose="020B0604020202020204" pitchFamily="34" charset="0"/>
              <a:buChar char="•"/>
            </a:pPr>
            <a:endParaRPr lang="en-US" altLang="zh-CN" dirty="0"/>
          </a:p>
        </p:txBody>
      </p:sp>
      <p:pic>
        <p:nvPicPr>
          <p:cNvPr id="4" name="图片 3"/>
          <p:cNvPicPr>
            <a:picLocks noChangeAspect="1"/>
          </p:cNvPicPr>
          <p:nvPr/>
        </p:nvPicPr>
        <p:blipFill>
          <a:blip r:embed="rId2"/>
          <a:stretch>
            <a:fillRect/>
          </a:stretch>
        </p:blipFill>
        <p:spPr>
          <a:xfrm>
            <a:off x="0" y="857428"/>
            <a:ext cx="5545991" cy="5975847"/>
          </a:xfrm>
          <a:prstGeom prst="rect">
            <a:avLst/>
          </a:prstGeom>
          <a:ln>
            <a:solidFill>
              <a:srgbClr val="909090"/>
            </a:solidFill>
          </a:ln>
        </p:spPr>
      </p:pic>
      <p:sp>
        <p:nvSpPr>
          <p:cNvPr id="11" name="椭圆 10"/>
          <p:cNvSpPr/>
          <p:nvPr/>
        </p:nvSpPr>
        <p:spPr>
          <a:xfrm>
            <a:off x="442609" y="890524"/>
            <a:ext cx="814160" cy="389667"/>
          </a:xfrm>
          <a:prstGeom prst="ellipse">
            <a:avLst/>
          </a:prstGeom>
          <a:noFill/>
          <a:ln w="412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椭圆 13"/>
          <p:cNvSpPr/>
          <p:nvPr/>
        </p:nvSpPr>
        <p:spPr>
          <a:xfrm>
            <a:off x="307699" y="1763823"/>
            <a:ext cx="697071" cy="334219"/>
          </a:xfrm>
          <a:prstGeom prst="ellipse">
            <a:avLst/>
          </a:prstGeom>
          <a:noFill/>
          <a:ln w="412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椭圆 15"/>
          <p:cNvSpPr/>
          <p:nvPr/>
        </p:nvSpPr>
        <p:spPr>
          <a:xfrm>
            <a:off x="152618" y="5100034"/>
            <a:ext cx="697071" cy="238326"/>
          </a:xfrm>
          <a:prstGeom prst="ellipse">
            <a:avLst/>
          </a:prstGeom>
          <a:noFill/>
          <a:ln w="412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椭圆 16"/>
          <p:cNvSpPr/>
          <p:nvPr/>
        </p:nvSpPr>
        <p:spPr>
          <a:xfrm>
            <a:off x="3597430" y="2097143"/>
            <a:ext cx="1788019" cy="334219"/>
          </a:xfrm>
          <a:prstGeom prst="ellipse">
            <a:avLst/>
          </a:prstGeom>
          <a:noFill/>
          <a:ln w="41275"/>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文本框 2"/>
          <p:cNvSpPr txBox="1"/>
          <p:nvPr/>
        </p:nvSpPr>
        <p:spPr>
          <a:xfrm>
            <a:off x="6131237" y="4854308"/>
            <a:ext cx="5545990"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设计意图：学生通过图片和第一段预测语篇大意</a:t>
            </a:r>
            <a:r>
              <a:rPr lang="en-US" altLang="zh-CN" sz="2400" b="1" dirty="0">
                <a:solidFill>
                  <a:schemeClr val="bg1"/>
                </a:solidFill>
              </a:rPr>
              <a:t>, </a:t>
            </a:r>
            <a:r>
              <a:rPr lang="zh-CN" altLang="en-US" sz="2400" b="1" dirty="0">
                <a:solidFill>
                  <a:schemeClr val="bg1"/>
                </a:solidFill>
              </a:rPr>
              <a:t>习得阅读策略。</a:t>
            </a:r>
          </a:p>
        </p:txBody>
      </p:sp>
      <p:sp>
        <p:nvSpPr>
          <p:cNvPr id="18" name="矩形: 剪去单角 17"/>
          <p:cNvSpPr/>
          <p:nvPr/>
        </p:nvSpPr>
        <p:spPr>
          <a:xfrm>
            <a:off x="6187536" y="3583547"/>
            <a:ext cx="5433391" cy="1208231"/>
          </a:xfrm>
          <a:prstGeom prst="snip1Rect">
            <a:avLst/>
          </a:prstGeom>
          <a:ln w="3810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lang="en-US" altLang="zh-CN" sz="2400" b="1" dirty="0"/>
              <a:t>Reading strategy:</a:t>
            </a:r>
          </a:p>
          <a:p>
            <a:r>
              <a:rPr lang="en-US" altLang="zh-CN" sz="2000" dirty="0"/>
              <a:t>The pictures and the beginning often help us get the main idea of the passage.</a:t>
            </a:r>
          </a:p>
        </p:txBody>
      </p:sp>
      <p:sp>
        <p:nvSpPr>
          <p:cNvPr id="7" name="矩形 6"/>
          <p:cNvSpPr/>
          <p:nvPr/>
        </p:nvSpPr>
        <p:spPr>
          <a:xfrm>
            <a:off x="276625" y="5338360"/>
            <a:ext cx="5132502" cy="10042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5"/>
          <p:cNvSpPr txBox="1"/>
          <p:nvPr/>
        </p:nvSpPr>
        <p:spPr>
          <a:xfrm>
            <a:off x="3663488" y="6301409"/>
            <a:ext cx="1703257" cy="523870"/>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dining hall</a:t>
            </a:r>
          </a:p>
        </p:txBody>
      </p:sp>
      <p:sp>
        <p:nvSpPr>
          <p:cNvPr id="20" name="文本框 15"/>
          <p:cNvSpPr txBox="1"/>
          <p:nvPr/>
        </p:nvSpPr>
        <p:spPr>
          <a:xfrm>
            <a:off x="1537031" y="4937036"/>
            <a:ext cx="2611689" cy="481882"/>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classroom building</a:t>
            </a:r>
          </a:p>
        </p:txBody>
      </p:sp>
      <p:sp>
        <p:nvSpPr>
          <p:cNvPr id="21" name="文本框 15"/>
          <p:cNvSpPr txBox="1"/>
          <p:nvPr/>
        </p:nvSpPr>
        <p:spPr>
          <a:xfrm>
            <a:off x="267668" y="6301409"/>
            <a:ext cx="1611770" cy="556590"/>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sports field</a:t>
            </a:r>
          </a:p>
        </p:txBody>
      </p:sp>
      <p:sp>
        <p:nvSpPr>
          <p:cNvPr id="12" name="文本框 15"/>
          <p:cNvSpPr txBox="1"/>
          <p:nvPr/>
        </p:nvSpPr>
        <p:spPr>
          <a:xfrm>
            <a:off x="0" y="-14323"/>
            <a:ext cx="2704751" cy="648057"/>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While-reding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6" grpId="0" animBg="1"/>
      <p:bldP spid="17" grpId="0" animBg="1"/>
      <p:bldP spid="3" grpId="0" bldLvl="0" animBg="1"/>
      <p:bldP spid="18" grpId="0" animBg="1"/>
      <p:bldP spid="7"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6393976" y="349036"/>
            <a:ext cx="5545991" cy="6496328"/>
          </a:xfrm>
          <a:prstGeom prst="rect">
            <a:avLst/>
          </a:prstGeom>
        </p:spPr>
      </p:pic>
      <p:sp>
        <p:nvSpPr>
          <p:cNvPr id="13" name="文本框 12"/>
          <p:cNvSpPr txBox="1"/>
          <p:nvPr/>
        </p:nvSpPr>
        <p:spPr>
          <a:xfrm>
            <a:off x="394401" y="2893637"/>
            <a:ext cx="1188739" cy="707886"/>
          </a:xfrm>
          <a:prstGeom prst="rect">
            <a:avLst/>
          </a:prstGeom>
          <a:noFill/>
        </p:spPr>
        <p:txBody>
          <a:bodyPr wrap="square" rtlCol="0">
            <a:spAutoFit/>
          </a:bodyPr>
          <a:lstStyle/>
          <a:p>
            <a:pPr algn="ctr"/>
            <a:r>
              <a:rPr lang="en-US" altLang="zh-CN" sz="2000" b="1" dirty="0">
                <a:solidFill>
                  <a:srgbClr val="FF0000"/>
                </a:solidFill>
                <a:latin typeface="Cambria" panose="02040503050406030204" pitchFamily="18" charset="0"/>
                <a:ea typeface="Cambria" panose="02040503050406030204" pitchFamily="18" charset="0"/>
              </a:rPr>
              <a:t>Format</a:t>
            </a:r>
          </a:p>
          <a:p>
            <a:pPr algn="ctr"/>
            <a:r>
              <a:rPr lang="en-US" altLang="zh-CN" sz="2000" b="1" dirty="0">
                <a:solidFill>
                  <a:srgbClr val="FF0000"/>
                </a:solidFill>
                <a:latin typeface="Cambria" panose="02040503050406030204" pitchFamily="18" charset="0"/>
                <a:ea typeface="Cambria" panose="02040503050406030204" pitchFamily="18" charset="0"/>
              </a:rPr>
              <a:t>(</a:t>
            </a:r>
            <a:r>
              <a:rPr lang="zh-CN" altLang="en-US" sz="2000" b="1" dirty="0">
                <a:solidFill>
                  <a:srgbClr val="FF0000"/>
                </a:solidFill>
                <a:latin typeface="Cambria" panose="02040503050406030204" pitchFamily="18" charset="0"/>
              </a:rPr>
              <a:t>格式</a:t>
            </a:r>
            <a:r>
              <a:rPr lang="en-US" altLang="zh-CN" sz="2000" b="1" dirty="0">
                <a:solidFill>
                  <a:srgbClr val="FF0000"/>
                </a:solidFill>
                <a:latin typeface="Cambria" panose="02040503050406030204" pitchFamily="18" charset="0"/>
                <a:ea typeface="Cambria" panose="02040503050406030204" pitchFamily="18" charset="0"/>
              </a:rPr>
              <a:t>)</a:t>
            </a:r>
            <a:endParaRPr lang="zh-CN" altLang="en-US" sz="2000" b="1" dirty="0">
              <a:solidFill>
                <a:srgbClr val="FF0000"/>
              </a:solidFill>
              <a:latin typeface="Cambria" panose="02040503050406030204" pitchFamily="18" charset="0"/>
            </a:endParaRPr>
          </a:p>
        </p:txBody>
      </p:sp>
      <p:sp>
        <p:nvSpPr>
          <p:cNvPr id="16" name="左大括号 15"/>
          <p:cNvSpPr/>
          <p:nvPr/>
        </p:nvSpPr>
        <p:spPr>
          <a:xfrm>
            <a:off x="1583140" y="887104"/>
            <a:ext cx="619472" cy="4196687"/>
          </a:xfrm>
          <a:prstGeom prst="leftBrace">
            <a:avLst>
              <a:gd name="adj1" fmla="val 55700"/>
              <a:gd name="adj2" fmla="val 51951"/>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3" name="组合 32"/>
          <p:cNvGrpSpPr/>
          <p:nvPr/>
        </p:nvGrpSpPr>
        <p:grpSpPr>
          <a:xfrm>
            <a:off x="2388358" y="647405"/>
            <a:ext cx="6649955" cy="370144"/>
            <a:chOff x="2388358" y="647405"/>
            <a:chExt cx="6649955" cy="370144"/>
          </a:xfrm>
        </p:grpSpPr>
        <p:sp>
          <p:nvSpPr>
            <p:cNvPr id="7" name="文本框 6"/>
            <p:cNvSpPr txBox="1"/>
            <p:nvPr/>
          </p:nvSpPr>
          <p:spPr>
            <a:xfrm>
              <a:off x="2388358" y="647405"/>
              <a:ext cx="2506359" cy="369332"/>
            </a:xfrm>
            <a:prstGeom prst="rect">
              <a:avLst/>
            </a:prstGeom>
            <a:noFill/>
          </p:spPr>
          <p:txBody>
            <a:bodyPr wrap="square" rtlCol="0">
              <a:spAutoFit/>
            </a:bodyPr>
            <a:lstStyle/>
            <a:p>
              <a:r>
                <a:rPr lang="en-US" altLang="zh-CN" b="1" dirty="0">
                  <a:solidFill>
                    <a:schemeClr val="accent6"/>
                  </a:solidFill>
                  <a:latin typeface="Cambria" panose="02040503050406030204" pitchFamily="18" charset="0"/>
                  <a:ea typeface="Cambria" panose="02040503050406030204" pitchFamily="18" charset="0"/>
                </a:rPr>
                <a:t>the receiver</a:t>
              </a:r>
              <a:r>
                <a:rPr lang="zh-CN" altLang="en-US" sz="1600" b="1" dirty="0">
                  <a:solidFill>
                    <a:schemeClr val="accent6"/>
                  </a:solidFill>
                  <a:latin typeface="Cambria" panose="02040503050406030204" pitchFamily="18" charset="0"/>
                </a:rPr>
                <a:t>（收件人）</a:t>
              </a:r>
              <a:endParaRPr lang="zh-CN" altLang="en-US" b="1" dirty="0">
                <a:solidFill>
                  <a:schemeClr val="accent6"/>
                </a:solidFill>
                <a:latin typeface="Cambria" panose="02040503050406030204" pitchFamily="18" charset="0"/>
              </a:endParaRPr>
            </a:p>
          </p:txBody>
        </p:sp>
        <p:sp>
          <p:nvSpPr>
            <p:cNvPr id="17" name="矩形: 圆角 16"/>
            <p:cNvSpPr/>
            <p:nvPr/>
          </p:nvSpPr>
          <p:spPr>
            <a:xfrm>
              <a:off x="6701050" y="777922"/>
              <a:ext cx="2337263" cy="239627"/>
            </a:xfrm>
            <a:prstGeom prst="roundRect">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p:cNvSpPr/>
            <p:nvPr/>
          </p:nvSpPr>
          <p:spPr>
            <a:xfrm>
              <a:off x="4728039" y="784744"/>
              <a:ext cx="1509205" cy="166298"/>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388235" y="969645"/>
            <a:ext cx="6697345" cy="369570"/>
            <a:chOff x="3761" y="1527"/>
            <a:chExt cx="10547" cy="582"/>
          </a:xfrm>
        </p:grpSpPr>
        <p:sp>
          <p:nvSpPr>
            <p:cNvPr id="8" name="文本框 7"/>
            <p:cNvSpPr txBox="1"/>
            <p:nvPr/>
          </p:nvSpPr>
          <p:spPr>
            <a:xfrm>
              <a:off x="3761" y="1527"/>
              <a:ext cx="3685" cy="582"/>
            </a:xfrm>
            <a:prstGeom prst="rect">
              <a:avLst/>
            </a:prstGeom>
            <a:noFill/>
          </p:spPr>
          <p:txBody>
            <a:bodyPr wrap="square" rtlCol="0">
              <a:spAutoFit/>
            </a:bodyPr>
            <a:lstStyle/>
            <a:p>
              <a:r>
                <a:rPr lang="en-US" altLang="zh-CN" b="1" dirty="0">
                  <a:solidFill>
                    <a:schemeClr val="accent4">
                      <a:lumMod val="75000"/>
                    </a:schemeClr>
                  </a:solidFill>
                  <a:latin typeface="Cambria" panose="02040503050406030204" pitchFamily="18" charset="0"/>
                  <a:ea typeface="Cambria" panose="02040503050406030204" pitchFamily="18" charset="0"/>
                </a:rPr>
                <a:t>the sender </a:t>
              </a:r>
              <a:r>
                <a:rPr lang="en-US" altLang="zh-CN" sz="1600" b="1" dirty="0">
                  <a:solidFill>
                    <a:schemeClr val="accent4">
                      <a:lumMod val="75000"/>
                    </a:schemeClr>
                  </a:solidFill>
                  <a:latin typeface="Cambria" panose="02040503050406030204" pitchFamily="18" charset="0"/>
                  <a:ea typeface="Cambria" panose="02040503050406030204" pitchFamily="18" charset="0"/>
                </a:rPr>
                <a:t>(</a:t>
              </a:r>
              <a:r>
                <a:rPr lang="zh-CN" altLang="en-US" sz="1600" b="1" dirty="0">
                  <a:solidFill>
                    <a:schemeClr val="accent4">
                      <a:lumMod val="75000"/>
                    </a:schemeClr>
                  </a:solidFill>
                  <a:latin typeface="Cambria" panose="02040503050406030204" pitchFamily="18" charset="0"/>
                </a:rPr>
                <a:t>发件人</a:t>
              </a:r>
              <a:r>
                <a:rPr lang="en-US" altLang="zh-CN" sz="1600" b="1" dirty="0">
                  <a:solidFill>
                    <a:schemeClr val="accent4">
                      <a:lumMod val="75000"/>
                    </a:schemeClr>
                  </a:solidFill>
                  <a:latin typeface="Cambria" panose="02040503050406030204" pitchFamily="18" charset="0"/>
                  <a:ea typeface="Cambria" panose="02040503050406030204" pitchFamily="18" charset="0"/>
                </a:rPr>
                <a:t>)</a:t>
              </a:r>
              <a:r>
                <a:rPr lang="zh-CN" altLang="en-US" sz="1600" b="1" dirty="0">
                  <a:solidFill>
                    <a:schemeClr val="accent4">
                      <a:lumMod val="75000"/>
                    </a:schemeClr>
                  </a:solidFill>
                  <a:latin typeface="Cambria" panose="02040503050406030204" pitchFamily="18" charset="0"/>
                </a:rPr>
                <a:t> </a:t>
              </a:r>
              <a:endParaRPr lang="zh-CN" altLang="en-US" b="1" dirty="0">
                <a:solidFill>
                  <a:schemeClr val="accent4">
                    <a:lumMod val="75000"/>
                  </a:schemeClr>
                </a:solidFill>
                <a:latin typeface="Cambria" panose="02040503050406030204" pitchFamily="18" charset="0"/>
              </a:endParaRPr>
            </a:p>
          </p:txBody>
        </p:sp>
        <p:sp>
          <p:nvSpPr>
            <p:cNvPr id="20" name="矩形: 圆角 19"/>
            <p:cNvSpPr/>
            <p:nvPr/>
          </p:nvSpPr>
          <p:spPr>
            <a:xfrm>
              <a:off x="10332" y="1668"/>
              <a:ext cx="3977" cy="377"/>
            </a:xfrm>
            <a:prstGeom prst="roundRect">
              <a:avLst/>
            </a:prstGeom>
            <a:no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p:cNvSpPr/>
            <p:nvPr/>
          </p:nvSpPr>
          <p:spPr>
            <a:xfrm>
              <a:off x="7183" y="1731"/>
              <a:ext cx="2639" cy="325"/>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388358" y="1359643"/>
            <a:ext cx="5076968" cy="369332"/>
            <a:chOff x="2388358" y="1359643"/>
            <a:chExt cx="5076968" cy="369332"/>
          </a:xfrm>
        </p:grpSpPr>
        <p:sp>
          <p:nvSpPr>
            <p:cNvPr id="9" name="文本框 8"/>
            <p:cNvSpPr txBox="1"/>
            <p:nvPr/>
          </p:nvSpPr>
          <p:spPr>
            <a:xfrm>
              <a:off x="2388358" y="1359643"/>
              <a:ext cx="2068055" cy="369332"/>
            </a:xfrm>
            <a:prstGeom prst="rect">
              <a:avLst/>
            </a:prstGeom>
            <a:noFill/>
          </p:spPr>
          <p:txBody>
            <a:bodyPr wrap="square" rtlCol="0">
              <a:spAutoFit/>
            </a:bodyPr>
            <a:lstStyle/>
            <a:p>
              <a:r>
                <a:rPr lang="en-US" altLang="zh-CN" b="1" dirty="0">
                  <a:solidFill>
                    <a:srgbClr val="0070C0"/>
                  </a:solidFill>
                  <a:latin typeface="Cambria" panose="02040503050406030204" pitchFamily="18" charset="0"/>
                  <a:ea typeface="Cambria" panose="02040503050406030204" pitchFamily="18" charset="0"/>
                </a:rPr>
                <a:t>Salutation</a:t>
              </a:r>
              <a:r>
                <a:rPr lang="zh-CN" altLang="en-US" sz="1600" b="1" dirty="0">
                  <a:solidFill>
                    <a:srgbClr val="0070C0"/>
                  </a:solidFill>
                  <a:latin typeface="Cambria" panose="02040503050406030204" pitchFamily="18" charset="0"/>
                </a:rPr>
                <a:t>（称谓）</a:t>
              </a:r>
              <a:endParaRPr lang="zh-CN" altLang="en-US" b="1" dirty="0">
                <a:solidFill>
                  <a:srgbClr val="0070C0"/>
                </a:solidFill>
                <a:latin typeface="Cambria" panose="02040503050406030204" pitchFamily="18" charset="0"/>
              </a:endParaRPr>
            </a:p>
          </p:txBody>
        </p:sp>
        <p:sp>
          <p:nvSpPr>
            <p:cNvPr id="22" name="矩形: 圆角 21"/>
            <p:cNvSpPr/>
            <p:nvPr/>
          </p:nvSpPr>
          <p:spPr>
            <a:xfrm>
              <a:off x="6606968" y="1424495"/>
              <a:ext cx="858358" cy="239627"/>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p:cNvSpPr/>
            <p:nvPr/>
          </p:nvSpPr>
          <p:spPr>
            <a:xfrm>
              <a:off x="4404629" y="1466609"/>
              <a:ext cx="1832615" cy="174983"/>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5" name="组合 34"/>
          <p:cNvGrpSpPr/>
          <p:nvPr/>
        </p:nvGrpSpPr>
        <p:grpSpPr>
          <a:xfrm>
            <a:off x="2388358" y="1770178"/>
            <a:ext cx="9382836" cy="654411"/>
            <a:chOff x="2388358" y="1770178"/>
            <a:chExt cx="9382836" cy="654411"/>
          </a:xfrm>
        </p:grpSpPr>
        <p:sp>
          <p:nvSpPr>
            <p:cNvPr id="10" name="文本框 9"/>
            <p:cNvSpPr txBox="1"/>
            <p:nvPr/>
          </p:nvSpPr>
          <p:spPr>
            <a:xfrm>
              <a:off x="2388358" y="1809036"/>
              <a:ext cx="2012495" cy="615553"/>
            </a:xfrm>
            <a:prstGeom prst="rect">
              <a:avLst/>
            </a:prstGeom>
            <a:noFill/>
          </p:spPr>
          <p:txBody>
            <a:bodyPr wrap="square" rtlCol="0">
              <a:spAutoFit/>
            </a:bodyPr>
            <a:lstStyle/>
            <a:p>
              <a:r>
                <a:rPr lang="en-US" altLang="zh-CN" b="1" dirty="0">
                  <a:solidFill>
                    <a:srgbClr val="FF9900"/>
                  </a:solidFill>
                  <a:latin typeface="Cambria" panose="02040503050406030204" pitchFamily="18" charset="0"/>
                  <a:ea typeface="Cambria" panose="02040503050406030204" pitchFamily="18" charset="0"/>
                </a:rPr>
                <a:t>Beginning </a:t>
              </a:r>
              <a:r>
                <a:rPr lang="en-US" altLang="zh-CN" sz="1600" b="1" dirty="0">
                  <a:solidFill>
                    <a:srgbClr val="FF9900"/>
                  </a:solidFill>
                  <a:latin typeface="Cambria" panose="02040503050406030204" pitchFamily="18" charset="0"/>
                  <a:ea typeface="Cambria" panose="02040503050406030204" pitchFamily="18" charset="0"/>
                </a:rPr>
                <a:t>(</a:t>
              </a:r>
              <a:r>
                <a:rPr lang="zh-CN" altLang="en-US" sz="1600" b="1" dirty="0">
                  <a:solidFill>
                    <a:srgbClr val="FF9900"/>
                  </a:solidFill>
                  <a:latin typeface="Cambria" panose="02040503050406030204" pitchFamily="18" charset="0"/>
                </a:rPr>
                <a:t>开头</a:t>
              </a:r>
              <a:r>
                <a:rPr lang="en-US" altLang="zh-CN" sz="1600" b="1" dirty="0">
                  <a:solidFill>
                    <a:srgbClr val="FF9900"/>
                  </a:solidFill>
                  <a:latin typeface="Cambria" panose="02040503050406030204" pitchFamily="18" charset="0"/>
                  <a:ea typeface="Cambria" panose="02040503050406030204" pitchFamily="18" charset="0"/>
                </a:rPr>
                <a:t>)</a:t>
              </a:r>
            </a:p>
            <a:p>
              <a:r>
                <a:rPr lang="en-US" altLang="zh-CN" sz="1600" b="1" dirty="0">
                  <a:solidFill>
                    <a:srgbClr val="FF9900"/>
                  </a:solidFill>
                  <a:latin typeface="Cambria" panose="02040503050406030204" pitchFamily="18" charset="0"/>
                  <a:ea typeface="Cambria" panose="02040503050406030204" pitchFamily="18" charset="0"/>
                </a:rPr>
                <a:t>      (para. 1)</a:t>
              </a:r>
              <a:endParaRPr lang="zh-CN" altLang="en-US" b="1" dirty="0">
                <a:solidFill>
                  <a:srgbClr val="FF9900"/>
                </a:solidFill>
                <a:latin typeface="Cambria" panose="02040503050406030204" pitchFamily="18" charset="0"/>
              </a:endParaRPr>
            </a:p>
          </p:txBody>
        </p:sp>
        <p:sp>
          <p:nvSpPr>
            <p:cNvPr id="24" name="矩形: 圆角 23"/>
            <p:cNvSpPr/>
            <p:nvPr/>
          </p:nvSpPr>
          <p:spPr>
            <a:xfrm>
              <a:off x="6627440" y="1770178"/>
              <a:ext cx="5143754" cy="408190"/>
            </a:xfrm>
            <a:prstGeom prst="roundRect">
              <a:avLst/>
            </a:prstGeom>
            <a:noFill/>
            <a:ln w="190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右 24"/>
            <p:cNvSpPr/>
            <p:nvPr/>
          </p:nvSpPr>
          <p:spPr>
            <a:xfrm>
              <a:off x="4307373" y="1921258"/>
              <a:ext cx="1929871" cy="174983"/>
            </a:xfrm>
            <a:prstGeom prst="right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6" name="组合 35"/>
          <p:cNvGrpSpPr/>
          <p:nvPr/>
        </p:nvGrpSpPr>
        <p:grpSpPr>
          <a:xfrm>
            <a:off x="2388358" y="2284424"/>
            <a:ext cx="9382836" cy="2062387"/>
            <a:chOff x="2388358" y="2284424"/>
            <a:chExt cx="9382836" cy="2062387"/>
          </a:xfrm>
        </p:grpSpPr>
        <p:sp>
          <p:nvSpPr>
            <p:cNvPr id="11" name="文本框 10"/>
            <p:cNvSpPr txBox="1"/>
            <p:nvPr/>
          </p:nvSpPr>
          <p:spPr>
            <a:xfrm>
              <a:off x="2388358" y="2958309"/>
              <a:ext cx="1665027" cy="615553"/>
            </a:xfrm>
            <a:prstGeom prst="rect">
              <a:avLst/>
            </a:prstGeom>
            <a:noFill/>
          </p:spPr>
          <p:txBody>
            <a:bodyPr wrap="square" rtlCol="0">
              <a:spAutoFit/>
            </a:bodyPr>
            <a:lstStyle/>
            <a:p>
              <a:r>
                <a:rPr lang="en-US" altLang="zh-CN" b="1" dirty="0">
                  <a:solidFill>
                    <a:schemeClr val="accent5">
                      <a:lumMod val="50000"/>
                    </a:schemeClr>
                  </a:solidFill>
                  <a:latin typeface="Cambria" panose="02040503050406030204" pitchFamily="18" charset="0"/>
                  <a:ea typeface="Cambria" panose="02040503050406030204" pitchFamily="18" charset="0"/>
                </a:rPr>
                <a:t>Body </a:t>
              </a:r>
              <a:r>
                <a:rPr lang="en-US" altLang="zh-CN" sz="1600" b="1" dirty="0">
                  <a:solidFill>
                    <a:schemeClr val="accent5">
                      <a:lumMod val="50000"/>
                    </a:schemeClr>
                  </a:solidFill>
                  <a:latin typeface="Cambria" panose="02040503050406030204" pitchFamily="18" charset="0"/>
                  <a:ea typeface="Cambria" panose="02040503050406030204" pitchFamily="18" charset="0"/>
                </a:rPr>
                <a:t>(</a:t>
              </a:r>
              <a:r>
                <a:rPr lang="zh-CN" altLang="en-US" sz="1600" b="1" dirty="0">
                  <a:solidFill>
                    <a:schemeClr val="accent5">
                      <a:lumMod val="50000"/>
                    </a:schemeClr>
                  </a:solidFill>
                  <a:latin typeface="Cambria" panose="02040503050406030204" pitchFamily="18" charset="0"/>
                </a:rPr>
                <a:t>正文</a:t>
              </a:r>
              <a:r>
                <a:rPr lang="en-US" altLang="zh-CN" sz="1600" b="1" dirty="0">
                  <a:solidFill>
                    <a:schemeClr val="accent5">
                      <a:lumMod val="50000"/>
                    </a:schemeClr>
                  </a:solidFill>
                  <a:latin typeface="Cambria" panose="02040503050406030204" pitchFamily="18" charset="0"/>
                  <a:ea typeface="Cambria" panose="02040503050406030204" pitchFamily="18" charset="0"/>
                </a:rPr>
                <a:t>)</a:t>
              </a:r>
            </a:p>
            <a:p>
              <a:r>
                <a:rPr lang="en-US" altLang="zh-CN" sz="1600" b="1" dirty="0">
                  <a:solidFill>
                    <a:schemeClr val="accent5">
                      <a:lumMod val="50000"/>
                    </a:schemeClr>
                  </a:solidFill>
                  <a:latin typeface="Cambria" panose="02040503050406030204" pitchFamily="18" charset="0"/>
                  <a:ea typeface="Cambria" panose="02040503050406030204" pitchFamily="18" charset="0"/>
                </a:rPr>
                <a:t>(paras. 2-4)</a:t>
              </a:r>
              <a:endParaRPr lang="zh-CN" altLang="en-US" b="1" dirty="0">
                <a:solidFill>
                  <a:schemeClr val="accent5">
                    <a:lumMod val="50000"/>
                  </a:schemeClr>
                </a:solidFill>
                <a:latin typeface="Cambria" panose="02040503050406030204" pitchFamily="18" charset="0"/>
              </a:endParaRPr>
            </a:p>
          </p:txBody>
        </p:sp>
        <p:sp>
          <p:nvSpPr>
            <p:cNvPr id="26" name="矩形: 圆角 25"/>
            <p:cNvSpPr/>
            <p:nvPr/>
          </p:nvSpPr>
          <p:spPr>
            <a:xfrm>
              <a:off x="6627440" y="2284424"/>
              <a:ext cx="5143754" cy="2062387"/>
            </a:xfrm>
            <a:prstGeom prst="roundRect">
              <a:avLst>
                <a:gd name="adj" fmla="val 5748"/>
              </a:avLst>
            </a:prstGeom>
            <a:noFill/>
            <a:ln w="190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右 27"/>
            <p:cNvSpPr/>
            <p:nvPr/>
          </p:nvSpPr>
          <p:spPr>
            <a:xfrm>
              <a:off x="3763103" y="3084955"/>
              <a:ext cx="2462100" cy="162625"/>
            </a:xfrm>
            <a:prstGeom prst="right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7" name="组合 36"/>
          <p:cNvGrpSpPr/>
          <p:nvPr/>
        </p:nvGrpSpPr>
        <p:grpSpPr>
          <a:xfrm>
            <a:off x="2436076" y="4286830"/>
            <a:ext cx="6052831" cy="615553"/>
            <a:chOff x="2436076" y="4286830"/>
            <a:chExt cx="6052831" cy="615553"/>
          </a:xfrm>
        </p:grpSpPr>
        <p:sp>
          <p:nvSpPr>
            <p:cNvPr id="12" name="文本框 11"/>
            <p:cNvSpPr txBox="1"/>
            <p:nvPr/>
          </p:nvSpPr>
          <p:spPr>
            <a:xfrm>
              <a:off x="2436076" y="4286830"/>
              <a:ext cx="1833469" cy="615553"/>
            </a:xfrm>
            <a:prstGeom prst="rect">
              <a:avLst/>
            </a:prstGeom>
            <a:noFill/>
          </p:spPr>
          <p:txBody>
            <a:bodyPr wrap="square" rtlCol="0">
              <a:spAutoFit/>
            </a:bodyPr>
            <a:lstStyle/>
            <a:p>
              <a:r>
                <a:rPr lang="en-US" altLang="zh-CN" b="1" dirty="0">
                  <a:solidFill>
                    <a:srgbClr val="7030A0"/>
                  </a:solidFill>
                  <a:latin typeface="Cambria" panose="02040503050406030204" pitchFamily="18" charset="0"/>
                  <a:ea typeface="Cambria" panose="02040503050406030204" pitchFamily="18" charset="0"/>
                </a:rPr>
                <a:t>Ending </a:t>
              </a:r>
              <a:r>
                <a:rPr lang="en-US" altLang="zh-CN" sz="1600" b="1" dirty="0">
                  <a:solidFill>
                    <a:srgbClr val="7030A0"/>
                  </a:solidFill>
                  <a:latin typeface="Cambria" panose="02040503050406030204" pitchFamily="18" charset="0"/>
                  <a:ea typeface="Cambria" panose="02040503050406030204" pitchFamily="18" charset="0"/>
                </a:rPr>
                <a:t>(</a:t>
              </a:r>
              <a:r>
                <a:rPr lang="zh-CN" altLang="en-US" sz="1600" b="1" dirty="0">
                  <a:solidFill>
                    <a:srgbClr val="7030A0"/>
                  </a:solidFill>
                  <a:latin typeface="Cambria" panose="02040503050406030204" pitchFamily="18" charset="0"/>
                </a:rPr>
                <a:t>结尾）</a:t>
              </a:r>
              <a:endParaRPr lang="en-US" altLang="zh-CN" sz="1600" b="1" dirty="0">
                <a:solidFill>
                  <a:srgbClr val="7030A0"/>
                </a:solidFill>
                <a:latin typeface="Cambria" panose="02040503050406030204" pitchFamily="18" charset="0"/>
              </a:endParaRPr>
            </a:p>
            <a:p>
              <a:r>
                <a:rPr lang="en-US" altLang="zh-CN" sz="1600" b="1" dirty="0">
                  <a:solidFill>
                    <a:srgbClr val="7030A0"/>
                  </a:solidFill>
                  <a:latin typeface="Cambria" panose="02040503050406030204" pitchFamily="18" charset="0"/>
                </a:rPr>
                <a:t>    (para. 5)</a:t>
              </a:r>
              <a:endParaRPr lang="zh-CN" altLang="en-US" b="1" dirty="0">
                <a:solidFill>
                  <a:srgbClr val="7030A0"/>
                </a:solidFill>
                <a:latin typeface="Cambria" panose="02040503050406030204" pitchFamily="18" charset="0"/>
              </a:endParaRPr>
            </a:p>
          </p:txBody>
        </p:sp>
        <p:sp>
          <p:nvSpPr>
            <p:cNvPr id="29" name="矩形: 圆角 28"/>
            <p:cNvSpPr/>
            <p:nvPr/>
          </p:nvSpPr>
          <p:spPr>
            <a:xfrm>
              <a:off x="6627440" y="4450414"/>
              <a:ext cx="1861467" cy="223944"/>
            </a:xfrm>
            <a:prstGeom prst="round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右 29"/>
            <p:cNvSpPr/>
            <p:nvPr/>
          </p:nvSpPr>
          <p:spPr>
            <a:xfrm>
              <a:off x="3931876" y="4514855"/>
              <a:ext cx="2293327" cy="159504"/>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8" name="组合 37"/>
          <p:cNvGrpSpPr/>
          <p:nvPr/>
        </p:nvGrpSpPr>
        <p:grpSpPr>
          <a:xfrm>
            <a:off x="2388358" y="4777960"/>
            <a:ext cx="4810837" cy="449976"/>
            <a:chOff x="2388358" y="4777960"/>
            <a:chExt cx="4810837" cy="449976"/>
          </a:xfrm>
        </p:grpSpPr>
        <p:sp>
          <p:nvSpPr>
            <p:cNvPr id="14" name="文本框 13"/>
            <p:cNvSpPr txBox="1"/>
            <p:nvPr/>
          </p:nvSpPr>
          <p:spPr>
            <a:xfrm>
              <a:off x="2388358" y="4858604"/>
              <a:ext cx="2068055" cy="369332"/>
            </a:xfrm>
            <a:prstGeom prst="rect">
              <a:avLst/>
            </a:prstGeom>
            <a:noFill/>
          </p:spPr>
          <p:txBody>
            <a:bodyPr wrap="square" rtlCol="0">
              <a:spAutoFit/>
            </a:bodyPr>
            <a:lstStyle/>
            <a:p>
              <a:r>
                <a:rPr lang="en-US" altLang="zh-CN" b="1" dirty="0">
                  <a:solidFill>
                    <a:schemeClr val="tx2"/>
                  </a:solidFill>
                  <a:latin typeface="Cambria" panose="02040503050406030204" pitchFamily="18" charset="0"/>
                  <a:ea typeface="Cambria" panose="02040503050406030204" pitchFamily="18" charset="0"/>
                </a:rPr>
                <a:t>Signature </a:t>
              </a:r>
              <a:r>
                <a:rPr lang="en-US" altLang="zh-CN" b="1" dirty="0">
                  <a:solidFill>
                    <a:schemeClr val="tx2"/>
                  </a:solidFill>
                  <a:latin typeface="Cambria" panose="02040503050406030204" pitchFamily="18" charset="0"/>
                </a:rPr>
                <a:t>(</a:t>
              </a:r>
              <a:r>
                <a:rPr lang="zh-CN" altLang="en-US" sz="1600" b="1" dirty="0">
                  <a:solidFill>
                    <a:schemeClr val="tx2"/>
                  </a:solidFill>
                  <a:latin typeface="Cambria" panose="02040503050406030204" pitchFamily="18" charset="0"/>
                </a:rPr>
                <a:t>署名</a:t>
              </a:r>
              <a:r>
                <a:rPr lang="en-US" altLang="zh-CN" sz="1600" b="1" dirty="0">
                  <a:solidFill>
                    <a:schemeClr val="tx2"/>
                  </a:solidFill>
                  <a:latin typeface="Cambria" panose="02040503050406030204" pitchFamily="18" charset="0"/>
                </a:rPr>
                <a:t>)</a:t>
              </a:r>
              <a:endParaRPr lang="zh-CN" altLang="en-US" b="1" dirty="0">
                <a:solidFill>
                  <a:schemeClr val="tx2"/>
                </a:solidFill>
                <a:latin typeface="Cambria" panose="02040503050406030204" pitchFamily="18" charset="0"/>
              </a:endParaRPr>
            </a:p>
          </p:txBody>
        </p:sp>
        <p:sp>
          <p:nvSpPr>
            <p:cNvPr id="31" name="矩形: 圆角 30"/>
            <p:cNvSpPr/>
            <p:nvPr/>
          </p:nvSpPr>
          <p:spPr>
            <a:xfrm>
              <a:off x="6627441" y="4777960"/>
              <a:ext cx="571754" cy="449975"/>
            </a:xfrm>
            <a:prstGeom prst="round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右 31"/>
            <p:cNvSpPr/>
            <p:nvPr/>
          </p:nvSpPr>
          <p:spPr>
            <a:xfrm>
              <a:off x="4195735" y="4985793"/>
              <a:ext cx="2029468" cy="15950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 name="椭圆 2"/>
          <p:cNvSpPr/>
          <p:nvPr/>
        </p:nvSpPr>
        <p:spPr>
          <a:xfrm>
            <a:off x="6446516" y="438878"/>
            <a:ext cx="1289987" cy="29741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0525" y="4266738"/>
            <a:ext cx="5545990" cy="166776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设计意图：学生通过关注邮件的组成部分（收件人、发件人、称谓、署名、开头、正文、结尾等），了解邮件的格式。</a:t>
            </a:r>
          </a:p>
        </p:txBody>
      </p:sp>
      <p:sp>
        <p:nvSpPr>
          <p:cNvPr id="39" name="文本框 15"/>
          <p:cNvSpPr txBox="1"/>
          <p:nvPr/>
        </p:nvSpPr>
        <p:spPr>
          <a:xfrm>
            <a:off x="0" y="-12962"/>
            <a:ext cx="2678806" cy="616693"/>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While-reding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230880" y="4888865"/>
            <a:ext cx="4512945" cy="676910"/>
          </a:xfrm>
          <a:prstGeom prst="roundRect">
            <a:avLst>
              <a:gd name="adj" fmla="val 16697"/>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椭圆 2"/>
          <p:cNvSpPr/>
          <p:nvPr/>
        </p:nvSpPr>
        <p:spPr>
          <a:xfrm>
            <a:off x="2927985" y="4782820"/>
            <a:ext cx="883285" cy="883285"/>
          </a:xfrm>
          <a:prstGeom prst="ellipse">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2" name="组合 21"/>
          <p:cNvGrpSpPr/>
          <p:nvPr userDrawn="1">
            <p:custDataLst>
              <p:tags r:id="rId1"/>
            </p:custDataLst>
          </p:nvPr>
        </p:nvGrpSpPr>
        <p:grpSpPr>
          <a:xfrm>
            <a:off x="5955453" y="0"/>
            <a:ext cx="6236547" cy="6858000"/>
            <a:chOff x="4041156" y="1588"/>
            <a:chExt cx="8150844" cy="5752259"/>
          </a:xfrm>
        </p:grpSpPr>
        <p:sp>
          <p:nvSpPr>
            <p:cNvPr id="24" name="Freeform 5"/>
            <p:cNvSpPr/>
            <p:nvPr>
              <p:custDataLst>
                <p:tags r:id="rId2"/>
              </p:custDataLst>
            </p:nvPr>
          </p:nvSpPr>
          <p:spPr bwMode="auto">
            <a:xfrm>
              <a:off x="4041156" y="1588"/>
              <a:ext cx="8150844" cy="5752259"/>
            </a:xfrm>
            <a:custGeom>
              <a:avLst/>
              <a:gdLst>
                <a:gd name="T0" fmla="*/ 730 w 4318"/>
                <a:gd name="T1" fmla="*/ 1015 h 3051"/>
                <a:gd name="T2" fmla="*/ 1736 w 4318"/>
                <a:gd name="T3" fmla="*/ 1623 h 3051"/>
                <a:gd name="T4" fmla="*/ 2905 w 4318"/>
                <a:gd name="T5" fmla="*/ 2071 h 3051"/>
                <a:gd name="T6" fmla="*/ 4020 w 4318"/>
                <a:gd name="T7" fmla="*/ 2923 h 3051"/>
                <a:gd name="T8" fmla="*/ 4318 w 4318"/>
                <a:gd name="T9" fmla="*/ 3051 h 3051"/>
                <a:gd name="T10" fmla="*/ 4318 w 4318"/>
                <a:gd name="T11" fmla="*/ 0 h 3051"/>
                <a:gd name="T12" fmla="*/ 0 w 4318"/>
                <a:gd name="T13" fmla="*/ 0 h 3051"/>
                <a:gd name="T14" fmla="*/ 730 w 4318"/>
                <a:gd name="T15" fmla="*/ 1015 h 30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8" h="3051">
                  <a:moveTo>
                    <a:pt x="730" y="1015"/>
                  </a:moveTo>
                  <a:cubicBezTo>
                    <a:pt x="796" y="1632"/>
                    <a:pt x="1247" y="1628"/>
                    <a:pt x="1736" y="1623"/>
                  </a:cubicBezTo>
                  <a:cubicBezTo>
                    <a:pt x="2179" y="1619"/>
                    <a:pt x="2653" y="1615"/>
                    <a:pt x="2905" y="2071"/>
                  </a:cubicBezTo>
                  <a:cubicBezTo>
                    <a:pt x="3434" y="3031"/>
                    <a:pt x="3490" y="2455"/>
                    <a:pt x="4020" y="2923"/>
                  </a:cubicBezTo>
                  <a:cubicBezTo>
                    <a:pt x="4096" y="2991"/>
                    <a:pt x="4199" y="3031"/>
                    <a:pt x="4318" y="3051"/>
                  </a:cubicBezTo>
                  <a:cubicBezTo>
                    <a:pt x="4318" y="0"/>
                    <a:pt x="4318" y="0"/>
                    <a:pt x="4318" y="0"/>
                  </a:cubicBezTo>
                  <a:cubicBezTo>
                    <a:pt x="0" y="0"/>
                    <a:pt x="0" y="0"/>
                    <a:pt x="0" y="0"/>
                  </a:cubicBezTo>
                  <a:cubicBezTo>
                    <a:pt x="359" y="210"/>
                    <a:pt x="679" y="531"/>
                    <a:pt x="730" y="1015"/>
                  </a:cubicBezTo>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baseline="0">
                <a:solidFill>
                  <a:schemeClr val="tx1">
                    <a:lumMod val="85000"/>
                    <a:lumOff val="15000"/>
                  </a:schemeClr>
                </a:solidFill>
                <a:latin typeface="Arial" panose="020B0604020202020204" pitchFamily="34" charset="0"/>
              </a:endParaRPr>
            </a:p>
          </p:txBody>
        </p:sp>
        <p:sp>
          <p:nvSpPr>
            <p:cNvPr id="25" name="Freeform 6"/>
            <p:cNvSpPr/>
            <p:nvPr>
              <p:custDataLst>
                <p:tags r:id="rId3"/>
              </p:custDataLst>
            </p:nvPr>
          </p:nvSpPr>
          <p:spPr bwMode="auto">
            <a:xfrm>
              <a:off x="5400595" y="1588"/>
              <a:ext cx="6791405" cy="5714577"/>
            </a:xfrm>
            <a:custGeom>
              <a:avLst/>
              <a:gdLst>
                <a:gd name="T0" fmla="*/ 609 w 3598"/>
                <a:gd name="T1" fmla="*/ 895 h 3031"/>
                <a:gd name="T2" fmla="*/ 1447 w 3598"/>
                <a:gd name="T3" fmla="*/ 1432 h 3031"/>
                <a:gd name="T4" fmla="*/ 2420 w 3598"/>
                <a:gd name="T5" fmla="*/ 1827 h 3031"/>
                <a:gd name="T6" fmla="*/ 3598 w 3598"/>
                <a:gd name="T7" fmla="*/ 3031 h 3031"/>
                <a:gd name="T8" fmla="*/ 3598 w 3598"/>
                <a:gd name="T9" fmla="*/ 0 h 3031"/>
                <a:gd name="T10" fmla="*/ 0 w 3598"/>
                <a:gd name="T11" fmla="*/ 0 h 3031"/>
                <a:gd name="T12" fmla="*/ 609 w 3598"/>
                <a:gd name="T13" fmla="*/ 895 h 3031"/>
              </a:gdLst>
              <a:ahLst/>
              <a:cxnLst>
                <a:cxn ang="0">
                  <a:pos x="T0" y="T1"/>
                </a:cxn>
                <a:cxn ang="0">
                  <a:pos x="T2" y="T3"/>
                </a:cxn>
                <a:cxn ang="0">
                  <a:pos x="T4" y="T5"/>
                </a:cxn>
                <a:cxn ang="0">
                  <a:pos x="T6" y="T7"/>
                </a:cxn>
                <a:cxn ang="0">
                  <a:pos x="T8" y="T9"/>
                </a:cxn>
                <a:cxn ang="0">
                  <a:pos x="T10" y="T11"/>
                </a:cxn>
                <a:cxn ang="0">
                  <a:pos x="T12" y="T13"/>
                </a:cxn>
              </a:cxnLst>
              <a:rect l="0" t="0" r="r" b="b"/>
              <a:pathLst>
                <a:path w="3598" h="3031">
                  <a:moveTo>
                    <a:pt x="609" y="895"/>
                  </a:moveTo>
                  <a:cubicBezTo>
                    <a:pt x="664" y="1440"/>
                    <a:pt x="1039" y="1436"/>
                    <a:pt x="1447" y="1432"/>
                  </a:cubicBezTo>
                  <a:cubicBezTo>
                    <a:pt x="1815" y="1428"/>
                    <a:pt x="2211" y="1424"/>
                    <a:pt x="2420" y="1827"/>
                  </a:cubicBezTo>
                  <a:cubicBezTo>
                    <a:pt x="2743" y="2445"/>
                    <a:pt x="3288" y="2851"/>
                    <a:pt x="3598" y="3031"/>
                  </a:cubicBezTo>
                  <a:cubicBezTo>
                    <a:pt x="3598" y="0"/>
                    <a:pt x="3598" y="0"/>
                    <a:pt x="3598" y="0"/>
                  </a:cubicBezTo>
                  <a:cubicBezTo>
                    <a:pt x="0" y="0"/>
                    <a:pt x="0" y="0"/>
                    <a:pt x="0" y="0"/>
                  </a:cubicBezTo>
                  <a:cubicBezTo>
                    <a:pt x="299" y="185"/>
                    <a:pt x="566" y="469"/>
                    <a:pt x="609" y="89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baseline="0" dirty="0">
                <a:solidFill>
                  <a:schemeClr val="tx1">
                    <a:lumMod val="85000"/>
                    <a:lumOff val="15000"/>
                  </a:schemeClr>
                </a:solidFill>
                <a:latin typeface="Arial" panose="020B0604020202020204" pitchFamily="34" charset="0"/>
              </a:endParaRPr>
            </a:p>
          </p:txBody>
        </p:sp>
      </p:grpSp>
      <p:sp>
        <p:nvSpPr>
          <p:cNvPr id="34" name="文本框 33"/>
          <p:cNvSpPr txBox="1"/>
          <p:nvPr/>
        </p:nvSpPr>
        <p:spPr>
          <a:xfrm>
            <a:off x="8696113" y="925407"/>
            <a:ext cx="2590800" cy="11988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dist">
              <a:lnSpc>
                <a:spcPct val="100000"/>
              </a:lnSpc>
            </a:pPr>
            <a:r>
              <a:rPr lang="zh-CN" altLang="en-US" sz="7200" b="1">
                <a:solidFill>
                  <a:srgbClr val="469C5C"/>
                </a:solidFill>
                <a:effectLst/>
                <a:latin typeface="汉仪雪君体简" panose="02010600000101010101" charset="-122"/>
                <a:ea typeface="汉仪雪君体简" panose="02010600000101010101" charset="-122"/>
                <a:cs typeface="汉仪雪君体简" panose="02010600000101010101" charset="-122"/>
              </a:rPr>
              <a:t>目 录</a:t>
            </a:r>
          </a:p>
        </p:txBody>
      </p:sp>
      <p:sp>
        <p:nvSpPr>
          <p:cNvPr id="2" name="文本框 1"/>
          <p:cNvSpPr txBox="1"/>
          <p:nvPr/>
        </p:nvSpPr>
        <p:spPr>
          <a:xfrm>
            <a:off x="8946622" y="2198684"/>
            <a:ext cx="2089785" cy="666115"/>
          </a:xfrm>
          <a:prstGeom prst="rect">
            <a:avLst/>
          </a:prstGeom>
          <a:noFill/>
        </p:spPr>
        <p:txBody>
          <a:bodyPr wrap="none" rtlCol="0">
            <a:spAutoFit/>
          </a:bodyPr>
          <a:lstStyle/>
          <a:p>
            <a:pPr algn="ctr">
              <a:lnSpc>
                <a:spcPct val="100000"/>
              </a:lnSpc>
            </a:pPr>
            <a:r>
              <a:rPr lang="en-US" sz="3735" dirty="0">
                <a:solidFill>
                  <a:schemeClr val="accent4">
                    <a:lumMod val="50000"/>
                  </a:schemeClr>
                </a:solidFill>
                <a:effectLst>
                  <a:outerShdw blurRad="38100" dist="38100" dir="2700000" algn="tl">
                    <a:srgbClr val="000000">
                      <a:alpha val="43137"/>
                    </a:srgbClr>
                  </a:outerShdw>
                </a:effectLst>
                <a:latin typeface="Britannic Bold" panose="020B0903060703020204" charset="0"/>
                <a:ea typeface="微软雅黑" panose="020B0503020204020204" charset="-122"/>
                <a:cs typeface="Britannic Bold" panose="020B0903060703020204" charset="0"/>
              </a:rPr>
              <a:t>CONTENT</a:t>
            </a:r>
          </a:p>
        </p:txBody>
      </p:sp>
      <p:grpSp>
        <p:nvGrpSpPr>
          <p:cNvPr id="29" name="组合 28"/>
          <p:cNvGrpSpPr/>
          <p:nvPr/>
        </p:nvGrpSpPr>
        <p:grpSpPr>
          <a:xfrm>
            <a:off x="2860675" y="4816476"/>
            <a:ext cx="4750646" cy="829733"/>
            <a:chOff x="786" y="4081"/>
            <a:chExt cx="5611" cy="980"/>
          </a:xfrm>
        </p:grpSpPr>
        <p:sp>
          <p:nvSpPr>
            <p:cNvPr id="19" name="文本框 18"/>
            <p:cNvSpPr txBox="1"/>
            <p:nvPr/>
          </p:nvSpPr>
          <p:spPr>
            <a:xfrm>
              <a:off x="2212" y="4216"/>
              <a:ext cx="4185" cy="835"/>
            </a:xfrm>
            <a:prstGeom prst="rect">
              <a:avLst/>
            </a:prstGeom>
            <a:noFill/>
          </p:spPr>
          <p:txBody>
            <a:bodyPr wrap="square" rtlCol="0">
              <a:spAutoFit/>
            </a:bodyPr>
            <a:lstStyle/>
            <a:p>
              <a:pPr lvl="0" algn="l">
                <a:buClrTx/>
                <a:buSzTx/>
                <a:buFontTx/>
              </a:pPr>
              <a:r>
                <a:rPr lang="zh-CN" altLang="en-US" sz="4000" dirty="0">
                  <a:solidFill>
                    <a:schemeClr val="accent4">
                      <a:lumMod val="5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sym typeface="+mn-ea"/>
                </a:rPr>
                <a:t>学习活动设计</a:t>
              </a:r>
            </a:p>
          </p:txBody>
        </p:sp>
        <p:sp>
          <p:nvSpPr>
            <p:cNvPr id="23" name="文本框 22"/>
            <p:cNvSpPr txBox="1"/>
            <p:nvPr/>
          </p:nvSpPr>
          <p:spPr>
            <a:xfrm>
              <a:off x="786" y="4081"/>
              <a:ext cx="1170" cy="980"/>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entury Gothic" panose="020B0502020202020204" charset="0"/>
                </a:rPr>
                <a:t>03</a:t>
              </a:r>
            </a:p>
          </p:txBody>
        </p:sp>
      </p:grpSp>
      <p:sp>
        <p:nvSpPr>
          <p:cNvPr id="16" name="圆角矩形 15"/>
          <p:cNvSpPr/>
          <p:nvPr/>
        </p:nvSpPr>
        <p:spPr>
          <a:xfrm>
            <a:off x="991235" y="1869440"/>
            <a:ext cx="4512945" cy="676910"/>
          </a:xfrm>
          <a:prstGeom prst="roundRect">
            <a:avLst>
              <a:gd name="adj" fmla="val 16697"/>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椭圆 16"/>
          <p:cNvSpPr/>
          <p:nvPr/>
        </p:nvSpPr>
        <p:spPr>
          <a:xfrm>
            <a:off x="688340" y="1763395"/>
            <a:ext cx="883285" cy="883285"/>
          </a:xfrm>
          <a:prstGeom prst="ellipse">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8" name="组合 17"/>
          <p:cNvGrpSpPr/>
          <p:nvPr/>
        </p:nvGrpSpPr>
        <p:grpSpPr>
          <a:xfrm>
            <a:off x="621030" y="1797051"/>
            <a:ext cx="4750646" cy="829733"/>
            <a:chOff x="786" y="4081"/>
            <a:chExt cx="5611" cy="980"/>
          </a:xfrm>
        </p:grpSpPr>
        <p:sp>
          <p:nvSpPr>
            <p:cNvPr id="26" name="文本框 25"/>
            <p:cNvSpPr txBox="1"/>
            <p:nvPr/>
          </p:nvSpPr>
          <p:spPr>
            <a:xfrm>
              <a:off x="2212" y="4216"/>
              <a:ext cx="4185" cy="835"/>
            </a:xfrm>
            <a:prstGeom prst="rect">
              <a:avLst/>
            </a:prstGeom>
            <a:noFill/>
          </p:spPr>
          <p:txBody>
            <a:bodyPr wrap="square" rtlCol="0">
              <a:spAutoFit/>
            </a:bodyPr>
            <a:lstStyle/>
            <a:p>
              <a:pPr lvl="0" algn="l">
                <a:buClrTx/>
                <a:buSzTx/>
                <a:buFontTx/>
              </a:pPr>
              <a:r>
                <a:rPr lang="zh-CN" altLang="en-US" sz="4000" dirty="0">
                  <a:solidFill>
                    <a:schemeClr val="accent4">
                      <a:lumMod val="5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sym typeface="+mn-ea"/>
                </a:rPr>
                <a:t>教材内容解读</a:t>
              </a:r>
            </a:p>
          </p:txBody>
        </p:sp>
        <p:sp>
          <p:nvSpPr>
            <p:cNvPr id="30" name="文本框 29"/>
            <p:cNvSpPr txBox="1"/>
            <p:nvPr/>
          </p:nvSpPr>
          <p:spPr>
            <a:xfrm>
              <a:off x="786" y="4081"/>
              <a:ext cx="1170" cy="980"/>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entury Gothic" panose="020B0502020202020204" charset="0"/>
                </a:rPr>
                <a:t>01</a:t>
              </a:r>
            </a:p>
          </p:txBody>
        </p:sp>
      </p:grpSp>
      <p:sp>
        <p:nvSpPr>
          <p:cNvPr id="31" name="圆角矩形 30"/>
          <p:cNvSpPr/>
          <p:nvPr/>
        </p:nvSpPr>
        <p:spPr>
          <a:xfrm>
            <a:off x="1878330" y="3378835"/>
            <a:ext cx="4512945" cy="676910"/>
          </a:xfrm>
          <a:prstGeom prst="roundRect">
            <a:avLst>
              <a:gd name="adj" fmla="val 16697"/>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2" name="椭圆 31"/>
          <p:cNvSpPr/>
          <p:nvPr/>
        </p:nvSpPr>
        <p:spPr>
          <a:xfrm>
            <a:off x="1575435" y="3272790"/>
            <a:ext cx="883285" cy="883285"/>
          </a:xfrm>
          <a:prstGeom prst="ellipse">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33" name="组合 32"/>
          <p:cNvGrpSpPr/>
          <p:nvPr/>
        </p:nvGrpSpPr>
        <p:grpSpPr>
          <a:xfrm>
            <a:off x="1508125" y="3306446"/>
            <a:ext cx="4750646" cy="829733"/>
            <a:chOff x="786" y="4081"/>
            <a:chExt cx="5611" cy="980"/>
          </a:xfrm>
        </p:grpSpPr>
        <p:sp>
          <p:nvSpPr>
            <p:cNvPr id="35" name="文本框 34"/>
            <p:cNvSpPr txBox="1"/>
            <p:nvPr/>
          </p:nvSpPr>
          <p:spPr>
            <a:xfrm>
              <a:off x="2212" y="4216"/>
              <a:ext cx="4185" cy="835"/>
            </a:xfrm>
            <a:prstGeom prst="rect">
              <a:avLst/>
            </a:prstGeom>
            <a:noFill/>
          </p:spPr>
          <p:txBody>
            <a:bodyPr wrap="square" rtlCol="0">
              <a:spAutoFit/>
            </a:bodyPr>
            <a:lstStyle/>
            <a:p>
              <a:pPr lvl="0" algn="l">
                <a:buClrTx/>
                <a:buSzTx/>
                <a:buFontTx/>
              </a:pPr>
              <a:r>
                <a:rPr lang="zh-CN" altLang="en-US" sz="4000" dirty="0">
                  <a:solidFill>
                    <a:schemeClr val="accent4">
                      <a:lumMod val="50000"/>
                    </a:schemeClr>
                  </a:solidFill>
                  <a:effectLst>
                    <a:outerShdw blurRad="38100" dist="38100" dir="2700000" algn="tl">
                      <a:srgbClr val="000000">
                        <a:alpha val="43137"/>
                      </a:srgbClr>
                    </a:outerShdw>
                  </a:effectLst>
                  <a:latin typeface="华文行楷" panose="02010800040101010101" charset="-122"/>
                  <a:ea typeface="华文行楷" panose="02010800040101010101" charset="-122"/>
                  <a:sym typeface="+mn-ea"/>
                </a:rPr>
                <a:t>教学目标分析</a:t>
              </a:r>
            </a:p>
          </p:txBody>
        </p:sp>
        <p:sp>
          <p:nvSpPr>
            <p:cNvPr id="36" name="文本框 35"/>
            <p:cNvSpPr txBox="1"/>
            <p:nvPr/>
          </p:nvSpPr>
          <p:spPr>
            <a:xfrm>
              <a:off x="786" y="4081"/>
              <a:ext cx="1170" cy="980"/>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entury Gothic" panose="020B0502020202020204" charset="0"/>
                </a:rPr>
                <a:t>02</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949892" y="158647"/>
            <a:ext cx="7692875" cy="46166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24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Read Para. 1 and think.</a:t>
            </a:r>
          </a:p>
        </p:txBody>
      </p:sp>
      <p:sp>
        <p:nvSpPr>
          <p:cNvPr id="5" name="文本框 4"/>
          <p:cNvSpPr txBox="1"/>
          <p:nvPr>
            <p:custDataLst>
              <p:tags r:id="rId1"/>
            </p:custDataLst>
          </p:nvPr>
        </p:nvSpPr>
        <p:spPr>
          <a:xfrm>
            <a:off x="684530" y="1017905"/>
            <a:ext cx="10822940" cy="1410335"/>
          </a:xfrm>
          <a:prstGeom prst="rect">
            <a:avLst/>
          </a:prstGeom>
          <a:noFill/>
        </p:spPr>
        <p:txBody>
          <a:bodyPr wrap="square" rtlCol="0">
            <a:noAutofit/>
          </a:bodyPr>
          <a:lstStyle/>
          <a:p>
            <a:r>
              <a:rPr lang="en-US" altLang="zh-CN" sz="3200" dirty="0">
                <a:latin typeface="Times New Roman" panose="02020603050405020304" charset="0"/>
                <a:cs typeface="Times New Roman" panose="02020603050405020304" charset="0"/>
                <a:sym typeface="+mn-ea"/>
              </a:rPr>
              <a:t>Thanks for your email. To </a:t>
            </a:r>
            <a:r>
              <a:rPr lang="en-US" altLang="zh-CN" sz="3200" dirty="0">
                <a:highlight>
                  <a:srgbClr val="FFFF00"/>
                </a:highlight>
                <a:latin typeface="Times New Roman" panose="02020603050405020304" charset="0"/>
                <a:cs typeface="Times New Roman" panose="02020603050405020304" charset="0"/>
                <a:sym typeface="+mn-ea"/>
              </a:rPr>
              <a:t>answer your question</a:t>
            </a:r>
            <a:r>
              <a:rPr lang="en-US" altLang="zh-CN" sz="3200" dirty="0">
                <a:latin typeface="Times New Roman" panose="02020603050405020304" charset="0"/>
                <a:cs typeface="Times New Roman" panose="02020603050405020304" charset="0"/>
                <a:sym typeface="+mn-ea"/>
              </a:rPr>
              <a:t>, my new school is great! It’s very beautiful. There are many modern buildings.</a:t>
            </a:r>
            <a:endParaRPr lang="en-US" altLang="zh-CN" sz="3200" dirty="0">
              <a:latin typeface="Times New Roman" panose="02020603050405020304" charset="0"/>
              <a:cs typeface="Times New Roman" panose="02020603050405020304" charset="0"/>
            </a:endParaRPr>
          </a:p>
          <a:p>
            <a:endParaRPr lang="en-US" altLang="zh-CN" sz="3200" dirty="0">
              <a:latin typeface="Times New Roman" panose="02020603050405020304" charset="0"/>
              <a:cs typeface="Times New Roman" panose="02020603050405020304" charset="0"/>
            </a:endParaRPr>
          </a:p>
          <a:p>
            <a:endParaRPr lang="en-US" altLang="zh-CN" sz="3200" dirty="0">
              <a:latin typeface="Times New Roman" panose="02020603050405020304" charset="0"/>
              <a:cs typeface="Times New Roman" panose="02020603050405020304" charset="0"/>
            </a:endParaRPr>
          </a:p>
          <a:p>
            <a:endParaRPr lang="en-US" altLang="zh-CN" sz="3200" dirty="0">
              <a:latin typeface="Times New Roman" panose="02020603050405020304" charset="0"/>
              <a:cs typeface="Times New Roman" panose="02020603050405020304" charset="0"/>
            </a:endParaRPr>
          </a:p>
        </p:txBody>
      </p:sp>
      <p:cxnSp>
        <p:nvCxnSpPr>
          <p:cNvPr id="11" name="直接连接符 10"/>
          <p:cNvCxnSpPr/>
          <p:nvPr/>
        </p:nvCxnSpPr>
        <p:spPr>
          <a:xfrm flipV="1">
            <a:off x="8769985" y="1536700"/>
            <a:ext cx="2552700" cy="11430"/>
          </a:xfrm>
          <a:prstGeom prst="lin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V="1">
            <a:off x="819150" y="2037080"/>
            <a:ext cx="4261485" cy="22860"/>
          </a:xfrm>
          <a:prstGeom prst="line">
            <a:avLst/>
          </a:prstGeom>
          <a:ln w="28575" cmpd="sng">
            <a:solidFill>
              <a:srgbClr val="FF0000"/>
            </a:solidFill>
            <a:prstDash val="solid"/>
          </a:ln>
        </p:spPr>
        <p:style>
          <a:lnRef idx="2">
            <a:schemeClr val="accent1"/>
          </a:lnRef>
          <a:fillRef idx="0">
            <a:srgbClr val="FFFFFF"/>
          </a:fillRef>
          <a:effectRef idx="0">
            <a:srgbClr val="FFFFFF"/>
          </a:effectRef>
          <a:fontRef idx="minor">
            <a:schemeClr val="tx1"/>
          </a:fontRef>
        </p:style>
      </p:cxnSp>
      <p:grpSp>
        <p:nvGrpSpPr>
          <p:cNvPr id="18" name="组合 17"/>
          <p:cNvGrpSpPr/>
          <p:nvPr/>
        </p:nvGrpSpPr>
        <p:grpSpPr>
          <a:xfrm>
            <a:off x="6078855" y="2580332"/>
            <a:ext cx="5399405" cy="4828848"/>
            <a:chOff x="10113" y="4834"/>
            <a:chExt cx="8503" cy="6356"/>
          </a:xfrm>
        </p:grpSpPr>
        <p:sp>
          <p:nvSpPr>
            <p:cNvPr id="3" name="矩形 2"/>
            <p:cNvSpPr/>
            <p:nvPr/>
          </p:nvSpPr>
          <p:spPr>
            <a:xfrm>
              <a:off x="10113" y="5751"/>
              <a:ext cx="7801" cy="3759"/>
            </a:xfrm>
            <a:prstGeom prst="rect">
              <a:avLst/>
            </a:prstGeom>
            <a:solidFill>
              <a:schemeClr val="accent2">
                <a:lumMod val="20000"/>
                <a:lumOff val="80000"/>
              </a:schemeClr>
            </a:solidFill>
            <a:ln w="19050">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4" name="组合 13"/>
            <p:cNvGrpSpPr/>
            <p:nvPr/>
          </p:nvGrpSpPr>
          <p:grpSpPr>
            <a:xfrm rot="21240000">
              <a:off x="15776" y="4834"/>
              <a:ext cx="2841" cy="2376"/>
              <a:chOff x="3912" y="2178"/>
              <a:chExt cx="2920" cy="2510"/>
            </a:xfrm>
          </p:grpSpPr>
          <p:pic>
            <p:nvPicPr>
              <p:cNvPr id="17" name="图片 16"/>
              <p:cNvPicPr>
                <a:picLocks noChangeAspect="1"/>
              </p:cNvPicPr>
              <p:nvPr/>
            </p:nvPicPr>
            <p:blipFill>
              <a:blip r:embed="rId4"/>
              <a:stretch>
                <a:fillRect/>
              </a:stretch>
            </p:blipFill>
            <p:spPr>
              <a:xfrm rot="1260000">
                <a:off x="3912" y="2578"/>
                <a:ext cx="2920" cy="2110"/>
              </a:xfrm>
              <a:prstGeom prst="rect">
                <a:avLst/>
              </a:prstGeom>
            </p:spPr>
          </p:pic>
          <p:pic>
            <p:nvPicPr>
              <p:cNvPr id="31" name="图片 30" descr="c2bfadd9a8a2af859a6991595fe03fa1"/>
              <p:cNvPicPr>
                <a:picLocks noChangeAspect="1"/>
              </p:cNvPicPr>
              <p:nvPr/>
            </p:nvPicPr>
            <p:blipFill>
              <a:blip r:embed="rId5"/>
              <a:stretch>
                <a:fillRect/>
              </a:stretch>
            </p:blipFill>
            <p:spPr>
              <a:xfrm rot="15840000" flipV="1">
                <a:off x="4783" y="2178"/>
                <a:ext cx="1760" cy="1759"/>
              </a:xfrm>
              <a:prstGeom prst="rect">
                <a:avLst/>
              </a:prstGeom>
            </p:spPr>
          </p:pic>
        </p:grpSp>
        <p:sp>
          <p:nvSpPr>
            <p:cNvPr id="7" name="文本框 6"/>
            <p:cNvSpPr txBox="1"/>
            <p:nvPr>
              <p:custDataLst>
                <p:tags r:id="rId2"/>
              </p:custDataLst>
            </p:nvPr>
          </p:nvSpPr>
          <p:spPr>
            <a:xfrm>
              <a:off x="10166" y="6190"/>
              <a:ext cx="7665" cy="5001"/>
            </a:xfrm>
            <a:prstGeom prst="rect">
              <a:avLst/>
            </a:prstGeom>
            <a:noFill/>
          </p:spPr>
          <p:txBody>
            <a:bodyPr wrap="square" rtlCol="0">
              <a:noAutofit/>
            </a:bodyPr>
            <a:lstStyle/>
            <a:p>
              <a:pPr indent="0" algn="l" fontAlgn="auto">
                <a:lnSpc>
                  <a:spcPts val="4000"/>
                </a:lnSpc>
              </a:pPr>
              <a:r>
                <a:rPr lang="en-US" altLang="zh-CN" sz="2800" dirty="0">
                  <a:solidFill>
                    <a:schemeClr val="tx1"/>
                  </a:solidFill>
                  <a:latin typeface="Times New Roman" panose="02020603050405020304" charset="0"/>
                  <a:cs typeface="Times New Roman" panose="02020603050405020304" charset="0"/>
                </a:rPr>
                <a:t>A. What’s your new school like?</a:t>
              </a:r>
            </a:p>
            <a:p>
              <a:pPr indent="0" algn="l" fontAlgn="auto">
                <a:lnSpc>
                  <a:spcPts val="4000"/>
                </a:lnSpc>
              </a:pPr>
              <a:r>
                <a:rPr lang="en-US" altLang="zh-CN" sz="2800" dirty="0">
                  <a:solidFill>
                    <a:schemeClr val="tx1"/>
                  </a:solidFill>
                  <a:latin typeface="Times New Roman" panose="02020603050405020304" charset="0"/>
                  <a:cs typeface="Times New Roman" panose="02020603050405020304" charset="0"/>
                </a:rPr>
                <a:t>B. Where’s your new school?</a:t>
              </a:r>
            </a:p>
            <a:p>
              <a:pPr indent="0" algn="l" fontAlgn="auto">
                <a:lnSpc>
                  <a:spcPts val="4000"/>
                </a:lnSpc>
              </a:pPr>
              <a:r>
                <a:rPr lang="en-US" altLang="zh-CN" sz="2800" dirty="0">
                  <a:solidFill>
                    <a:schemeClr val="tx1"/>
                  </a:solidFill>
                  <a:latin typeface="Times New Roman" panose="02020603050405020304" charset="0"/>
                  <a:cs typeface="Times New Roman" panose="02020603050405020304" charset="0"/>
                </a:rPr>
                <a:t>C. How is your new school    </a:t>
              </a:r>
            </a:p>
            <a:p>
              <a:pPr indent="0" algn="l" fontAlgn="auto">
                <a:lnSpc>
                  <a:spcPts val="4000"/>
                </a:lnSpc>
              </a:pPr>
              <a:r>
                <a:rPr lang="en-US" altLang="zh-CN" sz="2800" dirty="0">
                  <a:solidFill>
                    <a:schemeClr val="tx1"/>
                  </a:solidFill>
                  <a:latin typeface="Times New Roman" panose="02020603050405020304" charset="0"/>
                  <a:cs typeface="Times New Roman" panose="02020603050405020304" charset="0"/>
                </a:rPr>
                <a:t>    different from your old one?</a:t>
              </a:r>
            </a:p>
          </p:txBody>
        </p:sp>
      </p:grpSp>
      <p:pic>
        <p:nvPicPr>
          <p:cNvPr id="29" name="图片 28" descr="千库网_可爱简约卡通黄色灯泡思考问号_元素编号11935109"/>
          <p:cNvPicPr>
            <a:picLocks noChangeAspect="1"/>
          </p:cNvPicPr>
          <p:nvPr/>
        </p:nvPicPr>
        <p:blipFill>
          <a:blip r:embed="rId6"/>
          <a:stretch>
            <a:fillRect/>
          </a:stretch>
        </p:blipFill>
        <p:spPr>
          <a:xfrm>
            <a:off x="2747868" y="2007123"/>
            <a:ext cx="1513205" cy="1513205"/>
          </a:xfrm>
          <a:prstGeom prst="rect">
            <a:avLst/>
          </a:prstGeom>
        </p:spPr>
      </p:pic>
      <p:pic>
        <p:nvPicPr>
          <p:cNvPr id="36" name="图片 35" descr="千库网_对号图标_元素编号12073067"/>
          <p:cNvPicPr>
            <a:picLocks noChangeAspect="1"/>
          </p:cNvPicPr>
          <p:nvPr/>
        </p:nvPicPr>
        <p:blipFill>
          <a:blip r:embed="rId7"/>
          <a:stretch>
            <a:fillRect/>
          </a:stretch>
        </p:blipFill>
        <p:spPr>
          <a:xfrm>
            <a:off x="5986726" y="3751832"/>
            <a:ext cx="647700" cy="647700"/>
          </a:xfrm>
          <a:prstGeom prst="rect">
            <a:avLst/>
          </a:prstGeom>
        </p:spPr>
      </p:pic>
      <p:sp>
        <p:nvSpPr>
          <p:cNvPr id="2" name="文本框 1"/>
          <p:cNvSpPr txBox="1"/>
          <p:nvPr/>
        </p:nvSpPr>
        <p:spPr>
          <a:xfrm>
            <a:off x="3966693" y="2428240"/>
            <a:ext cx="6394361" cy="523220"/>
          </a:xfrm>
          <a:prstGeom prst="rect">
            <a:avLst/>
          </a:prstGeom>
          <a:noFill/>
        </p:spPr>
        <p:txBody>
          <a:bodyPr wrap="square" rtlCol="0">
            <a:spAutoFit/>
          </a:bodyPr>
          <a:lstStyle/>
          <a:p>
            <a:r>
              <a:rPr lang="en-US" altLang="zh-CN" sz="2800" b="1" dirty="0">
                <a:solidFill>
                  <a:schemeClr val="accent2">
                    <a:lumMod val="60000"/>
                    <a:lumOff val="40000"/>
                  </a:schemeClr>
                </a:solidFill>
                <a:latin typeface="+mj-ea"/>
                <a:ea typeface="+mj-ea"/>
              </a:rPr>
              <a:t>What question did Flora ask?</a:t>
            </a:r>
            <a:endParaRPr lang="zh-CN" altLang="en-US" sz="2800" b="1" dirty="0">
              <a:solidFill>
                <a:schemeClr val="accent2">
                  <a:lumMod val="60000"/>
                  <a:lumOff val="40000"/>
                </a:schemeClr>
              </a:solidFill>
              <a:latin typeface="+mj-ea"/>
              <a:ea typeface="+mj-ea"/>
            </a:endParaRPr>
          </a:p>
        </p:txBody>
      </p:sp>
      <p:sp>
        <p:nvSpPr>
          <p:cNvPr id="6" name="文本框 5"/>
          <p:cNvSpPr txBox="1"/>
          <p:nvPr/>
        </p:nvSpPr>
        <p:spPr>
          <a:xfrm>
            <a:off x="342900" y="4743481"/>
            <a:ext cx="5545990"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设计意图：学生通过回答推断问题，培养逻辑思维能力。</a:t>
            </a:r>
          </a:p>
        </p:txBody>
      </p:sp>
      <p:sp>
        <p:nvSpPr>
          <p:cNvPr id="8" name="矩形: 剪去单角 7"/>
          <p:cNvSpPr/>
          <p:nvPr/>
        </p:nvSpPr>
        <p:spPr>
          <a:xfrm>
            <a:off x="403047" y="3534871"/>
            <a:ext cx="4138763" cy="974675"/>
          </a:xfrm>
          <a:prstGeom prst="snip1Rect">
            <a:avLst/>
          </a:prstGeom>
          <a:ln w="3810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nSpc>
                <a:spcPct val="120000"/>
              </a:lnSpc>
            </a:pPr>
            <a:r>
              <a:rPr lang="en-US" altLang="zh-CN" sz="2400" b="1" dirty="0"/>
              <a:t>Reading strategy:</a:t>
            </a:r>
          </a:p>
          <a:p>
            <a:pPr>
              <a:lnSpc>
                <a:spcPct val="120000"/>
              </a:lnSpc>
            </a:pPr>
            <a:r>
              <a:rPr lang="en-US" altLang="zh-CN" sz="2000" dirty="0"/>
              <a:t>Pay attention to the context.</a:t>
            </a:r>
          </a:p>
        </p:txBody>
      </p:sp>
      <p:sp>
        <p:nvSpPr>
          <p:cNvPr id="4" name="文本框 15"/>
          <p:cNvSpPr txBox="1"/>
          <p:nvPr/>
        </p:nvSpPr>
        <p:spPr>
          <a:xfrm>
            <a:off x="0" y="0"/>
            <a:ext cx="2704751" cy="675865"/>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While-reding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11480" y="258793"/>
            <a:ext cx="9973077" cy="46166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24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Read Paras. 2-4 and finish the chart.</a:t>
            </a:r>
          </a:p>
        </p:txBody>
      </p:sp>
      <p:graphicFrame>
        <p:nvGraphicFramePr>
          <p:cNvPr id="5" name="表格 4"/>
          <p:cNvGraphicFramePr>
            <a:graphicFrameLocks noGrp="1"/>
          </p:cNvGraphicFramePr>
          <p:nvPr/>
        </p:nvGraphicFramePr>
        <p:xfrm>
          <a:off x="564114" y="964216"/>
          <a:ext cx="11079890" cy="4830941"/>
        </p:xfrm>
        <a:graphic>
          <a:graphicData uri="http://schemas.openxmlformats.org/drawingml/2006/table">
            <a:tbl>
              <a:tblPr firstRow="1" bandRow="1">
                <a:tableStyleId>{5C22544A-7EE6-4342-B048-85BDC9FD1C3A}</a:tableStyleId>
              </a:tblPr>
              <a:tblGrid>
                <a:gridCol w="2352831">
                  <a:extLst>
                    <a:ext uri="{9D8B030D-6E8A-4147-A177-3AD203B41FA5}">
                      <a16:colId xmlns:a16="http://schemas.microsoft.com/office/drawing/2014/main" val="20000"/>
                    </a:ext>
                  </a:extLst>
                </a:gridCol>
                <a:gridCol w="2511380">
                  <a:extLst>
                    <a:ext uri="{9D8B030D-6E8A-4147-A177-3AD203B41FA5}">
                      <a16:colId xmlns:a16="http://schemas.microsoft.com/office/drawing/2014/main" val="20001"/>
                    </a:ext>
                  </a:extLst>
                </a:gridCol>
                <a:gridCol w="3316310">
                  <a:extLst>
                    <a:ext uri="{9D8B030D-6E8A-4147-A177-3AD203B41FA5}">
                      <a16:colId xmlns:a16="http://schemas.microsoft.com/office/drawing/2014/main" val="20002"/>
                    </a:ext>
                  </a:extLst>
                </a:gridCol>
                <a:gridCol w="2899369">
                  <a:extLst>
                    <a:ext uri="{9D8B030D-6E8A-4147-A177-3AD203B41FA5}">
                      <a16:colId xmlns:a16="http://schemas.microsoft.com/office/drawing/2014/main" val="20003"/>
                    </a:ext>
                  </a:extLst>
                </a:gridCol>
              </a:tblGrid>
              <a:tr h="0">
                <a:tc gridSpan="4">
                  <a:txBody>
                    <a:bodyPr/>
                    <a:lstStyle/>
                    <a:p>
                      <a:pPr marL="0" algn="ctr" defTabSz="914400" rtl="0" eaLnBrk="1" latinLnBrk="0" hangingPunct="1">
                        <a:lnSpc>
                          <a:spcPct val="150000"/>
                        </a:lnSpc>
                        <a:spcBef>
                          <a:spcPts val="0"/>
                        </a:spcBef>
                      </a:pPr>
                      <a:r>
                        <a:rPr lang="en-US" altLang="zh-CN" sz="2800" b="1" kern="1200" dirty="0">
                          <a:solidFill>
                            <a:schemeClr val="tx1"/>
                          </a:solidFill>
                          <a:latin typeface="+mn-lt"/>
                          <a:ea typeface="+mn-ea"/>
                          <a:cs typeface="+mn-cs"/>
                        </a:rPr>
                        <a:t>My new school is very great! </a:t>
                      </a:r>
                    </a:p>
                  </a:txBody>
                  <a:tcPr anchor="ctr" anchorCtr="1"/>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1041397">
                <a:tc>
                  <a:txBody>
                    <a:bodyPr/>
                    <a:lstStyle/>
                    <a:p>
                      <a:pPr marL="0" algn="ctr" defTabSz="914400" rtl="0" eaLnBrk="1" latinLnBrk="0" hangingPunct="1">
                        <a:spcBef>
                          <a:spcPts val="2400"/>
                        </a:spcBef>
                      </a:pPr>
                      <a:r>
                        <a:rPr lang="en-US" altLang="zh-CN" sz="2800" b="1" kern="1200" dirty="0">
                          <a:solidFill>
                            <a:schemeClr val="tx1"/>
                          </a:solidFill>
                          <a:latin typeface="+mn-lt"/>
                          <a:ea typeface="+mn-ea"/>
                          <a:cs typeface="+mn-cs"/>
                        </a:rPr>
                        <a:t> </a:t>
                      </a:r>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en-US" altLang="zh-CN" sz="2800" b="1" kern="1200" dirty="0">
                        <a:solidFill>
                          <a:schemeClr val="tx1"/>
                        </a:solidFill>
                        <a:latin typeface="+mn-lt"/>
                        <a:ea typeface="+mn-ea"/>
                        <a:cs typeface="+mn-cs"/>
                      </a:endParaRPr>
                    </a:p>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1041397">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1041397">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extLst>
                  <a:ext uri="{0D108BD9-81ED-4DB2-BD59-A6C34878D82A}">
                    <a16:rowId xmlns:a16="http://schemas.microsoft.com/office/drawing/2014/main" val="10003"/>
                  </a:ext>
                </a:extLst>
              </a:tr>
              <a:tr h="1041397">
                <a:tc>
                  <a:txBody>
                    <a:bodyPr/>
                    <a:lstStyle/>
                    <a:p>
                      <a:pPr marL="0" algn="ctr" defTabSz="914400" rtl="0" eaLnBrk="1" latinLnBrk="0" hangingPunct="1"/>
                      <a:endParaRPr lang="zh-CN" altLang="en-US" sz="2800" b="1" kern="120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2800" b="1" kern="1200" dirty="0">
                        <a:solidFill>
                          <a:schemeClr val="tx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
        <p:nvSpPr>
          <p:cNvPr id="7" name="文本框 6"/>
          <p:cNvSpPr txBox="1"/>
          <p:nvPr/>
        </p:nvSpPr>
        <p:spPr>
          <a:xfrm>
            <a:off x="1132332" y="1859302"/>
            <a:ext cx="1384479" cy="523220"/>
          </a:xfrm>
          <a:prstGeom prst="rect">
            <a:avLst/>
          </a:prstGeom>
          <a:noFill/>
        </p:spPr>
        <p:txBody>
          <a:bodyPr wrap="square" rtlCol="0">
            <a:spAutoFit/>
          </a:bodyPr>
          <a:lstStyle/>
          <a:p>
            <a:pPr algn="ctr"/>
            <a:r>
              <a:rPr lang="en-US" altLang="zh-CN" sz="2800" b="1" dirty="0"/>
              <a:t>Place</a:t>
            </a:r>
            <a:endParaRPr lang="zh-CN" altLang="en-US" sz="2800" b="1" dirty="0"/>
          </a:p>
        </p:txBody>
      </p:sp>
      <p:sp>
        <p:nvSpPr>
          <p:cNvPr id="8" name="文本框 7"/>
          <p:cNvSpPr txBox="1"/>
          <p:nvPr/>
        </p:nvSpPr>
        <p:spPr>
          <a:xfrm>
            <a:off x="3085029" y="1859302"/>
            <a:ext cx="1751527" cy="523220"/>
          </a:xfrm>
          <a:prstGeom prst="rect">
            <a:avLst/>
          </a:prstGeom>
          <a:noFill/>
        </p:spPr>
        <p:txBody>
          <a:bodyPr wrap="square" rtlCol="0">
            <a:spAutoFit/>
          </a:bodyPr>
          <a:lstStyle/>
          <a:p>
            <a:pPr algn="ctr"/>
            <a:r>
              <a:rPr lang="en-US" altLang="zh-CN" sz="2800" b="1" dirty="0"/>
              <a:t>Location</a:t>
            </a:r>
            <a:endParaRPr lang="zh-CN" altLang="en-US" sz="2800" b="1" dirty="0"/>
          </a:p>
        </p:txBody>
      </p:sp>
      <p:sp>
        <p:nvSpPr>
          <p:cNvPr id="9" name="文本框 8"/>
          <p:cNvSpPr txBox="1"/>
          <p:nvPr/>
        </p:nvSpPr>
        <p:spPr>
          <a:xfrm>
            <a:off x="6202787" y="1848337"/>
            <a:ext cx="1648495" cy="523220"/>
          </a:xfrm>
          <a:prstGeom prst="rect">
            <a:avLst/>
          </a:prstGeom>
          <a:noFill/>
        </p:spPr>
        <p:txBody>
          <a:bodyPr wrap="square" rtlCol="0">
            <a:spAutoFit/>
          </a:bodyPr>
          <a:lstStyle/>
          <a:p>
            <a:pPr algn="ctr"/>
            <a:r>
              <a:rPr lang="en-US" altLang="zh-CN" sz="2800" b="1" dirty="0"/>
              <a:t>Activities</a:t>
            </a:r>
            <a:endParaRPr lang="zh-CN" altLang="en-US" sz="2800" b="1" dirty="0"/>
          </a:p>
        </p:txBody>
      </p:sp>
      <p:sp>
        <p:nvSpPr>
          <p:cNvPr id="10" name="文本框 9"/>
          <p:cNvSpPr txBox="1"/>
          <p:nvPr/>
        </p:nvSpPr>
        <p:spPr>
          <a:xfrm>
            <a:off x="9263270" y="1859302"/>
            <a:ext cx="1984572" cy="523220"/>
          </a:xfrm>
          <a:prstGeom prst="rect">
            <a:avLst/>
          </a:prstGeom>
          <a:noFill/>
        </p:spPr>
        <p:txBody>
          <a:bodyPr wrap="square" rtlCol="0">
            <a:spAutoFit/>
          </a:bodyPr>
          <a:lstStyle/>
          <a:p>
            <a:pPr algn="ctr"/>
            <a:r>
              <a:rPr lang="en-US" altLang="zh-CN" sz="2800" b="1" dirty="0"/>
              <a:t>Comments</a:t>
            </a:r>
            <a:endParaRPr lang="zh-CN" altLang="en-US" sz="2800" b="1" dirty="0"/>
          </a:p>
        </p:txBody>
      </p:sp>
      <p:sp>
        <p:nvSpPr>
          <p:cNvPr id="11" name="文本框 10"/>
          <p:cNvSpPr txBox="1"/>
          <p:nvPr/>
        </p:nvSpPr>
        <p:spPr>
          <a:xfrm>
            <a:off x="729990" y="2935253"/>
            <a:ext cx="1974761" cy="461665"/>
          </a:xfrm>
          <a:prstGeom prst="rect">
            <a:avLst/>
          </a:prstGeom>
          <a:noFill/>
        </p:spPr>
        <p:txBody>
          <a:bodyPr wrap="square" rtlCol="0">
            <a:spAutoFit/>
          </a:bodyPr>
          <a:lstStyle/>
          <a:p>
            <a:pPr algn="ctr"/>
            <a:r>
              <a:rPr lang="en-US" altLang="zh-CN" sz="2400" dirty="0"/>
              <a:t>sports field</a:t>
            </a:r>
            <a:endParaRPr lang="zh-CN" altLang="en-US" sz="2400" dirty="0"/>
          </a:p>
        </p:txBody>
      </p:sp>
      <p:sp>
        <p:nvSpPr>
          <p:cNvPr id="12" name="文本框 11"/>
          <p:cNvSpPr txBox="1"/>
          <p:nvPr/>
        </p:nvSpPr>
        <p:spPr>
          <a:xfrm>
            <a:off x="825508" y="3835070"/>
            <a:ext cx="1783724" cy="830997"/>
          </a:xfrm>
          <a:prstGeom prst="rect">
            <a:avLst/>
          </a:prstGeom>
          <a:noFill/>
        </p:spPr>
        <p:txBody>
          <a:bodyPr wrap="square" rtlCol="0">
            <a:spAutoFit/>
          </a:bodyPr>
          <a:lstStyle/>
          <a:p>
            <a:pPr algn="ctr"/>
            <a:r>
              <a:rPr lang="en-US" altLang="zh-CN" sz="2400" dirty="0"/>
              <a:t>classroom building</a:t>
            </a:r>
            <a:endParaRPr lang="zh-CN" altLang="en-US" sz="2400" dirty="0"/>
          </a:p>
        </p:txBody>
      </p:sp>
      <p:sp>
        <p:nvSpPr>
          <p:cNvPr id="13" name="文本框 12"/>
          <p:cNvSpPr txBox="1"/>
          <p:nvPr/>
        </p:nvSpPr>
        <p:spPr>
          <a:xfrm>
            <a:off x="780602" y="5010326"/>
            <a:ext cx="1974761" cy="461665"/>
          </a:xfrm>
          <a:prstGeom prst="rect">
            <a:avLst/>
          </a:prstGeom>
          <a:noFill/>
        </p:spPr>
        <p:txBody>
          <a:bodyPr wrap="square" rtlCol="0">
            <a:spAutoFit/>
          </a:bodyPr>
          <a:lstStyle/>
          <a:p>
            <a:pPr algn="ctr"/>
            <a:r>
              <a:rPr lang="en-US" altLang="zh-CN" sz="2400" dirty="0"/>
              <a:t>dining hall</a:t>
            </a:r>
            <a:endParaRPr lang="zh-CN" altLang="en-US" sz="2400" dirty="0"/>
          </a:p>
        </p:txBody>
      </p:sp>
      <p:sp>
        <p:nvSpPr>
          <p:cNvPr id="14" name="文本框 13"/>
          <p:cNvSpPr txBox="1"/>
          <p:nvPr/>
        </p:nvSpPr>
        <p:spPr>
          <a:xfrm>
            <a:off x="3085029" y="2767543"/>
            <a:ext cx="2079938" cy="830997"/>
          </a:xfrm>
          <a:prstGeom prst="rect">
            <a:avLst/>
          </a:prstGeom>
          <a:noFill/>
        </p:spPr>
        <p:txBody>
          <a:bodyPr wrap="square" rtlCol="0">
            <a:spAutoFit/>
          </a:bodyPr>
          <a:lstStyle/>
          <a:p>
            <a:pPr algn="ctr"/>
            <a:r>
              <a:rPr lang="en-US" altLang="zh-CN" sz="2400" dirty="0"/>
              <a:t>next to the school hall</a:t>
            </a:r>
            <a:endParaRPr lang="zh-CN" altLang="en-US" sz="2400" dirty="0"/>
          </a:p>
        </p:txBody>
      </p:sp>
      <p:sp>
        <p:nvSpPr>
          <p:cNvPr id="15" name="文本框 14"/>
          <p:cNvSpPr txBox="1"/>
          <p:nvPr/>
        </p:nvSpPr>
        <p:spPr>
          <a:xfrm>
            <a:off x="3070617" y="3831345"/>
            <a:ext cx="2079938" cy="1107996"/>
          </a:xfrm>
          <a:prstGeom prst="rect">
            <a:avLst/>
          </a:prstGeom>
          <a:noFill/>
        </p:spPr>
        <p:txBody>
          <a:bodyPr wrap="square" rtlCol="0">
            <a:spAutoFit/>
          </a:bodyPr>
          <a:lstStyle/>
          <a:p>
            <a:pPr algn="ctr"/>
            <a:r>
              <a:rPr lang="en-US" altLang="zh-CN" sz="2400" dirty="0"/>
              <a:t>behind the  sports field</a:t>
            </a:r>
            <a:endParaRPr lang="zh-CN" altLang="en-US" sz="2400" dirty="0"/>
          </a:p>
          <a:p>
            <a:endParaRPr lang="zh-CN" altLang="en-US" dirty="0"/>
          </a:p>
        </p:txBody>
      </p:sp>
      <p:sp>
        <p:nvSpPr>
          <p:cNvPr id="16" name="文本框 15"/>
          <p:cNvSpPr txBox="1"/>
          <p:nvPr/>
        </p:nvSpPr>
        <p:spPr>
          <a:xfrm>
            <a:off x="3101243" y="4829742"/>
            <a:ext cx="2079938" cy="1107996"/>
          </a:xfrm>
          <a:prstGeom prst="rect">
            <a:avLst/>
          </a:prstGeom>
          <a:noFill/>
        </p:spPr>
        <p:txBody>
          <a:bodyPr wrap="square" rtlCol="0">
            <a:spAutoFit/>
          </a:bodyPr>
          <a:lstStyle/>
          <a:p>
            <a:pPr algn="ctr"/>
            <a:r>
              <a:rPr lang="en-US" altLang="zh-CN" sz="2400" dirty="0"/>
              <a:t>across from the sports field</a:t>
            </a:r>
            <a:endParaRPr lang="zh-CN" altLang="en-US" sz="2400" dirty="0"/>
          </a:p>
          <a:p>
            <a:r>
              <a:rPr lang="en-US" altLang="zh-CN" dirty="0"/>
              <a:t> </a:t>
            </a:r>
            <a:endParaRPr lang="zh-CN" altLang="en-US" dirty="0"/>
          </a:p>
        </p:txBody>
      </p:sp>
      <p:sp>
        <p:nvSpPr>
          <p:cNvPr id="17" name="文本框 16"/>
          <p:cNvSpPr txBox="1"/>
          <p:nvPr/>
        </p:nvSpPr>
        <p:spPr>
          <a:xfrm>
            <a:off x="5987066" y="2767542"/>
            <a:ext cx="2079938" cy="830997"/>
          </a:xfrm>
          <a:prstGeom prst="rect">
            <a:avLst/>
          </a:prstGeom>
          <a:noFill/>
        </p:spPr>
        <p:txBody>
          <a:bodyPr wrap="square" rtlCol="0">
            <a:spAutoFit/>
          </a:bodyPr>
          <a:lstStyle/>
          <a:p>
            <a:pPr algn="ctr"/>
            <a:r>
              <a:rPr lang="en-US" altLang="zh-CN" sz="2400" dirty="0"/>
              <a:t>do exercises, </a:t>
            </a:r>
            <a:r>
              <a:rPr lang="en-US" altLang="zh-CN" sz="2400" u="sng" dirty="0">
                <a:hlinkClick r:id="rId2" action="ppaction://hlinksldjump"/>
              </a:rPr>
              <a:t>raise the flag</a:t>
            </a:r>
            <a:endParaRPr lang="zh-CN" altLang="en-US" sz="2400" u="sng" dirty="0"/>
          </a:p>
        </p:txBody>
      </p:sp>
      <p:sp>
        <p:nvSpPr>
          <p:cNvPr id="18" name="文本框 17"/>
          <p:cNvSpPr txBox="1"/>
          <p:nvPr/>
        </p:nvSpPr>
        <p:spPr>
          <a:xfrm>
            <a:off x="5464191" y="3808852"/>
            <a:ext cx="3348263" cy="830997"/>
          </a:xfrm>
          <a:prstGeom prst="rect">
            <a:avLst/>
          </a:prstGeom>
          <a:noFill/>
        </p:spPr>
        <p:txBody>
          <a:bodyPr wrap="square" rtlCol="0">
            <a:spAutoFit/>
          </a:bodyPr>
          <a:lstStyle/>
          <a:p>
            <a:r>
              <a:rPr lang="en-US" altLang="zh-CN" sz="2400" dirty="0"/>
              <a:t>spend most of the time, </a:t>
            </a:r>
            <a:r>
              <a:rPr lang="en-US" altLang="zh-CN" sz="2400" u="sng" dirty="0">
                <a:hlinkClick r:id="rId3" action="ppaction://hlinksldjump"/>
              </a:rPr>
              <a:t>change seats every week</a:t>
            </a:r>
            <a:endParaRPr lang="zh-CN" altLang="en-US" sz="2400" u="sng" dirty="0"/>
          </a:p>
        </p:txBody>
      </p:sp>
      <p:sp>
        <p:nvSpPr>
          <p:cNvPr id="19" name="文本框 18"/>
          <p:cNvSpPr txBox="1"/>
          <p:nvPr/>
        </p:nvSpPr>
        <p:spPr>
          <a:xfrm>
            <a:off x="6104059" y="4882932"/>
            <a:ext cx="2079938" cy="830997"/>
          </a:xfrm>
          <a:prstGeom prst="rect">
            <a:avLst/>
          </a:prstGeom>
          <a:noFill/>
        </p:spPr>
        <p:txBody>
          <a:bodyPr wrap="square" rtlCol="0">
            <a:spAutoFit/>
          </a:bodyPr>
          <a:lstStyle/>
          <a:p>
            <a:pPr algn="ctr"/>
            <a:r>
              <a:rPr lang="en-US" altLang="zh-CN" sz="2400" dirty="0"/>
              <a:t>eat many kinds of food</a:t>
            </a:r>
            <a:endParaRPr lang="zh-CN" altLang="en-US" sz="2400" dirty="0"/>
          </a:p>
        </p:txBody>
      </p:sp>
      <p:sp>
        <p:nvSpPr>
          <p:cNvPr id="20" name="文本框 19"/>
          <p:cNvSpPr txBox="1"/>
          <p:nvPr/>
        </p:nvSpPr>
        <p:spPr>
          <a:xfrm>
            <a:off x="9209231" y="2767543"/>
            <a:ext cx="2079938" cy="830997"/>
          </a:xfrm>
          <a:prstGeom prst="rect">
            <a:avLst/>
          </a:prstGeom>
          <a:noFill/>
        </p:spPr>
        <p:txBody>
          <a:bodyPr wrap="square" rtlCol="0">
            <a:spAutoFit/>
          </a:bodyPr>
          <a:lstStyle/>
          <a:p>
            <a:pPr algn="ctr"/>
            <a:r>
              <a:rPr lang="en-US" altLang="zh-CN" sz="2400" dirty="0"/>
              <a:t>amazing, </a:t>
            </a:r>
          </a:p>
          <a:p>
            <a:pPr algn="ctr"/>
            <a:r>
              <a:rPr lang="en-US" altLang="zh-CN" sz="2400" dirty="0"/>
              <a:t>a special way</a:t>
            </a:r>
            <a:endParaRPr lang="zh-CN" altLang="en-US" sz="2400" dirty="0"/>
          </a:p>
        </p:txBody>
      </p:sp>
      <p:sp>
        <p:nvSpPr>
          <p:cNvPr id="21" name="文本框 20"/>
          <p:cNvSpPr txBox="1"/>
          <p:nvPr/>
        </p:nvSpPr>
        <p:spPr>
          <a:xfrm>
            <a:off x="8743115" y="3801078"/>
            <a:ext cx="2962140" cy="830997"/>
          </a:xfrm>
          <a:prstGeom prst="rect">
            <a:avLst/>
          </a:prstGeom>
          <a:noFill/>
        </p:spPr>
        <p:txBody>
          <a:bodyPr wrap="square" rtlCol="0">
            <a:spAutoFit/>
          </a:bodyPr>
          <a:lstStyle/>
          <a:p>
            <a:pPr algn="ctr"/>
            <a:r>
              <a:rPr lang="en-US" altLang="zh-CN" sz="2400" dirty="0"/>
              <a:t>big and clean, </a:t>
            </a:r>
          </a:p>
          <a:p>
            <a:pPr algn="ctr"/>
            <a:r>
              <a:rPr lang="en-US" altLang="zh-CN" sz="2400" dirty="0"/>
              <a:t>next to my best friend</a:t>
            </a:r>
            <a:endParaRPr lang="zh-CN" altLang="en-US" sz="2400" dirty="0"/>
          </a:p>
        </p:txBody>
      </p:sp>
      <p:sp>
        <p:nvSpPr>
          <p:cNvPr id="22" name="文本框 21"/>
          <p:cNvSpPr txBox="1"/>
          <p:nvPr/>
        </p:nvSpPr>
        <p:spPr>
          <a:xfrm>
            <a:off x="8989880" y="4829742"/>
            <a:ext cx="2421518" cy="830997"/>
          </a:xfrm>
          <a:prstGeom prst="rect">
            <a:avLst/>
          </a:prstGeom>
          <a:noFill/>
        </p:spPr>
        <p:txBody>
          <a:bodyPr wrap="square" rtlCol="0">
            <a:spAutoFit/>
          </a:bodyPr>
          <a:lstStyle/>
          <a:p>
            <a:pPr algn="ctr"/>
            <a:r>
              <a:rPr lang="en-US" altLang="zh-CN" sz="2400" dirty="0"/>
              <a:t>my favorite place, delicious jiaozi</a:t>
            </a:r>
            <a:endParaRPr lang="zh-CN" altLang="en-US" sz="2400" dirty="0"/>
          </a:p>
        </p:txBody>
      </p:sp>
      <p:sp>
        <p:nvSpPr>
          <p:cNvPr id="24" name="文本框 23"/>
          <p:cNvSpPr txBox="1"/>
          <p:nvPr/>
        </p:nvSpPr>
        <p:spPr>
          <a:xfrm>
            <a:off x="1921393" y="3838807"/>
            <a:ext cx="8365331" cy="166776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设计意图：学生通过与同伴合作，整体阅读邮件正文部分，获取语篇提及的学校场所、位置、代表性活动以及评价等信息，完成表格。</a:t>
            </a:r>
          </a:p>
        </p:txBody>
      </p:sp>
      <p:sp>
        <p:nvSpPr>
          <p:cNvPr id="3" name="文本框 15"/>
          <p:cNvSpPr txBox="1"/>
          <p:nvPr/>
        </p:nvSpPr>
        <p:spPr>
          <a:xfrm>
            <a:off x="0" y="-37158"/>
            <a:ext cx="2704751" cy="75761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While-reding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7"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5616" y="332875"/>
            <a:ext cx="7847965" cy="46166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24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Read Para. 5 and think.</a:t>
            </a:r>
          </a:p>
        </p:txBody>
      </p:sp>
      <p:sp>
        <p:nvSpPr>
          <p:cNvPr id="3" name="文本框 2"/>
          <p:cNvSpPr txBox="1"/>
          <p:nvPr/>
        </p:nvSpPr>
        <p:spPr>
          <a:xfrm>
            <a:off x="1575050" y="1134616"/>
            <a:ext cx="6573144" cy="523220"/>
          </a:xfrm>
          <a:prstGeom prst="rect">
            <a:avLst/>
          </a:prstGeom>
          <a:noFill/>
        </p:spPr>
        <p:txBody>
          <a:bodyPr wrap="square" rtlCol="0">
            <a:spAutoFit/>
          </a:bodyPr>
          <a:lstStyle/>
          <a:p>
            <a:r>
              <a:rPr lang="en-US" altLang="zh-CN" sz="2800" b="1" dirty="0"/>
              <a:t>Please give your ending for the passage.</a:t>
            </a:r>
            <a:endParaRPr lang="zh-CN" altLang="en-US" sz="2800" b="1" dirty="0"/>
          </a:p>
        </p:txBody>
      </p:sp>
      <p:sp>
        <p:nvSpPr>
          <p:cNvPr id="4" name="文本框 3"/>
          <p:cNvSpPr txBox="1"/>
          <p:nvPr/>
        </p:nvSpPr>
        <p:spPr>
          <a:xfrm>
            <a:off x="1584826" y="2126701"/>
            <a:ext cx="6721522" cy="3108543"/>
          </a:xfrm>
          <a:prstGeom prst="rect">
            <a:avLst/>
          </a:prstGeom>
          <a:noFill/>
        </p:spPr>
        <p:txBody>
          <a:bodyPr wrap="square" rtlCol="0">
            <a:spAutoFit/>
          </a:bodyPr>
          <a:lstStyle/>
          <a:p>
            <a:r>
              <a:rPr lang="en-US" altLang="zh-CN" sz="2800" b="1" dirty="0">
                <a:solidFill>
                  <a:srgbClr val="0070C0"/>
                </a:solidFill>
              </a:rPr>
              <a:t>I really love my new school.</a:t>
            </a:r>
          </a:p>
          <a:p>
            <a:endParaRPr lang="en-US" altLang="zh-CN" sz="2800" b="1" dirty="0">
              <a:solidFill>
                <a:srgbClr val="0070C0"/>
              </a:solidFill>
            </a:endParaRPr>
          </a:p>
          <a:p>
            <a:r>
              <a:rPr lang="en-US" altLang="zh-CN" sz="2800" b="1" dirty="0">
                <a:solidFill>
                  <a:srgbClr val="0070C0"/>
                </a:solidFill>
              </a:rPr>
              <a:t>I have a great time in my new school.</a:t>
            </a:r>
          </a:p>
          <a:p>
            <a:endParaRPr lang="en-US" altLang="zh-CN" sz="2800" b="1" dirty="0">
              <a:solidFill>
                <a:srgbClr val="0070C0"/>
              </a:solidFill>
            </a:endParaRPr>
          </a:p>
          <a:p>
            <a:r>
              <a:rPr lang="en-US" altLang="zh-CN" sz="2800" b="1" dirty="0">
                <a:solidFill>
                  <a:srgbClr val="0070C0"/>
                </a:solidFill>
              </a:rPr>
              <a:t>Looking forward to your early reply.</a:t>
            </a:r>
          </a:p>
          <a:p>
            <a:endParaRPr lang="en-US" altLang="zh-CN" sz="2800" b="1" dirty="0">
              <a:solidFill>
                <a:srgbClr val="0070C0"/>
              </a:solidFill>
            </a:endParaRPr>
          </a:p>
          <a:p>
            <a:r>
              <a:rPr lang="en-US" altLang="zh-CN" sz="2800" b="1" dirty="0">
                <a:solidFill>
                  <a:srgbClr val="0070C0"/>
                </a:solidFill>
              </a:rPr>
              <a:t>…</a:t>
            </a:r>
            <a:endParaRPr lang="zh-CN" altLang="en-US" sz="2800" b="1" dirty="0">
              <a:solidFill>
                <a:srgbClr val="0070C0"/>
              </a:solidFill>
            </a:endParaRPr>
          </a:p>
        </p:txBody>
      </p:sp>
      <p:sp>
        <p:nvSpPr>
          <p:cNvPr id="8" name="文本框 7"/>
          <p:cNvSpPr txBox="1"/>
          <p:nvPr/>
        </p:nvSpPr>
        <p:spPr>
          <a:xfrm>
            <a:off x="1383777" y="5300563"/>
            <a:ext cx="8674623" cy="559769"/>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设计意图：通过让学生思考其他可能的结尾，发散思维。</a:t>
            </a:r>
          </a:p>
        </p:txBody>
      </p:sp>
      <p:sp>
        <p:nvSpPr>
          <p:cNvPr id="6" name="文本框 15"/>
          <p:cNvSpPr txBox="1"/>
          <p:nvPr/>
        </p:nvSpPr>
        <p:spPr>
          <a:xfrm>
            <a:off x="-1" y="0"/>
            <a:ext cx="2985477" cy="665751"/>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While-reding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0011" y="4126788"/>
            <a:ext cx="10767439" cy="1318181"/>
          </a:xfrm>
          <a:prstGeom prst="rect">
            <a:avLst/>
          </a:prstGeom>
          <a:solidFill>
            <a:schemeClr val="bg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pPr marL="342900" indent="-342900">
              <a:buFont typeface="Arial" panose="020B0604020202020204" pitchFamily="34" charset="0"/>
              <a:buChar char="•"/>
            </a:pPr>
            <a:r>
              <a:rPr lang="en-US" altLang="zh-CN" sz="2800" b="1" dirty="0">
                <a:solidFill>
                  <a:schemeClr val="accent1"/>
                </a:solidFill>
                <a:latin typeface="+mn-lt"/>
                <a:ea typeface="+mn-ea"/>
              </a:rPr>
              <a:t>My classroom building is next to the sports field, </a:t>
            </a:r>
            <a:r>
              <a:rPr lang="en-US" altLang="zh-CN" sz="2800" b="1" dirty="0">
                <a:solidFill>
                  <a:srgbClr val="FF0000"/>
                </a:solidFill>
                <a:latin typeface="+mn-lt"/>
                <a:ea typeface="+mn-ea"/>
              </a:rPr>
              <a:t>and</a:t>
            </a:r>
            <a:r>
              <a:rPr lang="en-US" altLang="zh-CN" sz="2800" b="1" dirty="0">
                <a:solidFill>
                  <a:schemeClr val="accent1"/>
                </a:solidFill>
                <a:latin typeface="+mn-lt"/>
                <a:ea typeface="+mn-ea"/>
              </a:rPr>
              <a:t> the dining hall is behind the classroom building. </a:t>
            </a:r>
            <a:endParaRPr lang="zh-CN" altLang="en-US" sz="2800" b="1" dirty="0">
              <a:solidFill>
                <a:schemeClr val="accent1"/>
              </a:solidFill>
              <a:latin typeface="+mn-lt"/>
              <a:ea typeface="+mn-ea"/>
            </a:endParaRPr>
          </a:p>
        </p:txBody>
      </p:sp>
      <p:sp>
        <p:nvSpPr>
          <p:cNvPr id="11" name="文本框 10"/>
          <p:cNvSpPr txBox="1"/>
          <p:nvPr/>
        </p:nvSpPr>
        <p:spPr>
          <a:xfrm>
            <a:off x="466313" y="5444969"/>
            <a:ext cx="10767439" cy="671851"/>
          </a:xfrm>
          <a:prstGeom prst="rect">
            <a:avLst/>
          </a:prstGeom>
          <a:solidFill>
            <a:schemeClr val="bg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pPr marL="342900" indent="-342900">
              <a:buFont typeface="Arial" panose="020B0604020202020204" pitchFamily="34" charset="0"/>
              <a:buChar char="•"/>
            </a:pPr>
            <a:r>
              <a:rPr lang="en-US" altLang="zh-CN" sz="2800" b="1" dirty="0">
                <a:solidFill>
                  <a:schemeClr val="accent1"/>
                </a:solidFill>
                <a:latin typeface="+mn-lt"/>
                <a:ea typeface="+mn-ea"/>
              </a:rPr>
              <a:t>We change seats every two weeks.</a:t>
            </a:r>
            <a:endParaRPr lang="zh-CN" altLang="en-US" sz="2800" b="1" dirty="0">
              <a:solidFill>
                <a:schemeClr val="accent1"/>
              </a:solidFill>
              <a:latin typeface="+mn-lt"/>
              <a:ea typeface="+mn-ea"/>
            </a:endParaRPr>
          </a:p>
        </p:txBody>
      </p:sp>
      <p:sp>
        <p:nvSpPr>
          <p:cNvPr id="5" name="文本框 4"/>
          <p:cNvSpPr txBox="1"/>
          <p:nvPr/>
        </p:nvSpPr>
        <p:spPr>
          <a:xfrm>
            <a:off x="743336" y="796798"/>
            <a:ext cx="7400031" cy="523220"/>
          </a:xfrm>
          <a:prstGeom prst="rect">
            <a:avLst/>
          </a:prstGeom>
          <a:noFill/>
        </p:spPr>
        <p:txBody>
          <a:bodyPr wrap="square" rtlCol="0">
            <a:spAutoFit/>
          </a:bodyPr>
          <a:lstStyle/>
          <a:p>
            <a:r>
              <a:rPr lang="en-US" altLang="zh-CN" sz="2800" dirty="0"/>
              <a:t>What do you think of Peter’s school?</a:t>
            </a:r>
          </a:p>
        </p:txBody>
      </p:sp>
      <p:sp>
        <p:nvSpPr>
          <p:cNvPr id="6" name="文本框 5"/>
          <p:cNvSpPr txBox="1"/>
          <p:nvPr/>
        </p:nvSpPr>
        <p:spPr>
          <a:xfrm>
            <a:off x="772795" y="1311784"/>
            <a:ext cx="10634980" cy="523220"/>
          </a:xfrm>
          <a:prstGeom prst="rect">
            <a:avLst/>
          </a:prstGeom>
        </p:spPr>
        <p:txBody>
          <a:bodyPr wrap="square">
            <a:spAutoFit/>
          </a:bodyPr>
          <a:lstStyle/>
          <a:p>
            <a:pPr marL="0" indent="0" algn="just" defTabSz="266700">
              <a:spcAft>
                <a:spcPct val="0"/>
              </a:spcAft>
            </a:pPr>
            <a:r>
              <a:rPr lang="en-US" altLang="zh-CN" sz="2800" dirty="0"/>
              <a:t>How is Peter’s school </a:t>
            </a:r>
            <a:r>
              <a:rPr lang="en-US" altLang="zh-CN" sz="2800" dirty="0">
                <a:solidFill>
                  <a:srgbClr val="FF0000"/>
                </a:solidFill>
              </a:rPr>
              <a:t>similar to </a:t>
            </a:r>
            <a:r>
              <a:rPr lang="en-US" altLang="zh-CN" sz="2800" dirty="0"/>
              <a:t>yours?</a:t>
            </a:r>
          </a:p>
        </p:txBody>
      </p:sp>
      <p:sp>
        <p:nvSpPr>
          <p:cNvPr id="8" name="文本框 7"/>
          <p:cNvSpPr txBox="1"/>
          <p:nvPr/>
        </p:nvSpPr>
        <p:spPr>
          <a:xfrm>
            <a:off x="406045" y="1762414"/>
            <a:ext cx="11368480" cy="671851"/>
          </a:xfrm>
          <a:prstGeom prst="rect">
            <a:avLst/>
          </a:prstGeom>
          <a:solidFill>
            <a:schemeClr val="bg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pPr marL="342900" indent="-342900">
              <a:buFont typeface="Arial" panose="020B0604020202020204" pitchFamily="34" charset="0"/>
              <a:buChar char="•"/>
            </a:pPr>
            <a:r>
              <a:rPr lang="en-US" altLang="zh-CN" sz="2800" b="1" dirty="0">
                <a:solidFill>
                  <a:schemeClr val="accent1"/>
                </a:solidFill>
                <a:latin typeface="+mn-lt"/>
                <a:ea typeface="+mn-ea"/>
              </a:rPr>
              <a:t>We spend most of the time in the classroom </a:t>
            </a:r>
            <a:r>
              <a:rPr lang="en-US" altLang="zh-CN" sz="2800" b="1" dirty="0">
                <a:solidFill>
                  <a:srgbClr val="FF0000"/>
                </a:solidFill>
                <a:latin typeface="+mn-lt"/>
                <a:ea typeface="+mn-ea"/>
              </a:rPr>
              <a:t>too</a:t>
            </a:r>
            <a:r>
              <a:rPr lang="en-US" altLang="zh-CN" sz="2800" b="1" dirty="0">
                <a:solidFill>
                  <a:schemeClr val="accent1"/>
                </a:solidFill>
                <a:latin typeface="+mn-lt"/>
                <a:ea typeface="+mn-ea"/>
              </a:rPr>
              <a:t>. It’s big and clean </a:t>
            </a:r>
            <a:r>
              <a:rPr lang="en-US" altLang="zh-CN" sz="2800" b="1" dirty="0">
                <a:solidFill>
                  <a:srgbClr val="FF0000"/>
                </a:solidFill>
                <a:latin typeface="+mn-lt"/>
                <a:ea typeface="+mn-ea"/>
              </a:rPr>
              <a:t>as well</a:t>
            </a:r>
            <a:r>
              <a:rPr lang="en-US" altLang="zh-CN" sz="2800" b="1" dirty="0">
                <a:solidFill>
                  <a:schemeClr val="accent1"/>
                </a:solidFill>
                <a:latin typeface="+mn-lt"/>
                <a:ea typeface="+mn-ea"/>
              </a:rPr>
              <a:t>. </a:t>
            </a:r>
            <a:endParaRPr lang="zh-CN" altLang="en-US" sz="2800" b="1" dirty="0">
              <a:solidFill>
                <a:schemeClr val="accent1"/>
              </a:solidFill>
              <a:latin typeface="+mn-lt"/>
              <a:ea typeface="+mn-ea"/>
            </a:endParaRPr>
          </a:p>
        </p:txBody>
      </p:sp>
      <p:sp>
        <p:nvSpPr>
          <p:cNvPr id="9" name="文本框 8"/>
          <p:cNvSpPr txBox="1"/>
          <p:nvPr/>
        </p:nvSpPr>
        <p:spPr>
          <a:xfrm>
            <a:off x="406045" y="2317414"/>
            <a:ext cx="11194239" cy="1318181"/>
          </a:xfrm>
          <a:prstGeom prst="rect">
            <a:avLst/>
          </a:prstGeom>
          <a:no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pPr marL="342900" indent="-342900">
              <a:buFont typeface="Arial" panose="020B0604020202020204" pitchFamily="34" charset="0"/>
              <a:buChar char="•"/>
            </a:pPr>
            <a:r>
              <a:rPr lang="en-US" altLang="zh-CN" sz="2800" b="1" dirty="0">
                <a:solidFill>
                  <a:schemeClr val="accent1"/>
                </a:solidFill>
                <a:latin typeface="+mn-lt"/>
                <a:ea typeface="+mn-ea"/>
              </a:rPr>
              <a:t>There are </a:t>
            </a:r>
            <a:r>
              <a:rPr lang="en-US" altLang="zh-CN" sz="2800" b="1" dirty="0">
                <a:solidFill>
                  <a:srgbClr val="FF0000"/>
                </a:solidFill>
                <a:latin typeface="+mn-lt"/>
                <a:ea typeface="+mn-ea"/>
              </a:rPr>
              <a:t>also</a:t>
            </a:r>
            <a:r>
              <a:rPr lang="en-US" altLang="zh-CN" sz="2800" b="1" dirty="0">
                <a:solidFill>
                  <a:schemeClr val="accent1"/>
                </a:solidFill>
                <a:latin typeface="+mn-lt"/>
                <a:ea typeface="+mn-ea"/>
              </a:rPr>
              <a:t> many kinds of food in the dining hall. It’s my favorite place </a:t>
            </a:r>
            <a:r>
              <a:rPr lang="en-US" altLang="zh-CN" sz="2800" b="1" dirty="0">
                <a:solidFill>
                  <a:srgbClr val="FF0000"/>
                </a:solidFill>
                <a:latin typeface="+mn-lt"/>
                <a:ea typeface="+mn-ea"/>
              </a:rPr>
              <a:t>as well</a:t>
            </a:r>
            <a:r>
              <a:rPr lang="en-US" altLang="zh-CN" sz="2800" b="1" dirty="0">
                <a:solidFill>
                  <a:schemeClr val="accent1"/>
                </a:solidFill>
                <a:latin typeface="+mn-lt"/>
                <a:ea typeface="+mn-ea"/>
              </a:rPr>
              <a:t>.</a:t>
            </a:r>
            <a:endParaRPr lang="zh-CN" altLang="en-US" sz="2800" b="1" dirty="0">
              <a:solidFill>
                <a:schemeClr val="accent1"/>
              </a:solidFill>
              <a:latin typeface="+mn-lt"/>
              <a:ea typeface="+mn-ea"/>
            </a:endParaRPr>
          </a:p>
        </p:txBody>
      </p:sp>
      <p:sp>
        <p:nvSpPr>
          <p:cNvPr id="10" name="文本框 9"/>
          <p:cNvSpPr txBox="1"/>
          <p:nvPr/>
        </p:nvSpPr>
        <p:spPr>
          <a:xfrm>
            <a:off x="721982" y="4396893"/>
            <a:ext cx="10203495"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a:t>
            </a:r>
            <a:r>
              <a:rPr lang="zh-CN" altLang="en-US" sz="2400" b="1" dirty="0">
                <a:solidFill>
                  <a:srgbClr val="FF0000"/>
                </a:solidFill>
              </a:rPr>
              <a:t>分析比较</a:t>
            </a:r>
            <a:r>
              <a:rPr lang="en-US" altLang="zh-CN" sz="2400" b="1" dirty="0">
                <a:solidFill>
                  <a:schemeClr val="bg1"/>
                </a:solidFill>
              </a:rPr>
              <a:t>Peter</a:t>
            </a:r>
            <a:r>
              <a:rPr lang="zh-CN" altLang="en-US" sz="2400" b="1" dirty="0">
                <a:solidFill>
                  <a:schemeClr val="bg1"/>
                </a:solidFill>
              </a:rPr>
              <a:t>学校和自己学校的相似之处和不同之处，得以综合运用所学目标语言。</a:t>
            </a:r>
          </a:p>
        </p:txBody>
      </p:sp>
      <p:sp>
        <p:nvSpPr>
          <p:cNvPr id="3" name="文本框 2"/>
          <p:cNvSpPr txBox="1"/>
          <p:nvPr/>
        </p:nvSpPr>
        <p:spPr>
          <a:xfrm>
            <a:off x="730395" y="3730040"/>
            <a:ext cx="10503357" cy="523220"/>
          </a:xfrm>
          <a:prstGeom prst="rect">
            <a:avLst/>
          </a:prstGeom>
        </p:spPr>
        <p:txBody>
          <a:bodyPr wrap="square">
            <a:spAutoFit/>
          </a:bodyPr>
          <a:lstStyle/>
          <a:p>
            <a:pPr marL="0" indent="0" algn="just" defTabSz="266700">
              <a:spcAft>
                <a:spcPct val="0"/>
              </a:spcAft>
            </a:pPr>
            <a:r>
              <a:rPr lang="en-US" altLang="zh-CN" sz="2800" dirty="0"/>
              <a:t>How is Peter’s school </a:t>
            </a:r>
            <a:r>
              <a:rPr lang="en-US" altLang="zh-CN" sz="2800" dirty="0">
                <a:solidFill>
                  <a:srgbClr val="FF0000"/>
                </a:solidFill>
              </a:rPr>
              <a:t>different from </a:t>
            </a:r>
            <a:r>
              <a:rPr lang="en-US" altLang="zh-CN" sz="2800" dirty="0"/>
              <a:t>yours?</a:t>
            </a:r>
          </a:p>
        </p:txBody>
      </p:sp>
      <p:sp>
        <p:nvSpPr>
          <p:cNvPr id="13" name="文本框 15"/>
          <p:cNvSpPr txBox="1"/>
          <p:nvPr/>
        </p:nvSpPr>
        <p:spPr>
          <a:xfrm>
            <a:off x="0" y="-21538"/>
            <a:ext cx="2462628" cy="671851"/>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Post-reding</a:t>
            </a:r>
          </a:p>
        </p:txBody>
      </p:sp>
      <p:sp>
        <p:nvSpPr>
          <p:cNvPr id="18" name="矩形 17"/>
          <p:cNvSpPr/>
          <p:nvPr/>
        </p:nvSpPr>
        <p:spPr>
          <a:xfrm>
            <a:off x="2751250" y="209167"/>
            <a:ext cx="7847965" cy="523220"/>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28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Think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5" grpId="0"/>
      <p:bldP spid="6" grpId="0"/>
      <p:bldP spid="8" grpId="0" bldLvl="0" animBg="1"/>
      <p:bldP spid="9" grpId="0" bldLvl="0"/>
      <p:bldP spid="10" grpId="0" bldLvl="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6038270" y="818815"/>
            <a:ext cx="5807075" cy="534733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8" name="文本框 7"/>
          <p:cNvSpPr txBox="1"/>
          <p:nvPr/>
        </p:nvSpPr>
        <p:spPr>
          <a:xfrm>
            <a:off x="518795" y="349567"/>
            <a:ext cx="4752975" cy="52322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en-US" altLang="zh-CN" sz="2800" b="1" i="1" dirty="0">
                <a:latin typeface="Times New Roman" panose="02020603050405020304" charset="0"/>
                <a:ea typeface="华文楷体" panose="02010600040101010101" charset="-122"/>
                <a:cs typeface="Times New Roman" panose="02020603050405020304" charset="0"/>
              </a:rPr>
              <a:t>What do these words describe?</a:t>
            </a:r>
          </a:p>
        </p:txBody>
      </p:sp>
      <p:sp>
        <p:nvSpPr>
          <p:cNvPr id="10" name="文本框 9"/>
          <p:cNvSpPr txBox="1"/>
          <p:nvPr/>
        </p:nvSpPr>
        <p:spPr>
          <a:xfrm>
            <a:off x="451485" y="1077050"/>
            <a:ext cx="2358390" cy="224536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en-US" altLang="zh-CN" sz="2800" dirty="0">
                <a:latin typeface="Times New Roman" panose="02020603050405020304" charset="0"/>
                <a:ea typeface="华文楷体" panose="02010600040101010101" charset="-122"/>
                <a:cs typeface="Times New Roman" panose="02020603050405020304" charset="0"/>
              </a:rPr>
              <a:t>beautiful </a:t>
            </a:r>
          </a:p>
          <a:p>
            <a:pPr algn="l"/>
            <a:r>
              <a:rPr lang="en-US" altLang="zh-CN" sz="2800" dirty="0">
                <a:latin typeface="Times New Roman" panose="02020603050405020304" charset="0"/>
                <a:ea typeface="华文楷体" panose="02010600040101010101" charset="-122"/>
                <a:cs typeface="Times New Roman" panose="02020603050405020304" charset="0"/>
              </a:rPr>
              <a:t>modern</a:t>
            </a:r>
          </a:p>
          <a:p>
            <a:pPr algn="l"/>
            <a:r>
              <a:rPr lang="en-US" altLang="zh-CN" sz="2800" dirty="0">
                <a:latin typeface="Times New Roman" panose="02020603050405020304" charset="0"/>
                <a:ea typeface="华文楷体" panose="02010600040101010101" charset="-122"/>
                <a:cs typeface="Times New Roman" panose="02020603050405020304" charset="0"/>
              </a:rPr>
              <a:t>large</a:t>
            </a:r>
          </a:p>
          <a:p>
            <a:pPr algn="l"/>
            <a:r>
              <a:rPr lang="en-US" altLang="zh-CN" sz="2800" dirty="0">
                <a:latin typeface="Times New Roman" panose="02020603050405020304" charset="0"/>
                <a:ea typeface="华文楷体" panose="02010600040101010101" charset="-122"/>
                <a:cs typeface="Times New Roman" panose="02020603050405020304" charset="0"/>
              </a:rPr>
              <a:t>big and clean</a:t>
            </a:r>
          </a:p>
          <a:p>
            <a:pPr algn="l"/>
            <a:r>
              <a:rPr lang="en-US" altLang="zh-CN" sz="2800" dirty="0">
                <a:latin typeface="Times New Roman" panose="02020603050405020304" charset="0"/>
                <a:ea typeface="华文楷体" panose="02010600040101010101" charset="-122"/>
                <a:cs typeface="Times New Roman" panose="02020603050405020304" charset="0"/>
              </a:rPr>
              <a:t>delicious</a:t>
            </a:r>
          </a:p>
        </p:txBody>
      </p:sp>
      <p:sp>
        <p:nvSpPr>
          <p:cNvPr id="17" name="文本框 16"/>
          <p:cNvSpPr txBox="1"/>
          <p:nvPr/>
        </p:nvSpPr>
        <p:spPr>
          <a:xfrm>
            <a:off x="3069590" y="1077050"/>
            <a:ext cx="2358390" cy="224536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new school </a:t>
            </a:r>
          </a:p>
          <a:p>
            <a:pPr algn="l"/>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buildings</a:t>
            </a:r>
          </a:p>
          <a:p>
            <a:pPr algn="l"/>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sports field</a:t>
            </a:r>
          </a:p>
          <a:p>
            <a:pPr algn="l"/>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classroom</a:t>
            </a:r>
          </a:p>
          <a:p>
            <a:pPr algn="l"/>
            <a:r>
              <a:rPr lang="en-US" altLang="zh-CN" sz="2800" i="1"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jiaozi</a:t>
            </a:r>
          </a:p>
        </p:txBody>
      </p:sp>
      <p:pic>
        <p:nvPicPr>
          <p:cNvPr id="35" name="图片 34" descr="32313535363234323b32313535363232363bbcd0d7d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7870" y="445135"/>
            <a:ext cx="667385" cy="551180"/>
          </a:xfrm>
          <a:prstGeom prst="rect">
            <a:avLst/>
          </a:prstGeom>
        </p:spPr>
      </p:pic>
      <p:cxnSp>
        <p:nvCxnSpPr>
          <p:cNvPr id="42" name="直接连接符 41"/>
          <p:cNvCxnSpPr/>
          <p:nvPr/>
        </p:nvCxnSpPr>
        <p:spPr>
          <a:xfrm>
            <a:off x="8881888" y="1917816"/>
            <a:ext cx="1442720" cy="762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cxnSp>
        <p:nvCxnSpPr>
          <p:cNvPr id="43" name="直接连接符 42"/>
          <p:cNvCxnSpPr/>
          <p:nvPr/>
        </p:nvCxnSpPr>
        <p:spPr>
          <a:xfrm>
            <a:off x="6262487" y="1917816"/>
            <a:ext cx="1321654" cy="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cxnSp>
        <p:nvCxnSpPr>
          <p:cNvPr id="45" name="直接连接符 44"/>
          <p:cNvCxnSpPr/>
          <p:nvPr/>
        </p:nvCxnSpPr>
        <p:spPr>
          <a:xfrm>
            <a:off x="7429816" y="4955629"/>
            <a:ext cx="1569720" cy="1651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cxnSp>
        <p:nvCxnSpPr>
          <p:cNvPr id="47" name="直接连接符 46"/>
          <p:cNvCxnSpPr/>
          <p:nvPr/>
        </p:nvCxnSpPr>
        <p:spPr>
          <a:xfrm flipV="1">
            <a:off x="7936230" y="3666584"/>
            <a:ext cx="1544320" cy="635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cxnSp>
        <p:nvCxnSpPr>
          <p:cNvPr id="49" name="直接连接符 48"/>
          <p:cNvCxnSpPr/>
          <p:nvPr/>
        </p:nvCxnSpPr>
        <p:spPr>
          <a:xfrm>
            <a:off x="6936105" y="2364927"/>
            <a:ext cx="1271381" cy="0"/>
          </a:xfrm>
          <a:prstGeom prst="line">
            <a:avLst/>
          </a:prstGeom>
          <a:ln w="31750" cmpd="sng">
            <a:solidFill>
              <a:srgbClr val="FF0000"/>
            </a:solidFill>
            <a:prstDash val="solid"/>
          </a:ln>
          <a:effectLst>
            <a:glow rad="101600">
              <a:srgbClr val="FFFF00">
                <a:alpha val="40000"/>
              </a:srgbClr>
            </a:glow>
          </a:effectLst>
        </p:spPr>
        <p:style>
          <a:lnRef idx="2">
            <a:schemeClr val="accent1"/>
          </a:lnRef>
          <a:fillRef idx="0">
            <a:srgbClr val="FFFFFF"/>
          </a:fillRef>
          <a:effectRef idx="0">
            <a:srgbClr val="FFFFFF"/>
          </a:effectRef>
          <a:fontRef idx="minor">
            <a:schemeClr val="tx1"/>
          </a:fontRef>
        </p:style>
      </p:cxnSp>
      <p:sp>
        <p:nvSpPr>
          <p:cNvPr id="2" name="文本框 1"/>
          <p:cNvSpPr txBox="1"/>
          <p:nvPr/>
        </p:nvSpPr>
        <p:spPr>
          <a:xfrm>
            <a:off x="451485" y="3358198"/>
            <a:ext cx="4820285" cy="954107"/>
          </a:xfrm>
          <a:prstGeom prst="rect">
            <a:avLst/>
          </a:prstGeom>
          <a:noFill/>
        </p:spPr>
        <p:txBody>
          <a:bodyPr wrap="square" rtlCol="0">
            <a:spAutoFit/>
          </a:bodyPr>
          <a:lstStyle/>
          <a:p>
            <a:r>
              <a:rPr lang="en-US" altLang="zh-CN" sz="2800" b="1" i="1" dirty="0">
                <a:latin typeface="Times New Roman" panose="02020603050405020304" charset="0"/>
                <a:ea typeface="华文楷体" panose="02010600040101010101" charset="-122"/>
                <a:cs typeface="Times New Roman" panose="02020603050405020304" charset="0"/>
              </a:rPr>
              <a:t>Can you find more adjectives?</a:t>
            </a:r>
          </a:p>
          <a:p>
            <a:r>
              <a:rPr lang="en-US" altLang="zh-CN" sz="2800" b="1" i="1" dirty="0">
                <a:latin typeface="Times New Roman" panose="02020603050405020304" charset="0"/>
                <a:ea typeface="华文楷体" panose="02010600040101010101" charset="-122"/>
                <a:cs typeface="Times New Roman" panose="02020603050405020304" charset="0"/>
              </a:rPr>
              <a:t>What do they describe?</a:t>
            </a:r>
          </a:p>
        </p:txBody>
      </p:sp>
      <p:sp>
        <p:nvSpPr>
          <p:cNvPr id="4" name="文本框 3"/>
          <p:cNvSpPr txBox="1"/>
          <p:nvPr/>
        </p:nvSpPr>
        <p:spPr>
          <a:xfrm>
            <a:off x="392806" y="4514045"/>
            <a:ext cx="1654935" cy="1815882"/>
          </a:xfrm>
          <a:prstGeom prst="rect">
            <a:avLst/>
          </a:prstGeom>
          <a:noFill/>
        </p:spPr>
        <p:txBody>
          <a:bodyPr wrap="square" rtlCol="0">
            <a:spAutoFit/>
          </a:bodyPr>
          <a:lstStyle/>
          <a:p>
            <a:r>
              <a:rPr lang="en-US" altLang="zh-CN" sz="2800" dirty="0">
                <a:latin typeface="Times New Roman" panose="02020603050405020304" charset="0"/>
                <a:ea typeface="华文楷体" panose="02010600040101010101" charset="-122"/>
                <a:cs typeface="Times New Roman" panose="02020603050405020304" charset="0"/>
              </a:rPr>
              <a:t>amazing</a:t>
            </a:r>
          </a:p>
          <a:p>
            <a:r>
              <a:rPr lang="en-US" altLang="zh-CN" sz="2800" dirty="0">
                <a:latin typeface="Times New Roman" panose="02020603050405020304" charset="0"/>
                <a:ea typeface="华文楷体" panose="02010600040101010101" charset="-122"/>
                <a:cs typeface="Times New Roman" panose="02020603050405020304" charset="0"/>
              </a:rPr>
              <a:t>special</a:t>
            </a:r>
          </a:p>
          <a:p>
            <a:r>
              <a:rPr lang="en-US" altLang="zh-CN" sz="2800" dirty="0">
                <a:latin typeface="Times New Roman" panose="02020603050405020304" charset="0"/>
                <a:ea typeface="华文楷体" panose="02010600040101010101" charset="-122"/>
                <a:cs typeface="Times New Roman" panose="02020603050405020304" charset="0"/>
              </a:rPr>
              <a:t>best</a:t>
            </a:r>
          </a:p>
          <a:p>
            <a:r>
              <a:rPr lang="en-US" altLang="zh-CN" sz="2800" dirty="0">
                <a:latin typeface="Times New Roman" panose="02020603050405020304" charset="0"/>
                <a:ea typeface="华文楷体" panose="02010600040101010101" charset="-122"/>
                <a:cs typeface="Times New Roman" panose="02020603050405020304" charset="0"/>
              </a:rPr>
              <a:t>favorite</a:t>
            </a:r>
            <a:endParaRPr lang="zh-CN" altLang="en-US" sz="2800" dirty="0">
              <a:latin typeface="Times New Roman" panose="02020603050405020304" charset="0"/>
              <a:ea typeface="华文楷体" panose="02010600040101010101" charset="-122"/>
              <a:cs typeface="Times New Roman" panose="02020603050405020304" charset="0"/>
            </a:endParaRPr>
          </a:p>
        </p:txBody>
      </p:sp>
      <p:sp>
        <p:nvSpPr>
          <p:cNvPr id="6" name="文本框 5"/>
          <p:cNvSpPr txBox="1"/>
          <p:nvPr/>
        </p:nvSpPr>
        <p:spPr>
          <a:xfrm>
            <a:off x="2047741" y="4514044"/>
            <a:ext cx="4158917" cy="1815882"/>
          </a:xfrm>
          <a:prstGeom prst="rect">
            <a:avLst/>
          </a:prstGeom>
          <a:noFill/>
        </p:spPr>
        <p:txBody>
          <a:bodyPr wrap="square" rtlCol="0">
            <a:spAutoFit/>
          </a:bodyPr>
          <a:lstStyle/>
          <a:p>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activities on the sports field</a:t>
            </a:r>
          </a:p>
          <a:p>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way to start the week</a:t>
            </a:r>
          </a:p>
          <a:p>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friend</a:t>
            </a:r>
          </a:p>
          <a:p>
            <a:r>
              <a:rPr lang="en-US" altLang="zh-CN"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rPr>
              <a:t>dining hall</a:t>
            </a:r>
            <a:endParaRPr lang="zh-CN" altLang="en-US" sz="2800" dirty="0">
              <a:solidFill>
                <a:schemeClr val="accent1">
                  <a:lumMod val="75000"/>
                </a:schemeClr>
              </a:solidFill>
              <a:latin typeface="Times New Roman" panose="02020603050405020304" charset="0"/>
              <a:ea typeface="华文楷体" panose="02010600040101010101" charset="-122"/>
              <a:cs typeface="Times New Roman" panose="02020603050405020304" charset="0"/>
            </a:endParaRPr>
          </a:p>
        </p:txBody>
      </p:sp>
      <p:sp>
        <p:nvSpPr>
          <p:cNvPr id="9" name="椭圆 8"/>
          <p:cNvSpPr/>
          <p:nvPr/>
        </p:nvSpPr>
        <p:spPr>
          <a:xfrm>
            <a:off x="8089838" y="2584841"/>
            <a:ext cx="667385" cy="4093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603248" y="2366470"/>
            <a:ext cx="792050" cy="31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07486" y="4658264"/>
            <a:ext cx="792050" cy="31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123108" y="3637386"/>
            <a:ext cx="377057" cy="31387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04928" y="3185536"/>
            <a:ext cx="6638654" cy="1308435"/>
          </a:xfrm>
          <a:prstGeom prst="rect">
            <a:avLst/>
          </a:prstGeom>
          <a:solidFill>
            <a:schemeClr val="accent3">
              <a:lumMod val="20000"/>
              <a:lumOff val="80000"/>
            </a:schemeClr>
          </a:solidFill>
        </p:spPr>
        <p:txBody>
          <a:bodyPr wrap="square" rtlCol="0">
            <a:spAutoFit/>
          </a:bodyPr>
          <a:lstStyle/>
          <a:p>
            <a:pPr>
              <a:lnSpc>
                <a:spcPct val="150000"/>
              </a:lnSpc>
            </a:pPr>
            <a:r>
              <a:rPr lang="en-US" altLang="zh-CN" sz="2800" b="1" dirty="0">
                <a:latin typeface="Times New Roman" panose="02020603050405020304" charset="0"/>
                <a:ea typeface="华文中宋" panose="02010600040101010101" pitchFamily="2" charset="-122"/>
                <a:cs typeface="Times New Roman" panose="02020603050405020304" charset="0"/>
              </a:rPr>
              <a:t>What can we know from these adjectives? </a:t>
            </a:r>
          </a:p>
          <a:p>
            <a:pPr>
              <a:lnSpc>
                <a:spcPct val="150000"/>
              </a:lnSpc>
            </a:pPr>
            <a:r>
              <a:rPr lang="en-US" altLang="zh-CN" sz="2800" b="1" dirty="0">
                <a:latin typeface="Times New Roman" panose="02020603050405020304" charset="0"/>
                <a:ea typeface="华文中宋" panose="02010600040101010101" pitchFamily="2" charset="-122"/>
                <a:cs typeface="Times New Roman" panose="02020603050405020304" charset="0"/>
              </a:rPr>
              <a:t>What does Peter think of his new school? </a:t>
            </a:r>
            <a:endParaRPr lang="zh-CN" altLang="en-US" sz="2800" b="1" dirty="0">
              <a:latin typeface="Times New Roman" panose="02020603050405020304" charset="0"/>
              <a:ea typeface="华文中宋" panose="02010600040101010101" pitchFamily="2" charset="-122"/>
              <a:cs typeface="Times New Roman" panose="02020603050405020304" charset="0"/>
            </a:endParaRPr>
          </a:p>
        </p:txBody>
      </p:sp>
      <p:grpSp>
        <p:nvGrpSpPr>
          <p:cNvPr id="7" name="组合 6"/>
          <p:cNvGrpSpPr/>
          <p:nvPr/>
        </p:nvGrpSpPr>
        <p:grpSpPr>
          <a:xfrm>
            <a:off x="6602881" y="169803"/>
            <a:ext cx="5337119" cy="4683182"/>
            <a:chOff x="10854525" y="-4972535"/>
            <a:chExt cx="5337119" cy="4683182"/>
          </a:xfrm>
        </p:grpSpPr>
        <p:pic>
          <p:nvPicPr>
            <p:cNvPr id="24" name="图片 23" descr="千库网_情人节粉色爱心_元素编号11794116"/>
            <p:cNvPicPr>
              <a:picLocks noChangeAspect="1"/>
            </p:cNvPicPr>
            <p:nvPr/>
          </p:nvPicPr>
          <p:blipFill>
            <a:blip r:embed="rId5"/>
            <a:srcRect l="16816" t="21367" r="14543" b="18403"/>
            <a:stretch>
              <a:fillRect/>
            </a:stretch>
          </p:blipFill>
          <p:spPr>
            <a:xfrm>
              <a:off x="10854525" y="-4972535"/>
              <a:ext cx="5337119" cy="4683182"/>
            </a:xfrm>
            <a:prstGeom prst="rect">
              <a:avLst/>
            </a:prstGeom>
          </p:spPr>
        </p:pic>
        <p:sp>
          <p:nvSpPr>
            <p:cNvPr id="25" name="文本框 24"/>
            <p:cNvSpPr txBox="1"/>
            <p:nvPr/>
          </p:nvSpPr>
          <p:spPr>
            <a:xfrm>
              <a:off x="11664469" y="-3534164"/>
              <a:ext cx="3852412" cy="1446550"/>
            </a:xfrm>
            <a:prstGeom prst="rect">
              <a:avLst/>
            </a:prstGeom>
            <a:noFill/>
          </p:spPr>
          <p:txBody>
            <a:bodyPr wrap="square" rtlCol="0" anchor="t">
              <a:spAutoFit/>
            </a:bodyPr>
            <a:lstStyle/>
            <a:p>
              <a:pPr algn="ctr"/>
              <a:r>
                <a:rPr lang="en-US" altLang="zh-CN" sz="4400" dirty="0">
                  <a:solidFill>
                    <a:schemeClr val="bg1"/>
                  </a:solidFill>
                  <a:effectLst>
                    <a:glow rad="139700">
                      <a:srgbClr val="FFFF00">
                        <a:alpha val="74000"/>
                      </a:srgbClr>
                    </a:glow>
                  </a:effectLst>
                  <a:latin typeface="Berlin Sans FB Demi" panose="020E0802020502020306" charset="0"/>
                  <a:cs typeface="Berlin Sans FB Demi" panose="020E0802020502020306" charset="0"/>
                  <a:sym typeface="+mn-ea"/>
                </a:rPr>
                <a:t>Peter loves his new school.</a:t>
              </a:r>
            </a:p>
          </p:txBody>
        </p:sp>
      </p:grpSp>
      <p:sp>
        <p:nvSpPr>
          <p:cNvPr id="5" name="文本框 4"/>
          <p:cNvSpPr txBox="1"/>
          <p:nvPr/>
        </p:nvSpPr>
        <p:spPr>
          <a:xfrm>
            <a:off x="201013" y="4452975"/>
            <a:ext cx="10827277" cy="1667764"/>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设计意图：学生通过找出</a:t>
            </a:r>
            <a:r>
              <a:rPr lang="en-US" altLang="zh-CN" sz="2400" b="1" dirty="0">
                <a:solidFill>
                  <a:schemeClr val="bg1"/>
                </a:solidFill>
              </a:rPr>
              <a:t>1c</a:t>
            </a:r>
            <a:r>
              <a:rPr lang="zh-CN" altLang="en-US" sz="2400" b="1" dirty="0">
                <a:solidFill>
                  <a:schemeClr val="bg1"/>
                </a:solidFill>
              </a:rPr>
              <a:t>中形容词所描述的对象，关注语言的</a:t>
            </a:r>
            <a:r>
              <a:rPr lang="zh-CN" altLang="en-US" sz="2400" b="1" dirty="0">
                <a:solidFill>
                  <a:srgbClr val="FF0000"/>
                </a:solidFill>
              </a:rPr>
              <a:t>得体性</a:t>
            </a:r>
            <a:r>
              <a:rPr lang="zh-CN" altLang="en-US" sz="2400" b="1" dirty="0">
                <a:solidFill>
                  <a:schemeClr val="bg1"/>
                </a:solidFill>
              </a:rPr>
              <a:t>和</a:t>
            </a:r>
            <a:r>
              <a:rPr lang="zh-CN" altLang="en-US" sz="2400" b="1" dirty="0">
                <a:solidFill>
                  <a:srgbClr val="FF0000"/>
                </a:solidFill>
              </a:rPr>
              <a:t>适切性</a:t>
            </a:r>
            <a:r>
              <a:rPr lang="zh-CN" altLang="en-US" sz="2400" b="1" dirty="0">
                <a:solidFill>
                  <a:schemeClr val="bg1"/>
                </a:solidFill>
              </a:rPr>
              <a:t>。通过继续找语篇里其他形容词及其修饰的对象，进一步感知</a:t>
            </a:r>
            <a:r>
              <a:rPr lang="zh-CN" altLang="en-US" sz="2400" b="1" dirty="0">
                <a:solidFill>
                  <a:srgbClr val="FF0000"/>
                </a:solidFill>
              </a:rPr>
              <a:t>语用</a:t>
            </a:r>
            <a:r>
              <a:rPr lang="zh-CN" altLang="en-US" sz="2400" b="1" dirty="0">
                <a:solidFill>
                  <a:schemeClr val="bg1"/>
                </a:solidFill>
              </a:rPr>
              <a:t>。通过关注形容词的</a:t>
            </a:r>
            <a:r>
              <a:rPr lang="zh-CN" altLang="en-US" sz="2400" b="1" dirty="0">
                <a:solidFill>
                  <a:srgbClr val="FF0000"/>
                </a:solidFill>
              </a:rPr>
              <a:t>感情色彩</a:t>
            </a:r>
            <a:r>
              <a:rPr lang="zh-CN" altLang="en-US" sz="2400" b="1" dirty="0">
                <a:solidFill>
                  <a:schemeClr val="bg1"/>
                </a:solidFill>
              </a:rPr>
              <a:t>，推断作者的</a:t>
            </a:r>
            <a:r>
              <a:rPr lang="zh-CN" altLang="en-US" sz="2400" b="1" dirty="0">
                <a:solidFill>
                  <a:srgbClr val="FF0000"/>
                </a:solidFill>
              </a:rPr>
              <a:t>情感态度</a:t>
            </a:r>
            <a:r>
              <a:rPr lang="zh-CN" altLang="en-US" sz="2400" b="1" dirty="0">
                <a:solidFill>
                  <a:schemeClr val="bg1"/>
                </a:solidFill>
              </a:rPr>
              <a:t>。</a:t>
            </a:r>
          </a:p>
        </p:txBody>
      </p:sp>
      <p:sp>
        <p:nvSpPr>
          <p:cNvPr id="14" name="矩形: 剪去单角 13"/>
          <p:cNvSpPr/>
          <p:nvPr/>
        </p:nvSpPr>
        <p:spPr>
          <a:xfrm>
            <a:off x="346655" y="182842"/>
            <a:ext cx="6696901" cy="681155"/>
          </a:xfrm>
          <a:prstGeom prst="snip1Rect">
            <a:avLst/>
          </a:prstGeom>
          <a:ln w="3810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tIns="180000" rIns="90000" rtlCol="0" anchor="ctr" anchorCtr="0"/>
          <a:lstStyle/>
          <a:p>
            <a:pPr>
              <a:lnSpc>
                <a:spcPct val="120000"/>
              </a:lnSpc>
            </a:pPr>
            <a:r>
              <a:rPr lang="en-US" altLang="zh-CN" sz="2400" b="1" dirty="0"/>
              <a:t>Reading strategy:</a:t>
            </a:r>
          </a:p>
          <a:p>
            <a:pPr>
              <a:lnSpc>
                <a:spcPct val="120000"/>
              </a:lnSpc>
            </a:pPr>
            <a:r>
              <a:rPr lang="en-US" altLang="zh-CN" sz="2000" dirty="0"/>
              <a:t>Adjectives can show the writer’s emotions and attitudes.</a:t>
            </a:r>
          </a:p>
          <a:p>
            <a:pPr>
              <a:lnSpc>
                <a:spcPct val="120000"/>
              </a:lnSpc>
            </a:pPr>
            <a:r>
              <a:rPr lang="en-US" altLang="zh-CN"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par>
                                <p:cTn id="14" presetID="22" presetClass="entr" presetSubtype="8"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9" grpId="0" animBg="1"/>
      <p:bldP spid="11" grpId="0" animBg="1"/>
      <p:bldP spid="12" grpId="0" animBg="1"/>
      <p:bldP spid="13" grpId="0" animBg="1"/>
      <p:bldP spid="22" grpId="0" animBg="1"/>
      <p:bldP spid="5" grpId="0" bldLvl="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855295" y="-19352"/>
            <a:ext cx="6776312" cy="1134101"/>
          </a:xfrm>
          <a:prstGeom prst="rect">
            <a:avLst/>
          </a:prstGeom>
          <a:noFill/>
        </p:spPr>
        <p:txBody>
          <a:bodyPr wrap="square" rtlCol="0">
            <a:noAutofit/>
          </a:bodyPr>
          <a:lstStyle/>
          <a:p>
            <a:r>
              <a:rPr lang="en-US" altLang="zh-CN" sz="3200" b="1" i="1" dirty="0">
                <a:solidFill>
                  <a:srgbClr val="C00000"/>
                </a:solidFill>
                <a:latin typeface="Times New Roman" panose="02020603050405020304" charset="0"/>
                <a:cs typeface="Times New Roman" panose="02020603050405020304" charset="0"/>
              </a:rPr>
              <a:t>Talk about your favorite places in your school and tell your reasons.</a:t>
            </a:r>
          </a:p>
        </p:txBody>
      </p:sp>
      <p:graphicFrame>
        <p:nvGraphicFramePr>
          <p:cNvPr id="19" name="表格 18"/>
          <p:cNvGraphicFramePr/>
          <p:nvPr>
            <p:custDataLst>
              <p:tags r:id="rId1"/>
            </p:custDataLst>
          </p:nvPr>
        </p:nvGraphicFramePr>
        <p:xfrm>
          <a:off x="446914" y="4702236"/>
          <a:ext cx="11298172" cy="1998980"/>
        </p:xfrm>
        <a:graphic>
          <a:graphicData uri="http://schemas.openxmlformats.org/drawingml/2006/table">
            <a:tbl>
              <a:tblPr firstRow="1" bandRow="1">
                <a:tableStyleId>{21E4AEA4-8DFA-4A89-87EB-49C32662AFE0}</a:tableStyleId>
              </a:tblPr>
              <a:tblGrid>
                <a:gridCol w="7381264">
                  <a:extLst>
                    <a:ext uri="{9D8B030D-6E8A-4147-A177-3AD203B41FA5}">
                      <a16:colId xmlns:a16="http://schemas.microsoft.com/office/drawing/2014/main" val="20000"/>
                    </a:ext>
                  </a:extLst>
                </a:gridCol>
                <a:gridCol w="3916908">
                  <a:extLst>
                    <a:ext uri="{9D8B030D-6E8A-4147-A177-3AD203B41FA5}">
                      <a16:colId xmlns:a16="http://schemas.microsoft.com/office/drawing/2014/main" val="20001"/>
                    </a:ext>
                  </a:extLst>
                </a:gridCol>
              </a:tblGrid>
              <a:tr h="518160">
                <a:tc>
                  <a:txBody>
                    <a:bodyPr/>
                    <a:lstStyle/>
                    <a:p>
                      <a:pPr algn="ctr">
                        <a:buNone/>
                      </a:pPr>
                      <a:r>
                        <a:rPr lang="en-US" altLang="zh-CN" sz="2800" dirty="0"/>
                        <a:t>School places</a:t>
                      </a:r>
                      <a:endParaRPr lang="en-US" altLang="zh-CN" sz="2800" dirty="0">
                        <a:latin typeface="Times New Roman" panose="02020603050405020304" charset="0"/>
                        <a:ea typeface="华文中宋" panose="02010600040101010101" pitchFamily="2" charset="-122"/>
                        <a:cs typeface="Times New Roman" panose="02020603050405020304" charset="0"/>
                      </a:endParaRPr>
                    </a:p>
                  </a:txBody>
                  <a:tcPr anchor="ctr"/>
                </a:tc>
                <a:tc>
                  <a:txBody>
                    <a:bodyPr/>
                    <a:lstStyle/>
                    <a:p>
                      <a:pPr algn="ctr">
                        <a:buNone/>
                      </a:pPr>
                      <a:r>
                        <a:rPr lang="en-US" altLang="zh-CN" sz="2800" dirty="0"/>
                        <a:t>Descriptions</a:t>
                      </a:r>
                      <a:endParaRPr lang="en-US" altLang="zh-CN" sz="2800" dirty="0">
                        <a:latin typeface="Times New Roman" panose="02020603050405020304" charset="0"/>
                        <a:ea typeface="华文中宋" panose="02010600040101010101" pitchFamily="2" charset="-122"/>
                        <a:cs typeface="Times New Roman" panose="02020603050405020304" charset="0"/>
                      </a:endParaRPr>
                    </a:p>
                  </a:txBody>
                  <a:tcPr anchor="ctr"/>
                </a:tc>
                <a:extLst>
                  <a:ext uri="{0D108BD9-81ED-4DB2-BD59-A6C34878D82A}">
                    <a16:rowId xmlns:a16="http://schemas.microsoft.com/office/drawing/2014/main" val="10000"/>
                  </a:ext>
                </a:extLst>
              </a:tr>
              <a:tr h="1480820">
                <a:tc>
                  <a:txBody>
                    <a:bodyPr/>
                    <a:lstStyle/>
                    <a:p>
                      <a:pPr algn="ctr">
                        <a:buNone/>
                      </a:pPr>
                      <a:r>
                        <a:rPr lang="en-US" altLang="zh-CN" sz="2800" dirty="0"/>
                        <a:t>sports field, classroom building, dining hall, gym, library, school hall, science building, art building…</a:t>
                      </a:r>
                      <a:endParaRPr lang="en-US" altLang="zh-CN" sz="2800" dirty="0">
                        <a:latin typeface="Times New Roman" panose="02020603050405020304" charset="0"/>
                        <a:ea typeface="华文中宋" panose="02010600040101010101" pitchFamily="2" charset="-122"/>
                        <a:cs typeface="Times New Roman" panose="02020603050405020304" charset="0"/>
                      </a:endParaRPr>
                    </a:p>
                  </a:txBody>
                  <a:tcPr anchor="ctr"/>
                </a:tc>
                <a:tc>
                  <a:txBody>
                    <a:bodyPr/>
                    <a:lstStyle/>
                    <a:p>
                      <a:pPr algn="ctr">
                        <a:buNone/>
                      </a:pPr>
                      <a:r>
                        <a:rPr lang="en-US" altLang="zh-CN" sz="2800" dirty="0"/>
                        <a:t>wonderful, fantastic, nice, big, clean, amazing...</a:t>
                      </a:r>
                      <a:endParaRPr lang="en-US" altLang="zh-CN" sz="2800" dirty="0">
                        <a:latin typeface="Times New Roman" panose="02020603050405020304" charset="0"/>
                        <a:ea typeface="华文中宋" panose="02010600040101010101" pitchFamily="2" charset="-122"/>
                        <a:cs typeface="Times New Roman" panose="02020603050405020304" charset="0"/>
                      </a:endParaRPr>
                    </a:p>
                  </a:txBody>
                  <a:tcPr anchor="ctr"/>
                </a:tc>
                <a:extLst>
                  <a:ext uri="{0D108BD9-81ED-4DB2-BD59-A6C34878D82A}">
                    <a16:rowId xmlns:a16="http://schemas.microsoft.com/office/drawing/2014/main" val="10001"/>
                  </a:ext>
                </a:extLst>
              </a:tr>
            </a:tbl>
          </a:graphicData>
        </a:graphic>
      </p:graphicFrame>
      <p:pic>
        <p:nvPicPr>
          <p:cNvPr id="21" name="图片 20" descr="千库网_女生演讲说话汇报工作_元素编号12957783"/>
          <p:cNvPicPr>
            <a:picLocks noChangeAspect="1"/>
          </p:cNvPicPr>
          <p:nvPr/>
        </p:nvPicPr>
        <p:blipFill>
          <a:blip r:embed="rId3"/>
          <a:stretch>
            <a:fillRect/>
          </a:stretch>
        </p:blipFill>
        <p:spPr>
          <a:xfrm>
            <a:off x="8813467" y="1114749"/>
            <a:ext cx="2621280" cy="3133606"/>
          </a:xfrm>
          <a:prstGeom prst="rect">
            <a:avLst/>
          </a:prstGeom>
        </p:spPr>
      </p:pic>
      <p:sp>
        <p:nvSpPr>
          <p:cNvPr id="2" name="文本框 1"/>
          <p:cNvSpPr txBox="1"/>
          <p:nvPr/>
        </p:nvSpPr>
        <p:spPr>
          <a:xfrm>
            <a:off x="757253" y="1290650"/>
            <a:ext cx="7499644" cy="3133606"/>
          </a:xfrm>
          <a:prstGeom prst="rect">
            <a:avLst/>
          </a:prstGeom>
          <a:ln w="38100">
            <a:solidFill>
              <a:srgbClr val="C00000"/>
            </a:solidFill>
            <a:prstDash val="sysDot"/>
          </a:ln>
        </p:spPr>
        <p:style>
          <a:lnRef idx="2">
            <a:schemeClr val="accent6"/>
          </a:lnRef>
          <a:fillRef idx="1">
            <a:schemeClr val="lt1"/>
          </a:fillRef>
          <a:effectRef idx="0">
            <a:schemeClr val="accent6"/>
          </a:effectRef>
          <a:fontRef idx="minor">
            <a:schemeClr val="dk1"/>
          </a:fontRef>
        </p:style>
        <p:txBody>
          <a:bodyPr wrap="square" rtlCol="0">
            <a:noAutofit/>
          </a:bodyPr>
          <a:lstStyle/>
          <a:p>
            <a:pPr>
              <a:spcAft>
                <a:spcPts val="1200"/>
              </a:spcAft>
            </a:pPr>
            <a:r>
              <a:rPr lang="en-US" altLang="zh-CN" sz="2800" u="sng" dirty="0">
                <a:latin typeface="Times New Roman" panose="02020603050405020304" charset="0"/>
                <a:cs typeface="Times New Roman" panose="02020603050405020304" charset="0"/>
              </a:rPr>
              <a:t>Hello, everyone. Our school is beautiful/great/…</a:t>
            </a:r>
          </a:p>
          <a:p>
            <a:r>
              <a:rPr lang="en-US" altLang="zh-CN" sz="2800" dirty="0">
                <a:latin typeface="Times New Roman" panose="02020603050405020304" charset="0"/>
                <a:cs typeface="Times New Roman" panose="02020603050405020304" charset="0"/>
              </a:rPr>
              <a:t>…’s favourite place is … because ...</a:t>
            </a:r>
          </a:p>
          <a:p>
            <a:r>
              <a:rPr lang="en-US" altLang="zh-CN" sz="2800" dirty="0">
                <a:latin typeface="Times New Roman" panose="02020603050405020304" charset="0"/>
                <a:cs typeface="Times New Roman" panose="02020603050405020304" charset="0"/>
              </a:rPr>
              <a:t>And … likes … best ... </a:t>
            </a:r>
          </a:p>
          <a:p>
            <a:r>
              <a:rPr lang="en-US" altLang="zh-CN" sz="2800" dirty="0">
                <a:latin typeface="Times New Roman" panose="02020603050405020304" charset="0"/>
                <a:cs typeface="Times New Roman" panose="02020603050405020304" charset="0"/>
              </a:rPr>
              <a:t>How about …? His/Her favourite place is …</a:t>
            </a:r>
          </a:p>
          <a:p>
            <a:pPr>
              <a:spcAft>
                <a:spcPts val="1200"/>
              </a:spcAft>
            </a:pPr>
            <a:r>
              <a:rPr lang="en-US" altLang="zh-CN" sz="2800" dirty="0">
                <a:latin typeface="Times New Roman" panose="02020603050405020304" charset="0"/>
                <a:cs typeface="Times New Roman" panose="02020603050405020304" charset="0"/>
              </a:rPr>
              <a:t>As for me, I love … </a:t>
            </a:r>
          </a:p>
          <a:p>
            <a:r>
              <a:rPr lang="en-US" altLang="zh-CN" sz="2800" u="sng" dirty="0">
                <a:latin typeface="Times New Roman" panose="02020603050405020304" charset="0"/>
                <a:cs typeface="Times New Roman" panose="02020603050405020304" charset="0"/>
              </a:rPr>
              <a:t>We have a lot of fun in our school.</a:t>
            </a:r>
          </a:p>
        </p:txBody>
      </p:sp>
      <p:sp>
        <p:nvSpPr>
          <p:cNvPr id="4" name="矩形 3"/>
          <p:cNvSpPr/>
          <p:nvPr/>
        </p:nvSpPr>
        <p:spPr>
          <a:xfrm>
            <a:off x="239870" y="278880"/>
            <a:ext cx="7847965" cy="58477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Group work</a:t>
            </a:r>
          </a:p>
        </p:txBody>
      </p:sp>
      <p:sp>
        <p:nvSpPr>
          <p:cNvPr id="3" name="文本框 2">
            <a:extLst>
              <a:ext uri="{FF2B5EF4-FFF2-40B4-BE49-F238E27FC236}">
                <a16:creationId xmlns:a16="http://schemas.microsoft.com/office/drawing/2014/main" id="{5A3AB56C-B1D3-17E6-28A4-F2DA6A2FBB89}"/>
              </a:ext>
            </a:extLst>
          </p:cNvPr>
          <p:cNvSpPr txBox="1"/>
          <p:nvPr/>
        </p:nvSpPr>
        <p:spPr>
          <a:xfrm>
            <a:off x="519213" y="4385927"/>
            <a:ext cx="9304725"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设计意图：学生通过小组合作作报告</a:t>
            </a:r>
            <a:r>
              <a:rPr lang="en-US" altLang="zh-CN" sz="2400" b="1" dirty="0">
                <a:solidFill>
                  <a:schemeClr val="bg1"/>
                </a:solidFill>
              </a:rPr>
              <a:t>,</a:t>
            </a:r>
            <a:r>
              <a:rPr lang="zh-CN" altLang="en-US" sz="2400" b="1" dirty="0">
                <a:solidFill>
                  <a:schemeClr val="bg1"/>
                </a:solidFill>
              </a:rPr>
              <a:t>运用所学目标语言谈论组内成员最喜欢的场所及原因，实现以读促说。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单圆角矩形 17"/>
          <p:cNvSpPr/>
          <p:nvPr>
            <p:custDataLst>
              <p:tags r:id="rId1"/>
            </p:custDataLst>
          </p:nvPr>
        </p:nvSpPr>
        <p:spPr>
          <a:xfrm>
            <a:off x="241935" y="262890"/>
            <a:ext cx="11686540" cy="6330950"/>
          </a:xfrm>
          <a:prstGeom prst="round1Rect">
            <a:avLst/>
          </a:prstGeom>
          <a:solidFill>
            <a:schemeClr val="bg1">
              <a:alpha val="9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单圆角矩形 4"/>
          <p:cNvSpPr/>
          <p:nvPr/>
        </p:nvSpPr>
        <p:spPr>
          <a:xfrm>
            <a:off x="819150" y="2196465"/>
            <a:ext cx="9039627" cy="1591409"/>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82247" y="2502406"/>
            <a:ext cx="8966933" cy="1077218"/>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rPr>
              <a:t>Polish your report and take turns to give the report after class.</a:t>
            </a:r>
            <a:endParaRPr lang="en-US" altLang="zh-CN" sz="3200" b="1" dirty="0">
              <a:solidFill>
                <a:schemeClr val="tx1">
                  <a:lumMod val="85000"/>
                  <a:lumOff val="15000"/>
                </a:schemeClr>
              </a:solidFill>
              <a:latin typeface="Baskerville Old Face" panose="02020602080505020303" charset="0"/>
              <a:sym typeface="+mn-ea"/>
            </a:endParaRPr>
          </a:p>
        </p:txBody>
      </p:sp>
      <p:sp>
        <p:nvSpPr>
          <p:cNvPr id="6" name="单圆角矩形 5"/>
          <p:cNvSpPr/>
          <p:nvPr>
            <p:custDataLst>
              <p:tags r:id="rId2"/>
            </p:custDataLst>
          </p:nvPr>
        </p:nvSpPr>
        <p:spPr>
          <a:xfrm>
            <a:off x="819150" y="4193540"/>
            <a:ext cx="9625013" cy="1528604"/>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3"/>
            </p:custDataLst>
          </p:nvPr>
        </p:nvSpPr>
        <p:spPr>
          <a:xfrm>
            <a:off x="982247" y="4538980"/>
            <a:ext cx="10047703" cy="1077218"/>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Find more expressions to introduce your new school.</a:t>
            </a:r>
            <a:endParaRPr lang="en-US" altLang="zh-CN" sz="3200" b="1" u="sng" dirty="0">
              <a:solidFill>
                <a:schemeClr val="tx1">
                  <a:lumMod val="85000"/>
                  <a:lumOff val="15000"/>
                </a:schemeClr>
              </a:solidFill>
              <a:latin typeface="Baskerville Old Face" panose="02020602080505020303" charset="0"/>
              <a:cs typeface="Baskerville Old Face" panose="02020602080505020303" charset="0"/>
              <a:sym typeface="+mn-ea"/>
            </a:endParaRPr>
          </a:p>
          <a:p>
            <a:r>
              <a:rPr lang="en-US" altLang="zh-CN" sz="3200" b="1" dirty="0">
                <a:solidFill>
                  <a:schemeClr val="tx1">
                    <a:lumMod val="85000"/>
                    <a:lumOff val="15000"/>
                  </a:schemeClr>
                </a:solidFill>
                <a:latin typeface="Baskerville Old Face" panose="02020602080505020303" charset="0"/>
                <a:ea typeface="华文楷体" panose="02010600040101010101" charset="-122"/>
                <a:cs typeface="Baskerville Old Face" panose="02020602080505020303" charset="0"/>
                <a:sym typeface="+mn-ea"/>
              </a:rPr>
              <a:t>                                                                </a:t>
            </a:r>
            <a:endParaRPr lang="en-US" altLang="zh-CN" sz="3200" dirty="0">
              <a:solidFill>
                <a:schemeClr val="tx1">
                  <a:lumMod val="85000"/>
                  <a:lumOff val="15000"/>
                </a:schemeClr>
              </a:solidFill>
              <a:latin typeface="华文楷体" panose="02010600040101010101" charset="-122"/>
              <a:ea typeface="华文楷体" panose="02010600040101010101" charset="-122"/>
              <a:cs typeface="Baskerville Old Face" panose="02020602080505020303" charset="0"/>
              <a:sym typeface="+mn-ea"/>
            </a:endParaRPr>
          </a:p>
        </p:txBody>
      </p:sp>
      <p:sp>
        <p:nvSpPr>
          <p:cNvPr id="11" name="文本框 10"/>
          <p:cNvSpPr txBox="1"/>
          <p:nvPr/>
        </p:nvSpPr>
        <p:spPr>
          <a:xfrm>
            <a:off x="1052830" y="1858645"/>
            <a:ext cx="1868805"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Must do:</a:t>
            </a:r>
          </a:p>
        </p:txBody>
      </p:sp>
      <p:sp>
        <p:nvSpPr>
          <p:cNvPr id="15" name="文本框 14"/>
          <p:cNvSpPr txBox="1"/>
          <p:nvPr>
            <p:custDataLst>
              <p:tags r:id="rId4"/>
            </p:custDataLst>
          </p:nvPr>
        </p:nvSpPr>
        <p:spPr>
          <a:xfrm>
            <a:off x="1052830" y="3893820"/>
            <a:ext cx="3608070"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Choose to do:</a:t>
            </a:r>
          </a:p>
        </p:txBody>
      </p:sp>
      <p:sp>
        <p:nvSpPr>
          <p:cNvPr id="2" name="文本框 15"/>
          <p:cNvSpPr txBox="1"/>
          <p:nvPr/>
        </p:nvSpPr>
        <p:spPr>
          <a:xfrm>
            <a:off x="799340" y="682564"/>
            <a:ext cx="2462628" cy="75761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Homework</a:t>
            </a:r>
          </a:p>
        </p:txBody>
      </p:sp>
      <p:sp>
        <p:nvSpPr>
          <p:cNvPr id="3" name="文本框 2">
            <a:extLst>
              <a:ext uri="{FF2B5EF4-FFF2-40B4-BE49-F238E27FC236}">
                <a16:creationId xmlns:a16="http://schemas.microsoft.com/office/drawing/2014/main" id="{5CE4C0DA-53A3-6F94-FA76-74BF9F90109F}"/>
              </a:ext>
            </a:extLst>
          </p:cNvPr>
          <p:cNvSpPr txBox="1"/>
          <p:nvPr/>
        </p:nvSpPr>
        <p:spPr>
          <a:xfrm>
            <a:off x="909982" y="5159387"/>
            <a:ext cx="9304725"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设计意图：通过课后让小组内每个成员都尝试作报告，锻炼每位学生的口头表达能力。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45025" y="2654300"/>
            <a:ext cx="6993255" cy="2470150"/>
          </a:xfrm>
          <a:prstGeom prst="rect">
            <a:avLst/>
          </a:prstGeom>
        </p:spPr>
        <p:txBody>
          <a:bodyPr anchor="ctr">
            <a:scene3d>
              <a:camera prst="legacyObliqueTopLeft">
                <a:rot lat="0" lon="0" rev="0"/>
              </a:camera>
              <a:lightRig rig="legacyFlat1" dir="tl"/>
            </a:scene3d>
          </a:bodyPr>
          <a:lstStyle/>
          <a:p>
            <a:pPr algn="ctr">
              <a:lnSpc>
                <a:spcPct val="142000"/>
              </a:lnSpc>
            </a:pP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U</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nit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3</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 Section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B</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2a-2b</a:t>
            </a:r>
          </a:p>
          <a:p>
            <a:pPr algn="ctr">
              <a:lnSpc>
                <a:spcPct val="142000"/>
              </a:lnSpc>
            </a:pPr>
            <a:r>
              <a:rPr lang="zh-CN" altLang="en-US" sz="5345" b="1" kern="100" dirty="0">
                <a:solidFill>
                  <a:srgbClr val="2F529E">
                    <a:alpha val="100000"/>
                  </a:srgbClr>
                </a:solidFill>
                <a:latin typeface="黑体" panose="02010609060101010101" charset="-122"/>
                <a:ea typeface="黑体" panose="02010609060101010101" charset="-122"/>
                <a:sym typeface="+mn-ea"/>
              </a:rPr>
              <a:t>写作课学习活动设计</a:t>
            </a:r>
            <a:endParaRPr lang="zh-CN" altLang="en-US" sz="5345" kern="100" spc="0" dirty="0">
              <a:solidFill>
                <a:srgbClr val="2F529E">
                  <a:alpha val="100000"/>
                </a:srgbClr>
              </a:solidFill>
              <a:latin typeface="黑体" panose="02010609060101010101" charset="-122"/>
              <a:ea typeface="黑体" panose="02010609060101010101" charset="-122"/>
            </a:endParaRPr>
          </a:p>
          <a:p>
            <a:pPr algn="ctr">
              <a:lnSpc>
                <a:spcPct val="112000"/>
              </a:lnSpc>
            </a:pPr>
            <a:endParaRPr lang="zh-CN" altLang="en-US" sz="5345" b="1" kern="100" spc="0" dirty="0">
              <a:solidFill>
                <a:srgbClr val="2F529E">
                  <a:alpha val="100000"/>
                </a:srgbClr>
              </a:solidFill>
              <a:latin typeface="黑体" panose="02010609060101010101" charset="-122"/>
              <a:ea typeface="黑体" panose="02010609060101010101" charset="-122"/>
              <a:cs typeface="Times New Roman" panose="02020603050405020304" charset="0"/>
              <a:sym typeface="+mn-ea"/>
            </a:endParaRPr>
          </a:p>
        </p:txBody>
      </p:sp>
      <p:pic>
        <p:nvPicPr>
          <p:cNvPr id="15" name="图片 14" descr="besser-englisch-sprechen-grafik-jessica-hartmann-1024x1024"/>
          <p:cNvPicPr>
            <a:picLocks noChangeAspect="1"/>
          </p:cNvPicPr>
          <p:nvPr/>
        </p:nvPicPr>
        <p:blipFill>
          <a:blip r:embed="rId3"/>
          <a:stretch>
            <a:fillRect/>
          </a:stretch>
        </p:blipFill>
        <p:spPr>
          <a:xfrm>
            <a:off x="240453" y="1028700"/>
            <a:ext cx="4632960" cy="46329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311246" y="16104"/>
            <a:ext cx="5758376" cy="6745106"/>
          </a:xfrm>
          <a:prstGeom prst="rect">
            <a:avLst/>
          </a:prstGeom>
        </p:spPr>
      </p:pic>
      <p:sp>
        <p:nvSpPr>
          <p:cNvPr id="43" name="文本框 42"/>
          <p:cNvSpPr txBox="1"/>
          <p:nvPr/>
        </p:nvSpPr>
        <p:spPr>
          <a:xfrm>
            <a:off x="334792" y="334003"/>
            <a:ext cx="5397887" cy="1711675"/>
          </a:xfrm>
          <a:prstGeom prst="rect">
            <a:avLst/>
          </a:prstGeom>
          <a:noFill/>
        </p:spPr>
        <p:txBody>
          <a:bodyPr wrap="square" rtlCol="0">
            <a:noAutofit/>
          </a:bodyPr>
          <a:lstStyle/>
          <a:p>
            <a:r>
              <a:rPr lang="en-US" altLang="zh-CN" sz="3200" b="1" i="1" dirty="0">
                <a:latin typeface="Times New Roman" panose="02020603050405020304" charset="0"/>
                <a:cs typeface="Times New Roman" panose="02020603050405020304" charset="0"/>
              </a:rPr>
              <a:t>Imagine that you are Flora. Please write a reply about your school to Peter .</a:t>
            </a:r>
          </a:p>
        </p:txBody>
      </p:sp>
      <p:sp>
        <p:nvSpPr>
          <p:cNvPr id="45" name="矩形 44"/>
          <p:cNvSpPr/>
          <p:nvPr/>
        </p:nvSpPr>
        <p:spPr>
          <a:xfrm>
            <a:off x="6557748" y="4838130"/>
            <a:ext cx="612000" cy="226059"/>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6" name="矩形 45"/>
          <p:cNvSpPr/>
          <p:nvPr/>
        </p:nvSpPr>
        <p:spPr>
          <a:xfrm>
            <a:off x="6557748" y="1120903"/>
            <a:ext cx="791571" cy="288000"/>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7" name="矩形 46"/>
          <p:cNvSpPr/>
          <p:nvPr/>
        </p:nvSpPr>
        <p:spPr>
          <a:xfrm>
            <a:off x="6557746" y="4223980"/>
            <a:ext cx="1872000" cy="324000"/>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8" name="文本框 47"/>
          <p:cNvSpPr txBox="1"/>
          <p:nvPr/>
        </p:nvSpPr>
        <p:spPr>
          <a:xfrm>
            <a:off x="231797" y="3010892"/>
            <a:ext cx="5603875" cy="646331"/>
          </a:xfrm>
          <a:prstGeom prst="rect">
            <a:avLst/>
          </a:prstGeom>
          <a:noFill/>
        </p:spPr>
        <p:txBody>
          <a:bodyPr wrap="square" rtlCol="0">
            <a:spAutoFit/>
          </a:bodyPr>
          <a:lstStyle/>
          <a:p>
            <a:r>
              <a:rPr lang="en-US" altLang="zh-CN" sz="3600" b="1" dirty="0">
                <a:solidFill>
                  <a:srgbClr val="C00000"/>
                </a:solidFill>
              </a:rPr>
              <a:t>How</a:t>
            </a:r>
            <a:r>
              <a:rPr lang="en-US" altLang="zh-CN" sz="2800" b="1" dirty="0"/>
              <a:t> can we introduce our school?</a:t>
            </a:r>
            <a:endParaRPr lang="zh-CN" altLang="en-US" sz="2800" b="1" dirty="0"/>
          </a:p>
        </p:txBody>
      </p:sp>
      <p:sp>
        <p:nvSpPr>
          <p:cNvPr id="2" name="文本框 1">
            <a:extLst>
              <a:ext uri="{FF2B5EF4-FFF2-40B4-BE49-F238E27FC236}">
                <a16:creationId xmlns:a16="http://schemas.microsoft.com/office/drawing/2014/main" id="{6D059766-368E-5D82-2445-7659C507D26A}"/>
              </a:ext>
            </a:extLst>
          </p:cNvPr>
          <p:cNvSpPr txBox="1"/>
          <p:nvPr/>
        </p:nvSpPr>
        <p:spPr>
          <a:xfrm>
            <a:off x="519214" y="4385927"/>
            <a:ext cx="5213465"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设计意图：通过提问，引发学生思考</a:t>
            </a:r>
            <a:endParaRPr lang="en-US" altLang="zh-CN" sz="2400" b="1" dirty="0">
              <a:solidFill>
                <a:schemeClr val="bg1"/>
              </a:solidFill>
            </a:endParaRPr>
          </a:p>
          <a:p>
            <a:r>
              <a:rPr lang="zh-CN" altLang="en-US" sz="2400" b="1" dirty="0">
                <a:solidFill>
                  <a:schemeClr val="bg1"/>
                </a:solidFill>
              </a:rPr>
              <a:t>如何介绍校园。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6" grpId="0" animBg="1"/>
      <p:bldP spid="47" grpId="0" animBg="1"/>
      <p:bldP spid="48" grpId="0"/>
      <p:bldP spid="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393976" y="349036"/>
            <a:ext cx="5545991" cy="6496328"/>
          </a:xfrm>
          <a:prstGeom prst="rect">
            <a:avLst/>
          </a:prstGeom>
        </p:spPr>
      </p:pic>
      <p:sp>
        <p:nvSpPr>
          <p:cNvPr id="9" name="文本框 8"/>
          <p:cNvSpPr txBox="1"/>
          <p:nvPr/>
        </p:nvSpPr>
        <p:spPr>
          <a:xfrm>
            <a:off x="216670" y="2327730"/>
            <a:ext cx="1767840" cy="461665"/>
          </a:xfrm>
          <a:prstGeom prst="rect">
            <a:avLst/>
          </a:prstGeom>
          <a:solidFill>
            <a:schemeClr val="accent4">
              <a:lumMod val="60000"/>
              <a:lumOff val="40000"/>
              <a:alpha val="28000"/>
            </a:schemeClr>
          </a:solidFill>
        </p:spPr>
        <p:txBody>
          <a:bodyPr wrap="square" rtlCol="0">
            <a:spAutoFit/>
          </a:bodyPr>
          <a:lstStyle/>
          <a:p>
            <a:pPr algn="ctr"/>
            <a:r>
              <a:rPr lang="en-US" altLang="zh-CN" sz="2400" dirty="0"/>
              <a:t>Show thanks</a:t>
            </a:r>
            <a:endParaRPr lang="zh-CN" altLang="en-US" sz="2400" dirty="0"/>
          </a:p>
        </p:txBody>
      </p:sp>
      <p:sp>
        <p:nvSpPr>
          <p:cNvPr id="10" name="文本框 9"/>
          <p:cNvSpPr txBox="1"/>
          <p:nvPr/>
        </p:nvSpPr>
        <p:spPr>
          <a:xfrm>
            <a:off x="2153284" y="2341245"/>
            <a:ext cx="1985147" cy="461665"/>
          </a:xfrm>
          <a:prstGeom prst="rect">
            <a:avLst/>
          </a:prstGeom>
          <a:solidFill>
            <a:schemeClr val="accent1">
              <a:alpha val="28000"/>
            </a:schemeClr>
          </a:solidFill>
        </p:spPr>
        <p:txBody>
          <a:bodyPr wrap="square" rtlCol="0">
            <a:spAutoFit/>
          </a:bodyPr>
          <a:lstStyle/>
          <a:p>
            <a:pPr algn="ctr"/>
            <a:r>
              <a:rPr lang="en-US" altLang="zh-CN" sz="2400" dirty="0"/>
              <a:t>Show purpose</a:t>
            </a:r>
            <a:endParaRPr lang="zh-CN" altLang="en-US" sz="2400" dirty="0"/>
          </a:p>
        </p:txBody>
      </p:sp>
      <p:sp>
        <p:nvSpPr>
          <p:cNvPr id="11" name="文本框 10"/>
          <p:cNvSpPr txBox="1"/>
          <p:nvPr/>
        </p:nvSpPr>
        <p:spPr>
          <a:xfrm>
            <a:off x="4371895" y="2167731"/>
            <a:ext cx="1646555" cy="830997"/>
          </a:xfrm>
          <a:prstGeom prst="rect">
            <a:avLst/>
          </a:prstGeom>
          <a:solidFill>
            <a:schemeClr val="accent3">
              <a:alpha val="28000"/>
            </a:schemeClr>
          </a:solidFill>
        </p:spPr>
        <p:txBody>
          <a:bodyPr wrap="square" rtlCol="0">
            <a:spAutoFit/>
          </a:bodyPr>
          <a:lstStyle/>
          <a:p>
            <a:pPr algn="ctr"/>
            <a:r>
              <a:rPr lang="en-US" altLang="zh-CN" sz="2400" dirty="0"/>
              <a:t>Transitional sentence</a:t>
            </a:r>
            <a:endParaRPr lang="zh-CN" altLang="en-US" sz="2400" dirty="0"/>
          </a:p>
        </p:txBody>
      </p:sp>
      <p:sp>
        <p:nvSpPr>
          <p:cNvPr id="12" name="文本框 11"/>
          <p:cNvSpPr txBox="1"/>
          <p:nvPr/>
        </p:nvSpPr>
        <p:spPr>
          <a:xfrm>
            <a:off x="216670" y="3504796"/>
            <a:ext cx="1877894" cy="830997"/>
          </a:xfrm>
          <a:prstGeom prst="rect">
            <a:avLst/>
          </a:prstGeom>
          <a:solidFill>
            <a:schemeClr val="accent2">
              <a:lumMod val="75000"/>
              <a:alpha val="28000"/>
            </a:schemeClr>
          </a:solidFill>
        </p:spPr>
        <p:txBody>
          <a:bodyPr wrap="square" rtlCol="0">
            <a:spAutoFit/>
          </a:bodyPr>
          <a:lstStyle/>
          <a:p>
            <a:pPr algn="ctr"/>
            <a:r>
              <a:rPr lang="en-US" altLang="zh-CN" sz="2400" dirty="0"/>
              <a:t>Places&amp; location</a:t>
            </a:r>
            <a:endParaRPr lang="zh-CN" altLang="en-US" sz="2400" dirty="0"/>
          </a:p>
        </p:txBody>
      </p:sp>
      <p:sp>
        <p:nvSpPr>
          <p:cNvPr id="13" name="文本框 12"/>
          <p:cNvSpPr txBox="1"/>
          <p:nvPr/>
        </p:nvSpPr>
        <p:spPr>
          <a:xfrm>
            <a:off x="2378710" y="3640340"/>
            <a:ext cx="1374652" cy="461665"/>
          </a:xfrm>
          <a:prstGeom prst="rect">
            <a:avLst/>
          </a:prstGeom>
          <a:solidFill>
            <a:schemeClr val="accent5">
              <a:alpha val="28000"/>
            </a:schemeClr>
          </a:solidFill>
        </p:spPr>
        <p:txBody>
          <a:bodyPr wrap="square" rtlCol="0">
            <a:spAutoFit/>
          </a:bodyPr>
          <a:lstStyle/>
          <a:p>
            <a:pPr algn="ctr"/>
            <a:r>
              <a:rPr lang="en-US" altLang="zh-CN" sz="2400" dirty="0"/>
              <a:t>Activities</a:t>
            </a:r>
            <a:endParaRPr lang="zh-CN" altLang="en-US" sz="2400" dirty="0"/>
          </a:p>
        </p:txBody>
      </p:sp>
      <p:sp>
        <p:nvSpPr>
          <p:cNvPr id="14" name="文本框 13"/>
          <p:cNvSpPr txBox="1"/>
          <p:nvPr/>
        </p:nvSpPr>
        <p:spPr>
          <a:xfrm>
            <a:off x="4054475" y="3461471"/>
            <a:ext cx="2282190" cy="830997"/>
          </a:xfrm>
          <a:prstGeom prst="rect">
            <a:avLst/>
          </a:prstGeom>
          <a:solidFill>
            <a:srgbClr val="FF0000">
              <a:alpha val="28000"/>
            </a:srgbClr>
          </a:solidFill>
        </p:spPr>
        <p:txBody>
          <a:bodyPr wrap="square" rtlCol="0">
            <a:spAutoFit/>
          </a:bodyPr>
          <a:lstStyle/>
          <a:p>
            <a:pPr algn="ctr"/>
            <a:r>
              <a:rPr lang="en-US" altLang="zh-CN" sz="2400" dirty="0"/>
              <a:t>Favorite &amp;reasons</a:t>
            </a:r>
            <a:endParaRPr lang="zh-CN" altLang="en-US" sz="2400" dirty="0"/>
          </a:p>
        </p:txBody>
      </p:sp>
      <p:sp>
        <p:nvSpPr>
          <p:cNvPr id="15" name="文本框 14"/>
          <p:cNvSpPr txBox="1"/>
          <p:nvPr/>
        </p:nvSpPr>
        <p:spPr>
          <a:xfrm>
            <a:off x="1492036" y="4865085"/>
            <a:ext cx="3142785" cy="461665"/>
          </a:xfrm>
          <a:prstGeom prst="rect">
            <a:avLst/>
          </a:prstGeom>
          <a:solidFill>
            <a:srgbClr val="7030A0">
              <a:alpha val="28000"/>
            </a:srgbClr>
          </a:solidFill>
        </p:spPr>
        <p:txBody>
          <a:bodyPr wrap="square" rtlCol="0">
            <a:spAutoFit/>
          </a:bodyPr>
          <a:lstStyle/>
          <a:p>
            <a:pPr algn="ctr"/>
            <a:r>
              <a:rPr lang="en-US" altLang="zh-CN" sz="2400" dirty="0"/>
              <a:t>Ask about Flora’s school</a:t>
            </a:r>
            <a:endParaRPr lang="zh-CN" altLang="en-US" sz="2400" dirty="0"/>
          </a:p>
        </p:txBody>
      </p:sp>
      <p:grpSp>
        <p:nvGrpSpPr>
          <p:cNvPr id="16" name="组合 15"/>
          <p:cNvGrpSpPr/>
          <p:nvPr/>
        </p:nvGrpSpPr>
        <p:grpSpPr>
          <a:xfrm>
            <a:off x="1798320" y="1706066"/>
            <a:ext cx="9972874" cy="472302"/>
            <a:chOff x="1798320" y="1706066"/>
            <a:chExt cx="9972874" cy="472302"/>
          </a:xfrm>
        </p:grpSpPr>
        <p:sp>
          <p:nvSpPr>
            <p:cNvPr id="17" name="文本框 16"/>
            <p:cNvSpPr txBox="1"/>
            <p:nvPr/>
          </p:nvSpPr>
          <p:spPr>
            <a:xfrm>
              <a:off x="1798320" y="1706066"/>
              <a:ext cx="2602533" cy="461665"/>
            </a:xfrm>
            <a:prstGeom prst="rect">
              <a:avLst/>
            </a:prstGeom>
            <a:noFill/>
          </p:spPr>
          <p:txBody>
            <a:bodyPr wrap="square" rtlCol="0">
              <a:spAutoFit/>
            </a:bodyPr>
            <a:lstStyle/>
            <a:p>
              <a:r>
                <a:rPr lang="en-US" altLang="zh-CN" sz="2400" b="1" dirty="0">
                  <a:solidFill>
                    <a:srgbClr val="FF9900"/>
                  </a:solidFill>
                  <a:latin typeface="Cambria" panose="02040503050406030204" pitchFamily="18" charset="0"/>
                  <a:ea typeface="Cambria" panose="02040503050406030204" pitchFamily="18" charset="0"/>
                </a:rPr>
                <a:t>Beginning (</a:t>
              </a:r>
              <a:r>
                <a:rPr lang="zh-CN" altLang="en-US" sz="2400" b="1" dirty="0">
                  <a:solidFill>
                    <a:srgbClr val="FF9900"/>
                  </a:solidFill>
                  <a:latin typeface="Cambria" panose="02040503050406030204" pitchFamily="18" charset="0"/>
                </a:rPr>
                <a:t>开头</a:t>
              </a:r>
              <a:r>
                <a:rPr lang="en-US" altLang="zh-CN" sz="2400" b="1" dirty="0">
                  <a:solidFill>
                    <a:srgbClr val="FF9900"/>
                  </a:solidFill>
                  <a:latin typeface="Cambria" panose="02040503050406030204" pitchFamily="18" charset="0"/>
                  <a:ea typeface="Cambria" panose="02040503050406030204" pitchFamily="18" charset="0"/>
                </a:rPr>
                <a:t>)</a:t>
              </a:r>
              <a:endParaRPr lang="zh-CN" altLang="en-US" sz="2400" b="1" dirty="0">
                <a:solidFill>
                  <a:srgbClr val="FF9900"/>
                </a:solidFill>
                <a:latin typeface="Cambria" panose="02040503050406030204" pitchFamily="18" charset="0"/>
              </a:endParaRPr>
            </a:p>
          </p:txBody>
        </p:sp>
        <p:sp>
          <p:nvSpPr>
            <p:cNvPr id="18" name="矩形: 圆角 17"/>
            <p:cNvSpPr/>
            <p:nvPr/>
          </p:nvSpPr>
          <p:spPr>
            <a:xfrm>
              <a:off x="6627440" y="1770178"/>
              <a:ext cx="5143754" cy="408190"/>
            </a:xfrm>
            <a:prstGeom prst="roundRect">
              <a:avLst/>
            </a:prstGeom>
            <a:noFill/>
            <a:ln w="190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p:cNvSpPr/>
            <p:nvPr/>
          </p:nvSpPr>
          <p:spPr>
            <a:xfrm>
              <a:off x="4307205" y="1857438"/>
              <a:ext cx="1929871" cy="174983"/>
            </a:xfrm>
            <a:prstGeom prst="right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0" name="组合 19"/>
          <p:cNvGrpSpPr/>
          <p:nvPr/>
        </p:nvGrpSpPr>
        <p:grpSpPr>
          <a:xfrm>
            <a:off x="1887845" y="2284424"/>
            <a:ext cx="9883349" cy="2062387"/>
            <a:chOff x="1887845" y="2284424"/>
            <a:chExt cx="9883349" cy="2062387"/>
          </a:xfrm>
        </p:grpSpPr>
        <p:sp>
          <p:nvSpPr>
            <p:cNvPr id="21" name="文本框 20"/>
            <p:cNvSpPr txBox="1"/>
            <p:nvPr/>
          </p:nvSpPr>
          <p:spPr>
            <a:xfrm>
              <a:off x="1887845" y="2900048"/>
              <a:ext cx="2166630" cy="461665"/>
            </a:xfrm>
            <a:prstGeom prst="rect">
              <a:avLst/>
            </a:prstGeom>
            <a:noFill/>
          </p:spPr>
          <p:txBody>
            <a:bodyPr wrap="square" rtlCol="0">
              <a:spAutoFit/>
            </a:bodyPr>
            <a:lstStyle/>
            <a:p>
              <a:r>
                <a:rPr lang="en-US" altLang="zh-CN" sz="2400" b="1" dirty="0">
                  <a:solidFill>
                    <a:schemeClr val="accent5">
                      <a:lumMod val="50000"/>
                    </a:schemeClr>
                  </a:solidFill>
                  <a:latin typeface="Cambria" panose="02040503050406030204" pitchFamily="18" charset="0"/>
                  <a:ea typeface="Cambria" panose="02040503050406030204" pitchFamily="18" charset="0"/>
                </a:rPr>
                <a:t>Body (</a:t>
              </a:r>
              <a:r>
                <a:rPr lang="zh-CN" altLang="en-US" sz="2400" b="1" dirty="0">
                  <a:solidFill>
                    <a:schemeClr val="accent5">
                      <a:lumMod val="50000"/>
                    </a:schemeClr>
                  </a:solidFill>
                  <a:latin typeface="Cambria" panose="02040503050406030204" pitchFamily="18" charset="0"/>
                </a:rPr>
                <a:t>正文</a:t>
              </a:r>
              <a:r>
                <a:rPr lang="en-US" altLang="zh-CN" sz="2400" b="1" dirty="0">
                  <a:solidFill>
                    <a:schemeClr val="accent5">
                      <a:lumMod val="50000"/>
                    </a:schemeClr>
                  </a:solidFill>
                  <a:latin typeface="Cambria" panose="02040503050406030204" pitchFamily="18" charset="0"/>
                  <a:ea typeface="Cambria" panose="02040503050406030204" pitchFamily="18" charset="0"/>
                </a:rPr>
                <a:t>)</a:t>
              </a:r>
              <a:endParaRPr lang="zh-CN" altLang="en-US" sz="2400" b="1" dirty="0">
                <a:solidFill>
                  <a:schemeClr val="accent5">
                    <a:lumMod val="50000"/>
                  </a:schemeClr>
                </a:solidFill>
                <a:latin typeface="Cambria" panose="02040503050406030204" pitchFamily="18" charset="0"/>
              </a:endParaRPr>
            </a:p>
          </p:txBody>
        </p:sp>
        <p:sp>
          <p:nvSpPr>
            <p:cNvPr id="22" name="矩形: 圆角 21"/>
            <p:cNvSpPr/>
            <p:nvPr/>
          </p:nvSpPr>
          <p:spPr>
            <a:xfrm>
              <a:off x="6627440" y="2284424"/>
              <a:ext cx="5143754" cy="2062387"/>
            </a:xfrm>
            <a:prstGeom prst="roundRect">
              <a:avLst>
                <a:gd name="adj" fmla="val 5748"/>
              </a:avLst>
            </a:prstGeom>
            <a:noFill/>
            <a:ln w="19050">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p:cNvSpPr/>
            <p:nvPr/>
          </p:nvSpPr>
          <p:spPr>
            <a:xfrm>
              <a:off x="3763103" y="3084955"/>
              <a:ext cx="2462100" cy="162625"/>
            </a:xfrm>
            <a:prstGeom prst="right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4" name="组合 23"/>
          <p:cNvGrpSpPr/>
          <p:nvPr/>
        </p:nvGrpSpPr>
        <p:grpSpPr>
          <a:xfrm>
            <a:off x="1884931" y="4355921"/>
            <a:ext cx="6603976" cy="461665"/>
            <a:chOff x="1884931" y="4355921"/>
            <a:chExt cx="6603976" cy="461665"/>
          </a:xfrm>
        </p:grpSpPr>
        <p:sp>
          <p:nvSpPr>
            <p:cNvPr id="25" name="文本框 24"/>
            <p:cNvSpPr txBox="1"/>
            <p:nvPr/>
          </p:nvSpPr>
          <p:spPr>
            <a:xfrm>
              <a:off x="1884931" y="4355921"/>
              <a:ext cx="2333982" cy="461665"/>
            </a:xfrm>
            <a:prstGeom prst="rect">
              <a:avLst/>
            </a:prstGeom>
            <a:noFill/>
          </p:spPr>
          <p:txBody>
            <a:bodyPr wrap="square" rtlCol="0">
              <a:spAutoFit/>
            </a:bodyPr>
            <a:lstStyle/>
            <a:p>
              <a:r>
                <a:rPr lang="en-US" altLang="zh-CN" sz="2400" b="1" dirty="0">
                  <a:solidFill>
                    <a:srgbClr val="7030A0"/>
                  </a:solidFill>
                  <a:latin typeface="Cambria" panose="02040503050406030204" pitchFamily="18" charset="0"/>
                  <a:ea typeface="Cambria" panose="02040503050406030204" pitchFamily="18" charset="0"/>
                </a:rPr>
                <a:t>Ending (</a:t>
              </a:r>
              <a:r>
                <a:rPr lang="zh-CN" altLang="en-US" sz="2400" b="1" dirty="0">
                  <a:solidFill>
                    <a:srgbClr val="7030A0"/>
                  </a:solidFill>
                  <a:latin typeface="Cambria" panose="02040503050406030204" pitchFamily="18" charset="0"/>
                </a:rPr>
                <a:t>结尾）</a:t>
              </a:r>
            </a:p>
          </p:txBody>
        </p:sp>
        <p:sp>
          <p:nvSpPr>
            <p:cNvPr id="26" name="矩形: 圆角 25"/>
            <p:cNvSpPr/>
            <p:nvPr/>
          </p:nvSpPr>
          <p:spPr>
            <a:xfrm>
              <a:off x="6627440" y="4450414"/>
              <a:ext cx="1861467" cy="223944"/>
            </a:xfrm>
            <a:prstGeom prst="round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右 26"/>
            <p:cNvSpPr/>
            <p:nvPr/>
          </p:nvSpPr>
          <p:spPr>
            <a:xfrm>
              <a:off x="3931876" y="4514855"/>
              <a:ext cx="2293327" cy="159504"/>
            </a:xfrm>
            <a:prstGeom prst="rightArrow">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8" name="矩形 27"/>
          <p:cNvSpPr/>
          <p:nvPr/>
        </p:nvSpPr>
        <p:spPr>
          <a:xfrm>
            <a:off x="6684645" y="1803400"/>
            <a:ext cx="1601470" cy="168910"/>
          </a:xfrm>
          <a:prstGeom prst="rect">
            <a:avLst/>
          </a:prstGeom>
          <a:solidFill>
            <a:schemeClr val="accent4">
              <a:lumMod val="60000"/>
              <a:lumOff val="4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p:cNvGrpSpPr/>
          <p:nvPr/>
        </p:nvGrpSpPr>
        <p:grpSpPr>
          <a:xfrm>
            <a:off x="6684645" y="1793240"/>
            <a:ext cx="5015230" cy="360045"/>
            <a:chOff x="10527" y="2824"/>
            <a:chExt cx="7898" cy="567"/>
          </a:xfrm>
          <a:solidFill>
            <a:schemeClr val="accent1">
              <a:alpha val="28000"/>
            </a:schemeClr>
          </a:solidFill>
        </p:grpSpPr>
        <p:sp>
          <p:nvSpPr>
            <p:cNvPr id="2" name="矩形 1"/>
            <p:cNvSpPr/>
            <p:nvPr/>
          </p:nvSpPr>
          <p:spPr>
            <a:xfrm>
              <a:off x="13049" y="2824"/>
              <a:ext cx="5376" cy="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10527" y="3099"/>
              <a:ext cx="2060" cy="29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矩形 6"/>
          <p:cNvSpPr/>
          <p:nvPr/>
        </p:nvSpPr>
        <p:spPr>
          <a:xfrm>
            <a:off x="7992745" y="1967865"/>
            <a:ext cx="2400935" cy="185420"/>
          </a:xfrm>
          <a:prstGeom prst="rect">
            <a:avLst/>
          </a:prstGeom>
          <a:solidFill>
            <a:schemeClr val="accent3">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6684645" y="2315845"/>
            <a:ext cx="3354070" cy="168910"/>
          </a:xfrm>
          <a:prstGeom prst="rect">
            <a:avLst/>
          </a:prstGeom>
          <a:solidFill>
            <a:schemeClr val="accent2">
              <a:lumMod val="7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6684645" y="3050540"/>
            <a:ext cx="3428365" cy="168910"/>
          </a:xfrm>
          <a:prstGeom prst="rect">
            <a:avLst/>
          </a:prstGeom>
          <a:solidFill>
            <a:schemeClr val="accent2">
              <a:lumMod val="7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p:cNvSpPr/>
          <p:nvPr/>
        </p:nvSpPr>
        <p:spPr>
          <a:xfrm>
            <a:off x="6684645" y="3750310"/>
            <a:ext cx="3353435" cy="168910"/>
          </a:xfrm>
          <a:prstGeom prst="rect">
            <a:avLst/>
          </a:prstGeom>
          <a:solidFill>
            <a:schemeClr val="accent2">
              <a:lumMod val="75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3" name="组合 32"/>
          <p:cNvGrpSpPr/>
          <p:nvPr/>
        </p:nvGrpSpPr>
        <p:grpSpPr>
          <a:xfrm>
            <a:off x="6684645" y="2322195"/>
            <a:ext cx="5029835" cy="590550"/>
            <a:chOff x="10527" y="3657"/>
            <a:chExt cx="7921" cy="930"/>
          </a:xfrm>
          <a:solidFill>
            <a:schemeClr val="accent5">
              <a:alpha val="28000"/>
            </a:schemeClr>
          </a:solidFill>
        </p:grpSpPr>
        <p:sp>
          <p:nvSpPr>
            <p:cNvPr id="31" name="矩形 30"/>
            <p:cNvSpPr/>
            <p:nvPr/>
          </p:nvSpPr>
          <p:spPr>
            <a:xfrm>
              <a:off x="15808" y="3657"/>
              <a:ext cx="2640" cy="26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nvSpPr>
          <p:spPr>
            <a:xfrm>
              <a:off x="10527" y="3913"/>
              <a:ext cx="7920" cy="67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33"/>
          <p:cNvGrpSpPr/>
          <p:nvPr/>
        </p:nvGrpSpPr>
        <p:grpSpPr>
          <a:xfrm>
            <a:off x="6684645" y="3050540"/>
            <a:ext cx="5029835" cy="597535"/>
            <a:chOff x="10527" y="3647"/>
            <a:chExt cx="7921" cy="941"/>
          </a:xfrm>
          <a:solidFill>
            <a:schemeClr val="accent5">
              <a:alpha val="28000"/>
            </a:schemeClr>
          </a:solidFill>
        </p:grpSpPr>
        <p:sp>
          <p:nvSpPr>
            <p:cNvPr id="35" name="矩形 34"/>
            <p:cNvSpPr/>
            <p:nvPr/>
          </p:nvSpPr>
          <p:spPr>
            <a:xfrm>
              <a:off x="15927" y="3647"/>
              <a:ext cx="2521" cy="26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10527" y="3913"/>
              <a:ext cx="7920" cy="67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0" name="组合 39"/>
          <p:cNvGrpSpPr/>
          <p:nvPr/>
        </p:nvGrpSpPr>
        <p:grpSpPr>
          <a:xfrm>
            <a:off x="6684645" y="3730625"/>
            <a:ext cx="5029200" cy="593090"/>
            <a:chOff x="10527" y="5875"/>
            <a:chExt cx="7920" cy="934"/>
          </a:xfrm>
        </p:grpSpPr>
        <p:sp>
          <p:nvSpPr>
            <p:cNvPr id="37" name="矩形 36"/>
            <p:cNvSpPr/>
            <p:nvPr/>
          </p:nvSpPr>
          <p:spPr>
            <a:xfrm>
              <a:off x="10527" y="6167"/>
              <a:ext cx="7920" cy="347"/>
            </a:xfrm>
            <a:prstGeom prst="rect">
              <a:avLst/>
            </a:prstGeom>
            <a:solidFill>
              <a:srgbClr val="FF00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矩形 37"/>
            <p:cNvSpPr/>
            <p:nvPr/>
          </p:nvSpPr>
          <p:spPr>
            <a:xfrm>
              <a:off x="10528" y="6503"/>
              <a:ext cx="4111" cy="306"/>
            </a:xfrm>
            <a:prstGeom prst="rect">
              <a:avLst/>
            </a:prstGeom>
            <a:solidFill>
              <a:srgbClr val="FF00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矩形 38"/>
            <p:cNvSpPr/>
            <p:nvPr/>
          </p:nvSpPr>
          <p:spPr>
            <a:xfrm>
              <a:off x="15809" y="5875"/>
              <a:ext cx="2639" cy="292"/>
            </a:xfrm>
            <a:prstGeom prst="rect">
              <a:avLst/>
            </a:prstGeom>
            <a:solidFill>
              <a:srgbClr val="FF00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1" name="矩形 40"/>
          <p:cNvSpPr/>
          <p:nvPr/>
        </p:nvSpPr>
        <p:spPr>
          <a:xfrm>
            <a:off x="6627495" y="4471670"/>
            <a:ext cx="1861185" cy="185420"/>
          </a:xfrm>
          <a:prstGeom prst="rect">
            <a:avLst/>
          </a:prstGeom>
          <a:solidFill>
            <a:srgbClr val="7030A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568346" y="5517476"/>
            <a:ext cx="5450104"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设计意图：通过引导学生复习语篇结构和分析语篇内容，为写作做好内容准备。</a:t>
            </a:r>
          </a:p>
        </p:txBody>
      </p:sp>
      <p:sp>
        <p:nvSpPr>
          <p:cNvPr id="42" name="文本框 41"/>
          <p:cNvSpPr txBox="1"/>
          <p:nvPr/>
        </p:nvSpPr>
        <p:spPr>
          <a:xfrm>
            <a:off x="746975" y="708338"/>
            <a:ext cx="5271475" cy="523220"/>
          </a:xfrm>
          <a:prstGeom prst="rect">
            <a:avLst/>
          </a:prstGeom>
          <a:noFill/>
        </p:spPr>
        <p:txBody>
          <a:bodyPr wrap="square" rtlCol="0">
            <a:spAutoFit/>
          </a:bodyPr>
          <a:lstStyle/>
          <a:p>
            <a:pPr algn="ctr"/>
            <a:r>
              <a:rPr lang="en-US" altLang="zh-CN" sz="2800" b="1" dirty="0">
                <a:solidFill>
                  <a:srgbClr val="FF0000"/>
                </a:solidFill>
              </a:rPr>
              <a:t>Content analysis</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par>
                                <p:cTn id="58" presetID="22" presetClass="entr" presetSubtype="4"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par>
                                <p:cTn id="69" presetID="22" presetClass="entr" presetSubtype="4"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down)">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28" grpId="0" animBg="1"/>
      <p:bldP spid="7" grpId="0" animBg="1"/>
      <p:bldP spid="8" grpId="0" animBg="1"/>
      <p:bldP spid="29" grpId="0" animBg="1"/>
      <p:bldP spid="30" grpId="0" animBg="1"/>
      <p:bldP spid="41" grpId="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p:cNvCxnSpPr/>
          <p:nvPr/>
        </p:nvCxnSpPr>
        <p:spPr>
          <a:xfrm>
            <a:off x="6861680" y="621065"/>
            <a:ext cx="10795" cy="558800"/>
          </a:xfrm>
          <a:prstGeom prst="straightConnector1">
            <a:avLst/>
          </a:prstGeom>
          <a:ln w="38100">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2" name="直接箭头连接符 1"/>
          <p:cNvCxnSpPr/>
          <p:nvPr/>
        </p:nvCxnSpPr>
        <p:spPr>
          <a:xfrm flipH="1">
            <a:off x="3666823" y="463590"/>
            <a:ext cx="855980" cy="658495"/>
          </a:xfrm>
          <a:prstGeom prst="straightConnector1">
            <a:avLst/>
          </a:prstGeom>
          <a:ln w="38100">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2" name="直接箭头连接符 11"/>
          <p:cNvCxnSpPr/>
          <p:nvPr/>
        </p:nvCxnSpPr>
        <p:spPr>
          <a:xfrm>
            <a:off x="8747175" y="500416"/>
            <a:ext cx="1287780" cy="579120"/>
          </a:xfrm>
          <a:prstGeom prst="straightConnector1">
            <a:avLst/>
          </a:prstGeom>
          <a:ln w="38100">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custDataLst>
              <p:tags r:id="rId1"/>
            </p:custDataLst>
          </p:nvPr>
        </p:nvSpPr>
        <p:spPr>
          <a:xfrm>
            <a:off x="1935829" y="2521267"/>
            <a:ext cx="1451204" cy="1809433"/>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Lesson2 </a:t>
            </a:r>
            <a:endParaRPr lang="en-US" b="1" dirty="0">
              <a:latin typeface="Times New Roman" panose="02020603050405020304" charset="0"/>
              <a:cs typeface="Times New Roman" panose="02020603050405020304" charset="0"/>
            </a:endParaRPr>
          </a:p>
          <a:p>
            <a:pPr algn="ctr">
              <a:buClrTx/>
              <a:buSzTx/>
              <a:buFontTx/>
            </a:pP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谈论教室设施、位置与功能</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algn="ctr">
              <a:buClrTx/>
              <a:buSzTx/>
              <a:buFontTx/>
            </a:pPr>
            <a:endPar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p:txBody>
      </p:sp>
      <p:sp>
        <p:nvSpPr>
          <p:cNvPr id="8" name="文本框 7"/>
          <p:cNvSpPr txBox="1"/>
          <p:nvPr>
            <p:custDataLst>
              <p:tags r:id="rId2"/>
            </p:custDataLst>
          </p:nvPr>
        </p:nvSpPr>
        <p:spPr>
          <a:xfrm>
            <a:off x="271356" y="2524864"/>
            <a:ext cx="1487859" cy="1805836"/>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  Lesson1 </a:t>
            </a:r>
          </a:p>
          <a:p>
            <a:pPr algn="ct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谈论学校建筑物及位置</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p:txBody>
      </p:sp>
      <p:sp>
        <p:nvSpPr>
          <p:cNvPr id="9" name="文本框 8"/>
          <p:cNvSpPr txBox="1"/>
          <p:nvPr>
            <p:custDataLst>
              <p:tags r:id="rId3"/>
            </p:custDataLst>
          </p:nvPr>
        </p:nvSpPr>
        <p:spPr>
          <a:xfrm>
            <a:off x="3564089" y="2521267"/>
            <a:ext cx="1487860" cy="1809433"/>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lvl="0" algn="ctr">
              <a:buClrTx/>
              <a:buSzTx/>
              <a:buFontTx/>
            </a:pPr>
            <a:r>
              <a:rPr lang="en-US" altLang="zh-CN" b="1" dirty="0">
                <a:latin typeface="Times New Roman" panose="02020603050405020304" charset="0"/>
                <a:cs typeface="Times New Roman" panose="02020603050405020304" charset="0"/>
                <a:sym typeface="+mn-ea"/>
              </a:rPr>
              <a:t>Lesson3 </a:t>
            </a:r>
          </a:p>
          <a:p>
            <a:pPr algn="ctr"/>
            <a:r>
              <a:rPr lang="zh-CN" altLang="en-US" sz="1600" b="1">
                <a:solidFill>
                  <a:schemeClr val="tx1">
                    <a:lumMod val="95000"/>
                    <a:lumOff val="5000"/>
                  </a:schemeClr>
                </a:solidFill>
                <a:latin typeface="楷体" panose="02010609060101010101" charset="-122"/>
                <a:ea typeface="楷体" panose="02010609060101010101" charset="-122"/>
                <a:cs typeface="Times New Roman" panose="02020603050405020304" charset="0"/>
              </a:rPr>
              <a:t>谈论校园</a:t>
            </a: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文化布置</a:t>
            </a:r>
            <a:r>
              <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a:t>
            </a: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德育设施</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物理、文化环境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lvl="0" algn="ctr">
              <a:buClrTx/>
              <a:buSzTx/>
              <a:buFontTx/>
            </a:pPr>
            <a:endPar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endParaRPr>
          </a:p>
        </p:txBody>
      </p:sp>
      <p:sp>
        <p:nvSpPr>
          <p:cNvPr id="10" name="文本框 9"/>
          <p:cNvSpPr txBox="1"/>
          <p:nvPr>
            <p:custDataLst>
              <p:tags r:id="rId4"/>
            </p:custDataLst>
          </p:nvPr>
        </p:nvSpPr>
        <p:spPr>
          <a:xfrm>
            <a:off x="5200609" y="2510679"/>
            <a:ext cx="1634821" cy="1820021"/>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Lesson4</a:t>
            </a:r>
            <a:endParaRPr lang="en-US" altLang="zh-CN" b="1" dirty="0">
              <a:solidFill>
                <a:schemeClr val="tx1">
                  <a:lumMod val="95000"/>
                  <a:lumOff val="5000"/>
                </a:schemeClr>
              </a:solidFill>
              <a:latin typeface="Times New Roman" panose="02020603050405020304" charset="0"/>
              <a:ea typeface="宋体" panose="02010600030101010101" pitchFamily="2" charset="-122"/>
              <a:cs typeface="Times New Roman" panose="02020603050405020304" charset="0"/>
            </a:endParaRPr>
          </a:p>
          <a:p>
            <a:pPr algn="ct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邮件描述校园场所、位置及活动，谈论喜欢的地方及原因</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物理、人文环境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algn="ctr"/>
            <a:endPar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p:txBody>
      </p:sp>
      <p:sp>
        <p:nvSpPr>
          <p:cNvPr id="11" name="文本框 10"/>
          <p:cNvSpPr txBox="1"/>
          <p:nvPr>
            <p:custDataLst>
              <p:tags r:id="rId5"/>
            </p:custDataLst>
          </p:nvPr>
        </p:nvSpPr>
        <p:spPr>
          <a:xfrm>
            <a:off x="6999059" y="2517166"/>
            <a:ext cx="1451204" cy="1851771"/>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Lesson</a:t>
            </a:r>
            <a:r>
              <a:rPr lang="en-US" b="1" dirty="0">
                <a:latin typeface="Times New Roman" panose="02020603050405020304" charset="0"/>
                <a:cs typeface="Times New Roman" panose="02020603050405020304" charset="0"/>
              </a:rPr>
              <a:t>5</a:t>
            </a:r>
          </a:p>
          <a:p>
            <a:pPr algn="ctr">
              <a:lnSpc>
                <a:spcPct val="100000"/>
              </a:lnSpc>
            </a:pP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rPr>
              <a:t>写一封回复邮件，描述自己的新学校和学校生活</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物理、人文环境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algn="ctr">
              <a:lnSpc>
                <a:spcPct val="100000"/>
              </a:lnSpc>
            </a:pP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sym typeface="+mn-ea"/>
            </a:endParaRPr>
          </a:p>
          <a:p>
            <a:pPr algn="ctr"/>
            <a:r>
              <a:rPr b="1" dirty="0">
                <a:latin typeface="Times New Roman" panose="02020603050405020304" charset="0"/>
                <a:cs typeface="Times New Roman" panose="02020603050405020304" charset="0"/>
              </a:rPr>
              <a:t> </a:t>
            </a:r>
          </a:p>
        </p:txBody>
      </p:sp>
      <p:cxnSp>
        <p:nvCxnSpPr>
          <p:cNvPr id="26" name="直接箭头连接符 25"/>
          <p:cNvCxnSpPr/>
          <p:nvPr>
            <p:custDataLst>
              <p:tags r:id="rId6"/>
            </p:custDataLst>
          </p:nvPr>
        </p:nvCxnSpPr>
        <p:spPr>
          <a:xfrm flipH="1">
            <a:off x="1015286" y="1841296"/>
            <a:ext cx="942875" cy="539032"/>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34" name="直接箭头连接符 33"/>
          <p:cNvCxnSpPr/>
          <p:nvPr>
            <p:custDataLst>
              <p:tags r:id="rId7"/>
            </p:custDataLst>
          </p:nvPr>
        </p:nvCxnSpPr>
        <p:spPr>
          <a:xfrm>
            <a:off x="8295522" y="1866981"/>
            <a:ext cx="741680" cy="426720"/>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custDataLst>
              <p:tags r:id="rId8"/>
            </p:custDataLst>
          </p:nvPr>
        </p:nvSpPr>
        <p:spPr>
          <a:xfrm>
            <a:off x="10280650" y="2491504"/>
            <a:ext cx="1553541" cy="1839196"/>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lang="en-US" b="1" dirty="0">
                <a:latin typeface="Times New Roman" panose="02020603050405020304" charset="0"/>
                <a:cs typeface="Times New Roman" panose="02020603050405020304" charset="0"/>
              </a:rPr>
              <a:t>*</a:t>
            </a:r>
            <a:r>
              <a:rPr b="1" dirty="0">
                <a:latin typeface="Times New Roman" panose="02020603050405020304" charset="0"/>
                <a:cs typeface="Times New Roman" panose="02020603050405020304" charset="0"/>
              </a:rPr>
              <a:t>Lesson</a:t>
            </a:r>
            <a:r>
              <a:rPr lang="en-US" b="1" dirty="0">
                <a:latin typeface="Times New Roman" panose="02020603050405020304" charset="0"/>
                <a:cs typeface="Times New Roman" panose="02020603050405020304" charset="0"/>
              </a:rPr>
              <a:t>7</a:t>
            </a:r>
          </a:p>
          <a:p>
            <a:pPr algn="ctr">
              <a:buClrTx/>
              <a:buSzTx/>
              <a:buFontTx/>
            </a:pP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介绍孟加拉国</a:t>
            </a:r>
            <a:r>
              <a:rPr lang="zh-CN" altLang="en-US" sz="1600" b="1"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floating school</a:t>
            </a: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运作原理、教室设施、位置及功能</a:t>
            </a:r>
          </a:p>
        </p:txBody>
      </p:sp>
      <p:cxnSp>
        <p:nvCxnSpPr>
          <p:cNvPr id="17" name="直接箭头连接符 16"/>
          <p:cNvCxnSpPr/>
          <p:nvPr>
            <p:custDataLst>
              <p:tags r:id="rId9"/>
            </p:custDataLst>
          </p:nvPr>
        </p:nvCxnSpPr>
        <p:spPr>
          <a:xfrm>
            <a:off x="4439531" y="1846028"/>
            <a:ext cx="855345" cy="454660"/>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custDataLst>
              <p:tags r:id="rId10"/>
            </p:custDataLst>
          </p:nvPr>
        </p:nvCxnSpPr>
        <p:spPr>
          <a:xfrm flipH="1">
            <a:off x="7025973" y="1853012"/>
            <a:ext cx="12065" cy="521970"/>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9" name="直接箭头连接符 18"/>
          <p:cNvCxnSpPr/>
          <p:nvPr>
            <p:custDataLst>
              <p:tags r:id="rId11"/>
            </p:custDataLst>
          </p:nvPr>
        </p:nvCxnSpPr>
        <p:spPr>
          <a:xfrm flipH="1">
            <a:off x="11004883" y="1811737"/>
            <a:ext cx="12065" cy="521970"/>
          </a:xfrm>
          <a:prstGeom prst="straightConnector1">
            <a:avLst/>
          </a:prstGeom>
          <a:ln w="28575">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5" name="左大括号 14"/>
          <p:cNvSpPr/>
          <p:nvPr/>
        </p:nvSpPr>
        <p:spPr>
          <a:xfrm rot="16200000">
            <a:off x="5842000" y="-8890"/>
            <a:ext cx="644525" cy="10250170"/>
          </a:xfrm>
          <a:prstGeom prst="leftBrace">
            <a:avLst>
              <a:gd name="adj1" fmla="val 8333"/>
              <a:gd name="adj2" fmla="val 50701"/>
            </a:avLst>
          </a:prstGeom>
          <a:ln w="28575">
            <a:solidFill>
              <a:schemeClr val="bg1"/>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9" name="圆角矩形 28"/>
          <p:cNvSpPr/>
          <p:nvPr/>
        </p:nvSpPr>
        <p:spPr>
          <a:xfrm>
            <a:off x="3066415" y="5955665"/>
            <a:ext cx="6183630" cy="683895"/>
          </a:xfrm>
          <a:prstGeom prst="roundRect">
            <a:avLst/>
          </a:prstGeom>
          <a:solidFill>
            <a:schemeClr val="accent2">
              <a:lumMod val="20000"/>
              <a:lumOff val="80000"/>
            </a:schemeClr>
          </a:solidFill>
          <a:ln w="25400">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C00000"/>
              </a:solidFill>
            </a:endParaRPr>
          </a:p>
        </p:txBody>
      </p:sp>
      <p:sp>
        <p:nvSpPr>
          <p:cNvPr id="20" name="文本框 19"/>
          <p:cNvSpPr txBox="1"/>
          <p:nvPr/>
        </p:nvSpPr>
        <p:spPr>
          <a:xfrm>
            <a:off x="3385185" y="5955665"/>
            <a:ext cx="5986145" cy="981710"/>
          </a:xfrm>
          <a:prstGeom prst="rect">
            <a:avLst/>
          </a:prstGeom>
          <a:noFill/>
        </p:spPr>
        <p:txBody>
          <a:bodyPr wrap="square" rtlCol="0">
            <a:noAutofit/>
          </a:bodyPr>
          <a:lstStyle/>
          <a:p>
            <a:pPr algn="ctr" fontAlgn="auto">
              <a:lnSpc>
                <a:spcPct val="100000"/>
              </a:lnSpc>
            </a:pPr>
            <a:r>
              <a:rPr lang="zh-CN" altLang="en-US" b="1" dirty="0">
                <a:solidFill>
                  <a:srgbClr val="C00000"/>
                </a:solidFill>
                <a:effectLst>
                  <a:outerShdw blurRad="38100" dist="38100" dir="2700000" algn="tl">
                    <a:srgbClr val="000000">
                      <a:alpha val="43137"/>
                    </a:srgbClr>
                  </a:outerShdw>
                </a:effectLst>
                <a:sym typeface="+mn-ea"/>
              </a:rPr>
              <a:t>思考学校的重要意义，积极投入学校的学习，</a:t>
            </a:r>
            <a:endParaRPr lang="en-US" altLang="zh-CN" b="1" dirty="0">
              <a:solidFill>
                <a:srgbClr val="C00000"/>
              </a:solidFill>
              <a:effectLst>
                <a:outerShdw blurRad="38100" dist="38100" dir="2700000" algn="tl">
                  <a:srgbClr val="000000">
                    <a:alpha val="43137"/>
                  </a:srgbClr>
                </a:outerShdw>
              </a:effectLst>
              <a:sym typeface="+mn-ea"/>
            </a:endParaRPr>
          </a:p>
          <a:p>
            <a:pPr algn="ctr" fontAlgn="auto">
              <a:lnSpc>
                <a:spcPct val="100000"/>
              </a:lnSpc>
            </a:pPr>
            <a:r>
              <a:rPr lang="zh-CN" altLang="en-US" b="1" dirty="0">
                <a:solidFill>
                  <a:srgbClr val="C00000"/>
                </a:solidFill>
                <a:effectLst>
                  <a:outerShdw blurRad="38100" dist="38100" dir="2700000" algn="tl">
                    <a:srgbClr val="000000">
                      <a:alpha val="43137"/>
                    </a:srgbClr>
                  </a:outerShdw>
                </a:effectLst>
                <a:sym typeface="+mn-ea"/>
              </a:rPr>
              <a:t>珍惜学校和校园生活，在学校获得全面发展。</a:t>
            </a:r>
          </a:p>
        </p:txBody>
      </p:sp>
      <p:sp>
        <p:nvSpPr>
          <p:cNvPr id="30" name="文本框 29"/>
          <p:cNvSpPr txBox="1"/>
          <p:nvPr/>
        </p:nvSpPr>
        <p:spPr>
          <a:xfrm>
            <a:off x="74930" y="216535"/>
            <a:ext cx="3266440" cy="41465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p>
            <a:pPr algn="ctr"/>
            <a:r>
              <a:rPr lang="zh-CN" altLang="en-US" sz="2400" b="1">
                <a:solidFill>
                  <a:schemeClr val="bg1"/>
                </a:solidFill>
                <a:latin typeface="微软雅黑" panose="020B0503020204020204" charset="-122"/>
                <a:ea typeface="微软雅黑" panose="020B0503020204020204" charset="-122"/>
              </a:rPr>
              <a:t>单元主题内容框架图</a:t>
            </a:r>
          </a:p>
        </p:txBody>
      </p:sp>
      <p:sp>
        <p:nvSpPr>
          <p:cNvPr id="28" name="矩形 27"/>
          <p:cNvSpPr/>
          <p:nvPr/>
        </p:nvSpPr>
        <p:spPr>
          <a:xfrm>
            <a:off x="3326946" y="139215"/>
            <a:ext cx="7317443" cy="804950"/>
          </a:xfrm>
          <a:prstGeom prst="rect">
            <a:avLst/>
          </a:prstGeom>
          <a:solidFill>
            <a:schemeClr val="accent4">
              <a:lumMod val="75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Unit3 My school</a:t>
            </a:r>
          </a:p>
          <a:p>
            <a:pPr algn="ct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What</a:t>
            </a:r>
            <a:r>
              <a:rPr lang="zh-CN" altLang="en-US" sz="2400" b="1" dirty="0">
                <a:solidFill>
                  <a:schemeClr val="bg1"/>
                </a:solidFill>
                <a:uFillTx/>
                <a:latin typeface="Times New Roman" panose="02020603050405020304" charset="0"/>
                <a:ea typeface="楷体" panose="02010609060101010101" charset="-122"/>
                <a:cs typeface="Times New Roman" panose="02020603050405020304" charset="0"/>
              </a:rPr>
              <a:t> </a:t>
            </a: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do</a:t>
            </a:r>
            <a:r>
              <a:rPr lang="zh-CN" altLang="en-US" sz="2400" b="1" dirty="0">
                <a:solidFill>
                  <a:schemeClr val="bg1"/>
                </a:solidFill>
                <a:uFillTx/>
                <a:latin typeface="Times New Roman" panose="02020603050405020304" charset="0"/>
                <a:ea typeface="楷体" panose="02010609060101010101" charset="-122"/>
                <a:cs typeface="Times New Roman" panose="02020603050405020304" charset="0"/>
              </a:rPr>
              <a:t> </a:t>
            </a: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you</a:t>
            </a:r>
            <a:r>
              <a:rPr lang="zh-CN" altLang="en-US" sz="2400" b="1" dirty="0">
                <a:solidFill>
                  <a:schemeClr val="bg1"/>
                </a:solidFill>
                <a:uFillTx/>
                <a:latin typeface="Times New Roman" panose="02020603050405020304" charset="0"/>
                <a:ea typeface="楷体" panose="02010609060101010101" charset="-122"/>
                <a:cs typeface="Times New Roman" panose="02020603050405020304" charset="0"/>
              </a:rPr>
              <a:t> </a:t>
            </a: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like</a:t>
            </a:r>
            <a:r>
              <a:rPr lang="zh-CN" altLang="en-US" sz="2400" b="1" dirty="0">
                <a:solidFill>
                  <a:schemeClr val="bg1"/>
                </a:solidFill>
                <a:uFillTx/>
                <a:latin typeface="Times New Roman" panose="02020603050405020304" charset="0"/>
                <a:ea typeface="楷体" panose="02010609060101010101" charset="-122"/>
                <a:cs typeface="Times New Roman" panose="02020603050405020304" charset="0"/>
              </a:rPr>
              <a:t> </a:t>
            </a:r>
            <a:r>
              <a:rPr lang="en-US" altLang="zh-CN" sz="2400" b="1" dirty="0">
                <a:solidFill>
                  <a:schemeClr val="bg1"/>
                </a:solidFill>
                <a:uFillTx/>
                <a:latin typeface="Times New Roman" panose="02020603050405020304" charset="0"/>
                <a:ea typeface="楷体" panose="02010609060101010101" charset="-122"/>
                <a:cs typeface="Times New Roman" panose="02020603050405020304" charset="0"/>
              </a:rPr>
              <a:t>about your school?</a:t>
            </a:r>
          </a:p>
        </p:txBody>
      </p:sp>
      <p:sp>
        <p:nvSpPr>
          <p:cNvPr id="31" name="矩形 30"/>
          <p:cNvSpPr/>
          <p:nvPr/>
        </p:nvSpPr>
        <p:spPr>
          <a:xfrm>
            <a:off x="1031761" y="1298395"/>
            <a:ext cx="3144725" cy="724974"/>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Section A</a:t>
            </a:r>
          </a:p>
          <a:p>
            <a:pPr algn="ct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What is your school like?</a:t>
            </a:r>
            <a:r>
              <a:rPr lang="en-US" altLang="zh-CN" b="1" dirty="0">
                <a:solidFill>
                  <a:srgbClr val="0070C0"/>
                </a:solidFill>
                <a:latin typeface="Times New Roman" panose="02020603050405020304" charset="0"/>
                <a:ea typeface="微软雅黑" panose="020B0503020204020204" charset="-122"/>
                <a:cs typeface="Times New Roman" panose="02020603050405020304" charset="0"/>
              </a:rPr>
              <a:t> </a:t>
            </a:r>
          </a:p>
        </p:txBody>
      </p:sp>
      <p:sp>
        <p:nvSpPr>
          <p:cNvPr id="32" name="矩形 31"/>
          <p:cNvSpPr/>
          <p:nvPr/>
        </p:nvSpPr>
        <p:spPr>
          <a:xfrm>
            <a:off x="5200609" y="1241813"/>
            <a:ext cx="3118485" cy="802640"/>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Tx/>
              <a:buSzTx/>
              <a:buNone/>
            </a:pP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Section B</a:t>
            </a:r>
          </a:p>
          <a:p>
            <a:pPr algn="ctr">
              <a:buClrTx/>
              <a:buSzTx/>
              <a:buNone/>
            </a:pP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What fun things do you do at school? </a:t>
            </a:r>
          </a:p>
        </p:txBody>
      </p:sp>
      <p:sp>
        <p:nvSpPr>
          <p:cNvPr id="43" name="文本框 42"/>
          <p:cNvSpPr txBox="1"/>
          <p:nvPr>
            <p:custDataLst>
              <p:tags r:id="rId12"/>
            </p:custDataLst>
          </p:nvPr>
        </p:nvSpPr>
        <p:spPr>
          <a:xfrm>
            <a:off x="8619490" y="2510678"/>
            <a:ext cx="1508125" cy="1820021"/>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ctr"/>
            <a:r>
              <a:rPr b="1" dirty="0">
                <a:latin typeface="Times New Roman" panose="02020603050405020304" charset="0"/>
                <a:cs typeface="Times New Roman" panose="02020603050405020304" charset="0"/>
              </a:rPr>
              <a:t>Lesson</a:t>
            </a:r>
            <a:r>
              <a:rPr lang="en-US" b="1" dirty="0">
                <a:latin typeface="Times New Roman" panose="02020603050405020304" charset="0"/>
                <a:cs typeface="Times New Roman" panose="02020603050405020304" charset="0"/>
              </a:rPr>
              <a:t>6</a:t>
            </a:r>
          </a:p>
          <a:p>
            <a:pPr algn="ctr">
              <a:buClrTx/>
              <a:buSzTx/>
              <a:buFontTx/>
            </a:pPr>
            <a:r>
              <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rPr>
              <a:t>综合介绍自己的校园和丰富多彩的校园生活</a:t>
            </a:r>
            <a:endParaRPr lang="en-US" altLang="zh-CN"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r>
              <a:rPr lang="zh-CN" altLang="en-US" sz="1600" b="1" dirty="0">
                <a:solidFill>
                  <a:srgbClr val="FF0000"/>
                </a:solidFill>
                <a:latin typeface="楷体" panose="02010609060101010101" charset="-122"/>
                <a:ea typeface="楷体" panose="02010609060101010101" charset="-122"/>
                <a:cs typeface="Times New Roman" panose="02020603050405020304" charset="0"/>
              </a:rPr>
              <a:t>物理、人文环境</a:t>
            </a:r>
            <a:r>
              <a:rPr lang="en-US" altLang="zh-CN" sz="1600" b="1" dirty="0">
                <a:solidFill>
                  <a:srgbClr val="FF0000"/>
                </a:solidFill>
                <a:latin typeface="楷体" panose="02010609060101010101" charset="-122"/>
                <a:ea typeface="楷体" panose="02010609060101010101" charset="-122"/>
                <a:cs typeface="Times New Roman" panose="02020603050405020304" charset="0"/>
              </a:rPr>
              <a:t>)</a:t>
            </a:r>
            <a:endParaRPr lang="zh-CN" altLang="en-US" sz="1600" b="1" dirty="0">
              <a:solidFill>
                <a:srgbClr val="FF0000"/>
              </a:solidFill>
              <a:latin typeface="楷体" panose="02010609060101010101" charset="-122"/>
              <a:ea typeface="楷体" panose="02010609060101010101" charset="-122"/>
              <a:cs typeface="Times New Roman" panose="02020603050405020304" charset="0"/>
            </a:endParaRPr>
          </a:p>
          <a:p>
            <a:pPr algn="ctr">
              <a:buClrTx/>
              <a:buSzTx/>
              <a:buFontTx/>
            </a:pPr>
            <a:endParaRPr lang="zh-CN" altLang="en-US" sz="1600" b="1" dirty="0">
              <a:solidFill>
                <a:schemeClr val="tx1">
                  <a:lumMod val="95000"/>
                  <a:lumOff val="5000"/>
                </a:schemeClr>
              </a:solidFill>
              <a:latin typeface="楷体" panose="02010609060101010101" charset="-122"/>
              <a:ea typeface="楷体" panose="02010609060101010101" charset="-122"/>
              <a:cs typeface="Times New Roman" panose="02020603050405020304" charset="0"/>
            </a:endParaRPr>
          </a:p>
          <a:p>
            <a:pPr algn="ctr"/>
            <a:r>
              <a:rPr b="1" dirty="0">
                <a:latin typeface="Times New Roman" panose="02020603050405020304" charset="0"/>
                <a:cs typeface="Times New Roman" panose="02020603050405020304" charset="0"/>
              </a:rPr>
              <a:t> </a:t>
            </a:r>
          </a:p>
        </p:txBody>
      </p:sp>
      <p:sp>
        <p:nvSpPr>
          <p:cNvPr id="44" name="矩形 43"/>
          <p:cNvSpPr/>
          <p:nvPr/>
        </p:nvSpPr>
        <p:spPr>
          <a:xfrm>
            <a:off x="8588032" y="1321712"/>
            <a:ext cx="1500505" cy="614045"/>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Tx/>
              <a:buSzTx/>
              <a:buNone/>
            </a:pP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Project</a:t>
            </a:r>
          </a:p>
        </p:txBody>
      </p:sp>
      <p:sp>
        <p:nvSpPr>
          <p:cNvPr id="45" name="矩形 44"/>
          <p:cNvSpPr/>
          <p:nvPr/>
        </p:nvSpPr>
        <p:spPr>
          <a:xfrm>
            <a:off x="10302240" y="1278998"/>
            <a:ext cx="1553540" cy="614091"/>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Tx/>
              <a:buSzTx/>
              <a:buFontTx/>
            </a:pPr>
            <a:r>
              <a:rPr lang="en-US" altLang="zh-CN" b="1" dirty="0">
                <a:solidFill>
                  <a:schemeClr val="tx1"/>
                </a:solidFill>
                <a:latin typeface="Times New Roman" panose="02020603050405020304" charset="0"/>
                <a:ea typeface="微软雅黑" panose="020B0503020204020204" charset="-122"/>
                <a:cs typeface="Times New Roman" panose="02020603050405020304" charset="0"/>
              </a:rPr>
              <a:t>Reading plus</a:t>
            </a:r>
          </a:p>
        </p:txBody>
      </p:sp>
      <p:sp>
        <p:nvSpPr>
          <p:cNvPr id="46" name="矩形 45"/>
          <p:cNvSpPr/>
          <p:nvPr/>
        </p:nvSpPr>
        <p:spPr>
          <a:xfrm>
            <a:off x="1163294" y="4576445"/>
            <a:ext cx="3144725" cy="724535"/>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1800" b="1" dirty="0">
                <a:solidFill>
                  <a:schemeClr val="tx1"/>
                </a:solidFill>
                <a:latin typeface="微软雅黑" panose="020B0503020204020204" charset="-122"/>
                <a:ea typeface="微软雅黑" panose="020B0503020204020204" charset="-122"/>
                <a:cs typeface="Times New Roman" panose="02020603050405020304" charset="0"/>
              </a:rPr>
              <a:t>了解学校建筑物及其位置</a:t>
            </a:r>
            <a:endParaRPr lang="zh-CN" altLang="en-US" sz="1800" b="1" dirty="0">
              <a:solidFill>
                <a:schemeClr val="tx1"/>
              </a:solidFill>
              <a:effectLst/>
              <a:latin typeface="微软雅黑" panose="020B0503020204020204" charset="-122"/>
              <a:ea typeface="微软雅黑" panose="020B0503020204020204" charset="-122"/>
              <a:cs typeface="Times New Roman" panose="02020603050405020304" charset="0"/>
            </a:endParaRPr>
          </a:p>
        </p:txBody>
      </p:sp>
      <p:sp>
        <p:nvSpPr>
          <p:cNvPr id="47" name="矩形 46"/>
          <p:cNvSpPr/>
          <p:nvPr/>
        </p:nvSpPr>
        <p:spPr>
          <a:xfrm>
            <a:off x="5572539" y="4576445"/>
            <a:ext cx="2462218" cy="724535"/>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1800" b="1" dirty="0">
                <a:solidFill>
                  <a:schemeClr val="tx1"/>
                </a:solidFill>
                <a:latin typeface="微软雅黑" panose="020B0503020204020204" charset="-122"/>
                <a:ea typeface="微软雅黑" panose="020B0503020204020204" charset="-122"/>
                <a:cs typeface="Times New Roman" panose="02020603050405020304" charset="0"/>
              </a:rPr>
              <a:t>关注学生的学校生活及收获</a:t>
            </a:r>
          </a:p>
        </p:txBody>
      </p:sp>
      <p:sp>
        <p:nvSpPr>
          <p:cNvPr id="48" name="矩形 47"/>
          <p:cNvSpPr/>
          <p:nvPr/>
        </p:nvSpPr>
        <p:spPr>
          <a:xfrm>
            <a:off x="8619490" y="4576445"/>
            <a:ext cx="1508125" cy="724535"/>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b="1" dirty="0">
                <a:solidFill>
                  <a:schemeClr val="tx1"/>
                </a:solidFill>
                <a:latin typeface="微软雅黑" panose="020B0503020204020204" charset="-122"/>
                <a:ea typeface="微软雅黑" panose="020B0503020204020204" charset="-122"/>
                <a:cs typeface="Times New Roman" panose="02020603050405020304" charset="0"/>
              </a:rPr>
              <a:t>介绍校园</a:t>
            </a:r>
            <a:endParaRPr lang="en-US" altLang="zh-CN" b="1" dirty="0">
              <a:solidFill>
                <a:schemeClr val="tx1"/>
              </a:solidFill>
              <a:latin typeface="微软雅黑" panose="020B0503020204020204" charset="-122"/>
              <a:ea typeface="微软雅黑" panose="020B0503020204020204" charset="-122"/>
              <a:cs typeface="Times New Roman" panose="02020603050405020304" charset="0"/>
            </a:endParaRPr>
          </a:p>
          <a:p>
            <a:pPr algn="ctr">
              <a:lnSpc>
                <a:spcPct val="100000"/>
              </a:lnSpc>
            </a:pPr>
            <a:r>
              <a:rPr lang="zh-CN" altLang="en-US" b="1" dirty="0">
                <a:solidFill>
                  <a:schemeClr val="tx1"/>
                </a:solidFill>
                <a:latin typeface="微软雅黑" panose="020B0503020204020204" charset="-122"/>
                <a:ea typeface="微软雅黑" panose="020B0503020204020204" charset="-122"/>
                <a:cs typeface="Times New Roman" panose="02020603050405020304" charset="0"/>
              </a:rPr>
              <a:t>和校园生活</a:t>
            </a:r>
            <a:endParaRPr lang="zh-CN" altLang="en-US" sz="1800" b="1"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49" name="矩形 48"/>
          <p:cNvSpPr/>
          <p:nvPr/>
        </p:nvSpPr>
        <p:spPr>
          <a:xfrm>
            <a:off x="10302240" y="4488497"/>
            <a:ext cx="1531620" cy="949961"/>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1800" b="1" dirty="0">
                <a:solidFill>
                  <a:schemeClr val="tx1"/>
                </a:solidFill>
                <a:latin typeface="微软雅黑" panose="020B0503020204020204" charset="-122"/>
                <a:ea typeface="微软雅黑" panose="020B0503020204020204" charset="-122"/>
                <a:cs typeface="Times New Roman" panose="02020603050405020304" charset="0"/>
              </a:rPr>
              <a:t>关注有特色的学校，丰富学生视野</a:t>
            </a:r>
          </a:p>
        </p:txBody>
      </p:sp>
      <p:sp>
        <p:nvSpPr>
          <p:cNvPr id="50" name="文本框 29"/>
          <p:cNvSpPr txBox="1"/>
          <p:nvPr/>
        </p:nvSpPr>
        <p:spPr>
          <a:xfrm>
            <a:off x="27036" y="266713"/>
            <a:ext cx="3088703" cy="41465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b="1" dirty="0">
                <a:solidFill>
                  <a:srgbClr val="FF0000"/>
                </a:solidFill>
                <a:latin typeface="微软雅黑" panose="020B0503020204020204" charset="-122"/>
                <a:ea typeface="微软雅黑" panose="020B0503020204020204" charset="-122"/>
              </a:rPr>
              <a:t>单元主题内容框架图</a:t>
            </a:r>
          </a:p>
        </p:txBody>
      </p:sp>
      <p:sp>
        <p:nvSpPr>
          <p:cNvPr id="5" name="下箭头 4"/>
          <p:cNvSpPr/>
          <p:nvPr/>
        </p:nvSpPr>
        <p:spPr>
          <a:xfrm>
            <a:off x="2584327" y="2017020"/>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下箭头 5"/>
          <p:cNvSpPr/>
          <p:nvPr/>
        </p:nvSpPr>
        <p:spPr>
          <a:xfrm rot="19860000">
            <a:off x="7551706" y="2041842"/>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下箭头 12"/>
          <p:cNvSpPr/>
          <p:nvPr/>
        </p:nvSpPr>
        <p:spPr>
          <a:xfrm>
            <a:off x="11029950" y="1956237"/>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下箭头 13"/>
          <p:cNvSpPr/>
          <p:nvPr/>
        </p:nvSpPr>
        <p:spPr>
          <a:xfrm>
            <a:off x="9352914" y="1948807"/>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下箭头 20"/>
          <p:cNvSpPr/>
          <p:nvPr/>
        </p:nvSpPr>
        <p:spPr>
          <a:xfrm rot="2040000">
            <a:off x="1268067" y="1998701"/>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 name="下箭头 21"/>
          <p:cNvSpPr/>
          <p:nvPr/>
        </p:nvSpPr>
        <p:spPr>
          <a:xfrm rot="1740000">
            <a:off x="6069374" y="2041843"/>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 name="下箭头 22"/>
          <p:cNvSpPr/>
          <p:nvPr/>
        </p:nvSpPr>
        <p:spPr>
          <a:xfrm rot="19920000">
            <a:off x="4060584" y="2035211"/>
            <a:ext cx="76200" cy="4635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 name="文本框 23"/>
          <p:cNvSpPr txBox="1"/>
          <p:nvPr/>
        </p:nvSpPr>
        <p:spPr>
          <a:xfrm>
            <a:off x="1161884" y="2092961"/>
            <a:ext cx="309880" cy="368300"/>
          </a:xfrm>
          <a:prstGeom prst="rect">
            <a:avLst/>
          </a:prstGeom>
          <a:noFill/>
        </p:spPr>
        <p:txBody>
          <a:bodyPr wrap="none" rtlCol="0">
            <a:spAutoFit/>
          </a:bodyPr>
          <a:lstStyle/>
          <a:p>
            <a:endParaRPr lang="zh-CN" altLang="en-US"/>
          </a:p>
        </p:txBody>
      </p:sp>
      <p:sp>
        <p:nvSpPr>
          <p:cNvPr id="27" name="下箭头 26"/>
          <p:cNvSpPr/>
          <p:nvPr/>
        </p:nvSpPr>
        <p:spPr>
          <a:xfrm>
            <a:off x="9375775"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下箭头 32"/>
          <p:cNvSpPr/>
          <p:nvPr/>
        </p:nvSpPr>
        <p:spPr>
          <a:xfrm>
            <a:off x="1102995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下箭头 34"/>
          <p:cNvSpPr/>
          <p:nvPr/>
        </p:nvSpPr>
        <p:spPr>
          <a:xfrm>
            <a:off x="744855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下箭头 35"/>
          <p:cNvSpPr/>
          <p:nvPr/>
        </p:nvSpPr>
        <p:spPr>
          <a:xfrm>
            <a:off x="605790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7" name="下箭头 36"/>
          <p:cNvSpPr/>
          <p:nvPr/>
        </p:nvSpPr>
        <p:spPr>
          <a:xfrm>
            <a:off x="3947795"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8" name="下箭头 37"/>
          <p:cNvSpPr/>
          <p:nvPr/>
        </p:nvSpPr>
        <p:spPr>
          <a:xfrm>
            <a:off x="263144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9" name="下箭头 38"/>
          <p:cNvSpPr/>
          <p:nvPr/>
        </p:nvSpPr>
        <p:spPr>
          <a:xfrm>
            <a:off x="1438910" y="4277995"/>
            <a:ext cx="76200" cy="3581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9" name="左大括号 68"/>
          <p:cNvSpPr/>
          <p:nvPr/>
        </p:nvSpPr>
        <p:spPr>
          <a:xfrm rot="16200000">
            <a:off x="6035675" y="794385"/>
            <a:ext cx="464185" cy="9540875"/>
          </a:xfrm>
          <a:prstGeom prst="leftBrace">
            <a:avLst>
              <a:gd name="adj1" fmla="val 8333"/>
              <a:gd name="adj2" fmla="val 50004"/>
            </a:avLst>
          </a:prstGeom>
          <a:noFill/>
          <a:ln w="38100">
            <a:solidFill>
              <a:schemeClr val="accent4">
                <a:lumMod val="75000"/>
              </a:schemeClr>
            </a:solidFill>
          </a:ln>
          <a:extLst>
            <a:ext uri="{909E8E84-426E-40DD-AFC4-6F175D3DCCD1}">
              <a14:hiddenFill xmlns:a14="http://schemas.microsoft.com/office/drawing/2010/main">
                <a:solidFill>
                  <a:schemeClr val="accent6">
                    <a:lumMod val="60000"/>
                    <a:lumOff val="40000"/>
                  </a:schemeClr>
                </a:solidFill>
              </a14:hiddenFill>
            </a:ext>
          </a:extLst>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4" name="下箭头 20"/>
          <p:cNvSpPr/>
          <p:nvPr/>
        </p:nvSpPr>
        <p:spPr>
          <a:xfrm rot="2040000">
            <a:off x="3455290" y="906017"/>
            <a:ext cx="113920" cy="40810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下箭头 4"/>
          <p:cNvSpPr/>
          <p:nvPr/>
        </p:nvSpPr>
        <p:spPr>
          <a:xfrm flipH="1">
            <a:off x="6729766" y="942355"/>
            <a:ext cx="105665" cy="29945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0" name="下箭头 22"/>
          <p:cNvSpPr/>
          <p:nvPr/>
        </p:nvSpPr>
        <p:spPr>
          <a:xfrm rot="19920000">
            <a:off x="9270104" y="924149"/>
            <a:ext cx="109437" cy="33586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下箭头 22"/>
          <p:cNvSpPr/>
          <p:nvPr/>
        </p:nvSpPr>
        <p:spPr>
          <a:xfrm rot="18349277" flipH="1">
            <a:off x="10779444" y="777875"/>
            <a:ext cx="126524" cy="56712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圆角矩形 28"/>
          <p:cNvSpPr/>
          <p:nvPr/>
        </p:nvSpPr>
        <p:spPr>
          <a:xfrm>
            <a:off x="734695" y="2058670"/>
            <a:ext cx="3573780" cy="406400"/>
          </a:xfrm>
          <a:prstGeom prst="roundRect">
            <a:avLst/>
          </a:prstGeom>
          <a:solidFill>
            <a:schemeClr val="accent2">
              <a:lumMod val="20000"/>
              <a:lumOff val="80000"/>
            </a:schemeClr>
          </a:solidFill>
          <a:ln w="25400">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dirty="0">
                <a:solidFill>
                  <a:srgbClr val="C00000"/>
                </a:solidFill>
              </a:rPr>
              <a:t>  </a:t>
            </a:r>
            <a:r>
              <a:rPr lang="zh-CN" altLang="en-US" dirty="0">
                <a:solidFill>
                  <a:srgbClr val="C00000"/>
                </a:solidFill>
              </a:rPr>
              <a:t>静态校园（物理环境和文化环境）</a:t>
            </a:r>
          </a:p>
        </p:txBody>
      </p:sp>
      <p:sp>
        <p:nvSpPr>
          <p:cNvPr id="52" name="圆角矩形 28"/>
          <p:cNvSpPr/>
          <p:nvPr/>
        </p:nvSpPr>
        <p:spPr>
          <a:xfrm>
            <a:off x="5739130" y="2042160"/>
            <a:ext cx="3712210" cy="398145"/>
          </a:xfrm>
          <a:prstGeom prst="roundRect">
            <a:avLst/>
          </a:prstGeom>
          <a:solidFill>
            <a:schemeClr val="accent2">
              <a:lumMod val="20000"/>
              <a:lumOff val="80000"/>
            </a:schemeClr>
          </a:solidFill>
          <a:ln w="25400">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dirty="0">
                <a:solidFill>
                  <a:srgbClr val="C00000"/>
                </a:solidFill>
              </a:rPr>
              <a:t>  </a:t>
            </a:r>
            <a:r>
              <a:rPr lang="zh-CN" altLang="en-US" dirty="0">
                <a:solidFill>
                  <a:srgbClr val="C00000"/>
                </a:solidFill>
              </a:rPr>
              <a:t>动态校园（丰富多彩的校园生活）</a:t>
            </a:r>
          </a:p>
        </p:txBody>
      </p:sp>
      <p:sp>
        <p:nvSpPr>
          <p:cNvPr id="42" name="矩形 41">
            <a:extLst>
              <a:ext uri="{FF2B5EF4-FFF2-40B4-BE49-F238E27FC236}">
                <a16:creationId xmlns:a16="http://schemas.microsoft.com/office/drawing/2014/main" id="{8EADD5C5-CA9C-52B4-DC3B-71C46AD6AAE6}"/>
              </a:ext>
            </a:extLst>
          </p:cNvPr>
          <p:cNvSpPr/>
          <p:nvPr/>
        </p:nvSpPr>
        <p:spPr>
          <a:xfrm>
            <a:off x="5200609" y="2510678"/>
            <a:ext cx="1634821" cy="18517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51DE006B-17ED-C4D0-345F-771A25860E76}"/>
              </a:ext>
            </a:extLst>
          </p:cNvPr>
          <p:cNvSpPr/>
          <p:nvPr/>
        </p:nvSpPr>
        <p:spPr>
          <a:xfrm>
            <a:off x="6984090" y="2517166"/>
            <a:ext cx="1466173" cy="18517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BB50C5C8-7CF5-CA26-0268-3CC36C71521D}"/>
              </a:ext>
            </a:extLst>
          </p:cNvPr>
          <p:cNvSpPr/>
          <p:nvPr/>
        </p:nvSpPr>
        <p:spPr>
          <a:xfrm>
            <a:off x="8605253" y="2518760"/>
            <a:ext cx="1556334" cy="18517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1" grpId="0" bldLvl="0" animBg="1"/>
      <p:bldP spid="52" grpId="0" bldLvl="0" animBg="1"/>
      <p:bldP spid="42"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22"/>
          <p:cNvSpPr txBox="1">
            <a:spLocks noChangeArrowheads="1"/>
          </p:cNvSpPr>
          <p:nvPr>
            <p:custDataLst>
              <p:tags r:id="rId1"/>
            </p:custDataLst>
          </p:nvPr>
        </p:nvSpPr>
        <p:spPr bwMode="auto">
          <a:xfrm>
            <a:off x="5688405" y="232568"/>
            <a:ext cx="1514474" cy="410786"/>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Beginning </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pic>
        <p:nvPicPr>
          <p:cNvPr id="46" name="图片 45"/>
          <p:cNvPicPr>
            <a:picLocks noChangeAspect="1"/>
          </p:cNvPicPr>
          <p:nvPr/>
        </p:nvPicPr>
        <p:blipFill rotWithShape="1">
          <a:blip r:embed="rId5"/>
          <a:srcRect l="2993" t="2041" r="3035" b="1774"/>
          <a:stretch>
            <a:fillRect/>
          </a:stretch>
        </p:blipFill>
        <p:spPr>
          <a:xfrm>
            <a:off x="-635" y="12426"/>
            <a:ext cx="5794375" cy="6813189"/>
          </a:xfrm>
          <a:prstGeom prst="rect">
            <a:avLst/>
          </a:prstGeom>
        </p:spPr>
      </p:pic>
      <p:sp>
        <p:nvSpPr>
          <p:cNvPr id="60" name="文本框 59"/>
          <p:cNvSpPr txBox="1"/>
          <p:nvPr/>
        </p:nvSpPr>
        <p:spPr>
          <a:xfrm>
            <a:off x="5833608" y="687784"/>
            <a:ext cx="6617335" cy="830997"/>
          </a:xfrm>
          <a:prstGeom prst="rect">
            <a:avLst/>
          </a:prstGeom>
          <a:noFill/>
        </p:spPr>
        <p:txBody>
          <a:bodyPr wrap="square" rtlCol="0">
            <a:spAutoFit/>
          </a:bodyPr>
          <a:lstStyle/>
          <a:p>
            <a:r>
              <a:rPr lang="en-US" altLang="zh-CN" sz="2400" b="1" dirty="0"/>
              <a:t>Thank you for your email. Your school sounds fun.</a:t>
            </a:r>
          </a:p>
          <a:p>
            <a:r>
              <a:rPr lang="en-US" altLang="zh-CN" sz="2400" b="1" dirty="0"/>
              <a:t>I’d like to tell you about my school.</a:t>
            </a:r>
          </a:p>
        </p:txBody>
      </p:sp>
      <p:sp>
        <p:nvSpPr>
          <p:cNvPr id="61" name="TextBox 22"/>
          <p:cNvSpPr txBox="1">
            <a:spLocks noChangeArrowheads="1"/>
          </p:cNvSpPr>
          <p:nvPr>
            <p:custDataLst>
              <p:tags r:id="rId2"/>
            </p:custDataLst>
          </p:nvPr>
        </p:nvSpPr>
        <p:spPr bwMode="auto">
          <a:xfrm>
            <a:off x="5793740" y="1525120"/>
            <a:ext cx="1440180" cy="408623"/>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Body </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62" name="文本框 61"/>
          <p:cNvSpPr txBox="1"/>
          <p:nvPr/>
        </p:nvSpPr>
        <p:spPr>
          <a:xfrm>
            <a:off x="7336181" y="3158251"/>
            <a:ext cx="4647013" cy="830997"/>
          </a:xfrm>
          <a:prstGeom prst="rect">
            <a:avLst/>
          </a:prstGeom>
          <a:noFill/>
        </p:spPr>
        <p:txBody>
          <a:bodyPr wrap="square" rtlCol="0">
            <a:spAutoFit/>
          </a:bodyPr>
          <a:lstStyle/>
          <a:p>
            <a:r>
              <a:rPr lang="en-US" altLang="zh-CN" sz="2400" b="1" dirty="0">
                <a:solidFill>
                  <a:schemeClr val="accent1"/>
                </a:solidFill>
              </a:rPr>
              <a:t>It’s next to/behind/across from/in front of/between…and…</a:t>
            </a:r>
          </a:p>
        </p:txBody>
      </p:sp>
      <p:sp>
        <p:nvSpPr>
          <p:cNvPr id="63" name="左大括号 62"/>
          <p:cNvSpPr/>
          <p:nvPr/>
        </p:nvSpPr>
        <p:spPr>
          <a:xfrm flipH="1">
            <a:off x="5486040" y="2259855"/>
            <a:ext cx="265430" cy="1645285"/>
          </a:xfrm>
          <a:prstGeom prst="leftBrace">
            <a:avLst>
              <a:gd name="adj1" fmla="val 0"/>
              <a:gd name="adj2" fmla="val 50000"/>
            </a:avLst>
          </a:prstGeom>
          <a:ln w="31750" cap="rnd">
            <a:solidFill>
              <a:schemeClr val="accent6"/>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b="1">
              <a:ln w="12700" cmpd="sng">
                <a:solidFill>
                  <a:schemeClr val="bg1"/>
                </a:solidFill>
                <a:prstDash val="solid"/>
              </a:ln>
              <a:solidFill>
                <a:schemeClr val="bg1">
                  <a:alpha val="9000"/>
                </a:schemeClr>
              </a:solidFill>
              <a:highlight>
                <a:srgbClr val="FFFF00"/>
              </a:highlight>
            </a:endParaRPr>
          </a:p>
        </p:txBody>
      </p:sp>
      <p:sp>
        <p:nvSpPr>
          <p:cNvPr id="69" name="文本框 68"/>
          <p:cNvSpPr txBox="1"/>
          <p:nvPr/>
        </p:nvSpPr>
        <p:spPr>
          <a:xfrm>
            <a:off x="7343989" y="1865427"/>
            <a:ext cx="6850699" cy="1200329"/>
          </a:xfrm>
          <a:prstGeom prst="rect">
            <a:avLst/>
          </a:prstGeom>
          <a:noFill/>
        </p:spPr>
        <p:txBody>
          <a:bodyPr wrap="square" rtlCol="0">
            <a:spAutoFit/>
          </a:bodyPr>
          <a:lstStyle/>
          <a:p>
            <a:r>
              <a:rPr lang="en-US" altLang="zh-CN" sz="2400" b="1" dirty="0">
                <a:solidFill>
                  <a:schemeClr val="accent1"/>
                </a:solidFill>
              </a:rPr>
              <a:t>There are many interesting places </a:t>
            </a:r>
          </a:p>
          <a:p>
            <a:r>
              <a:rPr lang="en-US" altLang="zh-CN" sz="2400" b="1" dirty="0">
                <a:solidFill>
                  <a:schemeClr val="accent1"/>
                </a:solidFill>
              </a:rPr>
              <a:t>here.</a:t>
            </a:r>
          </a:p>
          <a:p>
            <a:r>
              <a:rPr lang="en-US" altLang="zh-CN" sz="2400" b="1" dirty="0">
                <a:solidFill>
                  <a:schemeClr val="accent1"/>
                </a:solidFill>
              </a:rPr>
              <a:t>They are..., … and …    </a:t>
            </a:r>
          </a:p>
        </p:txBody>
      </p:sp>
      <p:sp>
        <p:nvSpPr>
          <p:cNvPr id="70" name="文本框 69"/>
          <p:cNvSpPr txBox="1"/>
          <p:nvPr/>
        </p:nvSpPr>
        <p:spPr>
          <a:xfrm>
            <a:off x="7343989" y="4703355"/>
            <a:ext cx="6670198" cy="460375"/>
          </a:xfrm>
          <a:prstGeom prst="rect">
            <a:avLst/>
          </a:prstGeom>
          <a:noFill/>
        </p:spPr>
        <p:txBody>
          <a:bodyPr wrap="square" rtlCol="0">
            <a:spAutoFit/>
          </a:bodyPr>
          <a:lstStyle/>
          <a:p>
            <a:r>
              <a:rPr lang="en-US" altLang="zh-CN" sz="2400" b="1" dirty="0">
                <a:solidFill>
                  <a:schemeClr val="accent1"/>
                </a:solidFill>
              </a:rPr>
              <a:t>I like /love to...there. </a:t>
            </a:r>
          </a:p>
        </p:txBody>
      </p:sp>
      <p:sp>
        <p:nvSpPr>
          <p:cNvPr id="73" name="文本框 72"/>
          <p:cNvSpPr txBox="1"/>
          <p:nvPr/>
        </p:nvSpPr>
        <p:spPr>
          <a:xfrm>
            <a:off x="8083552" y="2213311"/>
            <a:ext cx="6617335" cy="461665"/>
          </a:xfrm>
          <a:prstGeom prst="rect">
            <a:avLst/>
          </a:prstGeom>
          <a:noFill/>
        </p:spPr>
        <p:txBody>
          <a:bodyPr wrap="square" rtlCol="0">
            <a:spAutoFit/>
          </a:bodyPr>
          <a:lstStyle/>
          <a:p>
            <a:r>
              <a:rPr lang="en-US" altLang="zh-CN" sz="2400" b="1" dirty="0">
                <a:solidFill>
                  <a:schemeClr val="accent1"/>
                </a:solidFill>
              </a:rPr>
              <a:t>My favorite place is...</a:t>
            </a:r>
          </a:p>
        </p:txBody>
      </p:sp>
      <p:sp>
        <p:nvSpPr>
          <p:cNvPr id="102" name="TextBox 22"/>
          <p:cNvSpPr txBox="1">
            <a:spLocks noChangeArrowheads="1"/>
          </p:cNvSpPr>
          <p:nvPr>
            <p:custDataLst>
              <p:tags r:id="rId3"/>
            </p:custDataLst>
          </p:nvPr>
        </p:nvSpPr>
        <p:spPr bwMode="auto">
          <a:xfrm>
            <a:off x="5793740" y="5358759"/>
            <a:ext cx="1409139" cy="408146"/>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Ending</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76" name="文本框 75"/>
          <p:cNvSpPr txBox="1"/>
          <p:nvPr/>
        </p:nvSpPr>
        <p:spPr>
          <a:xfrm>
            <a:off x="5793740" y="5751956"/>
            <a:ext cx="6250939" cy="1200329"/>
          </a:xfrm>
          <a:prstGeom prst="rect">
            <a:avLst/>
          </a:prstGeom>
          <a:noFill/>
        </p:spPr>
        <p:txBody>
          <a:bodyPr wrap="square" rtlCol="0" anchor="t">
            <a:spAutoFit/>
          </a:bodyPr>
          <a:lstStyle/>
          <a:p>
            <a:pPr marL="0" indent="0">
              <a:buNone/>
            </a:pPr>
            <a:r>
              <a:rPr lang="en-US" altLang="zh-CN" sz="2400" b="1" dirty="0">
                <a:sym typeface="+mn-ea"/>
              </a:rPr>
              <a:t>I love my school. /</a:t>
            </a:r>
          </a:p>
          <a:p>
            <a:pPr marL="0" indent="0">
              <a:buNone/>
            </a:pPr>
            <a:r>
              <a:rPr lang="en-US" altLang="zh-CN" sz="2400" b="1" dirty="0">
                <a:sym typeface="+mn-ea"/>
              </a:rPr>
              <a:t>Looking forward to your</a:t>
            </a:r>
            <a:r>
              <a:rPr lang="en-US" altLang="zh-CN" sz="2400" b="1" dirty="0">
                <a:latin typeface="Times New Roman" panose="02020603050405020304" charset="0"/>
                <a:cs typeface="Times New Roman" panose="02020603050405020304" charset="0"/>
                <a:sym typeface="+mn-ea"/>
              </a:rPr>
              <a:t> early reply.</a:t>
            </a:r>
          </a:p>
          <a:p>
            <a:pPr marL="0" indent="0">
              <a:buNone/>
            </a:pPr>
            <a:endParaRPr lang="en-US" altLang="zh-CN" sz="2400" dirty="0">
              <a:latin typeface="Times New Roman" panose="02020603050405020304" charset="0"/>
              <a:cs typeface="Times New Roman" panose="02020603050405020304" charset="0"/>
              <a:sym typeface="+mn-ea"/>
            </a:endParaRPr>
          </a:p>
        </p:txBody>
      </p:sp>
      <p:sp>
        <p:nvSpPr>
          <p:cNvPr id="12" name="文本框 11"/>
          <p:cNvSpPr txBox="1"/>
          <p:nvPr/>
        </p:nvSpPr>
        <p:spPr>
          <a:xfrm>
            <a:off x="7343989" y="4093657"/>
            <a:ext cx="4184958" cy="461665"/>
          </a:xfrm>
          <a:prstGeom prst="rect">
            <a:avLst/>
          </a:prstGeom>
          <a:noFill/>
        </p:spPr>
        <p:txBody>
          <a:bodyPr wrap="square" rtlCol="0">
            <a:spAutoFit/>
          </a:bodyPr>
          <a:lstStyle/>
          <a:p>
            <a:r>
              <a:rPr lang="en-US" altLang="zh-CN" sz="2400" b="1" dirty="0">
                <a:solidFill>
                  <a:schemeClr val="accent1"/>
                </a:solidFill>
              </a:rPr>
              <a:t>I love it because it’s …</a:t>
            </a:r>
            <a:endParaRPr lang="zh-CN" altLang="en-US" sz="2400" b="1" dirty="0">
              <a:solidFill>
                <a:schemeClr val="accent1"/>
              </a:solidFill>
            </a:endParaRPr>
          </a:p>
        </p:txBody>
      </p:sp>
      <p:sp>
        <p:nvSpPr>
          <p:cNvPr id="3" name="文本框 2"/>
          <p:cNvSpPr txBox="1"/>
          <p:nvPr/>
        </p:nvSpPr>
        <p:spPr>
          <a:xfrm>
            <a:off x="5811830" y="2022604"/>
            <a:ext cx="1328965"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Places</a:t>
            </a:r>
          </a:p>
        </p:txBody>
      </p:sp>
      <p:sp>
        <p:nvSpPr>
          <p:cNvPr id="4" name="文本框 3"/>
          <p:cNvSpPr txBox="1"/>
          <p:nvPr/>
        </p:nvSpPr>
        <p:spPr>
          <a:xfrm>
            <a:off x="5817643" y="2654454"/>
            <a:ext cx="1328965"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Favorite </a:t>
            </a:r>
          </a:p>
        </p:txBody>
      </p:sp>
      <p:sp>
        <p:nvSpPr>
          <p:cNvPr id="6" name="文本框 5"/>
          <p:cNvSpPr txBox="1"/>
          <p:nvPr/>
        </p:nvSpPr>
        <p:spPr>
          <a:xfrm>
            <a:off x="5811832" y="3307113"/>
            <a:ext cx="1391048"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Locations</a:t>
            </a:r>
          </a:p>
        </p:txBody>
      </p:sp>
      <p:sp>
        <p:nvSpPr>
          <p:cNvPr id="7" name="文本框 6"/>
          <p:cNvSpPr txBox="1"/>
          <p:nvPr/>
        </p:nvSpPr>
        <p:spPr>
          <a:xfrm>
            <a:off x="5811831" y="3977034"/>
            <a:ext cx="1328965" cy="516775"/>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Reasons</a:t>
            </a:r>
          </a:p>
        </p:txBody>
      </p:sp>
      <p:sp>
        <p:nvSpPr>
          <p:cNvPr id="8" name="文本框 7"/>
          <p:cNvSpPr txBox="1"/>
          <p:nvPr/>
        </p:nvSpPr>
        <p:spPr>
          <a:xfrm>
            <a:off x="5811829" y="4659730"/>
            <a:ext cx="1409139"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Activities</a:t>
            </a:r>
          </a:p>
        </p:txBody>
      </p:sp>
      <p:sp>
        <p:nvSpPr>
          <p:cNvPr id="2" name="文本框 1"/>
          <p:cNvSpPr txBox="1"/>
          <p:nvPr/>
        </p:nvSpPr>
        <p:spPr>
          <a:xfrm>
            <a:off x="146577" y="4659730"/>
            <a:ext cx="5313780" cy="2221762"/>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设计意图：通过引导学生总结表达场所、最喜欢的场所、位置、原因、活动的词汇和句型，为写作做好语言准备。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p:bldP spid="60" grpId="1"/>
      <p:bldP spid="61" grpId="0" animBg="1"/>
      <p:bldP spid="61" grpId="1" animBg="1"/>
      <p:bldP spid="62" grpId="0"/>
      <p:bldP spid="62" grpId="1"/>
      <p:bldP spid="63" grpId="0" animBg="1"/>
      <p:bldP spid="63" grpId="1" animBg="1"/>
      <p:bldP spid="69" grpId="0"/>
      <p:bldP spid="69" grpId="1"/>
      <p:bldP spid="70" grpId="0"/>
      <p:bldP spid="70" grpId="1"/>
      <p:bldP spid="73" grpId="0"/>
      <p:bldP spid="73" grpId="1"/>
      <p:bldP spid="102" grpId="1" animBg="1"/>
      <p:bldP spid="76" grpId="0"/>
      <p:bldP spid="3" grpId="0" animBg="1"/>
      <p:bldP spid="3" grpId="1" animBg="1"/>
      <p:bldP spid="4" grpId="0" bldLvl="0" animBg="1"/>
      <p:bldP spid="4" grpId="1" animBg="1"/>
      <p:bldP spid="6" grpId="0" bldLvl="0" animBg="1"/>
      <p:bldP spid="6" grpId="1" animBg="1"/>
      <p:bldP spid="7" grpId="0" bldLvl="0" animBg="1"/>
      <p:bldP spid="7" grpId="1" animBg="1"/>
      <p:bldP spid="8" grpId="0" bldLvl="0" animBg="1"/>
      <p:bldP spid="8" grpId="1" animBg="1"/>
      <p:bldP spid="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5">
            <a:extLst>
              <a:ext uri="{28A0092B-C50C-407E-A947-70E740481C1C}">
                <a14:useLocalDpi xmlns:a14="http://schemas.microsoft.com/office/drawing/2010/main" val="0"/>
              </a:ext>
            </a:extLst>
          </a:blip>
          <a:srcRect l="9665" t="11915" r="4968" b="2113"/>
          <a:stretch>
            <a:fillRect/>
          </a:stretch>
        </p:blipFill>
        <p:spPr>
          <a:xfrm>
            <a:off x="3677096" y="533856"/>
            <a:ext cx="8211935" cy="5903230"/>
          </a:xfrm>
          <a:prstGeom prst="rect">
            <a:avLst/>
          </a:prstGeom>
          <a:ln w="12700">
            <a:solidFill>
              <a:schemeClr val="tx1"/>
            </a:solidFill>
          </a:ln>
        </p:spPr>
      </p:pic>
      <p:sp>
        <p:nvSpPr>
          <p:cNvPr id="2" name="矩形 1"/>
          <p:cNvSpPr/>
          <p:nvPr/>
        </p:nvSpPr>
        <p:spPr>
          <a:xfrm>
            <a:off x="3860577" y="2181096"/>
            <a:ext cx="7844972" cy="3559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p>
          <a:p>
            <a:r>
              <a:rPr lang="en-US" altLang="zh-CN" sz="2400" dirty="0">
                <a:solidFill>
                  <a:schemeClr val="tx1"/>
                </a:solidFill>
              </a:rPr>
              <a:t>Thank you for your email. Your school sounds fun. I’d like to tell you about my school.</a:t>
            </a: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endParaRPr lang="en-US" altLang="zh-CN" sz="2400" dirty="0">
              <a:solidFill>
                <a:schemeClr val="tx1"/>
              </a:solidFill>
            </a:endParaRPr>
          </a:p>
          <a:p>
            <a:r>
              <a:rPr lang="en-US" altLang="zh-CN" sz="2400" dirty="0">
                <a:solidFill>
                  <a:schemeClr val="tx1"/>
                </a:solidFill>
              </a:rPr>
              <a:t>Bye for now,</a:t>
            </a:r>
          </a:p>
          <a:p>
            <a:r>
              <a:rPr lang="en-US" altLang="zh-CN" sz="2400" dirty="0">
                <a:solidFill>
                  <a:schemeClr val="tx1"/>
                </a:solidFill>
              </a:rPr>
              <a:t>Flora</a:t>
            </a:r>
          </a:p>
        </p:txBody>
      </p:sp>
      <p:sp>
        <p:nvSpPr>
          <p:cNvPr id="3" name="文本框 2"/>
          <p:cNvSpPr txBox="1"/>
          <p:nvPr/>
        </p:nvSpPr>
        <p:spPr>
          <a:xfrm>
            <a:off x="3996497"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Places</a:t>
            </a:r>
          </a:p>
        </p:txBody>
      </p:sp>
      <p:sp>
        <p:nvSpPr>
          <p:cNvPr id="4" name="文本框 3"/>
          <p:cNvSpPr txBox="1"/>
          <p:nvPr/>
        </p:nvSpPr>
        <p:spPr>
          <a:xfrm>
            <a:off x="5451466"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Favorite </a:t>
            </a:r>
          </a:p>
        </p:txBody>
      </p:sp>
      <p:sp>
        <p:nvSpPr>
          <p:cNvPr id="5" name="文本框 4"/>
          <p:cNvSpPr txBox="1"/>
          <p:nvPr/>
        </p:nvSpPr>
        <p:spPr>
          <a:xfrm>
            <a:off x="6906435"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Locations</a:t>
            </a:r>
          </a:p>
        </p:txBody>
      </p:sp>
      <p:sp>
        <p:nvSpPr>
          <p:cNvPr id="6" name="文本框 5"/>
          <p:cNvSpPr txBox="1"/>
          <p:nvPr/>
        </p:nvSpPr>
        <p:spPr>
          <a:xfrm>
            <a:off x="8351927"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Reasons</a:t>
            </a:r>
          </a:p>
        </p:txBody>
      </p:sp>
      <p:sp>
        <p:nvSpPr>
          <p:cNvPr id="7" name="文本框 6"/>
          <p:cNvSpPr txBox="1"/>
          <p:nvPr/>
        </p:nvSpPr>
        <p:spPr>
          <a:xfrm>
            <a:off x="9803736" y="3577377"/>
            <a:ext cx="1404000" cy="504000"/>
          </a:xfrm>
          <a:prstGeom prst="rect">
            <a:avLst/>
          </a:prstGeom>
          <a:solidFill>
            <a:srgbClr val="3B84BB"/>
          </a:solidFill>
        </p:spPr>
        <p:txBody>
          <a:bodyPr wrap="square" lIns="90000" rtlCol="0">
            <a:noAutofit/>
          </a:bodyPr>
          <a:lstStyle/>
          <a:p>
            <a:pPr indent="0" algn="ctr">
              <a:lnSpc>
                <a:spcPct val="120000"/>
              </a:lnSpc>
              <a:buFont typeface="+mj-lt"/>
              <a:buNone/>
            </a:pPr>
            <a:r>
              <a:rPr lang="en-US" altLang="zh-CN" sz="2400" b="1" dirty="0">
                <a:solidFill>
                  <a:schemeClr val="bg1"/>
                </a:solidFill>
              </a:rPr>
              <a:t>Activities</a:t>
            </a:r>
          </a:p>
        </p:txBody>
      </p:sp>
      <p:sp>
        <p:nvSpPr>
          <p:cNvPr id="16" name="文本框 15"/>
          <p:cNvSpPr txBox="1"/>
          <p:nvPr/>
        </p:nvSpPr>
        <p:spPr>
          <a:xfrm>
            <a:off x="4328247" y="1011534"/>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18" name="文本框 17"/>
          <p:cNvSpPr txBox="1"/>
          <p:nvPr/>
        </p:nvSpPr>
        <p:spPr>
          <a:xfrm>
            <a:off x="4347029" y="1452789"/>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sp>
        <p:nvSpPr>
          <p:cNvPr id="19" name="TextBox 22"/>
          <p:cNvSpPr txBox="1">
            <a:spLocks noChangeArrowheads="1"/>
          </p:cNvSpPr>
          <p:nvPr>
            <p:custDataLst>
              <p:tags r:id="rId1"/>
            </p:custDataLst>
          </p:nvPr>
        </p:nvSpPr>
        <p:spPr bwMode="auto">
          <a:xfrm>
            <a:off x="2103892" y="2651546"/>
            <a:ext cx="1440000" cy="432000"/>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Beginning </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20" name="TextBox 22"/>
          <p:cNvSpPr txBox="1">
            <a:spLocks noChangeArrowheads="1"/>
          </p:cNvSpPr>
          <p:nvPr>
            <p:custDataLst>
              <p:tags r:id="rId2"/>
            </p:custDataLst>
          </p:nvPr>
        </p:nvSpPr>
        <p:spPr bwMode="auto">
          <a:xfrm>
            <a:off x="2103892" y="3577377"/>
            <a:ext cx="1440000" cy="432000"/>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Body </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22" name="TextBox 22"/>
          <p:cNvSpPr txBox="1">
            <a:spLocks noChangeArrowheads="1"/>
          </p:cNvSpPr>
          <p:nvPr>
            <p:custDataLst>
              <p:tags r:id="rId3"/>
            </p:custDataLst>
          </p:nvPr>
        </p:nvSpPr>
        <p:spPr bwMode="auto">
          <a:xfrm>
            <a:off x="2103892" y="4373382"/>
            <a:ext cx="1440000" cy="432000"/>
          </a:xfrm>
          <a:prstGeom prst="flowChartAlternateProcess">
            <a:avLst/>
          </a:prstGeom>
          <a:solidFill>
            <a:schemeClr val="accent6"/>
          </a:solidFill>
        </p:spPr>
        <p:style>
          <a:lnRef idx="0">
            <a:srgbClr val="FFFFFF"/>
          </a:lnRef>
          <a:fillRef idx="1">
            <a:schemeClr val="accent4"/>
          </a:fillRef>
          <a:effectRef idx="0">
            <a:srgbClr val="FFFFFF"/>
          </a:effectRef>
          <a:fontRef idx="minor">
            <a:schemeClr val="dk1"/>
          </a:fontRef>
        </p:style>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rPr>
              <a:t>Ending</a:t>
            </a:r>
            <a:endParaRPr kumimoji="0" lang="zh-CN" altLang="en-US" b="1" i="0" u="none" strike="noStrike" kern="1200" cap="none" spc="0" normalizeH="0" baseline="0" noProof="0" dirty="0">
              <a:ln>
                <a:noFill/>
              </a:ln>
              <a:solidFill>
                <a:prstClr val="white"/>
              </a:solidFill>
              <a:effectLst/>
              <a:uLnTx/>
              <a:uFillTx/>
              <a:latin typeface="Century Gothic" panose="020B0502020202020204" charset="0"/>
              <a:ea typeface="等线" panose="02010600030101010101" charset="-122"/>
              <a:cs typeface="+mn-cs"/>
            </a:endParaRPr>
          </a:p>
        </p:txBody>
      </p:sp>
      <p:sp>
        <p:nvSpPr>
          <p:cNvPr id="9" name="文本框 8"/>
          <p:cNvSpPr txBox="1"/>
          <p:nvPr/>
        </p:nvSpPr>
        <p:spPr>
          <a:xfrm>
            <a:off x="3860577" y="4343717"/>
            <a:ext cx="6920122" cy="461665"/>
          </a:xfrm>
          <a:prstGeom prst="rect">
            <a:avLst/>
          </a:prstGeom>
          <a:noFill/>
        </p:spPr>
        <p:txBody>
          <a:bodyPr wrap="square" rtlCol="0">
            <a:spAutoFit/>
          </a:bodyPr>
          <a:lstStyle/>
          <a:p>
            <a:pPr>
              <a:spcAft>
                <a:spcPts val="1200"/>
              </a:spcAft>
            </a:pPr>
            <a:r>
              <a:rPr lang="en-US" altLang="zh-CN" sz="2400" dirty="0"/>
              <a:t>I love my school. /Looking forward to your early reply.</a:t>
            </a:r>
          </a:p>
        </p:txBody>
      </p:sp>
      <p:sp>
        <p:nvSpPr>
          <p:cNvPr id="8" name="文本框 7">
            <a:extLst>
              <a:ext uri="{FF2B5EF4-FFF2-40B4-BE49-F238E27FC236}">
                <a16:creationId xmlns:a16="http://schemas.microsoft.com/office/drawing/2014/main" id="{6F5A2E1C-4833-9C70-D8F0-2A9E065F1618}"/>
              </a:ext>
            </a:extLst>
          </p:cNvPr>
          <p:cNvSpPr txBox="1"/>
          <p:nvPr/>
        </p:nvSpPr>
        <p:spPr>
          <a:xfrm>
            <a:off x="362265" y="5615115"/>
            <a:ext cx="6194202"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设计意图：学生通过之前的铺垫，独立完成</a:t>
            </a:r>
            <a:endParaRPr lang="en-US" altLang="zh-CN" sz="2400" b="1" dirty="0">
              <a:solidFill>
                <a:schemeClr val="bg1"/>
              </a:solidFill>
            </a:endParaRPr>
          </a:p>
          <a:p>
            <a:r>
              <a:rPr lang="zh-CN" altLang="en-US" sz="2400" b="1" dirty="0">
                <a:solidFill>
                  <a:schemeClr val="bg1"/>
                </a:solidFill>
              </a:rPr>
              <a:t>写作初稿（邮件的正文部分）。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bldLvl="0" animBg="1"/>
      <p:bldP spid="4" grpId="1" animBg="1"/>
      <p:bldP spid="5" grpId="0" bldLvl="0" animBg="1"/>
      <p:bldP spid="5" grpId="1" animBg="1"/>
      <p:bldP spid="6" grpId="0" bldLvl="0" animBg="1"/>
      <p:bldP spid="6" grpId="1" animBg="1"/>
      <p:bldP spid="7" grpId="0" bldLvl="0" animBg="1"/>
      <p:bldP spid="7" grpId="1" animBg="1"/>
      <p:bldP spid="19" grpId="0" animBg="1"/>
      <p:bldP spid="20" grpId="0" animBg="1"/>
      <p:bldP spid="20" grpId="1" animBg="1"/>
      <p:bldP spid="22" grpId="0" animBg="1"/>
      <p:bldP spid="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9665" t="11915" r="4968" b="2113"/>
          <a:stretch>
            <a:fillRect/>
          </a:stretch>
        </p:blipFill>
        <p:spPr>
          <a:xfrm>
            <a:off x="3894811" y="882198"/>
            <a:ext cx="8211935" cy="5903230"/>
          </a:xfrm>
          <a:prstGeom prst="rect">
            <a:avLst/>
          </a:prstGeom>
          <a:ln w="12700">
            <a:solidFill>
              <a:schemeClr val="tx1"/>
            </a:solidFill>
          </a:ln>
        </p:spPr>
      </p:pic>
      <p:sp>
        <p:nvSpPr>
          <p:cNvPr id="44" name="矩形 43"/>
          <p:cNvSpPr/>
          <p:nvPr/>
        </p:nvSpPr>
        <p:spPr>
          <a:xfrm>
            <a:off x="4078292" y="2493088"/>
            <a:ext cx="8028454" cy="3559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p>
          <a:p>
            <a:r>
              <a:rPr lang="en-US" altLang="zh-CN" sz="2400" dirty="0">
                <a:solidFill>
                  <a:schemeClr val="tx1"/>
                </a:solidFill>
              </a:rPr>
              <a:t>Thank you for your email. Your school sounds fun. I’d like to tell you about my school.</a:t>
            </a:r>
          </a:p>
          <a:p>
            <a:r>
              <a:rPr lang="en-US" altLang="zh-CN" sz="2400" dirty="0">
                <a:solidFill>
                  <a:schemeClr val="tx1"/>
                </a:solidFill>
              </a:rPr>
              <a:t>There are many buildings. My favourite place is the art building. I like drawing. It’s behind the classroom building. I can have art lessons there. I love my school. </a:t>
            </a:r>
          </a:p>
          <a:p>
            <a:r>
              <a:rPr lang="en-US" altLang="zh-CN" sz="2400" dirty="0">
                <a:solidFill>
                  <a:schemeClr val="tx1"/>
                </a:solidFill>
              </a:rPr>
              <a:t>Bye for now,</a:t>
            </a:r>
          </a:p>
          <a:p>
            <a:r>
              <a:rPr lang="en-US" altLang="zh-CN" sz="2400" dirty="0">
                <a:solidFill>
                  <a:schemeClr val="tx1"/>
                </a:solidFill>
              </a:rPr>
              <a:t>Flora</a:t>
            </a:r>
          </a:p>
        </p:txBody>
      </p:sp>
      <p:sp>
        <p:nvSpPr>
          <p:cNvPr id="50" name="文本框 49"/>
          <p:cNvSpPr txBox="1"/>
          <p:nvPr/>
        </p:nvSpPr>
        <p:spPr>
          <a:xfrm>
            <a:off x="4545962" y="1359876"/>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51" name="文本框 50"/>
          <p:cNvSpPr txBox="1"/>
          <p:nvPr/>
        </p:nvSpPr>
        <p:spPr>
          <a:xfrm>
            <a:off x="4564744" y="1801131"/>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sp>
        <p:nvSpPr>
          <p:cNvPr id="52" name="文本框 15"/>
          <p:cNvSpPr txBox="1"/>
          <p:nvPr/>
        </p:nvSpPr>
        <p:spPr>
          <a:xfrm>
            <a:off x="5428219" y="2519424"/>
            <a:ext cx="5640631" cy="1029481"/>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Tip1: Add more relative information.</a:t>
            </a:r>
          </a:p>
          <a:p>
            <a:r>
              <a:rPr lang="en-US" altLang="zh-CN" dirty="0">
                <a:sym typeface="+mn-ea"/>
              </a:rPr>
              <a:t>(添加更多相关信息)</a:t>
            </a:r>
          </a:p>
        </p:txBody>
      </p:sp>
      <p:sp>
        <p:nvSpPr>
          <p:cNvPr id="54" name="对话气泡: 圆角矩形 53"/>
          <p:cNvSpPr/>
          <p:nvPr/>
        </p:nvSpPr>
        <p:spPr>
          <a:xfrm>
            <a:off x="483131" y="2047523"/>
            <a:ext cx="3537326" cy="1786290"/>
          </a:xfrm>
          <a:prstGeom prst="wedgeRoundRectCallout">
            <a:avLst>
              <a:gd name="adj1" fmla="val 44837"/>
              <a:gd name="adj2" fmla="val 63042"/>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zh-CN" sz="2400" dirty="0"/>
              <a:t>There are many buildings, </a:t>
            </a:r>
            <a:r>
              <a:rPr lang="en-US" altLang="zh-CN" sz="2400" b="1" i="1" u="sng" dirty="0"/>
              <a:t>such as science building, dining hall and sports field.</a:t>
            </a:r>
            <a:endParaRPr lang="zh-CN" altLang="en-US" sz="2400" b="1" i="1" u="sng" dirty="0"/>
          </a:p>
        </p:txBody>
      </p:sp>
      <p:sp>
        <p:nvSpPr>
          <p:cNvPr id="55" name="对话气泡: 圆角矩形 54"/>
          <p:cNvSpPr/>
          <p:nvPr/>
        </p:nvSpPr>
        <p:spPr>
          <a:xfrm>
            <a:off x="6339644" y="5150918"/>
            <a:ext cx="4582356" cy="694412"/>
          </a:xfrm>
          <a:prstGeom prst="wedgeRoundRectCallout">
            <a:avLst>
              <a:gd name="adj1" fmla="val -62902"/>
              <a:gd name="adj2" fmla="val -83108"/>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zh-CN" sz="2400" b="1" i="1" u="sng" dirty="0"/>
              <a:t>And my art teacher is kind to us.</a:t>
            </a:r>
            <a:endParaRPr lang="zh-CN" altLang="en-US" sz="2400" b="1" i="1" u="sng" dirty="0"/>
          </a:p>
        </p:txBody>
      </p:sp>
      <p:cxnSp>
        <p:nvCxnSpPr>
          <p:cNvPr id="3" name="直接连接符 2"/>
          <p:cNvCxnSpPr/>
          <p:nvPr/>
        </p:nvCxnSpPr>
        <p:spPr>
          <a:xfrm>
            <a:off x="4207640" y="4272707"/>
            <a:ext cx="308450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直接连接符 4"/>
          <p:cNvCxnSpPr/>
          <p:nvPr/>
        </p:nvCxnSpPr>
        <p:spPr>
          <a:xfrm>
            <a:off x="4207640" y="5032146"/>
            <a:ext cx="159380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10242817" y="4694049"/>
            <a:ext cx="1652067"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文本框 15"/>
          <p:cNvSpPr txBox="1"/>
          <p:nvPr/>
        </p:nvSpPr>
        <p:spPr>
          <a:xfrm>
            <a:off x="0" y="-392"/>
            <a:ext cx="4900246" cy="62716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ym typeface="+mn-ea"/>
              </a:rPr>
              <a:t>How can we make it better?</a:t>
            </a:r>
          </a:p>
        </p:txBody>
      </p:sp>
      <p:sp>
        <p:nvSpPr>
          <p:cNvPr id="2" name="文本框 1">
            <a:extLst>
              <a:ext uri="{FF2B5EF4-FFF2-40B4-BE49-F238E27FC236}">
                <a16:creationId xmlns:a16="http://schemas.microsoft.com/office/drawing/2014/main" id="{E086F41E-E3B2-23FD-64DD-E687803B891D}"/>
              </a:ext>
            </a:extLst>
          </p:cNvPr>
          <p:cNvSpPr txBox="1"/>
          <p:nvPr/>
        </p:nvSpPr>
        <p:spPr>
          <a:xfrm>
            <a:off x="519214" y="4385927"/>
            <a:ext cx="6194202"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设计意图：学生通过合作探究，归纳总结改进习作的方式。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14" grpId="0" animBg="1"/>
      <p:bldP spid="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9665" t="11915" r="4968" b="2113"/>
          <a:stretch>
            <a:fillRect/>
          </a:stretch>
        </p:blipFill>
        <p:spPr>
          <a:xfrm>
            <a:off x="3618816" y="754010"/>
            <a:ext cx="8211935" cy="5903230"/>
          </a:xfrm>
          <a:prstGeom prst="rect">
            <a:avLst/>
          </a:prstGeom>
          <a:ln w="12700">
            <a:solidFill>
              <a:schemeClr val="tx1"/>
            </a:solidFill>
          </a:ln>
        </p:spPr>
      </p:pic>
      <p:sp>
        <p:nvSpPr>
          <p:cNvPr id="44" name="矩形 43"/>
          <p:cNvSpPr/>
          <p:nvPr/>
        </p:nvSpPr>
        <p:spPr>
          <a:xfrm>
            <a:off x="3826649" y="2127154"/>
            <a:ext cx="8028454" cy="3559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p>
          <a:p>
            <a:r>
              <a:rPr lang="en-US" altLang="zh-CN" sz="2400" dirty="0">
                <a:solidFill>
                  <a:schemeClr val="tx1"/>
                </a:solidFill>
              </a:rPr>
              <a:t>Thank you for your email. Your school sounds fun. I’d like to tell you about my school.</a:t>
            </a:r>
          </a:p>
          <a:p>
            <a:r>
              <a:rPr lang="en-US" altLang="zh-CN" sz="2400" dirty="0">
                <a:solidFill>
                  <a:schemeClr val="tx1"/>
                </a:solidFill>
              </a:rPr>
              <a:t>There are many buildings. My favourite place is the art building. I like drawing. It’s behind the classroom building. I can have art lessons there. I love my school. </a:t>
            </a:r>
          </a:p>
          <a:p>
            <a:r>
              <a:rPr lang="en-US" altLang="zh-CN" sz="2400" dirty="0">
                <a:solidFill>
                  <a:schemeClr val="tx1"/>
                </a:solidFill>
              </a:rPr>
              <a:t>Bye for now,</a:t>
            </a:r>
          </a:p>
          <a:p>
            <a:r>
              <a:rPr lang="en-US" altLang="zh-CN" sz="2400" dirty="0">
                <a:solidFill>
                  <a:schemeClr val="tx1"/>
                </a:solidFill>
              </a:rPr>
              <a:t>Flora</a:t>
            </a:r>
          </a:p>
        </p:txBody>
      </p:sp>
      <p:sp>
        <p:nvSpPr>
          <p:cNvPr id="50" name="文本框 49"/>
          <p:cNvSpPr txBox="1"/>
          <p:nvPr/>
        </p:nvSpPr>
        <p:spPr>
          <a:xfrm>
            <a:off x="4298363" y="1290998"/>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51" name="文本框 50"/>
          <p:cNvSpPr txBox="1"/>
          <p:nvPr/>
        </p:nvSpPr>
        <p:spPr>
          <a:xfrm>
            <a:off x="4298364" y="1697060"/>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sp>
        <p:nvSpPr>
          <p:cNvPr id="52" name="文本框 15"/>
          <p:cNvSpPr txBox="1"/>
          <p:nvPr/>
        </p:nvSpPr>
        <p:spPr>
          <a:xfrm>
            <a:off x="6271783" y="2625151"/>
            <a:ext cx="5640631" cy="607533"/>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Tip2: Use linking words. (</a:t>
            </a:r>
            <a:r>
              <a:rPr lang="zh-CN" altLang="en-US" dirty="0">
                <a:sym typeface="+mn-ea"/>
              </a:rPr>
              <a:t>使用连接词</a:t>
            </a:r>
            <a:r>
              <a:rPr lang="en-US" altLang="zh-CN" dirty="0">
                <a:sym typeface="+mn-ea"/>
              </a:rPr>
              <a:t>)</a:t>
            </a:r>
          </a:p>
        </p:txBody>
      </p:sp>
      <p:sp>
        <p:nvSpPr>
          <p:cNvPr id="54" name="对话气泡: 圆角矩形 53"/>
          <p:cNvSpPr/>
          <p:nvPr/>
        </p:nvSpPr>
        <p:spPr>
          <a:xfrm>
            <a:off x="7918347" y="4178200"/>
            <a:ext cx="3415840" cy="1417057"/>
          </a:xfrm>
          <a:prstGeom prst="wedgeRoundRectCallout">
            <a:avLst>
              <a:gd name="adj1" fmla="val 7020"/>
              <a:gd name="adj2" fmla="val -73970"/>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zh-CN" sz="2400" dirty="0"/>
              <a:t>My favourite place is the art building </a:t>
            </a:r>
            <a:r>
              <a:rPr lang="en-US" altLang="zh-CN" sz="2400" b="1" i="1" u="sng" dirty="0"/>
              <a:t>because</a:t>
            </a:r>
            <a:r>
              <a:rPr lang="en-US" altLang="zh-CN" sz="2400" dirty="0"/>
              <a:t> I like drawing </a:t>
            </a:r>
            <a:r>
              <a:rPr lang="en-US" altLang="zh-CN" sz="2400" u="sng" dirty="0"/>
              <a:t>a lot</a:t>
            </a:r>
            <a:r>
              <a:rPr lang="en-US" altLang="zh-CN" sz="2400" dirty="0"/>
              <a:t>.</a:t>
            </a:r>
            <a:endParaRPr lang="zh-CN" altLang="en-US" sz="2400" b="1" i="1" u="sng" dirty="0"/>
          </a:p>
        </p:txBody>
      </p:sp>
      <p:sp>
        <p:nvSpPr>
          <p:cNvPr id="4" name="文本框 18"/>
          <p:cNvSpPr txBox="1"/>
          <p:nvPr/>
        </p:nvSpPr>
        <p:spPr>
          <a:xfrm>
            <a:off x="7233692" y="2206581"/>
            <a:ext cx="4196307" cy="52322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t>because, so, but, and, or...</a:t>
            </a:r>
          </a:p>
        </p:txBody>
      </p:sp>
      <p:cxnSp>
        <p:nvCxnSpPr>
          <p:cNvPr id="3" name="直接连接符 2"/>
          <p:cNvCxnSpPr/>
          <p:nvPr/>
        </p:nvCxnSpPr>
        <p:spPr>
          <a:xfrm>
            <a:off x="7153835" y="3857385"/>
            <a:ext cx="4572000" cy="0"/>
          </a:xfrm>
          <a:prstGeom prst="line">
            <a:avLst/>
          </a:prstGeom>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a:off x="3826649" y="4239672"/>
            <a:ext cx="162133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15"/>
          <p:cNvSpPr txBox="1"/>
          <p:nvPr/>
        </p:nvSpPr>
        <p:spPr>
          <a:xfrm>
            <a:off x="0" y="-22740"/>
            <a:ext cx="4923692" cy="62716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ym typeface="+mn-ea"/>
              </a:rPr>
              <a:t>How can we make it better?</a:t>
            </a:r>
          </a:p>
        </p:txBody>
      </p:sp>
      <p:sp>
        <p:nvSpPr>
          <p:cNvPr id="2" name="文本框 1">
            <a:extLst>
              <a:ext uri="{FF2B5EF4-FFF2-40B4-BE49-F238E27FC236}">
                <a16:creationId xmlns:a16="http://schemas.microsoft.com/office/drawing/2014/main" id="{6E7AE327-5B06-86F9-3253-459E5AF0B32F}"/>
              </a:ext>
            </a:extLst>
          </p:cNvPr>
          <p:cNvSpPr txBox="1"/>
          <p:nvPr/>
        </p:nvSpPr>
        <p:spPr>
          <a:xfrm>
            <a:off x="519214" y="4385927"/>
            <a:ext cx="6194202"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设计意图：学生通过合作探究，归纳总结改进习作的方式。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4" grpId="0"/>
      <p:bldP spid="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9665" t="11915" r="4968" b="2113"/>
          <a:stretch>
            <a:fillRect/>
          </a:stretch>
        </p:blipFill>
        <p:spPr>
          <a:xfrm>
            <a:off x="3720639" y="913454"/>
            <a:ext cx="8211935" cy="5903230"/>
          </a:xfrm>
          <a:prstGeom prst="rect">
            <a:avLst/>
          </a:prstGeom>
          <a:ln w="12700">
            <a:solidFill>
              <a:schemeClr val="tx1"/>
            </a:solidFill>
          </a:ln>
        </p:spPr>
      </p:pic>
      <p:sp>
        <p:nvSpPr>
          <p:cNvPr id="44" name="矩形 43"/>
          <p:cNvSpPr/>
          <p:nvPr/>
        </p:nvSpPr>
        <p:spPr>
          <a:xfrm>
            <a:off x="3720639" y="2470916"/>
            <a:ext cx="8028454" cy="3559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p>
          <a:p>
            <a:r>
              <a:rPr lang="en-US" altLang="zh-CN" sz="2400" dirty="0">
                <a:solidFill>
                  <a:schemeClr val="tx1"/>
                </a:solidFill>
              </a:rPr>
              <a:t>Thank you for your email. Your school sounds fun. I’d like to tell you about my school.</a:t>
            </a:r>
          </a:p>
          <a:p>
            <a:r>
              <a:rPr lang="en-US" altLang="zh-CN" sz="2400" dirty="0">
                <a:solidFill>
                  <a:schemeClr val="tx1"/>
                </a:solidFill>
              </a:rPr>
              <a:t>There are many buildings. My favourite place is the art building. I like drawing. It’s behind the classroom building. I can have art lessons there. I love my school. </a:t>
            </a:r>
          </a:p>
          <a:p>
            <a:r>
              <a:rPr lang="en-US" altLang="zh-CN" sz="2400" dirty="0">
                <a:solidFill>
                  <a:schemeClr val="tx1"/>
                </a:solidFill>
              </a:rPr>
              <a:t>Bye for now,</a:t>
            </a:r>
          </a:p>
          <a:p>
            <a:r>
              <a:rPr lang="en-US" altLang="zh-CN" sz="2400" dirty="0">
                <a:solidFill>
                  <a:schemeClr val="tx1"/>
                </a:solidFill>
              </a:rPr>
              <a:t>Flora</a:t>
            </a:r>
          </a:p>
        </p:txBody>
      </p:sp>
      <p:sp>
        <p:nvSpPr>
          <p:cNvPr id="50" name="文本框 49"/>
          <p:cNvSpPr txBox="1"/>
          <p:nvPr/>
        </p:nvSpPr>
        <p:spPr>
          <a:xfrm>
            <a:off x="4436676" y="1422635"/>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51" name="文本框 50"/>
          <p:cNvSpPr txBox="1"/>
          <p:nvPr/>
        </p:nvSpPr>
        <p:spPr>
          <a:xfrm>
            <a:off x="4436677" y="1879522"/>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sp>
        <p:nvSpPr>
          <p:cNvPr id="52" name="文本框 15"/>
          <p:cNvSpPr txBox="1"/>
          <p:nvPr/>
        </p:nvSpPr>
        <p:spPr>
          <a:xfrm>
            <a:off x="5638577" y="2737254"/>
            <a:ext cx="6001880" cy="1079157"/>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ym typeface="+mn-ea"/>
              </a:rPr>
              <a:t>Tip3: Use some adjectives to show your love. (</a:t>
            </a:r>
            <a:r>
              <a:rPr lang="zh-CN" altLang="en-US" dirty="0">
                <a:sym typeface="+mn-ea"/>
              </a:rPr>
              <a:t>使用形容词来表达你的喜爱</a:t>
            </a:r>
            <a:r>
              <a:rPr lang="en-US" altLang="zh-CN" dirty="0">
                <a:sym typeface="+mn-ea"/>
              </a:rPr>
              <a:t>)</a:t>
            </a:r>
          </a:p>
        </p:txBody>
      </p:sp>
      <p:sp>
        <p:nvSpPr>
          <p:cNvPr id="54" name="对话气泡: 圆角矩形 53"/>
          <p:cNvSpPr/>
          <p:nvPr/>
        </p:nvSpPr>
        <p:spPr>
          <a:xfrm>
            <a:off x="5879467" y="5134720"/>
            <a:ext cx="2161824" cy="794438"/>
          </a:xfrm>
          <a:prstGeom prst="wedgeRoundRectCallout">
            <a:avLst>
              <a:gd name="adj1" fmla="val -68447"/>
              <a:gd name="adj2" fmla="val -116847"/>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b="1" i="1" u="sng" dirty="0"/>
              <a:t>It’s amazing.</a:t>
            </a:r>
          </a:p>
        </p:txBody>
      </p:sp>
      <p:sp>
        <p:nvSpPr>
          <p:cNvPr id="2" name="对话气泡: 圆角矩形 1"/>
          <p:cNvSpPr/>
          <p:nvPr/>
        </p:nvSpPr>
        <p:spPr>
          <a:xfrm>
            <a:off x="359334" y="4250535"/>
            <a:ext cx="3177824" cy="1447580"/>
          </a:xfrm>
          <a:prstGeom prst="wedgeRoundRectCallout">
            <a:avLst>
              <a:gd name="adj1" fmla="val 57760"/>
              <a:gd name="adj2" fmla="val -65163"/>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r>
              <a:rPr lang="en-US" altLang="zh-CN" sz="2400" b="1" dirty="0"/>
              <a:t>There are </a:t>
            </a:r>
            <a:r>
              <a:rPr lang="en-US" altLang="zh-CN" sz="2400" b="1" i="1" dirty="0"/>
              <a:t>many </a:t>
            </a:r>
            <a:r>
              <a:rPr lang="en-US" altLang="zh-CN" sz="2400" b="1" i="1" u="sng" dirty="0"/>
              <a:t>modern and beautiful </a:t>
            </a:r>
            <a:r>
              <a:rPr lang="en-US" altLang="zh-CN" sz="2400" b="1" dirty="0"/>
              <a:t>buildings.</a:t>
            </a:r>
          </a:p>
        </p:txBody>
      </p:sp>
      <p:cxnSp>
        <p:nvCxnSpPr>
          <p:cNvPr id="4" name="直接连接符 3"/>
          <p:cNvCxnSpPr/>
          <p:nvPr/>
        </p:nvCxnSpPr>
        <p:spPr>
          <a:xfrm>
            <a:off x="3918857" y="4250535"/>
            <a:ext cx="304152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818092" y="4641188"/>
            <a:ext cx="1820485" cy="104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0" y="0"/>
            <a:ext cx="4962769" cy="62716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ym typeface="+mn-ea"/>
              </a:rPr>
              <a:t>How can we make it better?</a:t>
            </a:r>
          </a:p>
        </p:txBody>
      </p:sp>
      <p:sp>
        <p:nvSpPr>
          <p:cNvPr id="3" name="文本框 2">
            <a:extLst>
              <a:ext uri="{FF2B5EF4-FFF2-40B4-BE49-F238E27FC236}">
                <a16:creationId xmlns:a16="http://schemas.microsoft.com/office/drawing/2014/main" id="{64541E23-026B-245D-2B5C-F6E5CE298B1B}"/>
              </a:ext>
            </a:extLst>
          </p:cNvPr>
          <p:cNvSpPr txBox="1"/>
          <p:nvPr/>
        </p:nvSpPr>
        <p:spPr>
          <a:xfrm>
            <a:off x="531798" y="4464582"/>
            <a:ext cx="6194202"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设计意图：学生通过合作探究，归纳总结改进习作的方式。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2" grpId="0" animBg="1"/>
      <p:bldP spid="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82051" y="1045670"/>
            <a:ext cx="11178446" cy="5383011"/>
            <a:chOff x="3721711" y="965241"/>
            <a:chExt cx="8211935" cy="5425552"/>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rcRect l="9665" t="11915" r="4968" b="2113"/>
            <a:stretch>
              <a:fillRect/>
            </a:stretch>
          </p:blipFill>
          <p:spPr>
            <a:xfrm>
              <a:off x="3721711" y="965241"/>
              <a:ext cx="8211935" cy="5425552"/>
            </a:xfrm>
            <a:prstGeom prst="rect">
              <a:avLst/>
            </a:prstGeom>
            <a:ln w="12700">
              <a:solidFill>
                <a:schemeClr val="tx1"/>
              </a:solidFill>
            </a:ln>
          </p:spPr>
        </p:pic>
        <p:sp>
          <p:nvSpPr>
            <p:cNvPr id="44" name="矩形 43"/>
            <p:cNvSpPr/>
            <p:nvPr/>
          </p:nvSpPr>
          <p:spPr>
            <a:xfrm>
              <a:off x="3905191" y="2523391"/>
              <a:ext cx="8028454" cy="32461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rPr>
                <a:t>Dear Peter,</a:t>
              </a:r>
            </a:p>
            <a:p>
              <a:r>
                <a:rPr lang="en-US" altLang="zh-CN" sz="2400" dirty="0">
                  <a:solidFill>
                    <a:schemeClr val="tx1"/>
                  </a:solidFill>
                </a:rPr>
                <a:t>Thank you for your email. Your school sounds fun. I’d like to tell you about my school.</a:t>
              </a:r>
            </a:p>
            <a:p>
              <a:r>
                <a:rPr lang="en-US" altLang="zh-CN" sz="2400" dirty="0">
                  <a:solidFill>
                    <a:schemeClr val="tx1"/>
                  </a:solidFill>
                </a:rPr>
                <a:t>There are many </a:t>
              </a:r>
              <a:r>
                <a:rPr lang="en-US" altLang="zh-CN" sz="2400" dirty="0">
                  <a:solidFill>
                    <a:schemeClr val="accent1"/>
                  </a:solidFill>
                </a:rPr>
                <a:t>modern and beautiful </a:t>
              </a:r>
              <a:r>
                <a:rPr lang="en-US" altLang="zh-CN" sz="2400" dirty="0">
                  <a:solidFill>
                    <a:schemeClr val="tx1"/>
                  </a:solidFill>
                </a:rPr>
                <a:t>buildings, </a:t>
              </a:r>
              <a:r>
                <a:rPr lang="en-US" altLang="zh-CN" sz="2400" dirty="0">
                  <a:solidFill>
                    <a:schemeClr val="accent1"/>
                  </a:solidFill>
                </a:rPr>
                <a:t>such as science building, dining hall and sports field</a:t>
              </a:r>
              <a:r>
                <a:rPr lang="en-US" altLang="zh-CN" sz="2400" dirty="0">
                  <a:solidFill>
                    <a:schemeClr val="tx1"/>
                  </a:solidFill>
                </a:rPr>
                <a:t>. My favourite place is the art building </a:t>
              </a:r>
              <a:r>
                <a:rPr lang="en-US" altLang="zh-CN" sz="2400" dirty="0">
                  <a:solidFill>
                    <a:schemeClr val="accent1"/>
                  </a:solidFill>
                </a:rPr>
                <a:t>because</a:t>
              </a:r>
              <a:r>
                <a:rPr lang="en-US" altLang="zh-CN" sz="2400" dirty="0">
                  <a:solidFill>
                    <a:schemeClr val="tx1"/>
                  </a:solidFill>
                </a:rPr>
                <a:t> I like drawing </a:t>
              </a:r>
              <a:r>
                <a:rPr lang="en-US" altLang="zh-CN" sz="2400" dirty="0">
                  <a:solidFill>
                    <a:schemeClr val="accent1"/>
                  </a:solidFill>
                </a:rPr>
                <a:t>a lot</a:t>
              </a:r>
              <a:r>
                <a:rPr lang="en-US" altLang="zh-CN" sz="2400" dirty="0">
                  <a:solidFill>
                    <a:schemeClr val="tx1"/>
                  </a:solidFill>
                </a:rPr>
                <a:t>. </a:t>
              </a:r>
              <a:r>
                <a:rPr lang="en-US" altLang="zh-CN" sz="2400" dirty="0">
                  <a:solidFill>
                    <a:schemeClr val="accent1"/>
                  </a:solidFill>
                </a:rPr>
                <a:t>It’s amazing. </a:t>
              </a:r>
              <a:r>
                <a:rPr lang="en-US" altLang="zh-CN" sz="2400" dirty="0">
                  <a:solidFill>
                    <a:schemeClr val="tx1"/>
                  </a:solidFill>
                </a:rPr>
                <a:t>It’s behind the classroom building. I can have art lessons there. </a:t>
              </a:r>
              <a:r>
                <a:rPr lang="en-US" altLang="zh-CN" sz="2400" dirty="0">
                  <a:solidFill>
                    <a:schemeClr val="accent1"/>
                  </a:solidFill>
                </a:rPr>
                <a:t>And my art teacher is kind to us.</a:t>
              </a:r>
              <a:r>
                <a:rPr lang="en-US" altLang="zh-CN" sz="2400" dirty="0">
                  <a:solidFill>
                    <a:schemeClr val="tx1"/>
                  </a:solidFill>
                </a:rPr>
                <a:t> I love my school. </a:t>
              </a:r>
            </a:p>
            <a:p>
              <a:r>
                <a:rPr lang="en-US" altLang="zh-CN" sz="2400" dirty="0">
                  <a:solidFill>
                    <a:schemeClr val="tx1"/>
                  </a:solidFill>
                </a:rPr>
                <a:t>Bye for now,</a:t>
              </a:r>
            </a:p>
            <a:p>
              <a:r>
                <a:rPr lang="en-US" altLang="zh-CN" sz="2400" dirty="0">
                  <a:solidFill>
                    <a:schemeClr val="tx1"/>
                  </a:solidFill>
                </a:rPr>
                <a:t>Flora</a:t>
              </a:r>
            </a:p>
          </p:txBody>
        </p:sp>
        <p:sp>
          <p:nvSpPr>
            <p:cNvPr id="50" name="文本框 49"/>
            <p:cNvSpPr txBox="1"/>
            <p:nvPr/>
          </p:nvSpPr>
          <p:spPr>
            <a:xfrm>
              <a:off x="4464602" y="1406715"/>
              <a:ext cx="3946841" cy="400110"/>
            </a:xfrm>
            <a:prstGeom prst="rect">
              <a:avLst/>
            </a:prstGeom>
            <a:noFill/>
          </p:spPr>
          <p:txBody>
            <a:bodyPr wrap="square" rtlCol="0">
              <a:spAutoFit/>
            </a:bodyPr>
            <a:lstStyle/>
            <a:p>
              <a:r>
                <a:rPr lang="en-US" altLang="zh-CN" sz="2000" dirty="0"/>
                <a:t>peterbrown@happymail.com</a:t>
              </a:r>
              <a:endParaRPr lang="zh-CN" altLang="en-US" sz="2000" dirty="0"/>
            </a:p>
          </p:txBody>
        </p:sp>
        <p:sp>
          <p:nvSpPr>
            <p:cNvPr id="51" name="文本框 50"/>
            <p:cNvSpPr txBox="1"/>
            <p:nvPr/>
          </p:nvSpPr>
          <p:spPr>
            <a:xfrm>
              <a:off x="4464602" y="1825252"/>
              <a:ext cx="3946841" cy="400110"/>
            </a:xfrm>
            <a:prstGeom prst="rect">
              <a:avLst/>
            </a:prstGeom>
            <a:noFill/>
          </p:spPr>
          <p:txBody>
            <a:bodyPr wrap="square" rtlCol="0">
              <a:spAutoFit/>
            </a:bodyPr>
            <a:lstStyle/>
            <a:p>
              <a:r>
                <a:rPr lang="en-US" altLang="zh-CN" sz="2000" dirty="0"/>
                <a:t>flora4ever@magictime.com</a:t>
              </a:r>
              <a:endParaRPr lang="zh-CN" altLang="en-US" sz="2000" dirty="0"/>
            </a:p>
          </p:txBody>
        </p:sp>
      </p:grpSp>
      <p:sp>
        <p:nvSpPr>
          <p:cNvPr id="2" name="文本框 15"/>
          <p:cNvSpPr txBox="1"/>
          <p:nvPr/>
        </p:nvSpPr>
        <p:spPr>
          <a:xfrm>
            <a:off x="582051" y="856592"/>
            <a:ext cx="10150609" cy="1500791"/>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dirty="0">
                <a:sym typeface="+mn-ea"/>
              </a:rPr>
              <a:t>Tip1: Add more relative information. (添加更多相关信息)</a:t>
            </a:r>
          </a:p>
          <a:p>
            <a:pPr algn="l"/>
            <a:r>
              <a:rPr lang="en-US" altLang="zh-CN" dirty="0">
                <a:sym typeface="+mn-ea"/>
              </a:rPr>
              <a:t>Tip2: Use linking words. (</a:t>
            </a:r>
            <a:r>
              <a:rPr lang="zh-CN" altLang="en-US" dirty="0">
                <a:sym typeface="+mn-ea"/>
              </a:rPr>
              <a:t>使用连接词</a:t>
            </a:r>
            <a:r>
              <a:rPr lang="en-US" altLang="zh-CN" dirty="0">
                <a:sym typeface="+mn-ea"/>
              </a:rPr>
              <a:t>)</a:t>
            </a:r>
          </a:p>
          <a:p>
            <a:pPr algn="l"/>
            <a:r>
              <a:rPr lang="en-US" altLang="zh-CN" dirty="0">
                <a:sym typeface="+mn-ea"/>
              </a:rPr>
              <a:t>Tip3: Use some adjectives to show your love. (</a:t>
            </a:r>
            <a:r>
              <a:rPr lang="zh-CN" altLang="en-US" dirty="0">
                <a:sym typeface="+mn-ea"/>
              </a:rPr>
              <a:t>使用形容词来表达你的喜爱</a:t>
            </a:r>
            <a:r>
              <a:rPr lang="en-US" altLang="zh-CN" dirty="0">
                <a:sym typeface="+mn-ea"/>
              </a:rPr>
              <a:t>)</a:t>
            </a:r>
          </a:p>
          <a:p>
            <a:pPr algn="l"/>
            <a:endParaRPr lang="en-US" altLang="zh-CN" dirty="0">
              <a:sym typeface="+mn-ea"/>
            </a:endParaRPr>
          </a:p>
        </p:txBody>
      </p:sp>
      <p:sp>
        <p:nvSpPr>
          <p:cNvPr id="3" name="文本框 2">
            <a:extLst>
              <a:ext uri="{FF2B5EF4-FFF2-40B4-BE49-F238E27FC236}">
                <a16:creationId xmlns:a16="http://schemas.microsoft.com/office/drawing/2014/main" id="{D0900643-ED0E-7102-A656-3DB4BBD4C4B1}"/>
              </a:ext>
            </a:extLst>
          </p:cNvPr>
          <p:cNvSpPr txBox="1"/>
          <p:nvPr/>
        </p:nvSpPr>
        <p:spPr>
          <a:xfrm>
            <a:off x="831811" y="4487890"/>
            <a:ext cx="6194202"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设计意图：通过呈现修改后的习作和</a:t>
            </a:r>
            <a:r>
              <a:rPr lang="en-US" altLang="zh-CN" sz="2400" b="1" dirty="0">
                <a:solidFill>
                  <a:schemeClr val="bg1"/>
                </a:solidFill>
              </a:rPr>
              <a:t>tips</a:t>
            </a:r>
            <a:r>
              <a:rPr lang="zh-CN" altLang="en-US" sz="2400" b="1" dirty="0">
                <a:solidFill>
                  <a:schemeClr val="bg1"/>
                </a:solidFill>
              </a:rPr>
              <a:t>，学生再次巩固所学内容，为修改初稿做准备。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493757" y="1157300"/>
            <a:ext cx="4463675" cy="4765939"/>
            <a:chOff x="8298996" y="1238376"/>
            <a:chExt cx="3131003" cy="2570112"/>
          </a:xfrm>
        </p:grpSpPr>
        <p:grpSp>
          <p:nvGrpSpPr>
            <p:cNvPr id="13" name="组合 12"/>
            <p:cNvGrpSpPr/>
            <p:nvPr/>
          </p:nvGrpSpPr>
          <p:grpSpPr>
            <a:xfrm>
              <a:off x="8298996" y="1238376"/>
              <a:ext cx="3131003" cy="2503387"/>
              <a:chOff x="5707" y="1747"/>
              <a:chExt cx="7630" cy="5757"/>
            </a:xfrm>
            <a:effectLst>
              <a:outerShdw blurRad="50800" dist="38100" dir="2700000" algn="tl" rotWithShape="0">
                <a:prstClr val="black">
                  <a:alpha val="40000"/>
                </a:prstClr>
              </a:outerShdw>
            </a:effectLst>
          </p:grpSpPr>
          <p:pic>
            <p:nvPicPr>
              <p:cNvPr id="20" name="https://photo-static-api.fotomore.com/creative/vcg/veer/612/veer-128391764.jpg" descr="Checklist"/>
              <p:cNvPicPr>
                <a:picLocks noChangeAspect="1"/>
              </p:cNvPicPr>
              <p:nvPr/>
            </p:nvPicPr>
            <p:blipFill>
              <a:blip r:embed="rId2"/>
              <a:stretch>
                <a:fillRect/>
              </a:stretch>
            </p:blipFill>
            <p:spPr>
              <a:xfrm>
                <a:off x="5707" y="1747"/>
                <a:ext cx="7630" cy="4465"/>
              </a:xfrm>
              <a:prstGeom prst="rect">
                <a:avLst/>
              </a:prstGeom>
            </p:spPr>
          </p:pic>
          <p:pic>
            <p:nvPicPr>
              <p:cNvPr id="21" name="https://photo-static-api.fotomore.com/creative/vcg/veer/612/veer-128391764.jpg" descr="Checklist"/>
              <p:cNvPicPr>
                <a:picLocks noChangeAspect="1"/>
              </p:cNvPicPr>
              <p:nvPr/>
            </p:nvPicPr>
            <p:blipFill>
              <a:blip r:embed="rId3"/>
              <a:srcRect b="53570"/>
              <a:stretch>
                <a:fillRect/>
              </a:stretch>
            </p:blipFill>
            <p:spPr>
              <a:xfrm>
                <a:off x="5707" y="6066"/>
                <a:ext cx="7630" cy="1438"/>
              </a:xfrm>
              <a:prstGeom prst="rect">
                <a:avLst/>
              </a:prstGeom>
            </p:spPr>
          </p:pic>
        </p:grpSp>
        <p:sp>
          <p:nvSpPr>
            <p:cNvPr id="14" name="文本框 63"/>
            <p:cNvSpPr txBox="1"/>
            <p:nvPr/>
          </p:nvSpPr>
          <p:spPr>
            <a:xfrm>
              <a:off x="8840803" y="1869430"/>
              <a:ext cx="2270760"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More relative information?</a:t>
              </a:r>
            </a:p>
          </p:txBody>
        </p:sp>
        <p:sp>
          <p:nvSpPr>
            <p:cNvPr id="15" name="文本框 65"/>
            <p:cNvSpPr txBox="1"/>
            <p:nvPr/>
          </p:nvSpPr>
          <p:spPr>
            <a:xfrm>
              <a:off x="8864578" y="2198782"/>
              <a:ext cx="1784350"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Right linking words?</a:t>
              </a:r>
            </a:p>
          </p:txBody>
        </p:sp>
        <p:sp>
          <p:nvSpPr>
            <p:cNvPr id="16" name="文本框 67"/>
            <p:cNvSpPr txBox="1"/>
            <p:nvPr/>
          </p:nvSpPr>
          <p:spPr>
            <a:xfrm>
              <a:off x="8863308" y="2808283"/>
              <a:ext cx="1447800"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Right grammar?</a:t>
              </a:r>
            </a:p>
          </p:txBody>
        </p:sp>
        <p:sp>
          <p:nvSpPr>
            <p:cNvPr id="17" name="文本框 69"/>
            <p:cNvSpPr txBox="1"/>
            <p:nvPr/>
          </p:nvSpPr>
          <p:spPr>
            <a:xfrm>
              <a:off x="8858553" y="3158116"/>
              <a:ext cx="1447800" cy="62547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Right spelling?</a:t>
              </a:r>
            </a:p>
          </p:txBody>
        </p:sp>
        <p:sp>
          <p:nvSpPr>
            <p:cNvPr id="18" name="文本框 71"/>
            <p:cNvSpPr txBox="1"/>
            <p:nvPr/>
          </p:nvSpPr>
          <p:spPr>
            <a:xfrm>
              <a:off x="8834422" y="3485273"/>
              <a:ext cx="1791945"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Good handwriting?</a:t>
              </a:r>
            </a:p>
          </p:txBody>
        </p:sp>
        <p:sp>
          <p:nvSpPr>
            <p:cNvPr id="19" name="文本框 65"/>
            <p:cNvSpPr txBox="1"/>
            <p:nvPr/>
          </p:nvSpPr>
          <p:spPr>
            <a:xfrm>
              <a:off x="8864578" y="2494865"/>
              <a:ext cx="1784350" cy="323215"/>
            </a:xfrm>
            <a:prstGeom prst="rect">
              <a:avLst/>
            </a:prstGeom>
            <a:noFill/>
          </p:spPr>
          <p:txBody>
            <a:bodyPr wrap="non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latin typeface="Times New Roman" panose="02020603050405020304" charset="0"/>
                  <a:cs typeface="Times New Roman" panose="02020603050405020304" charset="0"/>
                </a:rPr>
                <a:t>Proper adjectives?</a:t>
              </a:r>
            </a:p>
          </p:txBody>
        </p:sp>
      </p:grpSp>
      <p:pic>
        <p:nvPicPr>
          <p:cNvPr id="2" name="https://photo-static-api.fotomore.com/creative/vcg/400/new/VCG211244849127.jpg" descr="用手机上网的女孩"/>
          <p:cNvPicPr>
            <a:picLocks noChangeAspect="1"/>
          </p:cNvPicPr>
          <p:nvPr/>
        </p:nvPicPr>
        <p:blipFill>
          <a:blip r:embed="rId4"/>
          <a:stretch>
            <a:fillRect/>
          </a:stretch>
        </p:blipFill>
        <p:spPr>
          <a:xfrm>
            <a:off x="2380256" y="2046295"/>
            <a:ext cx="3865069" cy="3466460"/>
          </a:xfrm>
          <a:prstGeom prst="rect">
            <a:avLst/>
          </a:prstGeom>
        </p:spPr>
      </p:pic>
      <p:sp>
        <p:nvSpPr>
          <p:cNvPr id="3" name="文本框 15"/>
          <p:cNvSpPr txBox="1"/>
          <p:nvPr/>
        </p:nvSpPr>
        <p:spPr>
          <a:xfrm>
            <a:off x="1526449" y="5786084"/>
            <a:ext cx="9139101" cy="838205"/>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en-US" altLang="zh-CN" dirty="0">
                <a:latin typeface="Arial Black" panose="020B0A04020102020204" charset="0"/>
                <a:cs typeface="Arial Black" panose="020B0A04020102020204" charset="0"/>
              </a:rPr>
              <a:t>Exchange your article with your partner and check it </a:t>
            </a:r>
          </a:p>
          <a:p>
            <a:pPr algn="l">
              <a:lnSpc>
                <a:spcPct val="110000"/>
              </a:lnSpc>
            </a:pPr>
            <a:r>
              <a:rPr lang="en-US" altLang="zh-CN" dirty="0">
                <a:latin typeface="Arial Black" panose="020B0A04020102020204" charset="0"/>
                <a:cs typeface="Arial Black" panose="020B0A04020102020204" charset="0"/>
              </a:rPr>
              <a:t>according to the checklist again. </a:t>
            </a:r>
          </a:p>
        </p:txBody>
      </p:sp>
      <p:sp>
        <p:nvSpPr>
          <p:cNvPr id="4" name="文本框 15"/>
          <p:cNvSpPr txBox="1"/>
          <p:nvPr/>
        </p:nvSpPr>
        <p:spPr>
          <a:xfrm>
            <a:off x="857827" y="266089"/>
            <a:ext cx="10276338" cy="617882"/>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Arial Black" panose="020B0A04020102020204" charset="0"/>
                <a:cs typeface="Arial Black" panose="020B0A04020102020204" charset="0"/>
              </a:rPr>
              <a:t>Check your reply according to the checklist by yourselves. </a:t>
            </a:r>
            <a:endParaRPr lang="en-US" altLang="zh-CN" dirty="0">
              <a:sym typeface="+mn-ea"/>
            </a:endParaRPr>
          </a:p>
        </p:txBody>
      </p:sp>
      <p:sp>
        <p:nvSpPr>
          <p:cNvPr id="5" name="文本框 4">
            <a:extLst>
              <a:ext uri="{FF2B5EF4-FFF2-40B4-BE49-F238E27FC236}">
                <a16:creationId xmlns:a16="http://schemas.microsoft.com/office/drawing/2014/main" id="{A30181A5-EF1B-A041-78A4-E8F413D3F5EA}"/>
              </a:ext>
            </a:extLst>
          </p:cNvPr>
          <p:cNvSpPr txBox="1"/>
          <p:nvPr/>
        </p:nvSpPr>
        <p:spPr>
          <a:xfrm>
            <a:off x="519214" y="4385927"/>
            <a:ext cx="6194202"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设计意图：学生根据评价量表，通过自评和他评，完善自己的初稿。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单圆角矩形 17"/>
          <p:cNvSpPr/>
          <p:nvPr>
            <p:custDataLst>
              <p:tags r:id="rId1"/>
            </p:custDataLst>
          </p:nvPr>
        </p:nvSpPr>
        <p:spPr>
          <a:xfrm>
            <a:off x="241935" y="262890"/>
            <a:ext cx="11686540" cy="6330950"/>
          </a:xfrm>
          <a:prstGeom prst="round1Rect">
            <a:avLst/>
          </a:prstGeom>
          <a:solidFill>
            <a:schemeClr val="bg1">
              <a:alpha val="9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单圆角矩形 4"/>
          <p:cNvSpPr/>
          <p:nvPr/>
        </p:nvSpPr>
        <p:spPr>
          <a:xfrm>
            <a:off x="819150" y="2196465"/>
            <a:ext cx="9039627" cy="1160145"/>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82247" y="2502406"/>
            <a:ext cx="8966933" cy="584775"/>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rPr>
              <a:t>Polish your email according to the checklist after class.</a:t>
            </a:r>
            <a:endParaRPr lang="en-US" altLang="zh-CN" sz="3200" b="1" dirty="0">
              <a:solidFill>
                <a:schemeClr val="tx1">
                  <a:lumMod val="85000"/>
                  <a:lumOff val="15000"/>
                </a:schemeClr>
              </a:solidFill>
              <a:latin typeface="Baskerville Old Face" panose="02020602080505020303" charset="0"/>
              <a:sym typeface="+mn-ea"/>
            </a:endParaRPr>
          </a:p>
        </p:txBody>
      </p:sp>
      <p:sp>
        <p:nvSpPr>
          <p:cNvPr id="6" name="单圆角矩形 5"/>
          <p:cNvSpPr/>
          <p:nvPr>
            <p:custDataLst>
              <p:tags r:id="rId2"/>
            </p:custDataLst>
          </p:nvPr>
        </p:nvSpPr>
        <p:spPr>
          <a:xfrm>
            <a:off x="819150" y="4193540"/>
            <a:ext cx="9625013" cy="1277229"/>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3"/>
            </p:custDataLst>
          </p:nvPr>
        </p:nvSpPr>
        <p:spPr>
          <a:xfrm>
            <a:off x="982247" y="4542165"/>
            <a:ext cx="9977120" cy="1077218"/>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Work</a:t>
            </a:r>
            <a:r>
              <a:rPr lang="zh-CN" altLang="en-US" sz="3200" b="1" dirty="0">
                <a:solidFill>
                  <a:schemeClr val="tx1">
                    <a:lumMod val="85000"/>
                    <a:lumOff val="15000"/>
                  </a:schemeClr>
                </a:solidFill>
                <a:latin typeface="Baskerville Old Face" panose="02020602080505020303" charset="0"/>
                <a:cs typeface="Baskerville Old Face" panose="02020602080505020303" charset="0"/>
                <a:sym typeface="+mn-ea"/>
              </a:rPr>
              <a:t> </a:t>
            </a:r>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in</a:t>
            </a:r>
            <a:r>
              <a:rPr lang="zh-CN" altLang="en-US" sz="3200" b="1" dirty="0">
                <a:solidFill>
                  <a:schemeClr val="tx1">
                    <a:lumMod val="85000"/>
                    <a:lumOff val="15000"/>
                  </a:schemeClr>
                </a:solidFill>
                <a:latin typeface="Baskerville Old Face" panose="02020602080505020303" charset="0"/>
                <a:cs typeface="Baskerville Old Face" panose="02020602080505020303" charset="0"/>
                <a:sym typeface="+mn-ea"/>
              </a:rPr>
              <a:t> </a:t>
            </a:r>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groups</a:t>
            </a:r>
            <a:r>
              <a:rPr lang="zh-CN" altLang="en-US" sz="3200" b="1" dirty="0">
                <a:solidFill>
                  <a:schemeClr val="tx1">
                    <a:lumMod val="85000"/>
                    <a:lumOff val="15000"/>
                  </a:schemeClr>
                </a:solidFill>
                <a:latin typeface="Baskerville Old Face" panose="02020602080505020303" charset="0"/>
                <a:cs typeface="Baskerville Old Face" panose="02020602080505020303" charset="0"/>
                <a:sym typeface="+mn-ea"/>
              </a:rPr>
              <a:t> </a:t>
            </a:r>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to</a:t>
            </a:r>
            <a:r>
              <a:rPr lang="zh-CN" altLang="en-US" sz="3200" b="1" dirty="0">
                <a:solidFill>
                  <a:schemeClr val="tx1">
                    <a:lumMod val="85000"/>
                    <a:lumOff val="15000"/>
                  </a:schemeClr>
                </a:solidFill>
                <a:latin typeface="Baskerville Old Face" panose="02020602080505020303" charset="0"/>
                <a:cs typeface="Baskerville Old Face" panose="02020602080505020303" charset="0"/>
                <a:sym typeface="+mn-ea"/>
              </a:rPr>
              <a:t> </a:t>
            </a:r>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draw a map of your school.</a:t>
            </a:r>
            <a:endParaRPr lang="en-US" altLang="zh-CN" sz="3200" b="1" u="sng" dirty="0">
              <a:solidFill>
                <a:schemeClr val="tx1">
                  <a:lumMod val="85000"/>
                  <a:lumOff val="15000"/>
                </a:schemeClr>
              </a:solidFill>
              <a:latin typeface="Baskerville Old Face" panose="02020602080505020303" charset="0"/>
              <a:cs typeface="Baskerville Old Face" panose="02020602080505020303" charset="0"/>
              <a:sym typeface="+mn-ea"/>
            </a:endParaRPr>
          </a:p>
          <a:p>
            <a:r>
              <a:rPr lang="en-US" altLang="zh-CN" sz="3200" b="1" dirty="0">
                <a:solidFill>
                  <a:schemeClr val="tx1">
                    <a:lumMod val="85000"/>
                    <a:lumOff val="15000"/>
                  </a:schemeClr>
                </a:solidFill>
                <a:latin typeface="Baskerville Old Face" panose="02020602080505020303" charset="0"/>
                <a:ea typeface="华文楷体" panose="02010600040101010101" charset="-122"/>
                <a:cs typeface="Baskerville Old Face" panose="02020602080505020303" charset="0"/>
                <a:sym typeface="+mn-ea"/>
              </a:rPr>
              <a:t>                                                                </a:t>
            </a:r>
            <a:endParaRPr lang="en-US" altLang="zh-CN" sz="3200" dirty="0">
              <a:solidFill>
                <a:schemeClr val="tx1">
                  <a:lumMod val="85000"/>
                  <a:lumOff val="15000"/>
                </a:schemeClr>
              </a:solidFill>
              <a:latin typeface="华文楷体" panose="02010600040101010101" charset="-122"/>
              <a:ea typeface="华文楷体" panose="02010600040101010101" charset="-122"/>
              <a:cs typeface="Baskerville Old Face" panose="02020602080505020303" charset="0"/>
              <a:sym typeface="+mn-ea"/>
            </a:endParaRPr>
          </a:p>
        </p:txBody>
      </p:sp>
      <p:sp>
        <p:nvSpPr>
          <p:cNvPr id="11" name="文本框 10"/>
          <p:cNvSpPr txBox="1"/>
          <p:nvPr/>
        </p:nvSpPr>
        <p:spPr>
          <a:xfrm>
            <a:off x="1052830" y="1858645"/>
            <a:ext cx="1868805"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Must do:</a:t>
            </a:r>
          </a:p>
        </p:txBody>
      </p:sp>
      <p:sp>
        <p:nvSpPr>
          <p:cNvPr id="15" name="文本框 14"/>
          <p:cNvSpPr txBox="1"/>
          <p:nvPr>
            <p:custDataLst>
              <p:tags r:id="rId4"/>
            </p:custDataLst>
          </p:nvPr>
        </p:nvSpPr>
        <p:spPr>
          <a:xfrm>
            <a:off x="1052830" y="3893820"/>
            <a:ext cx="3608070"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Choose to do:</a:t>
            </a:r>
          </a:p>
        </p:txBody>
      </p:sp>
      <p:sp>
        <p:nvSpPr>
          <p:cNvPr id="2" name="文本框 15"/>
          <p:cNvSpPr txBox="1"/>
          <p:nvPr/>
        </p:nvSpPr>
        <p:spPr>
          <a:xfrm>
            <a:off x="799340" y="682564"/>
            <a:ext cx="2462628" cy="75761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Homework</a:t>
            </a:r>
          </a:p>
        </p:txBody>
      </p:sp>
      <p:sp>
        <p:nvSpPr>
          <p:cNvPr id="3" name="文本框 2">
            <a:extLst>
              <a:ext uri="{FF2B5EF4-FFF2-40B4-BE49-F238E27FC236}">
                <a16:creationId xmlns:a16="http://schemas.microsoft.com/office/drawing/2014/main" id="{38C62BE4-6B83-7406-AE71-3CEC68F8F295}"/>
              </a:ext>
            </a:extLst>
          </p:cNvPr>
          <p:cNvSpPr txBox="1"/>
          <p:nvPr/>
        </p:nvSpPr>
        <p:spPr>
          <a:xfrm>
            <a:off x="2598105" y="5326697"/>
            <a:ext cx="6655309" cy="1113766"/>
          </a:xfrm>
          <a:prstGeom prst="rect">
            <a:avLst/>
          </a:prstGeom>
          <a:solidFill>
            <a:schemeClr val="accent1"/>
          </a:solidFill>
        </p:spPr>
        <p:txBody>
          <a:bodyPr wrap="square" rtlCol="0">
            <a:spAutoFit/>
          </a:bodyPr>
          <a:lstStyle>
            <a:defPPr>
              <a:defRPr lang="zh-CN"/>
            </a:defPPr>
            <a:lvl1pPr>
              <a:lnSpc>
                <a:spcPct val="150000"/>
              </a:lnSpc>
              <a:defRPr>
                <a:latin typeface="宋体" panose="02010600030101010101" pitchFamily="2" charset="-122"/>
                <a:ea typeface="宋体" panose="02010600030101010101" pitchFamily="2" charset="-122"/>
              </a:defRPr>
            </a:lvl1pPr>
          </a:lstStyle>
          <a:p>
            <a:r>
              <a:rPr lang="zh-CN" altLang="en-US" sz="2400" b="1" dirty="0">
                <a:solidFill>
                  <a:schemeClr val="bg1"/>
                </a:solidFill>
              </a:rPr>
              <a:t>设计意图：学生根据评价量表，在课后继续完善自己的初稿，将写作课所学知识加以应用。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52365" y="3429000"/>
            <a:ext cx="6993255" cy="2437130"/>
          </a:xfrm>
          <a:prstGeom prst="rect">
            <a:avLst/>
          </a:prstGeom>
        </p:spPr>
        <p:txBody>
          <a:bodyPr anchor="ctr">
            <a:scene3d>
              <a:camera prst="legacyObliqueTopLeft">
                <a:rot lat="0" lon="0" rev="0"/>
              </a:camera>
              <a:lightRig rig="legacyFlat1" dir="tl"/>
            </a:scene3d>
          </a:bodyPr>
          <a:lstStyle/>
          <a:p>
            <a:pPr algn="ctr">
              <a:lnSpc>
                <a:spcPct val="152000"/>
              </a:lnSpc>
            </a:pP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U</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nit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3</a:t>
            </a:r>
            <a:r>
              <a:rPr lang="zh-CN" altLang="en-US" sz="5345" b="1" dirty="0">
                <a:solidFill>
                  <a:srgbClr val="2F529E"/>
                </a:solidFill>
                <a:latin typeface="Times New Roman" panose="02020603050405020304" charset="0"/>
                <a:ea typeface="微软雅黑" panose="020B0503020204020204" charset="-122"/>
                <a:cs typeface="Times New Roman" panose="02020603050405020304" charset="0"/>
                <a:sym typeface="+mn-ea"/>
              </a:rPr>
              <a:t> </a:t>
            </a:r>
            <a:r>
              <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rPr>
              <a:t>Project</a:t>
            </a:r>
          </a:p>
          <a:p>
            <a:pPr algn="ctr">
              <a:lnSpc>
                <a:spcPct val="152000"/>
              </a:lnSpc>
            </a:pPr>
            <a:r>
              <a:rPr lang="zh-CN" altLang="en-US" sz="5345" b="1" kern="100" dirty="0">
                <a:solidFill>
                  <a:srgbClr val="2F529E">
                    <a:alpha val="100000"/>
                  </a:srgbClr>
                </a:solidFill>
                <a:latin typeface="黑体" panose="02010609060101010101" charset="-122"/>
                <a:ea typeface="黑体" panose="02010609060101010101" charset="-122"/>
                <a:sym typeface="+mn-ea"/>
              </a:rPr>
              <a:t>项目化学习活动设计</a:t>
            </a:r>
            <a:endParaRPr lang="zh-CN" altLang="en-US" sz="5345" kern="100" spc="0" dirty="0">
              <a:solidFill>
                <a:srgbClr val="2F529E">
                  <a:alpha val="100000"/>
                </a:srgbClr>
              </a:solidFill>
              <a:latin typeface="黑体" panose="02010609060101010101" charset="-122"/>
              <a:ea typeface="黑体" panose="02010609060101010101" charset="-122"/>
            </a:endParaRPr>
          </a:p>
          <a:p>
            <a:pPr algn="l">
              <a:lnSpc>
                <a:spcPct val="152000"/>
              </a:lnSpc>
            </a:pPr>
            <a:endParaRPr lang="en-US" altLang="zh-CN" sz="5345" b="1" dirty="0">
              <a:solidFill>
                <a:srgbClr val="2F529E"/>
              </a:solidFill>
              <a:latin typeface="Times New Roman" panose="02020603050405020304" charset="0"/>
              <a:ea typeface="微软雅黑" panose="020B0503020204020204" charset="-122"/>
              <a:cs typeface="Times New Roman" panose="02020603050405020304" charset="0"/>
              <a:sym typeface="+mn-ea"/>
            </a:endParaRPr>
          </a:p>
          <a:p>
            <a:pPr algn="l">
              <a:lnSpc>
                <a:spcPct val="112000"/>
              </a:lnSpc>
            </a:pPr>
            <a:endParaRPr lang="en-US" altLang="zh-CN" sz="5345" b="1" kern="100" spc="0" dirty="0">
              <a:solidFill>
                <a:srgbClr val="2F529E"/>
              </a:solidFill>
              <a:latin typeface="Times New Roman" panose="02020603050405020304" charset="0"/>
              <a:ea typeface="微软雅黑" panose="020B0503020204020204" charset="-122"/>
              <a:cs typeface="Times New Roman" panose="02020603050405020304" charset="0"/>
              <a:sym typeface="+mn-ea"/>
            </a:endParaRPr>
          </a:p>
        </p:txBody>
      </p:sp>
      <p:pic>
        <p:nvPicPr>
          <p:cNvPr id="15" name="图片 14" descr="besser-englisch-sprechen-grafik-jessica-hartmann-1024x1024"/>
          <p:cNvPicPr>
            <a:picLocks noChangeAspect="1"/>
          </p:cNvPicPr>
          <p:nvPr/>
        </p:nvPicPr>
        <p:blipFill>
          <a:blip r:embed="rId3"/>
          <a:stretch>
            <a:fillRect/>
          </a:stretch>
        </p:blipFill>
        <p:spPr>
          <a:xfrm>
            <a:off x="240453" y="1028700"/>
            <a:ext cx="4632960" cy="46329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341" y="1414702"/>
            <a:ext cx="9040200" cy="1053783"/>
          </a:xfrm>
          <a:prstGeom prst="rect">
            <a:avLst/>
          </a:prstGeom>
        </p:spPr>
      </p:pic>
      <p:sp>
        <p:nvSpPr>
          <p:cNvPr id="6" name="矩形: 圆角 5"/>
          <p:cNvSpPr/>
          <p:nvPr/>
        </p:nvSpPr>
        <p:spPr>
          <a:xfrm>
            <a:off x="4237149" y="1414702"/>
            <a:ext cx="4031088" cy="4616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880315" y="1964028"/>
            <a:ext cx="7753082" cy="46166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713740" y="-420370"/>
            <a:ext cx="5210175"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426585" y="167051"/>
            <a:ext cx="4254205" cy="521970"/>
          </a:xfrm>
          <a:prstGeom prst="rect">
            <a:avLst/>
          </a:prstGeom>
          <a:noFill/>
        </p:spPr>
        <p:txBody>
          <a:bodyPr wrap="square" rtlCol="0">
            <a:spAutoFit/>
          </a:bodyPr>
          <a:lstStyle/>
          <a:p>
            <a:r>
              <a:rPr lang="en-US" altLang="zh-CN" sz="2800" b="1" dirty="0">
                <a:solidFill>
                  <a:srgbClr val="F5E752"/>
                </a:solidFill>
                <a:latin typeface="Britannic Bold" panose="020B0903060703020204" charset="0"/>
                <a:cs typeface="Britannic Bold" panose="020B0903060703020204" charset="0"/>
              </a:rPr>
              <a:t>1.Project</a:t>
            </a:r>
            <a:r>
              <a:rPr lang="zh-CN" altLang="en-US" sz="2800" b="1" dirty="0">
                <a:solidFill>
                  <a:srgbClr val="F5E752"/>
                </a:solidFill>
                <a:latin typeface="Britannic Bold" panose="020B0903060703020204" charset="0"/>
                <a:cs typeface="Britannic Bold" panose="020B0903060703020204" charset="0"/>
              </a:rPr>
              <a:t> </a:t>
            </a:r>
            <a:r>
              <a:rPr lang="en-US" altLang="zh-CN" sz="2800" b="1" dirty="0">
                <a:solidFill>
                  <a:srgbClr val="F5E752"/>
                </a:solidFill>
                <a:latin typeface="Britannic Bold" panose="020B0903060703020204" charset="0"/>
                <a:cs typeface="Britannic Bold" panose="020B0903060703020204" charset="0"/>
              </a:rPr>
              <a:t>preparations</a:t>
            </a:r>
          </a:p>
        </p:txBody>
      </p:sp>
      <p:grpSp>
        <p:nvGrpSpPr>
          <p:cNvPr id="16" name="组合 15"/>
          <p:cNvGrpSpPr/>
          <p:nvPr/>
        </p:nvGrpSpPr>
        <p:grpSpPr>
          <a:xfrm>
            <a:off x="336078" y="2766021"/>
            <a:ext cx="4559438" cy="3303280"/>
            <a:chOff x="385" y="4227"/>
            <a:chExt cx="6813" cy="5747"/>
          </a:xfrm>
        </p:grpSpPr>
        <p:sp>
          <p:nvSpPr>
            <p:cNvPr id="11" name="圆角矩形 10"/>
            <p:cNvSpPr/>
            <p:nvPr/>
          </p:nvSpPr>
          <p:spPr>
            <a:xfrm>
              <a:off x="385" y="4227"/>
              <a:ext cx="6696" cy="5747"/>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502" y="4652"/>
              <a:ext cx="6696" cy="4254"/>
            </a:xfrm>
            <a:prstGeom prst="rect">
              <a:avLst/>
            </a:prstGeom>
            <a:noFill/>
          </p:spPr>
          <p:txBody>
            <a:bodyPr wrap="square" rtlCol="0">
              <a:spAutoFit/>
            </a:bodyPr>
            <a:lstStyle/>
            <a:p>
              <a:pPr indent="0" fontAlgn="auto">
                <a:lnSpc>
                  <a:spcPct val="130000"/>
                </a:lnSpc>
              </a:pPr>
              <a:r>
                <a:rPr lang="en-US" altLang="zh-CN" sz="2400" b="1" dirty="0">
                  <a:solidFill>
                    <a:schemeClr val="bg1"/>
                  </a:solidFill>
                  <a:latin typeface="Times New Roman" panose="02020603050405020304" charset="0"/>
                  <a:cs typeface="Times New Roman" panose="02020603050405020304" charset="0"/>
                </a:rPr>
                <a:t>The</a:t>
              </a:r>
              <a:r>
                <a:rPr lang="zh-CN" altLang="en-US" sz="2400" b="1" dirty="0">
                  <a:solidFill>
                    <a:schemeClr val="bg1"/>
                  </a:solidFill>
                  <a:latin typeface="Times New Roman" panose="02020603050405020304" charset="0"/>
                  <a:cs typeface="Times New Roman" panose="02020603050405020304" charset="0"/>
                </a:rPr>
                <a:t> </a:t>
              </a:r>
              <a:r>
                <a:rPr lang="en-US" altLang="zh-CN" sz="2400" b="1" dirty="0">
                  <a:solidFill>
                    <a:schemeClr val="bg1"/>
                  </a:solidFill>
                  <a:latin typeface="Times New Roman" panose="02020603050405020304" charset="0"/>
                  <a:cs typeface="Times New Roman" panose="02020603050405020304" charset="0"/>
                </a:rPr>
                <a:t>project</a:t>
              </a:r>
              <a:r>
                <a:rPr lang="zh-CN" altLang="en-US" sz="2400" b="1" dirty="0">
                  <a:solidFill>
                    <a:schemeClr val="bg1"/>
                  </a:solidFill>
                  <a:latin typeface="Times New Roman" panose="02020603050405020304" charset="0"/>
                  <a:cs typeface="Times New Roman" panose="02020603050405020304" charset="0"/>
                </a:rPr>
                <a:t> </a:t>
              </a:r>
              <a:r>
                <a:rPr lang="en-US" altLang="zh-CN" sz="2400" b="1" dirty="0">
                  <a:solidFill>
                    <a:schemeClr val="bg1"/>
                  </a:solidFill>
                  <a:latin typeface="Times New Roman" panose="02020603050405020304" charset="0"/>
                  <a:cs typeface="Times New Roman" panose="02020603050405020304" charset="0"/>
                </a:rPr>
                <a:t>tasks:</a:t>
              </a: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collect and sort information</a:t>
              </a: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draw a map of the school</a:t>
              </a: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mark the places</a:t>
              </a: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plan a tour </a:t>
              </a:r>
            </a:p>
          </p:txBody>
        </p:sp>
      </p:grpSp>
      <p:grpSp>
        <p:nvGrpSpPr>
          <p:cNvPr id="15" name="组合 14"/>
          <p:cNvGrpSpPr/>
          <p:nvPr/>
        </p:nvGrpSpPr>
        <p:grpSpPr>
          <a:xfrm>
            <a:off x="5108903" y="2932172"/>
            <a:ext cx="6848767" cy="3108320"/>
            <a:chOff x="6933" y="4023"/>
            <a:chExt cx="11426" cy="5699"/>
          </a:xfrm>
        </p:grpSpPr>
        <p:sp>
          <p:nvSpPr>
            <p:cNvPr id="13" name="圆角矩形 12"/>
            <p:cNvSpPr/>
            <p:nvPr/>
          </p:nvSpPr>
          <p:spPr>
            <a:xfrm>
              <a:off x="6933" y="4101"/>
              <a:ext cx="11426" cy="5006"/>
            </a:xfrm>
            <a:prstGeom prst="roundRect">
              <a:avLst>
                <a:gd name="adj" fmla="val 8851"/>
              </a:avLst>
            </a:prstGeom>
            <a:noFill/>
            <a:ln w="25400" cmpd="sng">
              <a:solidFill>
                <a:srgbClr val="469C5C"/>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nvSpPr>
          <p:spPr>
            <a:xfrm>
              <a:off x="7174" y="4023"/>
              <a:ext cx="10944" cy="5699"/>
            </a:xfrm>
            <a:prstGeom prst="rect">
              <a:avLst/>
            </a:prstGeom>
            <a:noFill/>
          </p:spPr>
          <p:txBody>
            <a:bodyPr wrap="square" rtlCol="0" anchor="t">
              <a:spAutoFit/>
            </a:bodyPr>
            <a:lstStyle/>
            <a:p>
              <a:pPr algn="ctr"/>
              <a:r>
                <a:rPr lang="zh-CN" altLang="en-US" sz="2800" b="1" dirty="0">
                  <a:latin typeface="楷体" panose="02010609060101010101" charset="-122"/>
                  <a:ea typeface="楷体" panose="02010609060101010101" charset="-122"/>
                  <a:cs typeface="楷体" panose="02010609060101010101" charset="-122"/>
                  <a:sym typeface="+mn-ea"/>
                </a:rPr>
                <a:t>项目准备</a:t>
              </a:r>
              <a:endParaRPr lang="en-US" altLang="zh-CN" sz="2800" b="1" dirty="0">
                <a:latin typeface="楷体" panose="02010609060101010101" charset="-122"/>
                <a:ea typeface="楷体" panose="02010609060101010101" charset="-122"/>
                <a:cs typeface="楷体" panose="02010609060101010101" charset="-122"/>
                <a:sym typeface="+mn-ea"/>
              </a:endParaRPr>
            </a:p>
            <a:p>
              <a:r>
                <a:rPr lang="zh-CN" altLang="en-US" sz="2400" dirty="0">
                  <a:latin typeface="楷体" panose="02010609060101010101" charset="-122"/>
                  <a:ea typeface="楷体" panose="02010609060101010101" charset="-122"/>
                  <a:sym typeface="+mn-ea"/>
                </a:rPr>
                <a:t>    通过让</a:t>
              </a:r>
              <a:r>
                <a:rPr lang="zh-CN" altLang="en-US" sz="2400" dirty="0">
                  <a:latin typeface="楷体" panose="02010609060101010101" charset="-122"/>
                  <a:ea typeface="楷体" panose="02010609060101010101" charset="-122"/>
                  <a:cs typeface="楷体" panose="02010609060101010101" charset="-122"/>
                  <a:sym typeface="+mn-ea"/>
                </a:rPr>
                <a:t>学生关注项目活动标题和</a:t>
              </a:r>
              <a:r>
                <a:rPr lang="en-US" altLang="zh-CN" sz="2400" dirty="0">
                  <a:latin typeface="楷体" panose="02010609060101010101" charset="-122"/>
                  <a:ea typeface="楷体" panose="02010609060101010101" charset="-122"/>
                  <a:cs typeface="楷体" panose="02010609060101010101" charset="-122"/>
                  <a:sym typeface="+mn-ea"/>
                </a:rPr>
                <a:t>3a</a:t>
              </a:r>
              <a:r>
                <a:rPr lang="zh-CN" altLang="en-US" sz="2400" dirty="0">
                  <a:latin typeface="楷体" panose="02010609060101010101" charset="-122"/>
                  <a:ea typeface="楷体" panose="02010609060101010101" charset="-122"/>
                  <a:cs typeface="楷体" panose="02010609060101010101" charset="-122"/>
                  <a:sym typeface="+mn-ea"/>
                </a:rPr>
                <a:t>指示语，引导学生明确项目主题和任务。五人一组，进行讨论，明确需要完成的任务为：收集整理资料，绘制校园平面图，标注校园场所，规划最佳游览路线。鉴于课堂时间有限，建议在课前完成项目准备阶段的活动。</a:t>
              </a:r>
              <a:endParaRPr lang="en-US" altLang="zh-CN" sz="2400" dirty="0">
                <a:latin typeface="楷体" panose="02010609060101010101" charset="-122"/>
                <a:ea typeface="楷体" panose="02010609060101010101" charset="-122"/>
                <a:cs typeface="楷体" panose="02010609060101010101" charset="-122"/>
                <a:sym typeface="+mn-ea"/>
              </a:endParaRPr>
            </a:p>
            <a:p>
              <a:endParaRPr lang="zh-CN" altLang="en-US" sz="2400" dirty="0">
                <a:latin typeface="楷体" panose="02010609060101010101" charset="-122"/>
                <a:ea typeface="楷体" panose="02010609060101010101" charset="-122"/>
                <a:cs typeface="楷体" panose="02010609060101010101" charset="-122"/>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78740" y="216535"/>
            <a:ext cx="5088890" cy="41465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p>
            <a:pPr algn="ctr"/>
            <a:r>
              <a:rPr lang="zh-CN" altLang="en-US" sz="2400" b="1" dirty="0">
                <a:solidFill>
                  <a:schemeClr val="bg1"/>
                </a:solidFill>
                <a:latin typeface="微软雅黑" panose="020B0503020204020204" charset="-122"/>
                <a:ea typeface="微软雅黑" panose="020B0503020204020204" charset="-122"/>
              </a:rPr>
              <a:t>主题语言框架图（</a:t>
            </a:r>
            <a:r>
              <a:rPr lang="en-US" altLang="zh-CN" sz="2400" b="1" dirty="0">
                <a:solidFill>
                  <a:schemeClr val="bg1"/>
                </a:solidFill>
                <a:latin typeface="微软雅黑" panose="020B0503020204020204" charset="-122"/>
                <a:ea typeface="微软雅黑" panose="020B0503020204020204" charset="-122"/>
                <a:sym typeface="+mn-ea"/>
              </a:rPr>
              <a:t>SectionA</a:t>
            </a:r>
            <a:r>
              <a:rPr lang="zh-CN" altLang="en-US" sz="2400" b="1" dirty="0">
                <a:solidFill>
                  <a:schemeClr val="bg1"/>
                </a:solidFill>
                <a:latin typeface="微软雅黑" panose="020B0503020204020204" charset="-122"/>
                <a:ea typeface="微软雅黑" panose="020B0503020204020204" charset="-122"/>
              </a:rPr>
              <a:t>）</a:t>
            </a:r>
            <a:endParaRPr lang="en-US" altLang="zh-CN" sz="2400" b="1"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2568049" y="129765"/>
            <a:ext cx="7390287" cy="435242"/>
          </a:xfrm>
          <a:prstGeom prst="rect">
            <a:avLst/>
          </a:prstGeom>
          <a:solidFill>
            <a:schemeClr val="accent4">
              <a:lumMod val="75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Times New Roman" panose="02020603050405020304" charset="0"/>
                <a:cs typeface="Times New Roman" panose="02020603050405020304" charset="0"/>
              </a:rPr>
              <a:t>What</a:t>
            </a:r>
            <a:r>
              <a:rPr lang="zh-CN" altLang="en-US" sz="3200" b="1" dirty="0">
                <a:solidFill>
                  <a:schemeClr val="bg1"/>
                </a:solidFill>
                <a:latin typeface="Times New Roman" panose="02020603050405020304" charset="0"/>
                <a:cs typeface="Times New Roman" panose="02020603050405020304" charset="0"/>
              </a:rPr>
              <a:t> </a:t>
            </a:r>
            <a:r>
              <a:rPr lang="en-US" altLang="zh-CN" sz="3200" b="1" dirty="0">
                <a:solidFill>
                  <a:schemeClr val="bg1"/>
                </a:solidFill>
                <a:latin typeface="Times New Roman" panose="02020603050405020304" charset="0"/>
                <a:cs typeface="Times New Roman" panose="02020603050405020304" charset="0"/>
              </a:rPr>
              <a:t>do</a:t>
            </a:r>
            <a:r>
              <a:rPr lang="zh-CN" altLang="en-US" sz="3200" b="1" dirty="0">
                <a:solidFill>
                  <a:schemeClr val="bg1"/>
                </a:solidFill>
                <a:latin typeface="Times New Roman" panose="02020603050405020304" charset="0"/>
                <a:cs typeface="Times New Roman" panose="02020603050405020304" charset="0"/>
              </a:rPr>
              <a:t> </a:t>
            </a:r>
            <a:r>
              <a:rPr lang="en-US" altLang="zh-CN" sz="3200" b="1" dirty="0">
                <a:solidFill>
                  <a:schemeClr val="bg1"/>
                </a:solidFill>
                <a:latin typeface="Times New Roman" panose="02020603050405020304" charset="0"/>
                <a:cs typeface="Times New Roman" panose="02020603050405020304" charset="0"/>
              </a:rPr>
              <a:t>you</a:t>
            </a:r>
            <a:r>
              <a:rPr lang="zh-CN" altLang="en-US" sz="3200" b="1" dirty="0">
                <a:solidFill>
                  <a:schemeClr val="bg1"/>
                </a:solidFill>
                <a:latin typeface="Times New Roman" panose="02020603050405020304" charset="0"/>
                <a:cs typeface="Times New Roman" panose="02020603050405020304" charset="0"/>
              </a:rPr>
              <a:t> </a:t>
            </a:r>
            <a:r>
              <a:rPr lang="en-US" altLang="zh-CN" sz="3200" b="1" dirty="0">
                <a:solidFill>
                  <a:schemeClr val="bg1"/>
                </a:solidFill>
                <a:latin typeface="Times New Roman" panose="02020603050405020304" charset="0"/>
                <a:cs typeface="Times New Roman" panose="02020603050405020304" charset="0"/>
              </a:rPr>
              <a:t>like</a:t>
            </a:r>
            <a:r>
              <a:rPr lang="zh-CN" altLang="en-US" sz="3200" b="1" dirty="0">
                <a:solidFill>
                  <a:schemeClr val="bg1"/>
                </a:solidFill>
                <a:latin typeface="Times New Roman" panose="02020603050405020304" charset="0"/>
                <a:cs typeface="Times New Roman" panose="02020603050405020304" charset="0"/>
              </a:rPr>
              <a:t> </a:t>
            </a:r>
            <a:r>
              <a:rPr lang="en-US" altLang="zh-CN" sz="3200" b="1" dirty="0">
                <a:solidFill>
                  <a:schemeClr val="bg1"/>
                </a:solidFill>
                <a:latin typeface="Times New Roman" panose="02020603050405020304" charset="0"/>
                <a:cs typeface="Times New Roman" panose="02020603050405020304" charset="0"/>
              </a:rPr>
              <a:t>about your school?</a:t>
            </a:r>
          </a:p>
        </p:txBody>
      </p:sp>
      <p:sp>
        <p:nvSpPr>
          <p:cNvPr id="6" name="矩形 5"/>
          <p:cNvSpPr/>
          <p:nvPr/>
        </p:nvSpPr>
        <p:spPr>
          <a:xfrm>
            <a:off x="66595" y="1613132"/>
            <a:ext cx="3038555" cy="701977"/>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000" b="1" dirty="0">
              <a:solidFill>
                <a:schemeClr val="tx1"/>
              </a:solidFill>
              <a:latin typeface="Times New Roman" panose="02020603050405020304" charset="0"/>
              <a:cs typeface="Times New Roman" panose="02020603050405020304" charset="0"/>
            </a:endParaRPr>
          </a:p>
          <a:p>
            <a:pPr algn="ctr"/>
            <a:r>
              <a:rPr lang="en-US" altLang="zh-CN" sz="2400" b="1" dirty="0">
                <a:solidFill>
                  <a:schemeClr val="tx1"/>
                </a:solidFill>
                <a:latin typeface="Times New Roman" panose="02020603050405020304" charset="0"/>
                <a:cs typeface="Times New Roman" panose="02020603050405020304" charset="0"/>
              </a:rPr>
              <a:t>Talk about the school</a:t>
            </a:r>
          </a:p>
          <a:p>
            <a:pPr algn="ctr"/>
            <a:r>
              <a:rPr lang="en-US" altLang="zh-CN" sz="2000" b="1" dirty="0">
                <a:solidFill>
                  <a:schemeClr val="tx1"/>
                </a:solidFill>
                <a:latin typeface="Times New Roman" panose="02020603050405020304" charset="0"/>
                <a:cs typeface="Times New Roman" panose="02020603050405020304" charset="0"/>
              </a:rPr>
              <a:t> </a:t>
            </a:r>
          </a:p>
        </p:txBody>
      </p:sp>
      <p:sp>
        <p:nvSpPr>
          <p:cNvPr id="8" name="矩形 7"/>
          <p:cNvSpPr/>
          <p:nvPr/>
        </p:nvSpPr>
        <p:spPr>
          <a:xfrm>
            <a:off x="3353434" y="1623134"/>
            <a:ext cx="3640455" cy="643023"/>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000" b="1" dirty="0">
              <a:solidFill>
                <a:schemeClr val="tx1"/>
              </a:solidFill>
              <a:latin typeface="Times New Roman" panose="02020603050405020304" charset="0"/>
              <a:cs typeface="Times New Roman" panose="02020603050405020304" charset="0"/>
            </a:endParaRPr>
          </a:p>
          <a:p>
            <a:pPr algn="ctr"/>
            <a:r>
              <a:rPr lang="en-US" altLang="zh-CN" sz="2400" b="1" dirty="0">
                <a:solidFill>
                  <a:schemeClr val="tx1"/>
                </a:solidFill>
                <a:latin typeface="Times New Roman" panose="02020603050405020304" charset="0"/>
                <a:cs typeface="Times New Roman" panose="02020603050405020304" charset="0"/>
              </a:rPr>
              <a:t>Talk about the classroom</a:t>
            </a:r>
          </a:p>
          <a:p>
            <a:pPr algn="ctr"/>
            <a:r>
              <a:rPr lang="en-US" altLang="zh-CN" sz="2400" b="1" dirty="0">
                <a:solidFill>
                  <a:schemeClr val="tx1"/>
                </a:solidFill>
                <a:latin typeface="Times New Roman" panose="02020603050405020304" charset="0"/>
                <a:cs typeface="Times New Roman" panose="02020603050405020304" charset="0"/>
              </a:rPr>
              <a:t> </a:t>
            </a:r>
          </a:p>
        </p:txBody>
      </p:sp>
      <p:cxnSp>
        <p:nvCxnSpPr>
          <p:cNvPr id="19" name="直接箭头连接符 18"/>
          <p:cNvCxnSpPr/>
          <p:nvPr/>
        </p:nvCxnSpPr>
        <p:spPr>
          <a:xfrm flipH="1">
            <a:off x="2884436" y="1234049"/>
            <a:ext cx="179705" cy="376555"/>
          </a:xfrm>
          <a:prstGeom prst="straightConnector1">
            <a:avLst/>
          </a:prstGeom>
          <a:ln w="28575">
            <a:solidFill>
              <a:schemeClr val="bg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直接箭头连接符 22"/>
          <p:cNvCxnSpPr/>
          <p:nvPr/>
        </p:nvCxnSpPr>
        <p:spPr>
          <a:xfrm>
            <a:off x="5627636" y="1267069"/>
            <a:ext cx="10160" cy="343535"/>
          </a:xfrm>
          <a:prstGeom prst="straightConnector1">
            <a:avLst/>
          </a:prstGeom>
          <a:ln w="28575">
            <a:solidFill>
              <a:schemeClr val="bg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flipH="1">
            <a:off x="4279531" y="2320534"/>
            <a:ext cx="241300" cy="328930"/>
          </a:xfrm>
          <a:prstGeom prst="straightConnector1">
            <a:avLst/>
          </a:prstGeom>
          <a:ln w="28575">
            <a:solidFill>
              <a:schemeClr val="bg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 name="矩形 30"/>
          <p:cNvSpPr/>
          <p:nvPr/>
        </p:nvSpPr>
        <p:spPr>
          <a:xfrm>
            <a:off x="2368787" y="2567925"/>
            <a:ext cx="1545095" cy="775350"/>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charset="0"/>
                <a:cs typeface="Times New Roman" panose="02020603050405020304" charset="0"/>
              </a:rPr>
              <a:t>Things &amp; locations</a:t>
            </a:r>
          </a:p>
        </p:txBody>
      </p:sp>
      <p:sp>
        <p:nvSpPr>
          <p:cNvPr id="37" name="矩形 36"/>
          <p:cNvSpPr/>
          <p:nvPr/>
        </p:nvSpPr>
        <p:spPr>
          <a:xfrm>
            <a:off x="4042595" y="2654214"/>
            <a:ext cx="1322240" cy="526098"/>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zh-CN" sz="2000" b="1" dirty="0">
                <a:solidFill>
                  <a:schemeClr val="tx1"/>
                </a:solidFill>
                <a:latin typeface="Times New Roman" panose="02020603050405020304" charset="0"/>
                <a:cs typeface="Times New Roman" panose="02020603050405020304" charset="0"/>
              </a:rPr>
              <a:t>Functions</a:t>
            </a:r>
          </a:p>
        </p:txBody>
      </p:sp>
      <p:sp>
        <p:nvSpPr>
          <p:cNvPr id="40" name="矩形 39"/>
          <p:cNvSpPr/>
          <p:nvPr/>
        </p:nvSpPr>
        <p:spPr>
          <a:xfrm>
            <a:off x="5459900" y="2709471"/>
            <a:ext cx="1664042" cy="435610"/>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charset="0"/>
                <a:cs typeface="Times New Roman" panose="02020603050405020304" charset="0"/>
              </a:rPr>
              <a:t>Descriptions</a:t>
            </a:r>
          </a:p>
        </p:txBody>
      </p:sp>
      <p:sp>
        <p:nvSpPr>
          <p:cNvPr id="42" name="矩形 41"/>
          <p:cNvSpPr/>
          <p:nvPr/>
        </p:nvSpPr>
        <p:spPr>
          <a:xfrm>
            <a:off x="7545761" y="1645259"/>
            <a:ext cx="3613093" cy="569304"/>
          </a:xfrm>
          <a:prstGeom prst="rect">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Times New Roman" panose="02020603050405020304" charset="0"/>
                <a:cs typeface="Times New Roman" panose="02020603050405020304" charset="0"/>
              </a:rPr>
              <a:t>Talk about the school life</a:t>
            </a:r>
          </a:p>
        </p:txBody>
      </p:sp>
      <p:cxnSp>
        <p:nvCxnSpPr>
          <p:cNvPr id="46" name="直接箭头连接符 45"/>
          <p:cNvCxnSpPr/>
          <p:nvPr/>
        </p:nvCxnSpPr>
        <p:spPr>
          <a:xfrm>
            <a:off x="9557651" y="2342759"/>
            <a:ext cx="801370" cy="784225"/>
          </a:xfrm>
          <a:prstGeom prst="straightConnector1">
            <a:avLst/>
          </a:prstGeom>
          <a:ln w="28575">
            <a:solidFill>
              <a:schemeClr val="bg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 name="矩形 1"/>
          <p:cNvSpPr/>
          <p:nvPr/>
        </p:nvSpPr>
        <p:spPr>
          <a:xfrm>
            <a:off x="1365885" y="685165"/>
            <a:ext cx="3887470" cy="7251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buClrTx/>
              <a:buSzTx/>
              <a:buFontTx/>
            </a:pPr>
            <a:r>
              <a:rPr lang="en-US" altLang="zh-CN" sz="2400" b="1" dirty="0">
                <a:solidFill>
                  <a:schemeClr val="tx1"/>
                </a:solidFill>
                <a:latin typeface="Times New Roman" panose="02020603050405020304" charset="0"/>
                <a:ea typeface="微软雅黑" panose="020B0503020204020204" charset="-122"/>
                <a:cs typeface="Times New Roman" panose="02020603050405020304" charset="0"/>
              </a:rPr>
              <a:t>Section A</a:t>
            </a:r>
          </a:p>
          <a:p>
            <a:pPr algn="ctr">
              <a:buClrTx/>
              <a:buSzTx/>
              <a:buFontTx/>
            </a:pPr>
            <a:r>
              <a:rPr lang="en-US" altLang="zh-CN" sz="2400" b="1" dirty="0">
                <a:solidFill>
                  <a:schemeClr val="tx1"/>
                </a:solidFill>
                <a:latin typeface="Times New Roman" panose="02020603050405020304" charset="0"/>
                <a:ea typeface="微软雅黑" panose="020B0503020204020204" charset="-122"/>
                <a:cs typeface="Times New Roman" panose="02020603050405020304" charset="0"/>
              </a:rPr>
              <a:t>What is your school like?</a:t>
            </a:r>
            <a:r>
              <a:rPr lang="en-US" altLang="zh-CN" sz="1800" b="1" dirty="0">
                <a:solidFill>
                  <a:schemeClr val="tx1"/>
                </a:solidFill>
                <a:latin typeface="Times New Roman" panose="02020603050405020304" charset="0"/>
                <a:ea typeface="微软雅黑" panose="020B0503020204020204" charset="-122"/>
                <a:cs typeface="Times New Roman" panose="02020603050405020304" charset="0"/>
              </a:rPr>
              <a:t> </a:t>
            </a:r>
          </a:p>
        </p:txBody>
      </p:sp>
      <p:sp>
        <p:nvSpPr>
          <p:cNvPr id="3" name="矩形 2"/>
          <p:cNvSpPr/>
          <p:nvPr/>
        </p:nvSpPr>
        <p:spPr>
          <a:xfrm>
            <a:off x="6880612" y="685165"/>
            <a:ext cx="4990957" cy="7251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buClrTx/>
              <a:buSzTx/>
              <a:buNone/>
            </a:pPr>
            <a:r>
              <a:rPr lang="en-US" altLang="zh-CN" sz="2400" b="1" dirty="0">
                <a:solidFill>
                  <a:schemeClr val="tx1"/>
                </a:solidFill>
                <a:latin typeface="Times New Roman" panose="02020603050405020304" charset="0"/>
                <a:ea typeface="微软雅黑" panose="020B0503020204020204" charset="-122"/>
                <a:cs typeface="Times New Roman" panose="02020603050405020304" charset="0"/>
              </a:rPr>
              <a:t>Section B</a:t>
            </a:r>
          </a:p>
          <a:p>
            <a:pPr algn="ctr">
              <a:buClrTx/>
              <a:buSzTx/>
              <a:buNone/>
            </a:pPr>
            <a:r>
              <a:rPr lang="en-US" altLang="zh-CN" sz="2400" b="1" dirty="0">
                <a:solidFill>
                  <a:schemeClr val="tx1"/>
                </a:solidFill>
                <a:latin typeface="Times New Roman" panose="02020603050405020304" charset="0"/>
                <a:ea typeface="微软雅黑" panose="020B0503020204020204" charset="-122"/>
                <a:cs typeface="Times New Roman" panose="02020603050405020304" charset="0"/>
              </a:rPr>
              <a:t>What fun things do you do at school? </a:t>
            </a:r>
          </a:p>
        </p:txBody>
      </p:sp>
      <p:sp>
        <p:nvSpPr>
          <p:cNvPr id="7" name="矩形 6"/>
          <p:cNvSpPr/>
          <p:nvPr/>
        </p:nvSpPr>
        <p:spPr>
          <a:xfrm>
            <a:off x="339030" y="2559109"/>
            <a:ext cx="1657469" cy="775350"/>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charset="0"/>
                <a:cs typeface="Times New Roman" panose="02020603050405020304" charset="0"/>
              </a:rPr>
              <a:t>Places &amp; locations</a:t>
            </a:r>
          </a:p>
        </p:txBody>
      </p:sp>
      <p:sp>
        <p:nvSpPr>
          <p:cNvPr id="11" name="矩形 10"/>
          <p:cNvSpPr/>
          <p:nvPr/>
        </p:nvSpPr>
        <p:spPr>
          <a:xfrm>
            <a:off x="7545761" y="2592765"/>
            <a:ext cx="1156462" cy="708038"/>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zh-CN" sz="2000" b="1" dirty="0">
                <a:solidFill>
                  <a:schemeClr val="tx1"/>
                </a:solidFill>
                <a:latin typeface="Times New Roman" panose="02020603050405020304" charset="0"/>
                <a:cs typeface="Times New Roman" panose="02020603050405020304" charset="0"/>
              </a:rPr>
              <a:t>Places &amp;</a:t>
            </a:r>
          </a:p>
          <a:p>
            <a:pPr algn="l"/>
            <a:r>
              <a:rPr lang="en-US" altLang="zh-CN" sz="2000" b="1" dirty="0">
                <a:solidFill>
                  <a:schemeClr val="tx1"/>
                </a:solidFill>
                <a:latin typeface="Times New Roman" panose="02020603050405020304" charset="0"/>
                <a:cs typeface="Times New Roman" panose="02020603050405020304" charset="0"/>
              </a:rPr>
              <a:t>locations</a:t>
            </a:r>
          </a:p>
        </p:txBody>
      </p:sp>
      <p:sp>
        <p:nvSpPr>
          <p:cNvPr id="12" name="矩形 11"/>
          <p:cNvSpPr/>
          <p:nvPr/>
        </p:nvSpPr>
        <p:spPr>
          <a:xfrm>
            <a:off x="8864532" y="2718385"/>
            <a:ext cx="1388151" cy="435610"/>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charset="0"/>
                <a:cs typeface="Times New Roman" panose="02020603050405020304" charset="0"/>
              </a:rPr>
              <a:t>Comments</a:t>
            </a:r>
          </a:p>
        </p:txBody>
      </p:sp>
      <p:sp>
        <p:nvSpPr>
          <p:cNvPr id="13" name="矩形 12"/>
          <p:cNvSpPr/>
          <p:nvPr/>
        </p:nvSpPr>
        <p:spPr>
          <a:xfrm>
            <a:off x="10370685" y="2699458"/>
            <a:ext cx="1207135" cy="435610"/>
          </a:xfrm>
          <a:prstGeom prst="rect">
            <a:avLst/>
          </a:prstGeom>
          <a:solidFill>
            <a:schemeClr val="accent4">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Times New Roman" panose="02020603050405020304" charset="0"/>
                <a:cs typeface="Times New Roman" panose="02020603050405020304" charset="0"/>
              </a:rPr>
              <a:t>Activities</a:t>
            </a:r>
          </a:p>
        </p:txBody>
      </p:sp>
      <p:sp>
        <p:nvSpPr>
          <p:cNvPr id="22" name="文本框 29"/>
          <p:cNvSpPr txBox="1"/>
          <p:nvPr/>
        </p:nvSpPr>
        <p:spPr>
          <a:xfrm>
            <a:off x="66595" y="33175"/>
            <a:ext cx="2501454" cy="41465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2400" b="1" dirty="0">
                <a:solidFill>
                  <a:srgbClr val="FF0000"/>
                </a:solidFill>
                <a:latin typeface="微软雅黑" panose="020B0503020204020204" charset="-122"/>
                <a:ea typeface="微软雅黑" panose="020B0503020204020204" charset="-122"/>
              </a:rPr>
              <a:t>主题语言框架图</a:t>
            </a:r>
            <a:r>
              <a:rPr lang="zh-CN" altLang="en-US" sz="2400" b="1" dirty="0">
                <a:solidFill>
                  <a:schemeClr val="bg1"/>
                </a:solidFill>
                <a:latin typeface="微软雅黑" panose="020B0503020204020204" charset="-122"/>
                <a:ea typeface="微软雅黑" panose="020B0503020204020204" charset="-122"/>
              </a:rPr>
              <a:t>）</a:t>
            </a:r>
            <a:endParaRPr lang="en-US" altLang="zh-CN" sz="2400" b="1" dirty="0">
              <a:solidFill>
                <a:schemeClr val="bg1"/>
              </a:solidFill>
              <a:latin typeface="微软雅黑" panose="020B0503020204020204" charset="-122"/>
              <a:ea typeface="微软雅黑" panose="020B0503020204020204" charset="-122"/>
            </a:endParaRPr>
          </a:p>
        </p:txBody>
      </p:sp>
      <p:sp>
        <p:nvSpPr>
          <p:cNvPr id="25" name="文本框 24"/>
          <p:cNvSpPr txBox="1"/>
          <p:nvPr>
            <p:custDataLst>
              <p:tags r:id="rId1"/>
            </p:custDataLst>
          </p:nvPr>
        </p:nvSpPr>
        <p:spPr>
          <a:xfrm>
            <a:off x="173990" y="3539490"/>
            <a:ext cx="2685415" cy="1322070"/>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fontAlgn="auto">
              <a:lnSpc>
                <a:spcPct val="90000"/>
              </a:lnSpc>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寻找具体小地点</a:t>
            </a:r>
            <a:endParaRPr lang="en-US" altLang="zh-CN" dirty="0">
              <a:solidFill>
                <a:schemeClr val="tx1"/>
              </a:solidFill>
              <a:uFillTx/>
              <a:latin typeface="Times New Roman" panose="02020603050405020304" charset="0"/>
              <a:ea typeface="楷体" panose="02010609060101010101" charset="-122"/>
              <a:cs typeface="Times New Roman" panose="02020603050405020304" charset="0"/>
            </a:endParaRPr>
          </a:p>
          <a:p>
            <a:pPr algn="l" fontAlgn="auto">
              <a:lnSpc>
                <a:spcPct val="90000"/>
              </a:lnSpc>
            </a:pP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-Where’s Ms Gao’s office?</a:t>
            </a:r>
          </a:p>
          <a:p>
            <a:pPr algn="l" fontAlgn="auto">
              <a:lnSpc>
                <a:spcPct val="90000"/>
              </a:lnSpc>
            </a:pP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-It’s in … building.</a:t>
            </a:r>
          </a:p>
          <a:p>
            <a:pPr algn="l" fontAlgn="auto">
              <a:lnSpc>
                <a:spcPct val="90000"/>
              </a:lnSpc>
            </a:pP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-Where’s that?</a:t>
            </a:r>
          </a:p>
          <a:p>
            <a:pPr algn="l" fontAlgn="auto">
              <a:lnSpc>
                <a:spcPct val="90000"/>
              </a:lnSpc>
            </a:pP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-It’s +</a:t>
            </a: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方位介词</a:t>
            </a: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+n.</a:t>
            </a:r>
            <a:endParaRPr lang="en-US" altLang="zh-CN" sz="1600" b="1" dirty="0">
              <a:solidFill>
                <a:schemeClr val="tx1"/>
              </a:solidFill>
              <a:uFillTx/>
              <a:latin typeface="Times New Roman" panose="02020603050405020304" charset="0"/>
              <a:ea typeface="楷体" panose="02010609060101010101" charset="-122"/>
              <a:cs typeface="Times New Roman" panose="02020603050405020304" charset="0"/>
            </a:endParaRPr>
          </a:p>
        </p:txBody>
      </p:sp>
      <p:sp>
        <p:nvSpPr>
          <p:cNvPr id="26" name="文本框 25"/>
          <p:cNvSpPr txBox="1"/>
          <p:nvPr>
            <p:custDataLst>
              <p:tags r:id="rId2"/>
            </p:custDataLst>
          </p:nvPr>
        </p:nvSpPr>
        <p:spPr>
          <a:xfrm>
            <a:off x="173990" y="5017135"/>
            <a:ext cx="2685415" cy="1329690"/>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确认是否有某地</a:t>
            </a: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-Is there a …?</a:t>
            </a: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-Yes, there is.</a:t>
            </a: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-Where is it?</a:t>
            </a: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--It</a:t>
            </a:r>
            <a:r>
              <a:rPr lang="en-US" altLang="zh-CN" dirty="0">
                <a:latin typeface="Times New Roman" panose="02020603050405020304" charset="0"/>
                <a:ea typeface="楷体" panose="02010609060101010101" charset="-122"/>
                <a:cs typeface="Times New Roman" panose="02020603050405020304" charset="0"/>
              </a:rPr>
              <a:t>’</a:t>
            </a: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s +方位介词+n.</a:t>
            </a:r>
            <a:endParaRPr lang="zh-CN" altLang="en-US" sz="1800" dirty="0">
              <a:uFillTx/>
              <a:latin typeface="Times New Roman" panose="02020603050405020304" charset="0"/>
              <a:ea typeface="楷体" panose="02010609060101010101" charset="-122"/>
              <a:cs typeface="Times New Roman" panose="02020603050405020304" charset="0"/>
            </a:endParaRPr>
          </a:p>
        </p:txBody>
      </p:sp>
      <p:sp>
        <p:nvSpPr>
          <p:cNvPr id="27" name="文本框 26"/>
          <p:cNvSpPr txBox="1"/>
          <p:nvPr>
            <p:custDataLst>
              <p:tags r:id="rId3"/>
            </p:custDataLst>
          </p:nvPr>
        </p:nvSpPr>
        <p:spPr>
          <a:xfrm>
            <a:off x="3550961" y="3556074"/>
            <a:ext cx="1882140" cy="577215"/>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We put up…there.</a:t>
            </a: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We put…in…</a:t>
            </a:r>
          </a:p>
        </p:txBody>
      </p:sp>
      <p:sp>
        <p:nvSpPr>
          <p:cNvPr id="28" name="文本框 27"/>
          <p:cNvSpPr txBox="1"/>
          <p:nvPr>
            <p:custDataLst>
              <p:tags r:id="rId4"/>
            </p:custDataLst>
          </p:nvPr>
        </p:nvSpPr>
        <p:spPr>
          <a:xfrm>
            <a:off x="5564359" y="3539490"/>
            <a:ext cx="1316253" cy="573405"/>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It</a:t>
            </a: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a:t>
            </a: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s large.</a:t>
            </a:r>
          </a:p>
          <a:p>
            <a:pPr algn="l">
              <a:lnSpc>
                <a:spcPct val="90000"/>
              </a:lnSpc>
              <a:buClrTx/>
              <a:buSzTx/>
              <a:buFontTx/>
            </a:pPr>
            <a:r>
              <a:rPr lang="en-US" altLang="zh-CN" dirty="0">
                <a:solidFill>
                  <a:schemeClr val="tx1"/>
                </a:solidFill>
                <a:uFillTx/>
                <a:latin typeface="Times New Roman" panose="02020603050405020304" charset="0"/>
                <a:ea typeface="楷体" panose="02010609060101010101" charset="-122"/>
                <a:cs typeface="Times New Roman" panose="02020603050405020304" charset="0"/>
              </a:rPr>
              <a:t>That’s nice.</a:t>
            </a:r>
            <a:endParaRPr lang="zh-CN" altLang="en-US" dirty="0">
              <a:solidFill>
                <a:schemeClr val="tx1"/>
              </a:solidFill>
              <a:uFillTx/>
              <a:latin typeface="Times New Roman" panose="02020603050405020304" charset="0"/>
              <a:ea typeface="楷体" panose="02010609060101010101" charset="-122"/>
              <a:cs typeface="Times New Roman" panose="02020603050405020304" charset="0"/>
            </a:endParaRPr>
          </a:p>
        </p:txBody>
      </p:sp>
      <p:sp>
        <p:nvSpPr>
          <p:cNvPr id="32" name="文本框 31"/>
          <p:cNvSpPr txBox="1"/>
          <p:nvPr>
            <p:custDataLst>
              <p:tags r:id="rId5"/>
            </p:custDataLst>
          </p:nvPr>
        </p:nvSpPr>
        <p:spPr>
          <a:xfrm>
            <a:off x="3731895" y="4338321"/>
            <a:ext cx="3640455" cy="1132348"/>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It/sth. is+方位介词+n.</a:t>
            </a: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There is a/another +n.+方介/地状+n.</a:t>
            </a: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There are +n.(pl)+方介/地状+n.</a:t>
            </a:r>
          </a:p>
          <a:p>
            <a:pPr algn="l">
              <a:lnSpc>
                <a:spcPct val="90000"/>
              </a:lnSpc>
              <a:buClrTx/>
              <a:buSzTx/>
              <a:buFontTx/>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Are there any+n.(pl)+方介/地状+n.?</a:t>
            </a:r>
          </a:p>
          <a:p>
            <a:pPr algn="l">
              <a:lnSpc>
                <a:spcPct val="90000"/>
              </a:lnSpc>
            </a:pPr>
            <a:endParaRPr sz="1600" b="1" dirty="0">
              <a:solidFill>
                <a:schemeClr val="tx1">
                  <a:lumMod val="95000"/>
                  <a:lumOff val="5000"/>
                </a:schemeClr>
              </a:solidFill>
              <a:latin typeface="宋体" panose="02010600030101010101" pitchFamily="2" charset="-122"/>
              <a:ea typeface="宋体" panose="02010600030101010101" pitchFamily="2" charset="-122"/>
              <a:cs typeface="Times New Roman" panose="02020603050405020304" charset="0"/>
            </a:endParaRPr>
          </a:p>
        </p:txBody>
      </p:sp>
      <p:sp>
        <p:nvSpPr>
          <p:cNvPr id="34" name="文本框 33"/>
          <p:cNvSpPr txBox="1"/>
          <p:nvPr>
            <p:custDataLst>
              <p:tags r:id="rId6"/>
            </p:custDataLst>
          </p:nvPr>
        </p:nvSpPr>
        <p:spPr>
          <a:xfrm>
            <a:off x="8196358" y="5016501"/>
            <a:ext cx="3821652" cy="1401445"/>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pPr>
            <a:r>
              <a:rPr lang="en-US" altLang="zh-CN" dirty="0">
                <a:solidFill>
                  <a:schemeClr val="tx1"/>
                </a:solidFill>
                <a:latin typeface="Times New Roman" panose="02020603050405020304" charset="0"/>
                <a:cs typeface="Times New Roman" panose="02020603050405020304" charset="0"/>
              </a:rPr>
              <a:t>My new school is great.</a:t>
            </a:r>
          </a:p>
          <a:p>
            <a:pPr algn="l">
              <a:lnSpc>
                <a:spcPct val="90000"/>
              </a:lnSpc>
            </a:pPr>
            <a:r>
              <a:rPr lang="en-US" altLang="zh-CN" dirty="0">
                <a:solidFill>
                  <a:schemeClr val="tx1"/>
                </a:solidFill>
                <a:latin typeface="Times New Roman" panose="02020603050405020304" charset="0"/>
                <a:cs typeface="Times New Roman" panose="02020603050405020304" charset="0"/>
              </a:rPr>
              <a:t>It’s beautiful/amazing/big and clean…</a:t>
            </a:r>
          </a:p>
          <a:p>
            <a:pPr algn="l">
              <a:lnSpc>
                <a:spcPct val="90000"/>
              </a:lnSpc>
            </a:pPr>
            <a:r>
              <a:rPr lang="en-US" altLang="zh-CN" dirty="0">
                <a:solidFill>
                  <a:schemeClr val="tx1"/>
                </a:solidFill>
                <a:latin typeface="Times New Roman" panose="02020603050405020304" charset="0"/>
                <a:cs typeface="Times New Roman" panose="02020603050405020304" charset="0"/>
              </a:rPr>
              <a:t>It’s a special way to…</a:t>
            </a:r>
          </a:p>
          <a:p>
            <a:pPr algn="l">
              <a:lnSpc>
                <a:spcPct val="90000"/>
              </a:lnSpc>
            </a:pPr>
            <a:r>
              <a:rPr lang="en-US" altLang="zh-CN" dirty="0">
                <a:solidFill>
                  <a:schemeClr val="tx1"/>
                </a:solidFill>
                <a:latin typeface="Times New Roman" panose="02020603050405020304" charset="0"/>
                <a:cs typeface="Times New Roman" panose="02020603050405020304" charset="0"/>
              </a:rPr>
              <a:t>It’s my favorite place because…</a:t>
            </a:r>
          </a:p>
          <a:p>
            <a:pPr algn="l">
              <a:lnSpc>
                <a:spcPct val="90000"/>
              </a:lnSpc>
            </a:pPr>
            <a:r>
              <a:rPr lang="en-US" altLang="zh-CN" dirty="0">
                <a:solidFill>
                  <a:schemeClr val="tx1"/>
                </a:solidFill>
                <a:latin typeface="Times New Roman" panose="02020603050405020304" charset="0"/>
                <a:cs typeface="Times New Roman" panose="02020603050405020304" charset="0"/>
              </a:rPr>
              <a:t>I love the Chinese food there.</a:t>
            </a:r>
            <a:endParaRPr sz="1600" b="1" dirty="0">
              <a:solidFill>
                <a:schemeClr val="tx1">
                  <a:lumMod val="95000"/>
                  <a:lumOff val="5000"/>
                </a:schemeClr>
              </a:solidFill>
              <a:latin typeface="宋体" panose="02010600030101010101" pitchFamily="2" charset="-122"/>
              <a:ea typeface="宋体" panose="02010600030101010101" pitchFamily="2" charset="-122"/>
              <a:cs typeface="Times New Roman" panose="02020603050405020304" charset="0"/>
            </a:endParaRPr>
          </a:p>
        </p:txBody>
      </p:sp>
      <p:sp>
        <p:nvSpPr>
          <p:cNvPr id="36" name="文本框 35"/>
          <p:cNvSpPr txBox="1"/>
          <p:nvPr>
            <p:custDataLst>
              <p:tags r:id="rId7"/>
            </p:custDataLst>
          </p:nvPr>
        </p:nvSpPr>
        <p:spPr>
          <a:xfrm>
            <a:off x="9498965" y="3539490"/>
            <a:ext cx="2567305" cy="1401445"/>
          </a:xfrm>
          <a:prstGeom prst="rect">
            <a:avLst/>
          </a:prstGeom>
          <a:solidFill>
            <a:schemeClr val="accent4">
              <a:lumMod val="20000"/>
              <a:lumOff val="80000"/>
            </a:schemeClr>
          </a:solidFill>
          <a:ln>
            <a:solidFill>
              <a:schemeClr val="accent4">
                <a:lumMod val="40000"/>
                <a:lumOff val="60000"/>
              </a:schemeClr>
            </a:solidFill>
          </a:ln>
        </p:spPr>
        <p:txBody>
          <a:bodyPr wrap="square" rtlCol="0">
            <a:noAutofit/>
          </a:bodyPr>
          <a:lstStyle/>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do morning exercises </a:t>
            </a: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raise the flag</a:t>
            </a: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spend most of the time…</a:t>
            </a: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change seats</a:t>
            </a:r>
          </a:p>
          <a:p>
            <a:pPr algn="l">
              <a:lnSpc>
                <a:spcPct val="90000"/>
              </a:lnSpc>
              <a:buClrTx/>
              <a:buSzTx/>
              <a:buNone/>
            </a:pPr>
            <a:r>
              <a:rPr lang="zh-CN" altLang="en-US" dirty="0">
                <a:solidFill>
                  <a:schemeClr val="tx1"/>
                </a:solidFill>
                <a:uFillTx/>
                <a:latin typeface="Times New Roman" panose="02020603050405020304" charset="0"/>
                <a:ea typeface="楷体" panose="02010609060101010101" charset="-122"/>
                <a:cs typeface="Times New Roman" panose="02020603050405020304" charset="0"/>
              </a:rPr>
              <a:t>eat many kinds of food</a:t>
            </a:r>
            <a:endParaRPr lang="zh-CN" altLang="en-US" sz="1800" dirty="0">
              <a:uFillTx/>
              <a:latin typeface="Times New Roman" panose="02020603050405020304" charset="0"/>
              <a:ea typeface="楷体" panose="02010609060101010101" charset="-122"/>
              <a:cs typeface="Times New Roman" panose="02020603050405020304" charset="0"/>
            </a:endParaRPr>
          </a:p>
        </p:txBody>
      </p:sp>
      <p:sp>
        <p:nvSpPr>
          <p:cNvPr id="47" name="圆角矩形 28"/>
          <p:cNvSpPr/>
          <p:nvPr/>
        </p:nvSpPr>
        <p:spPr>
          <a:xfrm>
            <a:off x="3204672" y="5836131"/>
            <a:ext cx="4855336" cy="649534"/>
          </a:xfrm>
          <a:prstGeom prst="roundRect">
            <a:avLst/>
          </a:prstGeom>
          <a:solidFill>
            <a:schemeClr val="bg1"/>
          </a:solidFill>
          <a:ln>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110000"/>
              </a:lnSpc>
              <a:buClrTx/>
              <a:buSzTx/>
              <a:buFontTx/>
            </a:pP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A school is a place to start our dreams.</a:t>
            </a:r>
          </a:p>
        </p:txBody>
      </p:sp>
      <p:sp>
        <p:nvSpPr>
          <p:cNvPr id="21" name="下箭头 20"/>
          <p:cNvSpPr/>
          <p:nvPr/>
        </p:nvSpPr>
        <p:spPr>
          <a:xfrm>
            <a:off x="9246235" y="137350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9" name="下箭头 28"/>
          <p:cNvSpPr/>
          <p:nvPr/>
        </p:nvSpPr>
        <p:spPr>
          <a:xfrm rot="2160000">
            <a:off x="2694940" y="137350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下箭头 32"/>
          <p:cNvSpPr/>
          <p:nvPr/>
        </p:nvSpPr>
        <p:spPr>
          <a:xfrm rot="19440000" flipH="1">
            <a:off x="3647440" y="1376680"/>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下箭头 34"/>
          <p:cNvSpPr/>
          <p:nvPr/>
        </p:nvSpPr>
        <p:spPr>
          <a:xfrm>
            <a:off x="1091565" y="325564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8" name="下箭头 37"/>
          <p:cNvSpPr/>
          <p:nvPr/>
        </p:nvSpPr>
        <p:spPr>
          <a:xfrm>
            <a:off x="1099185" y="4795521"/>
            <a:ext cx="68580" cy="22098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9" name="下箭头 38"/>
          <p:cNvSpPr/>
          <p:nvPr/>
        </p:nvSpPr>
        <p:spPr>
          <a:xfrm>
            <a:off x="4808220" y="326072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下箭头 40"/>
          <p:cNvSpPr/>
          <p:nvPr/>
        </p:nvSpPr>
        <p:spPr>
          <a:xfrm>
            <a:off x="6164952" y="325564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3" name="下箭头 42"/>
          <p:cNvSpPr/>
          <p:nvPr/>
        </p:nvSpPr>
        <p:spPr>
          <a:xfrm>
            <a:off x="10977487" y="3186737"/>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4" name="下箭头 43"/>
          <p:cNvSpPr/>
          <p:nvPr/>
        </p:nvSpPr>
        <p:spPr>
          <a:xfrm rot="2160000">
            <a:off x="8081645" y="231457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下箭头 44"/>
          <p:cNvSpPr/>
          <p:nvPr/>
        </p:nvSpPr>
        <p:spPr>
          <a:xfrm rot="19440000" flipH="1">
            <a:off x="10896600" y="231457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8" name="下箭头 47"/>
          <p:cNvSpPr/>
          <p:nvPr/>
        </p:nvSpPr>
        <p:spPr>
          <a:xfrm rot="19440000" flipH="1">
            <a:off x="6002655" y="2339340"/>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9" name="下箭头 48"/>
          <p:cNvSpPr/>
          <p:nvPr/>
        </p:nvSpPr>
        <p:spPr>
          <a:xfrm>
            <a:off x="4808220" y="232854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0" name="下箭头 49"/>
          <p:cNvSpPr/>
          <p:nvPr/>
        </p:nvSpPr>
        <p:spPr>
          <a:xfrm>
            <a:off x="1091565" y="2213610"/>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下箭头 50"/>
          <p:cNvSpPr/>
          <p:nvPr/>
        </p:nvSpPr>
        <p:spPr>
          <a:xfrm rot="2160000">
            <a:off x="3648075" y="2228215"/>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2" name="下箭头 51"/>
          <p:cNvSpPr/>
          <p:nvPr/>
        </p:nvSpPr>
        <p:spPr>
          <a:xfrm>
            <a:off x="9545987" y="2341122"/>
            <a:ext cx="76200" cy="34607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3" name="下箭头 52"/>
          <p:cNvSpPr/>
          <p:nvPr/>
        </p:nvSpPr>
        <p:spPr>
          <a:xfrm rot="20088711">
            <a:off x="3340071" y="3353525"/>
            <a:ext cx="61282" cy="131038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4" name="下箭头 53"/>
          <p:cNvSpPr/>
          <p:nvPr/>
        </p:nvSpPr>
        <p:spPr>
          <a:xfrm rot="1747051">
            <a:off x="7752098" y="3363320"/>
            <a:ext cx="90970" cy="138971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5" name="下箭头 54"/>
          <p:cNvSpPr/>
          <p:nvPr/>
        </p:nvSpPr>
        <p:spPr>
          <a:xfrm rot="2032585" flipH="1">
            <a:off x="9042889" y="3137221"/>
            <a:ext cx="133008" cy="175636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下箭头 28"/>
          <p:cNvSpPr/>
          <p:nvPr/>
        </p:nvSpPr>
        <p:spPr>
          <a:xfrm rot="2160000">
            <a:off x="3619138" y="502475"/>
            <a:ext cx="45719" cy="25454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下箭头 32"/>
          <p:cNvSpPr/>
          <p:nvPr/>
        </p:nvSpPr>
        <p:spPr>
          <a:xfrm rot="19440000" flipH="1">
            <a:off x="8838969" y="487383"/>
            <a:ext cx="51127" cy="28296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9378"/>
            <a:ext cx="4743450" cy="2757487"/>
          </a:xfrm>
          <a:prstGeom prst="rect">
            <a:avLst/>
          </a:prstGeom>
        </p:spPr>
      </p:pic>
      <p:grpSp>
        <p:nvGrpSpPr>
          <p:cNvPr id="2" name="组合 1"/>
          <p:cNvGrpSpPr/>
          <p:nvPr/>
        </p:nvGrpSpPr>
        <p:grpSpPr>
          <a:xfrm>
            <a:off x="250190" y="3940677"/>
            <a:ext cx="4493260" cy="2447925"/>
            <a:chOff x="385" y="6458"/>
            <a:chExt cx="7076" cy="3855"/>
          </a:xfrm>
        </p:grpSpPr>
        <p:sp>
          <p:nvSpPr>
            <p:cNvPr id="11" name="圆角矩形 10"/>
            <p:cNvSpPr/>
            <p:nvPr/>
          </p:nvSpPr>
          <p:spPr>
            <a:xfrm>
              <a:off x="385" y="6458"/>
              <a:ext cx="6844" cy="3855"/>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bg1"/>
                </a:solidFill>
              </a:endParaRPr>
            </a:p>
          </p:txBody>
        </p:sp>
        <p:sp>
          <p:nvSpPr>
            <p:cNvPr id="6" name="文本框 5"/>
            <p:cNvSpPr txBox="1"/>
            <p:nvPr/>
          </p:nvSpPr>
          <p:spPr>
            <a:xfrm>
              <a:off x="505" y="6569"/>
              <a:ext cx="6956" cy="3676"/>
            </a:xfrm>
            <a:prstGeom prst="rect">
              <a:avLst/>
            </a:prstGeom>
            <a:noFill/>
          </p:spPr>
          <p:txBody>
            <a:bodyPr wrap="square" rtlCol="0">
              <a:spAutoFit/>
            </a:bodyPr>
            <a:lstStyle/>
            <a:p>
              <a:pPr indent="0" algn="l" fontAlgn="auto">
                <a:lnSpc>
                  <a:spcPct val="100000"/>
                </a:lnSpc>
                <a:buClrTx/>
                <a:buSzTx/>
                <a:buNone/>
              </a:pPr>
              <a:r>
                <a:rPr lang="en-US" altLang="zh-CN" sz="2400" b="1" dirty="0">
                  <a:solidFill>
                    <a:schemeClr val="bg1"/>
                  </a:solidFill>
                  <a:latin typeface="Times New Roman" panose="02020603050405020304" charset="0"/>
                  <a:cs typeface="Times New Roman" panose="02020603050405020304" charset="0"/>
                </a:rPr>
                <a:t>Work in groups</a:t>
              </a:r>
              <a:r>
                <a:rPr lang="zh-CN" altLang="en-US" sz="2400" b="1" dirty="0">
                  <a:solidFill>
                    <a:schemeClr val="bg1"/>
                  </a:solidFill>
                  <a:latin typeface="Times New Roman" panose="02020603050405020304" charset="0"/>
                  <a:cs typeface="Times New Roman" panose="02020603050405020304" charset="0"/>
                </a:rPr>
                <a:t>：</a:t>
              </a:r>
              <a:endParaRPr lang="en-US" altLang="zh-CN" sz="2400" b="1" dirty="0">
                <a:solidFill>
                  <a:schemeClr val="bg1"/>
                </a:solidFill>
                <a:latin typeface="Times New Roman" panose="02020603050405020304" charset="0"/>
                <a:cs typeface="Times New Roman" panose="02020603050405020304" charset="0"/>
              </a:endParaRP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collect and sort information</a:t>
              </a: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draw a map of the school</a:t>
              </a: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mark the places</a:t>
              </a:r>
            </a:p>
            <a:p>
              <a:pPr marL="457200" indent="-457200" fontAlgn="auto">
                <a:lnSpc>
                  <a:spcPct val="130000"/>
                </a:lnSpc>
                <a:buFont typeface="+mj-lt"/>
                <a:buAutoNum type="arabicPeriod"/>
              </a:pPr>
              <a:r>
                <a:rPr lang="en-US" altLang="zh-CN" sz="2400" b="1" dirty="0">
                  <a:solidFill>
                    <a:schemeClr val="bg1"/>
                  </a:solidFill>
                  <a:latin typeface="Times New Roman" panose="02020603050405020304" charset="0"/>
                  <a:cs typeface="Times New Roman" panose="02020603050405020304" charset="0"/>
                </a:rPr>
                <a:t>plan a tour</a:t>
              </a:r>
            </a:p>
          </p:txBody>
        </p:sp>
      </p:grpSp>
      <p:sp>
        <p:nvSpPr>
          <p:cNvPr id="25" name="圆角矩形 24"/>
          <p:cNvSpPr/>
          <p:nvPr/>
        </p:nvSpPr>
        <p:spPr>
          <a:xfrm>
            <a:off x="-789210" y="-149349"/>
            <a:ext cx="5210175"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199890" y="171496"/>
            <a:ext cx="4254205" cy="521970"/>
          </a:xfrm>
          <a:prstGeom prst="rect">
            <a:avLst/>
          </a:prstGeom>
          <a:noFill/>
        </p:spPr>
        <p:txBody>
          <a:bodyPr wrap="square" rtlCol="0">
            <a:spAutoFit/>
          </a:bodyPr>
          <a:lstStyle/>
          <a:p>
            <a:r>
              <a:rPr lang="en-US" altLang="zh-CN" sz="2800" b="1" dirty="0">
                <a:solidFill>
                  <a:srgbClr val="F5E752"/>
                </a:solidFill>
                <a:latin typeface="Britannic Bold" panose="020B0903060703020204" charset="0"/>
                <a:cs typeface="Britannic Bold" panose="020B0903060703020204" charset="0"/>
              </a:rPr>
              <a:t>2.Project implementation</a:t>
            </a:r>
          </a:p>
        </p:txBody>
      </p:sp>
      <p:grpSp>
        <p:nvGrpSpPr>
          <p:cNvPr id="12" name="组合 11"/>
          <p:cNvGrpSpPr/>
          <p:nvPr/>
        </p:nvGrpSpPr>
        <p:grpSpPr>
          <a:xfrm>
            <a:off x="4957224" y="1247491"/>
            <a:ext cx="6908386" cy="3872620"/>
            <a:chOff x="7088" y="-448"/>
            <a:chExt cx="11370" cy="11257"/>
          </a:xfrm>
        </p:grpSpPr>
        <p:sp>
          <p:nvSpPr>
            <p:cNvPr id="13" name="圆角矩形 12"/>
            <p:cNvSpPr/>
            <p:nvPr/>
          </p:nvSpPr>
          <p:spPr>
            <a:xfrm>
              <a:off x="7088" y="-448"/>
              <a:ext cx="11370" cy="11012"/>
            </a:xfrm>
            <a:prstGeom prst="roundRect">
              <a:avLst>
                <a:gd name="adj" fmla="val 8851"/>
              </a:avLst>
            </a:prstGeom>
            <a:noFill/>
            <a:ln w="25400" cmpd="sng">
              <a:solidFill>
                <a:srgbClr val="469C5C"/>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nvSpPr>
          <p:spPr>
            <a:xfrm>
              <a:off x="7301" y="-374"/>
              <a:ext cx="10944" cy="11183"/>
            </a:xfrm>
            <a:prstGeom prst="rect">
              <a:avLst/>
            </a:prstGeom>
            <a:noFill/>
          </p:spPr>
          <p:txBody>
            <a:bodyPr wrap="square" rtlCol="0" anchor="t">
              <a:spAutoFit/>
            </a:bodyPr>
            <a:lstStyle/>
            <a:p>
              <a:pPr algn="ctr"/>
              <a:r>
                <a:rPr lang="zh-CN" altLang="en-US" sz="2800" b="1" dirty="0">
                  <a:latin typeface="楷体" panose="02010609060101010101" charset="-122"/>
                  <a:ea typeface="楷体" panose="02010609060101010101" charset="-122"/>
                  <a:sym typeface="+mn-ea"/>
                </a:rPr>
                <a:t>项目实施</a:t>
              </a:r>
              <a:endParaRPr lang="en-US" altLang="zh-CN" sz="2800" b="1" dirty="0">
                <a:latin typeface="楷体" panose="02010609060101010101" charset="-122"/>
                <a:ea typeface="楷体" panose="02010609060101010101" charset="-122"/>
                <a:sym typeface="+mn-ea"/>
              </a:endParaRPr>
            </a:p>
            <a:p>
              <a:r>
                <a:rPr lang="zh-CN" altLang="en-US" sz="2400" dirty="0">
                  <a:latin typeface="楷体" panose="02010609060101010101" charset="-122"/>
                  <a:ea typeface="楷体" panose="02010609060101010101" charset="-122"/>
                  <a:sym typeface="+mn-ea"/>
                </a:rPr>
                <a:t>学生通过小组合作，完成以下任务：</a:t>
              </a:r>
              <a:endParaRPr lang="en-US" altLang="zh-CN" sz="2400" dirty="0">
                <a:latin typeface="楷体" panose="02010609060101010101" charset="-122"/>
                <a:ea typeface="楷体" panose="02010609060101010101" charset="-122"/>
                <a:sym typeface="+mn-ea"/>
              </a:endParaRPr>
            </a:p>
            <a:p>
              <a:r>
                <a:rPr lang="en-US" altLang="zh-CN" sz="2400" dirty="0">
                  <a:latin typeface="楷体" panose="02010609060101010101" charset="-122"/>
                  <a:ea typeface="楷体" panose="02010609060101010101" charset="-122"/>
                  <a:sym typeface="+mn-ea"/>
                </a:rPr>
                <a:t>1.</a:t>
              </a:r>
              <a:r>
                <a:rPr lang="zh-CN" altLang="en-US" sz="2400" dirty="0">
                  <a:solidFill>
                    <a:srgbClr val="FF0000"/>
                  </a:solidFill>
                  <a:latin typeface="楷体" panose="02010609060101010101" charset="-122"/>
                  <a:ea typeface="楷体" panose="02010609060101010101" charset="-122"/>
                  <a:sym typeface="+mn-ea"/>
                </a:rPr>
                <a:t>收集整理信息</a:t>
              </a:r>
              <a:r>
                <a:rPr lang="zh-CN" altLang="en-US" sz="2400" dirty="0">
                  <a:latin typeface="楷体" panose="02010609060101010101" charset="-122"/>
                  <a:ea typeface="楷体" panose="02010609060101010101" charset="-122"/>
                  <a:sym typeface="+mn-ea"/>
                </a:rPr>
                <a:t>。收集并整理学校相关信息（建筑物、位置、游览路线等）。</a:t>
              </a:r>
              <a:endParaRPr lang="en-US" altLang="zh-CN" sz="2400" dirty="0">
                <a:latin typeface="楷体" panose="02010609060101010101" charset="-122"/>
                <a:ea typeface="楷体" panose="02010609060101010101" charset="-122"/>
                <a:sym typeface="+mn-ea"/>
              </a:endParaRPr>
            </a:p>
            <a:p>
              <a:r>
                <a:rPr lang="en-US" altLang="zh-CN" sz="2400" dirty="0">
                  <a:latin typeface="楷体" panose="02010609060101010101" charset="-122"/>
                  <a:ea typeface="楷体" panose="02010609060101010101" charset="-122"/>
                  <a:sym typeface="+mn-ea"/>
                </a:rPr>
                <a:t>2.</a:t>
              </a:r>
              <a:r>
                <a:rPr lang="zh-CN" altLang="en-US" sz="2400" dirty="0">
                  <a:solidFill>
                    <a:srgbClr val="FF0000"/>
                  </a:solidFill>
                  <a:latin typeface="楷体" panose="02010609060101010101" charset="-122"/>
                  <a:ea typeface="楷体" panose="02010609060101010101" charset="-122"/>
                  <a:sym typeface="+mn-ea"/>
                </a:rPr>
                <a:t>绘制校园平面图。</a:t>
              </a:r>
              <a:r>
                <a:rPr lang="zh-CN" altLang="en-US" sz="2400" dirty="0">
                  <a:latin typeface="楷体" panose="02010609060101010101" charset="-122"/>
                  <a:ea typeface="楷体" panose="02010609060101010101" charset="-122"/>
                  <a:sym typeface="+mn-ea"/>
                </a:rPr>
                <a:t>讨论确定平面图风格、建筑物位置、路线选择等，完成平面图的绘制。</a:t>
              </a:r>
              <a:endParaRPr lang="en-US" altLang="zh-CN" sz="2400" dirty="0">
                <a:latin typeface="楷体" panose="02010609060101010101" charset="-122"/>
                <a:ea typeface="楷体" panose="02010609060101010101" charset="-122"/>
                <a:sym typeface="+mn-ea"/>
              </a:endParaRPr>
            </a:p>
            <a:p>
              <a:r>
                <a:rPr lang="en-US" altLang="zh-CN" sz="2400" dirty="0">
                  <a:latin typeface="楷体" panose="02010609060101010101" charset="-122"/>
                  <a:ea typeface="楷体" panose="02010609060101010101" charset="-122"/>
                  <a:sym typeface="+mn-ea"/>
                </a:rPr>
                <a:t>3.</a:t>
              </a:r>
              <a:r>
                <a:rPr lang="zh-CN" altLang="en-US" sz="2400" dirty="0">
                  <a:solidFill>
                    <a:srgbClr val="FF0000"/>
                  </a:solidFill>
                  <a:latin typeface="楷体" panose="02010609060101010101" charset="-122"/>
                  <a:ea typeface="楷体" panose="02010609060101010101" charset="-122"/>
                  <a:sym typeface="+mn-ea"/>
                </a:rPr>
                <a:t>设计游览介绍词</a:t>
              </a:r>
              <a:r>
                <a:rPr lang="zh-CN" altLang="en-US" sz="2400" dirty="0">
                  <a:latin typeface="楷体" panose="02010609060101010101" charset="-122"/>
                  <a:ea typeface="楷体" panose="02010609060101010101" charset="-122"/>
                  <a:sym typeface="+mn-ea"/>
                </a:rPr>
                <a:t>。根据</a:t>
              </a:r>
              <a:r>
                <a:rPr lang="en-US" altLang="zh-CN" sz="2400" dirty="0">
                  <a:latin typeface="楷体" panose="02010609060101010101" charset="-122"/>
                  <a:ea typeface="楷体" panose="02010609060101010101" charset="-122"/>
                  <a:sym typeface="+mn-ea"/>
                </a:rPr>
                <a:t>3b</a:t>
              </a:r>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呈现的语言支架，讨论决定游览介绍词，鼓励学生使用丰富的语言表达。引导学生思考介绍词的结尾，添加结尾。</a:t>
              </a:r>
            </a:p>
            <a:p>
              <a:endParaRPr lang="en-US" altLang="zh-CN" sz="2400" dirty="0">
                <a:latin typeface="楷体" panose="02010609060101010101" charset="-122"/>
                <a:ea typeface="楷体" panose="02010609060101010101" charset="-122"/>
                <a:sym typeface="+mn-ea"/>
              </a:endParaRPr>
            </a:p>
          </p:txBody>
        </p:sp>
      </p:grpSp>
      <p:grpSp>
        <p:nvGrpSpPr>
          <p:cNvPr id="7" name="组合 6"/>
          <p:cNvGrpSpPr/>
          <p:nvPr/>
        </p:nvGrpSpPr>
        <p:grpSpPr>
          <a:xfrm>
            <a:off x="4743450" y="240966"/>
            <a:ext cx="7519669" cy="6376067"/>
            <a:chOff x="385" y="6458"/>
            <a:chExt cx="7076" cy="3855"/>
          </a:xfrm>
        </p:grpSpPr>
        <p:sp>
          <p:nvSpPr>
            <p:cNvPr id="8" name="圆角矩形 10"/>
            <p:cNvSpPr/>
            <p:nvPr/>
          </p:nvSpPr>
          <p:spPr>
            <a:xfrm>
              <a:off x="385" y="6458"/>
              <a:ext cx="6844" cy="3855"/>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505" y="6569"/>
              <a:ext cx="6956" cy="300"/>
            </a:xfrm>
            <a:prstGeom prst="rect">
              <a:avLst/>
            </a:prstGeom>
            <a:noFill/>
          </p:spPr>
          <p:txBody>
            <a:bodyPr wrap="square" rtlCol="0">
              <a:spAutoFit/>
            </a:bodyPr>
            <a:lstStyle/>
            <a:p>
              <a:pPr indent="0" algn="l" fontAlgn="auto">
                <a:lnSpc>
                  <a:spcPct val="100000"/>
                </a:lnSpc>
                <a:buClrTx/>
                <a:buSzTx/>
                <a:buNone/>
              </a:pPr>
              <a:endParaRPr lang="en-US" altLang="zh-CN" sz="2400" b="1" dirty="0">
                <a:solidFill>
                  <a:schemeClr val="bg1"/>
                </a:solidFill>
                <a:latin typeface="Times New Roman" panose="02020603050405020304" charset="0"/>
                <a:cs typeface="Times New Roman" panose="02020603050405020304" charset="0"/>
              </a:endParaRPr>
            </a:p>
          </p:txBody>
        </p:sp>
      </p:grpSp>
      <p:sp>
        <p:nvSpPr>
          <p:cNvPr id="15" name="文本框 14"/>
          <p:cNvSpPr txBox="1"/>
          <p:nvPr/>
        </p:nvSpPr>
        <p:spPr>
          <a:xfrm>
            <a:off x="5256364" y="463108"/>
            <a:ext cx="6310103" cy="6001643"/>
          </a:xfrm>
          <a:prstGeom prst="rect">
            <a:avLst/>
          </a:prstGeom>
          <a:noFill/>
        </p:spPr>
        <p:txBody>
          <a:bodyPr wrap="square">
            <a:spAutoFit/>
          </a:bodyPr>
          <a:lstStyle/>
          <a:p>
            <a:r>
              <a:rPr lang="en-US" altLang="zh-CN" sz="2400" b="1" dirty="0">
                <a:solidFill>
                  <a:schemeClr val="accent3">
                    <a:lumMod val="60000"/>
                    <a:lumOff val="40000"/>
                  </a:schemeClr>
                </a:solidFill>
              </a:rPr>
              <a:t>Hello and welcome to our school! My name is … and I’m your guide today. Let’s begin the tour.</a:t>
            </a:r>
          </a:p>
          <a:p>
            <a:r>
              <a:rPr lang="en-US" altLang="zh-CN" sz="2400" b="1" dirty="0">
                <a:solidFill>
                  <a:schemeClr val="bg1"/>
                </a:solidFill>
              </a:rPr>
              <a:t>This is our </a:t>
            </a:r>
            <a:r>
              <a:rPr lang="en-US" altLang="zh-CN" sz="2400" b="1" u="sng" dirty="0">
                <a:solidFill>
                  <a:schemeClr val="bg1"/>
                </a:solidFill>
              </a:rPr>
              <a:t>classroom building</a:t>
            </a:r>
            <a:r>
              <a:rPr lang="en-US" altLang="zh-CN" sz="2400" b="1" dirty="0">
                <a:solidFill>
                  <a:schemeClr val="bg1"/>
                </a:solidFill>
              </a:rPr>
              <a:t>. It’s really big. We spend most of our time here. Look, there is a  large </a:t>
            </a:r>
            <a:r>
              <a:rPr lang="en-US" altLang="zh-CN" sz="2400" b="1" u="sng" dirty="0">
                <a:solidFill>
                  <a:schemeClr val="bg1"/>
                </a:solidFill>
              </a:rPr>
              <a:t>sports field </a:t>
            </a:r>
            <a:r>
              <a:rPr lang="en-US" altLang="zh-CN" sz="2400" b="1" dirty="0">
                <a:solidFill>
                  <a:schemeClr val="bg1"/>
                </a:solidFill>
              </a:rPr>
              <a:t>next to it. We do morning exercises together. Every Monday we raise the flag there. The big building behind it is our </a:t>
            </a:r>
            <a:r>
              <a:rPr lang="en-US" altLang="zh-CN" sz="2400" b="1" u="sng" dirty="0">
                <a:solidFill>
                  <a:schemeClr val="bg1"/>
                </a:solidFill>
              </a:rPr>
              <a:t>library</a:t>
            </a:r>
            <a:r>
              <a:rPr lang="en-US" altLang="zh-CN" sz="2400" b="1" dirty="0">
                <a:solidFill>
                  <a:schemeClr val="bg1"/>
                </a:solidFill>
              </a:rPr>
              <a:t>. It is my favorite place. I enjoy  reading all kinds of books there. The next place on our tour is the </a:t>
            </a:r>
            <a:r>
              <a:rPr lang="en-US" altLang="zh-CN" sz="2400" b="1" u="sng" dirty="0">
                <a:solidFill>
                  <a:schemeClr val="bg1"/>
                </a:solidFill>
              </a:rPr>
              <a:t>science building</a:t>
            </a:r>
            <a:r>
              <a:rPr lang="en-US" altLang="zh-CN" sz="2400" b="1" dirty="0">
                <a:solidFill>
                  <a:schemeClr val="bg1"/>
                </a:solidFill>
              </a:rPr>
              <a:t>. This is an interesting place because we do many amazing scientific experiments there. We learn a lot and have fun as well.</a:t>
            </a:r>
          </a:p>
          <a:p>
            <a:r>
              <a:rPr lang="zh-CN" altLang="en-US" sz="2400" b="1" dirty="0">
                <a:solidFill>
                  <a:schemeClr val="accent3">
                    <a:lumMod val="60000"/>
                    <a:lumOff val="40000"/>
                  </a:schemeClr>
                </a:solidFill>
                <a:sym typeface="阿里巴巴普惠体" panose="00020600040101010101" charset="-122"/>
              </a:rPr>
              <a:t>A school is a place to start our dream</a:t>
            </a:r>
            <a:r>
              <a:rPr lang="en-US" altLang="zh-CN" sz="2400" b="1" dirty="0">
                <a:solidFill>
                  <a:schemeClr val="accent3">
                    <a:lumMod val="60000"/>
                    <a:lumOff val="40000"/>
                  </a:schemeClr>
                </a:solidFill>
                <a:sym typeface="阿里巴巴普惠体" panose="00020600040101010101" charset="-122"/>
              </a:rPr>
              <a:t>s</a:t>
            </a:r>
            <a:r>
              <a:rPr lang="zh-CN" altLang="en-US" sz="2400" b="1" dirty="0">
                <a:solidFill>
                  <a:schemeClr val="accent3">
                    <a:lumMod val="60000"/>
                    <a:lumOff val="40000"/>
                  </a:schemeClr>
                </a:solidFill>
                <a:sym typeface="阿里巴巴普惠体" panose="00020600040101010101" charset="-122"/>
              </a:rPr>
              <a:t>. I love my school so much and I hope all of you can enjoy the tour in our school.</a:t>
            </a:r>
            <a:endParaRPr lang="en-US" altLang="zh-CN" sz="2400" b="1" dirty="0">
              <a:solidFill>
                <a:schemeClr val="accent3">
                  <a:lumMod val="60000"/>
                  <a:lumOff val="40000"/>
                </a:schemeClr>
              </a:solidFill>
            </a:endParaRPr>
          </a:p>
        </p:txBody>
      </p:sp>
      <p:sp>
        <p:nvSpPr>
          <p:cNvPr id="4" name="矩形 3">
            <a:extLst>
              <a:ext uri="{FF2B5EF4-FFF2-40B4-BE49-F238E27FC236}">
                <a16:creationId xmlns:a16="http://schemas.microsoft.com/office/drawing/2014/main" id="{3C8174AC-D600-EC81-8D4A-15C73BF190EF}"/>
              </a:ext>
            </a:extLst>
          </p:cNvPr>
          <p:cNvSpPr/>
          <p:nvPr/>
        </p:nvSpPr>
        <p:spPr>
          <a:xfrm>
            <a:off x="5256364" y="5306646"/>
            <a:ext cx="6208805" cy="11267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44" y="1212241"/>
            <a:ext cx="7580001" cy="687009"/>
          </a:xfrm>
          <a:prstGeom prst="rect">
            <a:avLst/>
          </a:prstGeom>
        </p:spPr>
      </p:pic>
      <p:sp>
        <p:nvSpPr>
          <p:cNvPr id="5" name="矩形: 圆角 4"/>
          <p:cNvSpPr/>
          <p:nvPr/>
        </p:nvSpPr>
        <p:spPr>
          <a:xfrm>
            <a:off x="1397358" y="1384479"/>
            <a:ext cx="4043966" cy="31553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713740" y="-420370"/>
            <a:ext cx="5210175"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535170" y="156891"/>
            <a:ext cx="4254205" cy="521970"/>
          </a:xfrm>
          <a:prstGeom prst="rect">
            <a:avLst/>
          </a:prstGeom>
          <a:noFill/>
        </p:spPr>
        <p:txBody>
          <a:bodyPr wrap="square" rtlCol="0">
            <a:spAutoFit/>
          </a:bodyPr>
          <a:lstStyle/>
          <a:p>
            <a:r>
              <a:rPr lang="en-US" altLang="zh-CN" sz="2800" b="1" dirty="0">
                <a:solidFill>
                  <a:srgbClr val="F5E752"/>
                </a:solidFill>
                <a:latin typeface="Britannic Bold" panose="020B0903060703020204" charset="0"/>
                <a:cs typeface="Britannic Bold" panose="020B0903060703020204" charset="0"/>
              </a:rPr>
              <a:t>3.Project presentation </a:t>
            </a:r>
          </a:p>
        </p:txBody>
      </p:sp>
      <p:grpSp>
        <p:nvGrpSpPr>
          <p:cNvPr id="16" name="组合 15"/>
          <p:cNvGrpSpPr/>
          <p:nvPr/>
        </p:nvGrpSpPr>
        <p:grpSpPr>
          <a:xfrm>
            <a:off x="535314" y="2071370"/>
            <a:ext cx="4678045" cy="4395691"/>
            <a:chOff x="-301" y="7588"/>
            <a:chExt cx="7367" cy="6449"/>
          </a:xfrm>
        </p:grpSpPr>
        <p:sp>
          <p:nvSpPr>
            <p:cNvPr id="11" name="圆角矩形 10"/>
            <p:cNvSpPr/>
            <p:nvPr/>
          </p:nvSpPr>
          <p:spPr>
            <a:xfrm>
              <a:off x="-301" y="7588"/>
              <a:ext cx="7367" cy="6449"/>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138" y="7972"/>
              <a:ext cx="7040" cy="5929"/>
            </a:xfrm>
            <a:prstGeom prst="rect">
              <a:avLst/>
            </a:prstGeom>
            <a:noFill/>
          </p:spPr>
          <p:txBody>
            <a:bodyPr wrap="square" rtlCol="0">
              <a:noAutofit/>
            </a:bodyPr>
            <a:lstStyle/>
            <a:p>
              <a:pPr algn="l">
                <a:lnSpc>
                  <a:spcPct val="130000"/>
                </a:lnSpc>
                <a:buClrTx/>
                <a:buSzTx/>
                <a:buNone/>
              </a:pPr>
              <a:r>
                <a:rPr lang="en-US" altLang="zh-CN" sz="2400" b="1" dirty="0">
                  <a:solidFill>
                    <a:schemeClr val="bg1"/>
                  </a:solidFill>
                  <a:latin typeface="Times New Roman" panose="02020603050405020304" charset="0"/>
                  <a:cs typeface="Times New Roman" panose="02020603050405020304" charset="0"/>
                  <a:sym typeface="+mn-ea"/>
                </a:rPr>
                <a:t>Presentation:</a:t>
              </a:r>
            </a:p>
            <a:p>
              <a:pPr algn="l">
                <a:lnSpc>
                  <a:spcPct val="130000"/>
                </a:lnSpc>
                <a:buClrTx/>
                <a:buSzTx/>
                <a:buNone/>
              </a:pPr>
              <a:r>
                <a:rPr lang="en-US" altLang="zh-CN" sz="2400" b="1" dirty="0">
                  <a:solidFill>
                    <a:schemeClr val="bg1"/>
                  </a:solidFill>
                  <a:latin typeface="Times New Roman" panose="02020603050405020304" charset="0"/>
                  <a:cs typeface="Times New Roman" panose="02020603050405020304" charset="0"/>
                  <a:sym typeface="+mn-ea"/>
                </a:rPr>
                <a:t>The group members work as the guides and take turns to introduce places in the school. While listening, the other students work as visitors and ask about what they’re interested in. </a:t>
              </a:r>
            </a:p>
            <a:p>
              <a:pPr algn="l">
                <a:lnSpc>
                  <a:spcPct val="130000"/>
                </a:lnSpc>
                <a:buClrTx/>
                <a:buSzTx/>
                <a:buNone/>
              </a:pPr>
              <a:endParaRPr lang="en-US" altLang="zh-CN" sz="2400" b="1" dirty="0">
                <a:solidFill>
                  <a:schemeClr val="bg1"/>
                </a:solidFill>
                <a:latin typeface="Times New Roman" panose="02020603050405020304" charset="0"/>
                <a:cs typeface="Times New Roman" panose="02020603050405020304" charset="0"/>
              </a:endParaRPr>
            </a:p>
          </p:txBody>
        </p:sp>
      </p:grpSp>
      <p:grpSp>
        <p:nvGrpSpPr>
          <p:cNvPr id="15" name="组合 14"/>
          <p:cNvGrpSpPr/>
          <p:nvPr/>
        </p:nvGrpSpPr>
        <p:grpSpPr>
          <a:xfrm>
            <a:off x="5623013" y="2786375"/>
            <a:ext cx="6341027" cy="2799405"/>
            <a:chOff x="6545" y="4484"/>
            <a:chExt cx="11503" cy="3754"/>
          </a:xfrm>
        </p:grpSpPr>
        <p:sp>
          <p:nvSpPr>
            <p:cNvPr id="13" name="圆角矩形 12"/>
            <p:cNvSpPr/>
            <p:nvPr/>
          </p:nvSpPr>
          <p:spPr>
            <a:xfrm>
              <a:off x="6545" y="4484"/>
              <a:ext cx="11503" cy="3754"/>
            </a:xfrm>
            <a:prstGeom prst="roundRect">
              <a:avLst>
                <a:gd name="adj" fmla="val 8851"/>
              </a:avLst>
            </a:prstGeom>
            <a:noFill/>
            <a:ln w="25400" cmpd="sng">
              <a:solidFill>
                <a:srgbClr val="469C5C"/>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nvSpPr>
          <p:spPr>
            <a:xfrm>
              <a:off x="6838" y="4741"/>
              <a:ext cx="10903" cy="3095"/>
            </a:xfrm>
            <a:prstGeom prst="rect">
              <a:avLst/>
            </a:prstGeom>
            <a:noFill/>
          </p:spPr>
          <p:txBody>
            <a:bodyPr wrap="square" rtlCol="0" anchor="t">
              <a:spAutoFit/>
            </a:bodyPr>
            <a:lstStyle/>
            <a:p>
              <a:pPr algn="ctr"/>
              <a:r>
                <a:rPr lang="zh-CN" altLang="en-US" sz="2400" b="1" dirty="0">
                  <a:latin typeface="楷体" panose="02010609060101010101" charset="-122"/>
                  <a:ea typeface="楷体" panose="02010609060101010101" charset="-122"/>
                  <a:cs typeface="楷体" panose="02010609060101010101" charset="-122"/>
                  <a:sym typeface="+mn-ea"/>
                </a:rPr>
                <a:t>项目展示</a:t>
              </a:r>
              <a:endParaRPr lang="en-US" altLang="zh-CN" sz="2400" b="1" dirty="0">
                <a:latin typeface="楷体" panose="02010609060101010101" charset="-122"/>
                <a:ea typeface="楷体" panose="02010609060101010101" charset="-122"/>
                <a:cs typeface="楷体" panose="02010609060101010101" charset="-122"/>
                <a:sym typeface="+mn-ea"/>
              </a:endParaRPr>
            </a:p>
            <a:p>
              <a:r>
                <a:rPr lang="zh-CN" altLang="en-US" sz="2400" dirty="0">
                  <a:latin typeface="楷体" panose="02010609060101010101" charset="-122"/>
                  <a:ea typeface="楷体" panose="02010609060101010101" charset="-122"/>
                  <a:cs typeface="楷体" panose="02010609060101010101" charset="-122"/>
                  <a:sym typeface="+mn-ea"/>
                </a:rPr>
                <a:t>    各小组成员全员参与项目成果展示，根据所绘地图，轮流介绍校园。与此同时，其他学生扮演游客，可即时向导游提问，了解自己感兴趣的内容，增加互动，丰富成果展示。</a:t>
              </a:r>
              <a:endParaRPr lang="zh-CN" altLang="en-US" sz="2400" dirty="0">
                <a:solidFill>
                  <a:schemeClr val="tx1"/>
                </a:solidFill>
                <a:latin typeface="楷体" panose="02010609060101010101" charset="-122"/>
                <a:ea typeface="楷体" panose="02010609060101010101" charset="-122"/>
                <a:cs typeface="楷体" panose="02010609060101010101" charset="-122"/>
                <a:sym typeface="+mn-ea"/>
              </a:endParaRPr>
            </a:p>
          </p:txBody>
        </p:sp>
      </p:grpSp>
      <p:grpSp>
        <p:nvGrpSpPr>
          <p:cNvPr id="3" name="组合 2"/>
          <p:cNvGrpSpPr/>
          <p:nvPr/>
        </p:nvGrpSpPr>
        <p:grpSpPr>
          <a:xfrm>
            <a:off x="5250190" y="1666554"/>
            <a:ext cx="6941810" cy="5039045"/>
            <a:chOff x="385" y="6458"/>
            <a:chExt cx="7076" cy="3855"/>
          </a:xfrm>
        </p:grpSpPr>
        <p:sp>
          <p:nvSpPr>
            <p:cNvPr id="6" name="圆角矩形 10"/>
            <p:cNvSpPr/>
            <p:nvPr/>
          </p:nvSpPr>
          <p:spPr>
            <a:xfrm>
              <a:off x="385" y="6458"/>
              <a:ext cx="6901" cy="3855"/>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bg1"/>
                </a:solidFill>
              </a:endParaRPr>
            </a:p>
          </p:txBody>
        </p:sp>
        <p:sp>
          <p:nvSpPr>
            <p:cNvPr id="7" name="文本框 6"/>
            <p:cNvSpPr txBox="1"/>
            <p:nvPr/>
          </p:nvSpPr>
          <p:spPr>
            <a:xfrm>
              <a:off x="505" y="6569"/>
              <a:ext cx="6956" cy="300"/>
            </a:xfrm>
            <a:prstGeom prst="rect">
              <a:avLst/>
            </a:prstGeom>
            <a:noFill/>
          </p:spPr>
          <p:txBody>
            <a:bodyPr wrap="square" rtlCol="0">
              <a:spAutoFit/>
            </a:bodyPr>
            <a:lstStyle/>
            <a:p>
              <a:pPr indent="0" algn="l" fontAlgn="auto">
                <a:lnSpc>
                  <a:spcPct val="100000"/>
                </a:lnSpc>
                <a:buClrTx/>
                <a:buSzTx/>
                <a:buNone/>
              </a:pPr>
              <a:endParaRPr lang="en-US" altLang="zh-CN" sz="2400" b="1" dirty="0">
                <a:solidFill>
                  <a:schemeClr val="bg1"/>
                </a:solidFill>
                <a:latin typeface="Times New Roman" panose="02020603050405020304" charset="0"/>
                <a:cs typeface="Times New Roman" panose="02020603050405020304" charset="0"/>
              </a:endParaRPr>
            </a:p>
          </p:txBody>
        </p:sp>
      </p:grpSp>
      <p:sp>
        <p:nvSpPr>
          <p:cNvPr id="8" name="文本框 7"/>
          <p:cNvSpPr txBox="1"/>
          <p:nvPr/>
        </p:nvSpPr>
        <p:spPr>
          <a:xfrm>
            <a:off x="5489361" y="1910803"/>
            <a:ext cx="6411419" cy="4575933"/>
          </a:xfrm>
          <a:prstGeom prst="rect">
            <a:avLst/>
          </a:prstGeom>
          <a:solidFill>
            <a:schemeClr val="bg1"/>
          </a:solidFill>
          <a:ln w="28575">
            <a:solidFill>
              <a:srgbClr val="469C5C"/>
            </a:solidFill>
            <a:prstDash val="sysDot"/>
          </a:ln>
        </p:spPr>
        <p:txBody>
          <a:bodyPr wrap="square" rtlCol="0">
            <a:spAutoFit/>
          </a:bodyPr>
          <a:lstStyle/>
          <a:p>
            <a:pPr>
              <a:lnSpc>
                <a:spcPts val="3200"/>
              </a:lnSpc>
            </a:pPr>
            <a:r>
              <a:rPr lang="en-US" altLang="zh-CN" sz="2400" b="1" dirty="0">
                <a:solidFill>
                  <a:srgbClr val="FF0000"/>
                </a:solidFill>
                <a:latin typeface="Times New Roman" panose="02020603050405020304" charset="0"/>
                <a:ea typeface="华文中宋" panose="02010600040101010101" pitchFamily="2" charset="-122"/>
                <a:cs typeface="Times New Roman" panose="02020603050405020304" charset="0"/>
              </a:rPr>
              <a:t>Suggested questions for visitors:</a:t>
            </a: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1. Where’s the school dining hall? What about the food?</a:t>
            </a: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2. How many buildings are there in your school? Which is the highest?</a:t>
            </a: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3. Which floor is your classroom on?</a:t>
            </a: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4. What are the opening hours for the library?</a:t>
            </a: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5. Which is your favorite place in your school?</a:t>
            </a: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6. What do you usually do on the sports field?</a:t>
            </a: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7. Is there a music hall in your school?</a:t>
            </a:r>
          </a:p>
          <a:p>
            <a:pPr>
              <a:lnSpc>
                <a:spcPts val="3200"/>
              </a:lnSpc>
            </a:pPr>
            <a:r>
              <a:rPr lang="en-US" altLang="zh-CN" sz="2400" b="1" dirty="0">
                <a:latin typeface="Times New Roman" panose="02020603050405020304" charset="0"/>
                <a:ea typeface="华文中宋" panose="02010600040101010101" pitchFamily="2" charset="-122"/>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63846" y="3468428"/>
            <a:ext cx="5210175" cy="2635387"/>
            <a:chOff x="385" y="4227"/>
            <a:chExt cx="6194" cy="3960"/>
          </a:xfrm>
        </p:grpSpPr>
        <p:sp>
          <p:nvSpPr>
            <p:cNvPr id="17" name="圆角矩形 16"/>
            <p:cNvSpPr/>
            <p:nvPr/>
          </p:nvSpPr>
          <p:spPr>
            <a:xfrm>
              <a:off x="385" y="4227"/>
              <a:ext cx="6194" cy="3960"/>
            </a:xfrm>
            <a:prstGeom prst="roundRect">
              <a:avLst>
                <a:gd name="adj" fmla="val 9635"/>
              </a:avLst>
            </a:prstGeom>
            <a:noFill/>
            <a:ln w="28575">
              <a:solidFill>
                <a:srgbClr val="469C5C"/>
              </a:solidFill>
              <a:prstDash val="sysDash"/>
            </a:ln>
            <a:extLst>
              <a:ext uri="{909E8E84-426E-40DD-AFC4-6F175D3DCCD1}">
                <a14:hiddenFill xmlns:a14="http://schemas.microsoft.com/office/drawing/2010/main">
                  <a:solidFill>
                    <a:srgbClr val="469C5C">
                      <a:alpha val="99000"/>
                    </a:srgb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736" y="4452"/>
              <a:ext cx="5753" cy="1053"/>
            </a:xfrm>
            <a:prstGeom prst="rect">
              <a:avLst/>
            </a:prstGeom>
            <a:noFill/>
            <a:ln>
              <a:noFill/>
            </a:ln>
          </p:spPr>
          <p:txBody>
            <a:bodyPr wrap="square" rtlCol="0">
              <a:spAutoFit/>
            </a:bodyPr>
            <a:lstStyle/>
            <a:p>
              <a:pPr indent="0" fontAlgn="auto">
                <a:lnSpc>
                  <a:spcPct val="130000"/>
                </a:lnSpc>
              </a:pPr>
              <a:endParaRPr lang="en-US" altLang="zh-CN" sz="3200" b="1" dirty="0">
                <a:solidFill>
                  <a:schemeClr val="tx1"/>
                </a:solidFill>
                <a:latin typeface="Times New Roman" panose="02020603050405020304" charset="0"/>
                <a:cs typeface="Times New Roman" panose="02020603050405020304" charset="0"/>
                <a:sym typeface="+mn-ea"/>
              </a:endParaRPr>
            </a:p>
          </p:txBody>
        </p:sp>
      </p:grpSp>
      <p:sp>
        <p:nvSpPr>
          <p:cNvPr id="25" name="圆角矩形 24"/>
          <p:cNvSpPr/>
          <p:nvPr/>
        </p:nvSpPr>
        <p:spPr>
          <a:xfrm>
            <a:off x="-713740" y="-420370"/>
            <a:ext cx="5210175"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790755" y="210888"/>
            <a:ext cx="4254205" cy="521970"/>
          </a:xfrm>
          <a:prstGeom prst="rect">
            <a:avLst/>
          </a:prstGeom>
          <a:noFill/>
        </p:spPr>
        <p:txBody>
          <a:bodyPr wrap="square" rtlCol="0">
            <a:spAutoFit/>
          </a:bodyPr>
          <a:lstStyle/>
          <a:p>
            <a:r>
              <a:rPr lang="en-US" altLang="zh-CN" sz="2800" b="1" dirty="0">
                <a:solidFill>
                  <a:srgbClr val="F5E752"/>
                </a:solidFill>
                <a:latin typeface="Britannic Bold" panose="020B0903060703020204" charset="0"/>
                <a:cs typeface="Britannic Bold" panose="020B0903060703020204" charset="0"/>
              </a:rPr>
              <a:t>4.Project evaluation</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41" y="896176"/>
            <a:ext cx="6585313" cy="596856"/>
          </a:xfrm>
          <a:prstGeom prst="rect">
            <a:avLst/>
          </a:prstGeom>
        </p:spPr>
      </p:pic>
      <p:sp>
        <p:nvSpPr>
          <p:cNvPr id="6" name="矩形 5"/>
          <p:cNvSpPr/>
          <p:nvPr/>
        </p:nvSpPr>
        <p:spPr>
          <a:xfrm>
            <a:off x="4901484" y="1001386"/>
            <a:ext cx="2389031" cy="3606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val="1000999554"/>
              </p:ext>
            </p:extLst>
          </p:nvPr>
        </p:nvGraphicFramePr>
        <p:xfrm>
          <a:off x="5425860" y="2075725"/>
          <a:ext cx="6613301" cy="3946382"/>
        </p:xfrm>
        <a:graphic>
          <a:graphicData uri="http://schemas.openxmlformats.org/drawingml/2006/table">
            <a:tbl>
              <a:tblPr firstRow="1" bandRow="1">
                <a:tableStyleId>{00A15C55-8517-42AA-B614-E9B94910E393}</a:tableStyleId>
              </a:tblPr>
              <a:tblGrid>
                <a:gridCol w="4887532">
                  <a:extLst>
                    <a:ext uri="{9D8B030D-6E8A-4147-A177-3AD203B41FA5}">
                      <a16:colId xmlns:a16="http://schemas.microsoft.com/office/drawing/2014/main" val="20000"/>
                    </a:ext>
                  </a:extLst>
                </a:gridCol>
                <a:gridCol w="1725769">
                  <a:extLst>
                    <a:ext uri="{9D8B030D-6E8A-4147-A177-3AD203B41FA5}">
                      <a16:colId xmlns:a16="http://schemas.microsoft.com/office/drawing/2014/main" val="20001"/>
                    </a:ext>
                  </a:extLst>
                </a:gridCol>
              </a:tblGrid>
              <a:tr h="654542">
                <a:tc gridSpan="2">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2800" dirty="0"/>
                        <a:t>Checklist</a:t>
                      </a:r>
                    </a:p>
                  </a:txBody>
                  <a:tcPr marL="121920" marR="121920" marT="60960" marB="60960">
                    <a:solidFill>
                      <a:srgbClr val="489D5E"/>
                    </a:solidFill>
                  </a:tcPr>
                </a:tc>
                <a:tc hMerge="1">
                  <a:txBody>
                    <a:bodyPr/>
                    <a:lstStyle/>
                    <a:p>
                      <a:endParaRPr lang="zh-CN"/>
                    </a:p>
                  </a:txBody>
                  <a:tcPr marL="121920" marR="121920" marT="60960" marB="60960"/>
                </a:tc>
                <a:extLst>
                  <a:ext uri="{0D108BD9-81ED-4DB2-BD59-A6C34878D82A}">
                    <a16:rowId xmlns:a16="http://schemas.microsoft.com/office/drawing/2014/main" val="10000"/>
                  </a:ext>
                </a:extLst>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2800" dirty="0"/>
                        <a:t>Items</a:t>
                      </a:r>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2800" dirty="0"/>
                        <a:t>Stars</a:t>
                      </a:r>
                    </a:p>
                  </a:txBody>
                  <a:tcPr marL="121920" marR="121920" marT="60960" marB="60960"/>
                </a:tc>
                <a:extLst>
                  <a:ext uri="{0D108BD9-81ED-4DB2-BD59-A6C34878D82A}">
                    <a16:rowId xmlns:a16="http://schemas.microsoft.com/office/drawing/2014/main" val="10001"/>
                  </a:ext>
                </a:extLst>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dirty="0"/>
                        <a:t>A clear tour line.   </a:t>
                      </a:r>
                      <a:r>
                        <a:rPr lang="zh-CN" altLang="en-US" sz="2400" dirty="0"/>
                        <a:t>（线路清晰）</a:t>
                      </a:r>
                      <a:endParaRPr lang="en-US" altLang="zh-CN" sz="2400" dirty="0"/>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lang="zh-CN" altLang="en-US" sz="2800" dirty="0"/>
                    </a:p>
                  </a:txBody>
                  <a:tcPr marL="121920" marR="121920" marT="60960" marB="60960"/>
                </a:tc>
                <a:extLst>
                  <a:ext uri="{0D108BD9-81ED-4DB2-BD59-A6C34878D82A}">
                    <a16:rowId xmlns:a16="http://schemas.microsoft.com/office/drawing/2014/main" val="10002"/>
                  </a:ext>
                </a:extLst>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kern="1200" dirty="0"/>
                        <a:t>Rich contents.</a:t>
                      </a:r>
                      <a:r>
                        <a:rPr lang="zh-CN" altLang="en-US" sz="2400" dirty="0"/>
                        <a:t>       （内容丰富）</a:t>
                      </a:r>
                      <a:endParaRPr lang="en-US" altLang="zh-CN" sz="2400" kern="1200" dirty="0"/>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lang="zh-CN" altLang="en-US" sz="2800" dirty="0"/>
                    </a:p>
                  </a:txBody>
                  <a:tcPr marL="121920" marR="121920" marT="60960" marB="60960"/>
                </a:tc>
                <a:extLst>
                  <a:ext uri="{0D108BD9-81ED-4DB2-BD59-A6C34878D82A}">
                    <a16:rowId xmlns:a16="http://schemas.microsoft.com/office/drawing/2014/main" val="10003"/>
                  </a:ext>
                </a:extLst>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kern="1200" dirty="0"/>
                        <a:t>Timely responses.</a:t>
                      </a:r>
                      <a:r>
                        <a:rPr lang="zh-CN" altLang="en-US" sz="2400" kern="1200" dirty="0"/>
                        <a:t>（回应及时）</a:t>
                      </a:r>
                      <a:endParaRPr lang="en-US" altLang="zh-CN" sz="2400" kern="1200" dirty="0"/>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lang="zh-CN" altLang="en-US" sz="2800" dirty="0"/>
                    </a:p>
                  </a:txBody>
                  <a:tcPr marL="121920" marR="121920" marT="60960" marB="60960"/>
                </a:tc>
                <a:extLst>
                  <a:ext uri="{0D108BD9-81ED-4DB2-BD59-A6C34878D82A}">
                    <a16:rowId xmlns:a16="http://schemas.microsoft.com/office/drawing/2014/main" val="10004"/>
                  </a:ext>
                </a:extLst>
              </a:tr>
              <a:tr h="537799">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kern="1200" dirty="0"/>
                        <a:t>Fluent language.</a:t>
                      </a:r>
                      <a:r>
                        <a:rPr lang="zh-CN" altLang="en-US" sz="2400" dirty="0"/>
                        <a:t>  （语言流利）</a:t>
                      </a:r>
                      <a:endParaRPr lang="en-US" altLang="zh-CN" sz="2400" kern="1200" dirty="0"/>
                    </a:p>
                  </a:txBody>
                  <a:tcPr marL="121920" marR="121920" marT="60960" marB="60960"/>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2800" dirty="0"/>
                    </a:p>
                  </a:txBody>
                  <a:tcPr marL="121920" marR="121920" marT="60960" marB="60960"/>
                </a:tc>
                <a:extLst>
                  <a:ext uri="{0D108BD9-81ED-4DB2-BD59-A6C34878D82A}">
                    <a16:rowId xmlns:a16="http://schemas.microsoft.com/office/drawing/2014/main" val="10005"/>
                  </a:ext>
                </a:extLst>
              </a:tr>
              <a:tr h="537799">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2400" kern="1200" dirty="0"/>
                        <a:t>Proper manners.</a:t>
                      </a:r>
                      <a:r>
                        <a:rPr lang="zh-CN" altLang="en-US" sz="2400"/>
                        <a:t>  （</a:t>
                      </a:r>
                      <a:r>
                        <a:rPr lang="zh-CN" altLang="en-US" sz="2400" dirty="0"/>
                        <a:t>举止得体）</a:t>
                      </a:r>
                      <a:endParaRPr lang="en-US" altLang="zh-CN" sz="2400" kern="1200" dirty="0"/>
                    </a:p>
                  </a:txBody>
                  <a:tcPr marL="121920" marR="121920" marT="60960" marB="60960"/>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lang="en-US" altLang="zh-CN" sz="2800" dirty="0"/>
                    </a:p>
                  </a:txBody>
                  <a:tcPr marL="121920" marR="121920" marT="60960" marB="60960"/>
                </a:tc>
                <a:extLst>
                  <a:ext uri="{0D108BD9-81ED-4DB2-BD59-A6C34878D82A}">
                    <a16:rowId xmlns:a16="http://schemas.microsoft.com/office/drawing/2014/main" val="10006"/>
                  </a:ext>
                </a:extLst>
              </a:tr>
            </a:tbl>
          </a:graphicData>
        </a:graphic>
      </p:graphicFrame>
      <p:pic>
        <p:nvPicPr>
          <p:cNvPr id="9"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952256" y="3321200"/>
            <a:ext cx="488247" cy="4893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952256" y="3850056"/>
            <a:ext cx="530720" cy="531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953865" y="4393272"/>
            <a:ext cx="530720" cy="5319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952256" y="4925223"/>
            <a:ext cx="542115" cy="5433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871" b="89690" l="8000" r="91889">
                        <a14:foregroundMark x1="8111" y1="36585" x2="9778" y2="38692"/>
                        <a14:foregroundMark x1="50444" y1="7982" x2="51000" y2="13415"/>
                        <a14:foregroundMark x1="86000" y1="40355" x2="91889" y2="38359"/>
                      </a14:backgroundRemoval>
                    </a14:imgEffect>
                  </a14:imgLayer>
                </a14:imgProps>
              </a:ext>
              <a:ext uri="{28A0092B-C50C-407E-A947-70E740481C1C}">
                <a14:useLocalDpi xmlns:a14="http://schemas.microsoft.com/office/drawing/2010/main" val="0"/>
              </a:ext>
            </a:extLst>
          </a:blip>
          <a:srcRect/>
          <a:stretch>
            <a:fillRect/>
          </a:stretch>
        </p:blipFill>
        <p:spPr bwMode="auto">
          <a:xfrm>
            <a:off x="10976028" y="5457174"/>
            <a:ext cx="530720" cy="53195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13">
            <a:extLst>
              <a:ext uri="{FF2B5EF4-FFF2-40B4-BE49-F238E27FC236}">
                <a16:creationId xmlns:a16="http://schemas.microsoft.com/office/drawing/2014/main" id="{F5C6BA28-A4F3-34B7-C31D-3C4BBB876D44}"/>
              </a:ext>
            </a:extLst>
          </p:cNvPr>
          <p:cNvGrpSpPr/>
          <p:nvPr/>
        </p:nvGrpSpPr>
        <p:grpSpPr>
          <a:xfrm>
            <a:off x="163846" y="1457021"/>
            <a:ext cx="4493260" cy="1806307"/>
            <a:chOff x="385" y="6458"/>
            <a:chExt cx="7076" cy="3855"/>
          </a:xfrm>
        </p:grpSpPr>
        <p:sp>
          <p:nvSpPr>
            <p:cNvPr id="16" name="圆角矩形 10">
              <a:extLst>
                <a:ext uri="{FF2B5EF4-FFF2-40B4-BE49-F238E27FC236}">
                  <a16:creationId xmlns:a16="http://schemas.microsoft.com/office/drawing/2014/main" id="{D5618C61-2D46-086C-25D9-28018E9E4413}"/>
                </a:ext>
              </a:extLst>
            </p:cNvPr>
            <p:cNvSpPr/>
            <p:nvPr/>
          </p:nvSpPr>
          <p:spPr>
            <a:xfrm>
              <a:off x="385" y="6458"/>
              <a:ext cx="6844" cy="3855"/>
            </a:xfrm>
            <a:prstGeom prst="roundRect">
              <a:avLst>
                <a:gd name="adj" fmla="val 9635"/>
              </a:avLst>
            </a:prstGeom>
            <a:solidFill>
              <a:srgbClr val="469C5C">
                <a:alpha val="99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a16="http://schemas.microsoft.com/office/drawing/2014/main" id="{489C6CD8-F3A8-D54C-2B99-D771C98862C8}"/>
                </a:ext>
              </a:extLst>
            </p:cNvPr>
            <p:cNvSpPr txBox="1"/>
            <p:nvPr/>
          </p:nvSpPr>
          <p:spPr>
            <a:xfrm>
              <a:off x="505" y="6569"/>
              <a:ext cx="6956" cy="727"/>
            </a:xfrm>
            <a:prstGeom prst="rect">
              <a:avLst/>
            </a:prstGeom>
            <a:noFill/>
          </p:spPr>
          <p:txBody>
            <a:bodyPr wrap="square" rtlCol="0">
              <a:spAutoFit/>
            </a:bodyPr>
            <a:lstStyle/>
            <a:p>
              <a:pPr indent="0" algn="l" fontAlgn="auto">
                <a:lnSpc>
                  <a:spcPct val="100000"/>
                </a:lnSpc>
                <a:buClrTx/>
                <a:buSzTx/>
                <a:buNone/>
              </a:pPr>
              <a:endParaRPr lang="en-US" altLang="zh-CN" sz="2400" b="1" dirty="0">
                <a:solidFill>
                  <a:schemeClr val="bg1"/>
                </a:solidFill>
                <a:latin typeface="Times New Roman" panose="02020603050405020304" charset="0"/>
                <a:cs typeface="Times New Roman" panose="02020603050405020304" charset="0"/>
              </a:endParaRPr>
            </a:p>
          </p:txBody>
        </p:sp>
      </p:grpSp>
      <p:sp>
        <p:nvSpPr>
          <p:cNvPr id="21" name="文本框 20">
            <a:extLst>
              <a:ext uri="{FF2B5EF4-FFF2-40B4-BE49-F238E27FC236}">
                <a16:creationId xmlns:a16="http://schemas.microsoft.com/office/drawing/2014/main" id="{290D7D09-C430-4429-6D75-4F493420B912}"/>
              </a:ext>
            </a:extLst>
          </p:cNvPr>
          <p:cNvSpPr txBox="1"/>
          <p:nvPr/>
        </p:nvSpPr>
        <p:spPr>
          <a:xfrm>
            <a:off x="203200" y="1718840"/>
            <a:ext cx="4254285" cy="1156727"/>
          </a:xfrm>
          <a:prstGeom prst="rect">
            <a:avLst/>
          </a:prstGeom>
          <a:noFill/>
        </p:spPr>
        <p:txBody>
          <a:bodyPr wrap="square">
            <a:spAutoFit/>
          </a:bodyPr>
          <a:lstStyle/>
          <a:p>
            <a:pPr indent="0" fontAlgn="auto">
              <a:lnSpc>
                <a:spcPct val="130000"/>
              </a:lnSpc>
            </a:pPr>
            <a:r>
              <a:rPr lang="en-US" altLang="zh-CN" sz="2800" b="1" dirty="0">
                <a:solidFill>
                  <a:schemeClr val="bg1"/>
                </a:solidFill>
                <a:latin typeface="Times New Roman" panose="02020603050405020304" charset="0"/>
                <a:cs typeface="Times New Roman" panose="02020603050405020304" charset="0"/>
                <a:sym typeface="+mn-ea"/>
              </a:rPr>
              <a:t>Vote for the best guide </a:t>
            </a:r>
          </a:p>
          <a:p>
            <a:pPr indent="0" fontAlgn="auto">
              <a:lnSpc>
                <a:spcPct val="130000"/>
              </a:lnSpc>
            </a:pPr>
            <a:r>
              <a:rPr lang="en-US" altLang="zh-CN" sz="2800" b="1" dirty="0">
                <a:solidFill>
                  <a:schemeClr val="bg1"/>
                </a:solidFill>
                <a:latin typeface="Times New Roman" panose="02020603050405020304" charset="0"/>
                <a:cs typeface="Times New Roman" panose="02020603050405020304" charset="0"/>
                <a:sym typeface="+mn-ea"/>
              </a:rPr>
              <a:t>according to the checklist</a:t>
            </a:r>
            <a:r>
              <a:rPr lang="en-US" altLang="zh-CN" sz="1800" b="1" dirty="0">
                <a:solidFill>
                  <a:schemeClr val="bg1"/>
                </a:solidFill>
                <a:latin typeface="Times New Roman" panose="02020603050405020304" charset="0"/>
                <a:cs typeface="Times New Roman" panose="02020603050405020304" charset="0"/>
                <a:sym typeface="+mn-ea"/>
              </a:rPr>
              <a:t>.</a:t>
            </a:r>
          </a:p>
        </p:txBody>
      </p:sp>
      <p:sp>
        <p:nvSpPr>
          <p:cNvPr id="24" name="文本框 23">
            <a:extLst>
              <a:ext uri="{FF2B5EF4-FFF2-40B4-BE49-F238E27FC236}">
                <a16:creationId xmlns:a16="http://schemas.microsoft.com/office/drawing/2014/main" id="{909E72F7-C99A-6B97-4A94-8567F4113150}"/>
              </a:ext>
            </a:extLst>
          </p:cNvPr>
          <p:cNvSpPr txBox="1"/>
          <p:nvPr/>
        </p:nvSpPr>
        <p:spPr>
          <a:xfrm>
            <a:off x="120832" y="3468428"/>
            <a:ext cx="5185814" cy="2369880"/>
          </a:xfrm>
          <a:prstGeom prst="rect">
            <a:avLst/>
          </a:prstGeom>
          <a:noFill/>
        </p:spPr>
        <p:txBody>
          <a:bodyPr wrap="square">
            <a:spAutoFit/>
          </a:bodyPr>
          <a:lstStyle/>
          <a:p>
            <a:pPr algn="ctr"/>
            <a:r>
              <a:rPr lang="zh-CN" altLang="en-US" sz="2800" b="1" dirty="0">
                <a:latin typeface="楷体" panose="02010609060101010101" charset="-122"/>
                <a:ea typeface="楷体" panose="02010609060101010101" charset="-122"/>
                <a:cs typeface="楷体" panose="02010609060101010101" charset="-122"/>
              </a:rPr>
              <a:t>项目评价</a:t>
            </a:r>
            <a:endParaRPr lang="en-US" altLang="zh-CN" sz="2800" b="1" dirty="0">
              <a:latin typeface="楷体" panose="02010609060101010101" charset="-122"/>
              <a:ea typeface="楷体" panose="02010609060101010101" charset="-122"/>
              <a:cs typeface="楷体" panose="02010609060101010101" charset="-122"/>
            </a:endParaRPr>
          </a:p>
          <a:p>
            <a:r>
              <a:rPr lang="zh-CN" altLang="en-US" sz="2400" b="1" dirty="0">
                <a:latin typeface="楷体" panose="02010609060101010101" charset="-122"/>
                <a:ea typeface="楷体" panose="02010609060101010101" charset="-122"/>
                <a:cs typeface="楷体" panose="02010609060101010101" charset="-122"/>
              </a:rPr>
              <a:t>    教师在邀请小组展示前，给出</a:t>
            </a:r>
            <a:r>
              <a:rPr lang="zh-CN" altLang="en-US" sz="2400" b="1" dirty="0">
                <a:latin typeface="Times New Roman" panose="02020603050405020304" charset="0"/>
                <a:ea typeface="楷体" panose="02010609060101010101" charset="-122"/>
                <a:cs typeface="Times New Roman" panose="02020603050405020304" charset="0"/>
              </a:rPr>
              <a:t>checklist</a:t>
            </a:r>
            <a:r>
              <a:rPr lang="zh-CN" altLang="en-US" sz="2400" b="1" dirty="0">
                <a:latin typeface="楷体" panose="02010609060101010101" charset="-122"/>
                <a:ea typeface="楷体" panose="02010609060101010101" charset="-122"/>
                <a:cs typeface="楷体" panose="02010609060101010101" charset="-122"/>
              </a:rPr>
              <a:t>,让学生以此为依据投票选出最佳导游。各小组展示完成后，教师要引导学生及时给予评价和反馈。接着，学生投票选出最佳导游。</a:t>
            </a:r>
          </a:p>
        </p:txBody>
      </p:sp>
    </p:spTree>
    <p:extLst>
      <p:ext uri="{BB962C8B-B14F-4D97-AF65-F5344CB8AC3E}">
        <p14:creationId xmlns:p14="http://schemas.microsoft.com/office/powerpoint/2010/main" val="342513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1"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单圆角矩形 17"/>
          <p:cNvSpPr/>
          <p:nvPr>
            <p:custDataLst>
              <p:tags r:id="rId1"/>
            </p:custDataLst>
          </p:nvPr>
        </p:nvSpPr>
        <p:spPr>
          <a:xfrm>
            <a:off x="241935" y="262890"/>
            <a:ext cx="11686540" cy="6330950"/>
          </a:xfrm>
          <a:prstGeom prst="round1Rect">
            <a:avLst/>
          </a:prstGeom>
          <a:solidFill>
            <a:schemeClr val="bg1">
              <a:alpha val="9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单圆角矩形 4"/>
          <p:cNvSpPr/>
          <p:nvPr/>
        </p:nvSpPr>
        <p:spPr>
          <a:xfrm>
            <a:off x="819150" y="2196465"/>
            <a:ext cx="9039627" cy="1160145"/>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82247" y="2502406"/>
            <a:ext cx="8966933" cy="584775"/>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rPr>
              <a:t>Polish your conversation after class.</a:t>
            </a:r>
            <a:endParaRPr lang="en-US" altLang="zh-CN" sz="3200" b="1" dirty="0">
              <a:solidFill>
                <a:schemeClr val="tx1">
                  <a:lumMod val="85000"/>
                  <a:lumOff val="15000"/>
                </a:schemeClr>
              </a:solidFill>
              <a:latin typeface="Baskerville Old Face" panose="02020602080505020303" charset="0"/>
              <a:sym typeface="+mn-ea"/>
            </a:endParaRPr>
          </a:p>
        </p:txBody>
      </p:sp>
      <p:sp>
        <p:nvSpPr>
          <p:cNvPr id="6" name="单圆角矩形 5"/>
          <p:cNvSpPr/>
          <p:nvPr>
            <p:custDataLst>
              <p:tags r:id="rId2"/>
            </p:custDataLst>
          </p:nvPr>
        </p:nvSpPr>
        <p:spPr>
          <a:xfrm>
            <a:off x="819150" y="4193540"/>
            <a:ext cx="9625013" cy="1528604"/>
          </a:xfrm>
          <a:prstGeom prst="round1Rect">
            <a:avLst>
              <a:gd name="adj" fmla="val 50000"/>
            </a:avLst>
          </a:prstGeom>
          <a:solidFill>
            <a:schemeClr val="bg1">
              <a:alpha val="97000"/>
            </a:schemeClr>
          </a:solidFill>
          <a:ln w="19050">
            <a:noFill/>
            <a:prstDash val="dashDot"/>
          </a:ln>
          <a:effectLst>
            <a:outerShdw blurRad="50800" dist="1524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custDataLst>
              <p:tags r:id="rId3"/>
            </p:custDataLst>
          </p:nvPr>
        </p:nvSpPr>
        <p:spPr>
          <a:xfrm>
            <a:off x="982247" y="4542165"/>
            <a:ext cx="9461916" cy="1569660"/>
          </a:xfrm>
          <a:prstGeom prst="rect">
            <a:avLst/>
          </a:prstGeom>
          <a:noFill/>
        </p:spPr>
        <p:txBody>
          <a:bodyPr wrap="square" rtlCol="0">
            <a:spAutoFit/>
          </a:bodyPr>
          <a:lstStyle/>
          <a:p>
            <a:r>
              <a:rPr lang="en-US" altLang="zh-CN" sz="3200" b="1" dirty="0">
                <a:solidFill>
                  <a:schemeClr val="tx1">
                    <a:lumMod val="85000"/>
                    <a:lumOff val="15000"/>
                  </a:schemeClr>
                </a:solidFill>
                <a:latin typeface="Baskerville Old Face" panose="02020602080505020303" charset="0"/>
                <a:cs typeface="Baskerville Old Face" panose="02020602080505020303" charset="0"/>
                <a:sym typeface="+mn-ea"/>
              </a:rPr>
              <a:t>Work in groups to make a promotional video of your school.</a:t>
            </a:r>
            <a:endParaRPr lang="en-US" altLang="zh-CN" sz="3200" b="1" u="sng" dirty="0">
              <a:solidFill>
                <a:schemeClr val="tx1">
                  <a:lumMod val="85000"/>
                  <a:lumOff val="15000"/>
                </a:schemeClr>
              </a:solidFill>
              <a:latin typeface="Baskerville Old Face" panose="02020602080505020303" charset="0"/>
              <a:cs typeface="Baskerville Old Face" panose="02020602080505020303" charset="0"/>
              <a:sym typeface="+mn-ea"/>
            </a:endParaRPr>
          </a:p>
          <a:p>
            <a:r>
              <a:rPr lang="en-US" altLang="zh-CN" sz="3200" b="1" dirty="0">
                <a:solidFill>
                  <a:schemeClr val="tx1">
                    <a:lumMod val="85000"/>
                    <a:lumOff val="15000"/>
                  </a:schemeClr>
                </a:solidFill>
                <a:latin typeface="Baskerville Old Face" panose="02020602080505020303" charset="0"/>
                <a:ea typeface="华文楷体" panose="02010600040101010101" charset="-122"/>
                <a:cs typeface="Baskerville Old Face" panose="02020602080505020303" charset="0"/>
                <a:sym typeface="+mn-ea"/>
              </a:rPr>
              <a:t>                                                                </a:t>
            </a:r>
            <a:endParaRPr lang="en-US" altLang="zh-CN" sz="3200" dirty="0">
              <a:solidFill>
                <a:schemeClr val="tx1">
                  <a:lumMod val="85000"/>
                  <a:lumOff val="15000"/>
                </a:schemeClr>
              </a:solidFill>
              <a:latin typeface="华文楷体" panose="02010600040101010101" charset="-122"/>
              <a:ea typeface="华文楷体" panose="02010600040101010101" charset="-122"/>
              <a:cs typeface="Baskerville Old Face" panose="02020602080505020303" charset="0"/>
              <a:sym typeface="+mn-ea"/>
            </a:endParaRPr>
          </a:p>
        </p:txBody>
      </p:sp>
      <p:sp>
        <p:nvSpPr>
          <p:cNvPr id="11" name="文本框 10"/>
          <p:cNvSpPr txBox="1"/>
          <p:nvPr/>
        </p:nvSpPr>
        <p:spPr>
          <a:xfrm>
            <a:off x="1052830" y="1858645"/>
            <a:ext cx="1868805"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Must do:</a:t>
            </a:r>
          </a:p>
        </p:txBody>
      </p:sp>
      <p:sp>
        <p:nvSpPr>
          <p:cNvPr id="15" name="文本框 14"/>
          <p:cNvSpPr txBox="1"/>
          <p:nvPr>
            <p:custDataLst>
              <p:tags r:id="rId4"/>
            </p:custDataLst>
          </p:nvPr>
        </p:nvSpPr>
        <p:spPr>
          <a:xfrm>
            <a:off x="1052830" y="3893820"/>
            <a:ext cx="3608070" cy="645160"/>
          </a:xfrm>
          <a:prstGeom prst="rect">
            <a:avLst/>
          </a:prstGeom>
          <a:noFill/>
        </p:spPr>
        <p:txBody>
          <a:bodyPr wrap="square" rtlCol="0">
            <a:spAutoFit/>
          </a:bodyPr>
          <a:lstStyle/>
          <a:p>
            <a:r>
              <a:rPr lang="en-US" altLang="zh-CN" sz="3600" dirty="0">
                <a:solidFill>
                  <a:schemeClr val="tx1">
                    <a:lumMod val="85000"/>
                    <a:lumOff val="15000"/>
                  </a:schemeClr>
                </a:solidFill>
                <a:effectLst>
                  <a:outerShdw blurRad="38100" dist="38100" dir="2700000" algn="tl">
                    <a:srgbClr val="000000">
                      <a:alpha val="43137"/>
                    </a:srgbClr>
                  </a:outerShdw>
                </a:effectLst>
                <a:latin typeface="Britannic Bold" panose="020B0903060703020204" charset="0"/>
                <a:cs typeface="Britannic Bold" panose="020B0903060703020204" charset="0"/>
              </a:rPr>
              <a:t>Choose to do:</a:t>
            </a:r>
          </a:p>
        </p:txBody>
      </p:sp>
      <p:sp>
        <p:nvSpPr>
          <p:cNvPr id="2" name="文本框 15"/>
          <p:cNvSpPr txBox="1"/>
          <p:nvPr/>
        </p:nvSpPr>
        <p:spPr>
          <a:xfrm>
            <a:off x="799340" y="682564"/>
            <a:ext cx="2462628" cy="757616"/>
          </a:xfrm>
          <a:prstGeom prst="rect">
            <a:avLst/>
          </a:prstGeom>
          <a:solidFill>
            <a:srgbClr val="3B84BB"/>
          </a:solidFill>
        </p:spPr>
        <p:txBody>
          <a:bodyPr wrap="square" lIns="90000" rtlCol="0">
            <a:noAutofit/>
          </a:bodyPr>
          <a:lstStyle>
            <a:defPPr>
              <a:defRPr lang="zh-CN"/>
            </a:defPPr>
            <a:lvl1pPr indent="0" algn="ctr">
              <a:lnSpc>
                <a:spcPct val="120000"/>
              </a:lnSpc>
              <a:buFont typeface="+mj-lt"/>
              <a:buNone/>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ym typeface="+mn-ea"/>
              </a:rPr>
              <a:t>Homework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5371465" y="4416425"/>
            <a:ext cx="4512945" cy="1249045"/>
          </a:xfrm>
          <a:prstGeom prst="roundRect">
            <a:avLst/>
          </a:prstGeom>
          <a:solidFill>
            <a:schemeClr val="bg1"/>
          </a:solidFill>
          <a:ln w="31750">
            <a:solidFill>
              <a:srgbClr val="469C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5868035" y="4457065"/>
            <a:ext cx="3837305" cy="1200329"/>
          </a:xfrm>
          <a:prstGeom prst="rect">
            <a:avLst/>
          </a:prstGeom>
          <a:noFill/>
        </p:spPr>
        <p:txBody>
          <a:bodyPr wrap="square" rtlCol="0">
            <a:spAutoFit/>
          </a:bodyPr>
          <a:lstStyle/>
          <a:p>
            <a:pPr algn="ctr"/>
            <a:r>
              <a:rPr lang="en-US" altLang="zh-CN" sz="7200" b="1" dirty="0">
                <a:solidFill>
                  <a:srgbClr val="FF0000"/>
                </a:solidFill>
                <a:latin typeface="软笔行楷简繁" panose="03000600000000000000" charset="-122"/>
                <a:ea typeface="软笔行楷简繁" panose="03000600000000000000" charset="-122"/>
                <a:cs typeface="软笔行楷简繁" panose="03000600000000000000" charset="-122"/>
                <a:sym typeface="+mn-ea"/>
              </a:rPr>
              <a:t>Thanks!</a:t>
            </a:r>
          </a:p>
        </p:txBody>
      </p:sp>
      <p:sp>
        <p:nvSpPr>
          <p:cNvPr id="5" name="圆角矩形 4"/>
          <p:cNvSpPr/>
          <p:nvPr/>
        </p:nvSpPr>
        <p:spPr>
          <a:xfrm>
            <a:off x="6115050" y="808355"/>
            <a:ext cx="6656070" cy="2117090"/>
          </a:xfrm>
          <a:prstGeom prst="roundRect">
            <a:avLst/>
          </a:prstGeom>
          <a:solidFill>
            <a:srgbClr val="469C6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6375041" y="995993"/>
            <a:ext cx="5932868" cy="1649671"/>
          </a:xfrm>
          <a:prstGeom prst="roundRect">
            <a:avLst/>
          </a:prstGeom>
          <a:noFill/>
        </p:spPr>
        <p:txBody>
          <a:bodyPr wrap="square" rtlCol="0">
            <a:spAutoFit/>
          </a:bodyPr>
          <a:lstStyle/>
          <a:p>
            <a:pPr indent="0" algn="ctr" fontAlgn="auto">
              <a:lnSpc>
                <a:spcPct val="150000"/>
              </a:lnSpc>
            </a:pPr>
            <a:r>
              <a:rPr lang="zh-CN" altLang="en-US" sz="3200" b="1" dirty="0">
                <a:solidFill>
                  <a:srgbClr val="F5E752"/>
                </a:solidFill>
                <a:ea typeface="软笔行楷简繁" panose="03000600000000000000" charset="-122"/>
              </a:rPr>
              <a:t>不当之处</a:t>
            </a:r>
            <a:endParaRPr lang="en-US" altLang="zh-CN" sz="3200" b="1" dirty="0">
              <a:solidFill>
                <a:srgbClr val="F5E752"/>
              </a:solidFill>
              <a:ea typeface="软笔行楷简繁" panose="03000600000000000000" charset="-122"/>
            </a:endParaRPr>
          </a:p>
          <a:p>
            <a:pPr indent="0" algn="ctr" fontAlgn="auto">
              <a:lnSpc>
                <a:spcPct val="150000"/>
              </a:lnSpc>
            </a:pPr>
            <a:r>
              <a:rPr lang="zh-CN" altLang="en-US" sz="3200" b="1" dirty="0">
                <a:solidFill>
                  <a:srgbClr val="F5E752"/>
                </a:solidFill>
                <a:ea typeface="软笔行楷简繁" panose="03000600000000000000" charset="-122"/>
              </a:rPr>
              <a:t>请批评指正</a:t>
            </a:r>
            <a:endParaRPr lang="en-US" altLang="zh-CN" sz="2800" b="1" dirty="0">
              <a:solidFill>
                <a:srgbClr val="F5E752"/>
              </a:solidFill>
              <a:ea typeface="软笔行楷简繁" panose="03000600000000000000"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2216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4800" y="1581664"/>
            <a:ext cx="10306972" cy="851515"/>
          </a:xfrm>
          <a:prstGeom prst="rect">
            <a:avLst/>
          </a:prstGeom>
          <a:noFill/>
        </p:spPr>
        <p:txBody>
          <a:bodyPr wrap="square" rtlCol="0">
            <a:spAutoFit/>
          </a:bodyPr>
          <a:lstStyle/>
          <a:p>
            <a:pPr>
              <a:lnSpc>
                <a:spcPts val="2900"/>
              </a:lnSpc>
            </a:pPr>
            <a:r>
              <a:rPr lang="en-US" altLang="zh-CN" sz="3200" dirty="0"/>
              <a:t>    Do you raise the flag every Monday? </a:t>
            </a:r>
          </a:p>
          <a:p>
            <a:pPr>
              <a:lnSpc>
                <a:spcPts val="2900"/>
              </a:lnSpc>
            </a:pPr>
            <a:r>
              <a:rPr lang="en-US" altLang="zh-CN" sz="3200" dirty="0"/>
              <a:t>    What do you think of it?</a:t>
            </a:r>
            <a:endParaRPr lang="zh-CN" altLang="en-US" sz="3200" dirty="0"/>
          </a:p>
        </p:txBody>
      </p:sp>
      <p:sp>
        <p:nvSpPr>
          <p:cNvPr id="5" name="文本框 4"/>
          <p:cNvSpPr txBox="1"/>
          <p:nvPr/>
        </p:nvSpPr>
        <p:spPr>
          <a:xfrm>
            <a:off x="715617" y="2736573"/>
            <a:ext cx="7463138" cy="1569660"/>
          </a:xfrm>
          <a:prstGeom prst="rect">
            <a:avLst/>
          </a:prstGeom>
          <a:noFill/>
        </p:spPr>
        <p:txBody>
          <a:bodyPr wrap="square" rtlCol="0">
            <a:spAutoFit/>
          </a:bodyPr>
          <a:lstStyle/>
          <a:p>
            <a:r>
              <a:rPr lang="en-US" altLang="zh-CN" sz="3200" b="1" dirty="0">
                <a:solidFill>
                  <a:schemeClr val="accent1">
                    <a:lumMod val="75000"/>
                  </a:schemeClr>
                </a:solidFill>
                <a:ea typeface="华文中宋" panose="02010600040101010101" pitchFamily="2" charset="-122"/>
                <a:cs typeface="Times New Roman" panose="02020603050405020304" charset="0"/>
              </a:rPr>
              <a:t>The flag is the </a:t>
            </a:r>
            <a:r>
              <a:rPr lang="en-US" altLang="zh-CN" sz="3200" b="1" dirty="0">
                <a:solidFill>
                  <a:srgbClr val="FF0000"/>
                </a:solidFill>
                <a:ea typeface="华文中宋" panose="02010600040101010101" pitchFamily="2" charset="-122"/>
                <a:cs typeface="Times New Roman" panose="02020603050405020304" charset="0"/>
              </a:rPr>
              <a:t>symbol</a:t>
            </a:r>
            <a:r>
              <a:rPr lang="en-US" altLang="zh-CN" sz="3200" b="1" dirty="0">
                <a:solidFill>
                  <a:schemeClr val="accent1">
                    <a:lumMod val="75000"/>
                  </a:schemeClr>
                </a:solidFill>
                <a:ea typeface="华文中宋" panose="02010600040101010101" pitchFamily="2" charset="-122"/>
                <a:cs typeface="Times New Roman" panose="02020603050405020304" charset="0"/>
              </a:rPr>
              <a:t> of a country. It is </a:t>
            </a:r>
            <a:r>
              <a:rPr lang="en-US" altLang="zh-CN" sz="3200" b="1" dirty="0">
                <a:solidFill>
                  <a:srgbClr val="FF0000"/>
                </a:solidFill>
                <a:ea typeface="华文中宋" panose="02010600040101010101" pitchFamily="2" charset="-122"/>
                <a:cs typeface="Times New Roman" panose="02020603050405020304" charset="0"/>
              </a:rPr>
              <a:t>solemn</a:t>
            </a:r>
            <a:r>
              <a:rPr lang="en-US" altLang="zh-CN" sz="3200" b="1" dirty="0">
                <a:solidFill>
                  <a:schemeClr val="accent1">
                    <a:lumMod val="75000"/>
                  </a:schemeClr>
                </a:solidFill>
                <a:ea typeface="华文中宋" panose="02010600040101010101" pitchFamily="2" charset="-122"/>
                <a:cs typeface="Times New Roman" panose="02020603050405020304" charset="0"/>
              </a:rPr>
              <a:t> to raise the national flag. Raising the flag shows our </a:t>
            </a:r>
            <a:r>
              <a:rPr lang="en-US" altLang="zh-CN" sz="3200" b="1" dirty="0">
                <a:solidFill>
                  <a:srgbClr val="FF0000"/>
                </a:solidFill>
                <a:ea typeface="华文中宋" panose="02010600040101010101" pitchFamily="2" charset="-122"/>
                <a:cs typeface="Times New Roman" panose="02020603050405020304" charset="0"/>
              </a:rPr>
              <a:t>love</a:t>
            </a:r>
            <a:r>
              <a:rPr lang="en-US" altLang="zh-CN" sz="3200" b="1" dirty="0">
                <a:solidFill>
                  <a:schemeClr val="accent1">
                    <a:lumMod val="75000"/>
                  </a:schemeClr>
                </a:solidFill>
                <a:ea typeface="华文中宋" panose="02010600040101010101" pitchFamily="2" charset="-122"/>
                <a:cs typeface="Times New Roman" panose="02020603050405020304" charset="0"/>
              </a:rPr>
              <a:t> to our motherland. </a:t>
            </a:r>
            <a:endParaRPr lang="zh-CN" altLang="en-US" sz="2800" dirty="0"/>
          </a:p>
        </p:txBody>
      </p:sp>
      <p:pic>
        <p:nvPicPr>
          <p:cNvPr id="6" name="图片 5" descr="千库网_国庆节升国旗人物_元素编号12449598">
            <a:hlinkClick r:id="rId2" action="ppaction://hlinksldjump"/>
          </p:cNvPr>
          <p:cNvPicPr>
            <a:picLocks noChangeAspect="1"/>
          </p:cNvPicPr>
          <p:nvPr/>
        </p:nvPicPr>
        <p:blipFill>
          <a:blip r:embed="rId3"/>
          <a:stretch>
            <a:fillRect/>
          </a:stretch>
        </p:blipFill>
        <p:spPr>
          <a:xfrm>
            <a:off x="7744052" y="2958064"/>
            <a:ext cx="4355465" cy="4038600"/>
          </a:xfrm>
          <a:prstGeom prst="rect">
            <a:avLst/>
          </a:prstGeom>
        </p:spPr>
      </p:pic>
      <p:sp>
        <p:nvSpPr>
          <p:cNvPr id="7" name="矩形 6"/>
          <p:cNvSpPr/>
          <p:nvPr/>
        </p:nvSpPr>
        <p:spPr>
          <a:xfrm>
            <a:off x="565322" y="465419"/>
            <a:ext cx="7847965" cy="58356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Deep 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42900" y="95250"/>
            <a:ext cx="7847965" cy="583565"/>
          </a:xfrm>
          <a:prstGeom prst="rect">
            <a:avLst/>
          </a:prstGeom>
          <a:noFill/>
          <a:ln>
            <a:noFill/>
          </a:ln>
        </p:spPr>
        <p:txBody>
          <a:bodyPr wrap="square" rtlCol="0" anchor="t">
            <a:spAutoFit/>
          </a:bodyPr>
          <a:lstStyle/>
          <a:p>
            <a:pPr marL="457200" lvl="0" indent="-457200" algn="l">
              <a:buClrTx/>
              <a:buSzTx/>
              <a:buFont typeface="Wingdings" panose="05000000000000000000" charset="0"/>
              <a:buChar char="u"/>
            </a:pPr>
            <a:r>
              <a:rPr lang="en-US" altLang="zh-CN" sz="3200" b="1" dirty="0">
                <a:ln w="22225">
                  <a:solidFill>
                    <a:srgbClr val="44403F"/>
                  </a:solidFill>
                </a:ln>
                <a:solidFill>
                  <a:srgbClr val="FFC4A6"/>
                </a:solidFill>
                <a:effectLst>
                  <a:outerShdw dist="88900" dir="2700000" algn="tl" rotWithShape="0">
                    <a:srgbClr val="44403F"/>
                  </a:outerShdw>
                </a:effectLst>
                <a:latin typeface="Gill Sans Ultra Bold" panose="020B0A02020104020203" charset="0"/>
                <a:cs typeface="Gill Sans Ultra Bold" panose="020B0A02020104020203" charset="0"/>
                <a:sym typeface="+mn-ea"/>
              </a:rPr>
              <a:t>Deep thinking</a:t>
            </a:r>
          </a:p>
        </p:txBody>
      </p:sp>
      <p:sp>
        <p:nvSpPr>
          <p:cNvPr id="5" name="文本框 4"/>
          <p:cNvSpPr txBox="1"/>
          <p:nvPr/>
        </p:nvSpPr>
        <p:spPr>
          <a:xfrm>
            <a:off x="403985" y="3343129"/>
            <a:ext cx="8857615" cy="1077218"/>
          </a:xfrm>
          <a:prstGeom prst="rect">
            <a:avLst/>
          </a:prstGeom>
          <a:noFill/>
        </p:spPr>
        <p:txBody>
          <a:bodyPr wrap="square" rtlCol="0">
            <a:spAutoFit/>
          </a:bodyPr>
          <a:lstStyle/>
          <a:p>
            <a:pPr marL="457200" indent="-457200">
              <a:buFont typeface="Wingdings" panose="05000000000000000000" charset="0"/>
              <a:buChar char="Ø"/>
            </a:pPr>
            <a:r>
              <a:rPr lang="en-US" altLang="zh-CN" sz="3200" b="1" dirty="0">
                <a:solidFill>
                  <a:srgbClr val="0070C0"/>
                </a:solidFill>
              </a:rPr>
              <a:t>We can know more about classmates and make more friends.</a:t>
            </a:r>
          </a:p>
        </p:txBody>
      </p:sp>
      <p:sp>
        <p:nvSpPr>
          <p:cNvPr id="6" name="文本框 5"/>
          <p:cNvSpPr txBox="1"/>
          <p:nvPr/>
        </p:nvSpPr>
        <p:spPr>
          <a:xfrm>
            <a:off x="403985" y="2335748"/>
            <a:ext cx="10517505" cy="584775"/>
          </a:xfrm>
          <a:prstGeom prst="rect">
            <a:avLst/>
          </a:prstGeom>
          <a:noFill/>
        </p:spPr>
        <p:txBody>
          <a:bodyPr wrap="square" rtlCol="0">
            <a:spAutoFit/>
          </a:bodyPr>
          <a:lstStyle/>
          <a:p>
            <a:pPr marL="457200" indent="-457200">
              <a:buFont typeface="Wingdings" panose="05000000000000000000" charset="0"/>
              <a:buChar char="Ø"/>
            </a:pPr>
            <a:r>
              <a:rPr lang="en-US" altLang="zh-CN" sz="3200" b="1" dirty="0">
                <a:solidFill>
                  <a:srgbClr val="0070C0"/>
                </a:solidFill>
              </a:rPr>
              <a:t>It’s good for our eyes and protect our eyesight.</a:t>
            </a:r>
          </a:p>
        </p:txBody>
      </p:sp>
      <p:sp>
        <p:nvSpPr>
          <p:cNvPr id="7" name="文本框 6"/>
          <p:cNvSpPr txBox="1"/>
          <p:nvPr/>
        </p:nvSpPr>
        <p:spPr>
          <a:xfrm>
            <a:off x="403985" y="4711351"/>
            <a:ext cx="8857615" cy="583565"/>
          </a:xfrm>
          <a:prstGeom prst="rect">
            <a:avLst/>
          </a:prstGeom>
          <a:noFill/>
        </p:spPr>
        <p:txBody>
          <a:bodyPr wrap="square" rtlCol="0">
            <a:spAutoFit/>
          </a:bodyPr>
          <a:lstStyle/>
          <a:p>
            <a:pPr marL="457200" indent="-457200">
              <a:buFont typeface="Wingdings" panose="05000000000000000000" charset="0"/>
              <a:buChar char="Ø"/>
            </a:pPr>
            <a:r>
              <a:rPr lang="en-US" altLang="zh-CN" sz="3200" b="1" dirty="0">
                <a:solidFill>
                  <a:srgbClr val="0070C0"/>
                </a:solidFill>
              </a:rPr>
              <a:t>It’s fair for every student.</a:t>
            </a:r>
          </a:p>
        </p:txBody>
      </p:sp>
      <p:pic>
        <p:nvPicPr>
          <p:cNvPr id="18" name="图片 17">
            <a:hlinkClick r:id="rId2" action="ppaction://hlinksldjump"/>
          </p:cNvPr>
          <p:cNvPicPr>
            <a:picLocks noChangeAspect="1"/>
          </p:cNvPicPr>
          <p:nvPr/>
        </p:nvPicPr>
        <p:blipFill>
          <a:blip r:embed="rId3"/>
          <a:stretch>
            <a:fillRect/>
          </a:stretch>
        </p:blipFill>
        <p:spPr>
          <a:xfrm>
            <a:off x="9042400" y="4291965"/>
            <a:ext cx="2820035" cy="2820035"/>
          </a:xfrm>
          <a:prstGeom prst="rect">
            <a:avLst/>
          </a:prstGeom>
        </p:spPr>
      </p:pic>
      <p:sp>
        <p:nvSpPr>
          <p:cNvPr id="2" name="文本框 1"/>
          <p:cNvSpPr txBox="1"/>
          <p:nvPr/>
        </p:nvSpPr>
        <p:spPr>
          <a:xfrm>
            <a:off x="837127" y="1455313"/>
            <a:ext cx="8493617" cy="479618"/>
          </a:xfrm>
          <a:prstGeom prst="rect">
            <a:avLst/>
          </a:prstGeom>
          <a:noFill/>
        </p:spPr>
        <p:txBody>
          <a:bodyPr wrap="square" rtlCol="0">
            <a:spAutoFit/>
          </a:bodyPr>
          <a:lstStyle/>
          <a:p>
            <a:pPr>
              <a:lnSpc>
                <a:spcPts val="2900"/>
              </a:lnSpc>
            </a:pPr>
            <a:r>
              <a:rPr lang="en-US" altLang="zh-CN" sz="3200" dirty="0"/>
              <a:t>What do you think of changing seats every week?</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custDataLst>
              <p:tags r:id="rId1"/>
            </p:custDataLst>
          </p:nvPr>
        </p:nvSpPr>
        <p:spPr bwMode="auto">
          <a:xfrm rot="780000">
            <a:off x="5106670" y="2752090"/>
            <a:ext cx="975995" cy="1132840"/>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0" name="Oval 10"/>
          <p:cNvSpPr>
            <a:spLocks noChangeArrowheads="1"/>
          </p:cNvSpPr>
          <p:nvPr>
            <p:custDataLst>
              <p:tags r:id="rId2"/>
            </p:custDataLst>
          </p:nvPr>
        </p:nvSpPr>
        <p:spPr bwMode="auto">
          <a:xfrm>
            <a:off x="4347210" y="1574165"/>
            <a:ext cx="1684020" cy="1685925"/>
          </a:xfrm>
          <a:prstGeom prst="ellipse">
            <a:avLst/>
          </a:prstGeom>
          <a:solidFill>
            <a:srgbClr val="D6A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2" name="Freeform 7"/>
          <p:cNvSpPr/>
          <p:nvPr>
            <p:custDataLst>
              <p:tags r:id="rId3"/>
            </p:custDataLst>
          </p:nvPr>
        </p:nvSpPr>
        <p:spPr bwMode="auto">
          <a:xfrm>
            <a:off x="7336790" y="2724785"/>
            <a:ext cx="680085" cy="871220"/>
          </a:xfrm>
          <a:custGeom>
            <a:avLst/>
            <a:gdLst>
              <a:gd name="T0" fmla="*/ 258 w 375"/>
              <a:gd name="T1" fmla="*/ 0 h 335"/>
              <a:gd name="T2" fmla="*/ 375 w 375"/>
              <a:gd name="T3" fmla="*/ 117 h 335"/>
              <a:gd name="T4" fmla="*/ 75 w 375"/>
              <a:gd name="T5" fmla="*/ 335 h 335"/>
              <a:gd name="T6" fmla="*/ 0 w 375"/>
              <a:gd name="T7" fmla="*/ 187 h 335"/>
              <a:gd name="T8" fmla="*/ 258 w 375"/>
              <a:gd name="T9" fmla="*/ 0 h 335"/>
            </a:gdLst>
            <a:ahLst/>
            <a:cxnLst>
              <a:cxn ang="0">
                <a:pos x="T0" y="T1"/>
              </a:cxn>
              <a:cxn ang="0">
                <a:pos x="T2" y="T3"/>
              </a:cxn>
              <a:cxn ang="0">
                <a:pos x="T4" y="T5"/>
              </a:cxn>
              <a:cxn ang="0">
                <a:pos x="T6" y="T7"/>
              </a:cxn>
              <a:cxn ang="0">
                <a:pos x="T8" y="T9"/>
              </a:cxn>
            </a:cxnLst>
            <a:rect l="0" t="0" r="r" b="b"/>
            <a:pathLst>
              <a:path w="375" h="335">
                <a:moveTo>
                  <a:pt x="258" y="0"/>
                </a:moveTo>
                <a:cubicBezTo>
                  <a:pt x="229" y="63"/>
                  <a:pt x="281" y="136"/>
                  <a:pt x="375" y="117"/>
                </a:cubicBezTo>
                <a:cubicBezTo>
                  <a:pt x="75" y="335"/>
                  <a:pt x="75" y="335"/>
                  <a:pt x="75" y="335"/>
                </a:cubicBezTo>
                <a:cubicBezTo>
                  <a:pt x="123" y="251"/>
                  <a:pt x="70" y="179"/>
                  <a:pt x="0" y="187"/>
                </a:cubicBezTo>
                <a:cubicBezTo>
                  <a:pt x="258" y="0"/>
                  <a:pt x="258" y="0"/>
                  <a:pt x="258" y="0"/>
                </a:cubicBezTo>
              </a:path>
            </a:pathLst>
          </a:custGeom>
          <a:solidFill>
            <a:srgbClr val="AA7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3" name="Oval 10"/>
          <p:cNvSpPr>
            <a:spLocks noChangeArrowheads="1"/>
          </p:cNvSpPr>
          <p:nvPr>
            <p:custDataLst>
              <p:tags r:id="rId4"/>
            </p:custDataLst>
          </p:nvPr>
        </p:nvSpPr>
        <p:spPr bwMode="auto">
          <a:xfrm>
            <a:off x="7475220" y="2950845"/>
            <a:ext cx="1637030" cy="1598930"/>
          </a:xfrm>
          <a:prstGeom prst="ellipse">
            <a:avLst/>
          </a:prstGeom>
          <a:solidFill>
            <a:srgbClr val="AA7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4" name="Freeform 8"/>
          <p:cNvSpPr/>
          <p:nvPr>
            <p:custDataLst>
              <p:tags r:id="rId5"/>
            </p:custDataLst>
          </p:nvPr>
        </p:nvSpPr>
        <p:spPr bwMode="auto">
          <a:xfrm>
            <a:off x="5953760" y="2896870"/>
            <a:ext cx="1216660" cy="894080"/>
          </a:xfrm>
          <a:custGeom>
            <a:avLst/>
            <a:gdLst>
              <a:gd name="T0" fmla="*/ 0 w 426"/>
              <a:gd name="T1" fmla="*/ 246 h 423"/>
              <a:gd name="T2" fmla="*/ 179 w 426"/>
              <a:gd name="T3" fmla="*/ 0 h 423"/>
              <a:gd name="T4" fmla="*/ 426 w 426"/>
              <a:gd name="T5" fmla="*/ 156 h 423"/>
              <a:gd name="T6" fmla="*/ 278 w 426"/>
              <a:gd name="T7" fmla="*/ 423 h 423"/>
              <a:gd name="T8" fmla="*/ 0 w 426"/>
              <a:gd name="T9" fmla="*/ 246 h 423"/>
            </a:gdLst>
            <a:ahLst/>
            <a:cxnLst>
              <a:cxn ang="0">
                <a:pos x="T0" y="T1"/>
              </a:cxn>
              <a:cxn ang="0">
                <a:pos x="T2" y="T3"/>
              </a:cxn>
              <a:cxn ang="0">
                <a:pos x="T4" y="T5"/>
              </a:cxn>
              <a:cxn ang="0">
                <a:pos x="T6" y="T7"/>
              </a:cxn>
              <a:cxn ang="0">
                <a:pos x="T8" y="T9"/>
              </a:cxn>
            </a:cxnLst>
            <a:rect l="0" t="0" r="r" b="b"/>
            <a:pathLst>
              <a:path w="426" h="423">
                <a:moveTo>
                  <a:pt x="0" y="246"/>
                </a:moveTo>
                <a:cubicBezTo>
                  <a:pt x="168" y="266"/>
                  <a:pt x="245" y="118"/>
                  <a:pt x="179" y="0"/>
                </a:cubicBezTo>
                <a:cubicBezTo>
                  <a:pt x="426" y="156"/>
                  <a:pt x="426" y="156"/>
                  <a:pt x="426" y="156"/>
                </a:cubicBezTo>
                <a:cubicBezTo>
                  <a:pt x="290" y="147"/>
                  <a:pt x="189" y="280"/>
                  <a:pt x="278" y="423"/>
                </a:cubicBezTo>
                <a:cubicBezTo>
                  <a:pt x="0" y="246"/>
                  <a:pt x="0" y="246"/>
                  <a:pt x="0" y="246"/>
                </a:cubicBezTo>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5" name="Oval 10"/>
          <p:cNvSpPr>
            <a:spLocks noChangeArrowheads="1"/>
          </p:cNvSpPr>
          <p:nvPr>
            <p:custDataLst>
              <p:tags r:id="rId6"/>
            </p:custDataLst>
          </p:nvPr>
        </p:nvSpPr>
        <p:spPr bwMode="auto">
          <a:xfrm>
            <a:off x="6311900" y="1824990"/>
            <a:ext cx="1492250" cy="139827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6" name="Oval 10"/>
          <p:cNvSpPr>
            <a:spLocks noChangeArrowheads="1"/>
          </p:cNvSpPr>
          <p:nvPr>
            <p:custDataLst>
              <p:tags r:id="rId7"/>
            </p:custDataLst>
          </p:nvPr>
        </p:nvSpPr>
        <p:spPr bwMode="auto">
          <a:xfrm>
            <a:off x="5174615" y="3410625"/>
            <a:ext cx="1688288" cy="165223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sym typeface="+mn-lt"/>
            </a:endParaRPr>
          </a:p>
        </p:txBody>
      </p:sp>
      <p:sp>
        <p:nvSpPr>
          <p:cNvPr id="17" name="Freeform: Shape 19"/>
          <p:cNvSpPr/>
          <p:nvPr>
            <p:custDataLst>
              <p:tags r:id="rId8"/>
            </p:custDataLst>
          </p:nvPr>
        </p:nvSpPr>
        <p:spPr>
          <a:xfrm>
            <a:off x="4483735" y="1713230"/>
            <a:ext cx="1407160" cy="1429385"/>
          </a:xfrm>
          <a:custGeom>
            <a:avLst/>
            <a:gdLst>
              <a:gd name="connsiteX0" fmla="*/ 2311544 w 4623088"/>
              <a:gd name="connsiteY0" fmla="*/ 0 h 4630738"/>
              <a:gd name="connsiteX1" fmla="*/ 4623088 w 4623088"/>
              <a:gd name="connsiteY1" fmla="*/ 2315369 h 4630738"/>
              <a:gd name="connsiteX2" fmla="*/ 2311544 w 4623088"/>
              <a:gd name="connsiteY2" fmla="*/ 4630738 h 4630738"/>
              <a:gd name="connsiteX3" fmla="*/ 0 w 4623088"/>
              <a:gd name="connsiteY3" fmla="*/ 2315369 h 4630738"/>
              <a:gd name="connsiteX4" fmla="*/ 2311544 w 4623088"/>
              <a:gd name="connsiteY4" fmla="*/ 0 h 4630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88" h="4630738">
                <a:moveTo>
                  <a:pt x="2311544" y="0"/>
                </a:moveTo>
                <a:cubicBezTo>
                  <a:pt x="3588174" y="0"/>
                  <a:pt x="4623088" y="1036626"/>
                  <a:pt x="4623088" y="2315369"/>
                </a:cubicBezTo>
                <a:cubicBezTo>
                  <a:pt x="4623088" y="3594112"/>
                  <a:pt x="3588174" y="4630738"/>
                  <a:pt x="2311544" y="4630738"/>
                </a:cubicBezTo>
                <a:cubicBezTo>
                  <a:pt x="1034914" y="4630738"/>
                  <a:pt x="0" y="3594112"/>
                  <a:pt x="0" y="2315369"/>
                </a:cubicBezTo>
                <a:cubicBezTo>
                  <a:pt x="0" y="1036626"/>
                  <a:pt x="1034914" y="0"/>
                  <a:pt x="2311544" y="0"/>
                </a:cubicBezTo>
                <a:close/>
              </a:path>
            </a:pathLst>
          </a:custGeom>
          <a:solidFill>
            <a:srgbClr val="F9F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8" name="Freeform: Shape 20"/>
          <p:cNvSpPr/>
          <p:nvPr>
            <p:custDataLst>
              <p:tags r:id="rId9"/>
            </p:custDataLst>
          </p:nvPr>
        </p:nvSpPr>
        <p:spPr>
          <a:xfrm>
            <a:off x="5329537" y="3498836"/>
            <a:ext cx="1434371" cy="1435826"/>
          </a:xfrm>
          <a:custGeom>
            <a:avLst/>
            <a:gdLst>
              <a:gd name="connsiteX0" fmla="*/ 2045798 w 4091596"/>
              <a:gd name="connsiteY0" fmla="*/ 0 h 4095750"/>
              <a:gd name="connsiteX1" fmla="*/ 4091596 w 4091596"/>
              <a:gd name="connsiteY1" fmla="*/ 2047875 h 4095750"/>
              <a:gd name="connsiteX2" fmla="*/ 2045798 w 4091596"/>
              <a:gd name="connsiteY2" fmla="*/ 4095750 h 4095750"/>
              <a:gd name="connsiteX3" fmla="*/ 0 w 4091596"/>
              <a:gd name="connsiteY3" fmla="*/ 2047875 h 4095750"/>
              <a:gd name="connsiteX4" fmla="*/ 2045798 w 4091596"/>
              <a:gd name="connsiteY4" fmla="*/ 0 h 409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596" h="4095750">
                <a:moveTo>
                  <a:pt x="2045798" y="0"/>
                </a:moveTo>
                <a:cubicBezTo>
                  <a:pt x="3175661" y="0"/>
                  <a:pt x="4091596" y="916865"/>
                  <a:pt x="4091596" y="2047875"/>
                </a:cubicBezTo>
                <a:cubicBezTo>
                  <a:pt x="4091596" y="3178885"/>
                  <a:pt x="3175661" y="4095750"/>
                  <a:pt x="2045798" y="4095750"/>
                </a:cubicBezTo>
                <a:cubicBezTo>
                  <a:pt x="915935" y="4095750"/>
                  <a:pt x="0" y="3178885"/>
                  <a:pt x="0" y="2047875"/>
                </a:cubicBezTo>
                <a:cubicBezTo>
                  <a:pt x="0" y="916865"/>
                  <a:pt x="915935" y="0"/>
                  <a:pt x="2045798" y="0"/>
                </a:cubicBezTo>
                <a:close/>
              </a:path>
            </a:pathLst>
          </a:custGeom>
          <a:solidFill>
            <a:srgbClr val="F9F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9" name="Freeform: Shape 21"/>
          <p:cNvSpPr/>
          <p:nvPr>
            <p:custDataLst>
              <p:tags r:id="rId10"/>
            </p:custDataLst>
          </p:nvPr>
        </p:nvSpPr>
        <p:spPr>
          <a:xfrm>
            <a:off x="7548880" y="3023870"/>
            <a:ext cx="1423035" cy="1450340"/>
          </a:xfrm>
          <a:custGeom>
            <a:avLst/>
            <a:gdLst>
              <a:gd name="connsiteX0" fmla="*/ 2347098 w 4694198"/>
              <a:gd name="connsiteY0" fmla="*/ 0 h 4695742"/>
              <a:gd name="connsiteX1" fmla="*/ 4694198 w 4694198"/>
              <a:gd name="connsiteY1" fmla="*/ 2347871 h 4695742"/>
              <a:gd name="connsiteX2" fmla="*/ 2347098 w 4694198"/>
              <a:gd name="connsiteY2" fmla="*/ 4695742 h 4695742"/>
              <a:gd name="connsiteX3" fmla="*/ 0 w 4694198"/>
              <a:gd name="connsiteY3" fmla="*/ 2347871 h 4695742"/>
              <a:gd name="connsiteX4" fmla="*/ 2347098 w 4694198"/>
              <a:gd name="connsiteY4" fmla="*/ 0 h 469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198" h="4695742">
                <a:moveTo>
                  <a:pt x="2347098" y="0"/>
                </a:moveTo>
                <a:cubicBezTo>
                  <a:pt x="3643366" y="0"/>
                  <a:pt x="4694198" y="1051178"/>
                  <a:pt x="4694198" y="2347871"/>
                </a:cubicBezTo>
                <a:cubicBezTo>
                  <a:pt x="4694198" y="3644564"/>
                  <a:pt x="3643366" y="4695742"/>
                  <a:pt x="2347098" y="4695742"/>
                </a:cubicBezTo>
                <a:cubicBezTo>
                  <a:pt x="1050832" y="4695742"/>
                  <a:pt x="0" y="3644564"/>
                  <a:pt x="0" y="2347871"/>
                </a:cubicBezTo>
                <a:cubicBezTo>
                  <a:pt x="0" y="1051178"/>
                  <a:pt x="1050832" y="0"/>
                  <a:pt x="2347098" y="0"/>
                </a:cubicBezTo>
                <a:close/>
              </a:path>
            </a:pathLst>
          </a:custGeom>
          <a:solidFill>
            <a:srgbClr val="F9F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0" name="Freeform: Shape 22"/>
          <p:cNvSpPr/>
          <p:nvPr>
            <p:custDataLst>
              <p:tags r:id="rId11"/>
            </p:custDataLst>
          </p:nvPr>
        </p:nvSpPr>
        <p:spPr>
          <a:xfrm>
            <a:off x="6448183" y="1917515"/>
            <a:ext cx="1219101" cy="1219282"/>
          </a:xfrm>
          <a:custGeom>
            <a:avLst/>
            <a:gdLst>
              <a:gd name="connsiteX0" fmla="*/ 1738766 w 3477532"/>
              <a:gd name="connsiteY0" fmla="*/ 0 h 3478046"/>
              <a:gd name="connsiteX1" fmla="*/ 3477532 w 3477532"/>
              <a:gd name="connsiteY1" fmla="*/ 1739023 h 3478046"/>
              <a:gd name="connsiteX2" fmla="*/ 1738766 w 3477532"/>
              <a:gd name="connsiteY2" fmla="*/ 3478046 h 3478046"/>
              <a:gd name="connsiteX3" fmla="*/ 0 w 3477532"/>
              <a:gd name="connsiteY3" fmla="*/ 1739023 h 3478046"/>
              <a:gd name="connsiteX4" fmla="*/ 1738766 w 3477532"/>
              <a:gd name="connsiteY4" fmla="*/ 0 h 347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532" h="3478046">
                <a:moveTo>
                  <a:pt x="1738766" y="0"/>
                </a:moveTo>
                <a:cubicBezTo>
                  <a:pt x="2699060" y="0"/>
                  <a:pt x="3477532" y="778587"/>
                  <a:pt x="3477532" y="1739023"/>
                </a:cubicBezTo>
                <a:cubicBezTo>
                  <a:pt x="3477532" y="2699459"/>
                  <a:pt x="2699060" y="3478046"/>
                  <a:pt x="1738766" y="3478046"/>
                </a:cubicBezTo>
                <a:cubicBezTo>
                  <a:pt x="778472" y="3478046"/>
                  <a:pt x="0" y="2699459"/>
                  <a:pt x="0" y="1739023"/>
                </a:cubicBezTo>
                <a:cubicBezTo>
                  <a:pt x="0" y="778587"/>
                  <a:pt x="778472" y="0"/>
                  <a:pt x="1738766" y="0"/>
                </a:cubicBezTo>
                <a:close/>
              </a:path>
            </a:pathLst>
          </a:custGeom>
          <a:solidFill>
            <a:srgbClr val="F9F8F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41" name="文本框 40"/>
          <p:cNvSpPr txBox="1"/>
          <p:nvPr/>
        </p:nvSpPr>
        <p:spPr>
          <a:xfrm>
            <a:off x="4601210" y="213360"/>
            <a:ext cx="3266440" cy="358140"/>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p>
            <a:pPr algn="ctr"/>
            <a:r>
              <a:rPr lang="zh-CN" altLang="en-US" sz="3200" b="1">
                <a:solidFill>
                  <a:schemeClr val="bg1"/>
                </a:solidFill>
                <a:latin typeface="微软雅黑" panose="020B0503020204020204" charset="-122"/>
                <a:ea typeface="微软雅黑" panose="020B0503020204020204" charset="-122"/>
              </a:rPr>
              <a:t>单元教学目标</a:t>
            </a:r>
          </a:p>
        </p:txBody>
      </p:sp>
      <p:sp>
        <p:nvSpPr>
          <p:cNvPr id="42" name="文本框 41"/>
          <p:cNvSpPr txBox="1"/>
          <p:nvPr/>
        </p:nvSpPr>
        <p:spPr>
          <a:xfrm>
            <a:off x="4464473" y="1988185"/>
            <a:ext cx="1474893" cy="953135"/>
          </a:xfrm>
          <a:prstGeom prst="rect">
            <a:avLst/>
          </a:prstGeom>
          <a:noFill/>
        </p:spPr>
        <p:txBody>
          <a:bodyPr wrap="square" rtlCol="0" anchor="t">
            <a:spAutoFit/>
          </a:bodyPr>
          <a:lstStyle/>
          <a:p>
            <a:pPr algn="ctr"/>
            <a:r>
              <a:rPr lang="zh-CN" altLang="en-US" sz="2800" b="1" dirty="0">
                <a:solidFill>
                  <a:schemeClr val="tx1"/>
                </a:solidFill>
                <a:latin typeface="黑体" panose="02010609060101010101" charset="-122"/>
                <a:ea typeface="黑体" panose="02010609060101010101" charset="-122"/>
                <a:sym typeface="+mn-ea"/>
              </a:rPr>
              <a:t>语言</a:t>
            </a:r>
          </a:p>
          <a:p>
            <a:pPr algn="ctr"/>
            <a:r>
              <a:rPr lang="zh-CN" altLang="en-US" sz="2800" b="1" dirty="0">
                <a:solidFill>
                  <a:schemeClr val="tx1"/>
                </a:solidFill>
                <a:latin typeface="黑体" panose="02010609060101010101" charset="-122"/>
                <a:ea typeface="黑体" panose="02010609060101010101" charset="-122"/>
                <a:sym typeface="+mn-ea"/>
              </a:rPr>
              <a:t>能力</a:t>
            </a:r>
          </a:p>
        </p:txBody>
      </p:sp>
      <p:sp>
        <p:nvSpPr>
          <p:cNvPr id="43" name="文本框 42"/>
          <p:cNvSpPr txBox="1"/>
          <p:nvPr/>
        </p:nvSpPr>
        <p:spPr>
          <a:xfrm>
            <a:off x="5321723" y="3790950"/>
            <a:ext cx="1474893" cy="953135"/>
          </a:xfrm>
          <a:prstGeom prst="rect">
            <a:avLst/>
          </a:prstGeom>
          <a:noFill/>
        </p:spPr>
        <p:txBody>
          <a:bodyPr wrap="square" rtlCol="0" anchor="t">
            <a:spAutoFit/>
          </a:bodyPr>
          <a:lstStyle/>
          <a:p>
            <a:pPr algn="ctr"/>
            <a:r>
              <a:rPr lang="zh-CN" altLang="en-US" sz="2800" b="1" dirty="0">
                <a:solidFill>
                  <a:schemeClr val="tx1"/>
                </a:solidFill>
                <a:latin typeface="黑体" panose="02010609060101010101" charset="-122"/>
                <a:ea typeface="黑体" panose="02010609060101010101" charset="-122"/>
                <a:sym typeface="+mn-ea"/>
              </a:rPr>
              <a:t>学习</a:t>
            </a:r>
          </a:p>
          <a:p>
            <a:pPr algn="ctr"/>
            <a:r>
              <a:rPr lang="zh-CN" altLang="en-US" sz="2800" b="1" dirty="0">
                <a:solidFill>
                  <a:schemeClr val="tx1"/>
                </a:solidFill>
                <a:latin typeface="黑体" panose="02010609060101010101" charset="-122"/>
                <a:ea typeface="黑体" panose="02010609060101010101" charset="-122"/>
                <a:sym typeface="+mn-ea"/>
              </a:rPr>
              <a:t>能力</a:t>
            </a:r>
          </a:p>
        </p:txBody>
      </p:sp>
      <p:sp>
        <p:nvSpPr>
          <p:cNvPr id="44" name="文本框 43"/>
          <p:cNvSpPr txBox="1"/>
          <p:nvPr/>
        </p:nvSpPr>
        <p:spPr>
          <a:xfrm>
            <a:off x="6270413" y="2051685"/>
            <a:ext cx="1474893" cy="953135"/>
          </a:xfrm>
          <a:prstGeom prst="rect">
            <a:avLst/>
          </a:prstGeom>
          <a:noFill/>
        </p:spPr>
        <p:txBody>
          <a:bodyPr wrap="square" rtlCol="0" anchor="t">
            <a:spAutoFit/>
          </a:bodyPr>
          <a:lstStyle/>
          <a:p>
            <a:pPr algn="ctr"/>
            <a:r>
              <a:rPr lang="zh-CN" altLang="en-US" sz="2800" b="1" dirty="0">
                <a:solidFill>
                  <a:schemeClr val="tx1"/>
                </a:solidFill>
                <a:latin typeface="黑体" panose="02010609060101010101" charset="-122"/>
                <a:ea typeface="黑体" panose="02010609060101010101" charset="-122"/>
                <a:sym typeface="+mn-ea"/>
              </a:rPr>
              <a:t>文化</a:t>
            </a:r>
          </a:p>
          <a:p>
            <a:pPr algn="ctr"/>
            <a:r>
              <a:rPr lang="zh-CN" altLang="en-US" sz="2800" b="1" dirty="0">
                <a:solidFill>
                  <a:schemeClr val="tx1"/>
                </a:solidFill>
                <a:latin typeface="黑体" panose="02010609060101010101" charset="-122"/>
                <a:ea typeface="黑体" panose="02010609060101010101" charset="-122"/>
                <a:sym typeface="+mn-ea"/>
              </a:rPr>
              <a:t>意识</a:t>
            </a:r>
          </a:p>
        </p:txBody>
      </p:sp>
      <p:sp>
        <p:nvSpPr>
          <p:cNvPr id="45" name="文本框 44"/>
          <p:cNvSpPr txBox="1"/>
          <p:nvPr/>
        </p:nvSpPr>
        <p:spPr>
          <a:xfrm>
            <a:off x="7539778" y="3281045"/>
            <a:ext cx="1474893" cy="953135"/>
          </a:xfrm>
          <a:prstGeom prst="rect">
            <a:avLst/>
          </a:prstGeom>
          <a:noFill/>
        </p:spPr>
        <p:txBody>
          <a:bodyPr wrap="square" rtlCol="0" anchor="t">
            <a:spAutoFit/>
          </a:bodyPr>
          <a:lstStyle/>
          <a:p>
            <a:pPr algn="ctr"/>
            <a:r>
              <a:rPr lang="zh-CN" altLang="en-US" sz="2800" b="1" dirty="0">
                <a:solidFill>
                  <a:schemeClr val="tx1"/>
                </a:solidFill>
                <a:latin typeface="黑体" panose="02010609060101010101" charset="-122"/>
                <a:ea typeface="黑体" panose="02010609060101010101" charset="-122"/>
                <a:sym typeface="+mn-ea"/>
              </a:rPr>
              <a:t>思维</a:t>
            </a:r>
          </a:p>
          <a:p>
            <a:pPr algn="ctr"/>
            <a:r>
              <a:rPr lang="zh-CN" altLang="en-US" sz="2800" b="1" dirty="0">
                <a:solidFill>
                  <a:schemeClr val="tx1"/>
                </a:solidFill>
                <a:latin typeface="黑体" panose="02010609060101010101" charset="-122"/>
                <a:ea typeface="黑体" panose="02010609060101010101" charset="-122"/>
                <a:sym typeface="+mn-ea"/>
              </a:rPr>
              <a:t>品质</a:t>
            </a:r>
          </a:p>
        </p:txBody>
      </p:sp>
      <p:sp>
        <p:nvSpPr>
          <p:cNvPr id="46" name="文本框 45"/>
          <p:cNvSpPr txBox="1"/>
          <p:nvPr/>
        </p:nvSpPr>
        <p:spPr>
          <a:xfrm>
            <a:off x="186690" y="571500"/>
            <a:ext cx="4083050" cy="3061992"/>
          </a:xfrm>
          <a:prstGeom prst="rect">
            <a:avLst/>
          </a:prstGeom>
          <a:noFill/>
        </p:spPr>
        <p:txBody>
          <a:bodyPr wrap="square" rtlCol="0" anchor="t">
            <a:spAutoFit/>
          </a:bodyPr>
          <a:lstStyle/>
          <a:p>
            <a:pPr algn="just">
              <a:lnSpc>
                <a:spcPct val="12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1.根据身份与亲疏关系得体地打招呼，自己及他人信息；</a:t>
            </a:r>
          </a:p>
          <a:p>
            <a:pPr algn="just">
              <a:lnSpc>
                <a:spcPct val="12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2.</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听辨并准确认读两组音素（</a:t>
            </a: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/ɪ/</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和/i:/、/e/和/æ/），以及带有这些音素的词汇，识别并正确朗读be动词缩略形式；</a:t>
            </a:r>
          </a:p>
          <a:p>
            <a:pPr algn="just">
              <a:lnSpc>
                <a:spcPct val="12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3.</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使用be动词正确形式准确连贯地个人信息。</a:t>
            </a:r>
          </a:p>
        </p:txBody>
      </p:sp>
      <p:sp>
        <p:nvSpPr>
          <p:cNvPr id="47" name="文本框 46"/>
          <p:cNvSpPr txBox="1"/>
          <p:nvPr/>
        </p:nvSpPr>
        <p:spPr>
          <a:xfrm>
            <a:off x="879475" y="4014470"/>
            <a:ext cx="4253230" cy="2436244"/>
          </a:xfrm>
          <a:prstGeom prst="rect">
            <a:avLst/>
          </a:prstGeom>
          <a:noFill/>
        </p:spPr>
        <p:txBody>
          <a:bodyPr wrap="square" rtlCol="0" anchor="t">
            <a:spAutoFit/>
          </a:bodyPr>
          <a:lstStyle/>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1.掌握在交流中，借助手势、表情等体态语表达意义的交际策略；</a:t>
            </a:r>
          </a:p>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2.运用表格、图表等方式，提炼文本关键信息，梳理文本内容；</a:t>
            </a:r>
          </a:p>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3.通过在小组合作中个人信息表来提高合作能力。</a:t>
            </a:r>
          </a:p>
        </p:txBody>
      </p:sp>
      <p:sp>
        <p:nvSpPr>
          <p:cNvPr id="50" name="文本框 49"/>
          <p:cNvSpPr txBox="1"/>
          <p:nvPr/>
        </p:nvSpPr>
        <p:spPr>
          <a:xfrm>
            <a:off x="8084820" y="739140"/>
            <a:ext cx="3432810" cy="2091690"/>
          </a:xfrm>
          <a:prstGeom prst="rect">
            <a:avLst/>
          </a:prstGeom>
          <a:noFill/>
        </p:spPr>
        <p:txBody>
          <a:bodyPr wrap="square" rtlCol="0" anchor="t">
            <a:spAutoFit/>
          </a:bodyPr>
          <a:lstStyle/>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1.理解中西文化中姓名表达方式上的异同；</a:t>
            </a:r>
          </a:p>
          <a:p>
            <a:pPr algn="just">
              <a:lnSpc>
                <a:spcPct val="130000"/>
              </a:lnSpc>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2.主动与他人交往，建立良好人际关系，尽快适应初中生活。</a:t>
            </a:r>
          </a:p>
        </p:txBody>
      </p:sp>
      <p:sp>
        <p:nvSpPr>
          <p:cNvPr id="51" name="文本框 50"/>
          <p:cNvSpPr txBox="1"/>
          <p:nvPr/>
        </p:nvSpPr>
        <p:spPr>
          <a:xfrm>
            <a:off x="6863080" y="4510405"/>
            <a:ext cx="4549775" cy="2036135"/>
          </a:xfrm>
          <a:prstGeom prst="rect">
            <a:avLst/>
          </a:prstGeom>
          <a:noFill/>
        </p:spPr>
        <p:txBody>
          <a:bodyPr wrap="square" rtlCol="0" anchor="t">
            <a:spAutoFit/>
          </a:bodyPr>
          <a:lstStyle/>
          <a:p>
            <a:pPr algn="just">
              <a:lnSpc>
                <a:spcPct val="130000"/>
              </a:lnSpc>
            </a:pPr>
            <a:r>
              <a:rPr 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1.通过分析比较，做出理性的交友判断和选择，提高理性思维能力；</a:t>
            </a:r>
          </a:p>
          <a:p>
            <a:pPr algn="just">
              <a:lnSpc>
                <a:spcPct val="130000"/>
              </a:lnSpc>
            </a:pPr>
            <a:r>
              <a:rPr 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    </a:t>
            </a:r>
            <a:r>
              <a:rPr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2.围绕交友话题，通过自主发现、讨论交流、归纳总结等交友技巧，提高发散思维能力</a:t>
            </a:r>
            <a:r>
              <a:rPr 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a:t>
            </a:r>
          </a:p>
        </p:txBody>
      </p:sp>
      <p:sp>
        <p:nvSpPr>
          <p:cNvPr id="2" name="文本框 45"/>
          <p:cNvSpPr txBox="1"/>
          <p:nvPr/>
        </p:nvSpPr>
        <p:spPr>
          <a:xfrm>
            <a:off x="303106" y="407286"/>
            <a:ext cx="4083050" cy="3367268"/>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2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1</a:t>
            </a: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识别并谈论校园里的建筑物、基础设施以及教室里的物品及位置；</a:t>
            </a:r>
          </a:p>
          <a:p>
            <a:pPr algn="just">
              <a:lnSpc>
                <a:spcPct val="12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2.</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听辨并准确认读两组音素（</a:t>
            </a:r>
            <a:r>
              <a:rPr lang="en-US" altLang="zh-CN" sz="2000" b="0" i="0" dirty="0">
                <a:solidFill>
                  <a:srgbClr val="333333"/>
                </a:solidFill>
                <a:effectLst/>
                <a:latin typeface="PingFang SC"/>
              </a:rPr>
              <a:t> </a:t>
            </a:r>
            <a:r>
              <a:rPr lang="en-US" altLang="zh-CN" sz="2000" b="1" dirty="0">
                <a:solidFill>
                  <a:schemeClr val="accent1"/>
                </a:solidFill>
                <a:latin typeface="宋体" panose="02010600030101010101" pitchFamily="2" charset="-122"/>
                <a:ea typeface="宋体" panose="02010600030101010101" pitchFamily="2" charset="-122"/>
              </a:rPr>
              <a:t>[ɔ:]</a:t>
            </a:r>
            <a:r>
              <a:rPr lang="zh-CN" altLang="en-US" sz="2000" b="1" dirty="0">
                <a:solidFill>
                  <a:schemeClr val="accent1"/>
                </a:solidFill>
                <a:latin typeface="宋体" panose="02010600030101010101" pitchFamily="2" charset="-122"/>
                <a:ea typeface="宋体" panose="02010600030101010101" pitchFamily="2" charset="-122"/>
                <a:sym typeface="+mn-ea"/>
              </a:rPr>
              <a:t>和</a:t>
            </a:r>
            <a:r>
              <a:rPr lang="en-US" altLang="zh-CN" sz="2000" b="1" dirty="0">
                <a:solidFill>
                  <a:schemeClr val="accent1"/>
                </a:solidFill>
                <a:latin typeface="宋体" panose="02010600030101010101" pitchFamily="2" charset="-122"/>
                <a:ea typeface="宋体" panose="02010600030101010101" pitchFamily="2" charset="-122"/>
              </a:rPr>
              <a:t>[ɒ]</a:t>
            </a:r>
            <a:r>
              <a:rPr lang="zh-CN" altLang="en-US" sz="2000" b="1" dirty="0">
                <a:solidFill>
                  <a:schemeClr val="accent1"/>
                </a:solidFill>
                <a:latin typeface="宋体" panose="02010600030101010101" pitchFamily="2" charset="-122"/>
                <a:ea typeface="宋体" panose="02010600030101010101" pitchFamily="2" charset="-122"/>
                <a:sym typeface="+mn-ea"/>
              </a:rPr>
              <a:t>、</a:t>
            </a:r>
            <a:r>
              <a:rPr lang="en-US" altLang="zh-CN" sz="2000" b="1" dirty="0">
                <a:solidFill>
                  <a:schemeClr val="accent1"/>
                </a:solidFill>
                <a:latin typeface="宋体" panose="02010600030101010101" pitchFamily="2" charset="-122"/>
                <a:ea typeface="宋体" panose="02010600030101010101" pitchFamily="2" charset="-122"/>
              </a:rPr>
              <a:t>[u:]</a:t>
            </a:r>
            <a:r>
              <a:rPr lang="zh-CN" altLang="en-US" sz="2000" b="1" dirty="0">
                <a:solidFill>
                  <a:schemeClr val="accent1"/>
                </a:solidFill>
                <a:latin typeface="宋体" panose="02010600030101010101" pitchFamily="2" charset="-122"/>
                <a:ea typeface="宋体" panose="02010600030101010101" pitchFamily="2" charset="-122"/>
                <a:sym typeface="+mn-ea"/>
              </a:rPr>
              <a:t>和</a:t>
            </a:r>
            <a:r>
              <a:rPr lang="en-US" altLang="zh-CN" sz="2000" b="1" dirty="0">
                <a:solidFill>
                  <a:schemeClr val="accent1"/>
                </a:solidFill>
                <a:latin typeface="宋体" panose="02010600030101010101" pitchFamily="2" charset="-122"/>
                <a:ea typeface="宋体" panose="02010600030101010101" pitchFamily="2" charset="-122"/>
              </a:rPr>
              <a:t>[ʊ]</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），以及包含这些音素的词汇，准确认读读多音节单词重读音节；</a:t>
            </a:r>
          </a:p>
          <a:p>
            <a:pPr algn="just">
              <a:lnSpc>
                <a:spcPct val="12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3.</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正确使用</a:t>
            </a: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there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be结构和介词短语描述校园建筑、设施以及教室内物品的具体位置。</a:t>
            </a:r>
          </a:p>
        </p:txBody>
      </p:sp>
      <p:sp>
        <p:nvSpPr>
          <p:cNvPr id="3" name="文本框 46"/>
          <p:cNvSpPr txBox="1"/>
          <p:nvPr/>
        </p:nvSpPr>
        <p:spPr>
          <a:xfrm>
            <a:off x="186690" y="3942388"/>
            <a:ext cx="5100091" cy="2836354"/>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1.了解电子邮件的基本特征，能通过邮件介绍自己的学校，描述不同场所及相关活动，分享最喜欢的场所并说明原因；</a:t>
            </a:r>
          </a:p>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2.运用表格、思维导图等方式，梳理文本内容，提炼文本关键信息；</a:t>
            </a:r>
          </a:p>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3.通过在小组合作中</a:t>
            </a:r>
            <a:r>
              <a:rPr lang="zh-CN" altLang="en-US" sz="2000" b="1" dirty="0">
                <a:solidFill>
                  <a:schemeClr val="accent1"/>
                </a:solidFill>
                <a:latin typeface="宋体" panose="02010600030101010101" pitchFamily="2" charset="-122"/>
                <a:ea typeface="宋体" panose="02010600030101010101" pitchFamily="2" charset="-122"/>
                <a:sym typeface="+mn-ea"/>
              </a:rPr>
              <a:t>绘制校园平面图和规划参观路线</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来提高合作能力和实践能力。</a:t>
            </a:r>
          </a:p>
        </p:txBody>
      </p:sp>
      <p:sp>
        <p:nvSpPr>
          <p:cNvPr id="4" name="文本框 49"/>
          <p:cNvSpPr txBox="1"/>
          <p:nvPr/>
        </p:nvSpPr>
        <p:spPr>
          <a:xfrm>
            <a:off x="8181799" y="213360"/>
            <a:ext cx="3557164" cy="2836354"/>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1.发现日常校园中的闪光点，关注并乐于了解中外校园文化，开阔视野，提升国内校园文化认同感和自信；</a:t>
            </a:r>
            <a:endPar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pP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2.</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珍惜自己的学习环境和学习机会，深刻理解学校对自己成长和发展的重要意义。</a:t>
            </a:r>
          </a:p>
        </p:txBody>
      </p:sp>
      <p:sp>
        <p:nvSpPr>
          <p:cNvPr id="5" name="文本框 50"/>
          <p:cNvSpPr txBox="1"/>
          <p:nvPr/>
        </p:nvSpPr>
        <p:spPr>
          <a:xfrm>
            <a:off x="7194160" y="4526784"/>
            <a:ext cx="4549775" cy="2036135"/>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30000"/>
              </a:lnSpc>
            </a:pPr>
            <a:r>
              <a:rPr 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1.通过分析比较</a:t>
            </a:r>
            <a:r>
              <a:rPr lang="en-US" alt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Peter</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学校和自己学校的异同</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，提高</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逻辑</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思维能力；</a:t>
            </a:r>
          </a:p>
          <a:p>
            <a:pPr algn="just">
              <a:lnSpc>
                <a:spcPct val="130000"/>
              </a:lnSpc>
            </a:pPr>
            <a:r>
              <a:rPr 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    </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2.通过自主发现、讨论交流、</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小组合作来介绍自己的学校</a:t>
            </a:r>
            <a:r>
              <a:rPr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rPr>
              <a:t>提高创造性思维能力。</a:t>
            </a:r>
            <a:endParaRPr lang="zh-CN" sz="2000" b="1" dirty="0">
              <a:solidFill>
                <a:schemeClr val="accent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40"/>
          <p:cNvSpPr txBox="1"/>
          <p:nvPr/>
        </p:nvSpPr>
        <p:spPr>
          <a:xfrm>
            <a:off x="4510934" y="629258"/>
            <a:ext cx="3264747" cy="487085"/>
          </a:xfrm>
          <a:prstGeom prst="rect">
            <a:avLst/>
          </a:prstGeom>
          <a:noFill/>
          <a:extLst>
            <a:ext uri="{909E8E84-426E-40DD-AFC4-6F175D3DCCD1}">
              <a14:hiddenFill xmlns:a14="http://schemas.microsoft.com/office/drawing/2010/main">
                <a:solidFill>
                  <a:srgbClr val="C00000"/>
                </a:solidFill>
              </a14:hiddenFill>
            </a:ext>
          </a:extLst>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3200" b="1" dirty="0">
                <a:solidFill>
                  <a:srgbClr val="3B84BB"/>
                </a:solidFill>
                <a:latin typeface="微软雅黑" panose="020B0503020204020204" charset="-122"/>
                <a:ea typeface="微软雅黑" panose="020B0503020204020204" charset="-122"/>
              </a:rPr>
              <a:t>单元目标分析</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779645" y="1720215"/>
            <a:ext cx="7640320" cy="1106170"/>
            <a:chOff x="7527" y="2709"/>
            <a:chExt cx="12032" cy="1742"/>
          </a:xfrm>
        </p:grpSpPr>
        <p:sp>
          <p:nvSpPr>
            <p:cNvPr id="2" name="文本框 1"/>
            <p:cNvSpPr txBox="1"/>
            <p:nvPr/>
          </p:nvSpPr>
          <p:spPr>
            <a:xfrm>
              <a:off x="7857" y="2709"/>
              <a:ext cx="10463" cy="1743"/>
            </a:xfrm>
            <a:prstGeom prst="rect">
              <a:avLst/>
            </a:prstGeom>
            <a:noFill/>
          </p:spPr>
          <p:txBody>
            <a:bodyPr wrap="square" rtlCol="0">
              <a:spAutoFit/>
            </a:bodyPr>
            <a:lstStyle/>
            <a:p>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1a</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活动让学生在读前列举最喜欢的校园场所，并与同伴分享，关联阅读内容。引导学生热爱学校，体现新课标的育人价值。</a:t>
              </a:r>
            </a:p>
          </p:txBody>
        </p:sp>
        <p:sp>
          <p:nvSpPr>
            <p:cNvPr id="16" name="圆角矩形 15"/>
            <p:cNvSpPr/>
            <p:nvPr/>
          </p:nvSpPr>
          <p:spPr>
            <a:xfrm>
              <a:off x="7527" y="2709"/>
              <a:ext cx="12032" cy="174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56" y="968811"/>
            <a:ext cx="4400550" cy="5827594"/>
          </a:xfrm>
          <a:prstGeom prst="rect">
            <a:avLst/>
          </a:prstGeom>
        </p:spPr>
      </p:pic>
      <p:sp>
        <p:nvSpPr>
          <p:cNvPr id="11" name="文本框 10"/>
          <p:cNvSpPr txBox="1"/>
          <p:nvPr/>
        </p:nvSpPr>
        <p:spPr>
          <a:xfrm>
            <a:off x="5235575" y="645795"/>
            <a:ext cx="6678295" cy="526415"/>
          </a:xfrm>
          <a:prstGeom prst="rect">
            <a:avLst/>
          </a:prstGeom>
          <a:noFill/>
        </p:spPr>
        <p:txBody>
          <a:bodyPr wrap="square" rtlCol="0">
            <a:noAutofit/>
          </a:bodyPr>
          <a:lstStyle/>
          <a:p>
            <a:pPr algn="l"/>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rPr>
              <a:t>主题群：</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rPr>
              <a:t>“</a:t>
            </a:r>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rPr>
              <a:t>生活与学习</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rPr>
              <a:t>”</a:t>
            </a:r>
          </a:p>
          <a:p>
            <a:pPr algn="r"/>
            <a:endPar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endParaRPr>
          </a:p>
        </p:txBody>
      </p:sp>
      <p:grpSp>
        <p:nvGrpSpPr>
          <p:cNvPr id="19" name="组合 18"/>
          <p:cNvGrpSpPr/>
          <p:nvPr/>
        </p:nvGrpSpPr>
        <p:grpSpPr>
          <a:xfrm>
            <a:off x="4779645" y="4478655"/>
            <a:ext cx="7640320" cy="2073910"/>
            <a:chOff x="7527" y="7053"/>
            <a:chExt cx="12032" cy="3266"/>
          </a:xfrm>
        </p:grpSpPr>
        <p:sp>
          <p:nvSpPr>
            <p:cNvPr id="15" name="圆角矩形 14"/>
            <p:cNvSpPr/>
            <p:nvPr/>
          </p:nvSpPr>
          <p:spPr>
            <a:xfrm>
              <a:off x="7527" y="7053"/>
              <a:ext cx="12032" cy="3266"/>
            </a:xfrm>
            <a:prstGeom prst="roundRect">
              <a:avLst>
                <a:gd name="adj" fmla="val 8358"/>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7924" y="7280"/>
              <a:ext cx="10598" cy="2811"/>
            </a:xfrm>
            <a:prstGeom prst="rect">
              <a:avLst/>
            </a:prstGeom>
            <a:noFill/>
          </p:spPr>
          <p:txBody>
            <a:bodyPr wrap="square" rtlCol="0">
              <a:spAutoFit/>
            </a:bodyPr>
            <a:lstStyle/>
            <a:p>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阅读语篇是</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Peter</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给朋友</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Flora</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的回复邮件，其中</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Peter</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描述了自己的新学校。鉴于邮件这一特殊文体，需引导学生关注邮件的</a:t>
              </a:r>
              <a:r>
                <a:rPr lang="zh-CN" altLang="en-US" sz="2200" dirty="0">
                  <a:solidFill>
                    <a:srgbClr val="FF0000"/>
                  </a:solidFill>
                  <a:latin typeface="华文楷体" panose="02010600040101010101" charset="-122"/>
                  <a:ea typeface="华文楷体" panose="02010600040101010101" charset="-122"/>
                  <a:cs typeface="华文楷体" panose="02010600040101010101" charset="-122"/>
                </a:rPr>
                <a:t>格式</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（收件人、发件人、称谓、署名、开头、正文、结尾等）以及</a:t>
              </a:r>
              <a:r>
                <a:rPr lang="zh-CN" altLang="en-US" sz="2200" dirty="0">
                  <a:solidFill>
                    <a:srgbClr val="FF0000"/>
                  </a:solidFill>
                  <a:latin typeface="华文楷体" panose="02010600040101010101" charset="-122"/>
                  <a:ea typeface="华文楷体" panose="02010600040101010101" charset="-122"/>
                  <a:cs typeface="华文楷体" panose="02010600040101010101" charset="-122"/>
                </a:rPr>
                <a:t>内容</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（重点谈论校园内不同场所，代表性活动以及最喜欢的场所及原因）。</a:t>
              </a:r>
            </a:p>
          </p:txBody>
        </p:sp>
      </p:grpSp>
      <p:sp>
        <p:nvSpPr>
          <p:cNvPr id="4" name="矩形 3"/>
          <p:cNvSpPr/>
          <p:nvPr/>
        </p:nvSpPr>
        <p:spPr>
          <a:xfrm>
            <a:off x="1403668" y="1206972"/>
            <a:ext cx="2714625" cy="3238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79645" y="3099435"/>
            <a:ext cx="7640320" cy="1120140"/>
            <a:chOff x="7527" y="4881"/>
            <a:chExt cx="12032" cy="1764"/>
          </a:xfrm>
        </p:grpSpPr>
        <p:sp>
          <p:nvSpPr>
            <p:cNvPr id="14" name="圆角矩形 13"/>
            <p:cNvSpPr/>
            <p:nvPr/>
          </p:nvSpPr>
          <p:spPr>
            <a:xfrm>
              <a:off x="7527" y="4881"/>
              <a:ext cx="12032" cy="174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7924" y="4903"/>
              <a:ext cx="10463" cy="1743"/>
            </a:xfrm>
            <a:prstGeom prst="rect">
              <a:avLst/>
            </a:prstGeom>
            <a:noFill/>
          </p:spPr>
          <p:txBody>
            <a:bodyPr wrap="square" rtlCol="0">
              <a:spAutoFit/>
            </a:bodyPr>
            <a:lstStyle/>
            <a:p>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1b</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活动让学生快速阅读并推测</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Flora</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在上一封邮件问了</a:t>
              </a:r>
              <a:r>
                <a:rPr lang="en-US" altLang="zh-CN"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Peter</a:t>
              </a:r>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什么问题，融入阅读策略，要求学生在理解文章主旨的基础上概括关键问题。</a:t>
              </a:r>
            </a:p>
          </p:txBody>
        </p:sp>
      </p:grpSp>
      <p:sp>
        <p:nvSpPr>
          <p:cNvPr id="8" name="文本框 7"/>
          <p:cNvSpPr txBox="1"/>
          <p:nvPr/>
        </p:nvSpPr>
        <p:spPr>
          <a:xfrm>
            <a:off x="4556125" y="1140460"/>
            <a:ext cx="7303770" cy="475615"/>
          </a:xfrm>
          <a:prstGeom prst="rect">
            <a:avLst/>
          </a:prstGeom>
          <a:noFill/>
        </p:spPr>
        <p:txBody>
          <a:bodyPr wrap="square" rtlCol="0">
            <a:spAutoFit/>
          </a:bodyPr>
          <a:lstStyle/>
          <a:p>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子主题内容：</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a:t>
            </a:r>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多彩、安全、有意义的学校生活</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a:t>
            </a:r>
          </a:p>
        </p:txBody>
      </p:sp>
      <p:sp>
        <p:nvSpPr>
          <p:cNvPr id="10" name="圆角矩形 9"/>
          <p:cNvSpPr/>
          <p:nvPr/>
        </p:nvSpPr>
        <p:spPr>
          <a:xfrm>
            <a:off x="-414655" y="-365760"/>
            <a:ext cx="2872740"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621568" y="199755"/>
            <a:ext cx="4094328" cy="583565"/>
          </a:xfrm>
          <a:prstGeom prst="rect">
            <a:avLst/>
          </a:prstGeom>
          <a:noFill/>
        </p:spPr>
        <p:txBody>
          <a:bodyPr wrap="square" rtlCol="0">
            <a:spAutoFit/>
          </a:bodyPr>
          <a:lstStyle/>
          <a:p>
            <a:r>
              <a:rPr lang="zh-CN" altLang="en-US" sz="3200" dirty="0">
                <a:solidFill>
                  <a:srgbClr val="F5E752"/>
                </a:solidFill>
                <a:latin typeface="软笔行楷简繁" panose="03000600000000000000" charset="-122"/>
                <a:ea typeface="软笔行楷简繁" panose="03000600000000000000" charset="-122"/>
              </a:rPr>
              <a:t>教材分析</a:t>
            </a:r>
          </a:p>
        </p:txBody>
      </p:sp>
      <p:sp>
        <p:nvSpPr>
          <p:cNvPr id="13" name="文本框 12"/>
          <p:cNvSpPr txBox="1"/>
          <p:nvPr/>
        </p:nvSpPr>
        <p:spPr>
          <a:xfrm>
            <a:off x="4949825" y="144780"/>
            <a:ext cx="6534150" cy="475615"/>
          </a:xfrm>
          <a:prstGeom prst="rect">
            <a:avLst/>
          </a:prstGeom>
          <a:noFill/>
        </p:spPr>
        <p:txBody>
          <a:bodyPr wrap="square" rtlCol="0">
            <a:spAutoFit/>
          </a:bodyPr>
          <a:lstStyle/>
          <a:p>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主题范畴：</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a:t>
            </a:r>
            <a:r>
              <a:rPr lang="zh-CN" altLang="en-US"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人与自我</a:t>
            </a:r>
            <a:r>
              <a:rPr lang="en-US" altLang="zh-CN" sz="2500" dirty="0">
                <a:solidFill>
                  <a:schemeClr val="accent4">
                    <a:lumMod val="50000"/>
                  </a:schemeClr>
                </a:solidFill>
                <a:effectLst/>
                <a:latin typeface="华文新魏" panose="02010800040101010101" charset="-122"/>
                <a:ea typeface="华文新魏" panose="02010800040101010101" charset="-122"/>
                <a:cs typeface="华文新魏" panose="02010800040101010101"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33" y="1312858"/>
            <a:ext cx="5826930" cy="235268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34" y="3929856"/>
            <a:ext cx="5041116" cy="2164557"/>
          </a:xfrm>
          <a:prstGeom prst="rect">
            <a:avLst/>
          </a:prstGeom>
        </p:spPr>
      </p:pic>
      <p:sp>
        <p:nvSpPr>
          <p:cNvPr id="12" name="矩形 11"/>
          <p:cNvSpPr/>
          <p:nvPr/>
        </p:nvSpPr>
        <p:spPr>
          <a:xfrm>
            <a:off x="992981" y="4451350"/>
            <a:ext cx="4264819" cy="11930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p:cNvSpPr/>
          <p:nvPr/>
        </p:nvSpPr>
        <p:spPr>
          <a:xfrm>
            <a:off x="992981" y="5722938"/>
            <a:ext cx="3028950" cy="37147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187440" y="6042025"/>
            <a:ext cx="5352415" cy="368300"/>
          </a:xfrm>
          <a:prstGeom prst="rect">
            <a:avLst/>
          </a:prstGeom>
          <a:noFill/>
        </p:spPr>
        <p:txBody>
          <a:bodyPr wrap="square" rtlCol="0">
            <a:spAutoFit/>
          </a:bodyPr>
          <a:lstStyle/>
          <a:p>
            <a:endParaRPr lang="zh-CN" altLang="en-US"/>
          </a:p>
        </p:txBody>
      </p:sp>
      <p:grpSp>
        <p:nvGrpSpPr>
          <p:cNvPr id="8" name="组合 7"/>
          <p:cNvGrpSpPr/>
          <p:nvPr/>
        </p:nvGrpSpPr>
        <p:grpSpPr>
          <a:xfrm>
            <a:off x="5588019" y="1715611"/>
            <a:ext cx="7198360" cy="1908175"/>
            <a:chOff x="8886" y="1447"/>
            <a:chExt cx="11336" cy="3005"/>
          </a:xfrm>
        </p:grpSpPr>
        <p:sp>
          <p:nvSpPr>
            <p:cNvPr id="10" name="文本框 9"/>
            <p:cNvSpPr txBox="1"/>
            <p:nvPr/>
          </p:nvSpPr>
          <p:spPr>
            <a:xfrm>
              <a:off x="9417" y="1596"/>
              <a:ext cx="9056" cy="2809"/>
            </a:xfrm>
            <a:prstGeom prst="rect">
              <a:avLst/>
            </a:prstGeom>
            <a:noFill/>
          </p:spPr>
          <p:txBody>
            <a:bodyPr wrap="square" rtlCol="0">
              <a:spAutoFit/>
            </a:bodyPr>
            <a:lstStyle/>
            <a:p>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1c活动为scanning for details，要求学生找到形容词所描述的对象（地点和事物）。旨在培养学生的阅读策略：先找到key word(s)，再阅读整个句子（也有可能是前后句）来确定是否包含他们所需要的信息。</a:t>
              </a:r>
            </a:p>
          </p:txBody>
        </p:sp>
        <p:sp>
          <p:nvSpPr>
            <p:cNvPr id="16" name="圆角矩形 15"/>
            <p:cNvSpPr/>
            <p:nvPr/>
          </p:nvSpPr>
          <p:spPr>
            <a:xfrm>
              <a:off x="8886" y="1447"/>
              <a:ext cx="11336" cy="3005"/>
            </a:xfrm>
            <a:prstGeom prst="roundRect">
              <a:avLst>
                <a:gd name="adj" fmla="val 11613"/>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9" name="组合 8"/>
          <p:cNvGrpSpPr/>
          <p:nvPr/>
        </p:nvGrpSpPr>
        <p:grpSpPr>
          <a:xfrm>
            <a:off x="5642610" y="4410075"/>
            <a:ext cx="7197725" cy="821690"/>
            <a:chOff x="8886" y="6325"/>
            <a:chExt cx="11335" cy="1294"/>
          </a:xfrm>
        </p:grpSpPr>
        <p:sp>
          <p:nvSpPr>
            <p:cNvPr id="11" name="文本框 10"/>
            <p:cNvSpPr txBox="1"/>
            <p:nvPr/>
          </p:nvSpPr>
          <p:spPr>
            <a:xfrm>
              <a:off x="9417" y="6409"/>
              <a:ext cx="8756" cy="1210"/>
            </a:xfrm>
            <a:prstGeom prst="rect">
              <a:avLst/>
            </a:prstGeom>
            <a:noFill/>
          </p:spPr>
          <p:txBody>
            <a:bodyPr wrap="square" rtlCol="0">
              <a:spAutoFit/>
            </a:bodyPr>
            <a:lstStyle/>
            <a:p>
              <a:r>
                <a:rPr lang="zh-CN" altLang="en-US" sz="2200" dirty="0">
                  <a:solidFill>
                    <a:schemeClr val="bg2">
                      <a:lumMod val="10000"/>
                    </a:schemeClr>
                  </a:solidFill>
                  <a:latin typeface="华文楷体" panose="02010600040101010101" charset="-122"/>
                  <a:ea typeface="华文楷体" panose="02010600040101010101" charset="-122"/>
                  <a:cs typeface="华文楷体" panose="02010600040101010101" charset="-122"/>
                </a:rPr>
                <a:t>1d活动的前三个问题进一步挖掘语篇的细节信息。</a:t>
              </a:r>
            </a:p>
          </p:txBody>
        </p:sp>
        <p:sp>
          <p:nvSpPr>
            <p:cNvPr id="5" name="圆角矩形 4"/>
            <p:cNvSpPr/>
            <p:nvPr/>
          </p:nvSpPr>
          <p:spPr>
            <a:xfrm>
              <a:off x="8886" y="6325"/>
              <a:ext cx="11335" cy="129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4" name="组合 13"/>
          <p:cNvGrpSpPr/>
          <p:nvPr/>
        </p:nvGrpSpPr>
        <p:grpSpPr>
          <a:xfrm>
            <a:off x="5642610" y="5417185"/>
            <a:ext cx="7198360" cy="821055"/>
            <a:chOff x="8886" y="7911"/>
            <a:chExt cx="11336" cy="1293"/>
          </a:xfrm>
        </p:grpSpPr>
        <p:sp>
          <p:nvSpPr>
            <p:cNvPr id="2" name="文本框 1"/>
            <p:cNvSpPr txBox="1"/>
            <p:nvPr/>
          </p:nvSpPr>
          <p:spPr>
            <a:xfrm>
              <a:off x="9430" y="7931"/>
              <a:ext cx="9056" cy="1210"/>
            </a:xfrm>
            <a:prstGeom prst="rect">
              <a:avLst/>
            </a:prstGeom>
            <a:noFill/>
          </p:spPr>
          <p:txBody>
            <a:bodyPr wrap="square" rtlCol="0">
              <a:spAutoFit/>
            </a:bodyPr>
            <a:lstStyle>
              <a:defPPr>
                <a:defRPr lang="zh-CN"/>
              </a:defPPr>
              <a:lvl1pPr>
                <a:defRPr b="1">
                  <a:solidFill>
                    <a:schemeClr val="accent1"/>
                  </a:solidFill>
                  <a:latin typeface="+mj-ea"/>
                  <a:ea typeface="+mj-ea"/>
                </a:defRPr>
              </a:lvl1pPr>
            </a:lstStyle>
            <a:p>
              <a:r>
                <a:rPr lang="zh-CN" altLang="en-US" sz="2200" b="0" dirty="0">
                  <a:solidFill>
                    <a:schemeClr val="bg2">
                      <a:lumMod val="10000"/>
                    </a:schemeClr>
                  </a:solidFill>
                  <a:latin typeface="华文楷体" panose="02010600040101010101" charset="-122"/>
                  <a:ea typeface="华文楷体" panose="02010600040101010101" charset="-122"/>
                  <a:cs typeface="华文楷体" panose="02010600040101010101" charset="-122"/>
                </a:rPr>
                <a:t>最后一个问题基于语篇的拓展，让学生关联自己的学校，描述与Peter学校的相似之处。</a:t>
              </a:r>
            </a:p>
          </p:txBody>
        </p:sp>
        <p:sp>
          <p:nvSpPr>
            <p:cNvPr id="6" name="圆角矩形 5"/>
            <p:cNvSpPr/>
            <p:nvPr/>
          </p:nvSpPr>
          <p:spPr>
            <a:xfrm>
              <a:off x="8886" y="7911"/>
              <a:ext cx="11336" cy="129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5" name="圆角矩形 14"/>
          <p:cNvSpPr/>
          <p:nvPr/>
        </p:nvSpPr>
        <p:spPr>
          <a:xfrm>
            <a:off x="-414655" y="-365760"/>
            <a:ext cx="2872740" cy="1224915"/>
          </a:xfrm>
          <a:prstGeom prst="roundRect">
            <a:avLst/>
          </a:prstGeom>
          <a:solidFill>
            <a:srgbClr val="469C5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文本框 16"/>
          <p:cNvSpPr txBox="1"/>
          <p:nvPr/>
        </p:nvSpPr>
        <p:spPr>
          <a:xfrm>
            <a:off x="621568" y="199755"/>
            <a:ext cx="4094328" cy="583565"/>
          </a:xfrm>
          <a:prstGeom prst="rect">
            <a:avLst/>
          </a:prstGeom>
          <a:noFill/>
        </p:spPr>
        <p:txBody>
          <a:bodyPr wrap="square" rtlCol="0">
            <a:spAutoFit/>
          </a:bodyPr>
          <a:lstStyle/>
          <a:p>
            <a:r>
              <a:rPr lang="zh-CN" altLang="en-US" sz="3200" dirty="0">
                <a:solidFill>
                  <a:srgbClr val="F5E752"/>
                </a:solidFill>
                <a:latin typeface="软笔行楷简繁" panose="03000600000000000000" charset="-122"/>
                <a:ea typeface="软笔行楷简繁" panose="03000600000000000000" charset="-122"/>
              </a:rPr>
              <a:t>教材分析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230505"/>
            <a:ext cx="5514975" cy="3265805"/>
          </a:xfrm>
          <a:prstGeom prst="rect">
            <a:avLst/>
          </a:prstGeom>
        </p:spPr>
      </p:pic>
      <p:sp>
        <p:nvSpPr>
          <p:cNvPr id="7" name="文本框 6"/>
          <p:cNvSpPr txBox="1"/>
          <p:nvPr/>
        </p:nvSpPr>
        <p:spPr>
          <a:xfrm>
            <a:off x="3759148" y="948127"/>
            <a:ext cx="869950" cy="40449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Places</a:t>
            </a:r>
          </a:p>
        </p:txBody>
      </p:sp>
      <p:sp>
        <p:nvSpPr>
          <p:cNvPr id="8" name="文本框 7"/>
          <p:cNvSpPr txBox="1"/>
          <p:nvPr/>
        </p:nvSpPr>
        <p:spPr>
          <a:xfrm>
            <a:off x="3617595" y="1351915"/>
            <a:ext cx="1176655" cy="47307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Favorite </a:t>
            </a:r>
          </a:p>
        </p:txBody>
      </p:sp>
      <p:sp>
        <p:nvSpPr>
          <p:cNvPr id="9" name="文本框 8"/>
          <p:cNvSpPr txBox="1"/>
          <p:nvPr/>
        </p:nvSpPr>
        <p:spPr>
          <a:xfrm>
            <a:off x="3619534" y="1772833"/>
            <a:ext cx="1192530" cy="45529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Locations</a:t>
            </a:r>
          </a:p>
        </p:txBody>
      </p:sp>
      <p:sp>
        <p:nvSpPr>
          <p:cNvPr id="10" name="文本框 9"/>
          <p:cNvSpPr txBox="1"/>
          <p:nvPr/>
        </p:nvSpPr>
        <p:spPr>
          <a:xfrm>
            <a:off x="3745899" y="2234478"/>
            <a:ext cx="1066165" cy="40449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Reasons</a:t>
            </a:r>
          </a:p>
        </p:txBody>
      </p:sp>
      <p:sp>
        <p:nvSpPr>
          <p:cNvPr id="11" name="文本框 10"/>
          <p:cNvSpPr txBox="1"/>
          <p:nvPr/>
        </p:nvSpPr>
        <p:spPr>
          <a:xfrm>
            <a:off x="3617312" y="2638973"/>
            <a:ext cx="1323340" cy="404495"/>
          </a:xfrm>
          <a:prstGeom prst="rect">
            <a:avLst/>
          </a:prstGeom>
          <a:solidFill>
            <a:srgbClr val="92D050"/>
          </a:solidFill>
        </p:spPr>
        <p:txBody>
          <a:bodyPr wrap="square" lIns="90000" rtlCol="0">
            <a:noAutofit/>
          </a:bodyPr>
          <a:lstStyle/>
          <a:p>
            <a:pPr indent="0" algn="l">
              <a:lnSpc>
                <a:spcPct val="120000"/>
              </a:lnSpc>
              <a:buFont typeface="+mj-lt"/>
              <a:buNone/>
            </a:pPr>
            <a:r>
              <a:rPr lang="en-US" altLang="zh-CN" sz="2000" b="1" dirty="0">
                <a:solidFill>
                  <a:schemeClr val="bg1"/>
                </a:solidFill>
              </a:rPr>
              <a:t>Activities</a:t>
            </a:r>
          </a:p>
        </p:txBody>
      </p:sp>
      <p:grpSp>
        <p:nvGrpSpPr>
          <p:cNvPr id="14" name="组合 13"/>
          <p:cNvGrpSpPr/>
          <p:nvPr/>
        </p:nvGrpSpPr>
        <p:grpSpPr>
          <a:xfrm>
            <a:off x="5910580" y="861060"/>
            <a:ext cx="6678930" cy="1963420"/>
            <a:chOff x="9308" y="1356"/>
            <a:chExt cx="10518" cy="3092"/>
          </a:xfrm>
        </p:grpSpPr>
        <p:sp>
          <p:nvSpPr>
            <p:cNvPr id="5" name="圆角矩形 4"/>
            <p:cNvSpPr/>
            <p:nvPr/>
          </p:nvSpPr>
          <p:spPr>
            <a:xfrm>
              <a:off x="9308" y="1356"/>
              <a:ext cx="10518" cy="3092"/>
            </a:xfrm>
            <a:prstGeom prst="roundRect">
              <a:avLst>
                <a:gd name="adj" fmla="val 11613"/>
              </a:avLst>
            </a:prstGeom>
            <a:solidFill>
              <a:srgbClr val="469C5C"/>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9841" y="1530"/>
              <a:ext cx="7439" cy="2809"/>
            </a:xfrm>
            <a:prstGeom prst="rect">
              <a:avLst/>
            </a:prstGeom>
            <a:noFill/>
          </p:spPr>
          <p:txBody>
            <a:bodyPr wrap="square" rtlCol="0">
              <a:spAutoFit/>
            </a:bodyPr>
            <a:lstStyle/>
            <a:p>
              <a:r>
                <a:rPr lang="zh-CN" altLang="en-US" sz="2200" b="1" dirty="0">
                  <a:solidFill>
                    <a:schemeClr val="bg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2a的notes对应的分别是校园场所、最喜欢的场所、位置、原因及活动。阅读语篇为学生提供了写作的范文，2a让学生列出写作要点，作信息和语言的准备。</a:t>
              </a:r>
            </a:p>
          </p:txBody>
        </p:sp>
      </p:grpSp>
      <p:sp>
        <p:nvSpPr>
          <p:cNvPr id="4" name="文本框 3"/>
          <p:cNvSpPr txBox="1"/>
          <p:nvPr/>
        </p:nvSpPr>
        <p:spPr>
          <a:xfrm>
            <a:off x="11235205" y="1528744"/>
            <a:ext cx="1120887" cy="523220"/>
          </a:xfrm>
          <a:prstGeom prst="rect">
            <a:avLst/>
          </a:prstGeom>
          <a:noFill/>
        </p:spPr>
        <p:txBody>
          <a:bodyPr wrap="square" rtlCol="0">
            <a:spAutoFit/>
          </a:bodyPr>
          <a:lstStyle/>
          <a:p>
            <a:r>
              <a:rPr lang="zh-CN" altLang="en-US" sz="2800" b="1" dirty="0">
                <a:solidFill>
                  <a:srgbClr val="F5E752"/>
                </a:solidFill>
              </a:rPr>
              <a:t>词</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 y="3521075"/>
            <a:ext cx="5722620" cy="3162935"/>
          </a:xfrm>
          <a:prstGeom prst="rect">
            <a:avLst/>
          </a:prstGeom>
        </p:spPr>
      </p:pic>
      <p:grpSp>
        <p:nvGrpSpPr>
          <p:cNvPr id="15" name="组合 14"/>
          <p:cNvGrpSpPr/>
          <p:nvPr/>
        </p:nvGrpSpPr>
        <p:grpSpPr>
          <a:xfrm>
            <a:off x="5910580" y="3985260"/>
            <a:ext cx="6677660" cy="2072640"/>
            <a:chOff x="9309" y="5820"/>
            <a:chExt cx="10516" cy="3264"/>
          </a:xfrm>
        </p:grpSpPr>
        <p:sp>
          <p:nvSpPr>
            <p:cNvPr id="13" name="圆角矩形 12"/>
            <p:cNvSpPr/>
            <p:nvPr/>
          </p:nvSpPr>
          <p:spPr>
            <a:xfrm>
              <a:off x="9309" y="5820"/>
              <a:ext cx="10517" cy="3265"/>
            </a:xfrm>
            <a:prstGeom prst="roundRect">
              <a:avLst>
                <a:gd name="adj" fmla="val 11613"/>
              </a:avLst>
            </a:prstGeom>
            <a:solidFill>
              <a:srgbClr val="469C5C"/>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9842" y="6036"/>
              <a:ext cx="7437" cy="2809"/>
            </a:xfrm>
            <a:prstGeom prst="rect">
              <a:avLst/>
            </a:prstGeom>
            <a:noFill/>
          </p:spPr>
          <p:txBody>
            <a:bodyPr wrap="square" rtlCol="0">
              <a:spAutoFit/>
            </a:bodyPr>
            <a:lstStyle/>
            <a:p>
              <a:r>
                <a:rPr lang="zh-CN" altLang="en-US" sz="2200" b="1" dirty="0">
                  <a:solidFill>
                    <a:schemeClr val="bg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华文楷体" panose="02010600040101010101" charset="-122"/>
                </a:rPr>
                <a:t>2b是一封邮件回复，学生需要完成的部分是收件人、寄件人、称谓、署名以及邮件内容。邮件内容部分是完成句子，学生只需将2a中列出的要点内容填入邮件中，降低学生的写作难度。</a:t>
              </a:r>
            </a:p>
          </p:txBody>
        </p:sp>
      </p:grpSp>
      <p:sp>
        <p:nvSpPr>
          <p:cNvPr id="16" name="文本框 15"/>
          <p:cNvSpPr txBox="1"/>
          <p:nvPr/>
        </p:nvSpPr>
        <p:spPr>
          <a:xfrm>
            <a:off x="11272520" y="4813667"/>
            <a:ext cx="461533" cy="523220"/>
          </a:xfrm>
          <a:prstGeom prst="rect">
            <a:avLst/>
          </a:prstGeom>
          <a:noFill/>
        </p:spPr>
        <p:txBody>
          <a:bodyPr wrap="square" rtlCol="0">
            <a:spAutoFit/>
          </a:bodyPr>
          <a:lstStyle/>
          <a:p>
            <a:r>
              <a:rPr lang="zh-CN" altLang="en-US" sz="2800" b="1" dirty="0">
                <a:solidFill>
                  <a:srgbClr val="F5E752"/>
                </a:solidFill>
              </a:rPr>
              <a:t>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10" y="418781"/>
            <a:ext cx="5119100" cy="461037"/>
          </a:xfrm>
          <a:prstGeom prst="rect">
            <a:avLst/>
          </a:prstGeom>
        </p:spPr>
      </p:pic>
      <p:grpSp>
        <p:nvGrpSpPr>
          <p:cNvPr id="14" name="组合 13"/>
          <p:cNvGrpSpPr/>
          <p:nvPr/>
        </p:nvGrpSpPr>
        <p:grpSpPr>
          <a:xfrm>
            <a:off x="4749165" y="1518285"/>
            <a:ext cx="7213600" cy="612140"/>
            <a:chOff x="7479" y="2391"/>
            <a:chExt cx="11360" cy="964"/>
          </a:xfrm>
        </p:grpSpPr>
        <p:sp>
          <p:nvSpPr>
            <p:cNvPr id="2" name="圆角矩形 1"/>
            <p:cNvSpPr/>
            <p:nvPr/>
          </p:nvSpPr>
          <p:spPr>
            <a:xfrm>
              <a:off x="7479" y="2391"/>
              <a:ext cx="11211" cy="72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nvSpPr>
          <p:spPr>
            <a:xfrm>
              <a:off x="9305" y="2391"/>
              <a:ext cx="9535" cy="965"/>
            </a:xfrm>
            <a:prstGeom prst="rect">
              <a:avLst/>
            </a:prstGeom>
            <a:noFill/>
          </p:spPr>
          <p:txBody>
            <a:bodyPr wrap="square" rtlCol="0">
              <a:noAutofit/>
            </a:bodyPr>
            <a:lstStyle/>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3a 画学校平面图，计划参观路线</a:t>
              </a:r>
            </a:p>
          </p:txBody>
        </p:sp>
      </p:grpSp>
      <p:grpSp>
        <p:nvGrpSpPr>
          <p:cNvPr id="16" name="组合 15"/>
          <p:cNvGrpSpPr/>
          <p:nvPr/>
        </p:nvGrpSpPr>
        <p:grpSpPr>
          <a:xfrm>
            <a:off x="4876165" y="2780665"/>
            <a:ext cx="7489190" cy="1568450"/>
            <a:chOff x="7679" y="4379"/>
            <a:chExt cx="11794" cy="2470"/>
          </a:xfrm>
        </p:grpSpPr>
        <p:sp>
          <p:nvSpPr>
            <p:cNvPr id="3" name="圆角矩形 2"/>
            <p:cNvSpPr/>
            <p:nvPr/>
          </p:nvSpPr>
          <p:spPr>
            <a:xfrm>
              <a:off x="7679" y="4389"/>
              <a:ext cx="11010" cy="1893"/>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263" y="4379"/>
              <a:ext cx="10210" cy="2470"/>
            </a:xfrm>
            <a:prstGeom prst="rect">
              <a:avLst/>
            </a:prstGeom>
            <a:noFill/>
          </p:spPr>
          <p:txBody>
            <a:bodyPr wrap="square" rtlCol="0">
              <a:spAutoFit/>
            </a:bodyPr>
            <a:lstStyle/>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3b 呈现介绍校园的各种句式</a:t>
              </a:r>
            </a:p>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     给出示范介绍的语言支架</a:t>
              </a:r>
            </a:p>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     小组练习（以学生导游的身份介绍校园）</a:t>
              </a:r>
            </a:p>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            </a:t>
              </a:r>
            </a:p>
          </p:txBody>
        </p:sp>
      </p:grpSp>
      <p:grpSp>
        <p:nvGrpSpPr>
          <p:cNvPr id="18" name="组合 17"/>
          <p:cNvGrpSpPr/>
          <p:nvPr/>
        </p:nvGrpSpPr>
        <p:grpSpPr>
          <a:xfrm>
            <a:off x="4876165" y="4891405"/>
            <a:ext cx="6991350" cy="829310"/>
            <a:chOff x="7679" y="7703"/>
            <a:chExt cx="11010" cy="1306"/>
          </a:xfrm>
        </p:grpSpPr>
        <p:sp>
          <p:nvSpPr>
            <p:cNvPr id="8" name="圆角矩形 7"/>
            <p:cNvSpPr/>
            <p:nvPr/>
          </p:nvSpPr>
          <p:spPr>
            <a:xfrm>
              <a:off x="7679" y="7703"/>
              <a:ext cx="11010" cy="1307"/>
            </a:xfrm>
            <a:prstGeom prst="roundRect">
              <a:avLst>
                <a:gd name="adj" fmla="val 16697"/>
              </a:avLst>
            </a:prstGeom>
            <a:noFill/>
            <a:ln w="19050">
              <a:solidFill>
                <a:srgbClr val="469C60"/>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305" y="7703"/>
              <a:ext cx="8467" cy="1307"/>
            </a:xfrm>
            <a:prstGeom prst="rect">
              <a:avLst/>
            </a:prstGeom>
            <a:noFill/>
          </p:spPr>
          <p:txBody>
            <a:bodyPr wrap="square" rtlCol="0">
              <a:spAutoFit/>
            </a:bodyPr>
            <a:lstStyle/>
            <a:p>
              <a:r>
                <a:rPr lang="en-US" altLang="zh-CN" sz="2000" b="1" dirty="0">
                  <a:solidFill>
                    <a:schemeClr val="accent1"/>
                  </a:solidFill>
                </a:rPr>
                <a:t> </a:t>
              </a:r>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3c 展示带领来访者参观的情景</a:t>
              </a:r>
            </a:p>
            <a:p>
              <a:r>
                <a:rPr lang="zh-CN" altLang="en-US" sz="2400" dirty="0">
                  <a:solidFill>
                    <a:schemeClr val="bg2">
                      <a:lumMod val="10000"/>
                    </a:schemeClr>
                  </a:solidFill>
                  <a:latin typeface="华文楷体" panose="02010600040101010101" charset="-122"/>
                  <a:ea typeface="华文楷体" panose="02010600040101010101" charset="-122"/>
                  <a:cs typeface="华文楷体" panose="02010600040101010101" charset="-122"/>
                </a:rPr>
                <a:t>     投票选出最佳导游</a:t>
              </a:r>
            </a:p>
          </p:txBody>
        </p:sp>
      </p:grpSp>
      <p:grpSp>
        <p:nvGrpSpPr>
          <p:cNvPr id="19" name="组合 18"/>
          <p:cNvGrpSpPr/>
          <p:nvPr/>
        </p:nvGrpSpPr>
        <p:grpSpPr>
          <a:xfrm>
            <a:off x="5490845" y="5974080"/>
            <a:ext cx="7070090" cy="534670"/>
            <a:chOff x="8647" y="9408"/>
            <a:chExt cx="11134" cy="842"/>
          </a:xfrm>
        </p:grpSpPr>
        <p:sp>
          <p:nvSpPr>
            <p:cNvPr id="11" name="圆角矩形 10"/>
            <p:cNvSpPr/>
            <p:nvPr/>
          </p:nvSpPr>
          <p:spPr>
            <a:xfrm>
              <a:off x="8647" y="9408"/>
              <a:ext cx="11134" cy="843"/>
            </a:xfrm>
            <a:prstGeom prst="roundRect">
              <a:avLst>
                <a:gd name="adj" fmla="val 11613"/>
              </a:avLst>
            </a:prstGeom>
            <a:solidFill>
              <a:srgbClr val="469C5C"/>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文本框 9"/>
            <p:cNvSpPr txBox="1"/>
            <p:nvPr/>
          </p:nvSpPr>
          <p:spPr>
            <a:xfrm>
              <a:off x="8748" y="9515"/>
              <a:ext cx="10328" cy="725"/>
            </a:xfrm>
            <a:prstGeom prst="rect">
              <a:avLst/>
            </a:prstGeom>
            <a:noFill/>
          </p:spPr>
          <p:txBody>
            <a:bodyPr wrap="square" rtlCol="0">
              <a:spAutoFit/>
            </a:bodyPr>
            <a:lstStyle/>
            <a:p>
              <a:r>
                <a:rPr lang="zh-CN" altLang="en-US" sz="2400" b="1" dirty="0">
                  <a:solidFill>
                    <a:srgbClr val="F5E752"/>
                  </a:solidFill>
                  <a:latin typeface="华文新魏" panose="02010800040101010101" charset="-122"/>
                  <a:ea typeface="华文新魏" panose="02010800040101010101" charset="-122"/>
                </a:rPr>
                <a:t>层层铺垫，达成模拟真实场景的语言运用目标</a:t>
              </a:r>
            </a:p>
          </p:txBody>
        </p:sp>
      </p:grpSp>
      <p:sp>
        <p:nvSpPr>
          <p:cNvPr id="17" name="椭圆 16"/>
          <p:cNvSpPr/>
          <p:nvPr/>
        </p:nvSpPr>
        <p:spPr>
          <a:xfrm>
            <a:off x="2451208" y="409175"/>
            <a:ext cx="2854888" cy="520591"/>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 y="1171575"/>
            <a:ext cx="5231765" cy="958215"/>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870" y="2358390"/>
            <a:ext cx="5133975" cy="2473325"/>
          </a:xfrm>
          <a:prstGeom prst="rect">
            <a:avLst/>
          </a:prstGeom>
        </p:spPr>
      </p:pic>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98695"/>
            <a:ext cx="5490845" cy="983615"/>
          </a:xfrm>
          <a:prstGeom prst="rect">
            <a:avLst/>
          </a:prstGeom>
        </p:spPr>
      </p:pic>
      <p:grpSp>
        <p:nvGrpSpPr>
          <p:cNvPr id="13" name="组合 12"/>
          <p:cNvGrpSpPr/>
          <p:nvPr/>
        </p:nvGrpSpPr>
        <p:grpSpPr>
          <a:xfrm>
            <a:off x="5490845" y="222885"/>
            <a:ext cx="7070090" cy="1052195"/>
            <a:chOff x="8647" y="351"/>
            <a:chExt cx="11134" cy="1657"/>
          </a:xfrm>
        </p:grpSpPr>
        <p:sp>
          <p:nvSpPr>
            <p:cNvPr id="5" name="圆角矩形 4"/>
            <p:cNvSpPr/>
            <p:nvPr/>
          </p:nvSpPr>
          <p:spPr>
            <a:xfrm>
              <a:off x="8647" y="351"/>
              <a:ext cx="11134" cy="1657"/>
            </a:xfrm>
            <a:prstGeom prst="roundRect">
              <a:avLst>
                <a:gd name="adj" fmla="val 11613"/>
              </a:avLst>
            </a:prstGeom>
            <a:solidFill>
              <a:srgbClr val="469C5C"/>
            </a:solidFill>
            <a:ln w="31750">
              <a:no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8827" y="463"/>
              <a:ext cx="10342" cy="1404"/>
            </a:xfrm>
            <a:prstGeom prst="rect">
              <a:avLst/>
            </a:prstGeom>
            <a:noFill/>
          </p:spPr>
          <p:txBody>
            <a:bodyPr wrap="square" rtlCol="0">
              <a:spAutoFit/>
            </a:bodyPr>
            <a:lstStyle/>
            <a:p>
              <a:r>
                <a:rPr lang="zh-CN" altLang="en-US" sz="2600" b="1" dirty="0">
                  <a:ln>
                    <a:noFill/>
                  </a:ln>
                  <a:solidFill>
                    <a:srgbClr val="F5E752"/>
                  </a:solidFill>
                  <a:latin typeface="华文新魏" panose="02010800040101010101" charset="-122"/>
                  <a:ea typeface="华文新魏" panose="02010800040101010101" charset="-122"/>
                </a:rPr>
                <a:t>真实情景模拟（带领来访学生参观校园）</a:t>
              </a:r>
              <a:endParaRPr lang="en-US" altLang="zh-CN" sz="2600" b="1" dirty="0">
                <a:ln>
                  <a:noFill/>
                </a:ln>
                <a:solidFill>
                  <a:srgbClr val="F5E752"/>
                </a:solidFill>
                <a:latin typeface="华文新魏" panose="02010800040101010101" charset="-122"/>
                <a:ea typeface="华文新魏" panose="02010800040101010101" charset="-122"/>
              </a:endParaRPr>
            </a:p>
            <a:p>
              <a:endParaRPr lang="zh-CN" altLang="en-US" sz="2600" b="1" dirty="0">
                <a:ln>
                  <a:noFill/>
                </a:ln>
                <a:solidFill>
                  <a:srgbClr val="F5E752"/>
                </a:solidFill>
                <a:latin typeface="华文新魏" panose="02010800040101010101" charset="-122"/>
                <a:ea typeface="华文新魏" panose="02010800040101010101" charset="-122"/>
              </a:endParaRPr>
            </a:p>
          </p:txBody>
        </p:sp>
      </p:grpSp>
      <p:sp>
        <p:nvSpPr>
          <p:cNvPr id="20" name="文本框 19"/>
          <p:cNvSpPr txBox="1"/>
          <p:nvPr/>
        </p:nvSpPr>
        <p:spPr>
          <a:xfrm>
            <a:off x="5641340" y="704215"/>
            <a:ext cx="6096000" cy="491490"/>
          </a:xfrm>
          <a:prstGeom prst="rect">
            <a:avLst/>
          </a:prstGeom>
          <a:noFill/>
        </p:spPr>
        <p:txBody>
          <a:bodyPr wrap="square" rtlCol="0">
            <a:spAutoFit/>
          </a:bodyPr>
          <a:lstStyle/>
          <a:p>
            <a:r>
              <a:rPr lang="zh-CN" altLang="en-US" sz="2600" b="1" dirty="0">
                <a:ln>
                  <a:noFill/>
                </a:ln>
                <a:solidFill>
                  <a:srgbClr val="F5E752"/>
                </a:solidFill>
                <a:latin typeface="华文新魏" panose="02010800040101010101" charset="-122"/>
                <a:ea typeface="华文新魏" panose="02010800040101010101" charset="-122"/>
                <a:sym typeface="+mn-ea"/>
              </a:rPr>
              <a:t>综合运用本单元所学语言</a:t>
            </a:r>
            <a:endParaRPr lang="zh-CN" altLang="en-US" sz="2600" b="1" dirty="0">
              <a:ln>
                <a:noFill/>
              </a:ln>
              <a:solidFill>
                <a:srgbClr val="F5E752"/>
              </a:solidFill>
              <a:latin typeface="华文新魏" panose="02010800040101010101" charset="-122"/>
              <a:ea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FmY2M5ZTlmZDY0NjQzZDFiMTRmMDdmYTM1YjkzZTg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5"/>
  <p:tag name="KSO_WM_UNIT_COLOR_SCHEME_PARENT_PAGE" val="2_1"/>
  <p:tag name="KSO_WM_SLIDE_BACKGROUND_MASK_FLAG" val="1"/>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10.7568503937008,&quot;left&quot;:79.72,&quot;top&quot;:96.0655118110236,&quot;width&quot;:801.8966929133859}"/>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AS_UNIQUEID" val="1297"/>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COLOR_SCHEME_SHAPE_ID" val="6"/>
  <p:tag name="KSO_WM_UNIT_COLOR_SCHEME_PARENT_PAGE" val="2_1"/>
  <p:tag name="KSO_WM_SLIDE_BACKGROUND_MASK_FLAG"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TABLE_ENDDRAG_ORIGIN_RECT" val="883*157"/>
  <p:tag name="TABLE_ENDDRAG_RECT" val="36*347*883*157"/>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AS_UNIQUEID" val="3145"/>
</p:tagLst>
</file>

<file path=ppt/tags/tag48.xml><?xml version="1.0" encoding="utf-8"?>
<p:tagLst xmlns:a="http://schemas.openxmlformats.org/drawingml/2006/main" xmlns:r="http://schemas.openxmlformats.org/officeDocument/2006/relationships" xmlns:p="http://schemas.openxmlformats.org/presentationml/2006/main">
  <p:tag name="AS_UNIQUEID" val="3147"/>
</p:tagLst>
</file>

<file path=ppt/tags/tag49.xml><?xml version="1.0" encoding="utf-8"?>
<p:tagLst xmlns:a="http://schemas.openxmlformats.org/drawingml/2006/main" xmlns:r="http://schemas.openxmlformats.org/officeDocument/2006/relationships" xmlns:p="http://schemas.openxmlformats.org/presentationml/2006/main">
  <p:tag name="AS_UNIQUEID" val="3148"/>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50.xml><?xml version="1.0" encoding="utf-8"?>
<p:tagLst xmlns:a="http://schemas.openxmlformats.org/drawingml/2006/main" xmlns:r="http://schemas.openxmlformats.org/officeDocument/2006/relationships" xmlns:p="http://schemas.openxmlformats.org/presentationml/2006/main">
  <p:tag name="AS_UNIQUEID" val="3145"/>
</p:tagLst>
</file>

<file path=ppt/tags/tag51.xml><?xml version="1.0" encoding="utf-8"?>
<p:tagLst xmlns:a="http://schemas.openxmlformats.org/drawingml/2006/main" xmlns:r="http://schemas.openxmlformats.org/officeDocument/2006/relationships" xmlns:p="http://schemas.openxmlformats.org/presentationml/2006/main">
  <p:tag name="AS_UNIQUEID" val="3147"/>
</p:tagLst>
</file>

<file path=ppt/tags/tag52.xml><?xml version="1.0" encoding="utf-8"?>
<p:tagLst xmlns:a="http://schemas.openxmlformats.org/drawingml/2006/main" xmlns:r="http://schemas.openxmlformats.org/officeDocument/2006/relationships" xmlns:p="http://schemas.openxmlformats.org/presentationml/2006/main">
  <p:tag name="AS_UNIQUEID" val="3148"/>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27.3,&quot;left&quot;:5.9,&quot;top&quot;:87.95,&quot;width&quot;:946.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5549</Words>
  <Application>Microsoft Office PowerPoint</Application>
  <PresentationFormat>宽屏</PresentationFormat>
  <Paragraphs>608</Paragraphs>
  <Slides>46</Slides>
  <Notes>4</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46</vt:i4>
      </vt:variant>
    </vt:vector>
  </HeadingPairs>
  <TitlesOfParts>
    <vt:vector size="73" baseType="lpstr">
      <vt:lpstr>PingFang SC</vt:lpstr>
      <vt:lpstr>阿里巴巴普惠体</vt:lpstr>
      <vt:lpstr>等线</vt:lpstr>
      <vt:lpstr>仿宋</vt:lpstr>
      <vt:lpstr>汉仪雪君体简</vt:lpstr>
      <vt:lpstr>黑体</vt:lpstr>
      <vt:lpstr>华文楷体</vt:lpstr>
      <vt:lpstr>华文新魏</vt:lpstr>
      <vt:lpstr>华文行楷</vt:lpstr>
      <vt:lpstr>华文中宋</vt:lpstr>
      <vt:lpstr>楷体</vt:lpstr>
      <vt:lpstr>软笔行楷简繁</vt:lpstr>
      <vt:lpstr>思源黑体 CN</vt:lpstr>
      <vt:lpstr>宋体</vt:lpstr>
      <vt:lpstr>微软雅黑</vt:lpstr>
      <vt:lpstr>Arial</vt:lpstr>
      <vt:lpstr>Arial Black</vt:lpstr>
      <vt:lpstr>Baskerville Old Face</vt:lpstr>
      <vt:lpstr>Berlin Sans FB Demi</vt:lpstr>
      <vt:lpstr>Britannic Bold</vt:lpstr>
      <vt:lpstr>Calibri</vt:lpstr>
      <vt:lpstr>Cambria</vt:lpstr>
      <vt:lpstr>Century Gothic</vt:lpstr>
      <vt:lpstr>Gill Sans Ultra Bold</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王洁</dc:creator>
  <cp:lastModifiedBy>洁 王</cp:lastModifiedBy>
  <cp:revision>56</cp:revision>
  <dcterms:created xsi:type="dcterms:W3CDTF">2023-08-09T12:44:00Z</dcterms:created>
  <dcterms:modified xsi:type="dcterms:W3CDTF">2024-09-18T03:35:25Z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2052-12.1.0.16729</vt:lpwstr>
  </property>
</Properties>
</file>