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3"/>
  </p:sldMasterIdLst>
  <p:notesMasterIdLst>
    <p:notesMasterId r:id="rId6"/>
  </p:notesMasterIdLst>
  <p:handoutMasterIdLst>
    <p:handoutMasterId r:id="rId21"/>
  </p:handoutMasterIdLst>
  <p:sldIdLst>
    <p:sldId id="329" r:id="rId4"/>
    <p:sldId id="277" r:id="rId5"/>
    <p:sldId id="258" r:id="rId7"/>
    <p:sldId id="259" r:id="rId8"/>
    <p:sldId id="260" r:id="rId9"/>
    <p:sldId id="266" r:id="rId10"/>
    <p:sldId id="265" r:id="rId11"/>
    <p:sldId id="261" r:id="rId12"/>
    <p:sldId id="264" r:id="rId13"/>
    <p:sldId id="263" r:id="rId14"/>
    <p:sldId id="268" r:id="rId15"/>
    <p:sldId id="269" r:id="rId16"/>
    <p:sldId id="271" r:id="rId17"/>
    <p:sldId id="272" r:id="rId18"/>
    <p:sldId id="273" r:id="rId19"/>
    <p:sldId id="274" r:id="rId20"/>
  </p:sldIdLst>
  <p:sldSz cx="12192000" cy="6858000"/>
  <p:notesSz cx="7103745" cy="10234295"/>
  <p:embeddedFontLst>
    <p:embeddedFont>
      <p:font typeface="Cooper Std" panose="0208090305030B090404" charset="0"/>
      <p:regular r:id="rId26"/>
    </p:embeddedFont>
    <p:embeddedFont>
      <p:font typeface="AbcManuscript" panose="00000400000000000000" charset="0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8" userDrawn="1">
          <p15:clr>
            <a:srgbClr val="A4A3A4"/>
          </p15:clr>
        </p15:guide>
        <p15:guide id="2" pos="39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ҧǿ" initials="Y" lastIdx="2" clrIdx="0"/>
  <p:cmAuthor id="7" name="samsung" initials="s" lastIdx="0" clrIdx="0"/>
  <p:cmAuthor id="1" name="lenovo" initials="l" lastIdx="0" clrIdx="0"/>
  <p:cmAuthor id="8" name="HP" initials="H" lastIdx="0" clrIdx="0"/>
  <p:cmAuthor id="2" name="ASUS" initials="A" lastIdx="1" clrIdx="1"/>
  <p:cmAuthor id="9" name="lucky" initials="l" lastIdx="1" clrIdx="8"/>
  <p:cmAuthor id="3" name="yxpc" initials="y" lastIdx="9" clrIdx="2"/>
  <p:cmAuthor id="10" name="DELL" initials="D" lastIdx="1" clrIdx="9"/>
  <p:cmAuthor id="4" name="FANFAN" initials="F" lastIdx="2" clrIdx="3"/>
  <p:cmAuthor id="5" name="jinhu.me" initials="j" lastIdx="0" clrIdx="0"/>
  <p:cmAuthor id="12" name="94472" initials="9" lastIdx="1" clrIdx="11"/>
  <p:cmAuthor id="6" name="ming qiu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9FF"/>
    <a:srgbClr val="FF00FF"/>
    <a:srgbClr val="EF949E"/>
    <a:srgbClr val="91ACE0"/>
    <a:srgbClr val="B2B2B2"/>
    <a:srgbClr val="202020"/>
    <a:srgbClr val="323232"/>
    <a:srgbClr val="CC3300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38"/>
        <p:guide pos="3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latin typeface="Arial" panose="020B0604020202090204" pitchFamily="34" charset="0"/>
              <a:ea typeface="微软雅黑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latin typeface="Arial" panose="020B0604020202090204" pitchFamily="34" charset="0"/>
              <a:ea typeface="微软雅黑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latin typeface="Arial" panose="020B0604020202090204" pitchFamily="34" charset="0"/>
              <a:ea typeface="微软雅黑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latin typeface="Arial" panose="020B0604020202090204" pitchFamily="34" charset="0"/>
              <a:ea typeface="微软雅黑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latin typeface="Arial" panose="020B0604020202090204" pitchFamily="34" charset="0"/>
              <a:ea typeface="微软雅黑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latin typeface="Arial" panose="020B0604020202090204" pitchFamily="34" charset="0"/>
              <a:ea typeface="微软雅黑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latin typeface="Arial" panose="020B0604020202090204" pitchFamily="34" charset="0"/>
              <a:ea typeface="微软雅黑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latin typeface="Arial" panose="020B0604020202090204" pitchFamily="34" charset="0"/>
              <a:ea typeface="微软雅黑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latin typeface="Arial" panose="020B0604020202090204" pitchFamily="34" charset="0"/>
              <a:ea typeface="微软雅黑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latin typeface="Arial" panose="020B0604020202090204" pitchFamily="34" charset="0"/>
              <a:ea typeface="微软雅黑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latin typeface="Arial" panose="020B0604020202090204" pitchFamily="34" charset="0"/>
              <a:ea typeface="微软雅黑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latin typeface="Arial" panose="020B0604020202090204" pitchFamily="34" charset="0"/>
              <a:ea typeface="微软雅黑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latin typeface="Arial" panose="020B0604020202090204" pitchFamily="34" charset="0"/>
              <a:ea typeface="微软雅黑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latin typeface="Arial" panose="020B0604020202090204" pitchFamily="34" charset="0"/>
              <a:ea typeface="微软雅黑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latin typeface="Arial" panose="020B0604020202090204" pitchFamily="34" charset="0"/>
              <a:ea typeface="微软雅黑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02000" y="598403"/>
            <a:ext cx="11988000" cy="10800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6374706" y="6587826"/>
            <a:ext cx="5817294" cy="46800"/>
            <a:chOff x="6374706" y="6766576"/>
            <a:chExt cx="5817294" cy="46800"/>
          </a:xfrm>
        </p:grpSpPr>
        <p:sp>
          <p:nvSpPr>
            <p:cNvPr id="13" name="矩形: 圆顶角 12"/>
            <p:cNvSpPr/>
            <p:nvPr userDrawn="1"/>
          </p:nvSpPr>
          <p:spPr>
            <a:xfrm rot="16200000">
              <a:off x="7251306" y="5889976"/>
              <a:ext cx="46800" cy="180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EC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方正黑体_GBK" panose="03000509000000000000" pitchFamily="65" charset="-122"/>
                <a:ea typeface="方正黑体_GBK" panose="03000509000000000000" pitchFamily="65" charset="-122"/>
              </a:endParaRPr>
            </a:p>
          </p:txBody>
        </p:sp>
        <p:sp>
          <p:nvSpPr>
            <p:cNvPr id="14" name="矩形: 圆顶角 13"/>
            <p:cNvSpPr/>
            <p:nvPr userDrawn="1"/>
          </p:nvSpPr>
          <p:spPr>
            <a:xfrm rot="16200000">
              <a:off x="8616900" y="5889976"/>
              <a:ext cx="46800" cy="180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7D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方正黑体_GBK" panose="03000509000000000000" pitchFamily="65" charset="-122"/>
                <a:ea typeface="方正黑体_GBK" panose="03000509000000000000" pitchFamily="65" charset="-122"/>
              </a:endParaRPr>
            </a:p>
          </p:txBody>
        </p:sp>
        <p:sp>
          <p:nvSpPr>
            <p:cNvPr id="15" name="矩形: 圆顶角 14"/>
            <p:cNvSpPr/>
            <p:nvPr userDrawn="1"/>
          </p:nvSpPr>
          <p:spPr>
            <a:xfrm rot="16200000">
              <a:off x="10647600" y="5268976"/>
              <a:ext cx="46800" cy="3042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5B8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方正黑体_GBK" panose="03000509000000000000" pitchFamily="65" charset="-122"/>
                <a:ea typeface="方正黑体_GBK" panose="03000509000000000000" pitchFamily="65" charset="-122"/>
              </a:endParaRPr>
            </a:p>
          </p:txBody>
        </p:sp>
      </p:grp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9" Type="http://schemas.openxmlformats.org/officeDocument/2006/relationships/notesSlide" Target="../notesSlides/notesSlide9.xml"/><Relationship Id="rId18" Type="http://schemas.openxmlformats.org/officeDocument/2006/relationships/slideLayout" Target="../slideLayouts/slideLayout11.xml"/><Relationship Id="rId17" Type="http://schemas.openxmlformats.org/officeDocument/2006/relationships/image" Target="../media/image11.png"/><Relationship Id="rId16" Type="http://schemas.microsoft.com/office/2007/relationships/media" Target="../media/media1.mp3"/><Relationship Id="rId15" Type="http://schemas.openxmlformats.org/officeDocument/2006/relationships/audio" Target="NULL" TargetMode="Externa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tags" Target="../tags/tag6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7" Type="http://schemas.openxmlformats.org/officeDocument/2006/relationships/notesSlide" Target="../notesSlides/notesSlide10.xml"/><Relationship Id="rId16" Type="http://schemas.openxmlformats.org/officeDocument/2006/relationships/slideLayout" Target="../slideLayouts/slideLayout11.xml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tags" Target="../tags/tag7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11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11.xml"/><Relationship Id="rId10" Type="http://schemas.openxmlformats.org/officeDocument/2006/relationships/tags" Target="../tags/tag107.xml"/><Relationship Id="rId1" Type="http://schemas.openxmlformats.org/officeDocument/2006/relationships/tags" Target="../tags/tag9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7.png"/><Relationship Id="rId18" Type="http://schemas.openxmlformats.org/officeDocument/2006/relationships/notesSlide" Target="../notesSlides/notesSlide3.xml"/><Relationship Id="rId17" Type="http://schemas.openxmlformats.org/officeDocument/2006/relationships/slideLayout" Target="../slideLayouts/slideLayout11.xml"/><Relationship Id="rId16" Type="http://schemas.openxmlformats.org/officeDocument/2006/relationships/tags" Target="../tags/tag2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tags" Target="../tags/tag23.xml"/><Relationship Id="rId10" Type="http://schemas.openxmlformats.org/officeDocument/2006/relationships/notesSlide" Target="../notesSlides/notesSlide4.xml"/><Relationship Id="rId1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image" Target="../media/image10.jpeg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11.xml"/><Relationship Id="rId10" Type="http://schemas.openxmlformats.org/officeDocument/2006/relationships/tags" Target="../tags/tag33.xml"/><Relationship Id="rId1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slide" Target="slide8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image" Target="../media/image9.jpeg"/><Relationship Id="rId3" Type="http://schemas.openxmlformats.org/officeDocument/2006/relationships/tags" Target="../tags/tag35.xml"/><Relationship Id="rId2" Type="http://schemas.openxmlformats.org/officeDocument/2006/relationships/image" Target="../media/image8.jpeg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11.xml"/><Relationship Id="rId14" Type="http://schemas.openxmlformats.org/officeDocument/2006/relationships/image" Target="../media/image11.png"/><Relationship Id="rId13" Type="http://schemas.microsoft.com/office/2007/relationships/media" Target="../media/media2.mp3"/><Relationship Id="rId12" Type="http://schemas.openxmlformats.org/officeDocument/2006/relationships/audio" Target="../media/media2.mp3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slide" Target="slide7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11.xml"/><Relationship Id="rId13" Type="http://schemas.openxmlformats.org/officeDocument/2006/relationships/tags" Target="../tags/tag53.xml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slide" Target="slide10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4" Type="http://schemas.openxmlformats.org/officeDocument/2006/relationships/notesSlide" Target="../notesSlides/notesSlide8.xml"/><Relationship Id="rId13" Type="http://schemas.openxmlformats.org/officeDocument/2006/relationships/slideLayout" Target="../slideLayouts/slideLayout11.xml"/><Relationship Id="rId12" Type="http://schemas.openxmlformats.org/officeDocument/2006/relationships/image" Target="../media/image11.png"/><Relationship Id="rId11" Type="http://schemas.microsoft.com/office/2007/relationships/media" Target="../media/media2.mp3"/><Relationship Id="rId10" Type="http://schemas.openxmlformats.org/officeDocument/2006/relationships/audio" Target="NULL" TargetMode="External"/><Relationship Id="rId1" Type="http://schemas.openxmlformats.org/officeDocument/2006/relationships/tags" Target="../tags/tag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" name="圆角矩形 15"/>
          <p:cNvSpPr/>
          <p:nvPr/>
        </p:nvSpPr>
        <p:spPr>
          <a:xfrm>
            <a:off x="1914525" y="723265"/>
            <a:ext cx="8987155" cy="4037965"/>
          </a:xfrm>
          <a:prstGeom prst="round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flat-design-children-back-school_23-214861373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t="29397" r="51304"/>
          <a:stretch>
            <a:fillRect/>
          </a:stretch>
        </p:blipFill>
        <p:spPr>
          <a:xfrm>
            <a:off x="2045970" y="3982720"/>
            <a:ext cx="2299335" cy="3367405"/>
          </a:xfrm>
          <a:prstGeom prst="ellipse">
            <a:avLst/>
          </a:prstGeom>
        </p:spPr>
      </p:pic>
      <p:pic>
        <p:nvPicPr>
          <p:cNvPr id="6" name="图片 5" descr="flat-design-children-back-school_23-214861373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47216" t="23060"/>
          <a:stretch>
            <a:fillRect/>
          </a:stretch>
        </p:blipFill>
        <p:spPr>
          <a:xfrm>
            <a:off x="3965575" y="3680460"/>
            <a:ext cx="2492375" cy="3669665"/>
          </a:xfrm>
          <a:prstGeom prst="ellipse">
            <a:avLst/>
          </a:prstGeom>
        </p:spPr>
      </p:pic>
      <p:sp>
        <p:nvSpPr>
          <p:cNvPr id="4" name="矩形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6614" y="1585940"/>
            <a:ext cx="12366172" cy="153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en-US" altLang="zh-CN" sz="4000" dirty="0">
                <a:solidFill>
                  <a:schemeClr val="tx1"/>
                </a:solidFill>
                <a:latin typeface="Arial bold" panose="020B0604020202090204" pitchFamily="34" charset="0"/>
                <a:ea typeface="方正黑体_GBK" panose="03000509000000000000" pitchFamily="65" charset="-122"/>
                <a:cs typeface="Arial bold" panose="020B0604020202090204" pitchFamily="34" charset="0"/>
              </a:rPr>
              <a:t>Unit 1  You and Me</a:t>
            </a:r>
            <a:endParaRPr lang="en-US" altLang="zh-CN" sz="4000" dirty="0">
              <a:solidFill>
                <a:schemeClr val="tx1"/>
              </a:solidFill>
              <a:latin typeface="Arial bold" panose="020B0604020202090204" pitchFamily="34" charset="0"/>
              <a:ea typeface="方正黑体_GBK" panose="03000509000000000000" pitchFamily="65" charset="-122"/>
              <a:cs typeface="Arial bold" panose="020B060402020209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/>
                </a:solidFill>
                <a:latin typeface="Arial bold" panose="020B0604020202090204" pitchFamily="34" charset="0"/>
                <a:ea typeface="方正黑体_GBK" panose="03000509000000000000" pitchFamily="65" charset="-122"/>
                <a:cs typeface="Arial bold" panose="020B0604020202090204" pitchFamily="34" charset="0"/>
              </a:rPr>
              <a:t>Lesson 1 Section A 1a-1d</a:t>
            </a:r>
            <a:endParaRPr lang="en-US" altLang="zh-CN" sz="3200" dirty="0">
              <a:solidFill>
                <a:schemeClr val="tx1"/>
              </a:solidFill>
              <a:latin typeface="Arial bold" panose="020B0604020202090204" pitchFamily="34" charset="0"/>
              <a:ea typeface="方正黑体_GBK" panose="03000509000000000000" pitchFamily="65" charset="-122"/>
              <a:cs typeface="Arial bold" panose="020B0604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45840" y="1115060"/>
            <a:ext cx="357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 Regular" panose="02020603050405020304" charset="0"/>
                <a:cs typeface="Times New Roman Regular" panose="02020603050405020304" charset="0"/>
              </a:rPr>
              <a:t>Contractions</a:t>
            </a:r>
            <a:r>
              <a:rPr lang="en-US" altLang="zh-CN" sz="20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(</a:t>
            </a:r>
            <a:r>
              <a:rPr lang="zh-CN" altLang="en-US" sz="2000">
                <a:latin typeface="Times New Roman Regular" panose="02020603050405020304" charset="0"/>
                <a:cs typeface="Times New Roman Regular" panose="02020603050405020304" charset="0"/>
              </a:rPr>
              <a:t>缩写</a:t>
            </a:r>
            <a:r>
              <a:rPr lang="en-US" altLang="zh-CN" sz="2000">
                <a:latin typeface="Times New Roman Regular" panose="02020603050405020304" charset="0"/>
                <a:cs typeface="Times New Roman Regular" panose="02020603050405020304" charset="0"/>
              </a:rPr>
              <a:t>) </a:t>
            </a:r>
            <a:r>
              <a:rPr lang="en-US" altLang="zh-CN" sz="2800" b="1">
                <a:latin typeface="Times New Roman Regular" panose="02020603050405020304" charset="0"/>
                <a:cs typeface="Times New Roman Regular" panose="02020603050405020304" charset="0"/>
              </a:rPr>
              <a:t>- be</a:t>
            </a:r>
            <a:endParaRPr lang="en-US" altLang="zh-CN" sz="2800" b="1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56410" y="1765300"/>
            <a:ext cx="9798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I</a:t>
            </a:r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</a:rPr>
              <a:t>’m</a:t>
            </a:r>
            <a:endParaRPr lang="en-US" altLang="zh-CN" sz="32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756410" y="3326130"/>
            <a:ext cx="1119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</a:rPr>
              <a:t>th</a:t>
            </a:r>
            <a:r>
              <a:rPr lang="en-US" altLang="zh-CN" sz="32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a</a:t>
            </a:r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</a:rPr>
              <a:t>t’s</a:t>
            </a:r>
            <a:endParaRPr lang="en-US" altLang="zh-CN" sz="32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756410" y="2545715"/>
            <a:ext cx="1119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i</a:t>
            </a:r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</a:rPr>
              <a:t>t’s</a:t>
            </a:r>
            <a:endParaRPr lang="en-US" altLang="zh-CN" sz="32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718310" y="4106545"/>
            <a:ext cx="1576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</a:rPr>
              <a:t>what’s</a:t>
            </a:r>
            <a:endParaRPr lang="en-US" altLang="zh-CN" sz="32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756410" y="4886960"/>
            <a:ext cx="1576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</a:rPr>
              <a:t>we’re</a:t>
            </a:r>
            <a:endParaRPr lang="en-US" altLang="zh-CN" sz="32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54810" y="2108835"/>
            <a:ext cx="1221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/</a:t>
            </a:r>
            <a:r>
              <a:rPr lang="en-US" altLang="zh-CN" sz="32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aɪ</a:t>
            </a:r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m/</a:t>
            </a:r>
            <a:endParaRPr lang="en-US" altLang="zh-CN" sz="320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2536190" y="1767840"/>
            <a:ext cx="2505710" cy="898525"/>
            <a:chOff x="3994" y="2399"/>
            <a:chExt cx="3946" cy="1415"/>
          </a:xfrm>
        </p:grpSpPr>
        <p:sp>
          <p:nvSpPr>
            <p:cNvPr id="10" name="文本框 9"/>
            <p:cNvSpPr txBox="1"/>
            <p:nvPr>
              <p:custDataLst>
                <p:tags r:id="rId5"/>
              </p:custDataLst>
            </p:nvPr>
          </p:nvSpPr>
          <p:spPr>
            <a:xfrm>
              <a:off x="3994" y="2399"/>
              <a:ext cx="394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>
                  <a:latin typeface="Times New Roman Regular" panose="02020603050405020304" charset="0"/>
                  <a:cs typeface="Times New Roman Regular" panose="02020603050405020304" charset="0"/>
                </a:rPr>
                <a:t>=  I </a:t>
              </a:r>
              <a:r>
                <a:rPr lang="en-US" altLang="zh-CN" sz="3200">
                  <a:solidFill>
                    <a:srgbClr val="FF0000"/>
                  </a:solidFill>
                  <a:latin typeface="Times New Roman Regular" panose="02020603050405020304" charset="0"/>
                  <a:cs typeface="Times New Roman Regular" panose="02020603050405020304" charset="0"/>
                </a:rPr>
                <a:t>a</a:t>
              </a:r>
              <a:r>
                <a:rPr lang="en-US" altLang="zh-CN" sz="3200">
                  <a:latin typeface="Times New Roman Regular" panose="02020603050405020304" charset="0"/>
                  <a:cs typeface="Times New Roman Regular" panose="02020603050405020304" charset="0"/>
                </a:rPr>
                <a:t>m</a:t>
              </a:r>
              <a:endParaRPr lang="en-US" altLang="zh-CN" sz="3200">
                <a:latin typeface="Times New Roman Regular" panose="02020603050405020304" charset="0"/>
                <a:cs typeface="Times New Roman Regular" panose="02020603050405020304" charset="0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6"/>
              </p:custDataLst>
            </p:nvPr>
          </p:nvSpPr>
          <p:spPr>
            <a:xfrm>
              <a:off x="4826" y="2896"/>
              <a:ext cx="192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l">
                <a:buClrTx/>
                <a:buSzTx/>
                <a:buFontTx/>
              </a:pPr>
              <a:r>
                <a:rPr lang="en-US" altLang="zh-CN" sz="3200">
                  <a:latin typeface="Times New Roman Regular" panose="02020603050405020304" charset="0"/>
                  <a:cs typeface="Times New Roman Regular" panose="02020603050405020304" charset="0"/>
                  <a:sym typeface="+mn-ea"/>
                </a:rPr>
                <a:t>/</a:t>
              </a:r>
              <a:r>
                <a:rPr lang="en-US" altLang="zh-CN" sz="3200">
                  <a:solidFill>
                    <a:srgbClr val="FF0000"/>
                  </a:solidFill>
                  <a:latin typeface="Times New Roman Regular" panose="02020603050405020304" charset="0"/>
                  <a:cs typeface="Times New Roman Regular" panose="02020603050405020304" charset="0"/>
                  <a:sym typeface="+mn-ea"/>
                </a:rPr>
                <a:t>æ</a:t>
              </a:r>
              <a:r>
                <a:rPr lang="en-US" altLang="zh-CN" sz="3200">
                  <a:latin typeface="Times New Roman Regular" panose="02020603050405020304" charset="0"/>
                  <a:cs typeface="Times New Roman Regular" panose="02020603050405020304" charset="0"/>
                  <a:sym typeface="+mn-ea"/>
                </a:rPr>
                <a:t>m/</a:t>
              </a:r>
              <a:endParaRPr lang="en-US" altLang="zh-CN" sz="3200">
                <a:latin typeface="Times New Roman Regular" panose="02020603050405020304" charset="0"/>
                <a:cs typeface="Times New Roman Regular" panose="02020603050405020304" charset="0"/>
                <a:sym typeface="+mn-ea"/>
              </a:endParaRPr>
            </a:p>
          </p:txBody>
        </p:sp>
      </p:grp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1640205" y="2886075"/>
            <a:ext cx="1221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/</a:t>
            </a:r>
            <a:r>
              <a:rPr lang="en-US" altLang="zh-CN" sz="3200">
                <a:solidFill>
                  <a:srgbClr val="FF0000"/>
                </a:solidFill>
                <a:latin typeface="Times New Roman Regular" panose="02020603050405020304" charset="0"/>
                <a:ea typeface="Arial" panose="020B0604020202090204"/>
                <a:cs typeface="Times New Roman Regular" panose="02020603050405020304" charset="0"/>
                <a:sym typeface="+mn-ea"/>
              </a:rPr>
              <a:t>ɪ</a:t>
            </a:r>
            <a:r>
              <a:rPr lang="en-US" altLang="zh-CN" sz="3200">
                <a:solidFill>
                  <a:srgbClr val="333333"/>
                </a:solidFill>
                <a:latin typeface="Times New Roman Regular" panose="02020603050405020304" charset="0"/>
                <a:ea typeface="Arial" panose="020B0604020202090204"/>
                <a:cs typeface="Times New Roman Regular" panose="02020603050405020304" charset="0"/>
                <a:sym typeface="+mn-ea"/>
              </a:rPr>
              <a:t>ts</a:t>
            </a:r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/</a:t>
            </a:r>
            <a:endParaRPr lang="en-US" altLang="zh-CN" sz="320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536190" y="2516505"/>
            <a:ext cx="1847850" cy="942340"/>
            <a:chOff x="3994" y="3578"/>
            <a:chExt cx="2910" cy="1484"/>
          </a:xfrm>
        </p:grpSpPr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3994" y="3578"/>
              <a:ext cx="275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>
                  <a:latin typeface="Times New Roman Regular" panose="02020603050405020304" charset="0"/>
                  <a:cs typeface="Times New Roman Regular" panose="02020603050405020304" charset="0"/>
                </a:rPr>
                <a:t>=  it </a:t>
              </a:r>
              <a:r>
                <a:rPr lang="en-US" altLang="zh-CN" sz="3200">
                  <a:solidFill>
                    <a:srgbClr val="FF0000"/>
                  </a:solidFill>
                  <a:latin typeface="Times New Roman Regular" panose="02020603050405020304" charset="0"/>
                  <a:cs typeface="Times New Roman Regular" panose="02020603050405020304" charset="0"/>
                </a:rPr>
                <a:t>i</a:t>
              </a:r>
              <a:r>
                <a:rPr lang="en-US" altLang="zh-CN" sz="3200">
                  <a:latin typeface="Times New Roman Regular" panose="02020603050405020304" charset="0"/>
                  <a:cs typeface="Times New Roman Regular" panose="02020603050405020304" charset="0"/>
                </a:rPr>
                <a:t>s</a:t>
              </a:r>
              <a:endParaRPr lang="en-US" altLang="zh-CN" sz="3200">
                <a:latin typeface="Times New Roman Regular" panose="02020603050405020304" charset="0"/>
                <a:cs typeface="Times New Roman Regular" panose="02020603050405020304" charset="0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9"/>
              </p:custDataLst>
            </p:nvPr>
          </p:nvSpPr>
          <p:spPr>
            <a:xfrm>
              <a:off x="4981" y="4143"/>
              <a:ext cx="192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l">
                <a:buClrTx/>
                <a:buSzTx/>
                <a:buFontTx/>
              </a:pPr>
              <a:r>
                <a:rPr lang="en-US" altLang="zh-CN" sz="3200">
                  <a:latin typeface="Times New Roman Regular" panose="02020603050405020304" charset="0"/>
                  <a:cs typeface="Times New Roman Regular" panose="02020603050405020304" charset="0"/>
                  <a:sym typeface="+mn-ea"/>
                </a:rPr>
                <a:t>/</a:t>
              </a:r>
              <a:r>
                <a:rPr lang="en-US" altLang="zh-CN" sz="3200">
                  <a:solidFill>
                    <a:srgbClr val="FF0000"/>
                  </a:solidFill>
                  <a:latin typeface="Times New Roman Regular" panose="02020603050405020304" charset="0"/>
                  <a:ea typeface="Arial" panose="020B0604020202090204"/>
                  <a:cs typeface="Times New Roman Regular" panose="02020603050405020304" charset="0"/>
                  <a:sym typeface="+mn-ea"/>
                </a:rPr>
                <a:t>ɪ</a:t>
              </a:r>
              <a:r>
                <a:rPr lang="en-US" altLang="zh-CN" sz="3200">
                  <a:solidFill>
                    <a:schemeClr val="tx1"/>
                  </a:solidFill>
                  <a:latin typeface="Times New Roman Regular" panose="02020603050405020304" charset="0"/>
                  <a:ea typeface="Arial" panose="020B0604020202090204"/>
                  <a:cs typeface="Times New Roman Regular" panose="02020603050405020304" charset="0"/>
                  <a:sym typeface="+mn-ea"/>
                </a:rPr>
                <a:t>z</a:t>
              </a:r>
              <a:r>
                <a:rPr lang="en-US" altLang="zh-CN" sz="3200">
                  <a:latin typeface="Times New Roman Regular" panose="02020603050405020304" charset="0"/>
                  <a:cs typeface="Times New Roman Regular" panose="02020603050405020304" charset="0"/>
                  <a:sym typeface="+mn-ea"/>
                </a:rPr>
                <a:t>/</a:t>
              </a:r>
              <a:endParaRPr lang="en-US" altLang="zh-CN" sz="3200">
                <a:latin typeface="Times New Roman Regular" panose="02020603050405020304" charset="0"/>
                <a:cs typeface="Times New Roman Regular" panose="02020603050405020304" charset="0"/>
                <a:sym typeface="+mn-ea"/>
              </a:endParaRPr>
            </a:p>
          </p:txBody>
        </p:sp>
      </p:grp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1640840" y="3667125"/>
            <a:ext cx="12198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/</a:t>
            </a:r>
            <a:r>
              <a:rPr lang="en-US" altLang="zh-CN" sz="3200">
                <a:solidFill>
                  <a:srgbClr val="333333"/>
                </a:solidFill>
                <a:latin typeface="Times New Roman Regular" panose="02020603050405020304" charset="0"/>
                <a:ea typeface="Arial" panose="020B0604020202090204"/>
                <a:cs typeface="Times New Roman Regular" panose="02020603050405020304" charset="0"/>
                <a:sym typeface="+mn-ea"/>
              </a:rPr>
              <a:t>ð</a:t>
            </a:r>
            <a:r>
              <a:rPr lang="en-US" altLang="zh-CN" sz="3200">
                <a:solidFill>
                  <a:srgbClr val="FF0000"/>
                </a:solidFill>
                <a:latin typeface="Times New Roman Regular" panose="02020603050405020304" charset="0"/>
                <a:ea typeface="Arial" panose="020B0604020202090204"/>
                <a:cs typeface="Times New Roman Regular" panose="02020603050405020304" charset="0"/>
                <a:sym typeface="+mn-ea"/>
              </a:rPr>
              <a:t>æ</a:t>
            </a:r>
            <a:r>
              <a:rPr lang="en-US" altLang="zh-CN" sz="3200">
                <a:solidFill>
                  <a:srgbClr val="333333"/>
                </a:solidFill>
                <a:latin typeface="Times New Roman Regular" panose="02020603050405020304" charset="0"/>
                <a:ea typeface="Arial" panose="020B0604020202090204"/>
                <a:cs typeface="Times New Roman Regular" panose="02020603050405020304" charset="0"/>
                <a:sym typeface="+mn-ea"/>
              </a:rPr>
              <a:t>ts</a:t>
            </a:r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/</a:t>
            </a:r>
            <a:endParaRPr lang="en-US" altLang="zh-CN" sz="320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860675" y="3371215"/>
            <a:ext cx="2219960" cy="893445"/>
            <a:chOff x="4505" y="4924"/>
            <a:chExt cx="3496" cy="1407"/>
          </a:xfrm>
        </p:grpSpPr>
        <p:sp>
          <p:nvSpPr>
            <p:cNvPr id="19" name="文本框 18"/>
            <p:cNvSpPr txBox="1"/>
            <p:nvPr>
              <p:custDataLst>
                <p:tags r:id="rId11"/>
              </p:custDataLst>
            </p:nvPr>
          </p:nvSpPr>
          <p:spPr>
            <a:xfrm>
              <a:off x="4505" y="4924"/>
              <a:ext cx="293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>
                  <a:latin typeface="Times New Roman Regular" panose="02020603050405020304" charset="0"/>
                  <a:cs typeface="Times New Roman Regular" panose="02020603050405020304" charset="0"/>
                </a:rPr>
                <a:t>=  th</a:t>
              </a:r>
              <a:r>
                <a:rPr lang="en-US" altLang="zh-CN" sz="3200">
                  <a:solidFill>
                    <a:schemeClr val="tx1"/>
                  </a:solidFill>
                  <a:latin typeface="Times New Roman Regular" panose="02020603050405020304" charset="0"/>
                  <a:cs typeface="Times New Roman Regular" panose="02020603050405020304" charset="0"/>
                </a:rPr>
                <a:t>at </a:t>
              </a:r>
              <a:r>
                <a:rPr lang="en-US" altLang="zh-CN" sz="3200">
                  <a:solidFill>
                    <a:srgbClr val="FF0000"/>
                  </a:solidFill>
                  <a:latin typeface="Times New Roman Regular" panose="02020603050405020304" charset="0"/>
                  <a:cs typeface="Times New Roman Regular" panose="02020603050405020304" charset="0"/>
                </a:rPr>
                <a:t>i</a:t>
              </a:r>
              <a:r>
                <a:rPr lang="en-US" altLang="zh-CN" sz="3200">
                  <a:solidFill>
                    <a:schemeClr val="tx1"/>
                  </a:solidFill>
                  <a:latin typeface="Times New Roman Regular" panose="02020603050405020304" charset="0"/>
                  <a:cs typeface="Times New Roman Regular" panose="02020603050405020304" charset="0"/>
                </a:rPr>
                <a:t>s</a:t>
              </a:r>
              <a:endParaRPr lang="en-US" altLang="zh-CN" sz="3200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12"/>
              </p:custDataLst>
            </p:nvPr>
          </p:nvSpPr>
          <p:spPr>
            <a:xfrm>
              <a:off x="6078" y="5412"/>
              <a:ext cx="192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l">
                <a:buClrTx/>
                <a:buSzTx/>
                <a:buFontTx/>
              </a:pPr>
              <a:r>
                <a:rPr lang="en-US" altLang="zh-CN" sz="3200">
                  <a:latin typeface="Times New Roman Regular" panose="02020603050405020304" charset="0"/>
                  <a:cs typeface="Times New Roman Regular" panose="02020603050405020304" charset="0"/>
                  <a:sym typeface="+mn-ea"/>
                </a:rPr>
                <a:t>/</a:t>
              </a:r>
              <a:r>
                <a:rPr lang="en-US" altLang="zh-CN" sz="3200">
                  <a:solidFill>
                    <a:srgbClr val="FF0000"/>
                  </a:solidFill>
                  <a:latin typeface="Times New Roman Regular" panose="02020603050405020304" charset="0"/>
                  <a:ea typeface="Arial" panose="020B0604020202090204"/>
                  <a:cs typeface="Times New Roman Regular" panose="02020603050405020304" charset="0"/>
                  <a:sym typeface="+mn-ea"/>
                </a:rPr>
                <a:t>ɪ</a:t>
              </a:r>
              <a:r>
                <a:rPr lang="en-US" altLang="zh-CN" sz="3200">
                  <a:solidFill>
                    <a:schemeClr val="tx1"/>
                  </a:solidFill>
                  <a:latin typeface="Times New Roman Regular" panose="02020603050405020304" charset="0"/>
                  <a:ea typeface="Arial" panose="020B0604020202090204"/>
                  <a:cs typeface="Times New Roman Regular" panose="02020603050405020304" charset="0"/>
                  <a:sym typeface="+mn-ea"/>
                </a:rPr>
                <a:t>z</a:t>
              </a:r>
              <a:r>
                <a:rPr lang="en-US" altLang="zh-CN" sz="3200">
                  <a:latin typeface="Times New Roman Regular" panose="02020603050405020304" charset="0"/>
                  <a:cs typeface="Times New Roman Regular" panose="02020603050405020304" charset="0"/>
                  <a:sym typeface="+mn-ea"/>
                </a:rPr>
                <a:t>/</a:t>
              </a:r>
              <a:endParaRPr lang="en-US" altLang="zh-CN" sz="3200">
                <a:latin typeface="Times New Roman Regular" panose="02020603050405020304" charset="0"/>
                <a:cs typeface="Times New Roman Regular" panose="02020603050405020304" charset="0"/>
                <a:sym typeface="+mn-ea"/>
              </a:endParaRPr>
            </a:p>
          </p:txBody>
        </p:sp>
      </p:grpSp>
      <p:sp>
        <p:nvSpPr>
          <p:cNvPr id="21" name="文本框 20"/>
          <p:cNvSpPr txBox="1"/>
          <p:nvPr>
            <p:custDataLst>
              <p:tags r:id="rId13"/>
            </p:custDataLst>
          </p:nvPr>
        </p:nvSpPr>
        <p:spPr>
          <a:xfrm>
            <a:off x="1756410" y="4391025"/>
            <a:ext cx="12198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/</a:t>
            </a:r>
            <a:r>
              <a:rPr lang="en-US" altLang="zh-CN" sz="3200">
                <a:latin typeface="Times New Roman Regular" panose="02020603050405020304" charset="0"/>
                <a:ea typeface="Arial" panose="020B0604020202090204"/>
                <a:cs typeface="Times New Roman Regular" panose="02020603050405020304" charset="0"/>
                <a:sym typeface="+mn-ea"/>
              </a:rPr>
              <a:t>w</a:t>
            </a:r>
            <a:r>
              <a:rPr lang="en-US" altLang="zh-CN" sz="3200">
                <a:solidFill>
                  <a:srgbClr val="FF0000"/>
                </a:solidFill>
                <a:latin typeface="Times New Roman Regular" panose="02020603050405020304" charset="0"/>
                <a:ea typeface="Arial" panose="020B0604020202090204"/>
                <a:cs typeface="Times New Roman Regular" panose="02020603050405020304" charset="0"/>
                <a:sym typeface="+mn-ea"/>
              </a:rPr>
              <a:t>ɒ</a:t>
            </a:r>
            <a:r>
              <a:rPr lang="en-US" altLang="zh-CN" sz="3200">
                <a:latin typeface="Times New Roman Regular" panose="02020603050405020304" charset="0"/>
                <a:ea typeface="Arial" panose="020B0604020202090204"/>
                <a:cs typeface="Times New Roman Regular" panose="02020603050405020304" charset="0"/>
                <a:sym typeface="+mn-ea"/>
              </a:rPr>
              <a:t>ts</a:t>
            </a:r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/</a:t>
            </a:r>
            <a:endParaRPr lang="en-US" altLang="zh-CN" sz="320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76245" y="4144010"/>
            <a:ext cx="2506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</a:rPr>
              <a:t>=  wh</a:t>
            </a:r>
            <a:r>
              <a:rPr lang="en-US" altLang="zh-CN" sz="3200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at </a:t>
            </a:r>
            <a:r>
              <a:rPr lang="en-US" altLang="zh-CN" sz="32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i</a:t>
            </a:r>
            <a:r>
              <a:rPr lang="en-US" altLang="zh-CN" sz="3200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s</a:t>
            </a:r>
            <a:endParaRPr lang="en-US" altLang="zh-CN" sz="3200">
              <a:solidFill>
                <a:schemeClr val="tx1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961130" y="4482465"/>
            <a:ext cx="9791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/</a:t>
            </a:r>
            <a:r>
              <a:rPr lang="en-US" altLang="zh-CN" sz="3200">
                <a:solidFill>
                  <a:srgbClr val="FF0000"/>
                </a:solidFill>
                <a:latin typeface="Times New Roman Regular" panose="02020603050405020304" charset="0"/>
                <a:ea typeface="Arial" panose="020B0604020202090204"/>
                <a:cs typeface="Times New Roman Regular" panose="02020603050405020304" charset="0"/>
                <a:sym typeface="+mn-ea"/>
              </a:rPr>
              <a:t>ɪ</a:t>
            </a:r>
            <a:r>
              <a:rPr lang="en-US" altLang="zh-CN" sz="3200">
                <a:solidFill>
                  <a:schemeClr val="tx1"/>
                </a:solidFill>
                <a:latin typeface="Times New Roman Regular" panose="02020603050405020304" charset="0"/>
                <a:ea typeface="Arial" panose="020B0604020202090204"/>
                <a:cs typeface="Times New Roman Regular" panose="02020603050405020304" charset="0"/>
                <a:sym typeface="+mn-ea"/>
              </a:rPr>
              <a:t>z</a:t>
            </a:r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/</a:t>
            </a:r>
            <a:endParaRPr lang="en-US" altLang="zh-CN" sz="320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14"/>
            </p:custDataLst>
          </p:nvPr>
        </p:nvSpPr>
        <p:spPr>
          <a:xfrm>
            <a:off x="1663700" y="5225415"/>
            <a:ext cx="1499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/</a:t>
            </a:r>
            <a:r>
              <a:rPr lang="en-US" altLang="zh-CN" sz="3200">
                <a:latin typeface="Times New Roman Regular" panose="02020603050405020304" charset="0"/>
                <a:ea typeface="Arial" panose="020B0604020202090204"/>
                <a:cs typeface="Times New Roman Regular" panose="02020603050405020304" charset="0"/>
                <a:sym typeface="+mn-ea"/>
              </a:rPr>
              <a:t>w</a:t>
            </a:r>
            <a:r>
              <a:rPr lang="en-US" altLang="zh-CN" sz="3200">
                <a:solidFill>
                  <a:srgbClr val="FF0000"/>
                </a:solidFill>
                <a:latin typeface="Times New Roman Regular" panose="02020603050405020304" charset="0"/>
                <a:ea typeface="Arial" panose="020B0604020202090204"/>
                <a:cs typeface="Times New Roman Regular" panose="02020603050405020304" charset="0"/>
                <a:sym typeface="+mn-ea"/>
              </a:rPr>
              <a:t>ɪə</a:t>
            </a:r>
            <a:r>
              <a:rPr lang="en-US" altLang="zh-CN" sz="3200">
                <a:latin typeface="Times New Roman Regular" panose="02020603050405020304" charset="0"/>
                <a:ea typeface="Arial" panose="020B0604020202090204"/>
                <a:cs typeface="Times New Roman Regular" panose="02020603050405020304" charset="0"/>
                <a:sym typeface="+mn-ea"/>
              </a:rPr>
              <a:t>(r)</a:t>
            </a:r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/</a:t>
            </a:r>
            <a:endParaRPr lang="en-US" altLang="zh-CN" sz="320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875915" y="4936490"/>
            <a:ext cx="2506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</a:rPr>
              <a:t>=  we </a:t>
            </a:r>
            <a:r>
              <a:rPr lang="en-US" altLang="zh-CN" sz="32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a</a:t>
            </a:r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</a:rPr>
              <a:t>re</a:t>
            </a:r>
            <a:endParaRPr lang="en-US" altLang="zh-CN" sz="3200">
              <a:solidFill>
                <a:schemeClr val="tx1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796030" y="5245735"/>
            <a:ext cx="1221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/</a:t>
            </a:r>
            <a:r>
              <a:rPr lang="en-US" altLang="zh-CN" sz="32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ɑː</a:t>
            </a:r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r/</a:t>
            </a:r>
            <a:endParaRPr lang="en-US" altLang="zh-CN" sz="320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367020" y="1807845"/>
            <a:ext cx="31578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Hi, </a:t>
            </a:r>
            <a:r>
              <a:rPr lang="en-US" altLang="zh-CN" sz="2800" dirty="0">
                <a:solidFill>
                  <a:srgbClr val="FF0000"/>
                </a:solidFill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I’m</a:t>
            </a:r>
            <a:r>
              <a:rPr lang="en-US" altLang="zh-CN" sz="28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Peter Brown. </a:t>
            </a:r>
            <a:endParaRPr lang="en-US" altLang="zh-CN" sz="28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497830" y="4927600"/>
            <a:ext cx="609600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30000"/>
              </a:lnSpc>
              <a:buFont typeface="Arial" panose="020B0604020202090204" pitchFamily="34" charset="0"/>
              <a:buNone/>
            </a:pPr>
            <a:r>
              <a:rPr lang="en-US" altLang="zh-CN" sz="2800" dirty="0">
                <a:solidFill>
                  <a:schemeClr val="tx1"/>
                </a:solidFill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Wow, </a:t>
            </a:r>
            <a:r>
              <a:rPr lang="en-US" altLang="zh-CN" sz="2800" dirty="0">
                <a:solidFill>
                  <a:srgbClr val="FF0000"/>
                </a:solidFill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we’re</a:t>
            </a:r>
            <a:r>
              <a:rPr lang="en-US" altLang="zh-CN" sz="28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in the same class!</a:t>
            </a:r>
            <a:endParaRPr lang="en-US" altLang="zh-CN" sz="28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328920" y="2593340"/>
            <a:ext cx="22288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It’s</a:t>
            </a:r>
            <a:r>
              <a:rPr lang="en-US" altLang="zh-CN" sz="28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Miller.</a:t>
            </a:r>
            <a:endParaRPr lang="en-US" altLang="zh-CN" sz="28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419090" y="3399790"/>
            <a:ext cx="25317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Wow, </a:t>
            </a:r>
            <a:r>
              <a:rPr lang="en-US" altLang="zh-CN" sz="2800" dirty="0">
                <a:solidFill>
                  <a:srgbClr val="FF0000"/>
                </a:solidFill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that’s</a:t>
            </a:r>
            <a:r>
              <a:rPr lang="en-US" altLang="zh-CN" sz="28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far. </a:t>
            </a:r>
            <a:endParaRPr lang="en-US" altLang="zh-CN" sz="28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431790" y="4157980"/>
            <a:ext cx="37299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What’s</a:t>
            </a:r>
            <a:r>
              <a:rPr lang="en-US" altLang="zh-CN" sz="28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your last name?</a:t>
            </a:r>
            <a:endParaRPr lang="en-US" altLang="zh-CN" sz="28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</p:txBody>
      </p:sp>
      <p:pic>
        <p:nvPicPr>
          <p:cNvPr id="33" name="Section A 1b">
            <a:hlinkClick r:id="" action="ppaction://media"/>
          </p:cNvPr>
          <p:cNvPicPr/>
          <p:nvPr>
            <a:audioFile r:link="rId15"/>
            <p:extLst>
              <p:ext uri="{DAA4B4D4-6D71-4841-9C94-3DE7FCFB9230}">
                <p14:media xmlns:p14="http://schemas.microsoft.com/office/powerpoint/2010/main" r:embed="rId16">
                  <p14:trim st="29770.000000" end="62948.000000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673465" y="1793240"/>
            <a:ext cx="672465" cy="748030"/>
          </a:xfrm>
          <a:prstGeom prst="rect">
            <a:avLst/>
          </a:prstGeom>
        </p:spPr>
      </p:pic>
      <p:pic>
        <p:nvPicPr>
          <p:cNvPr id="34" name="Section A 1b">
            <a:hlinkClick r:id="" action="ppaction://media"/>
          </p:cNvPr>
          <p:cNvPicPr/>
          <p:nvPr>
            <a:audioFile r:link="rId15"/>
            <p:extLst>
              <p:ext uri="{DAA4B4D4-6D71-4841-9C94-3DE7FCFB9230}">
                <p14:media xmlns:p14="http://schemas.microsoft.com/office/powerpoint/2010/main" r:embed="rId16">
                  <p14:trim st="84229.000000" end="10192.000000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120255" y="2500630"/>
            <a:ext cx="774700" cy="748030"/>
          </a:xfrm>
          <a:prstGeom prst="rect">
            <a:avLst/>
          </a:prstGeom>
        </p:spPr>
      </p:pic>
      <p:pic>
        <p:nvPicPr>
          <p:cNvPr id="36" name="Section A 1b">
            <a:hlinkClick r:id="" action="ppaction://media"/>
          </p:cNvPr>
          <p:cNvPicPr/>
          <p:nvPr>
            <a:audioFile r:link="rId15"/>
            <p:extLst>
              <p:ext uri="{DAA4B4D4-6D71-4841-9C94-3DE7FCFB9230}">
                <p14:media xmlns:p14="http://schemas.microsoft.com/office/powerpoint/2010/main" r:embed="rId16">
                  <p14:trim st="56952.000000" end="35671.000000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074660" y="3269615"/>
            <a:ext cx="825500" cy="825500"/>
          </a:xfrm>
          <a:prstGeom prst="rect">
            <a:avLst/>
          </a:prstGeom>
        </p:spPr>
      </p:pic>
      <p:pic>
        <p:nvPicPr>
          <p:cNvPr id="37" name="Section A 1b">
            <a:hlinkClick r:id="" action="ppaction://media"/>
          </p:cNvPr>
          <p:cNvPicPr/>
          <p:nvPr>
            <a:audioFile r:link="rId15"/>
            <p:extLst>
              <p:ext uri="{DAA4B4D4-6D71-4841-9C94-3DE7FCFB9230}">
                <p14:media xmlns:p14="http://schemas.microsoft.com/office/powerpoint/2010/main" r:embed="rId16">
                  <p14:trim st="81531.000000" end="11391.000000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011285" y="4036060"/>
            <a:ext cx="825500" cy="825500"/>
          </a:xfrm>
          <a:prstGeom prst="rect">
            <a:avLst/>
          </a:prstGeom>
        </p:spPr>
      </p:pic>
      <p:pic>
        <p:nvPicPr>
          <p:cNvPr id="38" name="Section A 1b">
            <a:hlinkClick r:id="" action="ppaction://media"/>
          </p:cNvPr>
          <p:cNvPicPr/>
          <p:nvPr>
            <a:audioFile r:link="rId15"/>
            <p:extLst>
              <p:ext uri="{DAA4B4D4-6D71-4841-9C94-3DE7FCFB9230}">
                <p14:media xmlns:p14="http://schemas.microsoft.com/office/powerpoint/2010/main" r:embed="rId16">
                  <p14:trim st="64445.000000" end="27278.000000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114280" y="4974590"/>
            <a:ext cx="825500" cy="825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5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>
                <p:cTn id="5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5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5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28" grpId="1"/>
      <p:bldP spid="29" grpId="1"/>
      <p:bldP spid="30" grpId="1"/>
      <p:bldP spid="31" grpId="1"/>
      <p:bldP spid="32" grpId="1"/>
      <p:bldP spid="22" grpId="0"/>
      <p:bldP spid="24" grpId="0"/>
      <p:bldP spid="22" grpId="1"/>
      <p:bldP spid="24" grpId="1"/>
      <p:bldP spid="26" grpId="0"/>
      <p:bldP spid="27" grpId="0"/>
      <p:bldP spid="26" grpId="1"/>
      <p:bldP spid="2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177165" y="582295"/>
            <a:ext cx="6296025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2400" i="1" dirty="0">
                <a:solidFill>
                  <a:srgbClr val="C00000"/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Meimei: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Hello, I’m Song Meimei. May I have 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              your name?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  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Peter: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Hi, I’m Peter Brown. Nice to meet you.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2400" i="1" dirty="0">
                <a:solidFill>
                  <a:srgbClr val="C00000"/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Meimei: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Nice to meet you too. How do you    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              spell your name?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  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Peter: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P-E-T-E-R, Peter. B-R-O-W-N, Brown.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2400" i="1" dirty="0">
                <a:solidFill>
                  <a:srgbClr val="C00000"/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Meimei: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Where are you from?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  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Peter: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I’m from London, in the UK.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2400" i="1" dirty="0">
                <a:solidFill>
                  <a:srgbClr val="C00000"/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Meimei: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Wow, that’s far. What class are you in?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  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Peter: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I’m in Class 1, Grade 7.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2400" i="1" dirty="0">
                <a:solidFill>
                  <a:srgbClr val="C00000"/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Meimei: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Wow, we’re in the same class!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</p:txBody>
      </p:sp>
      <p:sp>
        <p:nvSpPr>
          <p:cNvPr id="19" name="剪去单角的矩形 18"/>
          <p:cNvSpPr/>
          <p:nvPr>
            <p:custDataLst>
              <p:tags r:id="rId2"/>
            </p:custDataLst>
          </p:nvPr>
        </p:nvSpPr>
        <p:spPr>
          <a:xfrm>
            <a:off x="-10160" y="-9525"/>
            <a:ext cx="3820638" cy="591820"/>
          </a:xfrm>
          <a:prstGeom prst="snip1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-10160" y="60325"/>
            <a:ext cx="3634740" cy="521970"/>
          </a:xfrm>
          <a:prstGeom prst="rect">
            <a:avLst/>
          </a:prstGeom>
          <a:noFill/>
          <a:ln w="9525" cap="flat" cmpd="sng">
            <a:noFill/>
            <a:prstDash val="solid"/>
          </a:ln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2"/>
                </a:solidFill>
                <a:latin typeface="Cooper Std" panose="0208090305030B090404" charset="0"/>
                <a:cs typeface="Cooper Std" panose="0208090305030B090404" charset="0"/>
              </a:rPr>
              <a:t>read and </a:t>
            </a:r>
            <a:r>
              <a:rPr lang="en-US" altLang="zh-CN" sz="2800">
                <a:solidFill>
                  <a:schemeClr val="bg2"/>
                </a:solidFill>
                <a:latin typeface="Cooper Std" panose="0208090305030B090404" charset="0"/>
                <a:cs typeface="Cooper Std" panose="0208090305030B090404" charset="0"/>
              </a:rPr>
              <a:t>explore</a:t>
            </a:r>
            <a:endParaRPr lang="en-US" altLang="zh-CN" sz="2800">
              <a:solidFill>
                <a:schemeClr val="bg2"/>
              </a:solidFill>
              <a:latin typeface="Cooper Std" panose="0208090305030B090404" charset="0"/>
              <a:cs typeface="Cooper Std" panose="0208090305030B0904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46240" y="1160780"/>
            <a:ext cx="969645" cy="591185"/>
          </a:xfrm>
          <a:prstGeom prst="rect">
            <a:avLst/>
          </a:prstGeom>
          <a:noFill/>
          <a:ln w="41275">
            <a:solidFill>
              <a:srgbClr val="C00000"/>
            </a:solidFill>
            <a:prstDash val="sysDot"/>
          </a:ln>
        </p:spPr>
        <p:txBody>
          <a:bodyPr wrap="square" rtlCol="0">
            <a:noAutofit/>
          </a:bodyPr>
          <a:p>
            <a:pPr lvl="0" indent="0" algn="ctr" fontAlgn="auto">
              <a:lnSpc>
                <a:spcPts val="3500"/>
              </a:lnSpc>
              <a:buClrTx/>
              <a:buSzTx/>
              <a:buFontTx/>
            </a:pPr>
            <a:r>
              <a:rPr lang="en-US" altLang="zh-CN" sz="4000" b="1">
                <a:latin typeface="AbcManuscript" panose="00000400000000000000" charset="0"/>
                <a:cs typeface="AbcManuscript" panose="00000400000000000000" charset="0"/>
                <a:sym typeface="+mn-ea"/>
              </a:rPr>
              <a:t>greet</a:t>
            </a:r>
            <a:endParaRPr lang="en-US" altLang="zh-CN" sz="4000" b="1">
              <a:latin typeface="AbcManuscript" panose="00000400000000000000" charset="0"/>
              <a:cs typeface="AbcManuscript" panose="00000400000000000000" charset="0"/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308735" y="760095"/>
            <a:ext cx="760730" cy="467995"/>
          </a:xfrm>
          <a:prstGeom prst="roundRect">
            <a:avLst/>
          </a:prstGeom>
          <a:noFill/>
          <a:ln w="22225">
            <a:solidFill>
              <a:srgbClr val="CC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1308735" y="1807210"/>
            <a:ext cx="541020" cy="467995"/>
          </a:xfrm>
          <a:prstGeom prst="roundRect">
            <a:avLst/>
          </a:prstGeom>
          <a:noFill/>
          <a:ln w="22225">
            <a:solidFill>
              <a:srgbClr val="CC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022725" y="1807210"/>
            <a:ext cx="2279015" cy="467995"/>
          </a:xfrm>
          <a:prstGeom prst="roundRect">
            <a:avLst/>
          </a:prstGeom>
          <a:noFill/>
          <a:ln w="22225">
            <a:solidFill>
              <a:srgbClr val="CC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308735" y="2402205"/>
            <a:ext cx="2714625" cy="467995"/>
          </a:xfrm>
          <a:prstGeom prst="roundRect">
            <a:avLst/>
          </a:prstGeom>
          <a:noFill/>
          <a:ln w="22225">
            <a:solidFill>
              <a:srgbClr val="CC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56985" y="3142615"/>
            <a:ext cx="1842770" cy="2262505"/>
          </a:xfrm>
          <a:prstGeom prst="rect">
            <a:avLst/>
          </a:prstGeom>
          <a:noFill/>
          <a:ln w="41275">
            <a:solidFill>
              <a:schemeClr val="tx1"/>
            </a:solidFill>
            <a:prstDash val="sysDot"/>
          </a:ln>
        </p:spPr>
        <p:txBody>
          <a:bodyPr wrap="square" rtlCol="0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4000" b="1">
                <a:latin typeface="AbcManuscript" panose="00000400000000000000" charset="0"/>
                <a:cs typeface="AbcManuscript" panose="00000400000000000000" charset="0"/>
                <a:sym typeface="+mn-ea"/>
              </a:rPr>
              <a:t>ask for</a:t>
            </a:r>
            <a:endParaRPr lang="en-US" altLang="zh-CN" sz="4000" b="1">
              <a:latin typeface="AbcManuscript" panose="00000400000000000000" charset="0"/>
              <a:cs typeface="AbcManuscript" panose="00000400000000000000" charset="0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4000" b="1" u="sng">
                <a:latin typeface="AbcManuscript" panose="00000400000000000000" charset="0"/>
                <a:cs typeface="AbcManuscript" panose="00000400000000000000" charset="0"/>
                <a:sym typeface="+mn-ea"/>
              </a:rPr>
              <a:t>per</a:t>
            </a:r>
            <a:r>
              <a:rPr lang="en-US" altLang="zh-CN" sz="4000" b="1" u="sng">
                <a:latin typeface="AbcManuscript" panose="00000400000000000000" charset="0"/>
                <a:cs typeface="AbcManuscript" panose="00000400000000000000" charset="0"/>
                <a:sym typeface="+mn-ea"/>
              </a:rPr>
              <a:t>sonal </a:t>
            </a:r>
            <a:endParaRPr lang="en-US" altLang="zh-CN" sz="4000" b="1" u="sng">
              <a:latin typeface="AbcManuscript" panose="00000400000000000000" charset="0"/>
              <a:cs typeface="AbcManuscript" panose="00000400000000000000" charset="0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4000" b="1" u="sng">
                <a:latin typeface="AbcManuscript" panose="00000400000000000000" charset="0"/>
                <a:cs typeface="AbcManuscript" panose="00000400000000000000" charset="0"/>
                <a:sym typeface="+mn-ea"/>
              </a:rPr>
              <a:t>informat</a:t>
            </a:r>
            <a:r>
              <a:rPr lang="en-US" altLang="zh-CN" sz="4000" b="1" u="sng">
                <a:latin typeface="AbcManuscript" panose="00000400000000000000" charset="0"/>
                <a:cs typeface="AbcManuscript" panose="00000400000000000000" charset="0"/>
                <a:sym typeface="+mn-ea"/>
              </a:rPr>
              <a:t>ion</a:t>
            </a:r>
            <a:endParaRPr lang="en-US" altLang="zh-CN" sz="4000" b="1">
              <a:latin typeface="AbcManuscript" panose="00000400000000000000" charset="0"/>
              <a:cs typeface="AbcManuscript" panose="00000400000000000000" charset="0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>
                <a:latin typeface="AbcManuscript" panose="00000400000000000000" charset="0"/>
                <a:cs typeface="AbcManuscript" panose="00000400000000000000" charset="0"/>
                <a:sym typeface="+mn-ea"/>
              </a:rPr>
              <a:t>（个人信息）</a:t>
            </a:r>
            <a:endParaRPr lang="en-US" altLang="zh-CN">
              <a:latin typeface="AbcManuscript" panose="00000400000000000000" charset="0"/>
              <a:cs typeface="AbcManuscript" panose="00000400000000000000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25790" y="1043305"/>
            <a:ext cx="3966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 Regular" panose="02020603050405020304" charset="0"/>
                <a:cs typeface="Times New Roman Regular" panose="02020603050405020304" charset="0"/>
              </a:rPr>
              <a:t>Hello. /Hi. /Nice to meet you./</a:t>
            </a:r>
            <a:endParaRPr lang="en-US" altLang="zh-CN" sz="24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en-US" altLang="zh-CN"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Nice to meet you too.</a:t>
            </a:r>
            <a:r>
              <a:rPr lang="en-US" altLang="zh-CN" sz="2400">
                <a:latin typeface="Times New Roman Regular" panose="02020603050405020304" charset="0"/>
                <a:cs typeface="Times New Roman Regular" panose="02020603050405020304" charset="0"/>
              </a:rPr>
              <a:t> </a:t>
            </a:r>
            <a:endParaRPr lang="en-US" altLang="zh-CN" sz="24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446270" y="744220"/>
            <a:ext cx="1490345" cy="467995"/>
          </a:xfrm>
          <a:prstGeom prst="round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308735" y="1283970"/>
            <a:ext cx="1621790" cy="467995"/>
          </a:xfrm>
          <a:prstGeom prst="round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>
            <p:custDataLst>
              <p:tags r:id="rId4"/>
            </p:custDataLst>
          </p:nvPr>
        </p:nvSpPr>
        <p:spPr>
          <a:xfrm>
            <a:off x="1849755" y="1805305"/>
            <a:ext cx="2145665" cy="467995"/>
          </a:xfrm>
          <a:prstGeom prst="round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>
            <p:custDataLst>
              <p:tags r:id="rId5"/>
            </p:custDataLst>
          </p:nvPr>
        </p:nvSpPr>
        <p:spPr>
          <a:xfrm>
            <a:off x="4051935" y="2402205"/>
            <a:ext cx="1621790" cy="467995"/>
          </a:xfrm>
          <a:prstGeom prst="round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>
            <p:custDataLst>
              <p:tags r:id="rId6"/>
            </p:custDataLst>
          </p:nvPr>
        </p:nvSpPr>
        <p:spPr>
          <a:xfrm>
            <a:off x="1308735" y="2981960"/>
            <a:ext cx="2279650" cy="467995"/>
          </a:xfrm>
          <a:prstGeom prst="round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>
            <p:custDataLst>
              <p:tags r:id="rId7"/>
            </p:custDataLst>
          </p:nvPr>
        </p:nvSpPr>
        <p:spPr>
          <a:xfrm>
            <a:off x="1344930" y="3496310"/>
            <a:ext cx="4957445" cy="467995"/>
          </a:xfrm>
          <a:prstGeom prst="round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255000" y="2381250"/>
            <a:ext cx="39662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>
                <a:highlight>
                  <a:srgbClr val="00FFFF"/>
                </a:highlight>
                <a:latin typeface="Times New Roman Regular" panose="02020603050405020304" charset="0"/>
                <a:cs typeface="Times New Roman Regular" panose="02020603050405020304" charset="0"/>
              </a:rPr>
              <a:t>name:</a:t>
            </a:r>
            <a:endParaRPr lang="en-US" altLang="zh-CN" sz="2400">
              <a:highlight>
                <a:srgbClr val="00FFFF"/>
              </a:highlight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-May I have our name?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-I’m ...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-How do you spell your name?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-....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84845" y="4202430"/>
            <a:ext cx="3966210" cy="1203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>
                <a:highlight>
                  <a:srgbClr val="FFFF00"/>
                </a:highlight>
                <a:latin typeface="Times New Roman Regular" panose="02020603050405020304" charset="0"/>
                <a:cs typeface="Times New Roman Regular" panose="02020603050405020304" charset="0"/>
              </a:rPr>
              <a:t>country</a:t>
            </a:r>
            <a:r>
              <a:rPr lang="en-US" altLang="zh-CN">
                <a:highlight>
                  <a:srgbClr val="FFFF00"/>
                </a:highlight>
                <a:latin typeface="Times New Roman Regular" panose="02020603050405020304" charset="0"/>
                <a:cs typeface="Times New Roman Regular" panose="02020603050405020304" charset="0"/>
              </a:rPr>
              <a:t>/</a:t>
            </a:r>
            <a:r>
              <a:rPr lang="en-US" altLang="zh-CN" sz="2400">
                <a:highlight>
                  <a:srgbClr val="FFFF00"/>
                </a:highlight>
                <a:latin typeface="Times New Roman Regular" panose="02020603050405020304" charset="0"/>
                <a:cs typeface="Times New Roman Regular" panose="02020603050405020304" charset="0"/>
              </a:rPr>
              <a:t>city:</a:t>
            </a:r>
            <a:endParaRPr lang="en-US" altLang="zh-CN" sz="2400">
              <a:highlight>
                <a:srgbClr val="FFFF00"/>
              </a:highlight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-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Where’re you from?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-I’m 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from...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</p:txBody>
      </p:sp>
      <p:sp>
        <p:nvSpPr>
          <p:cNvPr id="18" name="圆角矩形 17"/>
          <p:cNvSpPr/>
          <p:nvPr>
            <p:custDataLst>
              <p:tags r:id="rId8"/>
            </p:custDataLst>
          </p:nvPr>
        </p:nvSpPr>
        <p:spPr>
          <a:xfrm>
            <a:off x="1344930" y="4044315"/>
            <a:ext cx="2651125" cy="467995"/>
          </a:xfrm>
          <a:prstGeom prst="round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>
            <p:custDataLst>
              <p:tags r:id="rId9"/>
            </p:custDataLst>
          </p:nvPr>
        </p:nvSpPr>
        <p:spPr>
          <a:xfrm>
            <a:off x="1372235" y="4590415"/>
            <a:ext cx="3634105" cy="467995"/>
          </a:xfrm>
          <a:prstGeom prst="round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8284845" y="5405755"/>
            <a:ext cx="3966210" cy="1203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>
                <a:highlight>
                  <a:srgbClr val="FF00FF"/>
                </a:highlight>
                <a:latin typeface="Times New Roman Regular" panose="02020603050405020304" charset="0"/>
                <a:cs typeface="Times New Roman Regular" panose="02020603050405020304" charset="0"/>
              </a:rPr>
              <a:t>class:</a:t>
            </a:r>
            <a:endParaRPr lang="en-US" altLang="zh-CN" sz="2400">
              <a:highlight>
                <a:srgbClr val="FF00FF"/>
              </a:highlight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-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What class are you in?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-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I’m in Class..., Grade ...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</p:txBody>
      </p:sp>
      <p:sp>
        <p:nvSpPr>
          <p:cNvPr id="24" name="圆角矩形 23"/>
          <p:cNvSpPr/>
          <p:nvPr>
            <p:custDataLst>
              <p:tags r:id="rId10"/>
            </p:custDataLst>
          </p:nvPr>
        </p:nvSpPr>
        <p:spPr>
          <a:xfrm>
            <a:off x="3374390" y="5136515"/>
            <a:ext cx="2927350" cy="467995"/>
          </a:xfrm>
          <a:prstGeom prst="roundRect">
            <a:avLst/>
          </a:prstGeom>
          <a:noFill/>
          <a:ln w="22225">
            <a:solidFill>
              <a:srgbClr val="FF69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>
            <p:custDataLst>
              <p:tags r:id="rId11"/>
            </p:custDataLst>
          </p:nvPr>
        </p:nvSpPr>
        <p:spPr>
          <a:xfrm>
            <a:off x="1372235" y="5708650"/>
            <a:ext cx="2927350" cy="467995"/>
          </a:xfrm>
          <a:prstGeom prst="roundRect">
            <a:avLst/>
          </a:prstGeom>
          <a:noFill/>
          <a:ln w="22225">
            <a:solidFill>
              <a:srgbClr val="FF69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995420" y="-86360"/>
            <a:ext cx="7146925" cy="76835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p>
            <a:r>
              <a:rPr lang="en-US" sz="4400">
                <a:latin typeface="AbcManuscript" panose="00000400000000000000" charset="0"/>
                <a:cs typeface="AbcManuscript" panose="00000400000000000000" charset="0"/>
                <a:sym typeface="+mn-ea"/>
              </a:rPr>
              <a:t>How do they start their conversation</a:t>
            </a:r>
            <a:r>
              <a:rPr lang="zh-CN" altLang="en-US" sz="4400">
                <a:latin typeface="AbcManuscript" panose="00000400000000000000" charset="0"/>
                <a:cs typeface="AbcManuscript" panose="00000400000000000000" charset="0"/>
                <a:sym typeface="+mn-ea"/>
              </a:rPr>
              <a:t>？</a:t>
            </a:r>
            <a:endParaRPr lang="zh-CN" altLang="en-US" sz="4400">
              <a:latin typeface="AbcManuscript" panose="00000400000000000000" charset="0"/>
              <a:cs typeface="AbcManuscript" panose="00000400000000000000" charset="0"/>
              <a:sym typeface="+mn-ea"/>
            </a:endParaRPr>
          </a:p>
        </p:txBody>
      </p:sp>
      <p:cxnSp>
        <p:nvCxnSpPr>
          <p:cNvPr id="34" name="直接连接符 33"/>
          <p:cNvCxnSpPr/>
          <p:nvPr>
            <p:custDataLst>
              <p:tags r:id="rId12"/>
            </p:custDataLst>
          </p:nvPr>
        </p:nvCxnSpPr>
        <p:spPr>
          <a:xfrm>
            <a:off x="1372235" y="5532755"/>
            <a:ext cx="1914525" cy="0"/>
          </a:xfrm>
          <a:prstGeom prst="line">
            <a:avLst/>
          </a:prstGeom>
          <a:ln w="28575" cap="flat" cmpd="sng">
            <a:solidFill>
              <a:schemeClr val="accent4"/>
            </a:solidFill>
            <a:prstDash val="solid"/>
            <a:miter lim="800000"/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>
            <p:custDataLst>
              <p:tags r:id="rId13"/>
            </p:custDataLst>
          </p:nvPr>
        </p:nvCxnSpPr>
        <p:spPr>
          <a:xfrm>
            <a:off x="1410335" y="6627495"/>
            <a:ext cx="3609975" cy="0"/>
          </a:xfrm>
          <a:prstGeom prst="line">
            <a:avLst/>
          </a:prstGeom>
          <a:ln w="28575" cap="flat" cmpd="sng">
            <a:solidFill>
              <a:schemeClr val="accent4"/>
            </a:solidFill>
            <a:prstDash val="solid"/>
            <a:miter lim="800000"/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6" name="剪去单角的矩形 35"/>
          <p:cNvSpPr/>
          <p:nvPr>
            <p:custDataLst>
              <p:tags r:id="rId14"/>
            </p:custDataLst>
          </p:nvPr>
        </p:nvSpPr>
        <p:spPr>
          <a:xfrm>
            <a:off x="286385" y="2613025"/>
            <a:ext cx="9599295" cy="1236980"/>
          </a:xfrm>
          <a:prstGeom prst="snip1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indent="0" algn="l" fontAlgn="auto">
              <a:lnSpc>
                <a:spcPts val="2780"/>
              </a:lnSpc>
            </a:pPr>
            <a:r>
              <a:rPr lang="en-US" altLang="zh-CN" sz="2400">
                <a:latin typeface="Cooper Std" panose="0208090305030B090404" charset="0"/>
                <a:cs typeface="Cooper Std" panose="0208090305030B090404" charset="0"/>
              </a:rPr>
              <a:t>TIP 2: </a:t>
            </a:r>
            <a:endParaRPr lang="en-US" altLang="zh-CN" sz="2400">
              <a:latin typeface="Cooper Std" panose="0208090305030B090404" charset="0"/>
              <a:cs typeface="Cooper Std" panose="0208090305030B090404" charset="0"/>
            </a:endParaRPr>
          </a:p>
          <a:p>
            <a:pPr indent="0" algn="l" fontAlgn="auto">
              <a:lnSpc>
                <a:spcPts val="2780"/>
              </a:lnSpc>
            </a:pPr>
            <a:r>
              <a:rPr lang="en-US" sz="28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When we talk with others, </a:t>
            </a:r>
            <a:r>
              <a:rPr lang="en-US" altLang="zh-CN" sz="28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we should </a:t>
            </a:r>
            <a:r>
              <a:rPr lang="en-US" sz="2800" u="sng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give proper responses</a:t>
            </a:r>
            <a:r>
              <a:rPr lang="en-US" sz="28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</a:t>
            </a:r>
            <a:r>
              <a:rPr lang="en-US" sz="28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.       </a:t>
            </a:r>
            <a:endParaRPr lang="en-US" sz="28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  <a:p>
            <a:pPr indent="0" algn="l" fontAlgn="auto">
              <a:lnSpc>
                <a:spcPts val="2780"/>
              </a:lnSpc>
            </a:pPr>
            <a:r>
              <a:rPr lang="en-US" sz="28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                                                                    </a:t>
            </a:r>
            <a:r>
              <a:rPr lang="en-US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(</a:t>
            </a:r>
            <a:r>
              <a:rPr lang="zh-CN" altLang="en-US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给予恰当回应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</a:t>
            </a:r>
            <a:r>
              <a:rPr lang="en-US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)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</p:txBody>
      </p:sp>
      <p:sp>
        <p:nvSpPr>
          <p:cNvPr id="37" name="文本框 36"/>
          <p:cNvSpPr txBox="1"/>
          <p:nvPr>
            <p:custDataLst>
              <p:tags r:id="rId15"/>
            </p:custDataLst>
          </p:nvPr>
        </p:nvSpPr>
        <p:spPr>
          <a:xfrm>
            <a:off x="177165" y="4761230"/>
            <a:ext cx="2279015" cy="522605"/>
          </a:xfrm>
          <a:prstGeom prst="rect">
            <a:avLst/>
          </a:prstGeom>
          <a:solidFill>
            <a:schemeClr val="accent4"/>
          </a:solidFill>
          <a:ln w="28575" cmpd="sng">
            <a:solidFill>
              <a:schemeClr val="accent4"/>
            </a:solidFill>
            <a:prstDash val="solid"/>
          </a:ln>
        </p:spPr>
        <p:txBody>
          <a:bodyPr wrap="square" rtlCol="0">
            <a:noAutofit/>
          </a:bodyPr>
          <a:p>
            <a:pPr lvl="0" indent="0" algn="ctr" fontAlgn="auto">
              <a:lnSpc>
                <a:spcPts val="3500"/>
              </a:lnSpc>
              <a:buClrTx/>
              <a:buSzTx/>
              <a:buFontTx/>
            </a:pPr>
            <a:r>
              <a:rPr lang="en-US" altLang="zh-CN" sz="4000" b="1">
                <a:latin typeface="AbcManuscript" panose="00000400000000000000" charset="0"/>
                <a:cs typeface="AbcManuscript" panose="00000400000000000000" charset="0"/>
                <a:sym typeface="+mn-ea"/>
              </a:rPr>
              <a:t>response</a:t>
            </a:r>
            <a:r>
              <a:rPr lang="en-US" altLang="zh-CN" sz="2000" b="1">
                <a:latin typeface="AbcManuscript" panose="00000400000000000000" charset="0"/>
                <a:cs typeface="AbcManuscript" panose="00000400000000000000" charset="0"/>
                <a:sym typeface="+mn-ea"/>
              </a:rPr>
              <a:t>(</a:t>
            </a:r>
            <a:r>
              <a:rPr lang="zh-CN" altLang="en-US" sz="2000" b="1">
                <a:latin typeface="AbcManuscript" panose="00000400000000000000" charset="0"/>
                <a:cs typeface="AbcManuscript" panose="00000400000000000000" charset="0"/>
                <a:sym typeface="+mn-ea"/>
              </a:rPr>
              <a:t>回应</a:t>
            </a:r>
            <a:r>
              <a:rPr lang="en-US" altLang="zh-CN" sz="2000" b="1">
                <a:latin typeface="AbcManuscript" panose="00000400000000000000" charset="0"/>
                <a:cs typeface="AbcManuscript" panose="00000400000000000000" charset="0"/>
                <a:sym typeface="+mn-ea"/>
              </a:rPr>
              <a:t>)</a:t>
            </a:r>
            <a:endParaRPr lang="en-US" altLang="zh-CN" sz="2000" b="1">
              <a:latin typeface="AbcManuscript" panose="00000400000000000000" charset="0"/>
              <a:cs typeface="AbcManuscript" panose="00000400000000000000" charset="0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" grpId="1" animBg="1"/>
      <p:bldP spid="3" grpId="1" animBg="1"/>
      <p:bldP spid="4" grpId="1" animBg="1"/>
      <p:bldP spid="5" grpId="1" animBg="1"/>
      <p:bldP spid="11" grpId="0" bldLvl="0" animBg="1"/>
      <p:bldP spid="11" grpId="1" animBg="1"/>
      <p:bldP spid="12" grpId="0" bldLvl="0" animBg="1"/>
      <p:bldP spid="12" grpId="1" animBg="1"/>
      <p:bldP spid="14" grpId="0" bldLvl="0" animBg="1"/>
      <p:bldP spid="14" grpId="1" animBg="1"/>
      <p:bldP spid="15" grpId="0" bldLvl="0" animBg="1"/>
      <p:bldP spid="15" grpId="1" animBg="1"/>
      <p:bldP spid="18" grpId="0" bldLvl="0" animBg="1"/>
      <p:bldP spid="18" grpId="1" animBg="1"/>
      <p:bldP spid="21" grpId="0" bldLvl="0" animBg="1"/>
      <p:bldP spid="21" grpId="1" animBg="1"/>
      <p:bldP spid="24" grpId="0" bldLvl="0" animBg="1"/>
      <p:bldP spid="24" grpId="1" animBg="1"/>
      <p:bldP spid="25" grpId="0" bldLvl="0" animBg="1"/>
      <p:bldP spid="25" grpId="1" animBg="1"/>
      <p:bldP spid="13" grpId="0" bldLvl="0" animBg="1"/>
      <p:bldP spid="13" grpId="1" animBg="1"/>
      <p:bldP spid="7" grpId="0"/>
      <p:bldP spid="7" grpId="1"/>
      <p:bldP spid="6" grpId="0" bldLvl="0" animBg="1"/>
      <p:bldP spid="6" grpId="1" animBg="1"/>
      <p:bldP spid="8" grpId="0" animBg="1"/>
      <p:bldP spid="10" grpId="0" animBg="1"/>
      <p:bldP spid="8" grpId="1" animBg="1"/>
      <p:bldP spid="10" grpId="1" animBg="1"/>
      <p:bldP spid="16" grpId="0"/>
      <p:bldP spid="17" grpId="0"/>
      <p:bldP spid="23" grpId="0"/>
      <p:bldP spid="23" grpId="1"/>
      <p:bldP spid="26" grpId="0" animBg="1"/>
      <p:bldP spid="26" grpId="1" animBg="1"/>
      <p:bldP spid="26" grpId="2" animBg="1"/>
      <p:bldP spid="36" grpId="0" bldLvl="0" animBg="1"/>
      <p:bldP spid="36" grpId="1" animBg="1"/>
      <p:bldP spid="37" grpId="0" bldLvl="0" animBg="1"/>
      <p:bldP spid="3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剪去单角的矩形 18"/>
          <p:cNvSpPr/>
          <p:nvPr>
            <p:custDataLst>
              <p:tags r:id="rId1"/>
            </p:custDataLst>
          </p:nvPr>
        </p:nvSpPr>
        <p:spPr>
          <a:xfrm>
            <a:off x="-10160" y="-9525"/>
            <a:ext cx="3820638" cy="591820"/>
          </a:xfrm>
          <a:prstGeom prst="snip1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-10160" y="60325"/>
            <a:ext cx="3634740" cy="521970"/>
          </a:xfrm>
          <a:prstGeom prst="rect">
            <a:avLst/>
          </a:prstGeom>
          <a:noFill/>
          <a:ln w="9525" cap="flat" cmpd="sng">
            <a:noFill/>
            <a:prstDash val="solid"/>
          </a:ln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2"/>
                </a:solidFill>
                <a:latin typeface="Cooper Std" panose="0208090305030B090404" charset="0"/>
                <a:cs typeface="Cooper Std" panose="0208090305030B090404" charset="0"/>
              </a:rPr>
              <a:t>read and </a:t>
            </a:r>
            <a:r>
              <a:rPr lang="en-US" altLang="zh-CN" sz="2800">
                <a:solidFill>
                  <a:schemeClr val="bg2"/>
                </a:solidFill>
                <a:latin typeface="Cooper Std" panose="0208090305030B090404" charset="0"/>
                <a:cs typeface="Cooper Std" panose="0208090305030B090404" charset="0"/>
              </a:rPr>
              <a:t>explore</a:t>
            </a:r>
            <a:endParaRPr lang="en-US" altLang="zh-CN" sz="2800">
              <a:solidFill>
                <a:schemeClr val="bg2"/>
              </a:solidFill>
              <a:latin typeface="Cooper Std" panose="0208090305030B090404" charset="0"/>
              <a:cs typeface="Cooper Std" panose="0208090305030B0904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341630" y="1656715"/>
            <a:ext cx="5537835" cy="4356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40000"/>
              </a:lnSpc>
              <a:buFont typeface="Arial" panose="020B0604020202090204" pitchFamily="34" charset="0"/>
              <a:buNone/>
            </a:pP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  </a:t>
            </a:r>
            <a:r>
              <a:rPr lang="en-US" altLang="zh-CN" sz="2200" i="1" dirty="0">
                <a:solidFill>
                  <a:srgbClr val="C00000"/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Ella:</a:t>
            </a: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</a:t>
            </a:r>
            <a:r>
              <a:rPr lang="en-US" altLang="zh-CN" sz="2200" dirty="0">
                <a:latin typeface="Calibri" charset="0"/>
                <a:ea typeface="Calibri" charset="0"/>
                <a:cs typeface="Times New Roman Regular" panose="02020603050405020304" charset="0"/>
                <a:sym typeface="+mn-ea"/>
              </a:rPr>
              <a:t>①</a:t>
            </a:r>
            <a:r>
              <a:rPr lang="en-US" altLang="zh-CN" sz="2200" u="sng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Good morning</a:t>
            </a: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, Ms Li.</a:t>
            </a:r>
            <a:endParaRPr lang="en-US" altLang="zh-CN" sz="22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40000"/>
              </a:lnSpc>
            </a:pPr>
            <a:r>
              <a:rPr lang="en-US" altLang="zh-CN" sz="2200" i="1" dirty="0">
                <a:solidFill>
                  <a:schemeClr val="accent1"/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Ms Li:</a:t>
            </a:r>
            <a:r>
              <a:rPr lang="en-US" altLang="zh-CN" sz="2200" dirty="0">
                <a:solidFill>
                  <a:schemeClr val="accent1"/>
                </a:solidFill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</a:t>
            </a: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Good morning! </a:t>
            </a:r>
            <a:r>
              <a:rPr lang="en-US" altLang="zh-CN" sz="2200" dirty="0">
                <a:latin typeface="Calibri" charset="0"/>
                <a:ea typeface="Calibri" charset="0"/>
                <a:cs typeface="Times New Roman Regular" panose="02020603050405020304" charset="0"/>
                <a:sym typeface="+mn-ea"/>
              </a:rPr>
              <a:t>②</a:t>
            </a:r>
            <a:r>
              <a:rPr lang="en-US" altLang="zh-CN" sz="2200" u="sng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Are you Emma</a:t>
            </a: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? </a:t>
            </a:r>
            <a:endParaRPr lang="en-US" altLang="zh-CN" sz="22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40000"/>
              </a:lnSpc>
            </a:pP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  </a:t>
            </a:r>
            <a:r>
              <a:rPr lang="en-US" altLang="zh-CN" sz="2200" i="1" dirty="0">
                <a:solidFill>
                  <a:srgbClr val="C00000"/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Ella:</a:t>
            </a: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No, Ms Li. I’m Ella.</a:t>
            </a:r>
            <a:endParaRPr lang="en-US" altLang="zh-CN" sz="22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40000"/>
              </a:lnSpc>
            </a:pPr>
            <a:r>
              <a:rPr lang="en-US" altLang="zh-CN" sz="2200" i="1" dirty="0">
                <a:solidFill>
                  <a:schemeClr val="accent1"/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Ms Li:</a:t>
            </a: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Sorry, Ella. </a:t>
            </a:r>
            <a:r>
              <a:rPr lang="en-US" altLang="zh-CN" sz="2200" dirty="0">
                <a:latin typeface="Calibri" charset="0"/>
                <a:ea typeface="Calibri" charset="0"/>
                <a:cs typeface="Times New Roman Regular" panose="02020603050405020304" charset="0"/>
                <a:sym typeface="+mn-ea"/>
              </a:rPr>
              <a:t>③</a:t>
            </a:r>
            <a:r>
              <a:rPr lang="en-US" altLang="zh-CN" sz="2200" u="sng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What’s your last name</a:t>
            </a: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?</a:t>
            </a: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</a:t>
            </a:r>
            <a:endParaRPr lang="en-US" altLang="zh-CN" sz="22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40000"/>
              </a:lnSpc>
            </a:pP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  </a:t>
            </a:r>
            <a:r>
              <a:rPr lang="en-US" altLang="zh-CN" sz="2200" i="1" dirty="0">
                <a:solidFill>
                  <a:srgbClr val="C00000"/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Ella:</a:t>
            </a: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It’s Miller.</a:t>
            </a:r>
            <a:endParaRPr lang="en-US" altLang="zh-CN" sz="22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40000"/>
              </a:lnSpc>
            </a:pPr>
            <a:r>
              <a:rPr lang="en-US" altLang="zh-CN" sz="2200" i="1" dirty="0">
                <a:solidFill>
                  <a:schemeClr val="accent1"/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Ms Li:</a:t>
            </a: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</a:t>
            </a:r>
            <a:r>
              <a:rPr lang="en-US" altLang="zh-CN" sz="2200" dirty="0">
                <a:latin typeface="Calibri" charset="0"/>
                <a:ea typeface="Calibri" charset="0"/>
                <a:cs typeface="Times New Roman Regular" panose="02020603050405020304" charset="0"/>
                <a:sym typeface="+mn-ea"/>
              </a:rPr>
              <a:t>④</a:t>
            </a:r>
            <a:r>
              <a:rPr lang="en-US" altLang="zh-CN" sz="2200" u="sng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How old are you, Ella</a:t>
            </a: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?</a:t>
            </a:r>
            <a:endParaRPr lang="en-US" altLang="zh-CN" sz="22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40000"/>
              </a:lnSpc>
            </a:pP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  </a:t>
            </a:r>
            <a:r>
              <a:rPr lang="en-US" altLang="zh-CN" sz="2200" i="1" dirty="0">
                <a:solidFill>
                  <a:srgbClr val="C00000"/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Ella:</a:t>
            </a: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I’m 12 years old.</a:t>
            </a:r>
            <a:endParaRPr lang="en-US" altLang="zh-CN" sz="22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40000"/>
              </a:lnSpc>
              <a:buFont typeface="Arial" panose="020B0604020202090204" pitchFamily="34" charset="0"/>
              <a:buNone/>
            </a:pPr>
            <a:r>
              <a:rPr lang="en-US" altLang="zh-CN" sz="2200" i="1" dirty="0">
                <a:solidFill>
                  <a:schemeClr val="accent1"/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Ms Li:</a:t>
            </a: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Well, </a:t>
            </a:r>
            <a:r>
              <a:rPr lang="en-US" altLang="zh-CN" sz="2200" dirty="0">
                <a:latin typeface="Calibri" charset="0"/>
                <a:ea typeface="Calibri" charset="0"/>
                <a:cs typeface="Times New Roman Regular" panose="02020603050405020304" charset="0"/>
                <a:sym typeface="+mn-ea"/>
              </a:rPr>
              <a:t>⑤</a:t>
            </a:r>
            <a:r>
              <a:rPr lang="en-US" altLang="zh-CN" sz="2200" u="sng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it’s nice to meet you</a:t>
            </a: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.</a:t>
            </a:r>
            <a:endParaRPr lang="en-US" altLang="zh-CN" sz="22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40000"/>
              </a:lnSpc>
            </a:pP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 </a:t>
            </a:r>
            <a:r>
              <a:rPr lang="en-US" altLang="zh-CN" sz="2200" i="1" dirty="0"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 </a:t>
            </a:r>
            <a:r>
              <a:rPr lang="en-US" altLang="zh-CN" sz="2200" i="1" dirty="0">
                <a:solidFill>
                  <a:srgbClr val="C00000"/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Ella:</a:t>
            </a: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Nice to meet you too.</a:t>
            </a:r>
            <a:endParaRPr lang="en-US" altLang="zh-CN" sz="22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6327140" y="1838325"/>
            <a:ext cx="969645" cy="591185"/>
          </a:xfrm>
          <a:prstGeom prst="rect">
            <a:avLst/>
          </a:prstGeom>
          <a:noFill/>
          <a:ln w="41275">
            <a:solidFill>
              <a:srgbClr val="C00000"/>
            </a:solidFill>
            <a:prstDash val="sysDot"/>
          </a:ln>
        </p:spPr>
        <p:txBody>
          <a:bodyPr wrap="square" rtlCol="0">
            <a:noAutofit/>
          </a:bodyPr>
          <a:p>
            <a:pPr lvl="0" indent="0" algn="ctr" fontAlgn="auto">
              <a:lnSpc>
                <a:spcPts val="3500"/>
              </a:lnSpc>
              <a:buClrTx/>
              <a:buSzTx/>
              <a:buFontTx/>
            </a:pPr>
            <a:r>
              <a:rPr lang="en-US" altLang="zh-CN" sz="4000" b="1">
                <a:latin typeface="AbcManuscript" panose="00000400000000000000" charset="0"/>
                <a:cs typeface="AbcManuscript" panose="00000400000000000000" charset="0"/>
                <a:sym typeface="+mn-ea"/>
              </a:rPr>
              <a:t>greet</a:t>
            </a:r>
            <a:endParaRPr lang="en-US" altLang="zh-CN" sz="4000" b="1">
              <a:latin typeface="AbcManuscript" panose="00000400000000000000" charset="0"/>
              <a:cs typeface="AbcManuscript" panose="00000400000000000000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74025" y="1604645"/>
            <a:ext cx="3966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>
                <a:latin typeface="Calibri" charset="0"/>
                <a:ea typeface="Calibri" charset="0"/>
                <a:cs typeface="Times New Roman Regular" panose="02020603050405020304" charset="0"/>
                <a:sym typeface="+mn-ea"/>
              </a:rPr>
              <a:t>①</a:t>
            </a:r>
            <a:r>
              <a:rPr lang="en-US" altLang="zh-CN" sz="2400">
                <a:latin typeface="Times New Roman Regular" panose="02020603050405020304" charset="0"/>
                <a:cs typeface="Times New Roman Regular" panose="02020603050405020304" charset="0"/>
              </a:rPr>
              <a:t>Good morning,..</a:t>
            </a:r>
            <a:r>
              <a:rPr lang="en-US" altLang="zh-CN"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.</a:t>
            </a:r>
            <a:r>
              <a:rPr lang="en-US" altLang="zh-CN" sz="2400">
                <a:latin typeface="Times New Roman Regular" panose="02020603050405020304" charset="0"/>
                <a:cs typeface="Times New Roman Regular" panose="02020603050405020304" charset="0"/>
              </a:rPr>
              <a:t> 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</a:t>
            </a:r>
            <a:endParaRPr lang="en-US" altLang="zh-CN" sz="24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879465" y="3282950"/>
            <a:ext cx="1865630" cy="2274570"/>
          </a:xfrm>
          <a:prstGeom prst="rect">
            <a:avLst/>
          </a:prstGeom>
          <a:noFill/>
          <a:ln w="41275">
            <a:solidFill>
              <a:schemeClr val="tx1"/>
            </a:solidFill>
            <a:prstDash val="sysDot"/>
          </a:ln>
        </p:spPr>
        <p:txBody>
          <a:bodyPr wrap="square" rtlCol="0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4000" b="1">
                <a:latin typeface="AbcManuscript" panose="00000400000000000000" charset="0"/>
                <a:cs typeface="AbcManuscript" panose="00000400000000000000" charset="0"/>
                <a:sym typeface="+mn-ea"/>
              </a:rPr>
              <a:t>ask for</a:t>
            </a:r>
            <a:endParaRPr lang="en-US" altLang="zh-CN" sz="4000" b="1">
              <a:latin typeface="AbcManuscript" panose="00000400000000000000" charset="0"/>
              <a:cs typeface="AbcManuscript" panose="00000400000000000000" charset="0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4000" b="1" u="sng">
                <a:latin typeface="AbcManuscript" panose="00000400000000000000" charset="0"/>
                <a:cs typeface="AbcManuscript" panose="00000400000000000000" charset="0"/>
                <a:sym typeface="+mn-ea"/>
              </a:rPr>
              <a:t>pe</a:t>
            </a:r>
            <a:r>
              <a:rPr lang="en-US" altLang="zh-CN" sz="4000" b="1" u="sng">
                <a:latin typeface="AbcManuscript" panose="00000400000000000000" charset="0"/>
                <a:cs typeface="AbcManuscript" panose="00000400000000000000" charset="0"/>
                <a:sym typeface="+mn-ea"/>
              </a:rPr>
              <a:t>rsonal </a:t>
            </a:r>
            <a:endParaRPr lang="en-US" altLang="zh-CN" sz="4000" b="1" u="sng">
              <a:latin typeface="AbcManuscript" panose="00000400000000000000" charset="0"/>
              <a:cs typeface="AbcManuscript" panose="00000400000000000000" charset="0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4000" b="1" u="sng">
                <a:latin typeface="AbcManuscript" panose="00000400000000000000" charset="0"/>
                <a:cs typeface="AbcManuscript" panose="00000400000000000000" charset="0"/>
                <a:sym typeface="+mn-ea"/>
              </a:rPr>
              <a:t>information</a:t>
            </a:r>
            <a:endParaRPr lang="en-US" altLang="zh-CN" sz="4000" b="1">
              <a:latin typeface="AbcManuscript" panose="00000400000000000000" charset="0"/>
              <a:cs typeface="AbcManuscript" panose="00000400000000000000" charset="0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>
                <a:latin typeface="AbcManuscript" panose="00000400000000000000" charset="0"/>
                <a:cs typeface="AbcManuscript" panose="00000400000000000000" charset="0"/>
                <a:sym typeface="+mn-ea"/>
              </a:rPr>
              <a:t>（个人信息）</a:t>
            </a:r>
            <a:endParaRPr lang="en-US" altLang="zh-CN">
              <a:latin typeface="AbcManuscript" panose="00000400000000000000" charset="0"/>
              <a:cs typeface="AbcManuscript" panose="00000400000000000000" charset="0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8198485" y="3435350"/>
            <a:ext cx="9690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>
                <a:highlight>
                  <a:srgbClr val="00FFFF"/>
                </a:highlight>
                <a:latin typeface="Times New Roman Regular" panose="02020603050405020304" charset="0"/>
                <a:cs typeface="Times New Roman Regular" panose="02020603050405020304" charset="0"/>
              </a:rPr>
              <a:t>name: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28330" y="4810760"/>
            <a:ext cx="969010" cy="522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>
                <a:highlight>
                  <a:srgbClr val="FFFF00"/>
                </a:highlight>
                <a:latin typeface="Times New Roman Regular" panose="02020603050405020304" charset="0"/>
                <a:cs typeface="Times New Roman Regular" panose="02020603050405020304" charset="0"/>
              </a:rPr>
              <a:t>age:</a:t>
            </a:r>
            <a:endParaRPr lang="en-US" altLang="zh-CN" sz="2400">
              <a:highlight>
                <a:srgbClr val="FFFF00"/>
              </a:highlight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977505" y="1368425"/>
            <a:ext cx="3500755" cy="1499870"/>
          </a:xfrm>
          <a:prstGeom prst="roundRect">
            <a:avLst/>
          </a:prstGeom>
          <a:ln w="28575" cap="flat" cmpd="sng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>
            <p:custDataLst>
              <p:tags r:id="rId7"/>
            </p:custDataLst>
          </p:nvPr>
        </p:nvSpPr>
        <p:spPr>
          <a:xfrm>
            <a:off x="8054340" y="3283585"/>
            <a:ext cx="3500755" cy="3151505"/>
          </a:xfrm>
          <a:prstGeom prst="roundRect">
            <a:avLst/>
          </a:prstGeom>
          <a:ln w="28575" cap="flat" cmpd="sng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054340" y="2087880"/>
            <a:ext cx="3966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>
                <a:latin typeface="Calibri" charset="0"/>
                <a:ea typeface="Calibri" charset="0"/>
                <a:cs typeface="Times New Roman Regular" panose="02020603050405020304" charset="0"/>
                <a:sym typeface="+mn-ea"/>
              </a:rPr>
              <a:t>⑤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It’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s nice to meet you.</a:t>
            </a:r>
            <a:endParaRPr lang="en-US" altLang="zh-CN" sz="24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169910" y="3883660"/>
            <a:ext cx="23774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dirty="0">
                <a:latin typeface="Calibri" charset="0"/>
                <a:ea typeface="Calibri" charset="0"/>
                <a:cs typeface="Times New Roman Regular" panose="02020603050405020304" charset="0"/>
                <a:sym typeface="+mn-ea"/>
              </a:rPr>
              <a:t>②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Are you Emma?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190865" y="4286885"/>
            <a:ext cx="48755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dirty="0">
                <a:latin typeface="Calibri" charset="0"/>
                <a:ea typeface="Calibri" charset="0"/>
                <a:cs typeface="Times New Roman Regular" panose="02020603050405020304" charset="0"/>
                <a:sym typeface="+mn-ea"/>
              </a:rPr>
              <a:t>③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What’s your last name?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225790" y="5336540"/>
            <a:ext cx="3966210" cy="659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 dirty="0">
                <a:latin typeface="Calibri" charset="0"/>
                <a:ea typeface="Calibri" charset="0"/>
                <a:cs typeface="Times New Roman Regular" panose="02020603050405020304" charset="0"/>
                <a:sym typeface="+mn-ea"/>
              </a:rPr>
              <a:t>④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How old are you?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53695" y="692785"/>
            <a:ext cx="93897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</a:rPr>
              <a:t>Put the </a:t>
            </a:r>
            <a:r>
              <a:rPr lang="en-US" altLang="zh-CN" sz="3200" u="sng">
                <a:latin typeface="Times New Roman Regular" panose="02020603050405020304" charset="0"/>
                <a:cs typeface="Times New Roman Regular" panose="02020603050405020304" charset="0"/>
              </a:rPr>
              <a:t>underlined</a:t>
            </a:r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</a:rPr>
              <a:t> sentences into the right column.</a:t>
            </a:r>
            <a:endParaRPr lang="en-US" altLang="zh-CN" sz="32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6" grpId="1" animBg="1"/>
      <p:bldP spid="16" grpId="0"/>
      <p:bldP spid="7" grpId="0"/>
      <p:bldP spid="7" grpId="1"/>
      <p:bldP spid="22" grpId="0"/>
      <p:bldP spid="22" grpId="1"/>
      <p:bldP spid="24" grpId="0"/>
      <p:bldP spid="24" grpId="1"/>
      <p:bldP spid="25" grpId="0"/>
      <p:bldP spid="25" grpId="1"/>
      <p:bldP spid="26" grpId="0"/>
      <p:bldP spid="26" grpId="1"/>
      <p:bldP spid="17" grpId="0"/>
      <p:bldP spid="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6300" y="910590"/>
            <a:ext cx="9034145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spc="-50" dirty="0">
                <a:latin typeface="Times New Roman Regular" panose="02020603050405020304" charset="0"/>
                <a:ea typeface="方正黑体_GBK" panose="03000509000000000000" pitchFamily="65" charset="-122"/>
                <a:cs typeface="Times New Roman Regular" panose="02020603050405020304" charset="0"/>
                <a:sym typeface="+mn-ea"/>
              </a:rPr>
              <a:t>Talk with your partner and get to know more about each other.</a:t>
            </a:r>
            <a:endParaRPr lang="en-US" altLang="zh-CN" sz="2800" spc="-50" dirty="0">
              <a:latin typeface="Times New Roman Regular" panose="02020603050405020304" charset="0"/>
              <a:ea typeface="方正黑体_GBK" panose="03000509000000000000" pitchFamily="65" charset="-122"/>
              <a:cs typeface="Times New Roman Regular" panose="02020603050405020304" charset="0"/>
              <a:sym typeface="+mn-ea"/>
            </a:endParaRPr>
          </a:p>
          <a:p>
            <a:r>
              <a:rPr lang="en-US" altLang="zh-CN" sz="2400" spc="-50" dirty="0">
                <a:latin typeface="Times New Roman Regular" panose="02020603050405020304" charset="0"/>
                <a:ea typeface="宋体" charset="0"/>
                <a:cs typeface="Times New Roman Regular" panose="02020603050405020304" charset="0"/>
                <a:sym typeface="+mn-ea"/>
              </a:rPr>
              <a:t>(</a:t>
            </a:r>
            <a:r>
              <a:rPr lang="zh-CN" altLang="en-US" sz="2400" spc="-50" dirty="0">
                <a:latin typeface="Times New Roman Regular" panose="02020603050405020304" charset="0"/>
                <a:ea typeface="宋体" charset="0"/>
                <a:cs typeface="Times New Roman Regular" panose="02020603050405020304" charset="0"/>
                <a:sym typeface="+mn-ea"/>
              </a:rPr>
              <a:t>与同伴交谈，增进对彼此</a:t>
            </a:r>
            <a:r>
              <a:rPr lang="zh-CN" altLang="en-US" sz="2400" spc="-50" dirty="0">
                <a:latin typeface="Times New Roman Regular" panose="02020603050405020304" charset="0"/>
                <a:ea typeface="宋体" charset="0"/>
                <a:cs typeface="Times New Roman Regular" panose="02020603050405020304" charset="0"/>
                <a:sym typeface="+mn-ea"/>
              </a:rPr>
              <a:t>的了解</a:t>
            </a:r>
            <a:r>
              <a:rPr lang="en-US" altLang="zh-CN" sz="2400" spc="-50" dirty="0">
                <a:latin typeface="Times New Roman Regular" panose="02020603050405020304" charset="0"/>
                <a:ea typeface="宋体" charset="0"/>
                <a:cs typeface="Times New Roman Regular" panose="02020603050405020304" charset="0"/>
                <a:sym typeface="+mn-ea"/>
              </a:rPr>
              <a:t>)</a:t>
            </a:r>
            <a:endParaRPr lang="en-US" altLang="zh-CN" sz="2400" spc="-50" dirty="0">
              <a:latin typeface="Times New Roman Regular" panose="02020603050405020304" charset="0"/>
              <a:ea typeface="宋体" charset="0"/>
              <a:cs typeface="Times New Roman Regular" panose="02020603050405020304" charset="0"/>
              <a:sym typeface="+mn-ea"/>
            </a:endParaRPr>
          </a:p>
        </p:txBody>
      </p:sp>
      <p:sp>
        <p:nvSpPr>
          <p:cNvPr id="19" name="剪去单角的矩形 18"/>
          <p:cNvSpPr/>
          <p:nvPr>
            <p:custDataLst>
              <p:tags r:id="rId1"/>
            </p:custDataLst>
          </p:nvPr>
        </p:nvSpPr>
        <p:spPr>
          <a:xfrm>
            <a:off x="-10160" y="-9525"/>
            <a:ext cx="2527935" cy="591820"/>
          </a:xfrm>
          <a:prstGeom prst="snip1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-10160" y="60325"/>
            <a:ext cx="2528570" cy="521970"/>
          </a:xfrm>
          <a:prstGeom prst="rect">
            <a:avLst/>
          </a:prstGeom>
          <a:noFill/>
          <a:ln w="9525" cap="flat" cmpd="sng">
            <a:noFill/>
            <a:prstDash val="solid"/>
          </a:ln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2"/>
                </a:solidFill>
                <a:latin typeface="Cooper Std" panose="0208090305030B090404" charset="0"/>
                <a:cs typeface="Cooper Std" panose="0208090305030B090404" charset="0"/>
              </a:rPr>
              <a:t>pair </a:t>
            </a:r>
            <a:r>
              <a:rPr lang="en-US" altLang="zh-CN" sz="2800">
                <a:solidFill>
                  <a:schemeClr val="bg2"/>
                </a:solidFill>
                <a:latin typeface="Cooper Std" panose="0208090305030B090404" charset="0"/>
                <a:cs typeface="Cooper Std" panose="0208090305030B090404" charset="0"/>
              </a:rPr>
              <a:t>work</a:t>
            </a:r>
            <a:endParaRPr lang="en-US" altLang="zh-CN" sz="2800">
              <a:solidFill>
                <a:schemeClr val="bg2"/>
              </a:solidFill>
              <a:latin typeface="Cooper Std" panose="0208090305030B090404" charset="0"/>
              <a:cs typeface="Cooper Std" panose="0208090305030B0904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890270" y="2130425"/>
            <a:ext cx="969645" cy="591185"/>
          </a:xfrm>
          <a:prstGeom prst="rect">
            <a:avLst/>
          </a:prstGeom>
          <a:noFill/>
          <a:ln w="41275">
            <a:solidFill>
              <a:srgbClr val="C00000"/>
            </a:solidFill>
            <a:prstDash val="sysDot"/>
          </a:ln>
        </p:spPr>
        <p:txBody>
          <a:bodyPr wrap="square" rtlCol="0">
            <a:noAutofit/>
          </a:bodyPr>
          <a:p>
            <a:pPr lvl="0" indent="0" algn="ctr" fontAlgn="auto">
              <a:lnSpc>
                <a:spcPts val="3500"/>
              </a:lnSpc>
              <a:buClrTx/>
              <a:buSzTx/>
              <a:buFontTx/>
            </a:pPr>
            <a:r>
              <a:rPr lang="en-US" altLang="zh-CN" sz="4000" b="1">
                <a:latin typeface="AbcManuscript" panose="00000400000000000000" charset="0"/>
                <a:cs typeface="AbcManuscript" panose="00000400000000000000" charset="0"/>
                <a:sym typeface="+mn-ea"/>
              </a:rPr>
              <a:t>greet</a:t>
            </a:r>
            <a:endParaRPr lang="en-US" altLang="zh-CN" sz="4000" b="1">
              <a:latin typeface="AbcManuscript" panose="00000400000000000000" charset="0"/>
              <a:cs typeface="AbcManuscript" panose="00000400000000000000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617855" y="3488690"/>
            <a:ext cx="1934210" cy="2447925"/>
          </a:xfrm>
          <a:prstGeom prst="rect">
            <a:avLst/>
          </a:prstGeom>
          <a:noFill/>
          <a:ln w="41275">
            <a:solidFill>
              <a:schemeClr val="tx1"/>
            </a:solidFill>
            <a:prstDash val="sysDot"/>
          </a:ln>
        </p:spPr>
        <p:txBody>
          <a:bodyPr wrap="square" rtlCol="0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4000" b="1">
                <a:latin typeface="AbcManuscript" panose="00000400000000000000" charset="0"/>
                <a:cs typeface="AbcManuscript" panose="00000400000000000000" charset="0"/>
                <a:sym typeface="+mn-ea"/>
              </a:rPr>
              <a:t>ask </a:t>
            </a:r>
            <a:r>
              <a:rPr lang="en-US" altLang="zh-CN" sz="4000" b="1">
                <a:latin typeface="AbcManuscript" panose="00000400000000000000" charset="0"/>
                <a:cs typeface="AbcManuscript" panose="00000400000000000000" charset="0"/>
                <a:sym typeface="+mn-ea"/>
              </a:rPr>
              <a:t>for</a:t>
            </a:r>
            <a:endParaRPr lang="en-US" altLang="zh-CN" sz="4000" b="1">
              <a:latin typeface="AbcManuscript" panose="00000400000000000000" charset="0"/>
              <a:cs typeface="AbcManuscript" panose="00000400000000000000" charset="0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4000" b="1">
                <a:latin typeface="AbcManuscript" panose="00000400000000000000" charset="0"/>
                <a:cs typeface="AbcManuscript" panose="00000400000000000000" charset="0"/>
                <a:sym typeface="+mn-ea"/>
              </a:rPr>
              <a:t>personal </a:t>
            </a:r>
            <a:endParaRPr lang="en-US" altLang="zh-CN" sz="4000" b="1">
              <a:latin typeface="AbcManuscript" panose="00000400000000000000" charset="0"/>
              <a:cs typeface="AbcManuscript" panose="00000400000000000000" charset="0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4000" b="1">
                <a:latin typeface="AbcManuscript" panose="00000400000000000000" charset="0"/>
                <a:cs typeface="AbcManuscript" panose="00000400000000000000" charset="0"/>
                <a:sym typeface="+mn-ea"/>
              </a:rPr>
              <a:t>information</a:t>
            </a:r>
            <a:endParaRPr lang="en-US" altLang="zh-CN" sz="4000" b="1">
              <a:latin typeface="AbcManuscript" panose="00000400000000000000" charset="0"/>
              <a:cs typeface="AbcManuscript" panose="00000400000000000000" charset="0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>
                <a:latin typeface="AbcManuscript" panose="00000400000000000000" charset="0"/>
                <a:cs typeface="AbcManuscript" panose="00000400000000000000" charset="0"/>
                <a:sym typeface="+mn-ea"/>
              </a:rPr>
              <a:t>（个人信息）</a:t>
            </a:r>
            <a:endParaRPr lang="en-US" altLang="zh-CN">
              <a:latin typeface="AbcManuscript" panose="00000400000000000000" charset="0"/>
              <a:cs typeface="AbcManuscript" panose="00000400000000000000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3514090" y="2011045"/>
            <a:ext cx="3966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 Regular" panose="02020603050405020304" charset="0"/>
                <a:cs typeface="Times New Roman Regular" panose="02020603050405020304" charset="0"/>
              </a:rPr>
              <a:t>Hello. /Hi. /Nice to meet you./</a:t>
            </a:r>
            <a:endParaRPr lang="en-US" altLang="zh-CN" sz="24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en-US" altLang="zh-CN"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Nice to meet you too.</a:t>
            </a:r>
            <a:r>
              <a:rPr lang="en-US" altLang="zh-CN" sz="2400">
                <a:latin typeface="Times New Roman Regular" panose="02020603050405020304" charset="0"/>
                <a:cs typeface="Times New Roman Regular" panose="02020603050405020304" charset="0"/>
              </a:rPr>
              <a:t> </a:t>
            </a:r>
            <a:endParaRPr lang="en-US" altLang="zh-CN" sz="24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79800" y="2665730"/>
            <a:ext cx="25285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Good morning,..</a:t>
            </a:r>
            <a:r>
              <a:rPr lang="en-US" altLang="zh-CN"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.</a:t>
            </a:r>
            <a:endParaRPr lang="en-US" altLang="zh-CN" sz="240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3409950" y="3382010"/>
            <a:ext cx="39662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>
                <a:highlight>
                  <a:srgbClr val="00FFFF"/>
                </a:highlight>
                <a:latin typeface="Times New Roman Regular" panose="02020603050405020304" charset="0"/>
                <a:cs typeface="Times New Roman Regular" panose="02020603050405020304" charset="0"/>
              </a:rPr>
              <a:t>name:</a:t>
            </a:r>
            <a:endParaRPr lang="en-US" altLang="zh-CN" sz="2400">
              <a:highlight>
                <a:srgbClr val="00FFFF"/>
              </a:highlight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-May I have our name?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-I’m ...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-How do you spell your name?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-....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3409950" y="5149850"/>
            <a:ext cx="39662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-Are you...?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-No,I’m .../Yes, I am.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-What’s you last name?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-It’s ...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8284845" y="3345180"/>
            <a:ext cx="3966210" cy="1203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>
                <a:highlight>
                  <a:srgbClr val="FFFF00"/>
                </a:highlight>
                <a:latin typeface="Times New Roman Regular" panose="02020603050405020304" charset="0"/>
                <a:cs typeface="Times New Roman Regular" panose="02020603050405020304" charset="0"/>
              </a:rPr>
              <a:t>country</a:t>
            </a:r>
            <a:r>
              <a:rPr lang="en-US" altLang="zh-CN">
                <a:highlight>
                  <a:srgbClr val="FFFF00"/>
                </a:highlight>
                <a:latin typeface="Times New Roman Regular" panose="02020603050405020304" charset="0"/>
                <a:cs typeface="Times New Roman Regular" panose="02020603050405020304" charset="0"/>
              </a:rPr>
              <a:t>/</a:t>
            </a:r>
            <a:r>
              <a:rPr lang="en-US" altLang="zh-CN" sz="2400">
                <a:highlight>
                  <a:srgbClr val="FFFF00"/>
                </a:highlight>
                <a:latin typeface="Times New Roman Regular" panose="02020603050405020304" charset="0"/>
                <a:cs typeface="Times New Roman Regular" panose="02020603050405020304" charset="0"/>
              </a:rPr>
              <a:t>city:</a:t>
            </a:r>
            <a:endParaRPr lang="en-US" altLang="zh-CN" sz="2400">
              <a:highlight>
                <a:srgbClr val="FFFF00"/>
              </a:highlight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-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Where’re you from?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-I’m 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from...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8284845" y="4733290"/>
            <a:ext cx="3966210" cy="1203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>
                <a:highlight>
                  <a:srgbClr val="FFFF00"/>
                </a:highlight>
                <a:latin typeface="Times New Roman Regular" panose="02020603050405020304" charset="0"/>
                <a:cs typeface="Times New Roman Regular" panose="02020603050405020304" charset="0"/>
              </a:rPr>
              <a:t>age:</a:t>
            </a:r>
            <a:endParaRPr lang="en-US" altLang="zh-CN" sz="2400">
              <a:highlight>
                <a:srgbClr val="FFFF00"/>
              </a:highlight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-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How old are you?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-I’m 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... years old.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  <a:buFont typeface="Arial" panose="020B0604020202090204" pitchFamily="34" charset="0"/>
              <a:buNone/>
            </a:pP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</p:txBody>
      </p:sp>
      <p:graphicFrame>
        <p:nvGraphicFramePr>
          <p:cNvPr id="9" name="表格 4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3743960" y="1111250"/>
          <a:ext cx="6166485" cy="4453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5435"/>
                <a:gridCol w="781050"/>
              </a:tblGrid>
              <a:tr h="577215"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0" kern="1200" dirty="0">
                          <a:solidFill>
                            <a:schemeClr val="accent6"/>
                          </a:solidFill>
                          <a:latin typeface="Arno Pro" panose="02020502040506020403" pitchFamily="18" charset="0"/>
                          <a:ea typeface="方正楷体简体" panose="03000509000000000000" pitchFamily="65" charset="-122"/>
                          <a:cs typeface="Calibri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no Pro" panose="02020502040506020403" pitchFamily="18" charset="0"/>
                          <a:ea typeface="方正楷体简体" panose="03000509000000000000" pitchFamily="65" charset="-122"/>
                          <a:cs typeface="Calibri" charset="0"/>
                        </a:rPr>
                        <a:t>Checklist</a:t>
                      </a:r>
                      <a:endParaRPr lang="en-US" altLang="zh-CN" sz="2400" b="1" kern="1200" dirty="0">
                        <a:solidFill>
                          <a:schemeClr val="tx1"/>
                        </a:solidFill>
                        <a:latin typeface="Arno Pro" panose="02020502040506020403" pitchFamily="18" charset="0"/>
                        <a:ea typeface="方正楷体简体" panose="03000509000000000000" pitchFamily="65" charset="-122"/>
                        <a:cs typeface="Calibri" charset="0"/>
                      </a:endParaRPr>
                    </a:p>
                  </a:txBody>
                  <a:tcPr marL="90000" marR="9000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cPr marL="90000" marR="9000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53022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en-US" sz="2400" b="0" kern="1200" dirty="0">
                          <a:solidFill>
                            <a:schemeClr val="tx1"/>
                          </a:solidFill>
                          <a:latin typeface="Times New Roman Regular" panose="02020603050405020304" charset="0"/>
                          <a:ea typeface="方正楷体简体" panose="03000509000000000000" pitchFamily="65" charset="-122"/>
                          <a:cs typeface="Times New Roman Regular" panose="02020603050405020304" charset="0"/>
                        </a:rPr>
                        <a:t>greet politely </a:t>
                      </a: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Times New Roman Regular" panose="02020603050405020304" charset="0"/>
                          <a:ea typeface="方正楷体简体" panose="03000509000000000000" pitchFamily="65" charset="-122"/>
                          <a:cs typeface="Times New Roman Regular" panose="02020603050405020304" charset="0"/>
                        </a:rPr>
                        <a:t>(</a:t>
                      </a:r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latin typeface="Times New Roman Regular" panose="02020603050405020304" charset="0"/>
                          <a:ea typeface="方正楷体简体" panose="03000509000000000000" pitchFamily="65" charset="-122"/>
                          <a:cs typeface="Times New Roman Regular" panose="02020603050405020304" charset="0"/>
                        </a:rPr>
                        <a:t>礼貌问候</a:t>
                      </a: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Times New Roman Regular" panose="02020603050405020304" charset="0"/>
                          <a:ea typeface="方正楷体简体" panose="03000509000000000000" pitchFamily="65" charset="-122"/>
                          <a:cs typeface="Times New Roman Regular" panose="02020603050405020304" charset="0"/>
                        </a:rPr>
                        <a:t>)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Times New Roman Regular" panose="02020603050405020304" charset="0"/>
                        <a:ea typeface="方正楷体简体" panose="03000509000000000000" pitchFamily="65" charset="-122"/>
                        <a:cs typeface="Times New Roman Regular" panose="02020603050405020304" charset="0"/>
                      </a:endParaRPr>
                    </a:p>
                  </a:txBody>
                  <a:tcPr marL="45720" marR="4572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400" b="0" kern="1200" dirty="0">
                          <a:solidFill>
                            <a:schemeClr val="accent6"/>
                          </a:solidFill>
                          <a:latin typeface="Arno Pro" panose="02020502040506020403" pitchFamily="18" charset="0"/>
                          <a:ea typeface="方正楷体简体" panose="03000509000000000000" pitchFamily="65" charset="-122"/>
                          <a:cs typeface="Calibri" charset="0"/>
                        </a:rPr>
                        <a:t>☆</a:t>
                      </a:r>
                      <a:endParaRPr lang="en-US" altLang="en-US" sz="2400" b="0" kern="1200" dirty="0">
                        <a:solidFill>
                          <a:schemeClr val="accent6"/>
                        </a:solidFill>
                        <a:latin typeface="Arno Pro" panose="02020502040506020403" pitchFamily="18" charset="0"/>
                        <a:ea typeface="方正楷体简体" panose="03000509000000000000" pitchFamily="65" charset="-122"/>
                        <a:cs typeface="Calibri" charset="0"/>
                      </a:endParaRPr>
                    </a:p>
                  </a:txBody>
                  <a:tcPr marL="269875" marR="269875" marT="136525" marB="136525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Times New Roman Regular" panose="02020603050405020304" charset="0"/>
                          <a:ea typeface="方正楷体简体" panose="03000509000000000000" pitchFamily="65" charset="-122"/>
                          <a:cs typeface="Times New Roman Regular" panose="02020603050405020304" charset="0"/>
                        </a:rPr>
                        <a:t>talk about personal information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Times New Roman Regular" panose="02020603050405020304" charset="0"/>
                        <a:ea typeface="方正楷体简体" panose="03000509000000000000" pitchFamily="65" charset="-122"/>
                        <a:cs typeface="Times New Roman Regular" panose="02020603050405020304" charset="0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Times New Roman Regular" panose="02020603050405020304" charset="0"/>
                          <a:ea typeface="方正楷体简体" panose="03000509000000000000" pitchFamily="65" charset="-122"/>
                          <a:cs typeface="Times New Roman Regular" panose="02020603050405020304" charset="0"/>
                        </a:rPr>
                        <a:t>(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Times New Roman Regular" panose="02020603050405020304" charset="0"/>
                          <a:ea typeface="方正楷体简体" panose="03000509000000000000" pitchFamily="65" charset="-122"/>
                          <a:cs typeface="Times New Roman Regular" panose="02020603050405020304" charset="0"/>
                        </a:rPr>
                        <a:t>谈论个人信息</a:t>
                      </a: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Times New Roman Regular" panose="02020603050405020304" charset="0"/>
                          <a:ea typeface="方正楷体简体" panose="03000509000000000000" pitchFamily="65" charset="-122"/>
                          <a:cs typeface="Times New Roman Regular" panose="02020603050405020304" charset="0"/>
                        </a:rPr>
                        <a:t>)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Times New Roman Regular" panose="02020603050405020304" charset="0"/>
                        <a:ea typeface="方正楷体简体" panose="03000509000000000000" pitchFamily="65" charset="-122"/>
                        <a:cs typeface="Times New Roman Regular" panose="02020603050405020304" charset="0"/>
                      </a:endParaRPr>
                    </a:p>
                  </a:txBody>
                  <a:tcPr marL="45720" marR="4572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en-US" sz="2400" b="0" kern="1200" dirty="0">
                          <a:solidFill>
                            <a:schemeClr val="accent6"/>
                          </a:solidFill>
                          <a:latin typeface="Arno Pro" panose="02020502040506020403" pitchFamily="18" charset="0"/>
                          <a:ea typeface="方正楷体简体" panose="03000509000000000000" pitchFamily="65" charset="-122"/>
                          <a:cs typeface="Calibri" charset="0"/>
                        </a:rPr>
                        <a:t>☆</a:t>
                      </a:r>
                      <a:endParaRPr lang="en-US" altLang="en-US" sz="2400" b="0" kern="1200" dirty="0">
                        <a:solidFill>
                          <a:schemeClr val="accent6"/>
                        </a:solidFill>
                        <a:latin typeface="Arno Pro" panose="02020502040506020403" pitchFamily="18" charset="0"/>
                        <a:ea typeface="方正楷体简体" panose="03000509000000000000" pitchFamily="65" charset="-122"/>
                        <a:cs typeface="Calibri" charset="0"/>
                      </a:endParaRPr>
                    </a:p>
                  </a:txBody>
                  <a:tcPr marL="269875" marR="269875" marT="136525" marB="136525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96901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Times New Roman Regular" panose="02020603050405020304" charset="0"/>
                          <a:ea typeface="方正楷体简体" panose="03000509000000000000" pitchFamily="65" charset="-122"/>
                          <a:cs typeface="Times New Roman Regular" panose="02020603050405020304" charset="0"/>
                        </a:rPr>
                        <a:t>give proper responses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Times New Roman Regular" panose="02020603050405020304" charset="0"/>
                        <a:ea typeface="方正楷体简体" panose="03000509000000000000" pitchFamily="65" charset="-122"/>
                        <a:cs typeface="Times New Roman Regular" panose="02020603050405020304" charset="0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Times New Roman Regular" panose="02020603050405020304" charset="0"/>
                          <a:ea typeface="方正楷体简体" panose="03000509000000000000" pitchFamily="65" charset="-122"/>
                          <a:cs typeface="Times New Roman Regular" panose="02020603050405020304" charset="0"/>
                        </a:rPr>
                        <a:t>(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Times New Roman Regular" panose="02020603050405020304" charset="0"/>
                          <a:ea typeface="方正楷体简体" panose="03000509000000000000" pitchFamily="65" charset="-122"/>
                          <a:cs typeface="Times New Roman Regular" panose="02020603050405020304" charset="0"/>
                        </a:rPr>
                        <a:t>给予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Times New Roman Regular" panose="02020603050405020304" charset="0"/>
                          <a:ea typeface="方正楷体简体" panose="03000509000000000000" pitchFamily="65" charset="-122"/>
                          <a:cs typeface="Times New Roman Regular" panose="02020603050405020304" charset="0"/>
                        </a:rPr>
                        <a:t>恰当的回应</a:t>
                      </a: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Times New Roman Regular" panose="02020603050405020304" charset="0"/>
                          <a:ea typeface="方正楷体简体" panose="03000509000000000000" pitchFamily="65" charset="-122"/>
                          <a:cs typeface="Times New Roman Regular" panose="02020603050405020304" charset="0"/>
                        </a:rPr>
                        <a:t>)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Times New Roman Regular" panose="02020603050405020304" charset="0"/>
                        <a:ea typeface="方正楷体简体" panose="03000509000000000000" pitchFamily="65" charset="-122"/>
                        <a:cs typeface="Times New Roman Regular" panose="02020603050405020304" charset="0"/>
                      </a:endParaRPr>
                    </a:p>
                  </a:txBody>
                  <a:tcPr marL="45720" marR="4572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en-US" sz="2400" b="0" kern="1200" dirty="0">
                          <a:solidFill>
                            <a:schemeClr val="accent6"/>
                          </a:solidFill>
                          <a:latin typeface="Arno Pro" panose="02020502040506020403" pitchFamily="18" charset="0"/>
                          <a:ea typeface="方正楷体简体" panose="03000509000000000000" pitchFamily="65" charset="-122"/>
                          <a:cs typeface="Calibri" charset="0"/>
                        </a:rPr>
                        <a:t>☆</a:t>
                      </a:r>
                      <a:r>
                        <a:rPr lang="en-US" sz="2400" b="0" kern="1200" dirty="0">
                          <a:solidFill>
                            <a:schemeClr val="accent6"/>
                          </a:solidFill>
                          <a:latin typeface="Arno Pro" panose="02020502040506020403" pitchFamily="18" charset="0"/>
                          <a:ea typeface="方正楷体简体" panose="03000509000000000000" pitchFamily="65" charset="-122"/>
                          <a:cs typeface="Calibri" charset="0"/>
                        </a:rPr>
                        <a:t> </a:t>
                      </a:r>
                      <a:endParaRPr lang="en-US" altLang="en-US" sz="2400" b="0" kern="1200" dirty="0">
                        <a:solidFill>
                          <a:schemeClr val="accent6"/>
                        </a:solidFill>
                        <a:latin typeface="Arno Pro" panose="02020502040506020403" pitchFamily="18" charset="0"/>
                        <a:ea typeface="方正楷体简体" panose="03000509000000000000" pitchFamily="65" charset="-122"/>
                        <a:cs typeface="Calibri" charset="0"/>
                      </a:endParaRPr>
                    </a:p>
                  </a:txBody>
                  <a:tcPr marL="269875" marR="269875" marT="136525" marB="136525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Times New Roman Regular" panose="02020603050405020304" charset="0"/>
                          <a:ea typeface="方正楷体简体" panose="03000509000000000000" pitchFamily="65" charset="-122"/>
                          <a:cs typeface="Times New Roman Regular" panose="02020603050405020304" charset="0"/>
                        </a:rPr>
                        <a:t>talk with proper facial expressions and body 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Times New Roman Regular" panose="02020603050405020304" charset="0"/>
                          <a:ea typeface="方正楷体简体" panose="03000509000000000000" pitchFamily="65" charset="-122"/>
                          <a:cs typeface="Times New Roman Regular" panose="02020603050405020304" charset="0"/>
                        </a:rPr>
                        <a:t>language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Times New Roman Regular" panose="02020603050405020304" charset="0"/>
                        <a:ea typeface="方正楷体简体" panose="03000509000000000000" pitchFamily="65" charset="-122"/>
                        <a:cs typeface="Times New Roman Regular" panose="02020603050405020304" charset="0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Times New Roman Regular" panose="02020603050405020304" charset="0"/>
                          <a:ea typeface="方正楷体简体" panose="03000509000000000000" pitchFamily="65" charset="-122"/>
                          <a:cs typeface="Times New Roman Regular" panose="02020603050405020304" charset="0"/>
                        </a:rPr>
                        <a:t>(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Times New Roman Regular" panose="02020603050405020304" charset="0"/>
                          <a:ea typeface="方正楷体简体" panose="03000509000000000000" pitchFamily="65" charset="-122"/>
                          <a:cs typeface="Times New Roman Regular" panose="02020603050405020304" charset="0"/>
                        </a:rPr>
                        <a:t>面部表情和肢体语言</a:t>
                      </a: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Times New Roman Regular" panose="02020603050405020304" charset="0"/>
                          <a:ea typeface="方正楷体简体" panose="03000509000000000000" pitchFamily="65" charset="-122"/>
                          <a:cs typeface="Times New Roman Regular" panose="02020603050405020304" charset="0"/>
                        </a:rPr>
                        <a:t>)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Times New Roman Regular" panose="02020603050405020304" charset="0"/>
                        <a:ea typeface="方正楷体简体" panose="03000509000000000000" pitchFamily="65" charset="-122"/>
                        <a:cs typeface="Times New Roman Regular" panose="02020603050405020304" charset="0"/>
                      </a:endParaRPr>
                    </a:p>
                  </a:txBody>
                  <a:tcPr marL="45720" marR="4572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en-US" sz="2400" b="0" kern="1200" dirty="0">
                          <a:solidFill>
                            <a:schemeClr val="accent6"/>
                          </a:solidFill>
                          <a:latin typeface="Arno Pro" panose="02020502040506020403" pitchFamily="18" charset="0"/>
                          <a:ea typeface="方正楷体简体" panose="03000509000000000000" pitchFamily="65" charset="-122"/>
                          <a:cs typeface="Calibri" charset="0"/>
                        </a:rPr>
                        <a:t>☆</a:t>
                      </a:r>
                      <a:endParaRPr lang="en-US" altLang="en-US" sz="2400" b="0" kern="1200" dirty="0">
                        <a:solidFill>
                          <a:schemeClr val="accent6"/>
                        </a:solidFill>
                        <a:latin typeface="Arno Pro" panose="02020502040506020403" pitchFamily="18" charset="0"/>
                        <a:ea typeface="方正楷体简体" panose="03000509000000000000" pitchFamily="65" charset="-122"/>
                        <a:cs typeface="Calibri" charset="0"/>
                      </a:endParaRPr>
                    </a:p>
                  </a:txBody>
                  <a:tcPr marL="269875" marR="269875" marT="136525" marB="136525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6" grpId="0" bldLvl="0" animBg="1"/>
      <p:bldP spid="6" grpId="1" animBg="1"/>
      <p:bldP spid="7" grpId="0"/>
      <p:bldP spid="7" grpId="1"/>
      <p:bldP spid="16" grpId="0"/>
      <p:bldP spid="4" grpId="0"/>
      <p:bldP spid="17" grpId="0"/>
      <p:bldP spid="5" grpId="0" bldLvl="0" animBg="1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476250" y="687070"/>
            <a:ext cx="11239500" cy="4810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20000"/>
              </a:lnSpc>
            </a:pPr>
            <a:r>
              <a:rPr lang="en-US" sz="5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charset="0"/>
                <a:cs typeface="Impact" panose="020B0806030902050204" charset="0"/>
              </a:rPr>
              <a:t>HOMEWORK</a:t>
            </a:r>
            <a:endParaRPr lang="en-US" sz="5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charset="0"/>
              <a:cs typeface="Impact" panose="020B0806030902050204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3200" b="1" kern="10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charset="0"/>
                <a:ea typeface="等线" pitchFamily="2" charset="-122"/>
                <a:cs typeface="Impact" panose="020B0806030902050204" charset="0"/>
              </a:rPr>
              <a:t>Must do</a:t>
            </a:r>
            <a:r>
              <a:rPr lang="zh-CN" altLang="en-US" sz="3200" b="1" kern="100">
                <a:effectLst/>
                <a:latin typeface="Arial Black" panose="020B0A04020102020204" charset="0"/>
                <a:ea typeface="等线" pitchFamily="2" charset="-122"/>
                <a:cs typeface="Impact" panose="020B0806030902050204" charset="0"/>
              </a:rPr>
              <a:t>：</a:t>
            </a:r>
            <a:endParaRPr lang="zh-CN" altLang="en-US" sz="3200" b="1" kern="100">
              <a:effectLst/>
              <a:latin typeface="Arial Black" panose="020B0A04020102020204" charset="0"/>
              <a:ea typeface="等线" pitchFamily="2" charset="-122"/>
              <a:cs typeface="Impact" panose="020B0806030902050204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3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L</a:t>
            </a:r>
            <a:r>
              <a:rPr lang="en-US" altLang="zh-CN" sz="3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isten to the conversations in 1b and imitate them.</a:t>
            </a:r>
            <a:endParaRPr lang="en-US" altLang="zh-CN" sz="32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b="1" kern="10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charset="0"/>
                <a:ea typeface="等线" pitchFamily="2" charset="-122"/>
                <a:cs typeface="Impact" panose="020B0806030902050204" charset="0"/>
              </a:rPr>
              <a:t>Choose to do</a:t>
            </a:r>
            <a:r>
              <a:rPr lang="zh-CN" altLang="en-US" sz="3200" b="1" kern="100">
                <a:effectLst/>
                <a:latin typeface="Arial Black" panose="020B0A04020102020204" charset="0"/>
                <a:ea typeface="等线" pitchFamily="2" charset="-122"/>
                <a:cs typeface="Impact" panose="020B0806030902050204" charset="0"/>
              </a:rPr>
              <a:t>：</a:t>
            </a:r>
            <a:endParaRPr lang="zh-CN" altLang="en-US" sz="3200" b="1" kern="100">
              <a:effectLst/>
              <a:latin typeface="Arial Black" panose="020B0A04020102020204" charset="0"/>
              <a:ea typeface="等线" pitchFamily="2" charset="-122"/>
              <a:cs typeface="Impact" panose="020B08060309020502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Make a creative school card about yourself and introduce more information about yourself to your classmates.  </a:t>
            </a:r>
            <a:endParaRPr lang="en-US" altLang="zh-CN" sz="32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160" y="28575"/>
            <a:ext cx="3440430" cy="590158"/>
            <a:chOff x="-16" y="-15"/>
            <a:chExt cx="3474" cy="955"/>
          </a:xfrm>
        </p:grpSpPr>
        <p:sp>
          <p:nvSpPr>
            <p:cNvPr id="4" name="剪去单角的矩形 3"/>
            <p:cNvSpPr/>
            <p:nvPr/>
          </p:nvSpPr>
          <p:spPr>
            <a:xfrm>
              <a:off x="-16" y="-15"/>
              <a:ext cx="3474" cy="932"/>
            </a:xfrm>
            <a:prstGeom prst="snip1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-16" y="95"/>
              <a:ext cx="3474" cy="845"/>
            </a:xfrm>
            <a:prstGeom prst="rect">
              <a:avLst/>
            </a:prstGeom>
            <a:noFill/>
            <a:ln w="9525" cap="flat" cmpd="sng">
              <a:noFill/>
              <a:prstDash val="solid"/>
            </a:ln>
          </p:spPr>
          <p:txBody>
            <a:bodyPr wrap="square" rtlCol="0">
              <a:spAutoFit/>
            </a:bodyPr>
            <a:p>
              <a:r>
                <a:rPr lang="en-US" altLang="zh-CN" sz="2800">
                  <a:solidFill>
                    <a:schemeClr val="bg2"/>
                  </a:solidFill>
                  <a:latin typeface="Cooper Std" panose="0208090305030B090404" charset="0"/>
                  <a:cs typeface="Cooper Std" panose="0208090305030B090404" charset="0"/>
                </a:rPr>
                <a:t>talk and </a:t>
              </a:r>
              <a:r>
                <a:rPr lang="en-US" altLang="zh-CN" sz="2800">
                  <a:solidFill>
                    <a:schemeClr val="bg2"/>
                  </a:solidFill>
                  <a:latin typeface="Cooper Std" panose="0208090305030B090404" charset="0"/>
                  <a:cs typeface="Cooper Std" panose="0208090305030B090404" charset="0"/>
                </a:rPr>
                <a:t>share </a:t>
              </a:r>
              <a:endParaRPr lang="en-US" altLang="zh-CN" sz="2800">
                <a:solidFill>
                  <a:schemeClr val="bg2"/>
                </a:solidFill>
                <a:latin typeface="Cooper Std" panose="0208090305030B090404" charset="0"/>
                <a:cs typeface="Cooper Std" panose="0208090305030B09040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455160" y="891540"/>
            <a:ext cx="7146925" cy="76835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p>
            <a:r>
              <a:rPr lang="en-US" sz="4400">
                <a:latin typeface="AbcManuscript" panose="00000400000000000000" charset="0"/>
                <a:cs typeface="AbcManuscript" panose="00000400000000000000" charset="0"/>
                <a:sym typeface="+mn-ea"/>
              </a:rPr>
              <a:t>Let’s get to know each other!</a:t>
            </a:r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(</a:t>
            </a:r>
            <a:r>
              <a:rPr lang="zh-CN" altLang="en-US"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互相了解</a:t>
            </a:r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)</a:t>
            </a:r>
            <a:endParaRPr lang="en-US" altLang="en-US" sz="240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  <p:pic>
        <p:nvPicPr>
          <p:cNvPr id="12" name="图片 11" descr="WechatIMG587"/>
          <p:cNvPicPr>
            <a:picLocks noChangeAspect="1"/>
          </p:cNvPicPr>
          <p:nvPr/>
        </p:nvPicPr>
        <p:blipFill>
          <a:blip r:embed="rId1"/>
          <a:srcRect t="25370" r="24750" b="17824"/>
          <a:stretch>
            <a:fillRect/>
          </a:stretch>
        </p:blipFill>
        <p:spPr>
          <a:xfrm>
            <a:off x="711200" y="1133475"/>
            <a:ext cx="3199130" cy="37433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71475" y="5274945"/>
            <a:ext cx="39985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 Bold" panose="02020603050405020304" charset="0"/>
                <a:cs typeface="Times New Roman Bold" panose="02020603050405020304" charset="0"/>
              </a:rPr>
              <a:t>F</a:t>
            </a:r>
            <a:r>
              <a:rPr lang="en-US" altLang="zh-CN" sz="2800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u</a:t>
            </a:r>
            <a:r>
              <a:rPr lang="en-US" altLang="zh-CN" sz="2800" b="1">
                <a:latin typeface="Times New Roman Bold" panose="02020603050405020304" charset="0"/>
                <a:cs typeface="Times New Roman Bold" panose="02020603050405020304" charset="0"/>
              </a:rPr>
              <a:t>ll name</a:t>
            </a:r>
            <a:r>
              <a:rPr lang="zh-CN" altLang="en-US" sz="2800">
                <a:latin typeface="Times New Roman Regular" panose="02020603050405020304" charset="0"/>
                <a:cs typeface="Times New Roman Regular" panose="02020603050405020304" charset="0"/>
              </a:rPr>
              <a:t>：</a:t>
            </a:r>
            <a:r>
              <a:rPr lang="en-US" altLang="zh-CN" sz="28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Zhao </a:t>
            </a:r>
            <a:r>
              <a:rPr lang="en-US" altLang="zh-CN" sz="2800">
                <a:latin typeface="Times New Roman Regular" panose="02020603050405020304" charset="0"/>
                <a:cs typeface="Times New Roman Regular" panose="02020603050405020304" charset="0"/>
              </a:rPr>
              <a:t>Danna</a:t>
            </a:r>
            <a:endParaRPr lang="en-US" altLang="zh-CN" sz="28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en-US" altLang="zh-CN" sz="28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/f</a:t>
            </a:r>
            <a:r>
              <a:rPr lang="en-US" altLang="zh-CN" sz="28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ʊ</a:t>
            </a:r>
            <a:r>
              <a:rPr lang="en-US" altLang="zh-CN" sz="28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l/</a:t>
            </a:r>
            <a:endParaRPr lang="en-US" altLang="zh-CN" sz="28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55160" y="2242820"/>
            <a:ext cx="7746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90204" pitchFamily="34" charset="0"/>
              <a:buNone/>
            </a:pPr>
            <a:r>
              <a:rPr lang="en-US" altLang="zh-CN" sz="3600">
                <a:latin typeface="Times New Roman Regular" panose="02020603050405020304" charset="0"/>
                <a:cs typeface="Times New Roman Regular" panose="02020603050405020304" charset="0"/>
              </a:rPr>
              <a:t>Ask questions to know about </a:t>
            </a:r>
            <a:r>
              <a:rPr lang="en-US" altLang="zh-CN" sz="3600">
                <a:latin typeface="Times New Roman Regular" panose="02020603050405020304" charset="0"/>
                <a:cs typeface="Times New Roman Regular" panose="02020603050405020304" charset="0"/>
              </a:rPr>
              <a:t>me.</a:t>
            </a:r>
            <a:endParaRPr lang="en-US" altLang="zh-CN" sz="36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55160" y="4516120"/>
            <a:ext cx="2000885" cy="4394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p>
            <a:r>
              <a:rPr lang="en-US" altLang="zh-CN" sz="2800">
                <a:latin typeface="Times New Roman Regular" panose="02020603050405020304" charset="0"/>
                <a:cs typeface="Times New Roman Regular" panose="02020603050405020304" charset="0"/>
              </a:rPr>
              <a:t>hobby</a:t>
            </a:r>
            <a:r>
              <a:rPr lang="en-US" altLang="zh-CN" sz="2000">
                <a:latin typeface="Times New Roman Regular" panose="02020603050405020304" charset="0"/>
                <a:cs typeface="Times New Roman Regular" panose="02020603050405020304" charset="0"/>
              </a:rPr>
              <a:t>(</a:t>
            </a:r>
            <a:r>
              <a:rPr lang="zh-CN" altLang="en-US" sz="2000">
                <a:latin typeface="Times New Roman Regular" panose="02020603050405020304" charset="0"/>
                <a:cs typeface="Times New Roman Regular" panose="02020603050405020304" charset="0"/>
              </a:rPr>
              <a:t>爱好</a:t>
            </a:r>
            <a:r>
              <a:rPr lang="en-US" altLang="zh-CN" sz="2000">
                <a:latin typeface="Times New Roman Regular" panose="02020603050405020304" charset="0"/>
                <a:cs typeface="Times New Roman Regular" panose="02020603050405020304" charset="0"/>
              </a:rPr>
              <a:t>)</a:t>
            </a:r>
            <a:endParaRPr lang="en-US" altLang="zh-CN" sz="20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09135" y="3698875"/>
            <a:ext cx="158686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p>
            <a:r>
              <a:rPr lang="en-US" altLang="zh-CN" sz="2800">
                <a:latin typeface="Times New Roman Regular" panose="02020603050405020304" charset="0"/>
                <a:cs typeface="Times New Roman Regular" panose="02020603050405020304" charset="0"/>
              </a:rPr>
              <a:t>age</a:t>
            </a:r>
            <a:r>
              <a:rPr lang="en-US" altLang="zh-CN" sz="2000">
                <a:latin typeface="Times New Roman Regular" panose="02020603050405020304" charset="0"/>
                <a:cs typeface="Times New Roman Regular" panose="02020603050405020304" charset="0"/>
              </a:rPr>
              <a:t>(</a:t>
            </a:r>
            <a:r>
              <a:rPr lang="zh-CN" altLang="en-US" sz="2000">
                <a:latin typeface="Times New Roman Regular" panose="02020603050405020304" charset="0"/>
                <a:cs typeface="Times New Roman Regular" panose="02020603050405020304" charset="0"/>
              </a:rPr>
              <a:t>年龄</a:t>
            </a:r>
            <a:r>
              <a:rPr lang="en-US" altLang="zh-CN" sz="2000">
                <a:latin typeface="Times New Roman Regular" panose="02020603050405020304" charset="0"/>
                <a:cs typeface="Times New Roman Regular" panose="02020603050405020304" charset="0"/>
              </a:rPr>
              <a:t>)</a:t>
            </a:r>
            <a:endParaRPr lang="en-US" altLang="zh-CN" sz="20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647555" y="3470910"/>
            <a:ext cx="751205" cy="4394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p>
            <a:r>
              <a:rPr lang="en-US" altLang="zh-CN" sz="2800">
                <a:latin typeface="Times New Roman Regular" panose="02020603050405020304" charset="0"/>
                <a:cs typeface="Times New Roman Regular" panose="02020603050405020304" charset="0"/>
              </a:rPr>
              <a:t>...</a:t>
            </a:r>
            <a:endParaRPr lang="en-US" altLang="zh-CN" sz="28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7051040" y="3068320"/>
            <a:ext cx="2324735" cy="14243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p>
            <a:r>
              <a:rPr lang="en-US" altLang="zh-CN" sz="2800">
                <a:latin typeface="Times New Roman Regular" panose="02020603050405020304" charset="0"/>
                <a:cs typeface="Times New Roman Regular" panose="02020603050405020304" charset="0"/>
              </a:rPr>
              <a:t>country</a:t>
            </a:r>
            <a:r>
              <a:rPr lang="en-US" altLang="zh-CN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(</a:t>
            </a:r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国家</a:t>
            </a:r>
            <a:r>
              <a:rPr lang="en-US" altLang="zh-CN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)</a:t>
            </a:r>
            <a:r>
              <a:rPr lang="en-US" altLang="zh-CN" sz="2800">
                <a:latin typeface="Times New Roman Regular" panose="02020603050405020304" charset="0"/>
                <a:cs typeface="Times New Roman Regular" panose="02020603050405020304" charset="0"/>
              </a:rPr>
              <a:t>/</a:t>
            </a:r>
            <a:endParaRPr lang="en-US" altLang="zh-CN" sz="28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en-US" altLang="zh-CN" sz="2800">
                <a:latin typeface="Times New Roman Regular" panose="02020603050405020304" charset="0"/>
                <a:cs typeface="Times New Roman Regular" panose="02020603050405020304" charset="0"/>
              </a:rPr>
              <a:t>province</a:t>
            </a:r>
            <a:r>
              <a:rPr lang="en-US" altLang="zh-CN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(</a:t>
            </a:r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省份</a:t>
            </a:r>
            <a:r>
              <a:rPr lang="en-US" altLang="zh-CN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)</a:t>
            </a:r>
            <a:r>
              <a:rPr lang="en-US" altLang="zh-CN" sz="2800">
                <a:latin typeface="Times New Roman Regular" panose="02020603050405020304" charset="0"/>
                <a:cs typeface="Times New Roman Regular" panose="02020603050405020304" charset="0"/>
              </a:rPr>
              <a:t>/</a:t>
            </a:r>
            <a:endParaRPr lang="en-US" altLang="zh-CN" sz="28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en-US" altLang="zh-CN" sz="2800">
                <a:latin typeface="Times New Roman Regular" panose="02020603050405020304" charset="0"/>
                <a:cs typeface="Times New Roman Regular" panose="02020603050405020304" charset="0"/>
              </a:rPr>
              <a:t>city</a:t>
            </a:r>
            <a:r>
              <a:rPr lang="en-US" altLang="zh-CN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(</a:t>
            </a:r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城市</a:t>
            </a:r>
            <a:r>
              <a:rPr lang="en-US" altLang="zh-CN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)</a:t>
            </a:r>
            <a:endParaRPr lang="zh-CN" altLang="en-US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540885" y="2900045"/>
            <a:ext cx="1035685" cy="4394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p>
            <a:r>
              <a:rPr lang="en-US" sz="2800">
                <a:latin typeface="Times New Roman Regular" panose="02020603050405020304" charset="0"/>
                <a:cs typeface="Times New Roman Regular" panose="02020603050405020304" charset="0"/>
              </a:rPr>
              <a:t>name</a:t>
            </a:r>
            <a:endParaRPr lang="en-US" sz="20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 bldLvl="0" animBg="1"/>
      <p:bldP spid="16" grpId="1" animBg="1"/>
      <p:bldP spid="17" grpId="0" bldLvl="0" animBg="1"/>
      <p:bldP spid="17" grpId="1" animBg="1"/>
      <p:bldP spid="19" grpId="0" bldLvl="0" animBg="1"/>
      <p:bldP spid="19" grpId="1" animBg="1"/>
      <p:bldP spid="6" grpId="0" bldLvl="0" animBg="1"/>
      <p:bldP spid="6" grpId="1" animBg="1"/>
      <p:bldP spid="5" grpId="0" bldLvl="0" animBg="1"/>
      <p:bldP spid="5" grpId="1" animBg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160" y="-9525"/>
            <a:ext cx="3550285" cy="591820"/>
            <a:chOff x="-16" y="-15"/>
            <a:chExt cx="5591" cy="932"/>
          </a:xfrm>
        </p:grpSpPr>
        <p:sp>
          <p:nvSpPr>
            <p:cNvPr id="4" name="剪去单角的矩形 3"/>
            <p:cNvSpPr/>
            <p:nvPr>
              <p:custDataLst>
                <p:tags r:id="rId1"/>
              </p:custDataLst>
            </p:nvPr>
          </p:nvSpPr>
          <p:spPr>
            <a:xfrm>
              <a:off x="-16" y="-15"/>
              <a:ext cx="5591" cy="932"/>
            </a:xfrm>
            <a:prstGeom prst="snip1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>
              <p:custDataLst>
                <p:tags r:id="rId2"/>
              </p:custDataLst>
            </p:nvPr>
          </p:nvSpPr>
          <p:spPr>
            <a:xfrm>
              <a:off x="-16" y="95"/>
              <a:ext cx="5086" cy="822"/>
            </a:xfrm>
            <a:prstGeom prst="rect">
              <a:avLst/>
            </a:prstGeom>
            <a:noFill/>
            <a:ln w="9525" cap="flat" cmpd="sng">
              <a:noFill/>
              <a:prstDash val="solid"/>
            </a:ln>
          </p:spPr>
          <p:txBody>
            <a:bodyPr wrap="square" rtlCol="0">
              <a:spAutoFit/>
            </a:bodyPr>
            <a:p>
              <a:r>
                <a:rPr lang="en-US" altLang="zh-CN" sz="2800">
                  <a:solidFill>
                    <a:schemeClr val="bg2"/>
                  </a:solidFill>
                  <a:latin typeface="Cooper Std" panose="0208090305030B090404" charset="0"/>
                  <a:cs typeface="Cooper Std" panose="0208090305030B090404" charset="0"/>
                </a:rPr>
                <a:t>look and share</a:t>
              </a:r>
              <a:endParaRPr lang="en-US" altLang="zh-CN" sz="2800">
                <a:solidFill>
                  <a:schemeClr val="bg2"/>
                </a:solidFill>
                <a:latin typeface="Cooper Std" panose="0208090305030B090404" charset="0"/>
                <a:cs typeface="Cooper Std" panose="0208090305030B090404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341235" y="1467485"/>
            <a:ext cx="4686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90204" pitchFamily="34" charset="0"/>
              <a:buNone/>
            </a:pPr>
            <a:r>
              <a:rPr lang="en-US" altLang="zh-CN" sz="3200">
                <a:latin typeface="AbcManuscript" panose="00000400000000000000" charset="0"/>
                <a:cs typeface="AbcManuscript" panose="00000400000000000000" charset="0"/>
              </a:rPr>
              <a:t>1. Who are the people in the photo</a:t>
            </a:r>
            <a:r>
              <a:rPr lang="zh-CN" altLang="en-US" sz="3200">
                <a:latin typeface="AbcManuscript" panose="00000400000000000000" charset="0"/>
                <a:cs typeface="AbcManuscript" panose="00000400000000000000" charset="0"/>
              </a:rPr>
              <a:t>？</a:t>
            </a:r>
            <a:endParaRPr lang="zh-CN" altLang="en-US" sz="3200">
              <a:latin typeface="AbcManuscript" panose="00000400000000000000" charset="0"/>
              <a:cs typeface="AbcManuscript" panose="00000400000000000000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59650" y="2879725"/>
            <a:ext cx="3839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90204" pitchFamily="34" charset="0"/>
              <a:buNone/>
            </a:pPr>
            <a:r>
              <a:rPr lang="en-US" altLang="zh-CN" sz="3200">
                <a:latin typeface="AbcManuscript" panose="00000400000000000000" charset="0"/>
                <a:cs typeface="AbcManuscript" panose="00000400000000000000" charset="0"/>
              </a:rPr>
              <a:t>2. Where are they</a:t>
            </a:r>
            <a:r>
              <a:rPr lang="zh-CN" altLang="en-US" sz="3200">
                <a:latin typeface="AbcManuscript" panose="00000400000000000000" charset="0"/>
                <a:cs typeface="AbcManuscript" panose="00000400000000000000" charset="0"/>
              </a:rPr>
              <a:t>？</a:t>
            </a:r>
            <a:endParaRPr lang="zh-CN" altLang="en-US" sz="3200">
              <a:latin typeface="AbcManuscript" panose="00000400000000000000" charset="0"/>
              <a:cs typeface="AbcManuscript" panose="00000400000000000000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12025" y="4140835"/>
            <a:ext cx="4554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90204" pitchFamily="34" charset="0"/>
              <a:buNone/>
            </a:pPr>
            <a:r>
              <a:rPr lang="en-US" altLang="zh-CN" sz="3200">
                <a:latin typeface="AbcManuscript" panose="00000400000000000000" charset="0"/>
                <a:cs typeface="AbcManuscript" panose="00000400000000000000" charset="0"/>
              </a:rPr>
              <a:t>3. How do you think they feel</a:t>
            </a:r>
            <a:r>
              <a:rPr lang="zh-CN" altLang="en-US" sz="3200">
                <a:latin typeface="AbcManuscript" panose="00000400000000000000" charset="0"/>
                <a:cs typeface="AbcManuscript" panose="00000400000000000000" charset="0"/>
              </a:rPr>
              <a:t>？</a:t>
            </a:r>
            <a:endParaRPr lang="en-US" altLang="zh-CN" sz="3200">
              <a:latin typeface="AbcManuscript" panose="00000400000000000000" charset="0"/>
              <a:cs typeface="AbcManuscript" panose="00000400000000000000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19550"/>
          <a:stretch>
            <a:fillRect/>
          </a:stretch>
        </p:blipFill>
        <p:spPr>
          <a:xfrm>
            <a:off x="315595" y="816610"/>
            <a:ext cx="6482080" cy="54209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486650" y="2192655"/>
            <a:ext cx="3839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90204" pitchFamily="34" charset="0"/>
              <a:buNone/>
            </a:pPr>
            <a:r>
              <a:rPr lang="en-US" sz="3200">
                <a:solidFill>
                  <a:srgbClr val="FF0000"/>
                </a:solidFill>
                <a:latin typeface="AbcManuscript" panose="00000400000000000000" charset="0"/>
                <a:cs typeface="AbcManuscript" panose="00000400000000000000" charset="0"/>
              </a:rPr>
              <a:t>They are students.</a:t>
            </a:r>
            <a:endParaRPr lang="en-US" sz="3200">
              <a:solidFill>
                <a:srgbClr val="FF0000"/>
              </a:solidFill>
              <a:latin typeface="AbcManuscript" panose="00000400000000000000" charset="0"/>
              <a:cs typeface="AbcManuscript" panose="00000400000000000000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86650" y="3463290"/>
            <a:ext cx="3839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90204" pitchFamily="34" charset="0"/>
              <a:buNone/>
            </a:pPr>
            <a:r>
              <a:rPr lang="en-US" sz="3200">
                <a:solidFill>
                  <a:srgbClr val="FF0000"/>
                </a:solidFill>
                <a:latin typeface="AbcManuscript" panose="00000400000000000000" charset="0"/>
                <a:cs typeface="AbcManuscript" panose="00000400000000000000" charset="0"/>
              </a:rPr>
              <a:t>They are in the school.</a:t>
            </a:r>
            <a:endParaRPr lang="en-US" sz="3200">
              <a:solidFill>
                <a:srgbClr val="FF0000"/>
              </a:solidFill>
              <a:latin typeface="AbcManuscript" panose="00000400000000000000" charset="0"/>
              <a:cs typeface="AbcManuscript" panose="00000400000000000000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39025" y="4724400"/>
            <a:ext cx="3839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90204" pitchFamily="34" charset="0"/>
              <a:buNone/>
            </a:pPr>
            <a:r>
              <a:rPr lang="en-US" sz="3200">
                <a:solidFill>
                  <a:srgbClr val="FF0000"/>
                </a:solidFill>
                <a:latin typeface="AbcManuscript" panose="00000400000000000000" charset="0"/>
                <a:cs typeface="AbcManuscript" panose="00000400000000000000" charset="0"/>
              </a:rPr>
              <a:t>They are happy.</a:t>
            </a:r>
            <a:endParaRPr lang="en-US" sz="3200">
              <a:solidFill>
                <a:srgbClr val="FF0000"/>
              </a:solidFill>
              <a:latin typeface="AbcManuscript" panose="00000400000000000000" charset="0"/>
              <a:cs typeface="AbcManuscript" panose="00000400000000000000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570220" y="1847850"/>
            <a:ext cx="1342390" cy="1254125"/>
          </a:xfrm>
          <a:prstGeom prst="ellipse">
            <a:avLst/>
          </a:prstGeom>
          <a:ln w="28575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744470" y="1744345"/>
            <a:ext cx="1342390" cy="1254125"/>
          </a:xfrm>
          <a:prstGeom prst="ellipse">
            <a:avLst/>
          </a:prstGeom>
          <a:ln w="28575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4032250" y="1394460"/>
            <a:ext cx="1859280" cy="728345"/>
            <a:chOff x="6137" y="2291"/>
            <a:chExt cx="2928" cy="1147"/>
          </a:xfrm>
        </p:grpSpPr>
        <p:sp>
          <p:nvSpPr>
            <p:cNvPr id="15" name="文本框 14"/>
            <p:cNvSpPr txBox="1"/>
            <p:nvPr/>
          </p:nvSpPr>
          <p:spPr>
            <a:xfrm>
              <a:off x="6137" y="2520"/>
              <a:ext cx="2114" cy="9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2800">
                  <a:highlight>
                    <a:srgbClr val="FFFF00"/>
                  </a:highlight>
                  <a:latin typeface="Arial Black" panose="020B0A04020102020204" charset="0"/>
                  <a:cs typeface="Arial Black" panose="020B0A04020102020204" charset="0"/>
                </a:rPr>
                <a:t>smile</a:t>
              </a:r>
              <a:endParaRPr lang="en-US" altLang="zh-CN" sz="2800">
                <a:highlight>
                  <a:srgbClr val="FFFF00"/>
                </a:highlight>
                <a:latin typeface="Arial Black" panose="020B0A04020102020204" charset="0"/>
                <a:cs typeface="Arial Black" panose="020B0A04020102020204" charset="0"/>
              </a:endParaRPr>
            </a:p>
          </p:txBody>
        </p:sp>
        <p:pic>
          <p:nvPicPr>
            <p:cNvPr id="16" name="图片 15" descr="smile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3" y="2291"/>
              <a:ext cx="993" cy="1028"/>
            </a:xfrm>
            <a:prstGeom prst="rect">
              <a:avLst/>
            </a:prstGeom>
          </p:spPr>
        </p:pic>
      </p:grpSp>
      <p:sp>
        <p:nvSpPr>
          <p:cNvPr id="18" name="椭圆 17"/>
          <p:cNvSpPr/>
          <p:nvPr/>
        </p:nvSpPr>
        <p:spPr>
          <a:xfrm>
            <a:off x="4146550" y="3406775"/>
            <a:ext cx="1074420" cy="850900"/>
          </a:xfrm>
          <a:prstGeom prst="ellipse">
            <a:avLst/>
          </a:prstGeom>
          <a:ln w="28575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5" grpId="1"/>
      <p:bldP spid="6" grpId="1"/>
      <p:bldP spid="7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3" grpId="0" animBg="1"/>
      <p:bldP spid="13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625600" y="265430"/>
            <a:ext cx="8381365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4000">
                <a:solidFill>
                  <a:schemeClr val="tx1"/>
                </a:solidFill>
                <a:latin typeface="AbcManuscript" panose="00000400000000000000" charset="0"/>
                <a:cs typeface="AbcManuscript" panose="00000400000000000000" charset="0"/>
              </a:rPr>
              <a:t>What will they say to know each other</a:t>
            </a:r>
            <a:r>
              <a:rPr lang="en-US" altLang="zh-CN" sz="2400">
                <a:solidFill>
                  <a:schemeClr val="tx1"/>
                </a:solidFill>
                <a:latin typeface="AbcManuscript" panose="00000400000000000000" charset="0"/>
                <a:cs typeface="AbcManuscript" panose="00000400000000000000" charset="0"/>
              </a:rPr>
              <a:t>(</a:t>
            </a:r>
            <a:r>
              <a:rPr lang="zh-CN" altLang="en-US" sz="2400">
                <a:solidFill>
                  <a:schemeClr val="tx1"/>
                </a:solidFill>
                <a:latin typeface="AbcManuscript" panose="00000400000000000000" charset="0"/>
                <a:cs typeface="AbcManuscript" panose="00000400000000000000" charset="0"/>
              </a:rPr>
              <a:t>互相了解</a:t>
            </a:r>
            <a:r>
              <a:rPr lang="en-US" altLang="zh-CN" sz="2400">
                <a:solidFill>
                  <a:schemeClr val="tx1"/>
                </a:solidFill>
                <a:latin typeface="AbcManuscript" panose="00000400000000000000" charset="0"/>
                <a:cs typeface="AbcManuscript" panose="00000400000000000000" charset="0"/>
              </a:rPr>
              <a:t>)</a:t>
            </a:r>
            <a:r>
              <a:rPr lang="zh-CN" altLang="en-US" sz="4000">
                <a:solidFill>
                  <a:schemeClr val="tx1"/>
                </a:solidFill>
                <a:latin typeface="AbcManuscript" panose="00000400000000000000" charset="0"/>
                <a:cs typeface="AbcManuscript" panose="00000400000000000000" charset="0"/>
              </a:rPr>
              <a:t>？</a:t>
            </a:r>
            <a:endParaRPr lang="zh-CN" altLang="en-US" sz="4000">
              <a:solidFill>
                <a:schemeClr val="tx1"/>
              </a:solidFill>
              <a:latin typeface="AbcManuscript" panose="00000400000000000000" charset="0"/>
              <a:cs typeface="AbcManuscript" panose="00000400000000000000" charset="0"/>
            </a:endParaRPr>
          </a:p>
        </p:txBody>
      </p:sp>
      <p:pic>
        <p:nvPicPr>
          <p:cNvPr id="2" name="图片 1" descr="单元主题图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505075" y="1087120"/>
            <a:ext cx="6787515" cy="5146675"/>
          </a:xfrm>
          <a:prstGeom prst="rect">
            <a:avLst/>
          </a:prstGeom>
        </p:spPr>
      </p:pic>
      <p:sp>
        <p:nvSpPr>
          <p:cNvPr id="32" name="矩形 49"/>
          <p:cNvSpPr>
            <a:spLocks noChangeArrowheads="1"/>
          </p:cNvSpPr>
          <p:nvPr/>
        </p:nvSpPr>
        <p:spPr bwMode="auto">
          <a:xfrm>
            <a:off x="1330960" y="1024890"/>
            <a:ext cx="23241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 marL="457200" indent="-457200">
              <a:buFont typeface="Wingdings" panose="05000000000000000000" charset="0"/>
              <a:buChar char=""/>
            </a:pPr>
            <a:r>
              <a:rPr lang="en-US" altLang="zh-CN" sz="28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</a:rPr>
              <a:t>Hello.</a:t>
            </a:r>
            <a:endParaRPr lang="en-US" altLang="zh-CN" sz="2800" dirty="0">
              <a:latin typeface="Times New Roman" panose="02020603050405020304" charset="0"/>
              <a:ea typeface="方正楷体简体" panose="03000509000000000000" pitchFamily="65" charset="-122"/>
              <a:cs typeface="Times New Roman" panose="02020603050405020304" charset="0"/>
            </a:endParaRPr>
          </a:p>
        </p:txBody>
      </p:sp>
      <p:sp>
        <p:nvSpPr>
          <p:cNvPr id="37" name="矩形 49"/>
          <p:cNvSpPr>
            <a:spLocks noChangeArrowheads="1"/>
          </p:cNvSpPr>
          <p:nvPr/>
        </p:nvSpPr>
        <p:spPr bwMode="auto">
          <a:xfrm>
            <a:off x="1330960" y="2830830"/>
            <a:ext cx="45777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 marL="457200" indent="-457200">
              <a:buFont typeface="Wingdings" panose="05000000000000000000" charset="0"/>
              <a:buChar char=""/>
            </a:pPr>
            <a:r>
              <a:rPr lang="en-US" altLang="zh-CN" sz="28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</a:rPr>
              <a:t>Where are you from?</a:t>
            </a:r>
            <a:endParaRPr lang="en-US" altLang="zh-CN" sz="2800" dirty="0">
              <a:latin typeface="Times New Roman" panose="02020603050405020304" charset="0"/>
              <a:ea typeface="方正楷体简体" panose="03000509000000000000" pitchFamily="65" charset="-122"/>
              <a:cs typeface="Times New Roman" panose="02020603050405020304" charset="0"/>
            </a:endParaRPr>
          </a:p>
        </p:txBody>
      </p:sp>
      <p:sp>
        <p:nvSpPr>
          <p:cNvPr id="40" name="矩形 49"/>
          <p:cNvSpPr>
            <a:spLocks noChangeArrowheads="1"/>
          </p:cNvSpPr>
          <p:nvPr/>
        </p:nvSpPr>
        <p:spPr bwMode="auto">
          <a:xfrm>
            <a:off x="1330960" y="2193290"/>
            <a:ext cx="523811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 marL="457200" indent="-457200">
              <a:buFont typeface="Wingdings" panose="05000000000000000000" charset="0"/>
              <a:buChar char=""/>
            </a:pPr>
            <a:r>
              <a:rPr lang="en-US" altLang="zh-CN" sz="28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</a:rPr>
              <a:t>How do you spell your name?</a:t>
            </a:r>
            <a:endParaRPr lang="en-US" altLang="zh-CN" sz="2800" dirty="0">
              <a:latin typeface="Times New Roman" panose="02020603050405020304" charset="0"/>
              <a:ea typeface="方正楷体简体" panose="03000509000000000000" pitchFamily="65" charset="-122"/>
              <a:cs typeface="Times New Roman" panose="02020603050405020304" charset="0"/>
            </a:endParaRPr>
          </a:p>
        </p:txBody>
      </p:sp>
      <p:sp>
        <p:nvSpPr>
          <p:cNvPr id="43" name="矩形 49"/>
          <p:cNvSpPr>
            <a:spLocks noChangeArrowheads="1"/>
          </p:cNvSpPr>
          <p:nvPr/>
        </p:nvSpPr>
        <p:spPr bwMode="auto">
          <a:xfrm>
            <a:off x="1330960" y="1602740"/>
            <a:ext cx="4025900" cy="53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 marL="457200" indent="-457200">
              <a:buFont typeface="Wingdings" panose="05000000000000000000" charset="0"/>
              <a:buChar char=""/>
            </a:pPr>
            <a:r>
              <a:rPr lang="en-US" altLang="zh-CN" sz="28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</a:rPr>
              <a:t>Nice to meet you.</a:t>
            </a:r>
            <a:endParaRPr lang="en-US" altLang="zh-CN" sz="2800" dirty="0">
              <a:latin typeface="Times New Roman" panose="02020603050405020304" charset="0"/>
              <a:ea typeface="方正楷体简体" panose="03000509000000000000" pitchFamily="65" charset="-122"/>
              <a:cs typeface="Times New Roman" panose="02020603050405020304" charset="0"/>
            </a:endParaRPr>
          </a:p>
        </p:txBody>
      </p:sp>
      <p:sp>
        <p:nvSpPr>
          <p:cNvPr id="46" name="矩形 49"/>
          <p:cNvSpPr>
            <a:spLocks noChangeArrowheads="1"/>
          </p:cNvSpPr>
          <p:nvPr/>
        </p:nvSpPr>
        <p:spPr bwMode="auto">
          <a:xfrm>
            <a:off x="6774815" y="1024890"/>
            <a:ext cx="3232150" cy="6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 marL="457200" indent="-457200">
              <a:buFont typeface="Wingdings" panose="05000000000000000000" charset="0"/>
              <a:buChar char=""/>
            </a:pPr>
            <a:r>
              <a:rPr lang="en-US" altLang="zh-CN" sz="28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</a:rPr>
              <a:t>Good morning.</a:t>
            </a:r>
            <a:endParaRPr lang="en-US" altLang="zh-CN" sz="2800" dirty="0">
              <a:latin typeface="Times New Roman" panose="02020603050405020304" charset="0"/>
              <a:ea typeface="方正楷体简体" panose="03000509000000000000" pitchFamily="65" charset="-122"/>
              <a:cs typeface="Times New Roman" panose="02020603050405020304" charset="0"/>
            </a:endParaRPr>
          </a:p>
        </p:txBody>
      </p:sp>
      <p:sp>
        <p:nvSpPr>
          <p:cNvPr id="49" name="矩形 49"/>
          <p:cNvSpPr>
            <a:spLocks noChangeArrowheads="1"/>
          </p:cNvSpPr>
          <p:nvPr/>
        </p:nvSpPr>
        <p:spPr bwMode="auto">
          <a:xfrm>
            <a:off x="6774815" y="1610995"/>
            <a:ext cx="4577080" cy="45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 marL="457200" indent="-457200">
              <a:buFont typeface="Wingdings" panose="05000000000000000000" charset="0"/>
              <a:buChar char=""/>
            </a:pPr>
            <a:r>
              <a:rPr lang="en-US" altLang="zh-CN" sz="28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</a:rPr>
              <a:t>May I have your name?</a:t>
            </a:r>
            <a:endParaRPr lang="en-US" altLang="zh-CN" sz="2800" dirty="0">
              <a:latin typeface="Times New Roman" panose="02020603050405020304" charset="0"/>
              <a:ea typeface="方正楷体简体" panose="03000509000000000000" pitchFamily="65" charset="-122"/>
              <a:cs typeface="Times New Roman" panose="02020603050405020304" charset="0"/>
            </a:endParaRPr>
          </a:p>
        </p:txBody>
      </p:sp>
      <p:sp>
        <p:nvSpPr>
          <p:cNvPr id="52" name="矩形 49"/>
          <p:cNvSpPr>
            <a:spLocks noChangeArrowheads="1"/>
          </p:cNvSpPr>
          <p:nvPr/>
        </p:nvSpPr>
        <p:spPr bwMode="auto">
          <a:xfrm>
            <a:off x="6774815" y="2247265"/>
            <a:ext cx="40252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 marL="457200" indent="-457200">
              <a:buFont typeface="Wingdings" panose="05000000000000000000" charset="0"/>
              <a:buChar char=""/>
            </a:pPr>
            <a:r>
              <a:rPr lang="en-US" altLang="zh-CN" sz="28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</a:rPr>
              <a:t>How old are you?</a:t>
            </a:r>
            <a:endParaRPr lang="en-US" altLang="zh-CN" sz="2800" dirty="0">
              <a:latin typeface="Times New Roman" panose="02020603050405020304" charset="0"/>
              <a:ea typeface="方正楷体简体" panose="03000509000000000000" pitchFamily="65" charset="-122"/>
              <a:cs typeface="Times New Roman" panose="02020603050405020304" charset="0"/>
            </a:endParaRPr>
          </a:p>
        </p:txBody>
      </p:sp>
      <p:sp>
        <p:nvSpPr>
          <p:cNvPr id="55" name="矩形 49"/>
          <p:cNvSpPr>
            <a:spLocks noChangeArrowheads="1"/>
          </p:cNvSpPr>
          <p:nvPr/>
        </p:nvSpPr>
        <p:spPr bwMode="auto">
          <a:xfrm>
            <a:off x="6774815" y="2905125"/>
            <a:ext cx="42951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 marL="457200" indent="-457200">
              <a:buFont typeface="Wingdings" panose="05000000000000000000" charset="0"/>
              <a:buChar char=""/>
            </a:pPr>
            <a:r>
              <a:rPr lang="en-US" altLang="zh-CN" sz="28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</a:rPr>
              <a:t>What class are you in?</a:t>
            </a:r>
            <a:endParaRPr lang="en-US" altLang="zh-CN" sz="2800" dirty="0">
              <a:latin typeface="Times New Roman" panose="02020603050405020304" charset="0"/>
              <a:ea typeface="方正楷体简体" panose="03000509000000000000" pitchFamily="65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065530" y="3417570"/>
            <a:ext cx="1773555" cy="7067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 cap="flat" cmpd="sng">
            <a:noFill/>
            <a:prstDash val="solid"/>
          </a:ln>
        </p:spPr>
        <p:txBody>
          <a:bodyPr wrap="square" rtlCol="0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4000" b="1">
                <a:latin typeface="AbcManuscript" panose="00000400000000000000" charset="0"/>
                <a:cs typeface="AbcManuscript" panose="00000400000000000000" charset="0"/>
                <a:sym typeface="+mn-ea"/>
              </a:rPr>
              <a:t>greet</a:t>
            </a:r>
            <a:endParaRPr lang="en-US" altLang="zh-CN" sz="4000" b="1">
              <a:latin typeface="AbcManuscript" panose="00000400000000000000" charset="0"/>
              <a:cs typeface="AbcManuscript" panose="00000400000000000000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5213350" y="3386455"/>
            <a:ext cx="6116320" cy="7067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4000" b="1">
                <a:latin typeface="AbcManuscript" panose="00000400000000000000" charset="0"/>
                <a:cs typeface="AbcManuscript" panose="00000400000000000000" charset="0"/>
              </a:rPr>
              <a:t>ask for </a:t>
            </a:r>
            <a:r>
              <a:rPr lang="en-US" altLang="zh-CN" sz="4000" b="1" u="sng">
                <a:latin typeface="AbcManuscript" panose="00000400000000000000" charset="0"/>
                <a:cs typeface="AbcManuscript" panose="00000400000000000000" charset="0"/>
              </a:rPr>
              <a:t>pe</a:t>
            </a:r>
            <a:r>
              <a:rPr lang="en-US" altLang="zh-CN" sz="4000" b="1" u="sng">
                <a:latin typeface="AbcManuscript" panose="00000400000000000000" charset="0"/>
                <a:cs typeface="AbcManuscript" panose="00000400000000000000" charset="0"/>
              </a:rPr>
              <a:t>rsonal information</a:t>
            </a:r>
            <a:r>
              <a:rPr lang="zh-CN" altLang="en-US" sz="2000">
                <a:latin typeface="AbcManuscript" panose="00000400000000000000" charset="0"/>
                <a:cs typeface="AbcManuscript" panose="00000400000000000000" charset="0"/>
              </a:rPr>
              <a:t>（个人信息）</a:t>
            </a:r>
            <a:endParaRPr lang="zh-CN" altLang="en-US" sz="2000">
              <a:latin typeface="AbcManuscript" panose="00000400000000000000" charset="0"/>
              <a:cs typeface="AbcManuscript" panose="00000400000000000000" charset="0"/>
            </a:endParaRPr>
          </a:p>
        </p:txBody>
      </p:sp>
      <p:sp>
        <p:nvSpPr>
          <p:cNvPr id="16" name="矩形 4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4985" y="4551680"/>
            <a:ext cx="23241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 indent="0">
              <a:buFont typeface="Wingdings" panose="05000000000000000000" charset="0"/>
              <a:buNone/>
            </a:pPr>
            <a:r>
              <a:rPr lang="en-US" altLang="zh-CN" sz="28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</a:rPr>
              <a:t>Hello.</a:t>
            </a:r>
            <a:endParaRPr lang="en-US" altLang="zh-CN" sz="2800" dirty="0">
              <a:latin typeface="Times New Roman" panose="02020603050405020304" charset="0"/>
              <a:ea typeface="方正楷体简体" panose="03000509000000000000" pitchFamily="65" charset="-122"/>
              <a:cs typeface="Times New Roman" panose="02020603050405020304" charset="0"/>
            </a:endParaRPr>
          </a:p>
        </p:txBody>
      </p:sp>
      <p:sp>
        <p:nvSpPr>
          <p:cNvPr id="17" name="矩形 4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1970" y="5073650"/>
            <a:ext cx="3232150" cy="6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 indent="0">
              <a:buFont typeface="Wingdings" panose="05000000000000000000" charset="0"/>
              <a:buNone/>
            </a:pPr>
            <a:r>
              <a:rPr lang="en-US" altLang="zh-CN" sz="28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</a:rPr>
              <a:t>Good morning.</a:t>
            </a:r>
            <a:endParaRPr lang="en-US" altLang="zh-CN" sz="2800" dirty="0">
              <a:latin typeface="Times New Roman" panose="02020603050405020304" charset="0"/>
              <a:ea typeface="方正楷体简体" panose="03000509000000000000" pitchFamily="65" charset="-122"/>
              <a:cs typeface="Times New Roman" panose="02020603050405020304" charset="0"/>
            </a:endParaRPr>
          </a:p>
        </p:txBody>
      </p:sp>
      <p:sp>
        <p:nvSpPr>
          <p:cNvPr id="18" name="矩形 4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0700" y="5605145"/>
            <a:ext cx="4025900" cy="53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 indent="0">
              <a:buFont typeface="Wingdings" panose="05000000000000000000" charset="0"/>
              <a:buNone/>
            </a:pPr>
            <a:r>
              <a:rPr lang="en-US" altLang="zh-CN" sz="28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</a:rPr>
              <a:t>Nice to meet you.</a:t>
            </a:r>
            <a:endParaRPr lang="en-US" altLang="zh-CN" sz="2800" dirty="0">
              <a:latin typeface="Times New Roman" panose="02020603050405020304" charset="0"/>
              <a:ea typeface="方正楷体简体" panose="03000509000000000000" pitchFamily="65" charset="-122"/>
              <a:cs typeface="Times New Roman" panose="02020603050405020304" charset="0"/>
            </a:endParaRPr>
          </a:p>
        </p:txBody>
      </p:sp>
      <p:sp>
        <p:nvSpPr>
          <p:cNvPr id="19" name="矩形 4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73900" y="4144010"/>
            <a:ext cx="4577080" cy="45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 indent="0">
              <a:buFont typeface="Wingdings" panose="05000000000000000000" charset="0"/>
              <a:buNone/>
            </a:pPr>
            <a:r>
              <a:rPr lang="en-US" altLang="zh-CN" sz="28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</a:rPr>
              <a:t>May I have your name?</a:t>
            </a:r>
            <a:endParaRPr lang="en-US" altLang="zh-CN" sz="2800" dirty="0">
              <a:latin typeface="Times New Roman" panose="02020603050405020304" charset="0"/>
              <a:ea typeface="方正楷体简体" panose="03000509000000000000" pitchFamily="65" charset="-122"/>
              <a:cs typeface="Times New Roman" panose="02020603050405020304" charset="0"/>
            </a:endParaRPr>
          </a:p>
        </p:txBody>
      </p:sp>
      <p:sp>
        <p:nvSpPr>
          <p:cNvPr id="20" name="矩形 4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4060" y="4467860"/>
            <a:ext cx="523811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 indent="0">
              <a:buFont typeface="Wingdings" panose="05000000000000000000" charset="0"/>
              <a:buNone/>
            </a:pPr>
            <a:r>
              <a:rPr lang="en-US" altLang="zh-CN" sz="28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</a:rPr>
              <a:t>How do you spell your name?</a:t>
            </a:r>
            <a:endParaRPr lang="en-US" altLang="zh-CN" sz="2800" dirty="0">
              <a:latin typeface="Times New Roman" panose="02020603050405020304" charset="0"/>
              <a:ea typeface="方正楷体简体" panose="03000509000000000000" pitchFamily="65" charset="-122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0"/>
            </p:custDataLst>
          </p:nvPr>
        </p:nvSpPr>
        <p:spPr>
          <a:xfrm>
            <a:off x="4618990" y="4225290"/>
            <a:ext cx="1195070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 Bold" panose="02020603050405020304" charset="0"/>
                <a:cs typeface="Times New Roman Bold" panose="02020603050405020304" charset="0"/>
              </a:rPr>
              <a:t>name</a:t>
            </a:r>
            <a:endParaRPr lang="en-US" altLang="zh-CN" sz="2800" b="1"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sp>
        <p:nvSpPr>
          <p:cNvPr id="23" name="矩形 4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78980" y="4961890"/>
            <a:ext cx="40252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 indent="0">
              <a:buFont typeface="Wingdings" panose="05000000000000000000" charset="0"/>
              <a:buNone/>
            </a:pPr>
            <a:r>
              <a:rPr lang="en-US" altLang="zh-CN" sz="28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</a:rPr>
              <a:t>How old are you?</a:t>
            </a:r>
            <a:endParaRPr lang="en-US" altLang="zh-CN" sz="2800" dirty="0">
              <a:latin typeface="Times New Roman" panose="02020603050405020304" charset="0"/>
              <a:ea typeface="方正楷体简体" panose="03000509000000000000" pitchFamily="65" charset="-122"/>
              <a:cs typeface="Times New Roman" panose="0202060305040502030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2"/>
            </p:custDataLst>
          </p:nvPr>
        </p:nvSpPr>
        <p:spPr>
          <a:xfrm>
            <a:off x="4633595" y="4932045"/>
            <a:ext cx="1457960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 Bold" panose="02020603050405020304" charset="0"/>
                <a:cs typeface="Times New Roman Bold" panose="02020603050405020304" charset="0"/>
              </a:rPr>
              <a:t>age</a:t>
            </a:r>
            <a:r>
              <a:rPr lang="en-US" altLang="zh-CN" b="1">
                <a:latin typeface="Times New Roman Bold" panose="02020603050405020304" charset="0"/>
                <a:cs typeface="Times New Roman Bold" panose="02020603050405020304" charset="0"/>
              </a:rPr>
              <a:t>(</a:t>
            </a:r>
            <a:r>
              <a:rPr lang="zh-CN" altLang="en-US" b="1">
                <a:latin typeface="Times New Roman Bold" panose="02020603050405020304" charset="0"/>
                <a:cs typeface="Times New Roman Bold" panose="02020603050405020304" charset="0"/>
              </a:rPr>
              <a:t>年龄</a:t>
            </a:r>
            <a:r>
              <a:rPr lang="en-US" altLang="zh-CN" b="1">
                <a:latin typeface="Times New Roman Bold" panose="02020603050405020304" charset="0"/>
                <a:cs typeface="Times New Roman Bold" panose="02020603050405020304" charset="0"/>
              </a:rPr>
              <a:t>)</a:t>
            </a:r>
            <a:endParaRPr lang="en-US" altLang="zh-CN" b="1"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13"/>
            </p:custDataLst>
          </p:nvPr>
        </p:nvSpPr>
        <p:spPr>
          <a:xfrm>
            <a:off x="4618990" y="5570220"/>
            <a:ext cx="1386205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 Bold" panose="02020603050405020304" charset="0"/>
                <a:cs typeface="Times New Roman Bold" panose="02020603050405020304" charset="0"/>
              </a:rPr>
              <a:t>country</a:t>
            </a:r>
            <a:endParaRPr lang="en-US" altLang="zh-CN" sz="2400" b="1"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sp>
        <p:nvSpPr>
          <p:cNvPr id="26" name="矩形 4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83425" y="5584825"/>
            <a:ext cx="45777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 indent="0">
              <a:buFont typeface="Wingdings" panose="05000000000000000000" charset="0"/>
              <a:buNone/>
            </a:pPr>
            <a:r>
              <a:rPr lang="en-US" altLang="zh-CN" sz="28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</a:rPr>
              <a:t>Where are you from?</a:t>
            </a:r>
            <a:endParaRPr lang="en-US" altLang="zh-CN" sz="2800" dirty="0">
              <a:latin typeface="Times New Roman" panose="02020603050405020304" charset="0"/>
              <a:ea typeface="方正楷体简体" panose="03000509000000000000" pitchFamily="65" charset="-122"/>
              <a:cs typeface="Times New Roman" panose="0202060305040502030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15"/>
            </p:custDataLst>
          </p:nvPr>
        </p:nvSpPr>
        <p:spPr>
          <a:xfrm>
            <a:off x="4625975" y="6206490"/>
            <a:ext cx="1060450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 Bold" panose="02020603050405020304" charset="0"/>
                <a:cs typeface="Times New Roman Bold" panose="02020603050405020304" charset="0"/>
              </a:rPr>
              <a:t>class</a:t>
            </a:r>
            <a:endParaRPr lang="en-US" altLang="zh-CN" sz="2800" b="1"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sp>
        <p:nvSpPr>
          <p:cNvPr id="28" name="矩形 4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01205" y="6179820"/>
            <a:ext cx="42951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 indent="0">
              <a:buFont typeface="Wingdings" panose="05000000000000000000" charset="0"/>
              <a:buNone/>
            </a:pPr>
            <a:r>
              <a:rPr lang="en-US" altLang="zh-CN" sz="28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</a:rPr>
              <a:t>What class are you in?</a:t>
            </a:r>
            <a:endParaRPr lang="en-US" altLang="zh-CN" sz="2800" dirty="0">
              <a:latin typeface="Times New Roman" panose="02020603050405020304" charset="0"/>
              <a:ea typeface="方正楷体简体" panose="03000509000000000000" pitchFamily="65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0355" y="4228465"/>
            <a:ext cx="3711575" cy="25146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546600" y="4236085"/>
            <a:ext cx="7363460" cy="25146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274935" y="5288915"/>
            <a:ext cx="1386205" cy="82994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 Bold" panose="02020603050405020304" charset="0"/>
                <a:cs typeface="Times New Roman Bold" panose="02020603050405020304" charset="0"/>
              </a:rPr>
              <a:t>province/city</a:t>
            </a:r>
            <a:endParaRPr lang="en-US" altLang="zh-CN" sz="2400" b="1"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2" grpId="1" animBg="1"/>
      <p:bldP spid="32" grpId="0"/>
      <p:bldP spid="37" grpId="0"/>
      <p:bldP spid="40" grpId="0"/>
      <p:bldP spid="43" grpId="0"/>
      <p:bldP spid="46" grpId="0"/>
      <p:bldP spid="49" grpId="0"/>
      <p:bldP spid="52" grpId="0"/>
      <p:bldP spid="55" grpId="0"/>
      <p:bldP spid="32" grpId="1"/>
      <p:bldP spid="37" grpId="1"/>
      <p:bldP spid="40" grpId="1"/>
      <p:bldP spid="43" grpId="1"/>
      <p:bldP spid="46" grpId="1"/>
      <p:bldP spid="49" grpId="1"/>
      <p:bldP spid="52" grpId="1"/>
      <p:bldP spid="55" grpId="1"/>
      <p:bldP spid="3" grpId="0" bldLvl="0" animBg="1"/>
      <p:bldP spid="3" grpId="1" animBg="1"/>
      <p:bldP spid="14" grpId="0" bldLvl="0" animBg="1"/>
      <p:bldP spid="14" grpId="1" animBg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 bldLvl="0" animBg="1"/>
      <p:bldP spid="21" grpId="1" animBg="1"/>
      <p:bldP spid="23" grpId="0"/>
      <p:bldP spid="23" grpId="1"/>
      <p:bldP spid="24" grpId="0" bldLvl="0" animBg="1"/>
      <p:bldP spid="24" grpId="1" animBg="1"/>
      <p:bldP spid="25" grpId="0" bldLvl="0" animBg="1"/>
      <p:bldP spid="25" grpId="1" animBg="1"/>
      <p:bldP spid="26" grpId="0"/>
      <p:bldP spid="26" grpId="1"/>
      <p:bldP spid="27" grpId="0" bldLvl="0" animBg="1"/>
      <p:bldP spid="27" grpId="1" animBg="1"/>
      <p:bldP spid="28" grpId="0"/>
      <p:bldP spid="28" grpId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160" y="-9525"/>
            <a:ext cx="3550285" cy="591820"/>
            <a:chOff x="-16" y="-15"/>
            <a:chExt cx="5591" cy="932"/>
          </a:xfrm>
        </p:grpSpPr>
        <p:sp>
          <p:nvSpPr>
            <p:cNvPr id="4" name="剪去单角的矩形 3"/>
            <p:cNvSpPr/>
            <p:nvPr>
              <p:custDataLst>
                <p:tags r:id="rId1"/>
              </p:custDataLst>
            </p:nvPr>
          </p:nvSpPr>
          <p:spPr>
            <a:xfrm>
              <a:off x="-16" y="-15"/>
              <a:ext cx="5591" cy="932"/>
            </a:xfrm>
            <a:prstGeom prst="snip1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>
              <p:custDataLst>
                <p:tags r:id="rId2"/>
              </p:custDataLst>
            </p:nvPr>
          </p:nvSpPr>
          <p:spPr>
            <a:xfrm>
              <a:off x="-16" y="95"/>
              <a:ext cx="5409" cy="822"/>
            </a:xfrm>
            <a:prstGeom prst="rect">
              <a:avLst/>
            </a:prstGeom>
            <a:noFill/>
            <a:ln w="9525" cap="flat" cmpd="sng">
              <a:noFill/>
              <a:prstDash val="solid"/>
            </a:ln>
          </p:spPr>
          <p:txBody>
            <a:bodyPr wrap="square" rtlCol="0">
              <a:spAutoFit/>
            </a:bodyPr>
            <a:p>
              <a:r>
                <a:rPr lang="en-US" altLang="zh-CN" sz="2800">
                  <a:solidFill>
                    <a:schemeClr val="bg2"/>
                  </a:solidFill>
                  <a:latin typeface="Cooper Std" panose="0208090305030B090404" charset="0"/>
                  <a:cs typeface="Cooper Std" panose="0208090305030B090404" charset="0"/>
                </a:rPr>
                <a:t>look and answer</a:t>
              </a:r>
              <a:endParaRPr lang="en-US" altLang="zh-CN" sz="2800">
                <a:solidFill>
                  <a:schemeClr val="bg2"/>
                </a:solidFill>
                <a:latin typeface="Cooper Std" panose="0208090305030B090404" charset="0"/>
                <a:cs typeface="Cooper Std" panose="0208090305030B09040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860" y="2259330"/>
            <a:ext cx="5482590" cy="40989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01185" y="2611120"/>
            <a:ext cx="862965" cy="5835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p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</a:rPr>
              <a:t>Ella</a:t>
            </a:r>
            <a:endParaRPr lang="en-US" altLang="zh-CN" sz="32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1405" y="647065"/>
            <a:ext cx="46259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altLang="zh-CN" sz="3200">
                <a:latin typeface="AbcManuscript" panose="00000400000000000000" charset="0"/>
                <a:cs typeface="AbcManuscript" panose="00000400000000000000" charset="0"/>
              </a:rPr>
              <a:t>What is their relationship</a:t>
            </a:r>
            <a:r>
              <a:rPr lang="en-US" altLang="zh-CN" sz="2000">
                <a:latin typeface="AbcManuscript" panose="00000400000000000000" charset="0"/>
                <a:cs typeface="AbcManuscript" panose="00000400000000000000" charset="0"/>
              </a:rPr>
              <a:t>(</a:t>
            </a:r>
            <a:r>
              <a:rPr lang="zh-CN" altLang="en-US" sz="2000">
                <a:latin typeface="AbcManuscript" panose="00000400000000000000" charset="0"/>
                <a:cs typeface="AbcManuscript" panose="00000400000000000000" charset="0"/>
              </a:rPr>
              <a:t>关系</a:t>
            </a:r>
            <a:r>
              <a:rPr lang="en-US" altLang="zh-CN" sz="2000">
                <a:latin typeface="AbcManuscript" panose="00000400000000000000" charset="0"/>
                <a:cs typeface="AbcManuscript" panose="00000400000000000000" charset="0"/>
              </a:rPr>
              <a:t>)</a:t>
            </a:r>
            <a:r>
              <a:rPr lang="zh-CN" altLang="en-US" sz="3200">
                <a:latin typeface="AbcManuscript" panose="00000400000000000000" charset="0"/>
                <a:cs typeface="AbcManuscript" panose="00000400000000000000" charset="0"/>
              </a:rPr>
              <a:t>？</a:t>
            </a:r>
            <a:endParaRPr lang="zh-CN" altLang="en-US" sz="3200">
              <a:latin typeface="AbcManuscript" panose="00000400000000000000" charset="0"/>
              <a:cs typeface="AbcManuscript" panose="00000400000000000000" charset="0"/>
            </a:endParaRPr>
          </a:p>
          <a:p>
            <a:pPr indent="0">
              <a:buFont typeface="Arial" panose="020B0604020202090204" pitchFamily="34" charset="0"/>
              <a:buNone/>
            </a:pPr>
            <a:r>
              <a:rPr lang="en-US" altLang="zh-CN" sz="3200">
                <a:latin typeface="AbcManuscript" panose="00000400000000000000" charset="0"/>
                <a:cs typeface="AbcManuscript" panose="00000400000000000000" charset="0"/>
              </a:rPr>
              <a:t>   A. Teacher and student.</a:t>
            </a:r>
            <a:endParaRPr lang="en-US" altLang="zh-CN" sz="3200">
              <a:latin typeface="AbcManuscript" panose="00000400000000000000" charset="0"/>
              <a:cs typeface="AbcManuscript" panose="00000400000000000000" charset="0"/>
            </a:endParaRPr>
          </a:p>
          <a:p>
            <a:pPr indent="0">
              <a:buFont typeface="Arial" panose="020B0604020202090204" pitchFamily="34" charset="0"/>
              <a:buNone/>
            </a:pPr>
            <a:r>
              <a:rPr lang="en-US" altLang="zh-CN" sz="3200">
                <a:latin typeface="AbcManuscript" panose="00000400000000000000" charset="0"/>
                <a:cs typeface="AbcManuscript" panose="00000400000000000000" charset="0"/>
              </a:rPr>
              <a:t>   B. Mother and daughter.</a:t>
            </a:r>
            <a:endParaRPr lang="zh-CN" altLang="en-US" sz="3200">
              <a:latin typeface="AbcManuscript" panose="00000400000000000000" charset="0"/>
              <a:cs typeface="AbcManuscript" panose="00000400000000000000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508760" y="1144905"/>
            <a:ext cx="497840" cy="471805"/>
          </a:xfrm>
          <a:prstGeom prst="ellipse">
            <a:avLst/>
          </a:prstGeom>
          <a:ln w="28575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384935" y="3858260"/>
            <a:ext cx="1446530" cy="1397635"/>
          </a:xfrm>
          <a:prstGeom prst="ellipse">
            <a:avLst/>
          </a:prstGeom>
          <a:ln w="28575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225800" y="4098290"/>
            <a:ext cx="1446530" cy="1397635"/>
          </a:xfrm>
          <a:prstGeom prst="ellipse">
            <a:avLst/>
          </a:prstGeom>
          <a:ln w="28575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6407785" y="2244725"/>
            <a:ext cx="5547360" cy="4137660"/>
            <a:chOff x="10091" y="6006"/>
            <a:chExt cx="8736" cy="6516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91" y="6006"/>
              <a:ext cx="8737" cy="6517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0940" y="6910"/>
              <a:ext cx="1615" cy="91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p>
              <a:r>
                <a:rPr lang="en-US" altLang="zh-CN" sz="3200">
                  <a:latin typeface="Times New Roman Regular" panose="02020603050405020304" charset="0"/>
                  <a:cs typeface="Times New Roman Regular" panose="02020603050405020304" charset="0"/>
                </a:rPr>
                <a:t>Peter</a:t>
              </a:r>
              <a:endParaRPr lang="en-US" altLang="zh-CN" sz="3200">
                <a:latin typeface="Times New Roman Regular" panose="02020603050405020304" charset="0"/>
                <a:cs typeface="Times New Roman Regular" panose="02020603050405020304" charset="0"/>
              </a:endParaRPr>
            </a:p>
          </p:txBody>
        </p:sp>
      </p:grpSp>
      <p:sp>
        <p:nvSpPr>
          <p:cNvPr id="20" name="椭圆 19"/>
          <p:cNvSpPr/>
          <p:nvPr>
            <p:custDataLst>
              <p:tags r:id="rId5"/>
            </p:custDataLst>
          </p:nvPr>
        </p:nvSpPr>
        <p:spPr>
          <a:xfrm>
            <a:off x="1693545" y="2565400"/>
            <a:ext cx="1024890" cy="1088390"/>
          </a:xfrm>
          <a:prstGeom prst="ellipse">
            <a:avLst/>
          </a:prstGeom>
          <a:ln w="28575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6"/>
            </p:custDataLst>
          </p:nvPr>
        </p:nvSpPr>
        <p:spPr>
          <a:xfrm>
            <a:off x="4107180" y="3194685"/>
            <a:ext cx="1024890" cy="1088390"/>
          </a:xfrm>
          <a:prstGeom prst="ellipse">
            <a:avLst/>
          </a:prstGeom>
          <a:ln w="28575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剪去单角的矩形 21"/>
          <p:cNvSpPr/>
          <p:nvPr/>
        </p:nvSpPr>
        <p:spPr>
          <a:xfrm>
            <a:off x="4672330" y="495935"/>
            <a:ext cx="7428230" cy="1554480"/>
          </a:xfrm>
          <a:prstGeom prst="snip1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indent="0" algn="l" fontAlgn="auto">
              <a:lnSpc>
                <a:spcPts val="2780"/>
              </a:lnSpc>
            </a:pPr>
            <a:r>
              <a:rPr lang="en-US" altLang="zh-CN" sz="2400">
                <a:latin typeface="Cooper Std" panose="0208090305030B090404" charset="0"/>
                <a:cs typeface="Cooper Std" panose="0208090305030B090404" charset="0"/>
              </a:rPr>
              <a:t>TIP 1: </a:t>
            </a:r>
            <a:endParaRPr lang="en-US" altLang="zh-CN" sz="2400">
              <a:latin typeface="Cooper Std" panose="0208090305030B090404" charset="0"/>
              <a:cs typeface="Cooper Std" panose="0208090305030B090404" charset="0"/>
            </a:endParaRPr>
          </a:p>
          <a:p>
            <a:pPr indent="0" algn="l" fontAlgn="auto">
              <a:lnSpc>
                <a:spcPts val="2780"/>
              </a:lnSpc>
            </a:pPr>
            <a:r>
              <a:rPr lang="en-US" sz="28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When we talk with others, we should </a:t>
            </a:r>
            <a:r>
              <a:rPr lang="en-US" sz="2800" u="sng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use proper facial expressions and body language</a:t>
            </a:r>
            <a:r>
              <a:rPr lang="en-US" sz="28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. </a:t>
            </a:r>
            <a:endParaRPr lang="en-US" sz="28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  <a:p>
            <a:pPr indent="0" algn="l" fontAlgn="auto">
              <a:lnSpc>
                <a:spcPts val="2780"/>
              </a:lnSpc>
            </a:pPr>
            <a:r>
              <a:rPr lang="en-US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(</a:t>
            </a:r>
            <a:r>
              <a:rPr lang="zh-CN" altLang="en-US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使用恰当的面部表情和肢体语言</a:t>
            </a:r>
            <a:r>
              <a:rPr lang="en-US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)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</p:txBody>
      </p:sp>
      <p:sp>
        <p:nvSpPr>
          <p:cNvPr id="17" name="椭圆 16"/>
          <p:cNvSpPr/>
          <p:nvPr>
            <p:custDataLst>
              <p:tags r:id="rId7"/>
            </p:custDataLst>
          </p:nvPr>
        </p:nvSpPr>
        <p:spPr>
          <a:xfrm>
            <a:off x="8103870" y="2565400"/>
            <a:ext cx="1024890" cy="1088390"/>
          </a:xfrm>
          <a:prstGeom prst="ellipse">
            <a:avLst/>
          </a:prstGeom>
          <a:ln w="28575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>
            <p:custDataLst>
              <p:tags r:id="rId8"/>
            </p:custDataLst>
          </p:nvPr>
        </p:nvSpPr>
        <p:spPr>
          <a:xfrm>
            <a:off x="9691370" y="2849245"/>
            <a:ext cx="1024890" cy="1088390"/>
          </a:xfrm>
          <a:prstGeom prst="ellipse">
            <a:avLst/>
          </a:prstGeom>
          <a:ln w="28575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/>
      <p:bldP spid="6" grpId="1"/>
      <p:bldP spid="18" grpId="0" bldLvl="0" animBg="1"/>
      <p:bldP spid="18" grpId="1" animBg="1"/>
      <p:bldP spid="10" grpId="0" bldLvl="0" animBg="1"/>
      <p:bldP spid="12" grpId="0" bldLvl="0" animBg="1"/>
      <p:bldP spid="10" grpId="1" animBg="1"/>
      <p:bldP spid="12" grpId="1" animBg="1"/>
      <p:bldP spid="20" grpId="0" bldLvl="0" animBg="1"/>
      <p:bldP spid="20" grpId="1" animBg="1"/>
      <p:bldP spid="21" grpId="0" bldLvl="0" animBg="1"/>
      <p:bldP spid="21" grpId="1" animBg="1"/>
      <p:bldP spid="22" grpId="0" bldLvl="0" animBg="1"/>
      <p:bldP spid="22" grpId="1" animBg="1"/>
      <p:bldP spid="17" grpId="0" bldLvl="0" animBg="1"/>
      <p:bldP spid="17" grpId="1" animBg="1"/>
      <p:bldP spid="23" grpId="0" bldLvl="0" animBg="1"/>
      <p:bldP spid="23" grpId="1" animBg="1"/>
      <p:bldP spid="18" grpId="2" animBg="1"/>
      <p:bldP spid="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160" y="-9525"/>
            <a:ext cx="4145915" cy="591820"/>
            <a:chOff x="-16" y="-15"/>
            <a:chExt cx="6067" cy="932"/>
          </a:xfrm>
        </p:grpSpPr>
        <p:sp>
          <p:nvSpPr>
            <p:cNvPr id="4" name="剪去单角的矩形 3"/>
            <p:cNvSpPr/>
            <p:nvPr>
              <p:custDataLst>
                <p:tags r:id="rId1"/>
              </p:custDataLst>
            </p:nvPr>
          </p:nvSpPr>
          <p:spPr>
            <a:xfrm>
              <a:off x="-16" y="-15"/>
              <a:ext cx="5591" cy="932"/>
            </a:xfrm>
            <a:prstGeom prst="snip1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>
              <p:custDataLst>
                <p:tags r:id="rId2"/>
              </p:custDataLst>
            </p:nvPr>
          </p:nvSpPr>
          <p:spPr>
            <a:xfrm>
              <a:off x="-16" y="95"/>
              <a:ext cx="6067" cy="822"/>
            </a:xfrm>
            <a:prstGeom prst="rect">
              <a:avLst/>
            </a:prstGeom>
            <a:noFill/>
            <a:ln w="9525" cap="flat" cmpd="sng">
              <a:noFill/>
              <a:prstDash val="solid"/>
            </a:ln>
          </p:spPr>
          <p:txBody>
            <a:bodyPr wrap="square" rtlCol="0">
              <a:spAutoFit/>
            </a:bodyPr>
            <a:p>
              <a:r>
                <a:rPr lang="en-US" altLang="zh-CN" sz="2800">
                  <a:solidFill>
                    <a:schemeClr val="bg2"/>
                  </a:solidFill>
                  <a:latin typeface="Cooper Std" panose="0208090305030B090404" charset="0"/>
                  <a:cs typeface="Cooper Std" panose="0208090305030B090404" charset="0"/>
                </a:rPr>
                <a:t>listen and number</a:t>
              </a:r>
              <a:endParaRPr lang="en-US" altLang="zh-CN" sz="2800">
                <a:solidFill>
                  <a:schemeClr val="bg2"/>
                </a:solidFill>
                <a:latin typeface="Cooper Std" panose="0208090305030B090404" charset="0"/>
                <a:cs typeface="Cooper Std" panose="0208090305030B090404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63245" y="898525"/>
            <a:ext cx="1118997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 dirty="0">
                <a:latin typeface="Times New Roman Bold" panose="02020603050405020304" charset="0"/>
                <a:ea typeface="方正黑体_GBK" panose="03000509000000000000" pitchFamily="65" charset="-122"/>
                <a:cs typeface="Times New Roman Bold" panose="02020603050405020304" charset="0"/>
                <a:sym typeface="+mn-ea"/>
              </a:rPr>
              <a:t>1b. </a:t>
            </a:r>
            <a:r>
              <a:rPr lang="en-US" altLang="zh-CN" sz="3200" dirty="0">
                <a:latin typeface="Times New Roman Regular" panose="02020603050405020304" charset="0"/>
                <a:ea typeface="方正黑体_GBK" panose="03000509000000000000" pitchFamily="65" charset="-122"/>
                <a:cs typeface="Times New Roman Regular" panose="02020603050405020304" charset="0"/>
                <a:sym typeface="+mn-ea"/>
              </a:rPr>
              <a:t>Listen to two 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 Regular" panose="02020603050405020304" charset="0"/>
                <a:ea typeface="方正黑体_GBK" panose="03000509000000000000" pitchFamily="65" charset="-122"/>
                <a:cs typeface="Times New Roman Regular" panose="02020603050405020304" charset="0"/>
                <a:sym typeface="+mn-ea"/>
              </a:rPr>
              <a:t>conversations</a:t>
            </a:r>
            <a:r>
              <a:rPr lang="en-US" altLang="zh-CN" sz="3200" dirty="0">
                <a:latin typeface="Times New Roman Regular" panose="02020603050405020304" charset="0"/>
                <a:ea typeface="方正黑体_GBK" panose="03000509000000000000" pitchFamily="65" charset="-122"/>
                <a:cs typeface="Times New Roman Regular" panose="02020603050405020304" charset="0"/>
                <a:sym typeface="+mn-ea"/>
              </a:rPr>
              <a:t> and </a:t>
            </a:r>
            <a:r>
              <a:rPr lang="en-US" altLang="zh-CN" sz="3200" dirty="0">
                <a:solidFill>
                  <a:srgbClr val="C00000"/>
                </a:solidFill>
                <a:latin typeface="Times New Roman Regular" panose="02020603050405020304" charset="0"/>
                <a:ea typeface="方正黑体_GBK" panose="03000509000000000000" pitchFamily="65" charset="-122"/>
                <a:cs typeface="Times New Roman Regular" panose="02020603050405020304" charset="0"/>
                <a:sym typeface="+mn-ea"/>
              </a:rPr>
              <a:t>number</a:t>
            </a:r>
            <a:r>
              <a:rPr lang="en-US" altLang="zh-CN" sz="3200" dirty="0">
                <a:latin typeface="Times New Roman Regular" panose="02020603050405020304" charset="0"/>
                <a:ea typeface="方正黑体_GBK" panose="03000509000000000000" pitchFamily="65" charset="-122"/>
                <a:cs typeface="Times New Roman Regular" panose="02020603050405020304" charset="0"/>
                <a:sym typeface="+mn-ea"/>
              </a:rPr>
              <a:t> the pictures in the </a:t>
            </a:r>
            <a:r>
              <a:rPr lang="en-US" altLang="zh-CN" sz="3200" dirty="0">
                <a:solidFill>
                  <a:schemeClr val="accent4">
                    <a:lumMod val="50000"/>
                  </a:schemeClr>
                </a:solidFill>
                <a:latin typeface="Times New Roman Regular" panose="02020603050405020304" charset="0"/>
                <a:ea typeface="方正黑体_GBK" panose="03000509000000000000" pitchFamily="65" charset="-122"/>
                <a:cs typeface="Times New Roman Regular" panose="02020603050405020304" charset="0"/>
                <a:sym typeface="+mn-ea"/>
              </a:rPr>
              <a:t>order</a:t>
            </a:r>
            <a:r>
              <a:rPr lang="en-US" altLang="zh-CN" sz="3200" dirty="0">
                <a:latin typeface="Times New Roman Regular" panose="02020603050405020304" charset="0"/>
                <a:ea typeface="方正黑体_GBK" panose="03000509000000000000" pitchFamily="65" charset="-122"/>
                <a:cs typeface="Times New Roman Regular" panose="02020603050405020304" charset="0"/>
                <a:sym typeface="+mn-ea"/>
              </a:rPr>
              <a:t> you hear them. </a:t>
            </a:r>
            <a:r>
              <a:rPr lang="en-US" altLang="zh-CN" sz="2400"/>
              <a:t>(</a:t>
            </a:r>
            <a:r>
              <a:rPr lang="zh-CN" altLang="en-US" sz="2400"/>
              <a:t>听两段</a:t>
            </a:r>
            <a:r>
              <a:rPr lang="zh-CN" altLang="en-US" sz="2400">
                <a:solidFill>
                  <a:schemeClr val="accent1">
                    <a:lumMod val="50000"/>
                  </a:schemeClr>
                </a:solidFill>
              </a:rPr>
              <a:t>对话</a:t>
            </a:r>
            <a:r>
              <a:rPr lang="zh-CN" altLang="en-US" sz="2400"/>
              <a:t>，并按照你听到的</a:t>
            </a:r>
            <a: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  <a:t>顺序</a:t>
            </a:r>
            <a:r>
              <a:rPr lang="zh-CN" altLang="en-US" sz="2400"/>
              <a:t>给图片</a:t>
            </a:r>
            <a:r>
              <a:rPr lang="zh-CN" altLang="en-US" sz="2400">
                <a:solidFill>
                  <a:srgbClr val="C00000"/>
                </a:solidFill>
              </a:rPr>
              <a:t>编号</a:t>
            </a:r>
            <a:r>
              <a:rPr lang="en-US" altLang="zh-CN" sz="2400"/>
              <a:t>)</a:t>
            </a:r>
            <a:endParaRPr lang="en-US" altLang="zh-CN" sz="2400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20" y="2283900"/>
            <a:ext cx="9336360" cy="3200432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10185942" y="4982063"/>
            <a:ext cx="6261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600" dirty="0">
                <a:solidFill>
                  <a:srgbClr val="CC3300"/>
                </a:solidFill>
                <a:latin typeface="Arno Pro" panose="02020502040506020403" pitchFamily="18" charset="0"/>
                <a:ea typeface="方正楷体简体" panose="03000509000000000000" pitchFamily="65" charset="-122"/>
                <a:cs typeface="Calibri" charset="0"/>
              </a:rPr>
              <a:t>1</a:t>
            </a:r>
            <a:endParaRPr lang="en-US" altLang="zh-CN" sz="2600" dirty="0">
              <a:solidFill>
                <a:srgbClr val="CC3300"/>
              </a:solidFill>
              <a:latin typeface="Arno Pro" panose="02020502040506020403" pitchFamily="18" charset="0"/>
              <a:ea typeface="方正楷体简体" panose="03000509000000000000" pitchFamily="65" charset="-122"/>
              <a:cs typeface="Calibri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5081384" y="4982063"/>
            <a:ext cx="6261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600" dirty="0">
                <a:solidFill>
                  <a:srgbClr val="CC3300"/>
                </a:solidFill>
                <a:latin typeface="Arno Pro" panose="02020502040506020403" pitchFamily="18" charset="0"/>
                <a:ea typeface="方正楷体简体" panose="03000509000000000000" pitchFamily="65" charset="-122"/>
                <a:cs typeface="Calibri" charset="0"/>
              </a:rPr>
              <a:t>2</a:t>
            </a:r>
            <a:endParaRPr lang="en-US" altLang="zh-CN" sz="2600" dirty="0">
              <a:solidFill>
                <a:srgbClr val="CC3300"/>
              </a:solidFill>
              <a:latin typeface="Arno Pro" panose="02020502040506020403" pitchFamily="18" charset="0"/>
              <a:ea typeface="方正楷体简体" panose="03000509000000000000" pitchFamily="65" charset="-122"/>
              <a:cs typeface="Calibri" charset="0"/>
            </a:endParaRPr>
          </a:p>
        </p:txBody>
      </p:sp>
      <p:pic>
        <p:nvPicPr>
          <p:cNvPr id="22" name="Section A 1b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27715" y="898525"/>
            <a:ext cx="825500" cy="825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94635" y="5484495"/>
            <a:ext cx="1489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 Regular" panose="02020603050405020304" charset="0"/>
                <a:cs typeface="Times New Roman Regular" panose="02020603050405020304" charset="0"/>
              </a:rPr>
              <a:t>Picture A</a:t>
            </a:r>
            <a:endParaRPr lang="en-US" altLang="zh-CN" sz="24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7964170" y="5474335"/>
            <a:ext cx="1489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 Regular" panose="02020603050405020304" charset="0"/>
                <a:cs typeface="Times New Roman Regular" panose="02020603050405020304" charset="0"/>
              </a:rPr>
              <a:t>Picture B</a:t>
            </a:r>
            <a:endParaRPr lang="en-US" altLang="zh-CN" sz="24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9532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860" y="1761490"/>
            <a:ext cx="5482590" cy="40989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1420" y="1772920"/>
            <a:ext cx="5547995" cy="413829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-10160" y="-9525"/>
            <a:ext cx="4145915" cy="591820"/>
            <a:chOff x="-16" y="-15"/>
            <a:chExt cx="6067" cy="932"/>
          </a:xfrm>
        </p:grpSpPr>
        <p:sp>
          <p:nvSpPr>
            <p:cNvPr id="19" name="剪去单角的矩形 18"/>
            <p:cNvSpPr/>
            <p:nvPr>
              <p:custDataLst>
                <p:tags r:id="rId5"/>
              </p:custDataLst>
            </p:nvPr>
          </p:nvSpPr>
          <p:spPr>
            <a:xfrm>
              <a:off x="-16" y="-15"/>
              <a:ext cx="5591" cy="932"/>
            </a:xfrm>
            <a:prstGeom prst="snip1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-16" y="95"/>
              <a:ext cx="6067" cy="822"/>
            </a:xfrm>
            <a:prstGeom prst="rect">
              <a:avLst/>
            </a:prstGeom>
            <a:noFill/>
            <a:ln w="9525" cap="flat" cmpd="sng">
              <a:noFill/>
              <a:prstDash val="solid"/>
            </a:ln>
          </p:spPr>
          <p:txBody>
            <a:bodyPr wrap="square" rtlCol="0">
              <a:spAutoFit/>
            </a:bodyPr>
            <a:p>
              <a:r>
                <a:rPr lang="en-US" altLang="zh-CN" sz="2800">
                  <a:solidFill>
                    <a:schemeClr val="bg2"/>
                  </a:solidFill>
                  <a:latin typeface="Cooper Std" panose="0208090305030B090404" charset="0"/>
                  <a:cs typeface="Cooper Std" panose="0208090305030B090404" charset="0"/>
                </a:rPr>
                <a:t>listen and </a:t>
              </a:r>
              <a:r>
                <a:rPr lang="en-US" altLang="zh-CN" sz="2800">
                  <a:solidFill>
                    <a:schemeClr val="bg2"/>
                  </a:solidFill>
                  <a:latin typeface="Cooper Std" panose="0208090305030B090404" charset="0"/>
                  <a:cs typeface="Cooper Std" panose="0208090305030B090404" charset="0"/>
                </a:rPr>
                <a:t>circle</a:t>
              </a:r>
              <a:endParaRPr lang="en-US" altLang="zh-CN" sz="2800">
                <a:solidFill>
                  <a:schemeClr val="bg2"/>
                </a:solidFill>
                <a:latin typeface="Cooper Std" panose="0208090305030B090404" charset="0"/>
                <a:cs typeface="Cooper Std" panose="0208090305030B090404" charset="0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619125" y="763270"/>
            <a:ext cx="93484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 dirty="0">
                <a:latin typeface="Times New Roman Bold" panose="02020603050405020304" charset="0"/>
                <a:ea typeface="方正黑体_GBK" panose="03000509000000000000" pitchFamily="65" charset="-122"/>
                <a:cs typeface="Times New Roman Bold" panose="02020603050405020304" charset="0"/>
                <a:sym typeface="+mn-ea"/>
              </a:rPr>
              <a:t>1c.</a:t>
            </a:r>
            <a:r>
              <a:rPr lang="en-US" altLang="zh-CN" sz="3200" dirty="0">
                <a:latin typeface="Times New Roman Regular" panose="02020603050405020304" charset="0"/>
                <a:ea typeface="方正黑体_GBK" panose="03000509000000000000" pitchFamily="65" charset="-122"/>
                <a:cs typeface="Times New Roman Regular" panose="02020603050405020304" charset="0"/>
                <a:sym typeface="+mn-ea"/>
              </a:rPr>
              <a:t> Listen again and circle the 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  <a:sym typeface="+mn-ea"/>
              </a:rPr>
              <a:t>coloured words</a:t>
            </a:r>
            <a:r>
              <a:rPr lang="en-US" altLang="zh-CN" sz="3200" dirty="0">
                <a:latin typeface="Times New Roman Regular" panose="02020603050405020304" charset="0"/>
                <a:ea typeface="方正黑体_GBK" panose="03000509000000000000" pitchFamily="65" charset="-122"/>
                <a:cs typeface="Times New Roman Regular" panose="02020603050405020304" charset="0"/>
                <a:sym typeface="+mn-ea"/>
              </a:rPr>
              <a:t> you hear.</a:t>
            </a:r>
            <a:endParaRPr lang="en-US" altLang="zh-CN" sz="3200" dirty="0">
              <a:latin typeface="Times New Roman Regular" panose="02020603050405020304" charset="0"/>
              <a:ea typeface="方正黑体_GBK" panose="03000509000000000000" pitchFamily="65" charset="-122"/>
              <a:cs typeface="Times New Roman Regular" panose="02020603050405020304" charset="0"/>
              <a:sym typeface="+mn-ea"/>
            </a:endParaRPr>
          </a:p>
        </p:txBody>
      </p:sp>
      <p:sp>
        <p:nvSpPr>
          <p:cNvPr id="22" name="椭圆 21"/>
          <p:cNvSpPr/>
          <p:nvPr>
            <p:custDataLst>
              <p:tags r:id="rId7"/>
            </p:custDataLst>
          </p:nvPr>
        </p:nvSpPr>
        <p:spPr>
          <a:xfrm>
            <a:off x="3992245" y="763270"/>
            <a:ext cx="1083945" cy="592455"/>
          </a:xfrm>
          <a:prstGeom prst="ellipse">
            <a:avLst/>
          </a:prstGeom>
          <a:ln w="28575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815340" y="1772920"/>
            <a:ext cx="915225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  <a:sym typeface="+mn-ea"/>
              </a:rPr>
              <a:t>1. Peter’s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  <a:sym typeface="+mn-ea"/>
                <a:hlinkClick r:id="rId8" action="ppaction://hlinksldjump"/>
              </a:rPr>
              <a:t>full name</a:t>
            </a:r>
            <a:r>
              <a:rPr lang="en-US" altLang="zh-CN" sz="32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  <a:sym typeface="+mn-ea"/>
              </a:rPr>
              <a:t> is Peter 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  <a:sym typeface="+mn-ea"/>
              </a:rPr>
              <a:t>Brown / Green</a:t>
            </a:r>
            <a:r>
              <a:rPr lang="en-US" altLang="zh-CN" sz="32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  <a:sym typeface="+mn-ea"/>
              </a:rPr>
              <a:t>.</a:t>
            </a:r>
            <a:endParaRPr lang="en-US" altLang="zh-CN" sz="3200" dirty="0">
              <a:latin typeface="Times New Roman" panose="02020603050405020304" charset="0"/>
              <a:ea typeface="方正楷体简体" panose="03000509000000000000" pitchFamily="65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  <a:sym typeface="+mn-ea"/>
              </a:rPr>
              <a:t>2. Peter is from 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  <a:sym typeface="+mn-ea"/>
              </a:rPr>
              <a:t>the UK / the US</a:t>
            </a:r>
            <a:r>
              <a:rPr lang="en-US" altLang="zh-CN" sz="32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  <a:sym typeface="+mn-ea"/>
              </a:rPr>
              <a:t>.</a:t>
            </a:r>
            <a:endParaRPr lang="en-US" altLang="zh-CN" sz="3200" dirty="0">
              <a:latin typeface="Times New Roman" panose="02020603050405020304" charset="0"/>
              <a:ea typeface="方正楷体简体" panose="03000509000000000000" pitchFamily="65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  <a:sym typeface="+mn-ea"/>
              </a:rPr>
              <a:t>3. </a:t>
            </a:r>
            <a:r>
              <a:rPr lang="en-US" altLang="zh-CN" sz="3200" dirty="0" err="1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  <a:sym typeface="+mn-ea"/>
              </a:rPr>
              <a:t>Meimei</a:t>
            </a:r>
            <a:r>
              <a:rPr lang="en-US" altLang="zh-CN" sz="32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  <a:sym typeface="+mn-ea"/>
              </a:rPr>
              <a:t> is in Class 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  <a:sym typeface="+mn-ea"/>
              </a:rPr>
              <a:t>1 / 2</a:t>
            </a:r>
            <a:r>
              <a:rPr lang="en-US" altLang="zh-CN" sz="32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  <a:sym typeface="+mn-ea"/>
              </a:rPr>
              <a:t>, Gr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  <a:sym typeface="+mn-ea"/>
              </a:rPr>
              <a:t>a</a:t>
            </a:r>
            <a:r>
              <a:rPr lang="en-US" altLang="zh-CN" sz="32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  <a:sym typeface="+mn-ea"/>
              </a:rPr>
              <a:t>de 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  <a:sym typeface="+mn-ea"/>
              </a:rPr>
              <a:t>7 / 8</a:t>
            </a:r>
            <a:r>
              <a:rPr lang="en-US" altLang="zh-CN" sz="32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  <a:sym typeface="+mn-ea"/>
              </a:rPr>
              <a:t>.</a:t>
            </a:r>
            <a:endParaRPr lang="en-US" altLang="zh-CN" sz="3200" dirty="0">
              <a:latin typeface="Times New Roman" panose="02020603050405020304" charset="0"/>
              <a:ea typeface="方正楷体简体" panose="03000509000000000000" pitchFamily="65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  <a:sym typeface="+mn-ea"/>
              </a:rPr>
              <a:t>4. Ella’s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  <a:sym typeface="+mn-ea"/>
              </a:rPr>
              <a:t>last name</a:t>
            </a:r>
            <a:r>
              <a:rPr lang="en-US" altLang="zh-CN" sz="32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  <a:sym typeface="+mn-ea"/>
              </a:rPr>
              <a:t> is 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  <a:sym typeface="+mn-ea"/>
              </a:rPr>
              <a:t>Smith / Miller</a:t>
            </a:r>
            <a:r>
              <a:rPr lang="en-US" altLang="zh-CN" sz="32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  <a:sym typeface="+mn-ea"/>
              </a:rPr>
              <a:t>.</a:t>
            </a:r>
            <a:endParaRPr lang="en-US" altLang="zh-CN" sz="3200" dirty="0">
              <a:latin typeface="Times New Roman" panose="02020603050405020304" charset="0"/>
              <a:ea typeface="方正楷体简体" panose="03000509000000000000" pitchFamily="65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  <a:sym typeface="+mn-ea"/>
              </a:rPr>
              <a:t>5. Ella is 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  <a:sym typeface="+mn-ea"/>
              </a:rPr>
              <a:t>12 / 13</a:t>
            </a:r>
            <a:r>
              <a:rPr lang="en-US" altLang="zh-CN" sz="3200" dirty="0">
                <a:solidFill>
                  <a:schemeClr val="tx2"/>
                </a:solidFill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latin typeface="Times New Roman" panose="02020603050405020304" charset="0"/>
                <a:ea typeface="方正楷体简体" panose="03000509000000000000" pitchFamily="65" charset="-122"/>
                <a:cs typeface="Times New Roman" panose="02020603050405020304" charset="0"/>
                <a:sym typeface="+mn-ea"/>
              </a:rPr>
              <a:t>years old.</a:t>
            </a:r>
            <a:endParaRPr lang="en-US" altLang="zh-CN" sz="3200" dirty="0">
              <a:latin typeface="Times New Roman" panose="02020603050405020304" charset="0"/>
              <a:ea typeface="方正楷体简体" panose="03000509000000000000" pitchFamily="65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372100" y="1983105"/>
            <a:ext cx="1296670" cy="592455"/>
          </a:xfrm>
          <a:prstGeom prst="ellipse">
            <a:avLst/>
          </a:prstGeom>
          <a:ln w="28575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>
            <p:custDataLst>
              <p:tags r:id="rId9"/>
            </p:custDataLst>
          </p:nvPr>
        </p:nvSpPr>
        <p:spPr>
          <a:xfrm>
            <a:off x="3447415" y="2719070"/>
            <a:ext cx="1296670" cy="592455"/>
          </a:xfrm>
          <a:prstGeom prst="ellipse">
            <a:avLst/>
          </a:prstGeom>
          <a:ln w="28575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>
            <p:custDataLst>
              <p:tags r:id="rId10"/>
            </p:custDataLst>
          </p:nvPr>
        </p:nvSpPr>
        <p:spPr>
          <a:xfrm>
            <a:off x="4319270" y="3438525"/>
            <a:ext cx="450215" cy="592455"/>
          </a:xfrm>
          <a:prstGeom prst="ellipse">
            <a:avLst/>
          </a:prstGeom>
          <a:ln w="28575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椭圆 27"/>
          <p:cNvSpPr/>
          <p:nvPr>
            <p:custDataLst>
              <p:tags r:id="rId11"/>
            </p:custDataLst>
          </p:nvPr>
        </p:nvSpPr>
        <p:spPr>
          <a:xfrm>
            <a:off x="6447790" y="3405505"/>
            <a:ext cx="287020" cy="592455"/>
          </a:xfrm>
          <a:prstGeom prst="ellipse">
            <a:avLst/>
          </a:prstGeom>
          <a:ln w="28575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5563235" y="4240530"/>
            <a:ext cx="1296670" cy="592455"/>
          </a:xfrm>
          <a:prstGeom prst="ellipse">
            <a:avLst/>
          </a:prstGeom>
          <a:ln w="28575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2374900" y="4902835"/>
            <a:ext cx="537845" cy="592455"/>
          </a:xfrm>
          <a:prstGeom prst="ellipse">
            <a:avLst/>
          </a:prstGeom>
          <a:ln w="28575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5215890" y="2947670"/>
            <a:ext cx="1701165" cy="62484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/>
            <a:r>
              <a:rPr lang="en-US" altLang="zh-CN" sz="3600" b="0" i="0">
                <a:solidFill>
                  <a:schemeClr val="tx1"/>
                </a:solidFill>
                <a:latin typeface="Times New Roman Regular" panose="02020603050405020304" charset="0"/>
                <a:ea typeface="Arial" panose="020B0604020202090204"/>
                <a:cs typeface="Times New Roman Regular" panose="02020603050405020304" charset="0"/>
              </a:rPr>
              <a:t>/ɡr</a:t>
            </a:r>
            <a:r>
              <a:rPr lang="en-US" altLang="zh-CN" sz="3600" b="0" i="0">
                <a:solidFill>
                  <a:srgbClr val="FF0000"/>
                </a:solidFill>
                <a:latin typeface="Times New Roman Regular" panose="02020603050405020304" charset="0"/>
                <a:ea typeface="Arial" panose="020B0604020202090204"/>
                <a:cs typeface="Times New Roman Regular" panose="02020603050405020304" charset="0"/>
              </a:rPr>
              <a:t>eɪ</a:t>
            </a:r>
            <a:r>
              <a:rPr lang="en-US" altLang="zh-CN" sz="3600" b="0" i="0">
                <a:solidFill>
                  <a:schemeClr val="tx1"/>
                </a:solidFill>
                <a:latin typeface="Times New Roman Regular" panose="02020603050405020304" charset="0"/>
                <a:ea typeface="Arial" panose="020B0604020202090204"/>
                <a:cs typeface="Times New Roman Regular" panose="02020603050405020304" charset="0"/>
              </a:rPr>
              <a:t>d/</a:t>
            </a:r>
            <a:endParaRPr lang="en-US" altLang="zh-CN" sz="3600" b="0" i="0">
              <a:solidFill>
                <a:schemeClr val="tx1"/>
              </a:solidFill>
              <a:latin typeface="Times New Roman Regular" panose="02020603050405020304" charset="0"/>
              <a:ea typeface="Arial" panose="020B0604020202090204"/>
              <a:cs typeface="Times New Roman Regular" panose="02020603050405020304" charset="0"/>
            </a:endParaRPr>
          </a:p>
        </p:txBody>
      </p:sp>
      <p:pic>
        <p:nvPicPr>
          <p:cNvPr id="32" name="Section A 1c">
            <a:hlinkClick r:id="" action="ppaction://media"/>
          </p:cNvPr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118090" y="763270"/>
            <a:ext cx="825500" cy="825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2" dur="8116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bldLvl="0" animBg="1"/>
      <p:bldP spid="26" grpId="1" animBg="1"/>
      <p:bldP spid="27" grpId="0" bldLvl="0" animBg="1"/>
      <p:bldP spid="27" grpId="1" animBg="1"/>
      <p:bldP spid="28" grpId="0" bldLvl="0" animBg="1"/>
      <p:bldP spid="28" grpId="1" animBg="1"/>
      <p:bldP spid="29" grpId="0" bldLvl="0" animBg="1"/>
      <p:bldP spid="29" grpId="1" animBg="1"/>
      <p:bldP spid="30" grpId="0" animBg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199890" y="1786890"/>
            <a:ext cx="4958715" cy="760730"/>
            <a:chOff x="5794" y="3374"/>
            <a:chExt cx="7809" cy="1198"/>
          </a:xfrm>
        </p:grpSpPr>
        <p:sp>
          <p:nvSpPr>
            <p:cNvPr id="4" name="圆角矩形 3"/>
            <p:cNvSpPr/>
            <p:nvPr>
              <p:custDataLst>
                <p:tags r:id="rId1"/>
              </p:custDataLst>
            </p:nvPr>
          </p:nvSpPr>
          <p:spPr>
            <a:xfrm>
              <a:off x="8889" y="3374"/>
              <a:ext cx="3316" cy="96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5794" y="3374"/>
              <a:ext cx="3094" cy="96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6151" y="3374"/>
              <a:ext cx="7452" cy="11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4400">
                  <a:latin typeface="Cooper Std" panose="0208090305030B090404" charset="0"/>
                  <a:cs typeface="Cooper Std" panose="0208090305030B090404" charset="0"/>
                </a:rPr>
                <a:t>Peter Brown</a:t>
              </a:r>
              <a:endParaRPr lang="en-US" altLang="zh-CN" sz="4400">
                <a:latin typeface="Cooper Std" panose="0208090305030B090404" charset="0"/>
                <a:cs typeface="Cooper Std" panose="0208090305030B09040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639820" y="800100"/>
            <a:ext cx="1882140" cy="986790"/>
            <a:chOff x="4912" y="1600"/>
            <a:chExt cx="2964" cy="1554"/>
          </a:xfrm>
        </p:grpSpPr>
        <p:cxnSp>
          <p:nvCxnSpPr>
            <p:cNvPr id="7" name="直接箭头连接符 6"/>
            <p:cNvCxnSpPr/>
            <p:nvPr/>
          </p:nvCxnSpPr>
          <p:spPr>
            <a:xfrm flipH="1" flipV="1">
              <a:off x="6818" y="2604"/>
              <a:ext cx="725" cy="55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4912" y="1600"/>
              <a:ext cx="2964" cy="747"/>
            </a:xfrm>
            <a:prstGeom prst="rect">
              <a:avLst/>
            </a:prstGeom>
            <a:noFill/>
            <a:ln w="25400">
              <a:solidFill>
                <a:srgbClr val="91ACE0">
                  <a:alpha val="99000"/>
                </a:srgbClr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en-US" altLang="zh-CN" sz="2800" b="1">
                  <a:latin typeface="Times New Roman Bold" panose="02020603050405020304" charset="0"/>
                  <a:cs typeface="Times New Roman Bold" panose="02020603050405020304" charset="0"/>
                  <a:sym typeface="+mn-ea"/>
                </a:rPr>
                <a:t>first name</a:t>
              </a:r>
              <a:endParaRPr lang="en-US" altLang="zh-CN" sz="2800" b="1">
                <a:latin typeface="Times New Roman Bold" panose="02020603050405020304" charset="0"/>
                <a:cs typeface="Times New Roman Bold" panose="02020603050405020304" charset="0"/>
                <a:sym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928485" y="800100"/>
            <a:ext cx="1882140" cy="986790"/>
            <a:chOff x="10091" y="1600"/>
            <a:chExt cx="2964" cy="1554"/>
          </a:xfrm>
        </p:grpSpPr>
        <p:cxnSp>
          <p:nvCxnSpPr>
            <p:cNvPr id="8" name="直接箭头连接符 7"/>
            <p:cNvCxnSpPr/>
            <p:nvPr>
              <p:custDataLst>
                <p:tags r:id="rId2"/>
              </p:custDataLst>
            </p:nvPr>
          </p:nvCxnSpPr>
          <p:spPr>
            <a:xfrm flipV="1">
              <a:off x="10313" y="2604"/>
              <a:ext cx="725" cy="55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>
              <p:custDataLst>
                <p:tags r:id="rId3"/>
              </p:custDataLst>
            </p:nvPr>
          </p:nvSpPr>
          <p:spPr>
            <a:xfrm>
              <a:off x="10091" y="1600"/>
              <a:ext cx="2964" cy="747"/>
            </a:xfrm>
            <a:prstGeom prst="rect">
              <a:avLst/>
            </a:prstGeom>
            <a:noFill/>
            <a:ln w="25400">
              <a:solidFill>
                <a:srgbClr val="EF949E">
                  <a:alpha val="99000"/>
                </a:srgbClr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en-US" altLang="zh-CN" sz="2800" b="1">
                  <a:latin typeface="Times New Roman Bold" panose="02020603050405020304" charset="0"/>
                  <a:cs typeface="Times New Roman Bold" panose="02020603050405020304" charset="0"/>
                </a:rPr>
                <a:t>last name</a:t>
              </a:r>
              <a:endParaRPr lang="en-US" altLang="zh-CN" sz="2800" b="1">
                <a:latin typeface="Times New Roman Bold" panose="02020603050405020304" charset="0"/>
                <a:cs typeface="Times New Roman Bold" panose="0202060305040502030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169535" y="2500630"/>
            <a:ext cx="2121535" cy="1360805"/>
            <a:chOff x="7321" y="4278"/>
            <a:chExt cx="3341" cy="2143"/>
          </a:xfrm>
        </p:grpSpPr>
        <p:sp>
          <p:nvSpPr>
            <p:cNvPr id="11" name="左大括号 10"/>
            <p:cNvSpPr/>
            <p:nvPr/>
          </p:nvSpPr>
          <p:spPr>
            <a:xfrm rot="16200000">
              <a:off x="8716" y="2882"/>
              <a:ext cx="550" cy="3341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920" y="4920"/>
              <a:ext cx="2742" cy="15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800" b="1">
                  <a:latin typeface="Times New Roman Bold" panose="02020603050405020304" charset="0"/>
                  <a:cs typeface="Times New Roman Bold" panose="02020603050405020304" charset="0"/>
                  <a:sym typeface="+mn-ea"/>
                </a:rPr>
                <a:t>f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 Bold" panose="02020603050405020304" charset="0"/>
                  <a:cs typeface="Times New Roman Bold" panose="02020603050405020304" charset="0"/>
                  <a:sym typeface="+mn-ea"/>
                </a:rPr>
                <a:t>u</a:t>
              </a:r>
              <a:r>
                <a:rPr lang="en-US" altLang="zh-CN" sz="2800" b="1">
                  <a:latin typeface="Times New Roman Bold" panose="02020603050405020304" charset="0"/>
                  <a:cs typeface="Times New Roman Bold" panose="02020603050405020304" charset="0"/>
                  <a:sym typeface="+mn-ea"/>
                </a:rPr>
                <a:t>ll name</a:t>
              </a:r>
              <a:endParaRPr lang="en-US" altLang="zh-CN" sz="2800" b="1">
                <a:latin typeface="Times New Roman Bold" panose="02020603050405020304" charset="0"/>
                <a:cs typeface="Times New Roman Bold" panose="02020603050405020304" charset="0"/>
                <a:sym typeface="+mn-ea"/>
              </a:endParaRPr>
            </a:p>
            <a:p>
              <a:r>
                <a:rPr lang="en-US" altLang="zh-CN" sz="2800">
                  <a:latin typeface="Times New Roman Regular" panose="02020603050405020304" charset="0"/>
                  <a:cs typeface="Times New Roman Regular" panose="02020603050405020304" charset="0"/>
                  <a:sym typeface="+mn-ea"/>
                </a:rPr>
                <a:t>/f</a:t>
              </a:r>
              <a:r>
                <a:rPr lang="en-US" altLang="zh-CN" sz="2800">
                  <a:solidFill>
                    <a:srgbClr val="FF0000"/>
                  </a:solidFill>
                  <a:latin typeface="Times New Roman Regular" panose="02020603050405020304" charset="0"/>
                  <a:cs typeface="Times New Roman Regular" panose="02020603050405020304" charset="0"/>
                  <a:sym typeface="+mn-ea"/>
                </a:rPr>
                <a:t>ʊ</a:t>
              </a:r>
              <a:r>
                <a:rPr lang="en-US" altLang="zh-CN" sz="2800">
                  <a:latin typeface="Times New Roman Regular" panose="02020603050405020304" charset="0"/>
                  <a:cs typeface="Times New Roman Regular" panose="02020603050405020304" charset="0"/>
                  <a:sym typeface="+mn-ea"/>
                </a:rPr>
                <a:t>l/</a:t>
              </a:r>
              <a:endParaRPr lang="en-US" altLang="zh-CN" sz="2800">
                <a:latin typeface="Times New Roman Regular" panose="02020603050405020304" charset="0"/>
                <a:cs typeface="Times New Roman Regular" panose="02020603050405020304" charset="0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0" y="0"/>
            <a:ext cx="3222019" cy="591820"/>
            <a:chOff x="-16" y="-15"/>
            <a:chExt cx="4715" cy="932"/>
          </a:xfrm>
        </p:grpSpPr>
        <p:sp>
          <p:nvSpPr>
            <p:cNvPr id="19" name="剪去单角的矩形 18"/>
            <p:cNvSpPr/>
            <p:nvPr>
              <p:custDataLst>
                <p:tags r:id="rId4"/>
              </p:custDataLst>
            </p:nvPr>
          </p:nvSpPr>
          <p:spPr>
            <a:xfrm>
              <a:off x="-16" y="-15"/>
              <a:ext cx="4715" cy="932"/>
            </a:xfrm>
            <a:prstGeom prst="snip1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>
              <a:hlinkClick r:id="rId5" action="ppaction://hlinksldjump"/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-16" y="95"/>
              <a:ext cx="3844" cy="822"/>
            </a:xfrm>
            <a:prstGeom prst="rect">
              <a:avLst/>
            </a:prstGeom>
            <a:noFill/>
            <a:ln w="9525" cap="flat" cmpd="sng">
              <a:noFill/>
              <a:prstDash val="solid"/>
            </a:ln>
          </p:spPr>
          <p:txBody>
            <a:bodyPr wrap="square" rtlCol="0">
              <a:spAutoFit/>
            </a:bodyPr>
            <a:p>
              <a:r>
                <a:rPr lang="en-US" altLang="zh-CN" sz="2800">
                  <a:solidFill>
                    <a:schemeClr val="bg2"/>
                  </a:solidFill>
                  <a:latin typeface="Cooper Std" panose="0208090305030B090404" charset="0"/>
                  <a:cs typeface="Cooper Std" panose="0208090305030B090404" charset="0"/>
                </a:rPr>
                <a:t>culture </a:t>
              </a:r>
              <a:r>
                <a:rPr lang="en-US" altLang="zh-CN" sz="2800">
                  <a:solidFill>
                    <a:schemeClr val="bg2"/>
                  </a:solidFill>
                  <a:latin typeface="Cooper Std" panose="0208090305030B090404" charset="0"/>
                  <a:cs typeface="Cooper Std" panose="0208090305030B090404" charset="0"/>
                </a:rPr>
                <a:t>note</a:t>
              </a:r>
              <a:endParaRPr lang="en-US" altLang="zh-CN" sz="2800">
                <a:solidFill>
                  <a:schemeClr val="bg2"/>
                </a:solidFill>
                <a:latin typeface="Cooper Std" panose="0208090305030B090404" charset="0"/>
                <a:cs typeface="Cooper Std" panose="0208090305030B090404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72110" y="1815465"/>
            <a:ext cx="2983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"/>
            </a:pPr>
            <a:r>
              <a:rPr lang="en-US" altLang="zh-CN" sz="2800" b="1">
                <a:latin typeface="Times New Roman Bold" panose="02020603050405020304" charset="0"/>
                <a:cs typeface="Times New Roman Bold" panose="02020603050405020304" charset="0"/>
              </a:rPr>
              <a:t>English name</a:t>
            </a:r>
            <a:endParaRPr lang="en-US" altLang="zh-CN" sz="2800" b="1"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sp>
        <p:nvSpPr>
          <p:cNvPr id="21" name="文本框 20">
            <a:hlinkClick r:id="rId5" action="ppaction://hlinksldjump"/>
          </p:cNvPr>
          <p:cNvSpPr txBox="1"/>
          <p:nvPr/>
        </p:nvSpPr>
        <p:spPr>
          <a:xfrm>
            <a:off x="372110" y="4394835"/>
            <a:ext cx="2983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"/>
            </a:pPr>
            <a:r>
              <a:rPr lang="en-US" altLang="zh-CN" sz="2800" b="1">
                <a:latin typeface="Times New Roman Bold" panose="02020603050405020304" charset="0"/>
                <a:cs typeface="Times New Roman Bold" panose="02020603050405020304" charset="0"/>
                <a:hlinkClick r:id="rId5" action="ppaction://hlinksldjump"/>
              </a:rPr>
              <a:t>Chinese</a:t>
            </a:r>
            <a:r>
              <a:rPr lang="en-US" altLang="zh-CN" sz="2800" b="1">
                <a:latin typeface="Times New Roman Bold" panose="02020603050405020304" charset="0"/>
                <a:cs typeface="Times New Roman Bold" panose="02020603050405020304" charset="0"/>
              </a:rPr>
              <a:t> name</a:t>
            </a:r>
            <a:endParaRPr lang="en-US" altLang="zh-CN" sz="2800" b="1"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173855" y="4279265"/>
            <a:ext cx="4758055" cy="760730"/>
            <a:chOff x="6573" y="6739"/>
            <a:chExt cx="7493" cy="1198"/>
          </a:xfrm>
        </p:grpSpPr>
        <p:sp>
          <p:nvSpPr>
            <p:cNvPr id="23" name="圆角矩形 22"/>
            <p:cNvSpPr/>
            <p:nvPr>
              <p:custDataLst>
                <p:tags r:id="rId7"/>
              </p:custDataLst>
            </p:nvPr>
          </p:nvSpPr>
          <p:spPr>
            <a:xfrm>
              <a:off x="6573" y="6787"/>
              <a:ext cx="2626" cy="96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圆角矩形 23"/>
            <p:cNvSpPr/>
            <p:nvPr>
              <p:custDataLst>
                <p:tags r:id="rId8"/>
              </p:custDataLst>
            </p:nvPr>
          </p:nvSpPr>
          <p:spPr>
            <a:xfrm>
              <a:off x="9212" y="6784"/>
              <a:ext cx="3537" cy="96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>
              <p:custDataLst>
                <p:tags r:id="rId9"/>
              </p:custDataLst>
            </p:nvPr>
          </p:nvSpPr>
          <p:spPr>
            <a:xfrm>
              <a:off x="6614" y="6739"/>
              <a:ext cx="7452" cy="11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4400">
                  <a:latin typeface="Cooper Std" panose="0208090305030B090404" charset="0"/>
                  <a:cs typeface="Cooper Std" panose="0208090305030B090404" charset="0"/>
                </a:rPr>
                <a:t>Song Mei</a:t>
              </a:r>
              <a:r>
                <a:rPr lang="en-US" altLang="zh-CN" sz="4400">
                  <a:latin typeface="Cooper Std" panose="0208090305030B090404" charset="0"/>
                  <a:cs typeface="Cooper Std" panose="0208090305030B090404" charset="0"/>
                </a:rPr>
                <a:t>mei</a:t>
              </a:r>
              <a:endParaRPr lang="en-US" altLang="zh-CN" sz="4400">
                <a:latin typeface="Cooper Std" panose="0208090305030B090404" charset="0"/>
                <a:cs typeface="Cooper Std" panose="0208090305030B09040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069455" y="4965700"/>
            <a:ext cx="1882140" cy="866140"/>
            <a:chOff x="11133" y="7820"/>
            <a:chExt cx="2964" cy="1364"/>
          </a:xfrm>
        </p:grpSpPr>
        <p:cxnSp>
          <p:nvCxnSpPr>
            <p:cNvPr id="29" name="直接箭头连接符 28"/>
            <p:cNvCxnSpPr/>
            <p:nvPr>
              <p:custDataLst>
                <p:tags r:id="rId10"/>
              </p:custDataLst>
            </p:nvPr>
          </p:nvCxnSpPr>
          <p:spPr>
            <a:xfrm>
              <a:off x="11333" y="7820"/>
              <a:ext cx="725" cy="55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>
              <p:custDataLst>
                <p:tags r:id="rId11"/>
              </p:custDataLst>
            </p:nvPr>
          </p:nvSpPr>
          <p:spPr>
            <a:xfrm>
              <a:off x="11133" y="8438"/>
              <a:ext cx="2964" cy="747"/>
            </a:xfrm>
            <a:prstGeom prst="rect">
              <a:avLst/>
            </a:prstGeom>
            <a:noFill/>
            <a:ln w="25400">
              <a:solidFill>
                <a:srgbClr val="91ACE0">
                  <a:alpha val="99000"/>
                </a:srgbClr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en-US" altLang="zh-CN" sz="2800" b="1">
                  <a:latin typeface="Times New Roman Bold" panose="02020603050405020304" charset="0"/>
                  <a:cs typeface="Times New Roman Bold" panose="02020603050405020304" charset="0"/>
                  <a:sym typeface="+mn-ea"/>
                </a:rPr>
                <a:t>first name</a:t>
              </a:r>
              <a:endParaRPr lang="en-US" altLang="zh-CN" sz="2800" b="1">
                <a:latin typeface="Times New Roman Bold" panose="02020603050405020304" charset="0"/>
                <a:cs typeface="Times New Roman Bold" panose="02020603050405020304" charset="0"/>
                <a:sym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066540" y="4965700"/>
            <a:ext cx="1882140" cy="880745"/>
            <a:chOff x="6404" y="7820"/>
            <a:chExt cx="2964" cy="1387"/>
          </a:xfrm>
        </p:grpSpPr>
        <p:cxnSp>
          <p:nvCxnSpPr>
            <p:cNvPr id="26" name="直接箭头连接符 25"/>
            <p:cNvCxnSpPr/>
            <p:nvPr>
              <p:custDataLst>
                <p:tags r:id="rId12"/>
              </p:custDataLst>
            </p:nvPr>
          </p:nvCxnSpPr>
          <p:spPr>
            <a:xfrm flipH="1">
              <a:off x="7838" y="7820"/>
              <a:ext cx="725" cy="55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>
              <p:custDataLst>
                <p:tags r:id="rId13"/>
              </p:custDataLst>
            </p:nvPr>
          </p:nvSpPr>
          <p:spPr>
            <a:xfrm>
              <a:off x="6404" y="8461"/>
              <a:ext cx="2964" cy="747"/>
            </a:xfrm>
            <a:prstGeom prst="rect">
              <a:avLst/>
            </a:prstGeom>
            <a:noFill/>
            <a:ln w="25400">
              <a:solidFill>
                <a:srgbClr val="EF949E">
                  <a:alpha val="99000"/>
                </a:srgbClr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en-US" altLang="zh-CN" sz="2800" b="1">
                  <a:latin typeface="Times New Roman Bold" panose="02020603050405020304" charset="0"/>
                  <a:cs typeface="Times New Roman Bold" panose="02020603050405020304" charset="0"/>
                </a:rPr>
                <a:t>last name</a:t>
              </a:r>
              <a:endParaRPr lang="en-US" altLang="zh-CN" sz="2800" b="1">
                <a:latin typeface="Times New Roman Bold" panose="02020603050405020304" charset="0"/>
                <a:cs typeface="Times New Roman Bold" panose="02020603050405020304" charset="0"/>
              </a:endParaRPr>
            </a:p>
          </p:txBody>
        </p:sp>
      </p:grpSp>
      <p:sp>
        <p:nvSpPr>
          <p:cNvPr id="33" name="左大括号 32"/>
          <p:cNvSpPr/>
          <p:nvPr/>
        </p:nvSpPr>
        <p:spPr>
          <a:xfrm rot="5400000" flipV="1">
            <a:off x="6068060" y="3009265"/>
            <a:ext cx="349250" cy="212153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4872990" y="2957195"/>
            <a:ext cx="2893060" cy="848995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18" grpId="0"/>
      <p:bldP spid="18" grpId="1"/>
      <p:bldP spid="21" grpId="0"/>
      <p:bldP spid="21" grpId="1"/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剪去单角的矩形 18"/>
          <p:cNvSpPr/>
          <p:nvPr>
            <p:custDataLst>
              <p:tags r:id="rId1"/>
            </p:custDataLst>
          </p:nvPr>
        </p:nvSpPr>
        <p:spPr>
          <a:xfrm>
            <a:off x="-10160" y="15875"/>
            <a:ext cx="2974340" cy="591820"/>
          </a:xfrm>
          <a:prstGeom prst="snip1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-10160" y="85725"/>
            <a:ext cx="2973705" cy="521970"/>
          </a:xfrm>
          <a:prstGeom prst="rect">
            <a:avLst/>
          </a:prstGeom>
          <a:noFill/>
          <a:ln w="9525" cap="flat" cmpd="sng">
            <a:noFill/>
            <a:prstDash val="solid"/>
          </a:ln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2"/>
                </a:solidFill>
                <a:latin typeface="Cooper Std" panose="0208090305030B090404" charset="0"/>
                <a:cs typeface="Cooper Std" panose="0208090305030B090404" charset="0"/>
              </a:rPr>
              <a:t>listen and </a:t>
            </a:r>
            <a:r>
              <a:rPr lang="en-US" altLang="zh-CN" sz="2800">
                <a:solidFill>
                  <a:schemeClr val="bg2"/>
                </a:solidFill>
                <a:latin typeface="Cooper Std" panose="0208090305030B090404" charset="0"/>
                <a:cs typeface="Cooper Std" panose="0208090305030B090404" charset="0"/>
              </a:rPr>
              <a:t>find</a:t>
            </a:r>
            <a:endParaRPr lang="en-US" altLang="zh-CN" sz="2800">
              <a:solidFill>
                <a:schemeClr val="bg2"/>
              </a:solidFill>
              <a:latin typeface="Cooper Std" panose="0208090305030B090404" charset="0"/>
              <a:cs typeface="Cooper Std" panose="0208090305030B09040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359660" y="1259205"/>
            <a:ext cx="497205" cy="33083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2052955" y="2226310"/>
            <a:ext cx="497205" cy="33083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555750" y="4566920"/>
            <a:ext cx="497205" cy="33083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555750" y="5596890"/>
            <a:ext cx="497205" cy="33083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8921750" y="2226310"/>
            <a:ext cx="497205" cy="33083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623810" y="4070985"/>
            <a:ext cx="497205" cy="33083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302510" y="5088255"/>
            <a:ext cx="812800" cy="3562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>
            <p:custDataLst>
              <p:tags r:id="rId3"/>
            </p:custDataLst>
          </p:nvPr>
        </p:nvSpPr>
        <p:spPr>
          <a:xfrm>
            <a:off x="2359660" y="6017260"/>
            <a:ext cx="755650" cy="35623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>
            <p:custDataLst>
              <p:tags r:id="rId4"/>
            </p:custDataLst>
          </p:nvPr>
        </p:nvSpPr>
        <p:spPr>
          <a:xfrm>
            <a:off x="9019540" y="2670810"/>
            <a:ext cx="812800" cy="3562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>
            <p:custDataLst>
              <p:tags r:id="rId5"/>
            </p:custDataLst>
          </p:nvPr>
        </p:nvSpPr>
        <p:spPr>
          <a:xfrm>
            <a:off x="7623810" y="3154045"/>
            <a:ext cx="497840" cy="3562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>
            <p:custDataLst>
              <p:tags r:id="rId6"/>
            </p:custDataLst>
          </p:nvPr>
        </p:nvSpPr>
        <p:spPr>
          <a:xfrm>
            <a:off x="8335645" y="4566920"/>
            <a:ext cx="395605" cy="3562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7"/>
            </p:custDataLst>
          </p:nvPr>
        </p:nvSpPr>
        <p:spPr>
          <a:xfrm>
            <a:off x="372110" y="1109345"/>
            <a:ext cx="6296025" cy="5367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30000"/>
              </a:lnSpc>
              <a:buFont typeface="Arial" panose="020B0604020202090204" pitchFamily="34" charset="0"/>
              <a:buNone/>
            </a:pPr>
            <a:r>
              <a:rPr lang="en-US" altLang="zh-CN" sz="2400" i="1" dirty="0">
                <a:solidFill>
                  <a:srgbClr val="C00000"/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Meimei: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Hello, I’m Song Meimei. May I have 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  <a:p>
            <a:pPr indent="0" fontAlgn="auto">
              <a:lnSpc>
                <a:spcPct val="130000"/>
              </a:lnSpc>
              <a:buFont typeface="Arial" panose="020B0604020202090204" pitchFamily="34" charset="0"/>
              <a:buNone/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              your name?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30000"/>
              </a:lnSpc>
              <a:buFont typeface="Arial" panose="020B0604020202090204" pitchFamily="34" charset="0"/>
              <a:buNone/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  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Peter: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Hi, I’m Peter Brown. Nice to meet you.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30000"/>
              </a:lnSpc>
              <a:buFont typeface="Arial" panose="020B0604020202090204" pitchFamily="34" charset="0"/>
              <a:buNone/>
            </a:pPr>
            <a:r>
              <a:rPr lang="en-US" altLang="zh-CN" sz="2400" i="1" dirty="0">
                <a:solidFill>
                  <a:srgbClr val="C00000"/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Meimei: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Nice to meet you too. How do you    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  <a:p>
            <a:pPr indent="0" fontAlgn="auto">
              <a:lnSpc>
                <a:spcPct val="130000"/>
              </a:lnSpc>
              <a:buFont typeface="Arial" panose="020B0604020202090204" pitchFamily="34" charset="0"/>
              <a:buNone/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              spell your name?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30000"/>
              </a:lnSpc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  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Peter: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P-E-T-E-R, Peter. B-R-O-W-N, Brown.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30000"/>
              </a:lnSpc>
              <a:buFont typeface="Arial" panose="020B0604020202090204" pitchFamily="34" charset="0"/>
              <a:buNone/>
            </a:pPr>
            <a:r>
              <a:rPr lang="en-US" altLang="zh-CN" sz="2400" i="1" dirty="0">
                <a:solidFill>
                  <a:srgbClr val="C00000"/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Meimei: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Where 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are you from?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30000"/>
              </a:lnSpc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  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Peter: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I’m from London, in the UK.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30000"/>
              </a:lnSpc>
              <a:buFont typeface="Arial" panose="020B0604020202090204" pitchFamily="34" charset="0"/>
              <a:buNone/>
            </a:pPr>
            <a:r>
              <a:rPr lang="en-US" altLang="zh-CN" sz="2400" i="1" dirty="0">
                <a:solidFill>
                  <a:srgbClr val="C00000"/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Meimei: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Wow, that’s far. What class are you in?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30000"/>
              </a:lnSpc>
            </a:pP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  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Peter: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I’m in Class 1, Grade 7.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30000"/>
              </a:lnSpc>
              <a:buFont typeface="Arial" panose="020B0604020202090204" pitchFamily="34" charset="0"/>
              <a:buNone/>
            </a:pPr>
            <a:r>
              <a:rPr lang="en-US" altLang="zh-CN" sz="2400" i="1" dirty="0">
                <a:solidFill>
                  <a:srgbClr val="C00000"/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Meimei:</a:t>
            </a:r>
            <a:r>
              <a:rPr lang="en-US" altLang="zh-CN" sz="24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Wow, we’re in the same class!</a:t>
            </a:r>
            <a:endParaRPr lang="en-US" altLang="zh-CN" sz="24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</p:txBody>
      </p:sp>
      <p:sp>
        <p:nvSpPr>
          <p:cNvPr id="15" name="文本框 14">
            <a:hlinkClick r:id="rId8" action="ppaction://hlinksldjump"/>
          </p:cNvPr>
          <p:cNvSpPr txBox="1"/>
          <p:nvPr/>
        </p:nvSpPr>
        <p:spPr>
          <a:xfrm>
            <a:off x="4546600" y="0"/>
            <a:ext cx="3574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 Regular" panose="02020603050405020304" charset="0"/>
                <a:cs typeface="Times New Roman Regular" panose="02020603050405020304" charset="0"/>
              </a:rPr>
              <a:t>Contraction</a:t>
            </a:r>
            <a:r>
              <a:rPr lang="en-US" altLang="zh-CN" sz="2400" b="1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(</a:t>
            </a:r>
            <a:r>
              <a:rPr lang="zh-CN" altLang="en-US" sz="2400" b="1">
                <a:latin typeface="Times New Roman Regular" panose="02020603050405020304" charset="0"/>
                <a:cs typeface="Times New Roman Regular" panose="02020603050405020304" charset="0"/>
              </a:rPr>
              <a:t>缩写</a:t>
            </a:r>
            <a:r>
              <a:rPr lang="en-US" altLang="zh-CN" sz="2400" b="1">
                <a:latin typeface="Times New Roman Regular" panose="02020603050405020304" charset="0"/>
                <a:cs typeface="Times New Roman Regular" panose="02020603050405020304" charset="0"/>
              </a:rPr>
              <a:t>)</a:t>
            </a:r>
            <a:endParaRPr lang="en-US" altLang="zh-CN" sz="2400" b="1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33410" y="5766435"/>
            <a:ext cx="1449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P83</a:t>
            </a:r>
            <a:endParaRPr lang="en-US" altLang="zh-CN" sz="4000"/>
          </a:p>
        </p:txBody>
      </p:sp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6770287" y="1109033"/>
            <a:ext cx="5135216" cy="4356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40000"/>
              </a:lnSpc>
              <a:buFont typeface="Arial" panose="020B0604020202090204" pitchFamily="34" charset="0"/>
              <a:buNone/>
            </a:pP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  </a:t>
            </a:r>
            <a:r>
              <a:rPr lang="en-US" altLang="zh-CN" sz="2200" i="1" dirty="0">
                <a:solidFill>
                  <a:srgbClr val="C00000"/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Ella:</a:t>
            </a: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Good morning, Ms Li.</a:t>
            </a:r>
            <a:endParaRPr lang="en-US" altLang="zh-CN" sz="22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40000"/>
              </a:lnSpc>
            </a:pPr>
            <a:r>
              <a:rPr lang="en-US" altLang="zh-CN" sz="2200" i="1" dirty="0">
                <a:solidFill>
                  <a:schemeClr val="accent1"/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Ms Li:</a:t>
            </a:r>
            <a:r>
              <a:rPr lang="en-US" altLang="zh-CN" sz="2200" dirty="0">
                <a:solidFill>
                  <a:schemeClr val="accent1"/>
                </a:solidFill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</a:t>
            </a: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Good morning! Are you Emma? </a:t>
            </a:r>
            <a:endParaRPr lang="en-US" altLang="zh-CN" sz="22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40000"/>
              </a:lnSpc>
            </a:pP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  </a:t>
            </a:r>
            <a:r>
              <a:rPr lang="en-US" altLang="zh-CN" sz="2200" i="1" dirty="0">
                <a:solidFill>
                  <a:srgbClr val="C00000"/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Ella:</a:t>
            </a: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No, Ms Li. I’m Ella.</a:t>
            </a:r>
            <a:endParaRPr lang="en-US" altLang="zh-CN" sz="22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40000"/>
              </a:lnSpc>
            </a:pPr>
            <a:r>
              <a:rPr lang="en-US" altLang="zh-CN" sz="2200" i="1" dirty="0">
                <a:solidFill>
                  <a:schemeClr val="accent1"/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Ms Li:</a:t>
            </a: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Sorry, Ella. What’s your last name? </a:t>
            </a:r>
            <a:endParaRPr lang="en-US" altLang="zh-CN" sz="22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40000"/>
              </a:lnSpc>
            </a:pP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  </a:t>
            </a:r>
            <a:r>
              <a:rPr lang="en-US" altLang="zh-CN" sz="2200" i="1" dirty="0">
                <a:solidFill>
                  <a:srgbClr val="C00000"/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Ella:</a:t>
            </a: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It’s Miller.</a:t>
            </a:r>
            <a:endParaRPr lang="en-US" altLang="zh-CN" sz="22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40000"/>
              </a:lnSpc>
            </a:pPr>
            <a:r>
              <a:rPr lang="en-US" altLang="zh-CN" sz="2200" i="1" dirty="0">
                <a:solidFill>
                  <a:schemeClr val="accent1"/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Ms Li:</a:t>
            </a: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How old are you, Ella?</a:t>
            </a:r>
            <a:endParaRPr lang="en-US" altLang="zh-CN" sz="22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40000"/>
              </a:lnSpc>
            </a:pP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  </a:t>
            </a:r>
            <a:r>
              <a:rPr lang="en-US" altLang="zh-CN" sz="2200" i="1" dirty="0">
                <a:solidFill>
                  <a:srgbClr val="C00000"/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Ella:</a:t>
            </a: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I’m 12 years old.</a:t>
            </a:r>
            <a:endParaRPr lang="en-US" altLang="zh-CN" sz="22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40000"/>
              </a:lnSpc>
              <a:buFont typeface="Arial" panose="020B0604020202090204" pitchFamily="34" charset="0"/>
              <a:buNone/>
            </a:pPr>
            <a:r>
              <a:rPr lang="en-US" altLang="zh-CN" sz="2200" i="1" dirty="0">
                <a:solidFill>
                  <a:schemeClr val="accent1"/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Ms Li:</a:t>
            </a: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Well, it’s nice to meet you.</a:t>
            </a:r>
            <a:endParaRPr lang="en-US" altLang="zh-CN" sz="22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</a:endParaRPr>
          </a:p>
          <a:p>
            <a:pPr indent="0" fontAlgn="auto">
              <a:lnSpc>
                <a:spcPct val="140000"/>
              </a:lnSpc>
            </a:pP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 </a:t>
            </a:r>
            <a:r>
              <a:rPr lang="en-US" altLang="zh-CN" sz="2200" i="1" dirty="0"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 </a:t>
            </a:r>
            <a:r>
              <a:rPr lang="en-US" altLang="zh-CN" sz="2200" i="1" dirty="0">
                <a:solidFill>
                  <a:srgbClr val="C00000"/>
                </a:solidFill>
                <a:latin typeface="Times New Roman Italic" panose="02020603050405020304" charset="0"/>
                <a:ea typeface="方正楷体简体" panose="03000509000000000000" pitchFamily="65" charset="-122"/>
                <a:cs typeface="Times New Roman Italic" panose="02020603050405020304" charset="0"/>
                <a:sym typeface="+mn-ea"/>
              </a:rPr>
              <a:t>Ella:</a:t>
            </a:r>
            <a:r>
              <a:rPr lang="en-US" altLang="zh-CN" sz="2200" dirty="0">
                <a:latin typeface="Times New Roman Regular" panose="02020603050405020304" charset="0"/>
                <a:ea typeface="方正楷体简体" panose="03000509000000000000" pitchFamily="65" charset="-122"/>
                <a:cs typeface="Times New Roman Regular" panose="02020603050405020304" charset="0"/>
                <a:sym typeface="+mn-ea"/>
              </a:rPr>
              <a:t> Nice to meet you too.</a:t>
            </a:r>
            <a:endParaRPr lang="en-US" altLang="zh-CN" sz="2200" dirty="0">
              <a:latin typeface="Times New Roman Regular" panose="02020603050405020304" charset="0"/>
              <a:ea typeface="方正楷体简体" panose="03000509000000000000" pitchFamily="65" charset="-122"/>
              <a:cs typeface="Times New Roman Regular" panose="02020603050405020304" charset="0"/>
              <a:sym typeface="+mn-ea"/>
            </a:endParaRPr>
          </a:p>
        </p:txBody>
      </p:sp>
      <p:pic>
        <p:nvPicPr>
          <p:cNvPr id="3" name="Section A 1c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11">
                  <p14:trim st="9443.00000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608310" y="5766435"/>
            <a:ext cx="825500" cy="8255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2595" y="643890"/>
            <a:ext cx="93897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</a:rPr>
              <a:t>Circle contractions in the conversation</a:t>
            </a:r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</a:rPr>
              <a:t>s.</a:t>
            </a:r>
            <a:endParaRPr lang="en-US" altLang="zh-CN" sz="32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8" dur="811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2" grpId="1" animBg="1"/>
      <p:bldP spid="4" grpId="1" animBg="1"/>
      <p:bldP spid="5" grpId="1" animBg="1"/>
      <p:bldP spid="6" grpId="1" animBg="1"/>
      <p:bldP spid="7" grpId="1" animBg="1"/>
      <p:bldP spid="8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/>
      <p:bldP spid="15" grpId="1"/>
      <p:bldP spid="9" grpId="0"/>
      <p:bldP spid="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TABLE_ENDDRAG_ORIGIN_RECT" val="485*383"/>
  <p:tag name="TABLE_ENDDRAG_RECT" val="190*126*485*383"/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8105,&quot;width&quot;:10689}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61">
    <a:dk1>
      <a:sysClr val="windowText" lastClr="000000"/>
    </a:dk1>
    <a:lt1>
      <a:srgbClr val="FFFFFF"/>
    </a:lt1>
    <a:dk2>
      <a:srgbClr val="FCB94C"/>
    </a:dk2>
    <a:lt2>
      <a:srgbClr val="FFFFFF"/>
    </a:lt2>
    <a:accent1>
      <a:srgbClr val="FEF7EC"/>
    </a:accent1>
    <a:accent2>
      <a:srgbClr val="FFF1D1"/>
    </a:accent2>
    <a:accent3>
      <a:srgbClr val="FFECCE"/>
    </a:accent3>
    <a:accent4>
      <a:srgbClr val="FFE6BE"/>
    </a:accent4>
    <a:accent5>
      <a:srgbClr val="FFE2B4"/>
    </a:accent5>
    <a:accent6>
      <a:srgbClr val="D78603"/>
    </a:accent6>
    <a:hlink>
      <a:srgbClr val="FCB94C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4677</Words>
  <Application>WPS 文字</Application>
  <PresentationFormat>宽屏</PresentationFormat>
  <Paragraphs>382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47" baseType="lpstr">
      <vt:lpstr>Arial</vt:lpstr>
      <vt:lpstr>宋体</vt:lpstr>
      <vt:lpstr>Wingdings</vt:lpstr>
      <vt:lpstr>方正黑体_GBK</vt:lpstr>
      <vt:lpstr>Calibri</vt:lpstr>
      <vt:lpstr>Helvetica Neue</vt:lpstr>
      <vt:lpstr>汉仪书宋二KW</vt:lpstr>
      <vt:lpstr>Arial bold</vt:lpstr>
      <vt:lpstr>汉仪中黑KW</vt:lpstr>
      <vt:lpstr>Cooper Std</vt:lpstr>
      <vt:lpstr>AbcManuscript</vt:lpstr>
      <vt:lpstr>Times New Roman Regular</vt:lpstr>
      <vt:lpstr>Times New Roman Bold</vt:lpstr>
      <vt:lpstr>微软雅黑</vt:lpstr>
      <vt:lpstr>Arial Black</vt:lpstr>
      <vt:lpstr>Wingdings</vt:lpstr>
      <vt:lpstr>Times New Roman</vt:lpstr>
      <vt:lpstr>方正楷体简体</vt:lpstr>
      <vt:lpstr>汉仪楷体简</vt:lpstr>
      <vt:lpstr>Arno Pro</vt:lpstr>
      <vt:lpstr>Arial</vt:lpstr>
      <vt:lpstr>Times New Roman Italic</vt:lpstr>
      <vt:lpstr>宋体</vt:lpstr>
      <vt:lpstr>Impact</vt:lpstr>
      <vt:lpstr>等线</vt:lpstr>
      <vt:lpstr>汉仪中等线KW</vt:lpstr>
      <vt:lpstr>汉仪旗黑</vt:lpstr>
      <vt:lpstr>Arial Unicode MS</vt:lpstr>
      <vt:lpstr>苹方-简</vt:lpstr>
      <vt:lpstr>WPS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Anne</cp:lastModifiedBy>
  <cp:revision>17</cp:revision>
  <dcterms:created xsi:type="dcterms:W3CDTF">2024-09-18T15:00:55Z</dcterms:created>
  <dcterms:modified xsi:type="dcterms:W3CDTF">2024-09-18T15:00:55Z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2052-6.10.1.8873</vt:lpwstr>
  </property>
  <property fmtid="{D5CDD505-2E9C-101B-9397-08002B2CF9AE}" pid="3" name="ICV">
    <vt:lpwstr>37CC3C7C05D99A9570E7EA66E3154F35_43</vt:lpwstr>
  </property>
</Properties>
</file>