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 id="2" name="作者" initials="A" lastIdx="0" clrIdx="1"/>
  <p:cmAuthor id="3" name="微软用户" initials="微" lastIdx="1" clrIdx="0"/>
  <p:cmAuthor id="4" name="姜伟光" initials="姜" lastIdx="1" clrIdx="0"/>
  <p:cmAuthor id="5" name="Administrator" initials="A" lastIdx="1" clrIdx="1"/>
  <p:cmAuthor id="6" name="lenovo" initials="l" lastIdx="6" clrIdx="2"/>
  <p:cmAuthor id="7" name="宋洁然" initials="宋" lastIdx="2" clrIdx="1"/>
  <p:cmAuthor id="8" name="ming qiu" initials="m" lastIdx="17" clrIdx="1"/>
  <p:cmAuthor id="9" name="PPTer_Tang"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1" Type="http://schemas.openxmlformats.org/officeDocument/2006/relationships/slideLayout" Target="../slideLayouts/slideLayout2.xml"/><Relationship Id="rId20" Type="http://schemas.openxmlformats.org/officeDocument/2006/relationships/tags" Target="../tags/tag29.xml"/><Relationship Id="rId2" Type="http://schemas.openxmlformats.org/officeDocument/2006/relationships/tags" Target="../tags/tag11.xml"/><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hdphoto" Target="../media/image13.wdp"/><Relationship Id="rId5" Type="http://schemas.openxmlformats.org/officeDocument/2006/relationships/image" Target="../media/image12.png"/><Relationship Id="rId4" Type="http://schemas.openxmlformats.org/officeDocument/2006/relationships/image" Target="../media/image11.jpe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390525" y="782320"/>
            <a:ext cx="11410315" cy="962660"/>
          </a:xfrm>
        </p:spPr>
        <p:txBody>
          <a:bodyPr>
            <a:normAutofit/>
          </a:bodyPr>
          <a:p>
            <a:r>
              <a:rPr lang="zh-CN" altLang="en-US" sz="5400" b="1">
                <a:solidFill>
                  <a:srgbClr val="C00000"/>
                </a:solidFill>
                <a:effectLst>
                  <a:outerShdw blurRad="38100" dist="38100" dir="2700000" algn="tl">
                    <a:srgbClr val="000000">
                      <a:alpha val="43137"/>
                    </a:srgbClr>
                  </a:outerShdw>
                </a:effectLst>
              </a:rPr>
              <a:t>第</a:t>
            </a:r>
            <a:r>
              <a:rPr lang="en-US" altLang="zh-CN" sz="5400" b="1">
                <a:solidFill>
                  <a:srgbClr val="C00000"/>
                </a:solidFill>
                <a:effectLst>
                  <a:outerShdw blurRad="38100" dist="38100" dir="2700000" algn="tl">
                    <a:srgbClr val="000000">
                      <a:alpha val="43137"/>
                    </a:srgbClr>
                  </a:outerShdw>
                </a:effectLst>
              </a:rPr>
              <a:t>2</a:t>
            </a:r>
            <a:r>
              <a:rPr lang="zh-CN" altLang="en-US" sz="5400" b="1">
                <a:solidFill>
                  <a:srgbClr val="C00000"/>
                </a:solidFill>
                <a:effectLst>
                  <a:outerShdw blurRad="38100" dist="38100" dir="2700000" algn="tl">
                    <a:srgbClr val="000000">
                      <a:alpha val="43137"/>
                    </a:srgbClr>
                  </a:outerShdw>
                </a:effectLst>
              </a:rPr>
              <a:t>课</a:t>
            </a:r>
            <a:r>
              <a:rPr lang="en-US" altLang="zh-CN" sz="5400" b="1">
                <a:solidFill>
                  <a:srgbClr val="C00000"/>
                </a:solidFill>
                <a:effectLst>
                  <a:outerShdw blurRad="38100" dist="38100" dir="2700000" algn="tl">
                    <a:srgbClr val="000000">
                      <a:alpha val="43137"/>
                    </a:srgbClr>
                  </a:outerShdw>
                </a:effectLst>
              </a:rPr>
              <a:t> </a:t>
            </a:r>
            <a:r>
              <a:rPr lang="zh-CN" altLang="en-US" sz="5400" b="1">
                <a:solidFill>
                  <a:schemeClr val="tx1"/>
                </a:solidFill>
                <a:effectLst>
                  <a:outerShdw blurRad="38100" dist="38100" dir="2700000" algn="tl">
                    <a:srgbClr val="000000">
                      <a:alpha val="43137"/>
                    </a:srgbClr>
                  </a:outerShdw>
                </a:effectLst>
              </a:rPr>
              <a:t>新航路开辟后</a:t>
            </a:r>
            <a:r>
              <a:rPr lang="zh-CN" altLang="en-US" sz="5400" b="1">
                <a:solidFill>
                  <a:srgbClr val="C00000"/>
                </a:solidFill>
                <a:effectLst>
                  <a:outerShdw blurRad="38100" dist="38100" dir="2700000" algn="tl">
                    <a:srgbClr val="000000">
                      <a:alpha val="43137"/>
                    </a:srgbClr>
                  </a:outerShdw>
                </a:effectLst>
              </a:rPr>
              <a:t>的食物物种交流</a:t>
            </a:r>
            <a:endParaRPr lang="zh-CN" altLang="en-US" sz="5400" b="1">
              <a:solidFill>
                <a:srgbClr val="C00000"/>
              </a:solidFill>
              <a:effectLst>
                <a:outerShdw blurRad="38100" dist="38100" dir="2700000" algn="tl">
                  <a:srgbClr val="000000">
                    <a:alpha val="43137"/>
                  </a:srgbClr>
                </a:outerShdw>
              </a:effectLst>
            </a:endParaRPr>
          </a:p>
        </p:txBody>
      </p:sp>
      <p:sp>
        <p:nvSpPr>
          <p:cNvPr id="4" name="文本框 3"/>
          <p:cNvSpPr txBox="1"/>
          <p:nvPr/>
        </p:nvSpPr>
        <p:spPr>
          <a:xfrm>
            <a:off x="1431925" y="1744980"/>
            <a:ext cx="9603740" cy="460375"/>
          </a:xfrm>
          <a:prstGeom prst="rect">
            <a:avLst/>
          </a:prstGeom>
          <a:solidFill>
            <a:srgbClr val="FFD1D1"/>
          </a:solidFill>
        </p:spPr>
        <p:txBody>
          <a:bodyPr wrap="square" rtlCol="0" anchor="t">
            <a:spAutoFit/>
          </a:bodyPr>
          <a:p>
            <a:pPr algn="ctr"/>
            <a:r>
              <a:rPr lang="zh-CN" altLang="en-US" sz="2400" b="1">
                <a:latin typeface="楷体" panose="02010609060101010101" charset="-122"/>
                <a:ea typeface="楷体" panose="02010609060101010101" charset="-122"/>
              </a:rPr>
              <a:t>了解新航路开辟后各大洲之间的食物物种交流及其对人类历史的影响</a:t>
            </a:r>
            <a:endParaRPr lang="zh-CN" altLang="en-US" sz="2400" b="1">
              <a:latin typeface="楷体" panose="02010609060101010101" charset="-122"/>
              <a:ea typeface="楷体" panose="02010609060101010101" charset="-122"/>
            </a:endParaRPr>
          </a:p>
        </p:txBody>
      </p:sp>
      <p:sp>
        <p:nvSpPr>
          <p:cNvPr id="6" name="文本框 5"/>
          <p:cNvSpPr txBox="1"/>
          <p:nvPr/>
        </p:nvSpPr>
        <p:spPr>
          <a:xfrm>
            <a:off x="4472732" y="2454227"/>
            <a:ext cx="6422065" cy="521970"/>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一盘人类文明结晶的</a:t>
            </a:r>
            <a:r>
              <a:rPr lang="en-US" altLang="zh-CN" sz="28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新疆大盘鸡</a:t>
            </a:r>
            <a:endPar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6972" t="13013" r="3028" b="13185"/>
          <a:stretch>
            <a:fillRect/>
          </a:stretch>
        </p:blipFill>
        <p:spPr>
          <a:xfrm>
            <a:off x="1125855" y="2454275"/>
            <a:ext cx="3347085" cy="4117340"/>
          </a:xfrm>
          <a:prstGeom prst="ellipse">
            <a:avLst/>
          </a:prstGeom>
        </p:spPr>
      </p:pic>
      <p:sp>
        <p:nvSpPr>
          <p:cNvPr id="7" name="文本框 6"/>
          <p:cNvSpPr txBox="1"/>
          <p:nvPr/>
        </p:nvSpPr>
        <p:spPr>
          <a:xfrm>
            <a:off x="4556316" y="2976235"/>
            <a:ext cx="3943874" cy="829945"/>
          </a:xfrm>
          <a:prstGeom prst="rect">
            <a:avLst/>
          </a:prstGeom>
          <a:noFill/>
        </p:spPr>
        <p:txBody>
          <a:bodyPr wrap="square" rtlCol="0">
            <a:spAutoFit/>
          </a:bodyPr>
          <a:p>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食材：</a:t>
            </a:r>
            <a:endPar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宽面</a:t>
            </a:r>
            <a:r>
              <a:rPr lang="en-US" altLang="zh-CN"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小麦</a:t>
            </a:r>
            <a:r>
              <a:rPr lang="en-US" altLang="zh-CN"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西亚</a:t>
            </a:r>
            <a:endPar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12" name="文本框 11"/>
          <p:cNvSpPr txBox="1"/>
          <p:nvPr/>
        </p:nvSpPr>
        <p:spPr>
          <a:xfrm>
            <a:off x="4556316" y="4383124"/>
            <a:ext cx="3943874" cy="460375"/>
          </a:xfrm>
          <a:prstGeom prst="rect">
            <a:avLst/>
          </a:prstGeom>
          <a:noFill/>
        </p:spPr>
        <p:txBody>
          <a:bodyPr wrap="square" rtlCol="0">
            <a:spAutoFit/>
          </a:bodyPr>
          <a:p>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土豆</a:t>
            </a:r>
            <a:r>
              <a:rPr lang="en-US" altLang="zh-CN"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南美</a:t>
            </a:r>
            <a:endPar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16" name="文本框 15"/>
          <p:cNvSpPr txBox="1"/>
          <p:nvPr/>
        </p:nvSpPr>
        <p:spPr>
          <a:xfrm>
            <a:off x="4617297" y="5428349"/>
            <a:ext cx="3943874" cy="460375"/>
          </a:xfrm>
          <a:prstGeom prst="rect">
            <a:avLst/>
          </a:prstGeom>
          <a:noFill/>
        </p:spPr>
        <p:txBody>
          <a:bodyPr wrap="square" rtlCol="0">
            <a:spAutoFit/>
          </a:bodyPr>
          <a:p>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辣椒</a:t>
            </a:r>
            <a:r>
              <a:rPr lang="en-US" altLang="zh-CN"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中美洲</a:t>
            </a:r>
            <a:endPar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18" name="文本框 17"/>
          <p:cNvSpPr txBox="1"/>
          <p:nvPr/>
        </p:nvSpPr>
        <p:spPr>
          <a:xfrm>
            <a:off x="8336915" y="2976245"/>
            <a:ext cx="2827655" cy="1863725"/>
          </a:xfrm>
          <a:prstGeom prst="rect">
            <a:avLst/>
          </a:prstGeom>
          <a:noFill/>
        </p:spPr>
        <p:txBody>
          <a:bodyPr wrap="square" rtlCol="0">
            <a:spAutoFit/>
          </a:bodyPr>
          <a:p>
            <a:pPr>
              <a:lnSpc>
                <a:spcPct val="120000"/>
              </a:lnSpc>
            </a:pPr>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油料：</a:t>
            </a:r>
            <a:endParaRPr lang="en-US" altLang="zh-CN"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nSpc>
                <a:spcPct val="120000"/>
              </a:lnSpc>
            </a:pPr>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花生</a:t>
            </a:r>
            <a:r>
              <a:rPr lang="en-US" altLang="zh-CN"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美洲</a:t>
            </a:r>
            <a:endParaRPr lang="en-US" altLang="zh-CN"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nSpc>
                <a:spcPct val="120000"/>
              </a:lnSpc>
            </a:pPr>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油菜</a:t>
            </a:r>
            <a:r>
              <a:rPr lang="en-US" altLang="zh-CN"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欧洲</a:t>
            </a:r>
            <a:endParaRPr lang="en-US" altLang="zh-CN"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nSpc>
                <a:spcPct val="120000"/>
              </a:lnSpc>
            </a:pPr>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大豆</a:t>
            </a:r>
            <a:r>
              <a:rPr lang="en-US" altLang="zh-CN"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中国</a:t>
            </a:r>
            <a:endPar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20" name="文本框 19"/>
          <p:cNvSpPr txBox="1"/>
          <p:nvPr/>
        </p:nvSpPr>
        <p:spPr>
          <a:xfrm>
            <a:off x="4556316" y="3860640"/>
            <a:ext cx="3943874" cy="460375"/>
          </a:xfrm>
          <a:prstGeom prst="rect">
            <a:avLst/>
          </a:prstGeom>
          <a:noFill/>
        </p:spPr>
        <p:txBody>
          <a:bodyPr wrap="square" rtlCol="0">
            <a:spAutoFit/>
          </a:bodyPr>
          <a:p>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花椒</a:t>
            </a:r>
            <a:r>
              <a:rPr lang="en-US" altLang="zh-CN"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四川</a:t>
            </a:r>
            <a:endPar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22" name="文本框 21"/>
          <p:cNvSpPr txBox="1"/>
          <p:nvPr/>
        </p:nvSpPr>
        <p:spPr>
          <a:xfrm>
            <a:off x="4586796" y="4905847"/>
            <a:ext cx="3943874" cy="460375"/>
          </a:xfrm>
          <a:prstGeom prst="rect">
            <a:avLst/>
          </a:prstGeom>
          <a:noFill/>
        </p:spPr>
        <p:txBody>
          <a:bodyPr wrap="square" rtlCol="0">
            <a:spAutoFit/>
          </a:bodyPr>
          <a:p>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八角</a:t>
            </a:r>
            <a:r>
              <a:rPr lang="en-US" altLang="zh-CN"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广西</a:t>
            </a:r>
            <a:endParaRPr lang="zh-CN" altLang="en-US" sz="24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8" name="椭圆 7"/>
          <p:cNvSpPr/>
          <p:nvPr/>
        </p:nvSpPr>
        <p:spPr>
          <a:xfrm>
            <a:off x="5957570" y="692150"/>
            <a:ext cx="765810" cy="989330"/>
          </a:xfrm>
          <a:prstGeom prst="ellipse">
            <a:avLst/>
          </a:prstGeom>
          <a:solidFill>
            <a:srgbClr val="FFD1D1">
              <a:alpha val="36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3693160" y="168275"/>
            <a:ext cx="5669280" cy="460375"/>
          </a:xfrm>
          <a:prstGeom prst="rect">
            <a:avLst/>
          </a:prstGeom>
          <a:noFill/>
          <a:ln>
            <a:solidFill>
              <a:srgbClr val="C00000"/>
            </a:solidFill>
          </a:ln>
        </p:spPr>
        <p:txBody>
          <a:bodyPr wrap="none" rtlCol="0">
            <a:spAutoFit/>
          </a:bodyPr>
          <a:p>
            <a:r>
              <a:rPr lang="zh-CN" altLang="en-US" sz="2400"/>
              <a:t>新航路开辟</a:t>
            </a:r>
            <a:r>
              <a:rPr lang="zh-CN" altLang="en-US" sz="2400" b="1">
                <a:solidFill>
                  <a:srgbClr val="FF0000"/>
                </a:solidFill>
              </a:rPr>
              <a:t>前</a:t>
            </a:r>
            <a:r>
              <a:rPr lang="zh-CN" altLang="en-US" sz="2400"/>
              <a:t>食物物种的交流情况如何？</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7655" y="100965"/>
            <a:ext cx="5902960" cy="1014730"/>
          </a:xfrm>
          <a:prstGeom prst="rect">
            <a:avLst/>
          </a:prstGeom>
          <a:noFill/>
        </p:spPr>
        <p:txBody>
          <a:bodyPr wrap="square" rtlCol="0" anchor="t">
            <a:spAutoFit/>
          </a:bodyPr>
          <a:p>
            <a:r>
              <a:rPr lang="zh-CN" altLang="en-US" sz="3200" b="1">
                <a:solidFill>
                  <a:srgbClr val="C00000"/>
                </a:solidFill>
              </a:rPr>
              <a:t>三、食物物种交流带来的影响</a:t>
            </a:r>
            <a:endParaRPr lang="zh-CN" altLang="en-US" sz="3200" b="1">
              <a:solidFill>
                <a:srgbClr val="C00000"/>
              </a:solidFill>
            </a:endParaRPr>
          </a:p>
          <a:p>
            <a:r>
              <a:rPr lang="zh-CN" altLang="en-US" sz="2800" b="1">
                <a:solidFill>
                  <a:srgbClr val="1D41D5"/>
                </a:solidFill>
              </a:rPr>
              <a:t>（一）积极</a:t>
            </a:r>
            <a:endParaRPr lang="zh-CN" altLang="en-US" sz="2800" b="1">
              <a:solidFill>
                <a:srgbClr val="1D41D5"/>
              </a:solidFill>
            </a:endParaRPr>
          </a:p>
        </p:txBody>
      </p:sp>
      <p:pic>
        <p:nvPicPr>
          <p:cNvPr id="5" name="图片 2" descr="2db895d0b9bedbd8a2981beb28e8cf3"/>
          <p:cNvPicPr>
            <a:picLocks noChangeAspect="1"/>
          </p:cNvPicPr>
          <p:nvPr/>
        </p:nvPicPr>
        <p:blipFill>
          <a:blip r:embed="rId1"/>
          <a:srcRect l="7344" t="8562" r="6342" b="9188"/>
          <a:stretch>
            <a:fillRect/>
          </a:stretch>
        </p:blipFill>
        <p:spPr>
          <a:xfrm>
            <a:off x="2500630" y="932180"/>
            <a:ext cx="7190740" cy="3607435"/>
          </a:xfrm>
          <a:prstGeom prst="rect">
            <a:avLst/>
          </a:prstGeom>
        </p:spPr>
      </p:pic>
      <p:sp>
        <p:nvSpPr>
          <p:cNvPr id="100" name="矩形 99"/>
          <p:cNvSpPr/>
          <p:nvPr/>
        </p:nvSpPr>
        <p:spPr>
          <a:xfrm>
            <a:off x="851535" y="4483100"/>
            <a:ext cx="10377170" cy="1308735"/>
          </a:xfrm>
          <a:prstGeom prst="rect">
            <a:avLst/>
          </a:prstGeom>
          <a:solidFill>
            <a:srgbClr val="F2F2F2"/>
          </a:solidFill>
          <a:ln w="9525">
            <a:solidFill>
              <a:srgbClr val="C00000"/>
            </a:solidFill>
          </a:ln>
        </p:spPr>
        <p:txBody>
          <a:bodyPr wrap="square" anchor="t">
            <a:spAutoFit/>
          </a:bodyPr>
          <a:p>
            <a:pPr lvl="0" algn="l">
              <a:lnSpc>
                <a:spcPct val="110000"/>
              </a:lnSpc>
              <a:buClrTx/>
              <a:buSzTx/>
              <a:buFontTx/>
            </a:pPr>
            <a:r>
              <a:rPr lang="zh-CN" altLang="en-US" sz="2400" b="1" dirty="0">
                <a:latin typeface="楷体" panose="02010609060101010101" charset="-122"/>
                <a:ea typeface="楷体" panose="02010609060101010101" charset="-122"/>
                <a:cs typeface="楷体" panose="02010609060101010101" charset="-122"/>
                <a:sym typeface="+mn-ea"/>
              </a:rPr>
              <a:t>没有玉米，就必须休耕：休耕，众人就饥饿不足。任何乡间居民若有此作物可以仰赖，可以为小麦季做准备，同时还可以让他们的牲口肥壮，就等于拥有一大宝物。                    </a:t>
            </a:r>
            <a:r>
              <a:rPr lang="en-US" altLang="zh-CN" sz="2400" b="1" dirty="0">
                <a:latin typeface="楷体" panose="02010609060101010101" charset="-122"/>
                <a:ea typeface="楷体" panose="02010609060101010101" charset="-122"/>
                <a:cs typeface="楷体" panose="02010609060101010101" charset="-122"/>
                <a:sym typeface="+mn-ea"/>
              </a:rPr>
              <a:t>               </a:t>
            </a:r>
            <a:r>
              <a:rPr lang="zh-CN" altLang="en-US" sz="2400" b="1" dirty="0">
                <a:latin typeface="楷体" panose="02010609060101010101" charset="-122"/>
                <a:ea typeface="楷体" panose="02010609060101010101" charset="-122"/>
                <a:cs typeface="楷体" panose="02010609060101010101" charset="-122"/>
                <a:sym typeface="+mn-ea"/>
              </a:rPr>
              <a:t>——《哥伦布大交换》                                      </a:t>
            </a:r>
            <a:endParaRPr lang="zh-CN" altLang="en-US" sz="2400" b="1" dirty="0">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490220" y="4166235"/>
            <a:ext cx="10888345" cy="1714500"/>
          </a:xfrm>
          <a:prstGeom prst="rect">
            <a:avLst/>
          </a:prstGeom>
          <a:solidFill>
            <a:schemeClr val="bg1"/>
          </a:solidFill>
        </p:spPr>
        <p:txBody>
          <a:bodyPr wrap="square" rtlCol="0" anchor="t">
            <a:spAutoFit/>
          </a:bodyPr>
          <a:p>
            <a:pPr>
              <a:lnSpc>
                <a:spcPct val="110000"/>
              </a:lnSpc>
            </a:pPr>
            <a:r>
              <a:rPr lang="zh-CN" altLang="en-US" sz="2400">
                <a:highlight>
                  <a:srgbClr val="FFFF00"/>
                </a:highlight>
              </a:rPr>
              <a:t>1．提高了全球粮食产量，使世界人口激增。</a:t>
            </a:r>
            <a:endParaRPr lang="zh-CN" altLang="en-US" sz="2400">
              <a:highlight>
                <a:srgbClr val="FFFF00"/>
              </a:highlight>
            </a:endParaRPr>
          </a:p>
          <a:p>
            <a:pPr>
              <a:lnSpc>
                <a:spcPct val="110000"/>
              </a:lnSpc>
            </a:pPr>
            <a:r>
              <a:rPr lang="zh-CN" altLang="en-US" sz="2400"/>
              <a:t>（1）非洲：玉米使干旱的非洲有了可靠的食物来源。</a:t>
            </a:r>
            <a:endParaRPr lang="zh-CN" altLang="en-US" sz="2400"/>
          </a:p>
          <a:p>
            <a:pPr>
              <a:lnSpc>
                <a:spcPct val="110000"/>
              </a:lnSpc>
            </a:pPr>
            <a:r>
              <a:rPr lang="zh-CN" altLang="en-US" sz="2400"/>
              <a:t>（2）中国：玉米丰富了粮食种类，扩大了种植面积。</a:t>
            </a:r>
            <a:endParaRPr lang="zh-CN" altLang="en-US" sz="2400"/>
          </a:p>
          <a:p>
            <a:pPr>
              <a:lnSpc>
                <a:spcPct val="110000"/>
              </a:lnSpc>
            </a:pPr>
            <a:r>
              <a:rPr lang="zh-CN" altLang="en-US" sz="2400"/>
              <a:t>（3）欧洲：马铃薯提高了抗饥荒能力，加速了人口增长。</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7655" y="100965"/>
            <a:ext cx="5902960" cy="1014730"/>
          </a:xfrm>
          <a:prstGeom prst="rect">
            <a:avLst/>
          </a:prstGeom>
          <a:noFill/>
        </p:spPr>
        <p:txBody>
          <a:bodyPr wrap="square" rtlCol="0" anchor="t">
            <a:spAutoFit/>
          </a:bodyPr>
          <a:p>
            <a:r>
              <a:rPr lang="zh-CN" altLang="en-US" sz="3200" b="1">
                <a:solidFill>
                  <a:srgbClr val="C00000"/>
                </a:solidFill>
              </a:rPr>
              <a:t>三、食物物种交流带来的影响</a:t>
            </a:r>
            <a:endParaRPr lang="zh-CN" altLang="en-US" sz="3200" b="1">
              <a:solidFill>
                <a:srgbClr val="C00000"/>
              </a:solidFill>
            </a:endParaRPr>
          </a:p>
          <a:p>
            <a:r>
              <a:rPr lang="zh-CN" altLang="en-US" sz="2800" b="1">
                <a:solidFill>
                  <a:srgbClr val="1D41D5"/>
                </a:solidFill>
              </a:rPr>
              <a:t>（一）积极</a:t>
            </a:r>
            <a:endParaRPr lang="zh-CN" altLang="en-US" sz="2800" b="1">
              <a:solidFill>
                <a:srgbClr val="1D41D5"/>
              </a:solidFill>
            </a:endParaRPr>
          </a:p>
        </p:txBody>
      </p:sp>
      <p:sp>
        <p:nvSpPr>
          <p:cNvPr id="2" name="矩形 1"/>
          <p:cNvSpPr/>
          <p:nvPr/>
        </p:nvSpPr>
        <p:spPr>
          <a:xfrm>
            <a:off x="699135" y="3373755"/>
            <a:ext cx="10253980" cy="1554480"/>
          </a:xfrm>
          <a:prstGeom prst="rect">
            <a:avLst/>
          </a:prstGeom>
          <a:solidFill>
            <a:srgbClr val="F2F2F2"/>
          </a:solidFill>
          <a:ln w="9525">
            <a:solidFill>
              <a:srgbClr val="C00000"/>
            </a:solidFill>
          </a:ln>
        </p:spPr>
        <p:txBody>
          <a:bodyPr wrap="square" anchor="t">
            <a:spAutoFit/>
          </a:bodyPr>
          <a:p>
            <a:pPr lvl="0" algn="l">
              <a:lnSpc>
                <a:spcPct val="130000"/>
              </a:lnSpc>
              <a:buClrTx/>
              <a:buSzTx/>
              <a:buFontTx/>
            </a:pPr>
            <a:r>
              <a:rPr lang="en-US" altLang="zh-CN" sz="2520" b="1" dirty="0">
                <a:latin typeface="楷体" panose="02010609060101010101" charset="-122"/>
                <a:ea typeface="楷体" panose="02010609060101010101" charset="-122"/>
                <a:cs typeface="楷体" panose="02010609060101010101" charset="-122"/>
                <a:sym typeface="+mn-ea"/>
              </a:rPr>
              <a:t>      </a:t>
            </a:r>
            <a:r>
              <a:rPr lang="en-US" altLang="zh-CN" sz="2400" b="1" dirty="0">
                <a:latin typeface="楷体" panose="02010609060101010101" charset="-122"/>
                <a:ea typeface="楷体" panose="02010609060101010101" charset="-122"/>
                <a:cs typeface="楷体" panose="02010609060101010101" charset="-122"/>
                <a:sym typeface="+mn-ea"/>
              </a:rPr>
              <a:t>欧洲人已经如此彻底的接纳美洲食物，实在很难想象哥伦布时代之前他们的饮食是何等模样，你能想象没有辣椒的地中海菜，少了有辣椒粉调味的菜吗？谁能想象一位无番茄可用的意大利厨子？ </a:t>
            </a:r>
            <a:r>
              <a:rPr lang="en-US" altLang="zh-CN" sz="2000" b="1" dirty="0">
                <a:latin typeface="楷体" panose="02010609060101010101" charset="-122"/>
                <a:ea typeface="楷体" panose="02010609060101010101" charset="-122"/>
                <a:cs typeface="楷体" panose="02010609060101010101" charset="-122"/>
                <a:sym typeface="+mn-ea"/>
              </a:rPr>
              <a:t>——《哥伦布大交换》</a:t>
            </a:r>
            <a:endParaRPr lang="en-US" altLang="zh-CN" sz="2000" b="1" dirty="0">
              <a:latin typeface="楷体" panose="02010609060101010101" charset="-122"/>
              <a:ea typeface="楷体" panose="02010609060101010101" charset="-122"/>
              <a:cs typeface="楷体" panose="02010609060101010101" charset="-122"/>
              <a:sym typeface="+mn-ea"/>
            </a:endParaRPr>
          </a:p>
        </p:txBody>
      </p:sp>
      <p:sp>
        <p:nvSpPr>
          <p:cNvPr id="113665" name="Rectangle 6"/>
          <p:cNvSpPr/>
          <p:nvPr/>
        </p:nvSpPr>
        <p:spPr>
          <a:xfrm>
            <a:off x="697865" y="1145540"/>
            <a:ext cx="10254615" cy="2222500"/>
          </a:xfrm>
          <a:prstGeom prst="rect">
            <a:avLst/>
          </a:prstGeom>
          <a:solidFill>
            <a:srgbClr val="F2F2F2"/>
          </a:solidFill>
          <a:ln w="9525">
            <a:solidFill>
              <a:srgbClr val="C00000"/>
            </a:solidFill>
          </a:ln>
        </p:spPr>
        <p:txBody>
          <a:bodyPr wrap="square" anchor="t">
            <a:spAutoFit/>
          </a:bodyPr>
          <a:p>
            <a:pPr>
              <a:lnSpc>
                <a:spcPct val="110000"/>
              </a:lnSpc>
            </a:pPr>
            <a:r>
              <a:rPr lang="en-US" altLang="zh-CN" sz="2600" b="1" dirty="0">
                <a:latin typeface="楷体" panose="02010609060101010101" charset="-122"/>
                <a:ea typeface="楷体" panose="02010609060101010101" charset="-122"/>
                <a:cs typeface="楷体" panose="02010609060101010101" charset="-122"/>
              </a:rPr>
              <a:t>   </a:t>
            </a:r>
            <a:r>
              <a:rPr lang="zh-CN" altLang="en-US" sz="2400" b="1" dirty="0">
                <a:latin typeface="楷体" panose="02010609060101010101" charset="-122"/>
                <a:ea typeface="楷体" panose="02010609060101010101" charset="-122"/>
                <a:cs typeface="楷体" panose="02010609060101010101" charset="-122"/>
              </a:rPr>
              <a:t>美洲的农作物，如烟草、玉米、马铃薯，甜菊、花生、西红柿传到欧洲、亚洲和非洲，增加了人类的食品种类，改变了人的饮食结构，欧洲的家畜，如马、牛、山羊则影响和改变北美印第安人的生活方式。美洲的烟草在很大程度上改变了欧洲人和土耳其人的生活习惯。</a:t>
            </a:r>
            <a:endParaRPr lang="en-US" altLang="zh-CN" sz="2400" b="1" dirty="0">
              <a:latin typeface="楷体" panose="02010609060101010101" charset="-122"/>
              <a:ea typeface="楷体" panose="02010609060101010101" charset="-122"/>
              <a:cs typeface="楷体" panose="02010609060101010101" charset="-122"/>
            </a:endParaRPr>
          </a:p>
          <a:p>
            <a:pPr algn="r">
              <a:lnSpc>
                <a:spcPct val="110000"/>
              </a:lnSpc>
            </a:pPr>
            <a:r>
              <a:rPr lang="en-US" altLang="zh-CN" sz="2800" b="1" dirty="0">
                <a:latin typeface="楷体" panose="02010609060101010101" charset="-122"/>
                <a:ea typeface="楷体" panose="02010609060101010101" charset="-122"/>
                <a:cs typeface="楷体" panose="02010609060101010101" charset="-122"/>
              </a:rPr>
              <a:t>            </a:t>
            </a:r>
            <a:r>
              <a:rPr lang="en-US" altLang="zh-CN" sz="2000" b="1" dirty="0">
                <a:latin typeface="楷体" panose="02010609060101010101" charset="-122"/>
                <a:ea typeface="楷体" panose="02010609060101010101" charset="-122"/>
                <a:cs typeface="楷体" panose="02010609060101010101" charset="-122"/>
              </a:rPr>
              <a:t> ——</a:t>
            </a:r>
            <a:r>
              <a:rPr lang="zh-CN" altLang="en-US" sz="2000" b="1" dirty="0">
                <a:latin typeface="楷体" panose="02010609060101010101" charset="-122"/>
                <a:ea typeface="楷体" panose="02010609060101010101" charset="-122"/>
                <a:cs typeface="楷体" panose="02010609060101010101" charset="-122"/>
              </a:rPr>
              <a:t>周一良吴于廑</a:t>
            </a:r>
            <a:r>
              <a:rPr lang="en-US" altLang="zh-CN" sz="2000" b="1" dirty="0">
                <a:latin typeface="楷体" panose="02010609060101010101" charset="-122"/>
                <a:ea typeface="楷体" panose="02010609060101010101" charset="-122"/>
                <a:cs typeface="楷体" panose="02010609060101010101" charset="-122"/>
              </a:rPr>
              <a:t>《</a:t>
            </a:r>
            <a:r>
              <a:rPr lang="zh-CN" altLang="en-US" sz="2000" b="1" dirty="0">
                <a:latin typeface="楷体" panose="02010609060101010101" charset="-122"/>
                <a:ea typeface="楷体" panose="02010609060101010101" charset="-122"/>
                <a:cs typeface="楷体" panose="02010609060101010101" charset="-122"/>
              </a:rPr>
              <a:t>世界通史资料选辑</a:t>
            </a:r>
            <a:r>
              <a:rPr lang="en-US" altLang="zh-CN" sz="2000" b="1" dirty="0">
                <a:latin typeface="楷体" panose="02010609060101010101" charset="-122"/>
                <a:ea typeface="楷体" panose="02010609060101010101" charset="-122"/>
                <a:cs typeface="楷体" panose="02010609060101010101" charset="-122"/>
              </a:rPr>
              <a:t>》</a:t>
            </a:r>
            <a:endParaRPr lang="en-US" altLang="zh-CN" sz="2000" b="1" dirty="0">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602615" y="3385185"/>
            <a:ext cx="10695940" cy="1714500"/>
          </a:xfrm>
          <a:prstGeom prst="rect">
            <a:avLst/>
          </a:prstGeom>
          <a:solidFill>
            <a:schemeClr val="bg1"/>
          </a:solidFill>
          <a:ln w="9525">
            <a:noFill/>
          </a:ln>
        </p:spPr>
        <p:txBody>
          <a:bodyPr wrap="square">
            <a:spAutoFit/>
          </a:bodyPr>
          <a:p>
            <a:pPr indent="0">
              <a:lnSpc>
                <a:spcPct val="110000"/>
              </a:lnSpc>
            </a:pPr>
            <a:r>
              <a:rPr lang="zh-CN" sz="2400" b="0">
                <a:highlight>
                  <a:srgbClr val="FFFF00"/>
                </a:highlight>
                <a:latin typeface="微软雅黑" panose="020B0503020204020204" charset="-122"/>
                <a:ea typeface="微软雅黑" panose="020B0503020204020204" charset="-122"/>
                <a:cs typeface="微软雅黑" panose="020B0503020204020204" charset="-122"/>
              </a:rPr>
              <a:t>2．改变了人们的</a:t>
            </a:r>
            <a:r>
              <a:rPr lang="zh-CN" sz="2400" b="0" u="sng">
                <a:highlight>
                  <a:srgbClr val="FFFF00"/>
                </a:highlight>
                <a:latin typeface="微软雅黑" panose="020B0503020204020204" charset="-122"/>
                <a:ea typeface="微软雅黑" panose="020B0503020204020204" charset="-122"/>
                <a:cs typeface="微软雅黑" panose="020B0503020204020204" charset="-122"/>
              </a:rPr>
              <a:t>饮食</a:t>
            </a:r>
            <a:r>
              <a:rPr lang="zh-CN" sz="2400" b="0">
                <a:highlight>
                  <a:srgbClr val="FFFF00"/>
                </a:highlight>
                <a:latin typeface="微软雅黑" panose="020B0503020204020204" charset="-122"/>
                <a:ea typeface="微软雅黑" panose="020B0503020204020204" charset="-122"/>
                <a:cs typeface="微软雅黑" panose="020B0503020204020204" charset="-122"/>
              </a:rPr>
              <a:t>习惯。</a:t>
            </a:r>
            <a:r>
              <a:rPr lang="zh-CN" sz="2400" b="0">
                <a:latin typeface="微软雅黑" panose="020B0503020204020204" charset="-122"/>
                <a:ea typeface="微软雅黑" panose="020B0503020204020204" charset="-122"/>
                <a:cs typeface="微软雅黑" panose="020B0503020204020204" charset="-122"/>
              </a:rPr>
              <a:t>（1）马铃薯改变了欧洲人的食物结构。（2）小麦丰富了北美人民的饮食种类。（3）玉米、马铃薯、甘薯促进了畜牧业的发展，深刻影响着人类的日常生活。</a:t>
            </a:r>
            <a:endParaRPr lang="zh-CN" altLang="en-US" sz="2400" b="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7655" y="100965"/>
            <a:ext cx="5902960" cy="1014730"/>
          </a:xfrm>
          <a:prstGeom prst="rect">
            <a:avLst/>
          </a:prstGeom>
          <a:noFill/>
        </p:spPr>
        <p:txBody>
          <a:bodyPr wrap="square" rtlCol="0" anchor="t">
            <a:spAutoFit/>
          </a:bodyPr>
          <a:p>
            <a:r>
              <a:rPr lang="zh-CN" altLang="en-US" sz="3200" b="1">
                <a:solidFill>
                  <a:srgbClr val="C00000"/>
                </a:solidFill>
              </a:rPr>
              <a:t>三、食物物种交流带来的影响</a:t>
            </a:r>
            <a:endParaRPr lang="zh-CN" altLang="en-US" sz="3200" b="1">
              <a:solidFill>
                <a:srgbClr val="C00000"/>
              </a:solidFill>
            </a:endParaRPr>
          </a:p>
          <a:p>
            <a:r>
              <a:rPr lang="zh-CN" altLang="en-US" sz="2800" b="1">
                <a:solidFill>
                  <a:srgbClr val="1D41D5"/>
                </a:solidFill>
              </a:rPr>
              <a:t>（一）积极</a:t>
            </a:r>
            <a:endParaRPr lang="zh-CN" altLang="en-US" sz="2800" b="1">
              <a:solidFill>
                <a:srgbClr val="1D41D5"/>
              </a:solidFill>
            </a:endParaRPr>
          </a:p>
        </p:txBody>
      </p:sp>
      <p:sp>
        <p:nvSpPr>
          <p:cNvPr id="5" name="矩形 4"/>
          <p:cNvSpPr/>
          <p:nvPr/>
        </p:nvSpPr>
        <p:spPr>
          <a:xfrm>
            <a:off x="470535" y="1240155"/>
            <a:ext cx="11251565" cy="3170555"/>
          </a:xfrm>
          <a:prstGeom prst="rect">
            <a:avLst/>
          </a:prstGeom>
          <a:solidFill>
            <a:srgbClr val="F2F2F2"/>
          </a:solidFill>
          <a:ln w="9525">
            <a:solidFill>
              <a:srgbClr val="C00000"/>
            </a:solidFill>
          </a:ln>
        </p:spPr>
        <p:txBody>
          <a:bodyPr wrap="square" rtlCol="0" anchor="t">
            <a:spAutoFit/>
          </a:bodyPr>
          <a:p>
            <a:pPr lvl="0" algn="l">
              <a:lnSpc>
                <a:spcPct val="110000"/>
              </a:lnSpc>
              <a:buClrTx/>
              <a:buSzTx/>
              <a:buFontTx/>
            </a:pPr>
            <a:r>
              <a:rPr lang="en-US" altLang="zh-CN" sz="2600" b="1" dirty="0">
                <a:latin typeface="楷体" panose="02010609060101010101" charset="-122"/>
                <a:ea typeface="楷体" panose="02010609060101010101" charset="-122"/>
                <a:cs typeface="楷体" panose="02010609060101010101" charset="-122"/>
                <a:sym typeface="+mn-ea"/>
              </a:rPr>
              <a:t>在北美地区，水稻仅有</a:t>
            </a:r>
            <a:r>
              <a:rPr lang="en-US" altLang="zh-CN" sz="2600" b="1" dirty="0">
                <a:latin typeface="楷体" panose="02010609060101010101" charset="-122"/>
                <a:ea typeface="楷体" panose="02010609060101010101" charset="-122"/>
                <a:cs typeface="楷体" panose="02010609060101010101" charset="-122"/>
                <a:sym typeface="+mn-ea"/>
              </a:rPr>
              <a:t>3%</a:t>
            </a:r>
            <a:r>
              <a:rPr lang="en-US" altLang="zh-CN" sz="2600" b="1" dirty="0">
                <a:latin typeface="楷体" panose="02010609060101010101" charset="-122"/>
                <a:ea typeface="楷体" panose="02010609060101010101" charset="-122"/>
                <a:cs typeface="楷体" panose="02010609060101010101" charset="-122"/>
                <a:sym typeface="+mn-ea"/>
              </a:rPr>
              <a:t>供本地消费，其余全都用于出口。玉米、番薯的上市贸易</a:t>
            </a:r>
            <a:r>
              <a:rPr lang="en-US" altLang="zh-CN" sz="2600" b="1" dirty="0">
                <a:latin typeface="楷体" panose="02010609060101010101" charset="-122"/>
                <a:ea typeface="楷体" panose="02010609060101010101" charset="-122"/>
                <a:cs typeface="楷体" panose="02010609060101010101" charset="-122"/>
                <a:sym typeface="+mn-ea"/>
              </a:rPr>
              <a:t>,</a:t>
            </a:r>
            <a:r>
              <a:rPr lang="en-US" altLang="zh-CN" sz="2600" b="1" dirty="0">
                <a:latin typeface="楷体" panose="02010609060101010101" charset="-122"/>
                <a:ea typeface="楷体" panose="02010609060101010101" charset="-122"/>
                <a:cs typeface="楷体" panose="02010609060101010101" charset="-122"/>
                <a:sym typeface="+mn-ea"/>
              </a:rPr>
              <a:t>既增加了农民收入</a:t>
            </a:r>
            <a:r>
              <a:rPr lang="en-US" altLang="zh-CN" sz="2600" b="1" dirty="0">
                <a:latin typeface="楷体" panose="02010609060101010101" charset="-122"/>
                <a:ea typeface="楷体" panose="02010609060101010101" charset="-122"/>
                <a:cs typeface="楷体" panose="02010609060101010101" charset="-122"/>
                <a:sym typeface="+mn-ea"/>
              </a:rPr>
              <a:t>,</a:t>
            </a:r>
            <a:r>
              <a:rPr lang="en-US" altLang="zh-CN" sz="2600" b="1" dirty="0">
                <a:latin typeface="楷体" panose="02010609060101010101" charset="-122"/>
                <a:ea typeface="楷体" panose="02010609060101010101" charset="-122"/>
                <a:cs typeface="楷体" panose="02010609060101010101" charset="-122"/>
                <a:sym typeface="+mn-ea"/>
              </a:rPr>
              <a:t>又起到了平抑粮价的作用。</a:t>
            </a:r>
            <a:endParaRPr lang="en-US" altLang="zh-CN" sz="2600" b="1" dirty="0">
              <a:latin typeface="楷体" panose="02010609060101010101" charset="-122"/>
              <a:ea typeface="楷体" panose="02010609060101010101" charset="-122"/>
              <a:cs typeface="楷体" panose="02010609060101010101" charset="-122"/>
              <a:sym typeface="+mn-ea"/>
            </a:endParaRPr>
          </a:p>
          <a:p>
            <a:pPr lvl="0" algn="l">
              <a:lnSpc>
                <a:spcPct val="110000"/>
              </a:lnSpc>
              <a:buClrTx/>
              <a:buSzTx/>
              <a:buFontTx/>
            </a:pPr>
            <a:endParaRPr lang="en-US" altLang="zh-CN" sz="2600" b="1" dirty="0">
              <a:latin typeface="楷体" panose="02010609060101010101" charset="-122"/>
              <a:ea typeface="楷体" panose="02010609060101010101" charset="-122"/>
              <a:cs typeface="楷体" panose="02010609060101010101" charset="-122"/>
              <a:sym typeface="+mn-ea"/>
            </a:endParaRPr>
          </a:p>
          <a:p>
            <a:pPr lvl="0" algn="l">
              <a:lnSpc>
                <a:spcPct val="110000"/>
              </a:lnSpc>
              <a:buClrTx/>
              <a:buSzTx/>
              <a:buFontTx/>
            </a:pPr>
            <a:r>
              <a:rPr lang="en-US" altLang="zh-CN" sz="2600" b="1" dirty="0">
                <a:latin typeface="楷体" panose="02010609060101010101" charset="-122"/>
                <a:ea typeface="楷体" panose="02010609060101010101" charset="-122"/>
                <a:cs typeface="楷体" panose="02010609060101010101" charset="-122"/>
                <a:sym typeface="+mn-ea"/>
              </a:rPr>
              <a:t>北美和俄国平原是我们的玉米地;加拿大和波罗的海是我们的林区;澳大利亚有我们的牧场;南非和澳大利亚的黄金流向伦敦;印度人和中国人为我们种植茶叶 …… </a:t>
            </a:r>
            <a:endParaRPr lang="en-US" altLang="zh-CN" sz="2600" b="1" dirty="0">
              <a:latin typeface="楷体" panose="02010609060101010101" charset="-122"/>
              <a:ea typeface="楷体" panose="02010609060101010101" charset="-122"/>
              <a:cs typeface="楷体" panose="02010609060101010101" charset="-122"/>
              <a:sym typeface="+mn-ea"/>
            </a:endParaRPr>
          </a:p>
          <a:p>
            <a:pPr lvl="0" algn="r">
              <a:lnSpc>
                <a:spcPct val="110000"/>
              </a:lnSpc>
              <a:buClrTx/>
              <a:buSzTx/>
              <a:buFontTx/>
            </a:pPr>
            <a:r>
              <a:rPr lang="en-US" altLang="zh-CN" sz="2600" b="1" dirty="0">
                <a:latin typeface="楷体" panose="02010609060101010101" charset="-122"/>
                <a:ea typeface="楷体" panose="02010609060101010101" charset="-122"/>
                <a:cs typeface="楷体" panose="02010609060101010101" charset="-122"/>
                <a:sym typeface="+mn-ea"/>
              </a:rPr>
              <a:t>          ——1865年英国经济学家杰文斯</a:t>
            </a:r>
            <a:endParaRPr lang="en-US" altLang="zh-CN" sz="2600" b="1" dirty="0">
              <a:latin typeface="楷体" panose="02010609060101010101" charset="-122"/>
              <a:ea typeface="楷体" panose="02010609060101010101" charset="-122"/>
              <a:cs typeface="楷体" panose="02010609060101010101" charset="-122"/>
              <a:sym typeface="+mn-ea"/>
            </a:endParaRPr>
          </a:p>
        </p:txBody>
      </p:sp>
      <p:sp>
        <p:nvSpPr>
          <p:cNvPr id="100" name="文本框 99"/>
          <p:cNvSpPr txBox="1"/>
          <p:nvPr/>
        </p:nvSpPr>
        <p:spPr>
          <a:xfrm>
            <a:off x="470535" y="4410710"/>
            <a:ext cx="9822815" cy="1308735"/>
          </a:xfrm>
          <a:prstGeom prst="rect">
            <a:avLst/>
          </a:prstGeom>
          <a:noFill/>
          <a:ln w="9525">
            <a:noFill/>
          </a:ln>
        </p:spPr>
        <p:txBody>
          <a:bodyPr wrap="square">
            <a:spAutoFit/>
          </a:bodyPr>
          <a:p>
            <a:pPr indent="0">
              <a:lnSpc>
                <a:spcPct val="110000"/>
              </a:lnSpc>
            </a:pPr>
            <a:r>
              <a:rPr lang="zh-CN" sz="2400" b="0">
                <a:highlight>
                  <a:srgbClr val="FFFF00"/>
                </a:highlight>
                <a:latin typeface="微软雅黑" panose="020B0503020204020204" charset="-122"/>
                <a:ea typeface="微软雅黑" panose="020B0503020204020204" charset="-122"/>
                <a:cs typeface="微软雅黑" panose="020B0503020204020204" charset="-122"/>
              </a:rPr>
              <a:t>3．推进了当地经济和</a:t>
            </a:r>
            <a:r>
              <a:rPr lang="zh-CN" sz="2400" b="0" u="sng">
                <a:highlight>
                  <a:srgbClr val="FFFF00"/>
                </a:highlight>
                <a:latin typeface="微软雅黑" panose="020B0503020204020204" charset="-122"/>
                <a:ea typeface="微软雅黑" panose="020B0503020204020204" charset="-122"/>
                <a:cs typeface="微软雅黑" panose="020B0503020204020204" charset="-122"/>
              </a:rPr>
              <a:t>贸易</a:t>
            </a:r>
            <a:r>
              <a:rPr lang="zh-CN" sz="2400" b="0">
                <a:highlight>
                  <a:srgbClr val="FFFF00"/>
                </a:highlight>
                <a:latin typeface="微软雅黑" panose="020B0503020204020204" charset="-122"/>
                <a:ea typeface="微软雅黑" panose="020B0503020204020204" charset="-122"/>
                <a:cs typeface="微软雅黑" panose="020B0503020204020204" charset="-122"/>
              </a:rPr>
              <a:t>的发展。</a:t>
            </a:r>
            <a:r>
              <a:rPr lang="zh-CN" sz="2400" b="0">
                <a:latin typeface="微软雅黑" panose="020B0503020204020204" charset="-122"/>
                <a:ea typeface="微软雅黑" panose="020B0503020204020204" charset="-122"/>
                <a:cs typeface="微软雅黑" panose="020B0503020204020204" charset="-122"/>
              </a:rPr>
              <a:t>（1）北美：水稻主要用于出口，促进了对外贸易的发展。（2）中国：玉米、马铃薯、甘薯增加了粮食总量，促进了商品经济发展。</a:t>
            </a:r>
            <a:endParaRPr lang="zh-CN" altLang="en-US"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7655" y="100965"/>
            <a:ext cx="5902960" cy="1014730"/>
          </a:xfrm>
          <a:prstGeom prst="rect">
            <a:avLst/>
          </a:prstGeom>
          <a:noFill/>
        </p:spPr>
        <p:txBody>
          <a:bodyPr wrap="square" rtlCol="0" anchor="t">
            <a:spAutoFit/>
          </a:bodyPr>
          <a:p>
            <a:r>
              <a:rPr lang="zh-CN" altLang="en-US" sz="3200" b="1">
                <a:solidFill>
                  <a:srgbClr val="C00000"/>
                </a:solidFill>
              </a:rPr>
              <a:t>三、食物物种交流带来的影响</a:t>
            </a:r>
            <a:endParaRPr lang="zh-CN" altLang="en-US" sz="3200" b="1">
              <a:solidFill>
                <a:srgbClr val="C00000"/>
              </a:solidFill>
            </a:endParaRPr>
          </a:p>
          <a:p>
            <a:r>
              <a:rPr lang="zh-CN" altLang="en-US" sz="2800" b="1">
                <a:solidFill>
                  <a:srgbClr val="1D41D5"/>
                </a:solidFill>
              </a:rPr>
              <a:t>（二）消极：对当地环境产生影响</a:t>
            </a:r>
            <a:endParaRPr lang="zh-CN" altLang="en-US" sz="2800" b="1">
              <a:solidFill>
                <a:srgbClr val="1D41D5"/>
              </a:solidFill>
            </a:endParaRPr>
          </a:p>
        </p:txBody>
      </p:sp>
      <p:sp>
        <p:nvSpPr>
          <p:cNvPr id="2" name="文本框 1"/>
          <p:cNvSpPr txBox="1"/>
          <p:nvPr/>
        </p:nvSpPr>
        <p:spPr>
          <a:xfrm>
            <a:off x="465455" y="1270000"/>
            <a:ext cx="11575415" cy="2120900"/>
          </a:xfrm>
          <a:prstGeom prst="rect">
            <a:avLst/>
          </a:prstGeom>
          <a:noFill/>
          <a:ln>
            <a:solidFill>
              <a:srgbClr val="C00000"/>
            </a:solidFill>
          </a:ln>
        </p:spPr>
        <p:txBody>
          <a:bodyPr wrap="square" rtlCol="0" anchor="t">
            <a:spAutoFit/>
          </a:bodyPr>
          <a:p>
            <a:pPr>
              <a:lnSpc>
                <a:spcPct val="110000"/>
              </a:lnSpc>
            </a:pPr>
            <a:r>
              <a:rPr lang="en-US" altLang="zh-CN" sz="2400" b="1" dirty="0">
                <a:latin typeface="楷体" panose="02010609060101010101" charset="-122"/>
                <a:ea typeface="楷体" panose="02010609060101010101" charset="-122"/>
                <a:cs typeface="楷体" panose="02010609060101010101" charset="-122"/>
                <a:sym typeface="+mn-ea"/>
              </a:rPr>
              <a:t>    </a:t>
            </a:r>
            <a:r>
              <a:rPr lang="zh-CN" altLang="zh-CN" sz="2400" b="1" dirty="0">
                <a:latin typeface="楷体" panose="02010609060101010101" charset="-122"/>
                <a:ea typeface="楷体" panose="02010609060101010101" charset="-122"/>
                <a:cs typeface="楷体" panose="02010609060101010101" charset="-122"/>
                <a:sym typeface="+mn-ea"/>
              </a:rPr>
              <a:t>清代以来，人口压力不断增加，原本人烟稀少的广大山区，因为“老林初开，包谷不粪而获”和番薯“备荒第一物”的特性，番薯等栽种遍野，“生齿日繁”。“棚民租山垦种，阡陌相连，将山土刨松，一遇淫霖，沙随水落，倾注而下，溪河日淀月淤，不能容纳。”</a:t>
            </a:r>
            <a:endParaRPr lang="zh-CN" altLang="zh-CN" sz="2400" b="1" dirty="0">
              <a:latin typeface="楷体" panose="02010609060101010101" charset="-122"/>
              <a:ea typeface="楷体" panose="02010609060101010101" charset="-122"/>
              <a:cs typeface="楷体" panose="02010609060101010101" charset="-122"/>
              <a:sym typeface="+mn-ea"/>
            </a:endParaRPr>
          </a:p>
          <a:p>
            <a:pPr algn="r">
              <a:lnSpc>
                <a:spcPct val="110000"/>
              </a:lnSpc>
            </a:pPr>
            <a:r>
              <a:rPr lang="zh-CN" altLang="zh-CN" sz="2400" b="1" dirty="0">
                <a:latin typeface="楷体" panose="02010609060101010101" charset="-122"/>
                <a:ea typeface="楷体" panose="02010609060101010101" charset="-122"/>
                <a:cs typeface="楷体" panose="02010609060101010101" charset="-122"/>
                <a:sym typeface="+mn-ea"/>
              </a:rPr>
              <a:t>                      </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zh-CN" sz="2400" b="1" dirty="0">
                <a:latin typeface="楷体" panose="02010609060101010101" charset="-122"/>
                <a:ea typeface="楷体" panose="02010609060101010101" charset="-122"/>
                <a:cs typeface="楷体" panose="02010609060101010101" charset="-122"/>
                <a:sym typeface="+mn-ea"/>
              </a:rPr>
              <a:t>何炳棣、陈树平</a:t>
            </a:r>
            <a:endParaRPr lang="zh-CN" altLang="en-US" sz="2400" b="1"/>
          </a:p>
        </p:txBody>
      </p:sp>
      <p:sp>
        <p:nvSpPr>
          <p:cNvPr id="3" name="文本框 2"/>
          <p:cNvSpPr txBox="1"/>
          <p:nvPr/>
        </p:nvSpPr>
        <p:spPr>
          <a:xfrm>
            <a:off x="465455" y="3646170"/>
            <a:ext cx="11507470" cy="2120900"/>
          </a:xfrm>
          <a:prstGeom prst="rect">
            <a:avLst/>
          </a:prstGeom>
          <a:noFill/>
        </p:spPr>
        <p:txBody>
          <a:bodyPr wrap="square" rtlCol="0" anchor="t">
            <a:spAutoFit/>
          </a:bodyPr>
          <a:p>
            <a:pPr>
              <a:lnSpc>
                <a:spcPct val="110000"/>
              </a:lnSpc>
            </a:pPr>
            <a:r>
              <a:rPr lang="zh-CN" sz="2400">
                <a:latin typeface="微软雅黑" panose="020B0503020204020204" charset="-122"/>
                <a:ea typeface="微软雅黑" panose="020B0503020204020204" charset="-122"/>
                <a:cs typeface="微软雅黑" panose="020B0503020204020204" charset="-122"/>
              </a:rPr>
              <a:t>1.美洲：</a:t>
            </a:r>
            <a:endParaRPr lang="zh-CN" sz="2400">
              <a:latin typeface="微软雅黑" panose="020B0503020204020204" charset="-122"/>
              <a:ea typeface="微软雅黑" panose="020B0503020204020204" charset="-122"/>
              <a:cs typeface="微软雅黑" panose="020B0503020204020204" charset="-122"/>
            </a:endParaRPr>
          </a:p>
          <a:p>
            <a:pPr>
              <a:lnSpc>
                <a:spcPct val="110000"/>
              </a:lnSpc>
            </a:pPr>
            <a:r>
              <a:rPr lang="zh-CN"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1</a:t>
            </a:r>
            <a:r>
              <a:rPr lang="zh-CN" altLang="en-US" sz="2400">
                <a:latin typeface="微软雅黑" panose="020B0503020204020204" charset="-122"/>
                <a:ea typeface="微软雅黑" panose="020B0503020204020204" charset="-122"/>
                <a:cs typeface="微软雅黑" panose="020B0503020204020204" charset="-122"/>
              </a:rPr>
              <a:t>）</a:t>
            </a:r>
            <a:r>
              <a:rPr lang="zh-CN" sz="2400">
                <a:latin typeface="微软雅黑" panose="020B0503020204020204" charset="-122"/>
                <a:ea typeface="微软雅黑" panose="020B0503020204020204" charset="-122"/>
                <a:cs typeface="微软雅黑" panose="020B0503020204020204" charset="-122"/>
              </a:rPr>
              <a:t>马牛羊繁殖数量远超土地承载能力；</a:t>
            </a:r>
            <a:endParaRPr lang="zh-CN" sz="2400">
              <a:latin typeface="微软雅黑" panose="020B0503020204020204" charset="-122"/>
              <a:ea typeface="微软雅黑" panose="020B0503020204020204" charset="-122"/>
              <a:cs typeface="微软雅黑" panose="020B0503020204020204" charset="-122"/>
            </a:endParaRPr>
          </a:p>
          <a:p>
            <a:pPr>
              <a:lnSpc>
                <a:spcPct val="110000"/>
              </a:lnSpc>
            </a:pPr>
            <a:r>
              <a:rPr lang="zh-CN"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a:t>
            </a:r>
            <a:r>
              <a:rPr lang="zh-CN" sz="2400">
                <a:latin typeface="微软雅黑" panose="020B0503020204020204" charset="-122"/>
                <a:ea typeface="微软雅黑" panose="020B0503020204020204" charset="-122"/>
                <a:cs typeface="微软雅黑" panose="020B0503020204020204" charset="-122"/>
              </a:rPr>
              <a:t>）大量种植农作物，导致原始森林被滥伐，地表植被遭到破坏。</a:t>
            </a:r>
            <a:endParaRPr lang="zh-CN" sz="2400">
              <a:latin typeface="微软雅黑" panose="020B0503020204020204" charset="-122"/>
              <a:ea typeface="微软雅黑" panose="020B0503020204020204" charset="-122"/>
              <a:cs typeface="微软雅黑" panose="020B0503020204020204" charset="-122"/>
            </a:endParaRPr>
          </a:p>
          <a:p>
            <a:pPr>
              <a:lnSpc>
                <a:spcPct val="110000"/>
              </a:lnSpc>
            </a:pPr>
            <a:r>
              <a:rPr lang="zh-CN" sz="2400">
                <a:latin typeface="微软雅黑" panose="020B0503020204020204" charset="-122"/>
                <a:ea typeface="微软雅黑" panose="020B0503020204020204" charset="-122"/>
                <a:cs typeface="微软雅黑" panose="020B0503020204020204" charset="-122"/>
              </a:rPr>
              <a:t>2.明清：</a:t>
            </a:r>
            <a:endParaRPr lang="zh-CN" sz="2400">
              <a:latin typeface="微软雅黑" panose="020B0503020204020204" charset="-122"/>
              <a:ea typeface="微软雅黑" panose="020B0503020204020204" charset="-122"/>
              <a:cs typeface="微软雅黑" panose="020B0503020204020204" charset="-122"/>
            </a:endParaRPr>
          </a:p>
          <a:p>
            <a:pPr>
              <a:lnSpc>
                <a:spcPct val="110000"/>
              </a:lnSpc>
            </a:pPr>
            <a:r>
              <a:rPr lang="zh-CN" sz="2400">
                <a:latin typeface="微软雅黑" panose="020B0503020204020204" charset="-122"/>
                <a:ea typeface="微软雅黑" panose="020B0503020204020204" charset="-122"/>
                <a:cs typeface="微软雅黑" panose="020B0503020204020204" charset="-122"/>
              </a:rPr>
              <a:t>引进推广玉米、甘薯等，扩大了耕地面积，但过度垦荒造田，也导致水土流失。</a:t>
            </a:r>
            <a:endParaRPr lang="zh-CN"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 name="椭圆 14"/>
          <p:cNvSpPr/>
          <p:nvPr/>
        </p:nvSpPr>
        <p:spPr>
          <a:xfrm>
            <a:off x="680720" y="160020"/>
            <a:ext cx="7919720" cy="130429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680720" y="231775"/>
            <a:ext cx="4620895" cy="120840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custDataLst>
              <p:tags r:id="rId1"/>
            </p:custDataLst>
          </p:nvPr>
        </p:nvSpPr>
        <p:spPr>
          <a:xfrm>
            <a:off x="5850890" y="1539240"/>
            <a:ext cx="4721225" cy="335915"/>
          </a:xfrm>
          <a:prstGeom prst="rect">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91402" tIns="45701" rIns="91402" bIns="45701">
            <a:spAutoFit/>
          </a:bodyPr>
          <a:lstStyle>
            <a:defPPr>
              <a:defRPr lang="zh-CN"/>
            </a:defPPr>
            <a:lvl1pPr>
              <a:defRPr sz="2000">
                <a:solidFill>
                  <a:schemeClr val="tx1"/>
                </a:solidFill>
                <a:latin typeface="黑体" panose="02010609060101010101" pitchFamily="49" charset="-122"/>
                <a:ea typeface="黑体" panose="02010609060101010101" pitchFamily="49"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defRPr/>
            </a:pPr>
            <a:r>
              <a:rPr lang="zh-CN" altLang="en-US" sz="2000" smtClean="0"/>
              <a:t>粮食作物（玉米、马铃薯、甘薯</a:t>
            </a:r>
            <a:r>
              <a:rPr lang="zh-CN" altLang="en-US" sz="1600" smtClean="0"/>
              <a:t>）</a:t>
            </a:r>
            <a:endParaRPr lang="zh-CN" altLang="en-US" sz="1600"/>
          </a:p>
        </p:txBody>
      </p:sp>
      <p:cxnSp>
        <p:nvCxnSpPr>
          <p:cNvPr id="50" name="直接连接符 49"/>
          <p:cNvCxnSpPr/>
          <p:nvPr>
            <p:custDataLst>
              <p:tags r:id="rId2"/>
            </p:custDataLst>
          </p:nvPr>
        </p:nvCxnSpPr>
        <p:spPr>
          <a:xfrm>
            <a:off x="4895850" y="1983105"/>
            <a:ext cx="375920" cy="5715"/>
          </a:xfrm>
          <a:prstGeom prst="line">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custDataLst>
              <p:tags r:id="rId3"/>
            </p:custDataLst>
          </p:nvPr>
        </p:nvSpPr>
        <p:spPr>
          <a:xfrm>
            <a:off x="3381375" y="1414145"/>
            <a:ext cx="1485900" cy="828675"/>
          </a:xfrm>
          <a:prstGeom prst="rect">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91402" tIns="45701" rIns="91402" bIns="45701">
            <a:spAutoFit/>
          </a:bodyPr>
          <a:lstStyle/>
          <a:p>
            <a:pPr>
              <a:defRPr/>
            </a:pPr>
            <a:r>
              <a:rPr lang="zh-CN" altLang="en-US" sz="2400" smtClean="0">
                <a:latin typeface="黑体" panose="02010609060101010101" pitchFamily="49" charset="-122"/>
                <a:ea typeface="黑体" panose="02010609060101010101" pitchFamily="49" charset="-122"/>
              </a:rPr>
              <a:t>美洲物种的外传</a:t>
            </a:r>
            <a:endParaRPr lang="zh-CN" altLang="en-US" sz="2400" smtClean="0">
              <a:latin typeface="黑体" panose="02010609060101010101" pitchFamily="49" charset="-122"/>
              <a:ea typeface="黑体" panose="02010609060101010101" pitchFamily="49" charset="-122"/>
            </a:endParaRPr>
          </a:p>
        </p:txBody>
      </p:sp>
      <p:sp>
        <p:nvSpPr>
          <p:cNvPr id="56" name="右中括号 55"/>
          <p:cNvSpPr/>
          <p:nvPr>
            <p:custDataLst>
              <p:tags r:id="rId4"/>
            </p:custDataLst>
          </p:nvPr>
        </p:nvSpPr>
        <p:spPr>
          <a:xfrm rot="10800000">
            <a:off x="2932430" y="1813560"/>
            <a:ext cx="442595" cy="2717165"/>
          </a:xfrm>
          <a:prstGeom prst="rightBracket">
            <a:avLst/>
          </a:prstGeom>
          <a:ln w="19050">
            <a:solidFill>
              <a:srgbClr val="793738"/>
            </a:solidFill>
          </a:ln>
        </p:spPr>
        <p:style>
          <a:lnRef idx="1">
            <a:schemeClr val="accent1"/>
          </a:lnRef>
          <a:fillRef idx="0">
            <a:schemeClr val="accent1"/>
          </a:fillRef>
          <a:effectRef idx="0">
            <a:schemeClr val="accent1"/>
          </a:effectRef>
          <a:fontRef idx="minor">
            <a:schemeClr val="tx1"/>
          </a:fontRef>
        </p:style>
        <p:txBody>
          <a:bodyPr lIns="91402" tIns="45701" rIns="91402" bIns="45701" anchor="ctr"/>
          <a:lstStyle/>
          <a:p>
            <a:pPr algn="ctr">
              <a:defRPr/>
            </a:pPr>
            <a:endParaRPr lang="zh-CN" altLang="en-US"/>
          </a:p>
        </p:txBody>
      </p:sp>
      <p:cxnSp>
        <p:nvCxnSpPr>
          <p:cNvPr id="58" name="直接连接符 57"/>
          <p:cNvCxnSpPr/>
          <p:nvPr>
            <p:custDataLst>
              <p:tags r:id="rId5"/>
            </p:custDataLst>
          </p:nvPr>
        </p:nvCxnSpPr>
        <p:spPr>
          <a:xfrm>
            <a:off x="2417445" y="3027045"/>
            <a:ext cx="511810" cy="0"/>
          </a:xfrm>
          <a:prstGeom prst="line">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cxnSp>
      <p:sp>
        <p:nvSpPr>
          <p:cNvPr id="26" name="文本框 50"/>
          <p:cNvSpPr txBox="1"/>
          <p:nvPr>
            <p:custDataLst>
              <p:tags r:id="rId6"/>
            </p:custDataLst>
          </p:nvPr>
        </p:nvSpPr>
        <p:spPr>
          <a:xfrm>
            <a:off x="3368675" y="2459355"/>
            <a:ext cx="1530985" cy="1197610"/>
          </a:xfrm>
          <a:prstGeom prst="rect">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91402" tIns="45701" rIns="91402" bIns="45701">
            <a:spAutoFit/>
          </a:bodyPr>
          <a:lstStyle/>
          <a:p>
            <a:pPr>
              <a:defRPr/>
            </a:pPr>
            <a:r>
              <a:rPr lang="zh-CN" altLang="en-US" sz="2400" smtClean="0">
                <a:latin typeface="黑体" panose="02010609060101010101" pitchFamily="49" charset="-122"/>
                <a:ea typeface="黑体" panose="02010609060101010101" pitchFamily="49" charset="-122"/>
              </a:rPr>
              <a:t>其他地区物种在美洲的推广</a:t>
            </a:r>
            <a:endParaRPr lang="zh-CN" altLang="en-US" sz="2400" smtClean="0">
              <a:latin typeface="黑体" panose="02010609060101010101" pitchFamily="49" charset="-122"/>
              <a:ea typeface="黑体" panose="02010609060101010101" pitchFamily="49" charset="-122"/>
            </a:endParaRPr>
          </a:p>
        </p:txBody>
      </p:sp>
      <p:sp>
        <p:nvSpPr>
          <p:cNvPr id="25" name="文本框 52"/>
          <p:cNvSpPr txBox="1"/>
          <p:nvPr>
            <p:custDataLst>
              <p:tags r:id="rId7"/>
            </p:custDataLst>
          </p:nvPr>
        </p:nvSpPr>
        <p:spPr>
          <a:xfrm>
            <a:off x="5855970" y="2061210"/>
            <a:ext cx="4715510" cy="397510"/>
          </a:xfrm>
          <a:prstGeom prst="rect">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91402" tIns="45701" rIns="91402" bIns="45701">
            <a:spAutoFit/>
          </a:bodyPr>
          <a:lstStyle/>
          <a:p>
            <a:pPr>
              <a:defRPr/>
            </a:pPr>
            <a:r>
              <a:rPr lang="zh-CN" altLang="en-US" sz="2000" smtClean="0">
                <a:latin typeface="黑体" panose="02010609060101010101" pitchFamily="49" charset="-122"/>
                <a:ea typeface="黑体" panose="02010609060101010101" pitchFamily="49" charset="-122"/>
              </a:rPr>
              <a:t>蔬菜作物（番茄、辣椒）</a:t>
            </a:r>
            <a:endParaRPr lang="zh-CN" altLang="en-US" sz="2000" smtClean="0">
              <a:latin typeface="黑体" panose="02010609060101010101" pitchFamily="49" charset="-122"/>
              <a:ea typeface="黑体" panose="02010609060101010101" pitchFamily="49" charset="-122"/>
            </a:endParaRPr>
          </a:p>
        </p:txBody>
      </p:sp>
      <p:sp>
        <p:nvSpPr>
          <p:cNvPr id="19" name="文本框 52"/>
          <p:cNvSpPr txBox="1"/>
          <p:nvPr>
            <p:custDataLst>
              <p:tags r:id="rId8"/>
            </p:custDataLst>
          </p:nvPr>
        </p:nvSpPr>
        <p:spPr>
          <a:xfrm>
            <a:off x="5845810" y="2593340"/>
            <a:ext cx="4726305" cy="397510"/>
          </a:xfrm>
          <a:prstGeom prst="rect">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91402" tIns="45701" rIns="91402" bIns="45701">
            <a:spAutoFit/>
          </a:bodyPr>
          <a:lstStyle/>
          <a:p>
            <a:pPr>
              <a:defRPr/>
            </a:pPr>
            <a:r>
              <a:rPr lang="zh-CN" altLang="en-US" sz="2000">
                <a:latin typeface="黑体" panose="02010609060101010101" pitchFamily="49" charset="-122"/>
                <a:ea typeface="黑体" panose="02010609060101010101" pitchFamily="49" charset="-122"/>
              </a:rPr>
              <a:t>农作物（</a:t>
            </a:r>
            <a:r>
              <a:rPr lang="zh-CN" altLang="en-US" sz="2000" smtClean="0">
                <a:latin typeface="黑体" panose="02010609060101010101" pitchFamily="49" charset="-122"/>
                <a:ea typeface="黑体" panose="02010609060101010101" pitchFamily="49" charset="-122"/>
              </a:rPr>
              <a:t>粮食、水果、蔬菜等）</a:t>
            </a:r>
            <a:endParaRPr lang="zh-CN" altLang="en-US" sz="2000" smtClean="0">
              <a:latin typeface="黑体" panose="02010609060101010101" pitchFamily="49" charset="-122"/>
              <a:ea typeface="黑体" panose="02010609060101010101" pitchFamily="49" charset="-122"/>
            </a:endParaRPr>
          </a:p>
        </p:txBody>
      </p:sp>
      <p:sp>
        <p:nvSpPr>
          <p:cNvPr id="20" name="文本框 52"/>
          <p:cNvSpPr txBox="1"/>
          <p:nvPr>
            <p:custDataLst>
              <p:tags r:id="rId9"/>
            </p:custDataLst>
          </p:nvPr>
        </p:nvSpPr>
        <p:spPr>
          <a:xfrm>
            <a:off x="6756400" y="4552950"/>
            <a:ext cx="3820795" cy="397510"/>
          </a:xfrm>
          <a:prstGeom prst="rect">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91402" tIns="45701" rIns="91402" bIns="45701">
            <a:spAutoFit/>
          </a:bodyPr>
          <a:lstStyle/>
          <a:p>
            <a:pPr algn="l">
              <a:buClrTx/>
              <a:buSzTx/>
              <a:buFontTx/>
              <a:defRPr/>
            </a:pPr>
            <a:r>
              <a:rPr lang="zh-CN" altLang="en-US" sz="2000" smtClean="0">
                <a:latin typeface="黑体" panose="02010609060101010101" pitchFamily="49" charset="-122"/>
                <a:ea typeface="黑体" panose="02010609060101010101" pitchFamily="49" charset="-122"/>
              </a:rPr>
              <a:t>改变饮食习惯</a:t>
            </a:r>
            <a:endParaRPr lang="zh-CN" altLang="en-US" sz="2000" smtClean="0">
              <a:latin typeface="黑体" panose="02010609060101010101" pitchFamily="49" charset="-122"/>
              <a:ea typeface="黑体" panose="02010609060101010101" pitchFamily="49" charset="-122"/>
            </a:endParaRPr>
          </a:p>
        </p:txBody>
      </p:sp>
      <p:cxnSp>
        <p:nvCxnSpPr>
          <p:cNvPr id="22" name="直接连接符 21"/>
          <p:cNvCxnSpPr/>
          <p:nvPr>
            <p:custDataLst>
              <p:tags r:id="rId10"/>
            </p:custDataLst>
          </p:nvPr>
        </p:nvCxnSpPr>
        <p:spPr>
          <a:xfrm>
            <a:off x="4889500" y="5001260"/>
            <a:ext cx="379730" cy="0"/>
          </a:xfrm>
          <a:prstGeom prst="line">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cxnSp>
      <p:sp>
        <p:nvSpPr>
          <p:cNvPr id="18" name="文本框 50"/>
          <p:cNvSpPr txBox="1"/>
          <p:nvPr>
            <p:custDataLst>
              <p:tags r:id="rId11"/>
            </p:custDataLst>
          </p:nvPr>
        </p:nvSpPr>
        <p:spPr>
          <a:xfrm>
            <a:off x="3368675" y="4388485"/>
            <a:ext cx="1530985" cy="1197610"/>
          </a:xfrm>
          <a:prstGeom prst="rect">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91402" tIns="45701" rIns="91402" bIns="45701">
            <a:spAutoFit/>
          </a:bodyPr>
          <a:lstStyle/>
          <a:p>
            <a:pPr>
              <a:defRPr/>
            </a:pPr>
            <a:r>
              <a:rPr lang="zh-CN" altLang="en-US" sz="2400" smtClean="0">
                <a:latin typeface="黑体" panose="02010609060101010101" pitchFamily="49" charset="-122"/>
                <a:ea typeface="黑体" panose="02010609060101010101" pitchFamily="49" charset="-122"/>
              </a:rPr>
              <a:t>食物物种交流带来的影响</a:t>
            </a:r>
            <a:endParaRPr lang="zh-CN" altLang="en-US" sz="2400" smtClean="0">
              <a:latin typeface="黑体" panose="02010609060101010101" pitchFamily="49" charset="-122"/>
              <a:ea typeface="黑体" panose="02010609060101010101" pitchFamily="49" charset="-122"/>
            </a:endParaRPr>
          </a:p>
        </p:txBody>
      </p:sp>
      <p:sp>
        <p:nvSpPr>
          <p:cNvPr id="23" name="文本框 52"/>
          <p:cNvSpPr txBox="1"/>
          <p:nvPr>
            <p:custDataLst>
              <p:tags r:id="rId12"/>
            </p:custDataLst>
          </p:nvPr>
        </p:nvSpPr>
        <p:spPr>
          <a:xfrm>
            <a:off x="5850890" y="3119755"/>
            <a:ext cx="4726305" cy="397510"/>
          </a:xfrm>
          <a:prstGeom prst="rect">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91402" tIns="45701" rIns="91402" bIns="45701">
            <a:spAutoFit/>
          </a:bodyPr>
          <a:lstStyle/>
          <a:p>
            <a:pPr algn="l">
              <a:buClrTx/>
              <a:buSzTx/>
              <a:buFontTx/>
              <a:defRPr/>
            </a:pPr>
            <a:r>
              <a:rPr lang="zh-CN" altLang="en-US" sz="2000" smtClean="0">
                <a:latin typeface="黑体" panose="02010609060101010101" pitchFamily="49" charset="-122"/>
                <a:ea typeface="黑体" panose="02010609060101010101" pitchFamily="49" charset="-122"/>
              </a:rPr>
              <a:t>禽畜（鸡、牛、驴、马、猪、羊等）</a:t>
            </a:r>
            <a:endParaRPr lang="zh-CN" altLang="en-US" sz="2000" smtClean="0">
              <a:latin typeface="黑体" panose="02010609060101010101" pitchFamily="49" charset="-122"/>
              <a:ea typeface="黑体" panose="02010609060101010101" pitchFamily="49" charset="-122"/>
            </a:endParaRPr>
          </a:p>
        </p:txBody>
      </p:sp>
      <p:sp>
        <p:nvSpPr>
          <p:cNvPr id="24" name="文本框 52"/>
          <p:cNvSpPr txBox="1"/>
          <p:nvPr>
            <p:custDataLst>
              <p:tags r:id="rId13"/>
            </p:custDataLst>
          </p:nvPr>
        </p:nvSpPr>
        <p:spPr>
          <a:xfrm>
            <a:off x="6756400" y="3990975"/>
            <a:ext cx="3820795" cy="397510"/>
          </a:xfrm>
          <a:prstGeom prst="rect">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91402" tIns="45701" rIns="91402" bIns="45701">
            <a:spAutoFit/>
          </a:bodyPr>
          <a:lstStyle/>
          <a:p>
            <a:pPr>
              <a:defRPr/>
            </a:pPr>
            <a:r>
              <a:rPr lang="zh-CN" altLang="en-US" sz="2000" smtClean="0">
                <a:latin typeface="黑体" panose="02010609060101010101" pitchFamily="49" charset="-122"/>
                <a:ea typeface="黑体" panose="02010609060101010101" pitchFamily="49" charset="-122"/>
              </a:rPr>
              <a:t>提高粮食</a:t>
            </a:r>
            <a:r>
              <a:rPr lang="zh-CN" altLang="en-US" sz="2000">
                <a:latin typeface="黑体" panose="02010609060101010101" pitchFamily="49" charset="-122"/>
                <a:ea typeface="黑体" panose="02010609060101010101" pitchFamily="49" charset="-122"/>
              </a:rPr>
              <a:t>产量</a:t>
            </a:r>
            <a:r>
              <a:rPr lang="en-US" altLang="zh-CN" sz="2000" smtClean="0">
                <a:latin typeface="黑体" panose="02010609060101010101" pitchFamily="49" charset="-122"/>
                <a:ea typeface="黑体" panose="02010609060101010101" pitchFamily="49" charset="-122"/>
              </a:rPr>
              <a:t>,</a:t>
            </a:r>
            <a:r>
              <a:rPr lang="zh-CN" altLang="en-US" sz="2000" smtClean="0">
                <a:latin typeface="黑体" panose="02010609060101010101" pitchFamily="49" charset="-122"/>
                <a:ea typeface="黑体" panose="02010609060101010101" pitchFamily="49" charset="-122"/>
              </a:rPr>
              <a:t>世界</a:t>
            </a:r>
            <a:r>
              <a:rPr lang="zh-CN" altLang="en-US" sz="2000">
                <a:latin typeface="黑体" panose="02010609060101010101" pitchFamily="49" charset="-122"/>
                <a:ea typeface="黑体" panose="02010609060101010101" pitchFamily="49" charset="-122"/>
              </a:rPr>
              <a:t>人口激增</a:t>
            </a:r>
            <a:endParaRPr lang="zh-CN" altLang="en-US" sz="2000">
              <a:latin typeface="黑体" panose="02010609060101010101" pitchFamily="49" charset="-122"/>
              <a:ea typeface="黑体" panose="02010609060101010101" pitchFamily="49" charset="-122"/>
            </a:endParaRPr>
          </a:p>
        </p:txBody>
      </p:sp>
      <p:cxnSp>
        <p:nvCxnSpPr>
          <p:cNvPr id="27" name="直接连接符 26"/>
          <p:cNvCxnSpPr/>
          <p:nvPr>
            <p:custDataLst>
              <p:tags r:id="rId14"/>
            </p:custDataLst>
          </p:nvPr>
        </p:nvCxnSpPr>
        <p:spPr>
          <a:xfrm>
            <a:off x="2987675" y="3027045"/>
            <a:ext cx="375920" cy="5715"/>
          </a:xfrm>
          <a:prstGeom prst="line">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cxnSp>
      <p:sp>
        <p:nvSpPr>
          <p:cNvPr id="28" name="右中括号 27"/>
          <p:cNvSpPr/>
          <p:nvPr>
            <p:custDataLst>
              <p:tags r:id="rId15"/>
            </p:custDataLst>
          </p:nvPr>
        </p:nvSpPr>
        <p:spPr>
          <a:xfrm rot="10800000">
            <a:off x="5438140" y="2707005"/>
            <a:ext cx="281305" cy="719455"/>
          </a:xfrm>
          <a:prstGeom prst="rightBracket">
            <a:avLst/>
          </a:prstGeom>
          <a:ln w="19050">
            <a:solidFill>
              <a:srgbClr val="793738"/>
            </a:solidFill>
          </a:ln>
        </p:spPr>
        <p:style>
          <a:lnRef idx="1">
            <a:schemeClr val="accent1"/>
          </a:lnRef>
          <a:fillRef idx="0">
            <a:schemeClr val="accent1"/>
          </a:fillRef>
          <a:effectRef idx="0">
            <a:schemeClr val="accent1"/>
          </a:effectRef>
          <a:fontRef idx="minor">
            <a:schemeClr val="tx1"/>
          </a:fontRef>
        </p:style>
        <p:txBody>
          <a:bodyPr lIns="91402" tIns="45701" rIns="91402" bIns="45701" anchor="ctr"/>
          <a:lstStyle/>
          <a:p>
            <a:pPr algn="ctr">
              <a:defRPr/>
            </a:pPr>
            <a:endParaRPr lang="zh-CN" altLang="en-US"/>
          </a:p>
        </p:txBody>
      </p:sp>
      <p:cxnSp>
        <p:nvCxnSpPr>
          <p:cNvPr id="29" name="直接连接符 28"/>
          <p:cNvCxnSpPr/>
          <p:nvPr>
            <p:custDataLst>
              <p:tags r:id="rId16"/>
            </p:custDataLst>
          </p:nvPr>
        </p:nvCxnSpPr>
        <p:spPr>
          <a:xfrm>
            <a:off x="4895850" y="3255645"/>
            <a:ext cx="375920" cy="5715"/>
          </a:xfrm>
          <a:prstGeom prst="line">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cxnSp>
      <p:sp>
        <p:nvSpPr>
          <p:cNvPr id="30" name="文本框 52"/>
          <p:cNvSpPr txBox="1"/>
          <p:nvPr>
            <p:custDataLst>
              <p:tags r:id="rId17"/>
            </p:custDataLst>
          </p:nvPr>
        </p:nvSpPr>
        <p:spPr>
          <a:xfrm>
            <a:off x="6756400" y="5078730"/>
            <a:ext cx="3820795" cy="397510"/>
          </a:xfrm>
          <a:prstGeom prst="rect">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91402" tIns="45701" rIns="91402" bIns="45701">
            <a:spAutoFit/>
          </a:bodyPr>
          <a:lstStyle/>
          <a:p>
            <a:pPr algn="l">
              <a:buClrTx/>
              <a:buSzTx/>
              <a:buFontTx/>
              <a:defRPr/>
            </a:pPr>
            <a:r>
              <a:rPr lang="zh-CN" altLang="en-US" sz="2000" smtClean="0">
                <a:latin typeface="黑体" panose="02010609060101010101" pitchFamily="49" charset="-122"/>
                <a:ea typeface="黑体" panose="02010609060101010101" pitchFamily="49" charset="-122"/>
              </a:rPr>
              <a:t>推动经贸发展</a:t>
            </a:r>
            <a:endParaRPr lang="zh-CN" altLang="en-US" sz="2000" smtClean="0">
              <a:latin typeface="黑体" panose="02010609060101010101" pitchFamily="49" charset="-122"/>
              <a:ea typeface="黑体" panose="02010609060101010101" pitchFamily="49" charset="-122"/>
            </a:endParaRPr>
          </a:p>
        </p:txBody>
      </p:sp>
      <p:sp>
        <p:nvSpPr>
          <p:cNvPr id="31" name="文本框 52"/>
          <p:cNvSpPr txBox="1"/>
          <p:nvPr>
            <p:custDataLst>
              <p:tags r:id="rId18"/>
            </p:custDataLst>
          </p:nvPr>
        </p:nvSpPr>
        <p:spPr>
          <a:xfrm>
            <a:off x="6756400" y="5652135"/>
            <a:ext cx="3820795" cy="397510"/>
          </a:xfrm>
          <a:prstGeom prst="rect">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91402" tIns="45701" rIns="91402" bIns="45701">
            <a:spAutoFit/>
          </a:bodyPr>
          <a:lstStyle/>
          <a:p>
            <a:pPr algn="l">
              <a:buClrTx/>
              <a:buSzTx/>
              <a:buFontTx/>
              <a:defRPr/>
            </a:pPr>
            <a:r>
              <a:rPr lang="zh-CN" altLang="en-US" sz="2000" smtClean="0">
                <a:latin typeface="黑体" panose="02010609060101010101" pitchFamily="49" charset="-122"/>
                <a:ea typeface="黑体" panose="02010609060101010101" pitchFamily="49" charset="-122"/>
              </a:rPr>
              <a:t>影响生态环境</a:t>
            </a:r>
            <a:endParaRPr lang="zh-CN" altLang="en-US" sz="2000" smtClean="0">
              <a:latin typeface="黑体" panose="02010609060101010101" pitchFamily="49" charset="-122"/>
              <a:ea typeface="黑体" panose="02010609060101010101" pitchFamily="49" charset="-122"/>
            </a:endParaRPr>
          </a:p>
        </p:txBody>
      </p:sp>
      <p:sp>
        <p:nvSpPr>
          <p:cNvPr id="13" name="文本框 12"/>
          <p:cNvSpPr txBox="1"/>
          <p:nvPr>
            <p:custDataLst>
              <p:tags r:id="rId19"/>
            </p:custDataLst>
          </p:nvPr>
        </p:nvSpPr>
        <p:spPr>
          <a:xfrm>
            <a:off x="695325" y="2428240"/>
            <a:ext cx="1845945" cy="1197610"/>
          </a:xfrm>
          <a:prstGeom prst="rect">
            <a:avLst/>
          </a:prstGeom>
          <a:ln w="18796">
            <a:solidFill>
              <a:srgbClr val="793738"/>
            </a:solidFill>
            <a:round/>
            <a:tailEnd type="triangle"/>
          </a:ln>
        </p:spPr>
        <p:style>
          <a:lnRef idx="1">
            <a:schemeClr val="accent1"/>
          </a:lnRef>
          <a:fillRef idx="0">
            <a:schemeClr val="accent1"/>
          </a:fillRef>
          <a:effectRef idx="0">
            <a:schemeClr val="accent1"/>
          </a:effectRef>
          <a:fontRef idx="minor">
            <a:schemeClr val="tx1"/>
          </a:fontRef>
        </p:style>
        <p:txBody>
          <a:bodyPr wrap="square" lIns="91402" tIns="45701" rIns="91402" bIns="45701">
            <a:spAutoFit/>
          </a:bodyPr>
          <a:lstStyle>
            <a:defPPr>
              <a:defRPr lang="zh-CN"/>
            </a:defPPr>
            <a:lvl1pPr>
              <a:defRPr sz="2000">
                <a:solidFill>
                  <a:schemeClr val="tx1"/>
                </a:solidFill>
                <a:latin typeface="黑体" panose="02010609060101010101" pitchFamily="49" charset="-122"/>
                <a:ea typeface="黑体" panose="02010609060101010101" pitchFamily="49"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defRPr/>
            </a:pPr>
            <a:r>
              <a:rPr lang="zh-CN" altLang="en-US" sz="2400"/>
              <a:t>新航路开辟后的食物物种交流</a:t>
            </a:r>
            <a:endParaRPr lang="zh-CN" altLang="en-US" sz="2400"/>
          </a:p>
        </p:txBody>
      </p:sp>
      <p:sp>
        <p:nvSpPr>
          <p:cNvPr id="37" name="右中括号 36"/>
          <p:cNvSpPr/>
          <p:nvPr>
            <p:custDataLst>
              <p:tags r:id="rId20"/>
            </p:custDataLst>
          </p:nvPr>
        </p:nvSpPr>
        <p:spPr>
          <a:xfrm rot="10800000">
            <a:off x="5438140" y="1661795"/>
            <a:ext cx="281305" cy="608330"/>
          </a:xfrm>
          <a:prstGeom prst="rightBracket">
            <a:avLst/>
          </a:prstGeom>
          <a:ln w="19050">
            <a:solidFill>
              <a:srgbClr val="793738"/>
            </a:solidFill>
          </a:ln>
        </p:spPr>
        <p:style>
          <a:lnRef idx="1">
            <a:schemeClr val="accent1"/>
          </a:lnRef>
          <a:fillRef idx="0">
            <a:schemeClr val="accent1"/>
          </a:fillRef>
          <a:effectRef idx="0">
            <a:schemeClr val="accent1"/>
          </a:effectRef>
          <a:fontRef idx="minor">
            <a:schemeClr val="tx1"/>
          </a:fontRef>
        </p:style>
        <p:txBody>
          <a:bodyPr lIns="91402" tIns="45701" rIns="91402" bIns="45701" anchor="ctr"/>
          <a:lstStyle/>
          <a:p>
            <a:pPr algn="ctr">
              <a:defRPr/>
            </a:pPr>
            <a:endParaRPr lang="zh-CN" altLang="en-US"/>
          </a:p>
        </p:txBody>
      </p:sp>
      <p:sp>
        <p:nvSpPr>
          <p:cNvPr id="4" name="文本框 3"/>
          <p:cNvSpPr txBox="1"/>
          <p:nvPr/>
        </p:nvSpPr>
        <p:spPr>
          <a:xfrm>
            <a:off x="10970895" y="2275840"/>
            <a:ext cx="792480" cy="460375"/>
          </a:xfrm>
          <a:prstGeom prst="rect">
            <a:avLst/>
          </a:prstGeom>
          <a:noFill/>
        </p:spPr>
        <p:txBody>
          <a:bodyPr wrap="none" rtlCol="0">
            <a:spAutoFit/>
          </a:bodyPr>
          <a:p>
            <a:r>
              <a:rPr lang="zh-CN" altLang="en-US" sz="2400"/>
              <a:t>特点</a:t>
            </a:r>
            <a:endParaRPr lang="zh-CN" altLang="en-US" sz="2400"/>
          </a:p>
        </p:txBody>
      </p:sp>
      <p:sp>
        <p:nvSpPr>
          <p:cNvPr id="5" name="右大括号 4"/>
          <p:cNvSpPr/>
          <p:nvPr/>
        </p:nvSpPr>
        <p:spPr>
          <a:xfrm>
            <a:off x="10682605" y="1638300"/>
            <a:ext cx="182880" cy="1735455"/>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文本框 5"/>
          <p:cNvSpPr txBox="1"/>
          <p:nvPr/>
        </p:nvSpPr>
        <p:spPr>
          <a:xfrm>
            <a:off x="5489575" y="4309110"/>
            <a:ext cx="792480" cy="460375"/>
          </a:xfrm>
          <a:prstGeom prst="rect">
            <a:avLst/>
          </a:prstGeom>
          <a:noFill/>
        </p:spPr>
        <p:txBody>
          <a:bodyPr wrap="none" rtlCol="0">
            <a:spAutoFit/>
          </a:bodyPr>
          <a:p>
            <a:r>
              <a:rPr lang="zh-CN" altLang="en-US" sz="2400"/>
              <a:t>积极</a:t>
            </a:r>
            <a:endParaRPr lang="zh-CN" altLang="en-US" sz="2400"/>
          </a:p>
        </p:txBody>
      </p:sp>
      <p:sp>
        <p:nvSpPr>
          <p:cNvPr id="7" name="文本框 6"/>
          <p:cNvSpPr txBox="1"/>
          <p:nvPr/>
        </p:nvSpPr>
        <p:spPr>
          <a:xfrm>
            <a:off x="5489575" y="5652135"/>
            <a:ext cx="792480" cy="460375"/>
          </a:xfrm>
          <a:prstGeom prst="rect">
            <a:avLst/>
          </a:prstGeom>
          <a:noFill/>
        </p:spPr>
        <p:txBody>
          <a:bodyPr wrap="none" rtlCol="0">
            <a:spAutoFit/>
          </a:bodyPr>
          <a:p>
            <a:r>
              <a:rPr lang="zh-CN" altLang="en-US" sz="2400"/>
              <a:t>消极</a:t>
            </a:r>
            <a:endParaRPr lang="zh-CN" altLang="en-US" sz="2400"/>
          </a:p>
        </p:txBody>
      </p:sp>
      <p:sp>
        <p:nvSpPr>
          <p:cNvPr id="8" name="右大括号 7"/>
          <p:cNvSpPr/>
          <p:nvPr/>
        </p:nvSpPr>
        <p:spPr>
          <a:xfrm rot="10800000">
            <a:off x="5312410" y="4281170"/>
            <a:ext cx="177165" cy="165608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9" name="右大括号 8"/>
          <p:cNvSpPr/>
          <p:nvPr/>
        </p:nvSpPr>
        <p:spPr>
          <a:xfrm rot="10800000">
            <a:off x="6430645" y="4036060"/>
            <a:ext cx="166370" cy="1181735"/>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椭圆 9"/>
          <p:cNvSpPr/>
          <p:nvPr/>
        </p:nvSpPr>
        <p:spPr>
          <a:xfrm>
            <a:off x="694690" y="339725"/>
            <a:ext cx="2692400" cy="967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850900" y="435610"/>
            <a:ext cx="2325370" cy="829945"/>
          </a:xfrm>
          <a:prstGeom prst="rect">
            <a:avLst/>
          </a:prstGeom>
          <a:noFill/>
        </p:spPr>
        <p:txBody>
          <a:bodyPr wrap="none" rtlCol="0" anchor="t">
            <a:spAutoFit/>
          </a:bodyPr>
          <a:p>
            <a:pPr algn="ctr">
              <a:defRPr/>
            </a:pPr>
            <a:r>
              <a:rPr lang="zh-CN" altLang="en-US" sz="2400" b="1">
                <a:solidFill>
                  <a:srgbClr val="1D41D5"/>
                </a:solidFill>
                <a:latin typeface="楷体" panose="02010609060101010101" charset="-122"/>
                <a:ea typeface="楷体" panose="02010609060101010101" charset="-122"/>
                <a:sym typeface="+mn-ea"/>
              </a:rPr>
              <a:t>新航路开辟后的</a:t>
            </a:r>
            <a:endParaRPr lang="zh-CN" altLang="en-US" sz="2400" b="1">
              <a:solidFill>
                <a:srgbClr val="1D41D5"/>
              </a:solidFill>
              <a:latin typeface="楷体" panose="02010609060101010101" charset="-122"/>
              <a:ea typeface="楷体" panose="02010609060101010101" charset="-122"/>
              <a:sym typeface="+mn-ea"/>
            </a:endParaRPr>
          </a:p>
          <a:p>
            <a:pPr algn="ctr">
              <a:defRPr/>
            </a:pPr>
            <a:r>
              <a:rPr lang="zh-CN" altLang="en-US" sz="2400" b="1">
                <a:solidFill>
                  <a:srgbClr val="1D41D5"/>
                </a:solidFill>
                <a:latin typeface="楷体" panose="02010609060101010101" charset="-122"/>
                <a:ea typeface="楷体" panose="02010609060101010101" charset="-122"/>
                <a:sym typeface="+mn-ea"/>
              </a:rPr>
              <a:t>食物物种交流</a:t>
            </a:r>
            <a:endParaRPr lang="zh-CN" altLang="en-US" sz="2400" b="1">
              <a:solidFill>
                <a:srgbClr val="1D41D5"/>
              </a:solidFill>
              <a:latin typeface="楷体" panose="02010609060101010101" charset="-122"/>
              <a:ea typeface="楷体" panose="02010609060101010101" charset="-122"/>
              <a:sym typeface="+mn-ea"/>
            </a:endParaRPr>
          </a:p>
        </p:txBody>
      </p:sp>
      <p:sp>
        <p:nvSpPr>
          <p:cNvPr id="14" name="文本框 13"/>
          <p:cNvSpPr txBox="1"/>
          <p:nvPr/>
        </p:nvSpPr>
        <p:spPr>
          <a:xfrm>
            <a:off x="3519170" y="425450"/>
            <a:ext cx="1097280" cy="829945"/>
          </a:xfrm>
          <a:prstGeom prst="rect">
            <a:avLst/>
          </a:prstGeom>
          <a:noFill/>
        </p:spPr>
        <p:txBody>
          <a:bodyPr wrap="none" rtlCol="0">
            <a:spAutoFit/>
          </a:bodyPr>
          <a:p>
            <a:r>
              <a:rPr lang="zh-CN" altLang="en-US" sz="2400" b="1"/>
              <a:t>哥伦布</a:t>
            </a:r>
            <a:endParaRPr lang="zh-CN" altLang="en-US" sz="2400" b="1"/>
          </a:p>
          <a:p>
            <a:r>
              <a:rPr lang="zh-CN" altLang="en-US" sz="2400" b="1"/>
              <a:t>大交换</a:t>
            </a:r>
            <a:endParaRPr lang="zh-CN" altLang="en-US" sz="2400" b="1"/>
          </a:p>
        </p:txBody>
      </p:sp>
      <p:sp>
        <p:nvSpPr>
          <p:cNvPr id="16" name="文本框 15"/>
          <p:cNvSpPr txBox="1"/>
          <p:nvPr/>
        </p:nvSpPr>
        <p:spPr>
          <a:xfrm>
            <a:off x="5312410" y="445135"/>
            <a:ext cx="3176270" cy="829945"/>
          </a:xfrm>
          <a:prstGeom prst="rect">
            <a:avLst/>
          </a:prstGeom>
          <a:noFill/>
        </p:spPr>
        <p:txBody>
          <a:bodyPr wrap="square" rtlCol="0">
            <a:spAutoFit/>
          </a:bodyPr>
          <a:p>
            <a:pPr algn="l"/>
            <a:r>
              <a:rPr lang="zh-CN" altLang="en-US" sz="2400" b="1">
                <a:solidFill>
                  <a:schemeClr val="bg1"/>
                </a:solidFill>
              </a:rPr>
              <a:t>全球联系的初步建立</a:t>
            </a:r>
            <a:endParaRPr lang="zh-CN" altLang="en-US" sz="2400" b="1">
              <a:solidFill>
                <a:schemeClr val="bg1"/>
              </a:solidFill>
            </a:endParaRPr>
          </a:p>
          <a:p>
            <a:pPr algn="l"/>
            <a:r>
              <a:rPr lang="zh-CN" altLang="en-US" sz="2400" b="1" dirty="0">
                <a:solidFill>
                  <a:schemeClr val="bg1"/>
                </a:solidFill>
                <a:sym typeface="+mn-ea"/>
              </a:rPr>
              <a:t>横向：</a:t>
            </a:r>
            <a:r>
              <a:rPr lang="zh-CN" altLang="en-US" sz="2400" dirty="0">
                <a:solidFill>
                  <a:schemeClr val="bg1"/>
                </a:solidFill>
                <a:sym typeface="+mn-ea"/>
              </a:rPr>
              <a:t>分散</a:t>
            </a:r>
            <a:r>
              <a:rPr lang="en-US" altLang="zh-CN" sz="2400" dirty="0">
                <a:solidFill>
                  <a:schemeClr val="bg1"/>
                </a:solidFill>
                <a:sym typeface="+mn-ea"/>
              </a:rPr>
              <a:t>→</a:t>
            </a:r>
            <a:r>
              <a:rPr lang="zh-CN" altLang="en-US" sz="2400" dirty="0">
                <a:solidFill>
                  <a:schemeClr val="bg1"/>
                </a:solidFill>
                <a:sym typeface="+mn-ea"/>
              </a:rPr>
              <a:t>整体</a:t>
            </a:r>
            <a:endParaRPr lang="zh-CN" altLang="en-US" sz="2400" b="1" dirty="0">
              <a:solidFill>
                <a:schemeClr val="bg1"/>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p:bldP spid="16" grpId="0"/>
      <p:bldP spid="1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3183422" y="682275"/>
            <a:ext cx="1533087" cy="460375"/>
          </a:xfrm>
          <a:prstGeom prst="rect">
            <a:avLst/>
          </a:prstGeom>
          <a:noFill/>
          <a:ln w="9525">
            <a:noFill/>
          </a:ln>
        </p:spPr>
        <p:txBody>
          <a:bodyPr wrap="square">
            <a:spAutoFit/>
          </a:bodyPr>
          <a:p>
            <a:pPr>
              <a:spcBef>
                <a:spcPct val="50000"/>
              </a:spcBef>
            </a:pPr>
            <a:r>
              <a:rPr lang="zh-CN" altLang="en-US" sz="2400" b="1" dirty="0">
                <a:latin typeface="微软雅黑" panose="020B0503020204020204" charset="-122"/>
                <a:ea typeface="微软雅黑" panose="020B0503020204020204" charset="-122"/>
              </a:rPr>
              <a:t>人口迁移：</a:t>
            </a:r>
            <a:endParaRPr lang="zh-CN" altLang="en-US" sz="2400" b="1" dirty="0">
              <a:latin typeface="微软雅黑" panose="020B0503020204020204" charset="-122"/>
              <a:ea typeface="微软雅黑" panose="020B0503020204020204" charset="-122"/>
            </a:endParaRPr>
          </a:p>
        </p:txBody>
      </p:sp>
      <p:sp>
        <p:nvSpPr>
          <p:cNvPr id="10" name="文本框 9"/>
          <p:cNvSpPr txBox="1"/>
          <p:nvPr/>
        </p:nvSpPr>
        <p:spPr>
          <a:xfrm>
            <a:off x="3183422" y="1298871"/>
            <a:ext cx="1533087" cy="460375"/>
          </a:xfrm>
          <a:prstGeom prst="rect">
            <a:avLst/>
          </a:prstGeom>
          <a:noFill/>
          <a:ln w="9525">
            <a:noFill/>
          </a:ln>
        </p:spPr>
        <p:txBody>
          <a:bodyPr wrap="square">
            <a:spAutoFit/>
          </a:bodyPr>
          <a:p>
            <a:pPr>
              <a:spcBef>
                <a:spcPct val="50000"/>
              </a:spcBef>
            </a:pPr>
            <a:r>
              <a:rPr lang="zh-CN" altLang="en-US" sz="2400" b="1" dirty="0">
                <a:latin typeface="微软雅黑" panose="020B0503020204020204" charset="-122"/>
                <a:ea typeface="微软雅黑" panose="020B0503020204020204" charset="-122"/>
              </a:rPr>
              <a:t>物种交换：</a:t>
            </a:r>
            <a:endParaRPr lang="zh-CN" altLang="en-US" sz="2400" b="1" dirty="0">
              <a:latin typeface="微软雅黑" panose="020B0503020204020204" charset="-122"/>
              <a:ea typeface="微软雅黑" panose="020B0503020204020204" charset="-122"/>
            </a:endParaRPr>
          </a:p>
        </p:txBody>
      </p:sp>
      <p:sp>
        <p:nvSpPr>
          <p:cNvPr id="11" name="文本框 10"/>
          <p:cNvSpPr txBox="1"/>
          <p:nvPr/>
        </p:nvSpPr>
        <p:spPr>
          <a:xfrm>
            <a:off x="3183422" y="2532063"/>
            <a:ext cx="1896652" cy="460375"/>
          </a:xfrm>
          <a:prstGeom prst="rect">
            <a:avLst/>
          </a:prstGeom>
          <a:noFill/>
          <a:ln w="9525">
            <a:noFill/>
          </a:ln>
        </p:spPr>
        <p:txBody>
          <a:bodyPr wrap="square">
            <a:spAutoFit/>
          </a:bodyPr>
          <a:p>
            <a:pPr>
              <a:spcBef>
                <a:spcPct val="50000"/>
              </a:spcBef>
            </a:pPr>
            <a:r>
              <a:rPr lang="zh-CN" altLang="en-US" sz="2400" b="1" dirty="0">
                <a:latin typeface="微软雅黑" panose="020B0503020204020204" charset="-122"/>
                <a:ea typeface="微软雅黑" panose="020B0503020204020204" charset="-122"/>
              </a:rPr>
              <a:t>商品流动：</a:t>
            </a:r>
            <a:endParaRPr lang="zh-CN" altLang="en-US" sz="2400" b="1" dirty="0">
              <a:latin typeface="微软雅黑" panose="020B0503020204020204" charset="-122"/>
              <a:ea typeface="微软雅黑" panose="020B0503020204020204" charset="-122"/>
            </a:endParaRPr>
          </a:p>
        </p:txBody>
      </p:sp>
      <p:sp>
        <p:nvSpPr>
          <p:cNvPr id="22" name="文本框 21"/>
          <p:cNvSpPr txBox="1"/>
          <p:nvPr/>
        </p:nvSpPr>
        <p:spPr>
          <a:xfrm>
            <a:off x="4667644" y="702123"/>
            <a:ext cx="3250048" cy="398780"/>
          </a:xfrm>
          <a:prstGeom prst="rect">
            <a:avLst/>
          </a:prstGeom>
          <a:noFill/>
          <a:ln w="9525">
            <a:noFill/>
          </a:ln>
        </p:spPr>
        <p:txBody>
          <a:bodyPr wrap="square">
            <a:spAutoFit/>
          </a:bodyPr>
          <a:p>
            <a:pPr>
              <a:spcBef>
                <a:spcPct val="50000"/>
              </a:spcBef>
            </a:pPr>
            <a:r>
              <a:rPr lang="zh-CN" altLang="en-US" sz="2000" dirty="0">
                <a:latin typeface="微软雅黑" panose="020B0503020204020204" charset="-122"/>
                <a:ea typeface="微软雅黑" panose="020B0503020204020204" charset="-122"/>
              </a:rPr>
              <a:t>族群混合，新民族诞生</a:t>
            </a:r>
            <a:endParaRPr lang="zh-CN" altLang="en-US" sz="2000" dirty="0">
              <a:latin typeface="微软雅黑" panose="020B0503020204020204" charset="-122"/>
              <a:ea typeface="微软雅黑" panose="020B0503020204020204" charset="-122"/>
            </a:endParaRPr>
          </a:p>
        </p:txBody>
      </p:sp>
      <p:sp>
        <p:nvSpPr>
          <p:cNvPr id="23" name="文本框 22"/>
          <p:cNvSpPr txBox="1"/>
          <p:nvPr/>
        </p:nvSpPr>
        <p:spPr>
          <a:xfrm>
            <a:off x="4667644" y="1329567"/>
            <a:ext cx="4249194" cy="398780"/>
          </a:xfrm>
          <a:prstGeom prst="rect">
            <a:avLst/>
          </a:prstGeom>
          <a:noFill/>
          <a:ln w="9525">
            <a:noFill/>
          </a:ln>
        </p:spPr>
        <p:txBody>
          <a:bodyPr wrap="square">
            <a:spAutoFit/>
          </a:bodyPr>
          <a:p>
            <a:pPr>
              <a:spcBef>
                <a:spcPct val="50000"/>
              </a:spcBef>
            </a:pPr>
            <a:r>
              <a:rPr lang="zh-CN" altLang="en-US" sz="2000" dirty="0">
                <a:latin typeface="微软雅黑" panose="020B0503020204020204" charset="-122"/>
                <a:ea typeface="微软雅黑" panose="020B0503020204020204" charset="-122"/>
              </a:rPr>
              <a:t>丰富了食物种类，优化了饮食结构</a:t>
            </a:r>
            <a:endParaRPr lang="zh-CN" altLang="en-US" sz="2000" dirty="0">
              <a:latin typeface="微软雅黑" panose="020B0503020204020204" charset="-122"/>
              <a:ea typeface="微软雅黑" panose="020B0503020204020204" charset="-122"/>
            </a:endParaRPr>
          </a:p>
        </p:txBody>
      </p:sp>
      <p:sp>
        <p:nvSpPr>
          <p:cNvPr id="24" name="文本框 23"/>
          <p:cNvSpPr txBox="1"/>
          <p:nvPr/>
        </p:nvSpPr>
        <p:spPr>
          <a:xfrm>
            <a:off x="4667644" y="2574124"/>
            <a:ext cx="3946121" cy="398780"/>
          </a:xfrm>
          <a:prstGeom prst="rect">
            <a:avLst/>
          </a:prstGeom>
          <a:noFill/>
          <a:ln w="9525">
            <a:noFill/>
          </a:ln>
        </p:spPr>
        <p:txBody>
          <a:bodyPr wrap="square">
            <a:spAutoFit/>
          </a:bodyPr>
          <a:p>
            <a:pPr>
              <a:spcBef>
                <a:spcPct val="15000"/>
              </a:spcBef>
            </a:pPr>
            <a:r>
              <a:rPr lang="zh-CN" altLang="en-US" sz="2000" dirty="0">
                <a:latin typeface="微软雅黑" panose="020B0503020204020204" charset="-122"/>
                <a:ea typeface="微软雅黑" panose="020B0503020204020204" charset="-122"/>
                <a:cs typeface="微软雅黑" panose="020B0503020204020204" charset="-122"/>
              </a:rPr>
              <a:t>印度洋、大西洋、太平洋贸易 </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31" name="文本框 30"/>
          <p:cNvSpPr txBox="1"/>
          <p:nvPr/>
        </p:nvSpPr>
        <p:spPr>
          <a:xfrm>
            <a:off x="3183422" y="1915467"/>
            <a:ext cx="1533087" cy="460375"/>
          </a:xfrm>
          <a:prstGeom prst="rect">
            <a:avLst/>
          </a:prstGeom>
          <a:noFill/>
          <a:ln w="9525">
            <a:noFill/>
          </a:ln>
        </p:spPr>
        <p:txBody>
          <a:bodyPr wrap="square">
            <a:spAutoFit/>
          </a:bodyPr>
          <a:p>
            <a:pPr>
              <a:spcBef>
                <a:spcPct val="50000"/>
              </a:spcBef>
            </a:pPr>
            <a:r>
              <a:rPr lang="zh-CN" altLang="en-US" sz="2400" b="1" dirty="0">
                <a:latin typeface="微软雅黑" panose="020B0503020204020204" charset="-122"/>
                <a:ea typeface="微软雅黑" panose="020B0503020204020204" charset="-122"/>
              </a:rPr>
              <a:t>疾病传播：</a:t>
            </a:r>
            <a:endParaRPr lang="zh-CN" altLang="en-US" sz="2400" b="1" dirty="0">
              <a:latin typeface="微软雅黑" panose="020B0503020204020204" charset="-122"/>
              <a:ea typeface="微软雅黑" panose="020B0503020204020204" charset="-122"/>
            </a:endParaRPr>
          </a:p>
        </p:txBody>
      </p:sp>
      <p:sp>
        <p:nvSpPr>
          <p:cNvPr id="35" name="文本框 34"/>
          <p:cNvSpPr txBox="1"/>
          <p:nvPr/>
        </p:nvSpPr>
        <p:spPr>
          <a:xfrm>
            <a:off x="4667644" y="1957011"/>
            <a:ext cx="4043319" cy="398780"/>
          </a:xfrm>
          <a:prstGeom prst="rect">
            <a:avLst/>
          </a:prstGeom>
          <a:noFill/>
        </p:spPr>
        <p:txBody>
          <a:bodyPr wrap="square" rtlCol="0">
            <a:spAutoFit/>
          </a:bodyPr>
          <a:p>
            <a:r>
              <a:rPr lang="zh-CN" altLang="en-US" sz="2000" dirty="0">
                <a:latin typeface="微软雅黑" panose="020B0503020204020204" charset="-122"/>
                <a:ea typeface="微软雅黑" panose="020B0503020204020204" charset="-122"/>
              </a:rPr>
              <a:t>造成美洲大洋洲人口大量死亡</a:t>
            </a:r>
            <a:endParaRPr lang="zh-CN" altLang="en-US" sz="2000" dirty="0">
              <a:latin typeface="微软雅黑" panose="020B0503020204020204" charset="-122"/>
              <a:ea typeface="微软雅黑" panose="020B0503020204020204" charset="-122"/>
            </a:endParaRPr>
          </a:p>
        </p:txBody>
      </p:sp>
      <p:sp>
        <p:nvSpPr>
          <p:cNvPr id="4" name="左大括号 3"/>
          <p:cNvSpPr/>
          <p:nvPr/>
        </p:nvSpPr>
        <p:spPr>
          <a:xfrm>
            <a:off x="1347607" y="1681000"/>
            <a:ext cx="143469" cy="252137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355">
              <a:latin typeface="微软雅黑" panose="020B0503020204020204" charset="-122"/>
              <a:ea typeface="微软雅黑" panose="020B0503020204020204" charset="-122"/>
            </a:endParaRPr>
          </a:p>
        </p:txBody>
      </p:sp>
      <p:sp>
        <p:nvSpPr>
          <p:cNvPr id="48" name="文本框 47"/>
          <p:cNvSpPr txBox="1"/>
          <p:nvPr/>
        </p:nvSpPr>
        <p:spPr>
          <a:xfrm>
            <a:off x="270377" y="1681000"/>
            <a:ext cx="923925" cy="2998849"/>
          </a:xfrm>
          <a:prstGeom prst="rect">
            <a:avLst/>
          </a:prstGeom>
          <a:noFill/>
        </p:spPr>
        <p:txBody>
          <a:bodyPr vert="eaVert" wrap="square" rtlCol="0">
            <a:spAutoFit/>
          </a:bodyPr>
          <a:p>
            <a:pPr algn="dist"/>
            <a:r>
              <a:rPr lang="zh-CN" altLang="en-US" sz="2410" dirty="0">
                <a:latin typeface="微软雅黑" panose="020B0503020204020204" charset="-122"/>
                <a:ea typeface="微软雅黑" panose="020B0503020204020204" charset="-122"/>
              </a:rPr>
              <a:t>全球联系的初步建立与世界格局的演变</a:t>
            </a:r>
            <a:endParaRPr lang="zh-CN" altLang="en-US" sz="2410" dirty="0">
              <a:latin typeface="微软雅黑" panose="020B0503020204020204" charset="-122"/>
              <a:ea typeface="微软雅黑" panose="020B0503020204020204" charset="-122"/>
            </a:endParaRPr>
          </a:p>
        </p:txBody>
      </p:sp>
      <p:sp>
        <p:nvSpPr>
          <p:cNvPr id="49" name="矩形 48"/>
          <p:cNvSpPr/>
          <p:nvPr/>
        </p:nvSpPr>
        <p:spPr>
          <a:xfrm>
            <a:off x="1478814" y="1167381"/>
            <a:ext cx="1625803" cy="1198880"/>
          </a:xfrm>
          <a:prstGeom prst="rect">
            <a:avLst/>
          </a:prstGeom>
        </p:spPr>
        <p:txBody>
          <a:bodyPr wrap="square">
            <a:spAutoFit/>
          </a:bodyPr>
          <a:p>
            <a:pPr algn="ctr"/>
            <a:r>
              <a:rPr lang="zh-CN" altLang="en-US" sz="2400" b="1" dirty="0">
                <a:solidFill>
                  <a:schemeClr val="accent5"/>
                </a:solidFill>
                <a:latin typeface="微软雅黑" panose="020B0503020204020204" charset="-122"/>
                <a:ea typeface="微软雅黑" panose="020B0503020204020204" charset="-122"/>
              </a:rPr>
              <a:t>全球联系的</a:t>
            </a:r>
            <a:endParaRPr lang="zh-CN" altLang="en-US" sz="2400" b="1" dirty="0">
              <a:solidFill>
                <a:schemeClr val="accent5"/>
              </a:solidFill>
              <a:latin typeface="微软雅黑" panose="020B0503020204020204" charset="-122"/>
              <a:ea typeface="微软雅黑" panose="020B0503020204020204" charset="-122"/>
            </a:endParaRPr>
          </a:p>
          <a:p>
            <a:pPr algn="ctr"/>
            <a:r>
              <a:rPr lang="zh-CN" altLang="en-US" sz="2400" b="1" dirty="0">
                <a:solidFill>
                  <a:schemeClr val="accent5"/>
                </a:solidFill>
                <a:latin typeface="微软雅黑" panose="020B0503020204020204" charset="-122"/>
                <a:ea typeface="微软雅黑" panose="020B0503020204020204" charset="-122"/>
              </a:rPr>
              <a:t>初步建立</a:t>
            </a:r>
            <a:endParaRPr lang="zh-CN" altLang="en-US" sz="2400" b="1" dirty="0">
              <a:solidFill>
                <a:schemeClr val="accent5"/>
              </a:solidFill>
              <a:latin typeface="微软雅黑" panose="020B0503020204020204" charset="-122"/>
              <a:ea typeface="微软雅黑" panose="020B0503020204020204" charset="-122"/>
            </a:endParaRPr>
          </a:p>
        </p:txBody>
      </p:sp>
      <p:sp>
        <p:nvSpPr>
          <p:cNvPr id="50" name="矩形 49"/>
          <p:cNvSpPr/>
          <p:nvPr/>
        </p:nvSpPr>
        <p:spPr>
          <a:xfrm>
            <a:off x="1479550" y="3877945"/>
            <a:ext cx="1499870" cy="829945"/>
          </a:xfrm>
          <a:prstGeom prst="rect">
            <a:avLst/>
          </a:prstGeom>
        </p:spPr>
        <p:txBody>
          <a:bodyPr wrap="square">
            <a:spAutoFit/>
          </a:bodyPr>
          <a:p>
            <a:pPr lvl="0" algn="ctr">
              <a:buClrTx/>
              <a:buSzTx/>
              <a:buFontTx/>
            </a:pPr>
            <a:r>
              <a:rPr lang="zh-CN" altLang="en-US" sz="2400" b="1" dirty="0">
                <a:solidFill>
                  <a:srgbClr val="FF0000"/>
                </a:solidFill>
                <a:latin typeface="微软雅黑" panose="020B0503020204020204" charset="-122"/>
                <a:ea typeface="微软雅黑" panose="020B0503020204020204" charset="-122"/>
                <a:sym typeface="+mn-ea"/>
              </a:rPr>
              <a:t>世界格局</a:t>
            </a:r>
            <a:endParaRPr lang="zh-CN" altLang="en-US" sz="2400" b="1" dirty="0">
              <a:solidFill>
                <a:srgbClr val="FF0000"/>
              </a:solidFill>
              <a:latin typeface="微软雅黑" panose="020B0503020204020204" charset="-122"/>
              <a:ea typeface="微软雅黑" panose="020B0503020204020204" charset="-122"/>
              <a:sym typeface="+mn-ea"/>
            </a:endParaRPr>
          </a:p>
          <a:p>
            <a:pPr lvl="0" algn="ctr">
              <a:buClrTx/>
              <a:buSzTx/>
              <a:buFontTx/>
            </a:pPr>
            <a:r>
              <a:rPr lang="zh-CN" altLang="en-US" sz="2400" b="1" dirty="0">
                <a:solidFill>
                  <a:srgbClr val="FF0000"/>
                </a:solidFill>
                <a:latin typeface="微软雅黑" panose="020B0503020204020204" charset="-122"/>
                <a:ea typeface="微软雅黑" panose="020B0503020204020204" charset="-122"/>
                <a:sym typeface="+mn-ea"/>
              </a:rPr>
              <a:t>的演变</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52" name="左大括号 51"/>
          <p:cNvSpPr/>
          <p:nvPr/>
        </p:nvSpPr>
        <p:spPr>
          <a:xfrm>
            <a:off x="3034148" y="846168"/>
            <a:ext cx="177944" cy="183985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400" b="1" dirty="0">
              <a:latin typeface="微软雅黑" panose="020B0503020204020204" charset="-122"/>
              <a:ea typeface="微软雅黑" panose="020B0503020204020204" charset="-122"/>
            </a:endParaRPr>
          </a:p>
        </p:txBody>
      </p:sp>
      <p:sp>
        <p:nvSpPr>
          <p:cNvPr id="5" name="文本框 4"/>
          <p:cNvSpPr txBox="1"/>
          <p:nvPr/>
        </p:nvSpPr>
        <p:spPr>
          <a:xfrm>
            <a:off x="708660" y="179070"/>
            <a:ext cx="11361420" cy="521970"/>
          </a:xfrm>
          <a:prstGeom prst="rect">
            <a:avLst/>
          </a:prstGeom>
          <a:noFill/>
          <a:ln>
            <a:solidFill>
              <a:srgbClr val="FF0000"/>
            </a:solidFill>
          </a:ln>
        </p:spPr>
        <p:txBody>
          <a:bodyPr wrap="square">
            <a:spAutoFit/>
          </a:bodyPr>
          <a:p>
            <a:r>
              <a:rPr lang="zh-CN" altLang="en-US" sz="2800" b="1" dirty="0">
                <a:solidFill>
                  <a:schemeClr val="accent2"/>
                </a:solidFill>
              </a:rPr>
              <a:t>知识回顾：横向：</a:t>
            </a:r>
            <a:r>
              <a:rPr lang="zh-CN" altLang="en-US" sz="2800" dirty="0">
                <a:solidFill>
                  <a:schemeClr val="accent2"/>
                </a:solidFill>
              </a:rPr>
              <a:t>分散</a:t>
            </a:r>
            <a:r>
              <a:rPr lang="en-US" altLang="zh-CN" sz="2800" dirty="0">
                <a:solidFill>
                  <a:schemeClr val="accent2"/>
                </a:solidFill>
              </a:rPr>
              <a:t>→</a:t>
            </a:r>
            <a:r>
              <a:rPr lang="zh-CN" altLang="en-US" sz="2800" dirty="0">
                <a:solidFill>
                  <a:schemeClr val="accent2"/>
                </a:solidFill>
              </a:rPr>
              <a:t>整体；</a:t>
            </a:r>
            <a:r>
              <a:rPr lang="zh-CN" altLang="en-US" sz="2800" b="1" dirty="0">
                <a:solidFill>
                  <a:schemeClr val="accent6">
                    <a:lumMod val="75000"/>
                  </a:schemeClr>
                </a:solidFill>
              </a:rPr>
              <a:t>纵向：</a:t>
            </a:r>
            <a:r>
              <a:rPr lang="zh-CN" altLang="en-US" sz="2800" dirty="0">
                <a:solidFill>
                  <a:schemeClr val="accent6">
                    <a:lumMod val="75000"/>
                  </a:schemeClr>
                </a:solidFill>
              </a:rPr>
              <a:t>封建制度濒于解体</a:t>
            </a:r>
            <a:r>
              <a:rPr lang="en-US" altLang="zh-CN" sz="2800" dirty="0">
                <a:solidFill>
                  <a:schemeClr val="accent6">
                    <a:lumMod val="75000"/>
                  </a:schemeClr>
                </a:solidFill>
              </a:rPr>
              <a:t>;</a:t>
            </a:r>
            <a:r>
              <a:rPr lang="zh-CN" altLang="en-US" sz="2800" dirty="0">
                <a:solidFill>
                  <a:schemeClr val="accent6">
                    <a:lumMod val="75000"/>
                  </a:schemeClr>
                </a:solidFill>
              </a:rPr>
              <a:t>资本主义发展</a:t>
            </a:r>
            <a:endParaRPr lang="zh-CN" altLang="en-US" sz="2800" dirty="0">
              <a:solidFill>
                <a:schemeClr val="accent6">
                  <a:lumMod val="75000"/>
                </a:schemeClr>
              </a:solidFill>
            </a:endParaRPr>
          </a:p>
        </p:txBody>
      </p:sp>
      <p:sp>
        <p:nvSpPr>
          <p:cNvPr id="29" name="矩形 28"/>
          <p:cNvSpPr/>
          <p:nvPr/>
        </p:nvSpPr>
        <p:spPr>
          <a:xfrm>
            <a:off x="6021579" y="3611960"/>
            <a:ext cx="892811" cy="501650"/>
          </a:xfrm>
          <a:prstGeom prst="rect">
            <a:avLst/>
          </a:prstGeom>
        </p:spPr>
        <p:txBody>
          <a:bodyPr wrap="square" lIns="91440" tIns="45720" rIns="91440" bIns="45720">
            <a:spAutoFit/>
          </a:bodyPr>
          <a:p>
            <a:pPr fontAlgn="base">
              <a:spcBef>
                <a:spcPct val="0"/>
              </a:spcBef>
              <a:spcAft>
                <a:spcPct val="0"/>
              </a:spcAft>
            </a:pPr>
            <a:r>
              <a:rPr lang="zh-CN" altLang="en-US" sz="2665" b="1" dirty="0" smtClean="0">
                <a:solidFill>
                  <a:srgbClr val="0070C0"/>
                </a:solidFill>
                <a:latin typeface="微软雅黑" panose="020B0503020204020204" charset="-122"/>
                <a:ea typeface="微软雅黑" panose="020B0503020204020204" charset="-122"/>
                <a:cs typeface="Calibri" panose="020F0502020204030204" charset="0"/>
              </a:rPr>
              <a:t>欧洲</a:t>
            </a:r>
            <a:endParaRPr lang="zh-CN" altLang="en-US" sz="2665" b="1" dirty="0" smtClean="0">
              <a:solidFill>
                <a:srgbClr val="0070C0"/>
              </a:solidFill>
              <a:latin typeface="微软雅黑" panose="020B0503020204020204" charset="-122"/>
              <a:ea typeface="微软雅黑" panose="020B0503020204020204" charset="-122"/>
              <a:cs typeface="Calibri" panose="020F0502020204030204" charset="0"/>
            </a:endParaRPr>
          </a:p>
        </p:txBody>
      </p:sp>
      <p:sp>
        <p:nvSpPr>
          <p:cNvPr id="30" name="矩形 29"/>
          <p:cNvSpPr/>
          <p:nvPr/>
        </p:nvSpPr>
        <p:spPr>
          <a:xfrm>
            <a:off x="6021579" y="4476056"/>
            <a:ext cx="892811" cy="497840"/>
          </a:xfrm>
          <a:prstGeom prst="rect">
            <a:avLst/>
          </a:prstGeom>
        </p:spPr>
        <p:txBody>
          <a:bodyPr wrap="square" lIns="91440" tIns="45720" rIns="91440" bIns="45720">
            <a:spAutoFit/>
          </a:bodyPr>
          <a:p>
            <a:pPr fontAlgn="base">
              <a:spcBef>
                <a:spcPct val="0"/>
              </a:spcBef>
              <a:spcAft>
                <a:spcPct val="0"/>
              </a:spcAft>
            </a:pPr>
            <a:r>
              <a:rPr lang="zh-CN" altLang="en-US" sz="2665" b="1" dirty="0" smtClean="0">
                <a:solidFill>
                  <a:srgbClr val="0070C0"/>
                </a:solidFill>
                <a:latin typeface="微软雅黑" panose="020B0503020204020204" charset="-122"/>
                <a:ea typeface="微软雅黑" panose="020B0503020204020204" charset="-122"/>
                <a:cs typeface="Calibri" panose="020F0502020204030204" charset="0"/>
              </a:rPr>
              <a:t>美洲</a:t>
            </a:r>
            <a:endParaRPr lang="zh-CN" altLang="en-US" sz="2665" b="1" dirty="0" smtClean="0">
              <a:solidFill>
                <a:srgbClr val="0070C0"/>
              </a:solidFill>
              <a:latin typeface="微软雅黑" panose="020B0503020204020204" charset="-122"/>
              <a:ea typeface="微软雅黑" panose="020B0503020204020204" charset="-122"/>
              <a:cs typeface="Calibri" panose="020F0502020204030204" charset="0"/>
            </a:endParaRPr>
          </a:p>
        </p:txBody>
      </p:sp>
      <p:sp>
        <p:nvSpPr>
          <p:cNvPr id="33" name="矩形 32"/>
          <p:cNvSpPr/>
          <p:nvPr/>
        </p:nvSpPr>
        <p:spPr>
          <a:xfrm>
            <a:off x="6021579" y="4846261"/>
            <a:ext cx="892811" cy="497840"/>
          </a:xfrm>
          <a:prstGeom prst="rect">
            <a:avLst/>
          </a:prstGeom>
        </p:spPr>
        <p:txBody>
          <a:bodyPr wrap="square" lIns="91440" tIns="45720" rIns="91440" bIns="45720">
            <a:spAutoFit/>
          </a:bodyPr>
          <a:p>
            <a:pPr fontAlgn="base">
              <a:spcBef>
                <a:spcPct val="0"/>
              </a:spcBef>
              <a:spcAft>
                <a:spcPct val="0"/>
              </a:spcAft>
            </a:pPr>
            <a:r>
              <a:rPr lang="zh-CN" altLang="en-US" sz="2665" b="1" dirty="0" smtClean="0">
                <a:solidFill>
                  <a:srgbClr val="0070C0"/>
                </a:solidFill>
                <a:latin typeface="微软雅黑" panose="020B0503020204020204" charset="-122"/>
                <a:ea typeface="微软雅黑" panose="020B0503020204020204" charset="-122"/>
                <a:cs typeface="Calibri" panose="020F0502020204030204" charset="0"/>
              </a:rPr>
              <a:t>非洲</a:t>
            </a:r>
            <a:endParaRPr lang="zh-CN" altLang="en-US" sz="2665" b="1" dirty="0" smtClean="0">
              <a:solidFill>
                <a:srgbClr val="0070C0"/>
              </a:solidFill>
              <a:latin typeface="微软雅黑" panose="020B0503020204020204" charset="-122"/>
              <a:ea typeface="微软雅黑" panose="020B0503020204020204" charset="-122"/>
              <a:cs typeface="Calibri" panose="020F0502020204030204" charset="0"/>
            </a:endParaRPr>
          </a:p>
        </p:txBody>
      </p:sp>
      <p:sp>
        <p:nvSpPr>
          <p:cNvPr id="34" name="矩形 33"/>
          <p:cNvSpPr/>
          <p:nvPr/>
        </p:nvSpPr>
        <p:spPr>
          <a:xfrm>
            <a:off x="6021579" y="5650832"/>
            <a:ext cx="892811" cy="497840"/>
          </a:xfrm>
          <a:prstGeom prst="rect">
            <a:avLst/>
          </a:prstGeom>
        </p:spPr>
        <p:txBody>
          <a:bodyPr wrap="square" lIns="91440" tIns="45720" rIns="91440" bIns="45720">
            <a:spAutoFit/>
          </a:bodyPr>
          <a:p>
            <a:pPr fontAlgn="base">
              <a:spcBef>
                <a:spcPct val="0"/>
              </a:spcBef>
              <a:spcAft>
                <a:spcPct val="0"/>
              </a:spcAft>
            </a:pPr>
            <a:r>
              <a:rPr lang="zh-CN" altLang="en-US" sz="2665" b="1" dirty="0" smtClean="0">
                <a:solidFill>
                  <a:srgbClr val="0070C0"/>
                </a:solidFill>
                <a:latin typeface="微软雅黑" panose="020B0503020204020204" charset="-122"/>
                <a:ea typeface="微软雅黑" panose="020B0503020204020204" charset="-122"/>
                <a:cs typeface="Calibri" panose="020F0502020204030204" charset="0"/>
              </a:rPr>
              <a:t>亚洲</a:t>
            </a:r>
            <a:endParaRPr lang="zh-CN" altLang="en-US" sz="2665" b="1" dirty="0" smtClean="0">
              <a:solidFill>
                <a:srgbClr val="0070C0"/>
              </a:solidFill>
              <a:latin typeface="微软雅黑" panose="020B0503020204020204" charset="-122"/>
              <a:ea typeface="微软雅黑" panose="020B0503020204020204" charset="-122"/>
              <a:cs typeface="Calibri" panose="020F0502020204030204" charset="0"/>
            </a:endParaRPr>
          </a:p>
        </p:txBody>
      </p:sp>
      <p:sp>
        <p:nvSpPr>
          <p:cNvPr id="36" name="矩形 35"/>
          <p:cNvSpPr/>
          <p:nvPr/>
        </p:nvSpPr>
        <p:spPr>
          <a:xfrm>
            <a:off x="6838347" y="3346576"/>
            <a:ext cx="3887755" cy="822960"/>
          </a:xfrm>
          <a:prstGeom prst="rect">
            <a:avLst/>
          </a:prstGeom>
        </p:spPr>
        <p:txBody>
          <a:bodyPr wrap="square">
            <a:spAutoFit/>
          </a:bodyPr>
          <a:p>
            <a:r>
              <a:rPr lang="zh-CN" altLang="en-US" sz="2400" b="1" dirty="0" smtClean="0">
                <a:solidFill>
                  <a:srgbClr val="C00000"/>
                </a:solidFill>
                <a:latin typeface="微软雅黑" panose="020B0503020204020204" charset="-122"/>
                <a:ea typeface="微软雅黑" panose="020B0503020204020204" charset="-122"/>
                <a:cs typeface="黑体" panose="02010609060101010101" pitchFamily="49" charset="-122"/>
              </a:rPr>
              <a:t>社会转型：</a:t>
            </a:r>
            <a:r>
              <a:rPr lang="zh-CN" altLang="en-US" sz="2400" dirty="0" smtClean="0">
                <a:latin typeface="微软雅黑" panose="020B0503020204020204" charset="-122"/>
                <a:ea typeface="微软雅黑" panose="020B0503020204020204" charset="-122"/>
                <a:cs typeface="黑体" panose="02010609060101010101" pitchFamily="49" charset="-122"/>
              </a:rPr>
              <a:t>资本主义加速发展，封建制度濒于解体</a:t>
            </a:r>
            <a:endParaRPr lang="zh-CN" altLang="en-US" sz="2400" dirty="0">
              <a:latin typeface="微软雅黑" panose="020B0503020204020204" charset="-122"/>
              <a:ea typeface="微软雅黑" panose="020B0503020204020204" charset="-122"/>
            </a:endParaRPr>
          </a:p>
        </p:txBody>
      </p:sp>
      <p:sp>
        <p:nvSpPr>
          <p:cNvPr id="37" name="矩形 36"/>
          <p:cNvSpPr/>
          <p:nvPr/>
        </p:nvSpPr>
        <p:spPr>
          <a:xfrm>
            <a:off x="6887289" y="4405014"/>
            <a:ext cx="4894931" cy="822960"/>
          </a:xfrm>
          <a:prstGeom prst="rect">
            <a:avLst/>
          </a:prstGeom>
        </p:spPr>
        <p:txBody>
          <a:bodyPr wrap="square">
            <a:spAutoFit/>
          </a:bodyPr>
          <a:p>
            <a:r>
              <a:rPr lang="zh-CN" altLang="en-US" sz="2400" b="1" dirty="0" smtClean="0">
                <a:solidFill>
                  <a:srgbClr val="C00000"/>
                </a:solidFill>
                <a:latin typeface="微软雅黑" panose="020B0503020204020204" charset="-122"/>
                <a:ea typeface="微软雅黑" panose="020B0503020204020204" charset="-122"/>
                <a:cs typeface="黑体" panose="02010609060101010101" pitchFamily="49" charset="-122"/>
              </a:rPr>
              <a:t>迫入世界：</a:t>
            </a:r>
            <a:r>
              <a:rPr lang="zh-CN" altLang="en-US" sz="2400" dirty="0" smtClean="0">
                <a:latin typeface="微软雅黑" panose="020B0503020204020204" charset="-122"/>
                <a:ea typeface="微软雅黑" panose="020B0503020204020204" charset="-122"/>
                <a:cs typeface="黑体" panose="02010609060101010101" pitchFamily="49" charset="-122"/>
              </a:rPr>
              <a:t>传统社会遭到灭顶之灾</a:t>
            </a:r>
            <a:endParaRPr lang="en-US" altLang="zh-CN" sz="2400" dirty="0" smtClean="0">
              <a:latin typeface="微软雅黑" panose="020B0503020204020204" charset="-122"/>
              <a:ea typeface="微软雅黑" panose="020B0503020204020204" charset="-122"/>
              <a:cs typeface="黑体" panose="02010609060101010101" pitchFamily="49" charset="-122"/>
            </a:endParaRPr>
          </a:p>
          <a:p>
            <a:r>
              <a:rPr lang="zh-CN" altLang="en-US" sz="2400" dirty="0" smtClean="0">
                <a:latin typeface="微软雅黑" panose="020B0503020204020204" charset="-122"/>
                <a:ea typeface="微软雅黑" panose="020B0503020204020204" charset="-122"/>
                <a:cs typeface="黑体" panose="02010609060101010101" pitchFamily="49" charset="-122"/>
              </a:rPr>
              <a:t>客观上加强了与世界联系</a:t>
            </a:r>
            <a:endParaRPr lang="zh-CN" altLang="en-US" sz="2400" dirty="0">
              <a:latin typeface="微软雅黑" panose="020B0503020204020204" charset="-122"/>
              <a:ea typeface="微软雅黑" panose="020B0503020204020204" charset="-122"/>
              <a:cs typeface="黑体" panose="02010609060101010101" pitchFamily="49" charset="-122"/>
            </a:endParaRPr>
          </a:p>
        </p:txBody>
      </p:sp>
      <p:sp>
        <p:nvSpPr>
          <p:cNvPr id="38" name="矩形 37"/>
          <p:cNvSpPr/>
          <p:nvPr/>
        </p:nvSpPr>
        <p:spPr>
          <a:xfrm>
            <a:off x="6934358" y="5461132"/>
            <a:ext cx="5135893" cy="822960"/>
          </a:xfrm>
          <a:prstGeom prst="rect">
            <a:avLst/>
          </a:prstGeom>
        </p:spPr>
        <p:txBody>
          <a:bodyPr wrap="square">
            <a:spAutoFit/>
          </a:bodyPr>
          <a:p>
            <a:r>
              <a:rPr lang="zh-CN" altLang="en-US" sz="2400" b="1" dirty="0" smtClean="0">
                <a:solidFill>
                  <a:srgbClr val="C00000"/>
                </a:solidFill>
                <a:latin typeface="微软雅黑" panose="020B0503020204020204" charset="-122"/>
                <a:ea typeface="微软雅黑" panose="020B0503020204020204" charset="-122"/>
                <a:cs typeface="黑体" panose="02010609060101010101" pitchFamily="49" charset="-122"/>
              </a:rPr>
              <a:t>机遇挑战：</a:t>
            </a:r>
            <a:r>
              <a:rPr lang="zh-CN" altLang="en-US" sz="2400" dirty="0" smtClean="0">
                <a:latin typeface="微软雅黑" panose="020B0503020204020204" charset="-122"/>
                <a:ea typeface="微软雅黑" panose="020B0503020204020204" charset="-122"/>
                <a:cs typeface="黑体" panose="02010609060101010101" pitchFamily="49" charset="-122"/>
              </a:rPr>
              <a:t>白银大量流入刺激经济发展；部分地区开始遭到殖民侵略</a:t>
            </a:r>
            <a:endParaRPr lang="zh-CN" altLang="en-US" sz="2400" dirty="0">
              <a:latin typeface="微软雅黑" panose="020B0503020204020204" charset="-122"/>
              <a:ea typeface="微软雅黑" panose="020B0503020204020204" charset="-122"/>
              <a:cs typeface="黑体" panose="02010609060101010101" pitchFamily="49" charset="-122"/>
            </a:endParaRPr>
          </a:p>
        </p:txBody>
      </p:sp>
      <p:grpSp>
        <p:nvGrpSpPr>
          <p:cNvPr id="39" name="组合 44"/>
          <p:cNvGrpSpPr/>
          <p:nvPr/>
        </p:nvGrpSpPr>
        <p:grpSpPr>
          <a:xfrm>
            <a:off x="5541526" y="3538597"/>
            <a:ext cx="757553" cy="2592288"/>
            <a:chOff x="4321" y="3086"/>
            <a:chExt cx="1193" cy="3144"/>
          </a:xfrm>
        </p:grpSpPr>
        <p:cxnSp>
          <p:nvCxnSpPr>
            <p:cNvPr id="40" name="直接连接符 39"/>
            <p:cNvCxnSpPr/>
            <p:nvPr/>
          </p:nvCxnSpPr>
          <p:spPr>
            <a:xfrm flipH="1">
              <a:off x="4889" y="3086"/>
              <a:ext cx="20" cy="3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909" y="3086"/>
              <a:ext cx="6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909" y="6230"/>
              <a:ext cx="6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4321" y="4716"/>
              <a:ext cx="605" cy="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2980055" y="3735705"/>
            <a:ext cx="1790700" cy="2932430"/>
          </a:xfrm>
          <a:prstGeom prst="rect">
            <a:avLst/>
          </a:prstGeom>
          <a:ln w="28575">
            <a:solidFill>
              <a:srgbClr val="C00000"/>
            </a:solidFill>
            <a:prstDash val="dash"/>
          </a:ln>
        </p:spPr>
        <p:txBody>
          <a:bodyPr wrap="square">
            <a:spAutoFit/>
          </a:bodyPr>
          <a:p>
            <a:pPr fontAlgn="auto">
              <a:lnSpc>
                <a:spcPct val="110000"/>
              </a:lnSpc>
            </a:pPr>
            <a:r>
              <a:rPr lang="zh-CN" altLang="en-US" sz="2400" dirty="0" smtClean="0">
                <a:latin typeface="微软雅黑" panose="020B0503020204020204" charset="-122"/>
                <a:ea typeface="微软雅黑" panose="020B0503020204020204" charset="-122"/>
                <a:cs typeface="微软雅黑" panose="020B0503020204020204" charset="-122"/>
                <a:sym typeface="+mn-ea"/>
              </a:rPr>
              <a:t>（</a:t>
            </a:r>
            <a:r>
              <a:rPr lang="en-US" altLang="zh-CN" sz="2400" dirty="0" smtClean="0">
                <a:latin typeface="微软雅黑" panose="020B0503020204020204" charset="-122"/>
                <a:ea typeface="微软雅黑" panose="020B0503020204020204" charset="-122"/>
                <a:cs typeface="微软雅黑" panose="020B0503020204020204" charset="-122"/>
                <a:sym typeface="+mn-ea"/>
              </a:rPr>
              <a:t>1</a:t>
            </a:r>
            <a:r>
              <a:rPr lang="zh-CN" altLang="en-US" sz="2400" dirty="0" smtClean="0">
                <a:latin typeface="微软雅黑" panose="020B0503020204020204" charset="-122"/>
                <a:ea typeface="微软雅黑" panose="020B0503020204020204" charset="-122"/>
                <a:cs typeface="微软雅黑" panose="020B0503020204020204" charset="-122"/>
                <a:sym typeface="+mn-ea"/>
              </a:rPr>
              <a:t>）世界日益</a:t>
            </a:r>
            <a:r>
              <a:rPr lang="zh-CN" altLang="en-US" sz="2400" dirty="0" smtClean="0">
                <a:solidFill>
                  <a:srgbClr val="FF0000"/>
                </a:solidFill>
                <a:latin typeface="微软雅黑" panose="020B0503020204020204" charset="-122"/>
                <a:ea typeface="微软雅黑" panose="020B0503020204020204" charset="-122"/>
                <a:cs typeface="微软雅黑" panose="020B0503020204020204" charset="-122"/>
                <a:sym typeface="+mn-ea"/>
              </a:rPr>
              <a:t>连成一个整体</a:t>
            </a:r>
            <a:endParaRPr lang="zh-CN" altLang="en-US" sz="2400" dirty="0" smtClean="0">
              <a:latin typeface="微软雅黑" panose="020B0503020204020204" charset="-122"/>
              <a:ea typeface="微软雅黑" panose="020B0503020204020204" charset="-122"/>
              <a:cs typeface="微软雅黑" panose="020B0503020204020204" charset="-122"/>
            </a:endParaRPr>
          </a:p>
          <a:p>
            <a:pPr fontAlgn="auto">
              <a:lnSpc>
                <a:spcPct val="110000"/>
              </a:lnSpc>
            </a:pPr>
            <a:r>
              <a:rPr lang="zh-CN" altLang="en-US" sz="2400" dirty="0" smtClean="0">
                <a:latin typeface="微软雅黑" panose="020B0503020204020204" charset="-122"/>
                <a:ea typeface="微软雅黑" panose="020B0503020204020204" charset="-122"/>
                <a:cs typeface="微软雅黑" panose="020B0503020204020204" charset="-122"/>
                <a:sym typeface="+mn-ea"/>
              </a:rPr>
              <a:t>（</a:t>
            </a:r>
            <a:r>
              <a:rPr lang="en-US" altLang="zh-CN" sz="2400" dirty="0" smtClean="0">
                <a:latin typeface="微软雅黑" panose="020B0503020204020204" charset="-122"/>
                <a:ea typeface="微软雅黑" panose="020B0503020204020204" charset="-122"/>
                <a:cs typeface="微软雅黑" panose="020B0503020204020204" charset="-122"/>
                <a:sym typeface="+mn-ea"/>
              </a:rPr>
              <a:t>2</a:t>
            </a:r>
            <a:r>
              <a:rPr lang="zh-CN" altLang="en-US" sz="2400" dirty="0" smtClean="0">
                <a:latin typeface="微软雅黑" panose="020B0503020204020204" charset="-122"/>
                <a:ea typeface="微软雅黑" panose="020B0503020204020204" charset="-122"/>
                <a:cs typeface="微软雅黑" panose="020B0503020204020204" charset="-122"/>
                <a:sym typeface="+mn-ea"/>
              </a:rPr>
              <a:t>）以</a:t>
            </a:r>
            <a:r>
              <a:rPr lang="zh-CN" altLang="en-US" sz="2400" dirty="0" smtClean="0">
                <a:solidFill>
                  <a:srgbClr val="FF0000"/>
                </a:solidFill>
                <a:latin typeface="微软雅黑" panose="020B0503020204020204" charset="-122"/>
                <a:ea typeface="微软雅黑" panose="020B0503020204020204" charset="-122"/>
                <a:cs typeface="微软雅黑" panose="020B0503020204020204" charset="-122"/>
                <a:sym typeface="+mn-ea"/>
              </a:rPr>
              <a:t>欧美为主导的世界格局</a:t>
            </a:r>
            <a:r>
              <a:rPr lang="zh-CN" altLang="en-US" sz="2400" dirty="0" smtClean="0">
                <a:latin typeface="微软雅黑" panose="020B0503020204020204" charset="-122"/>
                <a:ea typeface="微软雅黑" panose="020B0503020204020204" charset="-122"/>
                <a:cs typeface="微软雅黑" panose="020B0503020204020204" charset="-122"/>
                <a:sym typeface="+mn-ea"/>
              </a:rPr>
              <a:t>逐渐形成</a:t>
            </a:r>
            <a:endParaRPr lang="zh-CN" altLang="en-US" sz="2400" b="1" dirty="0" smtClean="0">
              <a:latin typeface="微软雅黑" panose="020B0503020204020204" charset="-122"/>
              <a:ea typeface="微软雅黑" panose="020B0503020204020204" charset="-122"/>
              <a:cs typeface="微软雅黑" panose="020B0503020204020204" charset="-122"/>
              <a:sym typeface="+mn-ea"/>
            </a:endParaRPr>
          </a:p>
        </p:txBody>
      </p:sp>
      <p:sp>
        <p:nvSpPr>
          <p:cNvPr id="45" name="燕尾形 44"/>
          <p:cNvSpPr/>
          <p:nvPr/>
        </p:nvSpPr>
        <p:spPr>
          <a:xfrm>
            <a:off x="9051263" y="2581277"/>
            <a:ext cx="2400000" cy="72000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p>
            <a:r>
              <a:rPr lang="zh-CN" altLang="en-US" sz="2665" b="1" dirty="0" smtClean="0">
                <a:solidFill>
                  <a:schemeClr val="tx1"/>
                </a:solidFill>
                <a:latin typeface="微软雅黑" panose="020B0503020204020204" charset="-122"/>
                <a:ea typeface="微软雅黑" panose="020B0503020204020204" charset="-122"/>
              </a:rPr>
              <a:t>商业革命</a:t>
            </a:r>
            <a:endParaRPr lang="zh-CN" altLang="en-US" sz="2665" b="1" dirty="0" smtClean="0">
              <a:solidFill>
                <a:schemeClr val="tx1"/>
              </a:solidFill>
              <a:latin typeface="微软雅黑" panose="020B0503020204020204" charset="-122"/>
              <a:ea typeface="微软雅黑" panose="020B0503020204020204" charset="-122"/>
            </a:endParaRPr>
          </a:p>
        </p:txBody>
      </p:sp>
      <p:sp>
        <p:nvSpPr>
          <p:cNvPr id="46" name="燕尾形 45"/>
          <p:cNvSpPr/>
          <p:nvPr/>
        </p:nvSpPr>
        <p:spPr>
          <a:xfrm>
            <a:off x="9051263" y="1800491"/>
            <a:ext cx="2400000" cy="720000"/>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p>
            <a:r>
              <a:rPr lang="zh-CN" altLang="en-US" sz="2665" b="1" dirty="0" smtClean="0">
                <a:solidFill>
                  <a:schemeClr val="tx1"/>
                </a:solidFill>
                <a:latin typeface="微软雅黑" panose="020B0503020204020204" charset="-122"/>
                <a:ea typeface="微软雅黑" panose="020B0503020204020204" charset="-122"/>
              </a:rPr>
              <a:t>价格革命</a:t>
            </a:r>
            <a:endParaRPr lang="zh-CN" altLang="en-US" sz="2665" b="1" dirty="0" smtClean="0">
              <a:solidFill>
                <a:schemeClr val="tx1"/>
              </a:solidFill>
              <a:latin typeface="微软雅黑" panose="020B0503020204020204" charset="-122"/>
              <a:ea typeface="微软雅黑" panose="020B0503020204020204" charset="-122"/>
            </a:endParaRPr>
          </a:p>
        </p:txBody>
      </p:sp>
      <p:sp>
        <p:nvSpPr>
          <p:cNvPr id="47" name="文本框 5"/>
          <p:cNvSpPr txBox="1"/>
          <p:nvPr/>
        </p:nvSpPr>
        <p:spPr>
          <a:xfrm>
            <a:off x="4770761" y="4169152"/>
            <a:ext cx="988821" cy="1310640"/>
          </a:xfrm>
          <a:prstGeom prst="rect">
            <a:avLst/>
          </a:prstGeom>
          <a:noFill/>
          <a:ln>
            <a:noFill/>
          </a:ln>
        </p:spPr>
        <p:txBody>
          <a:bodyPr wrap="square" lIns="91440" tIns="45720" rIns="91440" bIns="45720" rtlCol="0" anchor="t">
            <a:spAutoFit/>
          </a:bodyPr>
          <a:p>
            <a:pPr algn="ctr"/>
            <a:r>
              <a:rPr lang="zh-CN" altLang="zh-CN" sz="2665" b="1" dirty="0" smtClean="0">
                <a:latin typeface="江西拙楷" panose="02010600040101010101" pitchFamily="2" charset="-122"/>
                <a:ea typeface="江西拙楷" panose="02010600040101010101" pitchFamily="2" charset="-122"/>
                <a:sym typeface="+mn-ea"/>
              </a:rPr>
              <a:t>早期殖民扩张</a:t>
            </a:r>
            <a:endParaRPr lang="zh-CN" altLang="zh-CN" sz="2665" b="1" dirty="0" smtClean="0">
              <a:latin typeface="江西拙楷" panose="02010600040101010101" pitchFamily="2" charset="-122"/>
              <a:ea typeface="江西拙楷" panose="020106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par>
                          <p:cTn id="22" fill="hold">
                            <p:stCondLst>
                              <p:cond delay="1000"/>
                            </p:stCondLst>
                            <p:childTnLst>
                              <p:par>
                                <p:cTn id="23" presetID="3" presetClass="entr" presetSubtype="1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par>
                          <p:cTn id="29" fill="hold">
                            <p:stCondLst>
                              <p:cond delay="1500"/>
                            </p:stCondLst>
                            <p:childTnLst>
                              <p:par>
                                <p:cTn id="30" presetID="3" presetClass="entr" presetSubtype="10" fill="hold" nodeType="afterEffect">
                                  <p:stCondLst>
                                    <p:cond delay="0"/>
                                  </p:st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blinds(horizontal)">
                                      <p:cBhvr>
                                        <p:cTn id="32" dur="500"/>
                                        <p:tgtEl>
                                          <p:spTgt spid="35">
                                            <p:txEl>
                                              <p:pRg st="0" end="0"/>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par>
                          <p:cTn id="36" fill="hold">
                            <p:stCondLst>
                              <p:cond delay="2000"/>
                            </p:stCondLst>
                            <p:childTnLst>
                              <p:par>
                                <p:cTn id="37" presetID="3" presetClass="entr" presetSubtype="1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blinds(horizontal)">
                                      <p:cBhvr>
                                        <p:cTn id="44" dur="500"/>
                                        <p:tgtEl>
                                          <p:spTgt spid="47"/>
                                        </p:tgtEl>
                                      </p:cBhvr>
                                    </p:animEffect>
                                  </p:childTnLst>
                                </p:cTn>
                              </p:par>
                            </p:childTnLst>
                          </p:cTn>
                        </p:par>
                        <p:par>
                          <p:cTn id="45" fill="hold">
                            <p:stCondLst>
                              <p:cond delay="500"/>
                            </p:stCondLst>
                            <p:childTnLst>
                              <p:par>
                                <p:cTn id="46" presetID="3" presetClass="entr" presetSubtype="10"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linds(horizontal)">
                                      <p:cBhvr>
                                        <p:cTn id="48" dur="500"/>
                                        <p:tgtEl>
                                          <p:spTgt spid="3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linds(horizontal)">
                                      <p:cBhvr>
                                        <p:cTn id="51" dur="500"/>
                                        <p:tgtEl>
                                          <p:spTgt spid="2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blinds(horizontal)">
                                      <p:cBhvr>
                                        <p:cTn id="54" dur="500"/>
                                        <p:tgtEl>
                                          <p:spTgt spid="36"/>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linds(horizontal)">
                                      <p:cBhvr>
                                        <p:cTn id="57" dur="500"/>
                                        <p:tgtEl>
                                          <p:spTgt spid="4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blinds(horizontal)">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blinds(horizontal)">
                                      <p:cBhvr>
                                        <p:cTn id="65" dur="500"/>
                                        <p:tgtEl>
                                          <p:spTgt spid="30"/>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blinds(horizontal)">
                                      <p:cBhvr>
                                        <p:cTn id="68" dur="500"/>
                                        <p:tgtEl>
                                          <p:spTgt spid="3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blinds(horizontal)">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blinds(horizontal)">
                                      <p:cBhvr>
                                        <p:cTn id="76" dur="500"/>
                                        <p:tgtEl>
                                          <p:spTgt spid="34"/>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linds(horizontal)">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blinds(horizontal)">
                                      <p:cBhvr>
                                        <p:cTn id="8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3" grpId="0"/>
      <p:bldP spid="24" grpId="0"/>
      <p:bldP spid="31" grpId="0"/>
      <p:bldP spid="5" grpId="1" bldLvl="0" animBg="1"/>
      <p:bldP spid="47" grpId="0"/>
      <p:bldP spid="29" grpId="0"/>
      <p:bldP spid="36" grpId="0"/>
      <p:bldP spid="45" grpId="0" bldLvl="0" animBg="1"/>
      <p:bldP spid="46" grpId="0" bldLvl="0" animBg="1"/>
      <p:bldP spid="30" grpId="0"/>
      <p:bldP spid="33" grpId="0"/>
      <p:bldP spid="37" grpId="0"/>
      <p:bldP spid="34" grpId="0"/>
      <p:bldP spid="38" grpId="0"/>
      <p:bldP spid="4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A_MKU22ZEOT]O4K(0I@OBK"/>
          <p:cNvPicPr>
            <a:picLocks noChangeAspect="1"/>
          </p:cNvPicPr>
          <p:nvPr>
            <p:custDataLst>
              <p:tags r:id="rId1"/>
            </p:custDataLst>
          </p:nvPr>
        </p:nvPicPr>
        <p:blipFill>
          <a:blip r:embed="rId2"/>
          <a:srcRect l="2085" r="786"/>
          <a:stretch>
            <a:fillRect/>
          </a:stretch>
        </p:blipFill>
        <p:spPr>
          <a:xfrm>
            <a:off x="861060" y="890270"/>
            <a:ext cx="6578600" cy="3990340"/>
          </a:xfrm>
          <a:prstGeom prst="rect">
            <a:avLst/>
          </a:prstGeom>
        </p:spPr>
      </p:pic>
      <p:sp>
        <p:nvSpPr>
          <p:cNvPr id="5" name="文本框 4"/>
          <p:cNvSpPr txBox="1"/>
          <p:nvPr/>
        </p:nvSpPr>
        <p:spPr>
          <a:xfrm>
            <a:off x="1113155" y="5133975"/>
            <a:ext cx="9255760" cy="829945"/>
          </a:xfrm>
          <a:prstGeom prst="rect">
            <a:avLst/>
          </a:prstGeom>
          <a:solidFill>
            <a:schemeClr val="accent5">
              <a:lumMod val="20000"/>
              <a:lumOff val="80000"/>
            </a:schemeClr>
          </a:solidFill>
          <a:ln>
            <a:solidFill>
              <a:srgbClr val="C00000"/>
            </a:solidFill>
          </a:ln>
        </p:spPr>
        <p:txBody>
          <a:bodyPr wrap="square" rtlCol="0">
            <a:spAutoFit/>
          </a:bodyPr>
          <a:lstStyle/>
          <a:p>
            <a:r>
              <a:rPr lang="zh-CN" altLang="en-US" sz="2400">
                <a:solidFill>
                  <a:srgbClr val="FF0000"/>
                </a:solidFill>
                <a:latin typeface="微软雅黑" panose="020B0503020204020204" charset="-122"/>
                <a:ea typeface="微软雅黑" panose="020B0503020204020204" charset="-122"/>
                <a:cs typeface="黑体" panose="02010609060101010101" pitchFamily="49" charset="-122"/>
              </a:rPr>
              <a:t>交流范围有限</a:t>
            </a:r>
            <a:r>
              <a:rPr lang="zh-CN" altLang="en-US" sz="2400">
                <a:latin typeface="微软雅黑" panose="020B0503020204020204" charset="-122"/>
                <a:ea typeface="微软雅黑" panose="020B0503020204020204" charset="-122"/>
                <a:cs typeface="黑体" panose="02010609060101010101" pitchFamily="49" charset="-122"/>
              </a:rPr>
              <a:t>，集中在亚非欧之间；在邻近地区或各大洲内部进行。</a:t>
            </a:r>
            <a:endParaRPr lang="zh-CN" altLang="en-US" sz="2400">
              <a:latin typeface="微软雅黑" panose="020B0503020204020204" charset="-122"/>
              <a:ea typeface="微软雅黑" panose="020B0503020204020204" charset="-122"/>
              <a:cs typeface="黑体" panose="02010609060101010101" pitchFamily="49" charset="-122"/>
            </a:endParaRPr>
          </a:p>
          <a:p>
            <a:r>
              <a:rPr lang="zh-CN" altLang="en-US" sz="2400">
                <a:solidFill>
                  <a:srgbClr val="FF0000"/>
                </a:solidFill>
                <a:latin typeface="微软雅黑" panose="020B0503020204020204" charset="-122"/>
                <a:ea typeface="微软雅黑" panose="020B0503020204020204" charset="-122"/>
                <a:cs typeface="黑体" panose="02010609060101010101" pitchFamily="49" charset="-122"/>
                <a:sym typeface="+mn-ea"/>
              </a:rPr>
              <a:t>交流物种较少</a:t>
            </a:r>
            <a:r>
              <a:rPr lang="zh-CN" altLang="en-US" sz="2400">
                <a:latin typeface="微软雅黑" panose="020B0503020204020204" charset="-122"/>
                <a:ea typeface="微软雅黑" panose="020B0503020204020204" charset="-122"/>
                <a:cs typeface="黑体" panose="02010609060101010101" pitchFamily="49" charset="-122"/>
                <a:sym typeface="+mn-ea"/>
              </a:rPr>
              <a:t>；</a:t>
            </a:r>
            <a:r>
              <a:rPr lang="zh-CN" altLang="en-US" sz="2400">
                <a:latin typeface="微软雅黑" panose="020B0503020204020204" charset="-122"/>
                <a:ea typeface="微软雅黑" panose="020B0503020204020204" charset="-122"/>
                <a:cs typeface="黑体" panose="02010609060101010101" pitchFamily="49" charset="-122"/>
              </a:rPr>
              <a:t>存在少量跨洲的食物物种交流。</a:t>
            </a:r>
            <a:endParaRPr lang="zh-CN" altLang="en-US" sz="2400">
              <a:latin typeface="微软雅黑" panose="020B0503020204020204" charset="-122"/>
              <a:ea typeface="微软雅黑" panose="020B0503020204020204" charset="-122"/>
              <a:cs typeface="黑体" panose="02010609060101010101" pitchFamily="49" charset="-122"/>
            </a:endParaRPr>
          </a:p>
        </p:txBody>
      </p:sp>
      <p:sp>
        <p:nvSpPr>
          <p:cNvPr id="2" name="文本框 1"/>
          <p:cNvSpPr txBox="1"/>
          <p:nvPr/>
        </p:nvSpPr>
        <p:spPr>
          <a:xfrm>
            <a:off x="7516495" y="890270"/>
            <a:ext cx="3641090" cy="3415030"/>
          </a:xfrm>
          <a:prstGeom prst="rect">
            <a:avLst/>
          </a:prstGeom>
          <a:noFill/>
          <a:ln>
            <a:solidFill>
              <a:srgbClr val="C00000"/>
            </a:solidFill>
          </a:ln>
        </p:spPr>
        <p:txBody>
          <a:bodyPr wrap="square" rtlCol="0" anchor="t">
            <a:spAutoFit/>
          </a:bodyPr>
          <a:lstStyle/>
          <a:p>
            <a:r>
              <a:rPr lang="en-US" altLang="zh-CN" sz="2400" b="1">
                <a:latin typeface="楷体" panose="02010609060101010101" charset="-122"/>
                <a:ea typeface="楷体" panose="02010609060101010101" charset="-122"/>
                <a:cs typeface="楷体" panose="02010609060101010101" charset="-122"/>
              </a:rPr>
              <a:t>   </a:t>
            </a:r>
            <a:r>
              <a:rPr lang="zh-CN" altLang="en-US" sz="2400" b="1">
                <a:latin typeface="楷体" panose="02010609060101010101" charset="-122"/>
                <a:ea typeface="楷体" panose="02010609060101010101" charset="-122"/>
                <a:cs typeface="楷体" panose="02010609060101010101" charset="-122"/>
              </a:rPr>
              <a:t>凡是名称前冠以“</a:t>
            </a:r>
            <a:r>
              <a:rPr lang="zh-CN" altLang="en-US" sz="2400" b="1">
                <a:solidFill>
                  <a:srgbClr val="FF0000"/>
                </a:solidFill>
                <a:latin typeface="楷体" panose="02010609060101010101" charset="-122"/>
                <a:ea typeface="楷体" panose="02010609060101010101" charset="-122"/>
                <a:cs typeface="楷体" panose="02010609060101010101" charset="-122"/>
              </a:rPr>
              <a:t>胡</a:t>
            </a:r>
            <a:r>
              <a:rPr lang="zh-CN" altLang="en-US" sz="2400" b="1">
                <a:latin typeface="楷体" panose="02010609060101010101" charset="-122"/>
                <a:ea typeface="楷体" panose="02010609060101010101" charset="-122"/>
                <a:cs typeface="楷体" panose="02010609060101010101" charset="-122"/>
              </a:rPr>
              <a:t>”字的植物，大多为两汉两晋时由西北引入；凡冠以“</a:t>
            </a:r>
            <a:r>
              <a:rPr lang="zh-CN" altLang="en-US" sz="2400" b="1">
                <a:solidFill>
                  <a:srgbClr val="FF0000"/>
                </a:solidFill>
                <a:latin typeface="楷体" panose="02010609060101010101" charset="-122"/>
                <a:ea typeface="楷体" panose="02010609060101010101" charset="-122"/>
                <a:cs typeface="楷体" panose="02010609060101010101" charset="-122"/>
              </a:rPr>
              <a:t>海</a:t>
            </a:r>
            <a:r>
              <a:rPr lang="zh-CN" altLang="en-US" sz="2400" b="1">
                <a:latin typeface="楷体" panose="02010609060101010101" charset="-122"/>
                <a:ea typeface="楷体" panose="02010609060101010101" charset="-122"/>
                <a:cs typeface="楷体" panose="02010609060101010101" charset="-122"/>
              </a:rPr>
              <a:t>”字的植物，大多为南北朝后由海外引入；冠以“</a:t>
            </a:r>
            <a:r>
              <a:rPr lang="zh-CN" altLang="en-US" sz="2400" b="1">
                <a:solidFill>
                  <a:srgbClr val="FF0000"/>
                </a:solidFill>
                <a:latin typeface="楷体" panose="02010609060101010101" charset="-122"/>
                <a:ea typeface="楷体" panose="02010609060101010101" charset="-122"/>
                <a:cs typeface="楷体" panose="02010609060101010101" charset="-122"/>
              </a:rPr>
              <a:t>番</a:t>
            </a:r>
            <a:r>
              <a:rPr lang="zh-CN" altLang="en-US" sz="2400" b="1">
                <a:latin typeface="楷体" panose="02010609060101010101" charset="-122"/>
                <a:ea typeface="楷体" panose="02010609060101010101" charset="-122"/>
                <a:cs typeface="楷体" panose="02010609060101010101" charset="-122"/>
              </a:rPr>
              <a:t>”字的植物，大多为南宋至元明时由“番舶”引入</a:t>
            </a:r>
            <a:r>
              <a:rPr lang="en-US" altLang="zh-CN" sz="2400" b="1">
                <a:latin typeface="楷体" panose="02010609060101010101" charset="-122"/>
                <a:ea typeface="楷体" panose="02010609060101010101" charset="-122"/>
                <a:cs typeface="楷体" panose="02010609060101010101" charset="-122"/>
              </a:rPr>
              <a:t>.</a:t>
            </a:r>
            <a:endParaRPr lang="zh-CN" altLang="en-US" sz="2400" b="1">
              <a:latin typeface="楷体" panose="02010609060101010101" charset="-122"/>
              <a:ea typeface="楷体" panose="02010609060101010101" charset="-122"/>
              <a:cs typeface="楷体" panose="02010609060101010101" charset="-122"/>
            </a:endParaRPr>
          </a:p>
          <a:p>
            <a:pPr algn="r"/>
            <a:r>
              <a:rPr lang="en-US" altLang="zh-CN" sz="2400" b="1">
                <a:solidFill>
                  <a:srgbClr val="0000FF"/>
                </a:solidFill>
                <a:latin typeface="楷体" panose="02010609060101010101" charset="-122"/>
                <a:ea typeface="楷体" panose="02010609060101010101" charset="-122"/>
                <a:cs typeface="楷体" panose="02010609060101010101" charset="-122"/>
                <a:sym typeface="+mn-ea"/>
              </a:rPr>
              <a:t>——</a:t>
            </a:r>
            <a:r>
              <a:rPr lang="zh-CN" altLang="en-US" sz="2400" b="1">
                <a:solidFill>
                  <a:srgbClr val="0000FF"/>
                </a:solidFill>
                <a:latin typeface="楷体" panose="02010609060101010101" charset="-122"/>
                <a:ea typeface="楷体" panose="02010609060101010101" charset="-122"/>
                <a:cs typeface="楷体" panose="02010609060101010101" charset="-122"/>
                <a:sym typeface="+mn-ea"/>
              </a:rPr>
              <a:t>农史学家石声汉</a:t>
            </a:r>
            <a:endParaRPr lang="zh-CN" altLang="en-US" sz="2400" b="1">
              <a:solidFill>
                <a:srgbClr val="0000FF"/>
              </a:solidFill>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861060" y="248920"/>
            <a:ext cx="9130665" cy="460375"/>
          </a:xfrm>
          <a:prstGeom prst="rect">
            <a:avLst/>
          </a:prstGeom>
          <a:solidFill>
            <a:schemeClr val="accent5">
              <a:lumMod val="20000"/>
              <a:lumOff val="80000"/>
            </a:schemeClr>
          </a:solidFill>
          <a:ln>
            <a:solidFill>
              <a:schemeClr val="tx1"/>
            </a:solidFill>
          </a:ln>
        </p:spPr>
        <p:txBody>
          <a:bodyPr wrap="square" rtlCol="0">
            <a:spAutoFit/>
          </a:bodyPr>
          <a:lstStyle/>
          <a:p>
            <a:r>
              <a:rPr lang="zh-CN" sz="2400" b="1">
                <a:latin typeface="楷体" panose="02010609060101010101" charset="-122"/>
                <a:ea typeface="楷体" panose="02010609060101010101" charset="-122"/>
                <a:cs typeface="楷体" panose="02010609060101010101" charset="-122"/>
              </a:rPr>
              <a:t>根据材料并结合教材课前导言，概括新航路开辟前物种交流的特点</a:t>
            </a:r>
            <a:r>
              <a:rPr lang="en-US" altLang="zh-CN" sz="2400" b="1">
                <a:latin typeface="楷体" panose="02010609060101010101" charset="-122"/>
                <a:ea typeface="楷体" panose="02010609060101010101" charset="-122"/>
                <a:cs typeface="楷体" panose="02010609060101010101" charset="-122"/>
              </a:rPr>
              <a:t>.</a:t>
            </a:r>
            <a:endParaRPr lang="en-US" altLang="zh-CN" sz="2400" b="1">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ldLvl="0" animBg="1"/>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77060" y="967533"/>
            <a:ext cx="2500362" cy="2515703"/>
          </a:xfrm>
          <a:prstGeom prst="flowChartConnector">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1916" t="8042" r="1934" b="10420"/>
          <a:stretch>
            <a:fillRect/>
          </a:stretch>
        </p:blipFill>
        <p:spPr>
          <a:xfrm>
            <a:off x="5994016" y="1061952"/>
            <a:ext cx="4045908" cy="2373070"/>
          </a:xfrm>
          <a:prstGeom prst="rect">
            <a:avLst/>
          </a:prstGeom>
        </p:spPr>
      </p:pic>
      <p:sp>
        <p:nvSpPr>
          <p:cNvPr id="17" name="矩形 16"/>
          <p:cNvSpPr/>
          <p:nvPr/>
        </p:nvSpPr>
        <p:spPr>
          <a:xfrm>
            <a:off x="6070828" y="3640132"/>
            <a:ext cx="3967548" cy="398780"/>
          </a:xfrm>
          <a:prstGeom prst="rect">
            <a:avLst/>
          </a:prstGeom>
        </p:spPr>
        <p:txBody>
          <a:bodyPr wrap="square">
            <a:spAutoFit/>
          </a:bodyPr>
          <a:p>
            <a:r>
              <a:rPr lang="en-US" altLang="zh-CN" sz="2000" b="1" dirty="0" smtClean="0">
                <a:solidFill>
                  <a:schemeClr val="tx1"/>
                </a:solidFill>
                <a:latin typeface="楷体" panose="02010609060101010101" charset="-122"/>
                <a:ea typeface="楷体" panose="02010609060101010101" charset="-122"/>
                <a:cs typeface="楷体" panose="02010609060101010101" charset="-122"/>
              </a:rPr>
              <a:t>1630</a:t>
            </a:r>
            <a:r>
              <a:rPr lang="zh-CN" altLang="en-US" sz="2000" b="1" dirty="0" smtClean="0">
                <a:solidFill>
                  <a:schemeClr val="tx1"/>
                </a:solidFill>
                <a:latin typeface="楷体" panose="02010609060101010101" charset="-122"/>
                <a:ea typeface="楷体" panose="02010609060101010101" charset="-122"/>
                <a:cs typeface="楷体" panose="02010609060101010101" charset="-122"/>
              </a:rPr>
              <a:t>年</a:t>
            </a:r>
            <a:r>
              <a:rPr lang="en-US" altLang="zh-CN" sz="2000" b="1" dirty="0" smtClean="0">
                <a:solidFill>
                  <a:schemeClr val="tx1"/>
                </a:solidFill>
                <a:latin typeface="楷体" panose="02010609060101010101" charset="-122"/>
                <a:ea typeface="楷体" panose="02010609060101010101" charset="-122"/>
                <a:cs typeface="楷体" panose="02010609060101010101" charset="-122"/>
              </a:rPr>
              <a:t>《</a:t>
            </a:r>
            <a:r>
              <a:rPr lang="zh-CN" altLang="en-US" sz="2000" b="1" dirty="0">
                <a:solidFill>
                  <a:schemeClr val="tx1"/>
                </a:solidFill>
                <a:latin typeface="楷体" panose="02010609060101010101" charset="-122"/>
                <a:ea typeface="楷体" panose="02010609060101010101" charset="-122"/>
                <a:cs typeface="楷体" panose="02010609060101010101" charset="-122"/>
              </a:rPr>
              <a:t>新世界地理和水文地图</a:t>
            </a:r>
            <a:r>
              <a:rPr lang="en-US" altLang="zh-CN" sz="2000" b="1" dirty="0" smtClean="0">
                <a:solidFill>
                  <a:schemeClr val="tx1"/>
                </a:solidFill>
                <a:latin typeface="楷体" panose="02010609060101010101" charset="-122"/>
                <a:ea typeface="楷体" panose="02010609060101010101" charset="-122"/>
                <a:cs typeface="楷体" panose="02010609060101010101" charset="-122"/>
              </a:rPr>
              <a:t>》</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19" name="矩形 18"/>
          <p:cNvSpPr/>
          <p:nvPr/>
        </p:nvSpPr>
        <p:spPr>
          <a:xfrm>
            <a:off x="2747046" y="3639651"/>
            <a:ext cx="2530376" cy="398780"/>
          </a:xfrm>
          <a:prstGeom prst="rect">
            <a:avLst/>
          </a:prstGeom>
        </p:spPr>
        <p:txBody>
          <a:bodyPr wrap="square">
            <a:spAutoFit/>
          </a:bodyPr>
          <a:p>
            <a:pPr algn="ctr"/>
            <a:r>
              <a:rPr lang="en-US" altLang="zh-CN" sz="2000" b="1" dirty="0" smtClean="0">
                <a:solidFill>
                  <a:schemeClr val="tx1"/>
                </a:solidFill>
                <a:latin typeface="楷体" panose="02010609060101010101" charset="-122"/>
                <a:ea typeface="楷体" panose="02010609060101010101" charset="-122"/>
              </a:rPr>
              <a:t>《</a:t>
            </a:r>
            <a:r>
              <a:rPr lang="zh-CN" altLang="en-US" sz="2000" b="1" dirty="0" smtClean="0">
                <a:solidFill>
                  <a:schemeClr val="tx1"/>
                </a:solidFill>
                <a:latin typeface="楷体" panose="02010609060101010101" charset="-122"/>
                <a:ea typeface="楷体" panose="02010609060101010101" charset="-122"/>
              </a:rPr>
              <a:t>圣经</a:t>
            </a:r>
            <a:r>
              <a:rPr lang="en-US" altLang="zh-CN" sz="2000" b="1" dirty="0" smtClean="0">
                <a:solidFill>
                  <a:schemeClr val="tx1"/>
                </a:solidFill>
                <a:latin typeface="楷体" panose="02010609060101010101" charset="-122"/>
                <a:ea typeface="楷体" panose="02010609060101010101" charset="-122"/>
              </a:rPr>
              <a:t>》</a:t>
            </a:r>
            <a:r>
              <a:rPr lang="zh-CN" altLang="en-US" sz="2000" b="1" dirty="0" smtClean="0">
                <a:solidFill>
                  <a:schemeClr val="tx1"/>
                </a:solidFill>
                <a:latin typeface="楷体" panose="02010609060101010101" charset="-122"/>
                <a:ea typeface="楷体" panose="02010609060101010101" charset="-122"/>
              </a:rPr>
              <a:t>描绘的世界</a:t>
            </a:r>
            <a:endParaRPr lang="zh-CN" altLang="en-US" sz="2000" b="1" dirty="0" smtClean="0">
              <a:solidFill>
                <a:schemeClr val="tx1"/>
              </a:solidFill>
              <a:latin typeface="楷体" panose="02010609060101010101" charset="-122"/>
              <a:ea typeface="楷体" panose="02010609060101010101" charset="-122"/>
            </a:endParaRPr>
          </a:p>
        </p:txBody>
      </p:sp>
      <p:sp>
        <p:nvSpPr>
          <p:cNvPr id="4" name="文本框 3"/>
          <p:cNvSpPr txBox="1"/>
          <p:nvPr/>
        </p:nvSpPr>
        <p:spPr>
          <a:xfrm>
            <a:off x="1213485" y="288925"/>
            <a:ext cx="10234295" cy="521970"/>
          </a:xfrm>
          <a:prstGeom prst="rect">
            <a:avLst/>
          </a:prstGeom>
          <a:solidFill>
            <a:schemeClr val="bg1"/>
          </a:solidFill>
          <a:ln w="38100">
            <a:noFill/>
          </a:ln>
        </p:spPr>
        <p:txBody>
          <a:bodyPr wrap="square">
            <a:spAutoFit/>
          </a:bodyPr>
          <a:p>
            <a:r>
              <a:rPr lang="zh-CN" sz="2800" b="1" dirty="0">
                <a:solidFill>
                  <a:srgbClr val="000099"/>
                </a:solidFill>
                <a:latin typeface="方正粗黑宋简体" panose="02000000000000000000" charset="-122"/>
                <a:ea typeface="方正粗黑宋简体" panose="02000000000000000000" charset="-122"/>
              </a:rPr>
              <a:t>依据材料结合所学知识，哪些事件推动了新旧世界的物种的联系？</a:t>
            </a:r>
            <a:endParaRPr lang="zh-CN" sz="2800" b="1" dirty="0">
              <a:solidFill>
                <a:srgbClr val="000099"/>
              </a:solidFill>
              <a:latin typeface="方正粗黑宋简体" panose="02000000000000000000" charset="-122"/>
              <a:ea typeface="方正粗黑宋简体" panose="02000000000000000000" charset="-122"/>
            </a:endParaRPr>
          </a:p>
        </p:txBody>
      </p:sp>
      <p:sp>
        <p:nvSpPr>
          <p:cNvPr id="5" name="文本框 4"/>
          <p:cNvSpPr txBox="1"/>
          <p:nvPr/>
        </p:nvSpPr>
        <p:spPr>
          <a:xfrm>
            <a:off x="716280" y="3473450"/>
            <a:ext cx="11090275" cy="565150"/>
          </a:xfrm>
          <a:prstGeom prst="rect">
            <a:avLst/>
          </a:prstGeom>
          <a:solidFill>
            <a:schemeClr val="lt1"/>
          </a:solidFill>
          <a:ln>
            <a:solidFill>
              <a:schemeClr val="accent1"/>
            </a:solidFill>
          </a:ln>
        </p:spPr>
        <p:txBody>
          <a:bodyPr wrap="square" rtlCol="0" anchor="t">
            <a:spAutoFit/>
          </a:bodyPr>
          <a:p>
            <a:pPr>
              <a:lnSpc>
                <a:spcPct val="110000"/>
              </a:lnSpc>
            </a:pPr>
            <a:r>
              <a:rPr lang="zh-CN" altLang="en-US" sz="2800"/>
              <a:t>新航路开辟，发现美洲；世界市场的出现及扩展；欧洲早期殖民扩张</a:t>
            </a:r>
            <a:endParaRPr lang="zh-CN" altLang="en-US" sz="2800"/>
          </a:p>
        </p:txBody>
      </p:sp>
      <p:sp>
        <p:nvSpPr>
          <p:cNvPr id="6" name="文本框 5"/>
          <p:cNvSpPr txBox="1"/>
          <p:nvPr/>
        </p:nvSpPr>
        <p:spPr>
          <a:xfrm>
            <a:off x="635000" y="4554855"/>
            <a:ext cx="5553075" cy="1814830"/>
          </a:xfrm>
          <a:prstGeom prst="rect">
            <a:avLst/>
          </a:prstGeom>
          <a:solidFill>
            <a:schemeClr val="accent5">
              <a:lumMod val="20000"/>
              <a:lumOff val="80000"/>
            </a:schemeClr>
          </a:solidFill>
          <a:ln w="34925">
            <a:noFill/>
          </a:ln>
        </p:spPr>
        <p:txBody>
          <a:bodyPr wrap="square" rtlCol="0" anchor="t">
            <a:spAutoFit/>
          </a:bodyPr>
          <a:p>
            <a:r>
              <a:rPr lang="zh-CN" altLang="en-US" sz="2800" b="1">
                <a:latin typeface="楷体" panose="02010609060101010101" charset="-122"/>
                <a:ea typeface="楷体" panose="02010609060101010101" charset="-122"/>
              </a:rPr>
              <a:t>哥伦布大交换：一场东半球与西半球之间生物、农作物、人种（包括黑奴）、文化、传染病、甚至思想观念的突发性交流</a:t>
            </a:r>
            <a:endParaRPr lang="zh-CN" altLang="en-US" sz="2800" b="1">
              <a:latin typeface="楷体" panose="02010609060101010101" charset="-122"/>
              <a:ea typeface="楷体" panose="02010609060101010101" charset="-122"/>
            </a:endParaRPr>
          </a:p>
        </p:txBody>
      </p:sp>
      <p:sp>
        <p:nvSpPr>
          <p:cNvPr id="7" name="文本框 6"/>
          <p:cNvSpPr txBox="1"/>
          <p:nvPr/>
        </p:nvSpPr>
        <p:spPr>
          <a:xfrm>
            <a:off x="641350" y="4077335"/>
            <a:ext cx="4909185" cy="460375"/>
          </a:xfrm>
          <a:prstGeom prst="rect">
            <a:avLst/>
          </a:prstGeom>
          <a:solidFill>
            <a:schemeClr val="accent5"/>
          </a:solidFill>
        </p:spPr>
        <p:txBody>
          <a:bodyPr wrap="none" rtlCol="0">
            <a:spAutoFit/>
          </a:bodyPr>
          <a:p>
            <a:pPr algn="l"/>
            <a:r>
              <a:rPr lang="zh-CN" altLang="en-US" sz="2400" b="1">
                <a:solidFill>
                  <a:schemeClr val="bg1"/>
                </a:solidFill>
              </a:rPr>
              <a:t>知识回顾：中外历史纲要下册第7课</a:t>
            </a:r>
            <a:endParaRPr lang="zh-CN" altLang="en-US" sz="2400" b="1">
              <a:solidFill>
                <a:schemeClr val="bg1"/>
              </a:solidFill>
            </a:endParaRPr>
          </a:p>
        </p:txBody>
      </p:sp>
      <p:grpSp>
        <p:nvGrpSpPr>
          <p:cNvPr id="8" name="组合 7"/>
          <p:cNvGrpSpPr/>
          <p:nvPr/>
        </p:nvGrpSpPr>
        <p:grpSpPr>
          <a:xfrm flipH="1">
            <a:off x="6156379" y="4387470"/>
            <a:ext cx="3114632" cy="2277108"/>
            <a:chOff x="7143195" y="1710928"/>
            <a:chExt cx="2782764" cy="2045077"/>
          </a:xfrm>
        </p:grpSpPr>
        <p:sp>
          <p:nvSpPr>
            <p:cNvPr id="9" name="圆角矩形 8"/>
            <p:cNvSpPr/>
            <p:nvPr/>
          </p:nvSpPr>
          <p:spPr>
            <a:xfrm>
              <a:off x="7167591" y="1710928"/>
              <a:ext cx="2066819" cy="436846"/>
            </a:xfrm>
            <a:prstGeom prst="round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sz="2400" dirty="0">
                  <a:latin typeface="微软雅黑" panose="020B0503020204020204" charset="-122"/>
                  <a:ea typeface="微软雅黑" panose="020B0503020204020204" charset="-122"/>
                </a:rPr>
                <a:t>人口迁移</a:t>
              </a:r>
              <a:endParaRPr lang="zh-CN" altLang="en-US" sz="2400" dirty="0">
                <a:latin typeface="微软雅黑" panose="020B0503020204020204" charset="-122"/>
                <a:ea typeface="微软雅黑" panose="020B0503020204020204" charset="-122"/>
              </a:endParaRPr>
            </a:p>
          </p:txBody>
        </p:sp>
        <p:sp>
          <p:nvSpPr>
            <p:cNvPr id="10" name="圆角矩形 9"/>
            <p:cNvSpPr/>
            <p:nvPr/>
          </p:nvSpPr>
          <p:spPr>
            <a:xfrm>
              <a:off x="7156244" y="2266964"/>
              <a:ext cx="2078166" cy="436846"/>
            </a:xfrm>
            <a:prstGeom prst="round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sz="2400" dirty="0">
                  <a:latin typeface="微软雅黑" panose="020B0503020204020204" charset="-122"/>
                  <a:ea typeface="微软雅黑" panose="020B0503020204020204" charset="-122"/>
                </a:rPr>
                <a:t>族群变化</a:t>
              </a:r>
              <a:endParaRPr lang="zh-CN" altLang="en-US" sz="2400" dirty="0">
                <a:latin typeface="微软雅黑" panose="020B0503020204020204" charset="-122"/>
                <a:ea typeface="微软雅黑" panose="020B0503020204020204" charset="-122"/>
              </a:endParaRPr>
            </a:p>
          </p:txBody>
        </p:sp>
        <p:sp>
          <p:nvSpPr>
            <p:cNvPr id="12" name="圆角矩形 11"/>
            <p:cNvSpPr/>
            <p:nvPr/>
          </p:nvSpPr>
          <p:spPr>
            <a:xfrm>
              <a:off x="7143195" y="2819007"/>
              <a:ext cx="2091215" cy="436846"/>
            </a:xfrm>
            <a:prstGeom prst="round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sz="2400" dirty="0">
                  <a:latin typeface="微软雅黑" panose="020B0503020204020204" charset="-122"/>
                  <a:ea typeface="微软雅黑" panose="020B0503020204020204" charset="-122"/>
                </a:rPr>
                <a:t>物种交流</a:t>
              </a:r>
              <a:endParaRPr lang="zh-CN" altLang="en-US" sz="2400" dirty="0">
                <a:latin typeface="微软雅黑" panose="020B0503020204020204" charset="-122"/>
                <a:ea typeface="微软雅黑" panose="020B0503020204020204" charset="-122"/>
              </a:endParaRPr>
            </a:p>
          </p:txBody>
        </p:sp>
        <p:sp>
          <p:nvSpPr>
            <p:cNvPr id="13" name="圆角矩形 8"/>
            <p:cNvSpPr/>
            <p:nvPr/>
          </p:nvSpPr>
          <p:spPr>
            <a:xfrm>
              <a:off x="7167591" y="3319159"/>
              <a:ext cx="2066819" cy="436846"/>
            </a:xfrm>
            <a:prstGeom prst="round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sz="2400" dirty="0">
                  <a:latin typeface="微软雅黑" panose="020B0503020204020204" charset="-122"/>
                  <a:ea typeface="微软雅黑" panose="020B0503020204020204" charset="-122"/>
                </a:rPr>
                <a:t>疾病传播</a:t>
              </a:r>
              <a:endParaRPr lang="zh-CN" altLang="en-US" sz="2400" dirty="0">
                <a:latin typeface="微软雅黑" panose="020B0503020204020204" charset="-122"/>
                <a:ea typeface="微软雅黑" panose="020B0503020204020204" charset="-122"/>
              </a:endParaRPr>
            </a:p>
          </p:txBody>
        </p:sp>
        <p:cxnSp>
          <p:nvCxnSpPr>
            <p:cNvPr id="15" name="肘形连接符 14"/>
            <p:cNvCxnSpPr/>
            <p:nvPr/>
          </p:nvCxnSpPr>
          <p:spPr>
            <a:xfrm rot="10800000" flipV="1">
              <a:off x="9322353" y="1929122"/>
              <a:ext cx="2837" cy="1662981"/>
            </a:xfrm>
            <a:prstGeom prst="bentConnector3">
              <a:avLst>
                <a:gd name="adj1" fmla="val -7500346"/>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rot="10800000" flipV="1">
              <a:off x="9322353" y="2412158"/>
              <a:ext cx="2837" cy="643293"/>
            </a:xfrm>
            <a:prstGeom prst="bentConnector3">
              <a:avLst>
                <a:gd name="adj1" fmla="val -7500346"/>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肘形连接符 19"/>
            <p:cNvCxnSpPr>
              <a:stCxn id="14" idx="1"/>
            </p:cNvCxnSpPr>
            <p:nvPr/>
          </p:nvCxnSpPr>
          <p:spPr>
            <a:xfrm rot="10800000">
              <a:off x="9534799" y="2522041"/>
              <a:ext cx="391160" cy="0"/>
            </a:xfrm>
            <a:prstGeom prst="bentConnector3">
              <a:avLst>
                <a:gd name="adj1" fmla="val 49838"/>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9243695" y="5513070"/>
            <a:ext cx="504190" cy="645160"/>
          </a:xfrm>
          <a:prstGeom prst="rect">
            <a:avLst/>
          </a:prstGeom>
          <a:noFill/>
        </p:spPr>
        <p:txBody>
          <a:bodyPr wrap="none" rtlCol="0">
            <a:spAutoFit/>
          </a:bodyPr>
          <a:p>
            <a:r>
              <a:rPr lang="en-US" altLang="zh-CN" sz="3600" b="1">
                <a:solidFill>
                  <a:srgbClr val="C00000"/>
                </a:solidFill>
                <a:latin typeface="微软雅黑" panose="020B0503020204020204" charset="-122"/>
                <a:ea typeface="微软雅黑" panose="020B0503020204020204" charset="-122"/>
              </a:rPr>
              <a:t>√</a:t>
            </a:r>
            <a:endParaRPr lang="en-US" altLang="zh-CN" sz="3600" b="1">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21"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98145" y="254000"/>
            <a:ext cx="6073140" cy="2324100"/>
          </a:xfrm>
          <a:prstGeom prst="rect">
            <a:avLst/>
          </a:prstGeom>
          <a:noFill/>
        </p:spPr>
        <p:txBody>
          <a:bodyPr wrap="square" rtlCol="0" anchor="t">
            <a:spAutoFit/>
          </a:bodyPr>
          <a:p>
            <a:pPr>
              <a:lnSpc>
                <a:spcPct val="110000"/>
              </a:lnSpc>
            </a:pPr>
            <a:r>
              <a:rPr lang="zh-CN" altLang="en-US" sz="3200" b="1">
                <a:solidFill>
                  <a:srgbClr val="C00000"/>
                </a:solidFill>
              </a:rPr>
              <a:t>一、美洲物种的外传</a:t>
            </a:r>
            <a:endParaRPr lang="zh-CN" altLang="en-US" sz="3200" b="1">
              <a:solidFill>
                <a:srgbClr val="C00000"/>
              </a:solidFill>
            </a:endParaRPr>
          </a:p>
          <a:p>
            <a:pPr>
              <a:lnSpc>
                <a:spcPct val="110000"/>
              </a:lnSpc>
            </a:pPr>
            <a:r>
              <a:rPr lang="zh-CN" altLang="en-US" sz="2800" b="1">
                <a:solidFill>
                  <a:srgbClr val="1D41D5"/>
                </a:solidFill>
              </a:rPr>
              <a:t>1．外传概况</a:t>
            </a:r>
            <a:endParaRPr lang="zh-CN" altLang="en-US" sz="2800" b="1">
              <a:solidFill>
                <a:srgbClr val="1D41D5"/>
              </a:solidFill>
            </a:endParaRPr>
          </a:p>
          <a:p>
            <a:pPr>
              <a:lnSpc>
                <a:spcPct val="110000"/>
              </a:lnSpc>
            </a:pPr>
            <a:r>
              <a:rPr lang="zh-CN" altLang="en-US" sz="2400"/>
              <a:t>（1）时间：</a:t>
            </a:r>
            <a:endParaRPr lang="zh-CN" altLang="en-US" sz="2400"/>
          </a:p>
          <a:p>
            <a:pPr>
              <a:lnSpc>
                <a:spcPct val="110000"/>
              </a:lnSpc>
            </a:pPr>
            <a:r>
              <a:rPr lang="zh-CN" altLang="en-US" sz="2400"/>
              <a:t>（2）物种：</a:t>
            </a:r>
            <a:endParaRPr lang="zh-CN" altLang="en-US" sz="2400"/>
          </a:p>
          <a:p>
            <a:pPr>
              <a:lnSpc>
                <a:spcPct val="110000"/>
              </a:lnSpc>
            </a:pPr>
            <a:r>
              <a:rPr lang="zh-CN" altLang="en-US" sz="2400"/>
              <a:t>（3）区域：</a:t>
            </a:r>
            <a:endParaRPr lang="zh-CN" altLang="en-US" sz="240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68830" y="1772285"/>
            <a:ext cx="8305165" cy="4653280"/>
          </a:xfrm>
          <a:prstGeom prst="rect">
            <a:avLst/>
          </a:prstGeom>
        </p:spPr>
      </p:pic>
      <p:sp>
        <p:nvSpPr>
          <p:cNvPr id="6" name="文本框 5"/>
          <p:cNvSpPr txBox="1"/>
          <p:nvPr/>
        </p:nvSpPr>
        <p:spPr>
          <a:xfrm>
            <a:off x="2134235" y="1311910"/>
            <a:ext cx="5067300" cy="460375"/>
          </a:xfrm>
          <a:prstGeom prst="rect">
            <a:avLst/>
          </a:prstGeom>
          <a:noFill/>
        </p:spPr>
        <p:txBody>
          <a:bodyPr wrap="none" rtlCol="0" anchor="t">
            <a:spAutoFit/>
          </a:bodyPr>
          <a:p>
            <a:r>
              <a:rPr lang="zh-CN" altLang="en-US" sz="2400">
                <a:sym typeface="+mn-ea"/>
              </a:rPr>
              <a:t>新航路的开辟，15世纪末16世纪初。</a:t>
            </a:r>
            <a:endParaRPr lang="zh-CN" altLang="en-US"/>
          </a:p>
        </p:txBody>
      </p:sp>
      <p:sp>
        <p:nvSpPr>
          <p:cNvPr id="7" name="椭圆 6"/>
          <p:cNvSpPr/>
          <p:nvPr/>
        </p:nvSpPr>
        <p:spPr>
          <a:xfrm>
            <a:off x="6642100" y="3236595"/>
            <a:ext cx="647700" cy="65849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6080760" y="3236595"/>
            <a:ext cx="647700" cy="65849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6080760" y="2578100"/>
            <a:ext cx="647700" cy="65849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4909820" y="2883535"/>
            <a:ext cx="647700" cy="65849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8224520" y="2646680"/>
            <a:ext cx="1401445" cy="79819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8135620" y="5080635"/>
            <a:ext cx="1401445" cy="79819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8972550" y="3700145"/>
            <a:ext cx="1401445" cy="79819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8" grpId="0" bldLvl="0" animBg="1"/>
      <p:bldP spid="10" grpId="0" bldLvl="0" animBg="1"/>
      <p:bldP spid="12" grpId="0" bldLvl="0" animBg="1"/>
      <p:bldP spid="9" grpId="0" animBg="1"/>
      <p:bldP spid="11" grpId="0" bldLvl="0" animBg="1"/>
      <p:bldP spid="1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39420" y="137160"/>
            <a:ext cx="5126355" cy="1579880"/>
          </a:xfrm>
          <a:prstGeom prst="rect">
            <a:avLst/>
          </a:prstGeom>
          <a:noFill/>
        </p:spPr>
        <p:txBody>
          <a:bodyPr wrap="square" rtlCol="0" anchor="t">
            <a:spAutoFit/>
          </a:bodyPr>
          <a:p>
            <a:pPr>
              <a:lnSpc>
                <a:spcPct val="110000"/>
              </a:lnSpc>
            </a:pPr>
            <a:r>
              <a:rPr lang="zh-CN" altLang="en-US" sz="3200" b="1">
                <a:solidFill>
                  <a:srgbClr val="C00000"/>
                </a:solidFill>
                <a:sym typeface="+mn-ea"/>
              </a:rPr>
              <a:t>一、美洲物种的外传</a:t>
            </a:r>
            <a:endParaRPr lang="zh-CN" altLang="en-US" sz="3200" b="1">
              <a:solidFill>
                <a:srgbClr val="C00000"/>
              </a:solidFill>
            </a:endParaRPr>
          </a:p>
          <a:p>
            <a:pPr>
              <a:lnSpc>
                <a:spcPct val="110000"/>
              </a:lnSpc>
            </a:pPr>
            <a:r>
              <a:rPr lang="en-US" altLang="zh-CN" sz="2800" b="1">
                <a:solidFill>
                  <a:srgbClr val="1D41D5"/>
                </a:solidFill>
                <a:sym typeface="+mn-ea"/>
              </a:rPr>
              <a:t>1.</a:t>
            </a:r>
            <a:r>
              <a:rPr lang="zh-CN" altLang="en-US" sz="2800" b="1">
                <a:solidFill>
                  <a:srgbClr val="1D41D5"/>
                </a:solidFill>
                <a:sym typeface="+mn-ea"/>
              </a:rPr>
              <a:t>外传概况</a:t>
            </a:r>
            <a:endParaRPr lang="zh-CN" altLang="en-US" sz="2800" b="1">
              <a:solidFill>
                <a:srgbClr val="1D41D5"/>
              </a:solidFill>
              <a:sym typeface="+mn-ea"/>
            </a:endParaRPr>
          </a:p>
          <a:p>
            <a:pPr>
              <a:lnSpc>
                <a:spcPct val="110000"/>
              </a:lnSpc>
            </a:pPr>
            <a:r>
              <a:rPr lang="zh-CN" altLang="en-US" sz="2800" b="1">
                <a:solidFill>
                  <a:srgbClr val="1D41D5"/>
                </a:solidFill>
              </a:rPr>
              <a:t>2.表现</a:t>
            </a:r>
            <a:endParaRPr lang="zh-CN" altLang="en-US" sz="2800" b="1">
              <a:solidFill>
                <a:srgbClr val="1D41D5"/>
              </a:solidFill>
            </a:endParaRPr>
          </a:p>
        </p:txBody>
      </p:sp>
      <p:graphicFrame>
        <p:nvGraphicFramePr>
          <p:cNvPr id="6" name="表格 5"/>
          <p:cNvGraphicFramePr/>
          <p:nvPr>
            <p:custDataLst>
              <p:tags r:id="rId1"/>
            </p:custDataLst>
          </p:nvPr>
        </p:nvGraphicFramePr>
        <p:xfrm>
          <a:off x="439420" y="1708785"/>
          <a:ext cx="11299190" cy="4121785"/>
        </p:xfrm>
        <a:graphic>
          <a:graphicData uri="http://schemas.openxmlformats.org/drawingml/2006/table">
            <a:tbl>
              <a:tblPr firstRow="1" bandRow="1">
                <a:tableStyleId>{5940675A-B579-460E-94D1-54222C63F5DA}</a:tableStyleId>
              </a:tblPr>
              <a:tblGrid>
                <a:gridCol w="803275"/>
                <a:gridCol w="1977390"/>
                <a:gridCol w="8518525"/>
              </a:tblGrid>
              <a:tr h="365760">
                <a:tc rowSpan="2">
                  <a:txBody>
                    <a:bodyPr/>
                    <a:p>
                      <a:pPr indent="0" algn="ctr">
                        <a:buNone/>
                      </a:pPr>
                      <a:r>
                        <a:rPr lang="en-US" sz="2400" b="1">
                          <a:solidFill>
                            <a:srgbClr val="1D41D5"/>
                          </a:solidFill>
                          <a:latin typeface="微软雅黑" panose="020B0503020204020204" charset="-122"/>
                          <a:ea typeface="微软雅黑" panose="020B0503020204020204" charset="-122"/>
                          <a:cs typeface="宋体" panose="02010600030101010101" pitchFamily="2" charset="-122"/>
                        </a:rPr>
                        <a:t>类型</a:t>
                      </a:r>
                      <a:endParaRPr lang="en-US" sz="2400" b="1">
                        <a:solidFill>
                          <a:srgbClr val="1D41D5"/>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2400" b="1">
                          <a:solidFill>
                            <a:srgbClr val="1D41D5"/>
                          </a:solidFill>
                          <a:latin typeface="微软雅黑" panose="020B0503020204020204" charset="-122"/>
                          <a:ea typeface="微软雅黑" panose="020B0503020204020204" charset="-122"/>
                          <a:cs typeface="宋体" panose="02010600030101010101" pitchFamily="2" charset="-122"/>
                        </a:rPr>
                        <a:t>物种</a:t>
                      </a:r>
                      <a:r>
                        <a:rPr lang="en-US" altLang="zh-CN" sz="2400" b="1">
                          <a:solidFill>
                            <a:srgbClr val="1D41D5"/>
                          </a:solidFill>
                          <a:latin typeface="微软雅黑" panose="020B0503020204020204" charset="-122"/>
                        </a:rPr>
                        <a:t> </a:t>
                      </a:r>
                      <a:endParaRPr lang="en-US" sz="2400" b="1">
                        <a:solidFill>
                          <a:srgbClr val="1D41D5"/>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1D41D5"/>
                          </a:solidFill>
                          <a:latin typeface="微软雅黑" panose="020B0503020204020204" charset="-122"/>
                          <a:ea typeface="微软雅黑" panose="020B0503020204020204" charset="-122"/>
                          <a:cs typeface="宋体" panose="02010600030101010101" pitchFamily="2" charset="-122"/>
                        </a:rPr>
                        <a:t>传入地</a:t>
                      </a:r>
                      <a:endParaRPr lang="en-US" altLang="en-US" sz="2400" b="1">
                        <a:solidFill>
                          <a:srgbClr val="1D41D5"/>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1D41D5"/>
                          </a:solidFill>
                          <a:latin typeface="微软雅黑" panose="020B0503020204020204" charset="-122"/>
                          <a:ea typeface="微软雅黑" panose="020B0503020204020204" charset="-122"/>
                          <a:cs typeface="Times New Roman" panose="02020603050405020304" charset="0"/>
                        </a:rPr>
                        <a:t>欧洲</a:t>
                      </a:r>
                      <a:endParaRPr lang="en-US" altLang="en-US" sz="2400" b="1">
                        <a:solidFill>
                          <a:srgbClr val="1D41D5"/>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3040">
                <a:tc rowSpan="3">
                  <a:txBody>
                    <a:bodyPr/>
                    <a:p>
                      <a:pPr indent="0">
                        <a:lnSpc>
                          <a:spcPct val="120000"/>
                        </a:lnSpc>
                        <a:buNone/>
                      </a:pPr>
                      <a:r>
                        <a:rPr lang="en-US" sz="2400" b="0">
                          <a:latin typeface="微软雅黑" panose="020B0503020204020204" charset="-122"/>
                          <a:ea typeface="微软雅黑" panose="020B0503020204020204" charset="-122"/>
                          <a:cs typeface="宋体" panose="02010600030101010101" pitchFamily="2" charset="-122"/>
                        </a:rPr>
                        <a:t>粮食作物</a:t>
                      </a:r>
                      <a:endParaRPr 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400" b="0">
                          <a:latin typeface="微软雅黑" panose="020B0503020204020204" charset="-122"/>
                          <a:ea typeface="微软雅黑" panose="020B0503020204020204" charset="-122"/>
                          <a:cs typeface="Times New Roman" panose="02020603050405020304" charset="0"/>
                        </a:rPr>
                        <a:t>玉米</a:t>
                      </a:r>
                      <a:endParaRPr lang="en-US" alt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20000"/>
                        </a:lnSpc>
                        <a:buNone/>
                      </a:pPr>
                      <a:r>
                        <a:rPr lang="en-US" sz="2400" b="0">
                          <a:latin typeface="微软雅黑" panose="020B0503020204020204" charset="-122"/>
                          <a:ea typeface="微软雅黑" panose="020B0503020204020204" charset="-122"/>
                          <a:cs typeface="微软雅黑" panose="020B0503020204020204" charset="-122"/>
                        </a:rPr>
                        <a:t>①最初</a:t>
                      </a:r>
                      <a:endParaRPr lang="en-US" sz="2400" b="0">
                        <a:latin typeface="微软雅黑" panose="020B0503020204020204" charset="-122"/>
                        <a:ea typeface="微软雅黑" panose="020B0503020204020204" charset="-122"/>
                        <a:cs typeface="微软雅黑" panose="020B0503020204020204" charset="-122"/>
                      </a:endParaRPr>
                    </a:p>
                    <a:p>
                      <a:pPr indent="0">
                        <a:lnSpc>
                          <a:spcPct val="120000"/>
                        </a:lnSpc>
                        <a:buNone/>
                      </a:pPr>
                      <a:r>
                        <a:rPr lang="en-US" sz="2400" b="0">
                          <a:latin typeface="微软雅黑" panose="020B0503020204020204" charset="-122"/>
                          <a:ea typeface="微软雅黑" panose="020B0503020204020204" charset="-122"/>
                          <a:cs typeface="微软雅黑" panose="020B0503020204020204" charset="-122"/>
                        </a:rPr>
                        <a:t>②16世纪中叶，在</a:t>
                      </a:r>
                      <a:r>
                        <a:rPr lang="en-US" sz="2400" b="0" u="sng">
                          <a:latin typeface="微软雅黑" panose="020B0503020204020204" charset="-122"/>
                          <a:ea typeface="微软雅黑" panose="020B0503020204020204" charset="-122"/>
                          <a:cs typeface="微软雅黑" panose="020B0503020204020204" charset="-122"/>
                        </a:rPr>
                        <a:t>               </a:t>
                      </a:r>
                      <a:r>
                        <a:rPr lang="en-US" sz="2400" b="0">
                          <a:latin typeface="微软雅黑" panose="020B0503020204020204" charset="-122"/>
                          <a:ea typeface="微软雅黑" panose="020B0503020204020204" charset="-122"/>
                          <a:cs typeface="微软雅黑" panose="020B0503020204020204" charset="-122"/>
                        </a:rPr>
                        <a:t>广泛种植，成为当地主要的粮食和饲料作物之一</a:t>
                      </a:r>
                      <a:endParaRPr lang="en-US" sz="2400" b="0">
                        <a:latin typeface="微软雅黑" panose="020B0503020204020204" charset="-122"/>
                        <a:ea typeface="微软雅黑" panose="020B0503020204020204" charset="-122"/>
                        <a:cs typeface="微软雅黑" panose="020B0503020204020204" charset="-122"/>
                      </a:endParaRPr>
                    </a:p>
                    <a:p>
                      <a:pPr indent="0">
                        <a:lnSpc>
                          <a:spcPct val="120000"/>
                        </a:lnSpc>
                        <a:buNone/>
                      </a:pPr>
                      <a:r>
                        <a:rPr lang="en-US" sz="2400" b="0">
                          <a:latin typeface="微软雅黑" panose="020B0503020204020204" charset="-122"/>
                          <a:ea typeface="微软雅黑" panose="020B0503020204020204" charset="-122"/>
                          <a:cs typeface="微软雅黑" panose="020B0503020204020204" charset="-122"/>
                        </a:rPr>
                        <a:t>③17世纪，成为仅次于</a:t>
                      </a:r>
                      <a:r>
                        <a:rPr lang="en-US" sz="2400" b="0" u="sng">
                          <a:latin typeface="微软雅黑" panose="020B0503020204020204" charset="-122"/>
                          <a:ea typeface="微软雅黑" panose="020B0503020204020204" charset="-122"/>
                          <a:cs typeface="微软雅黑" panose="020B0503020204020204" charset="-122"/>
                        </a:rPr>
                        <a:t>小麦</a:t>
                      </a:r>
                      <a:r>
                        <a:rPr lang="en-US" sz="2400" b="0">
                          <a:latin typeface="微软雅黑" panose="020B0503020204020204" charset="-122"/>
                          <a:ea typeface="微软雅黑" panose="020B0503020204020204" charset="-122"/>
                          <a:cs typeface="微软雅黑" panose="020B0503020204020204" charset="-122"/>
                        </a:rPr>
                        <a:t>的粮食作物，传遍欧洲</a:t>
                      </a:r>
                      <a:endParaRPr lang="en-US" altLang="en-US" sz="2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400" b="0">
                          <a:latin typeface="微软雅黑" panose="020B0503020204020204" charset="-122"/>
                          <a:ea typeface="微软雅黑" panose="020B0503020204020204" charset="-122"/>
                          <a:cs typeface="Times New Roman" panose="02020603050405020304" charset="0"/>
                        </a:rPr>
                        <a:t>马铃薯</a:t>
                      </a:r>
                      <a:endParaRPr lang="en-US" alt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20000"/>
                        </a:lnSpc>
                        <a:buNone/>
                      </a:pPr>
                      <a:endParaRPr lang="en-US" altLang="en-US" sz="2400" b="0" u="sng">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400" b="0">
                          <a:latin typeface="微软雅黑" panose="020B0503020204020204" charset="-122"/>
                          <a:ea typeface="微软雅黑" panose="020B0503020204020204" charset="-122"/>
                          <a:cs typeface="Times New Roman" panose="02020603050405020304" charset="0"/>
                        </a:rPr>
                        <a:t>甘薯</a:t>
                      </a:r>
                      <a:endParaRPr lang="en-US" alt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20000"/>
                        </a:lnSpc>
                        <a:buNone/>
                      </a:pPr>
                      <a:endParaRPr lang="en-US" alt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rowSpan="2">
                  <a:txBody>
                    <a:bodyPr/>
                    <a:p>
                      <a:pPr indent="0">
                        <a:lnSpc>
                          <a:spcPct val="120000"/>
                        </a:lnSpc>
                        <a:buNone/>
                      </a:pPr>
                      <a:r>
                        <a:rPr lang="en-US" sz="2400" b="0">
                          <a:latin typeface="微软雅黑" panose="020B0503020204020204" charset="-122"/>
                          <a:ea typeface="微软雅黑" panose="020B0503020204020204" charset="-122"/>
                          <a:cs typeface="宋体" panose="02010600030101010101" pitchFamily="2" charset="-122"/>
                        </a:rPr>
                        <a:t>蔬菜作物</a:t>
                      </a:r>
                      <a:endParaRPr 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p>
                      <a:pPr indent="0" algn="ctr">
                        <a:lnSpc>
                          <a:spcPct val="120000"/>
                        </a:lnSpc>
                        <a:buNone/>
                      </a:pPr>
                      <a:r>
                        <a:rPr lang="en-US" sz="2400" b="0">
                          <a:latin typeface="微软雅黑" panose="020B0503020204020204" charset="-122"/>
                          <a:ea typeface="微软雅黑" panose="020B0503020204020204" charset="-122"/>
                          <a:cs typeface="Times New Roman" panose="02020603050405020304" charset="0"/>
                        </a:rPr>
                        <a:t>番茄</a:t>
                      </a:r>
                      <a:endParaRPr lang="en-US" alt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p>
                      <a:pPr indent="0">
                        <a:lnSpc>
                          <a:spcPct val="120000"/>
                        </a:lnSpc>
                        <a:buNone/>
                      </a:pPr>
                      <a:r>
                        <a:rPr lang="en-US" sz="2400" b="0">
                          <a:latin typeface="微软雅黑" panose="020B0503020204020204" charset="-122"/>
                          <a:ea typeface="微软雅黑" panose="020B0503020204020204" charset="-122"/>
                          <a:cs typeface="微软雅黑" panose="020B0503020204020204" charset="-122"/>
                        </a:rPr>
                        <a:t>①最初只是</a:t>
                      </a:r>
                      <a:endParaRPr lang="en-US" sz="2400" b="0">
                        <a:latin typeface="微软雅黑" panose="020B0503020204020204" charset="-122"/>
                        <a:ea typeface="微软雅黑" panose="020B0503020204020204" charset="-122"/>
                        <a:cs typeface="微软雅黑" panose="020B0503020204020204" charset="-122"/>
                      </a:endParaRPr>
                    </a:p>
                    <a:p>
                      <a:pPr indent="0">
                        <a:lnSpc>
                          <a:spcPct val="120000"/>
                        </a:lnSpc>
                        <a:buNone/>
                      </a:pPr>
                      <a:r>
                        <a:rPr lang="en-US" sz="2400" b="0">
                          <a:latin typeface="微软雅黑" panose="020B0503020204020204" charset="-122"/>
                          <a:ea typeface="微软雅黑" panose="020B0503020204020204" charset="-122"/>
                          <a:cs typeface="微软雅黑" panose="020B0503020204020204" charset="-122"/>
                        </a:rPr>
                        <a:t>②18世纪末，                                                  传回美洲</a:t>
                      </a:r>
                      <a:endParaRPr lang="en-US" altLang="en-US" sz="2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r>
              <a:tr h="46418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400" b="0">
                          <a:latin typeface="微软雅黑" panose="020B0503020204020204" charset="-122"/>
                          <a:ea typeface="微软雅黑" panose="020B0503020204020204" charset="-122"/>
                          <a:cs typeface="Times New Roman" panose="02020603050405020304" charset="0"/>
                        </a:rPr>
                        <a:t>辣椒</a:t>
                      </a:r>
                      <a:endParaRPr lang="en-US" alt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p>
                      <a:pPr indent="0">
                        <a:lnSpc>
                          <a:spcPct val="120000"/>
                        </a:lnSpc>
                        <a:buNone/>
                      </a:pPr>
                      <a:endParaRPr lang="en-US" altLang="en-US" sz="2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6149" name="图片 2"/>
          <p:cNvPicPr/>
          <p:nvPr/>
        </p:nvPicPr>
        <p:blipFill>
          <a:blip r:embed="rId2"/>
          <a:srcRect l="19004" t="5928" r="7982" b="19647"/>
          <a:stretch>
            <a:fillRect/>
          </a:stretch>
        </p:blipFill>
        <p:spPr>
          <a:xfrm>
            <a:off x="3340100" y="711200"/>
            <a:ext cx="1328420" cy="1111885"/>
          </a:xfrm>
          <a:prstGeom prst="ellipse">
            <a:avLst/>
          </a:prstGeom>
          <a:noFill/>
          <a:ln>
            <a:noFill/>
            <a:miter lim="800000"/>
            <a:headEnd/>
            <a:tailEnd/>
          </a:ln>
        </p:spPr>
      </p:pic>
      <p:pic>
        <p:nvPicPr>
          <p:cNvPr id="7" name="图片 6"/>
          <p:cNvPicPr>
            <a:picLocks noChangeAspect="1"/>
          </p:cNvPicPr>
          <p:nvPr/>
        </p:nvPicPr>
        <p:blipFill>
          <a:blip r:embed="rId3"/>
          <a:srcRect l="8101" t="23809" r="7086" b="20193"/>
          <a:stretch>
            <a:fillRect/>
          </a:stretch>
        </p:blipFill>
        <p:spPr>
          <a:xfrm>
            <a:off x="4668520" y="684530"/>
            <a:ext cx="1329055" cy="1138555"/>
          </a:xfrm>
          <a:prstGeom prst="ellipse">
            <a:avLst/>
          </a:prstGeom>
        </p:spPr>
      </p:pic>
      <p:pic>
        <p:nvPicPr>
          <p:cNvPr id="6151" name="图片 4"/>
          <p:cNvPicPr/>
          <p:nvPr/>
        </p:nvPicPr>
        <p:blipFill>
          <a:blip r:embed="rId4"/>
          <a:srcRect t="23798" r="10547" b="-2957"/>
          <a:stretch>
            <a:fillRect/>
          </a:stretch>
        </p:blipFill>
        <p:spPr>
          <a:xfrm>
            <a:off x="5997575" y="711200"/>
            <a:ext cx="1341755" cy="1111885"/>
          </a:xfrm>
          <a:prstGeom prst="ellipse">
            <a:avLst/>
          </a:prstGeom>
          <a:noFill/>
          <a:ln>
            <a:noFill/>
            <a:miter lim="800000"/>
            <a:headEnd/>
            <a:tailEnd/>
          </a:ln>
        </p:spPr>
      </p:pic>
      <p:pic>
        <p:nvPicPr>
          <p:cNvPr id="8" name="图片 7"/>
          <p:cNvPicPr>
            <a:picLocks noChangeAspect="1"/>
          </p:cNvPicPr>
          <p:nvPr/>
        </p:nvPicPr>
        <p:blipFill>
          <a:blip r:embed="rId5"/>
          <a:srcRect b="6916"/>
          <a:stretch>
            <a:fillRect/>
          </a:stretch>
        </p:blipFill>
        <p:spPr>
          <a:xfrm>
            <a:off x="7339330" y="711200"/>
            <a:ext cx="1271270" cy="1065530"/>
          </a:xfrm>
          <a:prstGeom prst="ellipse">
            <a:avLst/>
          </a:prstGeom>
        </p:spPr>
      </p:pic>
      <p:pic>
        <p:nvPicPr>
          <p:cNvPr id="6153" name="图片 7"/>
          <p:cNvPicPr/>
          <p:nvPr/>
        </p:nvPicPr>
        <p:blipFill>
          <a:blip r:embed="rId6"/>
          <a:srcRect b="7833"/>
          <a:stretch>
            <a:fillRect/>
          </a:stretch>
        </p:blipFill>
        <p:spPr>
          <a:xfrm>
            <a:off x="8610600" y="702310"/>
            <a:ext cx="1405890" cy="1102360"/>
          </a:xfrm>
          <a:prstGeom prst="ellipse">
            <a:avLst/>
          </a:prstGeom>
          <a:noFill/>
          <a:ln>
            <a:noFill/>
            <a:miter lim="800000"/>
            <a:headEnd/>
            <a:tailEnd/>
          </a:ln>
        </p:spPr>
      </p:pic>
      <p:sp>
        <p:nvSpPr>
          <p:cNvPr id="9" name="文本框 8"/>
          <p:cNvSpPr txBox="1"/>
          <p:nvPr/>
        </p:nvSpPr>
        <p:spPr>
          <a:xfrm>
            <a:off x="4260215" y="2458085"/>
            <a:ext cx="4145280" cy="460375"/>
          </a:xfrm>
          <a:prstGeom prst="rect">
            <a:avLst/>
          </a:prstGeom>
          <a:noFill/>
        </p:spPr>
        <p:txBody>
          <a:bodyPr wrap="none" rtlCol="0" anchor="t">
            <a:spAutoFit/>
          </a:bodyPr>
          <a:p>
            <a:r>
              <a:rPr lang="en-US" sz="2400">
                <a:solidFill>
                  <a:srgbClr val="1D41D5"/>
                </a:solidFill>
                <a:latin typeface="微软雅黑" panose="020B0503020204020204" charset="-122"/>
                <a:ea typeface="微软雅黑" panose="020B0503020204020204" charset="-122"/>
                <a:cs typeface="微软雅黑" panose="020B0503020204020204" charset="-122"/>
                <a:sym typeface="+mn-ea"/>
              </a:rPr>
              <a:t>只是种植在庭院，供人们观赏</a:t>
            </a:r>
            <a:endParaRPr lang="en-US" altLang="en-US" sz="2400">
              <a:solidFill>
                <a:srgbClr val="1D41D5"/>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5793740" y="2853055"/>
            <a:ext cx="1402080" cy="460375"/>
          </a:xfrm>
          <a:prstGeom prst="rect">
            <a:avLst/>
          </a:prstGeom>
          <a:noFill/>
        </p:spPr>
        <p:txBody>
          <a:bodyPr wrap="none" rtlCol="0" anchor="t">
            <a:spAutoFit/>
          </a:bodyPr>
          <a:p>
            <a:r>
              <a:rPr lang="en-US" sz="2400" u="sng">
                <a:solidFill>
                  <a:srgbClr val="1D41D5"/>
                </a:solidFill>
                <a:latin typeface="微软雅黑" panose="020B0503020204020204" charset="-122"/>
                <a:ea typeface="微软雅黑" panose="020B0503020204020204" charset="-122"/>
                <a:cs typeface="微软雅黑" panose="020B0503020204020204" charset="-122"/>
                <a:sym typeface="+mn-ea"/>
              </a:rPr>
              <a:t>南欧地区</a:t>
            </a:r>
            <a:endParaRPr lang="en-US" altLang="en-US" sz="2400" u="sng">
              <a:solidFill>
                <a:srgbClr val="1D41D5"/>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3235325" y="4211320"/>
            <a:ext cx="5721350" cy="460375"/>
          </a:xfrm>
          <a:prstGeom prst="rect">
            <a:avLst/>
          </a:prstGeom>
          <a:noFill/>
        </p:spPr>
        <p:txBody>
          <a:bodyPr wrap="none" rtlCol="0" anchor="t">
            <a:spAutoFit/>
          </a:bodyPr>
          <a:p>
            <a:r>
              <a:rPr lang="en-US" sz="2400" u="sng">
                <a:solidFill>
                  <a:srgbClr val="1D41D5"/>
                </a:solidFill>
                <a:latin typeface="微软雅黑" panose="020B0503020204020204" charset="-122"/>
                <a:ea typeface="微软雅黑" panose="020B0503020204020204" charset="-122"/>
                <a:cs typeface="微软雅黑" panose="020B0503020204020204" charset="-122"/>
                <a:sym typeface="+mn-ea"/>
              </a:rPr>
              <a:t>16</a:t>
            </a:r>
            <a:r>
              <a:rPr lang="en-US" sz="2400">
                <a:solidFill>
                  <a:srgbClr val="1D41D5"/>
                </a:solidFill>
                <a:latin typeface="微软雅黑" panose="020B0503020204020204" charset="-122"/>
                <a:ea typeface="微软雅黑" panose="020B0503020204020204" charset="-122"/>
                <a:cs typeface="微软雅黑" panose="020B0503020204020204" charset="-122"/>
                <a:sym typeface="+mn-ea"/>
              </a:rPr>
              <a:t>世纪末，作为食用作物开始在欧洲推广</a:t>
            </a:r>
            <a:endParaRPr lang="en-US" altLang="en-US" sz="2400">
              <a:solidFill>
                <a:srgbClr val="1D41D5"/>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3235325" y="4570095"/>
            <a:ext cx="4450080" cy="534035"/>
          </a:xfrm>
          <a:prstGeom prst="rect">
            <a:avLst/>
          </a:prstGeom>
          <a:noFill/>
        </p:spPr>
        <p:txBody>
          <a:bodyPr wrap="none" rtlCol="0" anchor="t">
            <a:spAutoFit/>
          </a:bodyPr>
          <a:p>
            <a:pPr algn="l">
              <a:lnSpc>
                <a:spcPct val="120000"/>
              </a:lnSpc>
            </a:pPr>
            <a:r>
              <a:rPr lang="en-US" sz="2400">
                <a:solidFill>
                  <a:srgbClr val="1D41D5"/>
                </a:solidFill>
                <a:latin typeface="微软雅黑" panose="020B0503020204020204" charset="-122"/>
                <a:ea typeface="微软雅黑" panose="020B0503020204020204" charset="-122"/>
                <a:cs typeface="Times New Roman" panose="02020603050405020304" charset="0"/>
                <a:sym typeface="+mn-ea"/>
              </a:rPr>
              <a:t>甘薯引入欧洲后，传播比较缓慢</a:t>
            </a:r>
            <a:endParaRPr lang="en-US" altLang="en-US" sz="2400">
              <a:solidFill>
                <a:srgbClr val="1D41D5"/>
              </a:solidFill>
              <a:latin typeface="微软雅黑" panose="020B0503020204020204" charset="-122"/>
              <a:ea typeface="微软雅黑" panose="020B0503020204020204" charset="-122"/>
              <a:cs typeface="Times New Roman" panose="02020603050405020304" charset="0"/>
              <a:sym typeface="+mn-ea"/>
            </a:endParaRPr>
          </a:p>
        </p:txBody>
      </p:sp>
      <p:sp>
        <p:nvSpPr>
          <p:cNvPr id="13" name="文本框 12"/>
          <p:cNvSpPr txBox="1"/>
          <p:nvPr/>
        </p:nvSpPr>
        <p:spPr>
          <a:xfrm>
            <a:off x="4883150" y="5104130"/>
            <a:ext cx="6026150" cy="460375"/>
          </a:xfrm>
          <a:prstGeom prst="rect">
            <a:avLst/>
          </a:prstGeom>
          <a:noFill/>
        </p:spPr>
        <p:txBody>
          <a:bodyPr wrap="none" rtlCol="0" anchor="t">
            <a:spAutoFit/>
          </a:bodyPr>
          <a:p>
            <a:r>
              <a:rPr lang="en-US" sz="2400">
                <a:latin typeface="微软雅黑" panose="020B0503020204020204" charset="-122"/>
                <a:ea typeface="微软雅黑" panose="020B0503020204020204" charset="-122"/>
                <a:cs typeface="微软雅黑" panose="020B0503020204020204" charset="-122"/>
                <a:sym typeface="+mn-ea"/>
              </a:rPr>
              <a:t>作为观赏植物，18世纪中叶在欧洲开始栽培</a:t>
            </a:r>
            <a:endParaRPr lang="zh-CN" altLang="en-US"/>
          </a:p>
        </p:txBody>
      </p:sp>
      <p:sp>
        <p:nvSpPr>
          <p:cNvPr id="14" name="文本框 13"/>
          <p:cNvSpPr txBox="1"/>
          <p:nvPr/>
        </p:nvSpPr>
        <p:spPr>
          <a:xfrm>
            <a:off x="5231765" y="5462270"/>
            <a:ext cx="3840480" cy="460375"/>
          </a:xfrm>
          <a:prstGeom prst="rect">
            <a:avLst/>
          </a:prstGeom>
          <a:noFill/>
        </p:spPr>
        <p:txBody>
          <a:bodyPr wrap="none" rtlCol="0" anchor="t">
            <a:spAutoFit/>
          </a:bodyPr>
          <a:p>
            <a:r>
              <a:rPr lang="en-US" sz="2400">
                <a:latin typeface="微软雅黑" panose="020B0503020204020204" charset="-122"/>
                <a:ea typeface="微软雅黑" panose="020B0503020204020204" charset="-122"/>
                <a:cs typeface="微软雅黑" panose="020B0503020204020204" charset="-122"/>
                <a:sym typeface="+mn-ea"/>
              </a:rPr>
              <a:t>经过欧洲培育的番茄新品种</a:t>
            </a:r>
            <a:endParaRPr lang="zh-CN" altLang="en-US"/>
          </a:p>
        </p:txBody>
      </p:sp>
      <p:sp>
        <p:nvSpPr>
          <p:cNvPr id="15" name="文本框 14"/>
          <p:cNvSpPr txBox="1"/>
          <p:nvPr/>
        </p:nvSpPr>
        <p:spPr>
          <a:xfrm>
            <a:off x="3235325" y="5880735"/>
            <a:ext cx="7297420" cy="534035"/>
          </a:xfrm>
          <a:prstGeom prst="rect">
            <a:avLst/>
          </a:prstGeom>
          <a:noFill/>
        </p:spPr>
        <p:txBody>
          <a:bodyPr wrap="none" rtlCol="0" anchor="t">
            <a:spAutoFit/>
          </a:bodyPr>
          <a:p>
            <a:pPr algn="l">
              <a:lnSpc>
                <a:spcPct val="120000"/>
              </a:lnSpc>
            </a:pPr>
            <a:r>
              <a:rPr lang="en-US" sz="2400">
                <a:latin typeface="微软雅黑" panose="020B0503020204020204" charset="-122"/>
                <a:ea typeface="微软雅黑" panose="020B0503020204020204" charset="-122"/>
                <a:cs typeface="微软雅黑" panose="020B0503020204020204" charset="-122"/>
                <a:sym typeface="+mn-ea"/>
              </a:rPr>
              <a:t>①15世纪末传入</a:t>
            </a:r>
            <a:r>
              <a:rPr lang="en-US" sz="2400" u="sng">
                <a:latin typeface="微软雅黑" panose="020B0503020204020204" charset="-122"/>
                <a:ea typeface="微软雅黑" panose="020B0503020204020204" charset="-122"/>
                <a:cs typeface="微软雅黑" panose="020B0503020204020204" charset="-122"/>
                <a:sym typeface="+mn-ea"/>
              </a:rPr>
              <a:t>西班牙</a:t>
            </a:r>
            <a:r>
              <a:rPr lang="en-US" sz="2400">
                <a:latin typeface="微软雅黑" panose="020B0503020204020204" charset="-122"/>
                <a:ea typeface="微软雅黑" panose="020B0503020204020204" charset="-122"/>
                <a:cs typeface="微软雅黑" panose="020B0503020204020204" charset="-122"/>
                <a:sym typeface="+mn-ea"/>
              </a:rPr>
              <a:t>②16世纪传到</a:t>
            </a:r>
            <a:r>
              <a:rPr lang="en-US" sz="2400" u="sng">
                <a:latin typeface="微软雅黑" panose="020B0503020204020204" charset="-122"/>
                <a:ea typeface="微软雅黑" panose="020B0503020204020204" charset="-122"/>
                <a:cs typeface="微软雅黑" panose="020B0503020204020204" charset="-122"/>
                <a:sym typeface="+mn-ea"/>
              </a:rPr>
              <a:t>英国</a:t>
            </a:r>
            <a:r>
              <a:rPr lang="en-US" sz="2400">
                <a:latin typeface="微软雅黑" panose="020B0503020204020204" charset="-122"/>
                <a:ea typeface="微软雅黑" panose="020B0503020204020204" charset="-122"/>
                <a:cs typeface="微软雅黑" panose="020B0503020204020204" charset="-122"/>
                <a:sym typeface="+mn-ea"/>
              </a:rPr>
              <a:t>等欧洲国家</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1000"/>
                                        <p:tgtEl>
                                          <p:spTgt spid="6149"/>
                                        </p:tgtEl>
                                      </p:cBhvr>
                                    </p:animEffect>
                                    <p:anim calcmode="lin" valueType="num">
                                      <p:cBhvr>
                                        <p:cTn id="8" dur="1000" fill="hold"/>
                                        <p:tgtEl>
                                          <p:spTgt spid="6149"/>
                                        </p:tgtEl>
                                        <p:attrNameLst>
                                          <p:attrName>ppt_x</p:attrName>
                                        </p:attrNameLst>
                                      </p:cBhvr>
                                      <p:tavLst>
                                        <p:tav tm="0">
                                          <p:val>
                                            <p:strVal val="#ppt_x"/>
                                          </p:val>
                                        </p:tav>
                                        <p:tav tm="100000">
                                          <p:val>
                                            <p:strVal val="#ppt_x"/>
                                          </p:val>
                                        </p:tav>
                                      </p:tavLst>
                                    </p:anim>
                                    <p:anim calcmode="lin" valueType="num">
                                      <p:cBhvr>
                                        <p:cTn id="9" dur="1000" fill="hold"/>
                                        <p:tgtEl>
                                          <p:spTgt spid="61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6151"/>
                                        </p:tgtEl>
                                        <p:attrNameLst>
                                          <p:attrName>style.visibility</p:attrName>
                                        </p:attrNameLst>
                                      </p:cBhvr>
                                      <p:to>
                                        <p:strVal val="visible"/>
                                      </p:to>
                                    </p:set>
                                    <p:animEffect transition="in" filter="fade">
                                      <p:cBhvr>
                                        <p:cTn id="44" dur="1000"/>
                                        <p:tgtEl>
                                          <p:spTgt spid="6151"/>
                                        </p:tgtEl>
                                      </p:cBhvr>
                                    </p:animEffect>
                                    <p:anim calcmode="lin" valueType="num">
                                      <p:cBhvr>
                                        <p:cTn id="45" dur="1000" fill="hold"/>
                                        <p:tgtEl>
                                          <p:spTgt spid="6151"/>
                                        </p:tgtEl>
                                        <p:attrNameLst>
                                          <p:attrName>ppt_x</p:attrName>
                                        </p:attrNameLst>
                                      </p:cBhvr>
                                      <p:tavLst>
                                        <p:tav tm="0">
                                          <p:val>
                                            <p:strVal val="#ppt_x"/>
                                          </p:val>
                                        </p:tav>
                                        <p:tav tm="100000">
                                          <p:val>
                                            <p:strVal val="#ppt_x"/>
                                          </p:val>
                                        </p:tav>
                                      </p:tavLst>
                                    </p:anim>
                                    <p:anim calcmode="lin" valueType="num">
                                      <p:cBhvr>
                                        <p:cTn id="46"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6153"/>
                                        </p:tgtEl>
                                        <p:attrNameLst>
                                          <p:attrName>style.visibility</p:attrName>
                                        </p:attrNameLst>
                                      </p:cBhvr>
                                      <p:to>
                                        <p:strVal val="visible"/>
                                      </p:to>
                                    </p:set>
                                    <p:animEffect transition="in" filter="fade">
                                      <p:cBhvr>
                                        <p:cTn id="75" dur="1000"/>
                                        <p:tgtEl>
                                          <p:spTgt spid="6153"/>
                                        </p:tgtEl>
                                      </p:cBhvr>
                                    </p:animEffect>
                                    <p:anim calcmode="lin" valueType="num">
                                      <p:cBhvr>
                                        <p:cTn id="76" dur="1000" fill="hold"/>
                                        <p:tgtEl>
                                          <p:spTgt spid="6153"/>
                                        </p:tgtEl>
                                        <p:attrNameLst>
                                          <p:attrName>ppt_x</p:attrName>
                                        </p:attrNameLst>
                                      </p:cBhvr>
                                      <p:tavLst>
                                        <p:tav tm="0">
                                          <p:val>
                                            <p:strVal val="#ppt_x"/>
                                          </p:val>
                                        </p:tav>
                                        <p:tav tm="100000">
                                          <p:val>
                                            <p:strVal val="#ppt_x"/>
                                          </p:val>
                                        </p:tav>
                                      </p:tavLst>
                                    </p:anim>
                                    <p:anim calcmode="lin" valueType="num">
                                      <p:cBhvr>
                                        <p:cTn id="77" dur="1000" fill="hold"/>
                                        <p:tgtEl>
                                          <p:spTgt spid="6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39420" y="137160"/>
            <a:ext cx="5126355" cy="1579880"/>
          </a:xfrm>
          <a:prstGeom prst="rect">
            <a:avLst/>
          </a:prstGeom>
          <a:noFill/>
        </p:spPr>
        <p:txBody>
          <a:bodyPr wrap="square" rtlCol="0" anchor="t">
            <a:spAutoFit/>
          </a:bodyPr>
          <a:p>
            <a:pPr>
              <a:lnSpc>
                <a:spcPct val="110000"/>
              </a:lnSpc>
            </a:pPr>
            <a:r>
              <a:rPr lang="zh-CN" altLang="en-US" sz="3200" b="1">
                <a:solidFill>
                  <a:srgbClr val="C00000"/>
                </a:solidFill>
                <a:sym typeface="+mn-ea"/>
              </a:rPr>
              <a:t>一、美洲物种的外传</a:t>
            </a:r>
            <a:endParaRPr lang="zh-CN" altLang="en-US" sz="3200" b="1">
              <a:solidFill>
                <a:srgbClr val="C00000"/>
              </a:solidFill>
            </a:endParaRPr>
          </a:p>
          <a:p>
            <a:pPr>
              <a:lnSpc>
                <a:spcPct val="110000"/>
              </a:lnSpc>
            </a:pPr>
            <a:r>
              <a:rPr lang="en-US" altLang="zh-CN" sz="2800" b="1">
                <a:solidFill>
                  <a:srgbClr val="1D41D5"/>
                </a:solidFill>
                <a:sym typeface="+mn-ea"/>
              </a:rPr>
              <a:t>1.</a:t>
            </a:r>
            <a:r>
              <a:rPr lang="zh-CN" altLang="en-US" sz="2800" b="1">
                <a:solidFill>
                  <a:srgbClr val="1D41D5"/>
                </a:solidFill>
                <a:sym typeface="+mn-ea"/>
              </a:rPr>
              <a:t>外传概况</a:t>
            </a:r>
            <a:endParaRPr lang="zh-CN" altLang="en-US" sz="2800" b="1">
              <a:solidFill>
                <a:srgbClr val="1D41D5"/>
              </a:solidFill>
              <a:sym typeface="+mn-ea"/>
            </a:endParaRPr>
          </a:p>
          <a:p>
            <a:pPr>
              <a:lnSpc>
                <a:spcPct val="110000"/>
              </a:lnSpc>
            </a:pPr>
            <a:r>
              <a:rPr lang="zh-CN" altLang="en-US" sz="2800" b="1">
                <a:solidFill>
                  <a:srgbClr val="1D41D5"/>
                </a:solidFill>
              </a:rPr>
              <a:t>2.表现</a:t>
            </a:r>
            <a:endParaRPr lang="zh-CN" altLang="en-US" sz="2800" b="1">
              <a:solidFill>
                <a:srgbClr val="1D41D5"/>
              </a:solidFill>
            </a:endParaRPr>
          </a:p>
        </p:txBody>
      </p:sp>
      <p:sp>
        <p:nvSpPr>
          <p:cNvPr id="13313" name="文本框 2"/>
          <p:cNvSpPr/>
          <p:nvPr>
            <p:custDataLst>
              <p:tags r:id="rId1"/>
            </p:custDataLst>
          </p:nvPr>
        </p:nvSpPr>
        <p:spPr>
          <a:xfrm>
            <a:off x="1036955" y="2398078"/>
            <a:ext cx="10118725" cy="1681480"/>
          </a:xfrm>
          <a:prstGeom prst="rect">
            <a:avLst/>
          </a:prstGeom>
          <a:solidFill>
            <a:schemeClr val="bg1"/>
          </a:solidFill>
          <a:ln w="28575" cmpd="sng">
            <a:solidFill>
              <a:schemeClr val="accent1">
                <a:shade val="50000"/>
              </a:schemeClr>
            </a:solidFill>
            <a:prstDash val="sysDash"/>
          </a:ln>
        </p:spPr>
        <p:txBody>
          <a:bodyPr anchor="t" anchorCtr="0">
            <a:spAutoFit/>
          </a:bodyPr>
          <a:p>
            <a:pPr>
              <a:lnSpc>
                <a:spcPts val="3100"/>
              </a:lnSpc>
            </a:pPr>
            <a:r>
              <a:rPr lang="zh-CN" altLang="en-US" sz="2400" dirty="0">
                <a:latin typeface="楷体" panose="02010609060101010101" charset="-122"/>
                <a:ea typeface="楷体" panose="02010609060101010101" charset="-122"/>
                <a:sym typeface="Wingdings" panose="05000000000000000000" pitchFamily="2" charset="2"/>
              </a:rPr>
              <a:t>玉蜀黍重出西土，种者亦罕。 </a:t>
            </a:r>
            <a:r>
              <a:rPr lang="en-US" altLang="zh-CN" sz="2400" dirty="0">
                <a:latin typeface="楷体" panose="02010609060101010101" charset="-122"/>
                <a:ea typeface="楷体" panose="02010609060101010101" charset="-122"/>
                <a:sym typeface="Wingdings" panose="05000000000000000000" pitchFamily="2" charset="2"/>
              </a:rPr>
              <a:t>——</a:t>
            </a:r>
            <a:r>
              <a:rPr lang="zh-CN" altLang="en-US" sz="2400" dirty="0">
                <a:latin typeface="楷体" panose="02010609060101010101" charset="-122"/>
                <a:ea typeface="楷体" panose="02010609060101010101" charset="-122"/>
                <a:sym typeface="Wingdings" panose="05000000000000000000" pitchFamily="2" charset="2"/>
              </a:rPr>
              <a:t>（明）李时珍《本草纲目》     </a:t>
            </a:r>
            <a:endParaRPr lang="zh-CN" altLang="en-US" sz="2400" dirty="0">
              <a:latin typeface="楷体" panose="02010609060101010101" charset="-122"/>
              <a:ea typeface="楷体" panose="02010609060101010101" charset="-122"/>
              <a:sym typeface="Wingdings" panose="05000000000000000000" pitchFamily="2" charset="2"/>
            </a:endParaRPr>
          </a:p>
          <a:p>
            <a:pPr>
              <a:lnSpc>
                <a:spcPts val="3100"/>
              </a:lnSpc>
            </a:pPr>
            <a:r>
              <a:rPr lang="zh-CN" altLang="en-US" sz="2400" dirty="0">
                <a:latin typeface="楷体" panose="02010609060101010101" charset="-122"/>
                <a:ea typeface="楷体" panose="02010609060101010101" charset="-122"/>
                <a:sym typeface="Wingdings" panose="05000000000000000000" pitchFamily="2" charset="2"/>
              </a:rPr>
              <a:t>玉蜀黍……田家园也多种之。</a:t>
            </a:r>
            <a:r>
              <a:rPr lang="en-US" altLang="zh-CN" sz="2400" dirty="0">
                <a:latin typeface="楷体" panose="02010609060101010101" charset="-122"/>
                <a:ea typeface="楷体" panose="02010609060101010101" charset="-122"/>
                <a:sym typeface="Wingdings" panose="05000000000000000000" pitchFamily="2" charset="2"/>
              </a:rPr>
              <a:t>——</a:t>
            </a:r>
            <a:r>
              <a:rPr lang="zh-CN" altLang="en-US" sz="2400" dirty="0">
                <a:latin typeface="楷体" panose="02010609060101010101" charset="-122"/>
                <a:ea typeface="楷体" panose="02010609060101010101" charset="-122"/>
                <a:sym typeface="Wingdings" panose="05000000000000000000" pitchFamily="2" charset="2"/>
              </a:rPr>
              <a:t>乾隆四十四年（1779年）《宁河县志》</a:t>
            </a:r>
            <a:endParaRPr lang="zh-CN" altLang="en-US" sz="2400" dirty="0">
              <a:latin typeface="楷体" panose="02010609060101010101" charset="-122"/>
              <a:ea typeface="楷体" panose="02010609060101010101" charset="-122"/>
              <a:sym typeface="Wingdings" panose="05000000000000000000" pitchFamily="2" charset="2"/>
            </a:endParaRPr>
          </a:p>
          <a:p>
            <a:pPr>
              <a:lnSpc>
                <a:spcPts val="3100"/>
              </a:lnSpc>
            </a:pPr>
            <a:r>
              <a:rPr lang="zh-CN" altLang="en-US" sz="2400" dirty="0">
                <a:latin typeface="楷体" panose="02010609060101010101" charset="-122"/>
                <a:ea typeface="楷体" panose="02010609060101010101" charset="-122"/>
                <a:sym typeface="Wingdings" panose="05000000000000000000" pitchFamily="2" charset="2"/>
              </a:rPr>
              <a:t>五谷……收番麦则多矣。</a:t>
            </a:r>
            <a:r>
              <a:rPr lang="en-US" altLang="zh-CN" sz="2400" dirty="0">
                <a:latin typeface="楷体" panose="02010609060101010101" charset="-122"/>
                <a:ea typeface="楷体" panose="02010609060101010101" charset="-122"/>
                <a:sym typeface="Wingdings" panose="05000000000000000000" pitchFamily="2" charset="2"/>
              </a:rPr>
              <a:t>——嘉庆元年（</a:t>
            </a:r>
            <a:r>
              <a:rPr lang="zh-CN" altLang="en-US" sz="2400" dirty="0">
                <a:latin typeface="楷体" panose="02010609060101010101" charset="-122"/>
                <a:ea typeface="楷体" panose="02010609060101010101" charset="-122"/>
                <a:sym typeface="Wingdings" panose="05000000000000000000" pitchFamily="2" charset="2"/>
              </a:rPr>
              <a:t>1796年）《华亭县志》</a:t>
            </a:r>
            <a:endParaRPr lang="zh-CN" altLang="en-US" sz="2400" dirty="0">
              <a:latin typeface="楷体" panose="02010609060101010101" charset="-122"/>
              <a:ea typeface="楷体" panose="02010609060101010101" charset="-122"/>
              <a:sym typeface="Wingdings" panose="05000000000000000000" pitchFamily="2" charset="2"/>
            </a:endParaRPr>
          </a:p>
          <a:p>
            <a:pPr>
              <a:lnSpc>
                <a:spcPts val="3100"/>
              </a:lnSpc>
            </a:pPr>
            <a:r>
              <a:rPr lang="zh-CN" altLang="en-US" sz="2400" dirty="0">
                <a:latin typeface="楷体" panose="02010609060101010101" charset="-122"/>
                <a:ea typeface="楷体" panose="02010609060101010101" charset="-122"/>
                <a:sym typeface="Wingdings" panose="05000000000000000000" pitchFamily="2" charset="2"/>
              </a:rPr>
              <a:t>玉麦……则处处产之。</a:t>
            </a:r>
            <a:r>
              <a:rPr lang="en-US" altLang="zh-CN" sz="2400" dirty="0">
                <a:latin typeface="楷体" panose="02010609060101010101" charset="-122"/>
                <a:ea typeface="楷体" panose="02010609060101010101" charset="-122"/>
                <a:sym typeface="Wingdings" panose="05000000000000000000" pitchFamily="2" charset="2"/>
              </a:rPr>
              <a:t>——</a:t>
            </a:r>
            <a:r>
              <a:rPr lang="zh-CN" altLang="en-US" sz="2400" dirty="0">
                <a:latin typeface="楷体" panose="02010609060101010101" charset="-122"/>
                <a:ea typeface="楷体" panose="02010609060101010101" charset="-122"/>
                <a:sym typeface="Wingdings" panose="05000000000000000000" pitchFamily="2" charset="2"/>
              </a:rPr>
              <a:t>道光十二年（</a:t>
            </a:r>
            <a:r>
              <a:rPr lang="en-US" altLang="zh-CN" sz="2400" dirty="0">
                <a:latin typeface="楷体" panose="02010609060101010101" charset="-122"/>
                <a:ea typeface="楷体" panose="02010609060101010101" charset="-122"/>
                <a:sym typeface="Wingdings" panose="05000000000000000000" pitchFamily="2" charset="2"/>
              </a:rPr>
              <a:t>1832</a:t>
            </a:r>
            <a:r>
              <a:rPr lang="zh-CN" altLang="en-US" sz="2400" dirty="0">
                <a:latin typeface="楷体" panose="02010609060101010101" charset="-122"/>
                <a:ea typeface="楷体" panose="02010609060101010101" charset="-122"/>
                <a:sym typeface="Wingdings" panose="05000000000000000000" pitchFamily="2" charset="2"/>
              </a:rPr>
              <a:t>年）《兰州府志》</a:t>
            </a:r>
            <a:endParaRPr lang="zh-CN" altLang="en-US" sz="2400" b="1" dirty="0">
              <a:latin typeface="楷体" panose="02010609060101010101" charset="-122"/>
              <a:ea typeface="楷体" panose="02010609060101010101" charset="-122"/>
              <a:sym typeface="Wingdings" panose="05000000000000000000" pitchFamily="2" charset="2"/>
            </a:endParaRPr>
          </a:p>
        </p:txBody>
      </p:sp>
      <p:sp>
        <p:nvSpPr>
          <p:cNvPr id="8" name="文本框 7"/>
          <p:cNvSpPr txBox="1"/>
          <p:nvPr/>
        </p:nvSpPr>
        <p:spPr>
          <a:xfrm>
            <a:off x="1896110" y="1938020"/>
            <a:ext cx="7834630" cy="460375"/>
          </a:xfrm>
          <a:prstGeom prst="rect">
            <a:avLst/>
          </a:prstGeom>
          <a:solidFill>
            <a:schemeClr val="accent1">
              <a:lumMod val="20000"/>
              <a:lumOff val="80000"/>
            </a:schemeClr>
          </a:solidFill>
        </p:spPr>
        <p:txBody>
          <a:bodyPr wrap="none" rtlCol="0">
            <a:spAutoFit/>
          </a:bodyPr>
          <a:p>
            <a:r>
              <a:rPr lang="zh-CN" altLang="en-US" sz="2400" b="1">
                <a:latin typeface="楷体" panose="02010609060101010101" charset="-122"/>
                <a:ea typeface="楷体" panose="02010609060101010101" charset="-122"/>
              </a:rPr>
              <a:t>材料所讲的是何种作物？随时间推移，其种植有何特点？</a:t>
            </a:r>
            <a:endParaRPr lang="zh-CN" altLang="en-US" sz="2400" b="1">
              <a:latin typeface="楷体" panose="02010609060101010101" charset="-122"/>
              <a:ea typeface="楷体" panose="02010609060101010101" charset="-122"/>
            </a:endParaRPr>
          </a:p>
        </p:txBody>
      </p:sp>
      <p:sp>
        <p:nvSpPr>
          <p:cNvPr id="13315" name="文本框 1"/>
          <p:cNvSpPr/>
          <p:nvPr>
            <p:custDataLst>
              <p:tags r:id="rId2"/>
            </p:custDataLst>
          </p:nvPr>
        </p:nvSpPr>
        <p:spPr>
          <a:xfrm>
            <a:off x="2846070" y="4079875"/>
            <a:ext cx="5934710" cy="583565"/>
          </a:xfrm>
          <a:prstGeom prst="rect">
            <a:avLst/>
          </a:prstGeom>
          <a:solidFill>
            <a:srgbClr val="FFFF00">
              <a:alpha val="52940"/>
            </a:srgbClr>
          </a:solidFill>
          <a:ln w="9525">
            <a:noFill/>
          </a:ln>
        </p:spPr>
        <p:txBody>
          <a:bodyPr wrap="square" anchor="t" anchorCtr="0">
            <a:spAutoFit/>
          </a:bodyPr>
          <a:p>
            <a:pPr eaLnBrk="0" hangingPunct="0"/>
            <a:r>
              <a:rPr lang="zh-CN" altLang="en-US" sz="3200" b="1" dirty="0">
                <a:solidFill>
                  <a:srgbClr val="0000FF"/>
                </a:solidFill>
                <a:latin typeface="Arial" panose="020B0604020202020204" pitchFamily="34" charset="0"/>
                <a:ea typeface="宋体" panose="02010600030101010101" pitchFamily="2" charset="-122"/>
                <a:sym typeface="Wingdings" panose="05000000000000000000" pitchFamily="2" charset="2"/>
              </a:rPr>
              <a:t>玉米；由很少种植到遍布全国。</a:t>
            </a:r>
            <a:endParaRPr lang="zh-CN" altLang="en-US" sz="3200" b="1" dirty="0">
              <a:solidFill>
                <a:srgbClr val="0000FF"/>
              </a:solidFill>
              <a:latin typeface="Arial" panose="020B0604020202020204" pitchFamily="34" charset="0"/>
              <a:ea typeface="宋体" panose="02010600030101010101" pitchFamily="2" charset="-122"/>
              <a:sym typeface="Wingdings" panose="05000000000000000000" pitchFamily="2" charset="2"/>
            </a:endParaRPr>
          </a:p>
        </p:txBody>
      </p:sp>
      <p:graphicFrame>
        <p:nvGraphicFramePr>
          <p:cNvPr id="9" name="表格 8"/>
          <p:cNvGraphicFramePr/>
          <p:nvPr>
            <p:custDataLst>
              <p:tags r:id="rId3"/>
            </p:custDataLst>
          </p:nvPr>
        </p:nvGraphicFramePr>
        <p:xfrm>
          <a:off x="439420" y="1983105"/>
          <a:ext cx="11299190" cy="4561840"/>
        </p:xfrm>
        <a:graphic>
          <a:graphicData uri="http://schemas.openxmlformats.org/drawingml/2006/table">
            <a:tbl>
              <a:tblPr firstRow="1" bandRow="1">
                <a:tableStyleId>{5940675A-B579-460E-94D1-54222C63F5DA}</a:tableStyleId>
              </a:tblPr>
              <a:tblGrid>
                <a:gridCol w="803275"/>
                <a:gridCol w="1297940"/>
                <a:gridCol w="9197975"/>
              </a:tblGrid>
              <a:tr h="365760">
                <a:tc rowSpan="2">
                  <a:txBody>
                    <a:bodyPr/>
                    <a:p>
                      <a:pPr indent="0" algn="ctr">
                        <a:buNone/>
                      </a:pPr>
                      <a:r>
                        <a:rPr lang="en-US" sz="2400" b="1">
                          <a:solidFill>
                            <a:srgbClr val="1D41D5"/>
                          </a:solidFill>
                          <a:latin typeface="微软雅黑" panose="020B0503020204020204" charset="-122"/>
                          <a:ea typeface="微软雅黑" panose="020B0503020204020204" charset="-122"/>
                          <a:cs typeface="宋体" panose="02010600030101010101" pitchFamily="2" charset="-122"/>
                        </a:rPr>
                        <a:t>类型</a:t>
                      </a:r>
                      <a:endParaRPr lang="en-US" sz="2400" b="1">
                        <a:solidFill>
                          <a:srgbClr val="1D41D5"/>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rowSpan="2">
                  <a:txBody>
                    <a:bodyPr/>
                    <a:p>
                      <a:pPr indent="0" algn="ctr">
                        <a:buNone/>
                      </a:pPr>
                      <a:r>
                        <a:rPr lang="en-US" sz="2400" b="1">
                          <a:solidFill>
                            <a:srgbClr val="1D41D5"/>
                          </a:solidFill>
                          <a:latin typeface="微软雅黑" panose="020B0503020204020204" charset="-122"/>
                          <a:ea typeface="微软雅黑" panose="020B0503020204020204" charset="-122"/>
                          <a:cs typeface="宋体" panose="02010600030101010101" pitchFamily="2" charset="-122"/>
                        </a:rPr>
                        <a:t>物种</a:t>
                      </a:r>
                      <a:r>
                        <a:rPr lang="en-US" altLang="zh-CN" sz="2400" b="1">
                          <a:solidFill>
                            <a:srgbClr val="1D41D5"/>
                          </a:solidFill>
                          <a:latin typeface="微软雅黑" panose="020B0503020204020204" charset="-122"/>
                        </a:rPr>
                        <a:t> </a:t>
                      </a:r>
                      <a:endParaRPr lang="en-US" sz="2400" b="1">
                        <a:solidFill>
                          <a:srgbClr val="1D41D5"/>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2400" b="1">
                          <a:solidFill>
                            <a:srgbClr val="1D41D5"/>
                          </a:solidFill>
                          <a:latin typeface="微软雅黑" panose="020B0503020204020204" charset="-122"/>
                          <a:ea typeface="微软雅黑" panose="020B0503020204020204" charset="-122"/>
                          <a:cs typeface="宋体" panose="02010600030101010101" pitchFamily="2" charset="-122"/>
                        </a:rPr>
                        <a:t>传入地</a:t>
                      </a:r>
                      <a:endParaRPr lang="en-US" altLang="en-US" sz="2400" b="1">
                        <a:solidFill>
                          <a:srgbClr val="1D41D5"/>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6576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400" b="1">
                          <a:solidFill>
                            <a:srgbClr val="1D41D5"/>
                          </a:solidFill>
                          <a:latin typeface="微软雅黑" panose="020B0503020204020204" charset="-122"/>
                          <a:ea typeface="微软雅黑" panose="020B0503020204020204" charset="-122"/>
                          <a:cs typeface="Times New Roman" panose="02020603050405020304" charset="0"/>
                        </a:rPr>
                        <a:t>亚洲中国</a:t>
                      </a:r>
                      <a:endParaRPr lang="zh-CN" altLang="en-US" sz="2400" b="1">
                        <a:solidFill>
                          <a:srgbClr val="1D41D5"/>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071495">
                <a:tc rowSpan="3">
                  <a:txBody>
                    <a:bodyPr/>
                    <a:p>
                      <a:pPr indent="0">
                        <a:lnSpc>
                          <a:spcPct val="120000"/>
                        </a:lnSpc>
                        <a:buNone/>
                      </a:pPr>
                      <a:r>
                        <a:rPr lang="en-US" sz="2400" b="0">
                          <a:latin typeface="微软雅黑" panose="020B0503020204020204" charset="-122"/>
                          <a:ea typeface="微软雅黑" panose="020B0503020204020204" charset="-122"/>
                          <a:cs typeface="Times New Roman" panose="02020603050405020304" charset="0"/>
                        </a:rPr>
                        <a:t>粮食作物</a:t>
                      </a:r>
                      <a:endParaRPr 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lnSpc>
                          <a:spcPct val="120000"/>
                        </a:lnSpc>
                        <a:buNone/>
                      </a:pPr>
                      <a:r>
                        <a:rPr lang="en-US" sz="2400" b="0">
                          <a:latin typeface="微软雅黑" panose="020B0503020204020204" charset="-122"/>
                          <a:ea typeface="微软雅黑" panose="020B0503020204020204" charset="-122"/>
                          <a:cs typeface="Times New Roman" panose="02020603050405020304" charset="0"/>
                        </a:rPr>
                        <a:t>玉米</a:t>
                      </a:r>
                      <a:endParaRPr lang="en-US" alt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nSpc>
                          <a:spcPct val="120000"/>
                        </a:lnSpc>
                        <a:buNone/>
                      </a:pPr>
                      <a:r>
                        <a:rPr lang="en-US" sz="2400" b="1">
                          <a:latin typeface="微软雅黑" panose="020B0503020204020204" charset="-122"/>
                          <a:ea typeface="微软雅黑" panose="020B0503020204020204" charset="-122"/>
                          <a:cs typeface="微软雅黑" panose="020B0503020204020204" charset="-122"/>
                        </a:rPr>
                        <a:t>①传播路径：明朝时传入中国</a:t>
                      </a:r>
                      <a:endParaRPr lang="en-US" sz="2400" b="1">
                        <a:latin typeface="微软雅黑" panose="020B0503020204020204" charset="-122"/>
                        <a:ea typeface="微软雅黑" panose="020B0503020204020204" charset="-122"/>
                        <a:cs typeface="微软雅黑" panose="020B0503020204020204" charset="-122"/>
                      </a:endParaRPr>
                    </a:p>
                    <a:p>
                      <a:pPr indent="0">
                        <a:lnSpc>
                          <a:spcPct val="120000"/>
                        </a:lnSpc>
                        <a:buNone/>
                      </a:pPr>
                      <a:r>
                        <a:rPr lang="en-US" sz="2400" b="0">
                          <a:latin typeface="微软雅黑" panose="020B0503020204020204" charset="-122"/>
                          <a:ea typeface="微软雅黑" panose="020B0503020204020204" charset="-122"/>
                          <a:cs typeface="微软雅黑" panose="020B0503020204020204" charset="-122"/>
                        </a:rPr>
                        <a:t>从西亚、中亚传入</a:t>
                      </a:r>
                      <a:r>
                        <a:rPr lang="en-US" sz="2400" b="0">
                          <a:solidFill>
                            <a:srgbClr val="1D41D5"/>
                          </a:solidFill>
                          <a:latin typeface="微软雅黑" panose="020B0503020204020204" charset="-122"/>
                          <a:ea typeface="微软雅黑" panose="020B0503020204020204" charset="-122"/>
                          <a:cs typeface="微软雅黑" panose="020B0503020204020204" charset="-122"/>
                        </a:rPr>
                        <a:t>西北地区</a:t>
                      </a:r>
                      <a:r>
                        <a:rPr lang="en-US" sz="2400" b="0">
                          <a:latin typeface="微软雅黑" panose="020B0503020204020204" charset="-122"/>
                          <a:ea typeface="微软雅黑" panose="020B0503020204020204" charset="-122"/>
                          <a:cs typeface="微软雅黑" panose="020B0503020204020204" charset="-122"/>
                        </a:rPr>
                        <a:t>，从印度、缅甸传入</a:t>
                      </a:r>
                      <a:r>
                        <a:rPr lang="en-US" sz="2400" b="0">
                          <a:solidFill>
                            <a:srgbClr val="1D41D5"/>
                          </a:solidFill>
                          <a:latin typeface="微软雅黑" panose="020B0503020204020204" charset="-122"/>
                          <a:ea typeface="微软雅黑" panose="020B0503020204020204" charset="-122"/>
                          <a:cs typeface="微软雅黑" panose="020B0503020204020204" charset="-122"/>
                        </a:rPr>
                        <a:t>西南地区</a:t>
                      </a:r>
                      <a:r>
                        <a:rPr lang="en-US" sz="2400" b="0">
                          <a:latin typeface="微软雅黑" panose="020B0503020204020204" charset="-122"/>
                          <a:ea typeface="微软雅黑" panose="020B0503020204020204" charset="-122"/>
                          <a:cs typeface="微软雅黑" panose="020B0503020204020204" charset="-122"/>
                        </a:rPr>
                        <a:t>，从菲律宾传入</a:t>
                      </a:r>
                      <a:r>
                        <a:rPr lang="en-US" sz="2400" b="0">
                          <a:solidFill>
                            <a:srgbClr val="1D41D5"/>
                          </a:solidFill>
                          <a:latin typeface="微软雅黑" panose="020B0503020204020204" charset="-122"/>
                          <a:ea typeface="微软雅黑" panose="020B0503020204020204" charset="-122"/>
                          <a:cs typeface="微软雅黑" panose="020B0503020204020204" charset="-122"/>
                        </a:rPr>
                        <a:t>东南沿海地区</a:t>
                      </a:r>
                      <a:endParaRPr lang="en-US" sz="2400" b="0">
                        <a:latin typeface="微软雅黑" panose="020B0503020204020204" charset="-122"/>
                        <a:ea typeface="微软雅黑" panose="020B0503020204020204" charset="-122"/>
                        <a:cs typeface="微软雅黑" panose="020B0503020204020204" charset="-122"/>
                      </a:endParaRPr>
                    </a:p>
                    <a:p>
                      <a:pPr algn="l">
                        <a:lnSpc>
                          <a:spcPct val="120000"/>
                        </a:lnSpc>
                        <a:buClrTx/>
                        <a:buSzTx/>
                        <a:buFontTx/>
                        <a:buNone/>
                      </a:pPr>
                      <a:r>
                        <a:rPr lang="en-US" sz="2400" b="1">
                          <a:latin typeface="微软雅黑" panose="020B0503020204020204" charset="-122"/>
                          <a:ea typeface="微软雅黑" panose="020B0503020204020204" charset="-122"/>
                          <a:cs typeface="微软雅黑" panose="020B0503020204020204" charset="-122"/>
                        </a:rPr>
                        <a:t>②种植情况：</a:t>
                      </a:r>
                      <a:endParaRPr lang="en-US" sz="2400" b="1">
                        <a:latin typeface="微软雅黑" panose="020B0503020204020204" charset="-122"/>
                        <a:ea typeface="微软雅黑" panose="020B0503020204020204" charset="-122"/>
                        <a:cs typeface="微软雅黑" panose="020B0503020204020204" charset="-122"/>
                      </a:endParaRPr>
                    </a:p>
                    <a:p>
                      <a:pPr indent="0">
                        <a:lnSpc>
                          <a:spcPct val="120000"/>
                        </a:lnSpc>
                        <a:buNone/>
                      </a:pPr>
                      <a:r>
                        <a:rPr lang="en-US" sz="2400" b="0">
                          <a:latin typeface="微软雅黑" panose="020B0503020204020204" charset="-122"/>
                          <a:ea typeface="微软雅黑" panose="020B0503020204020204" charset="-122"/>
                          <a:cs typeface="微软雅黑" panose="020B0503020204020204" charset="-122"/>
                        </a:rPr>
                        <a:t>先是在丘陵山地种植，后来逐渐扩展到平原地区。</a:t>
                      </a:r>
                      <a:endParaRPr lang="en-US" sz="2400" b="0">
                        <a:latin typeface="微软雅黑" panose="020B0503020204020204" charset="-122"/>
                        <a:ea typeface="微软雅黑" panose="020B0503020204020204" charset="-122"/>
                        <a:cs typeface="微软雅黑" panose="020B0503020204020204" charset="-122"/>
                      </a:endParaRPr>
                    </a:p>
                    <a:p>
                      <a:pPr indent="0">
                        <a:lnSpc>
                          <a:spcPct val="120000"/>
                        </a:lnSpc>
                        <a:buNone/>
                      </a:pPr>
                      <a:r>
                        <a:rPr lang="en-US" sz="2400" b="0">
                          <a:latin typeface="微软雅黑" panose="020B0503020204020204" charset="-122"/>
                          <a:ea typeface="微软雅黑" panose="020B0503020204020204" charset="-122"/>
                          <a:cs typeface="微软雅黑" panose="020B0503020204020204" charset="-122"/>
                        </a:rPr>
                        <a:t>清朝前期，在全国各地多有种植；乾隆、嘉庆年间，得到大规模推广；到鸦片战争前夕，遍布全国</a:t>
                      </a:r>
                      <a:endParaRPr lang="en-US" sz="2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9306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2400" b="0">
                          <a:latin typeface="微软雅黑" panose="020B0503020204020204" charset="-122"/>
                          <a:ea typeface="微软雅黑" panose="020B0503020204020204" charset="-122"/>
                          <a:cs typeface="Times New Roman" panose="02020603050405020304" charset="0"/>
                        </a:rPr>
                        <a:t>马铃薯</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rowSpan="2">
                  <a:txBody>
                    <a:bodyPr/>
                    <a:p>
                      <a:pPr indent="0">
                        <a:lnSpc>
                          <a:spcPct val="120000"/>
                        </a:lnSpc>
                        <a:buNone/>
                      </a:pPr>
                      <a:r>
                        <a:rPr lang="en-US" altLang="en-US" sz="2400" b="0">
                          <a:latin typeface="微软雅黑" panose="020B0503020204020204" charset="-122"/>
                          <a:ea typeface="微软雅黑" panose="020B0503020204020204" charset="-122"/>
                          <a:cs typeface="微软雅黑" panose="020B0503020204020204" charset="-122"/>
                        </a:rPr>
                        <a:t>在中国的传播历程与玉米相似</a:t>
                      </a:r>
                      <a:endParaRPr lang="en-US" altLang="en-US" sz="2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29654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2400" b="0">
                          <a:latin typeface="微软雅黑" panose="020B0503020204020204" charset="-122"/>
                          <a:ea typeface="微软雅黑" panose="020B0503020204020204" charset="-122"/>
                          <a:cs typeface="Times New Roman" panose="02020603050405020304" charset="0"/>
                        </a:rPr>
                        <a:t>甘薯</a:t>
                      </a:r>
                      <a:endParaRPr 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pic>
        <p:nvPicPr>
          <p:cNvPr id="83" name="图片 82"/>
          <p:cNvPicPr>
            <a:picLocks noChangeAspect="1"/>
          </p:cNvPicPr>
          <p:nvPr/>
        </p:nvPicPr>
        <p:blipFill>
          <a:blip r:embed="rId4"/>
          <a:stretch>
            <a:fillRect/>
          </a:stretch>
        </p:blipFill>
        <p:spPr>
          <a:xfrm>
            <a:off x="4617852" y="194732"/>
            <a:ext cx="3581584" cy="2203563"/>
          </a:xfrm>
          <a:prstGeom prst="rect">
            <a:avLst/>
          </a:prstGeom>
        </p:spPr>
      </p:pic>
      <p:pic>
        <p:nvPicPr>
          <p:cNvPr id="10" name="内容占位符 4"/>
          <p:cNvPicPr>
            <a:picLocks noChangeAspect="1"/>
          </p:cNvPicPr>
          <p:nvPr/>
        </p:nvPicPr>
        <p:blipFill rotWithShape="1">
          <a:blip r:embed="rId5">
            <a:extLst>
              <a:ext uri="{BEBA8EAE-BF5A-486C-A8C5-ECC9F3942E4B}">
                <a14:imgProps xmlns:a14="http://schemas.microsoft.com/office/drawing/2010/main">
                  <a14:imgLayer r:embed="rId6">
                    <a14:imgEffect>
                      <a14:backgroundRemoval t="0" b="39218" l="1382" r="47111">
                        <a14:foregroundMark x1="19598" y1="8715" x2="19598" y2="8715"/>
                        <a14:foregroundMark x1="22111" y1="26257" x2="22111" y2="26257"/>
                        <a14:foregroundMark x1="19095" y1="24134" x2="19095" y2="24134"/>
                        <a14:foregroundMark x1="18028" y1="27933" x2="18028" y2="27933"/>
                        <a14:foregroundMark x1="14887" y1="29162" x2="14887" y2="29162"/>
                        <a14:foregroundMark x1="12060" y1="29832" x2="12060" y2="29832"/>
                        <a14:foregroundMark x1="9611" y1="30391" x2="9611" y2="30391"/>
                        <a14:foregroundMark x1="5653" y1="30056" x2="5653" y2="30056"/>
                        <a14:foregroundMark x1="3455" y1="29832" x2="3455" y2="29832"/>
                        <a14:foregroundMark x1="37500" y1="8268" x2="37500" y2="8268"/>
                        <a14:foregroundMark x1="28392" y1="6927" x2="28392" y2="6927"/>
                        <a14:foregroundMark x1="27450" y1="9721" x2="27450" y2="9721"/>
                        <a14:foregroundMark x1="20352" y1="5587" x2="20352" y2="5587"/>
                        <a14:foregroundMark x1="13568" y1="10950" x2="13568" y2="10950"/>
                      </a14:backgroundRemoval>
                    </a14:imgEffect>
                  </a14:imgLayer>
                </a14:imgProps>
              </a:ext>
              <a:ext uri="{28A0092B-C50C-407E-A947-70E740481C1C}">
                <a14:useLocalDpi xmlns:a14="http://schemas.microsoft.com/office/drawing/2010/main" val="0"/>
              </a:ext>
            </a:extLst>
          </a:blip>
          <a:srcRect l="-58" t="-1693" r="76712" b="81552"/>
          <a:stretch>
            <a:fillRect/>
          </a:stretch>
        </p:blipFill>
        <p:spPr>
          <a:xfrm>
            <a:off x="8036628" y="1125860"/>
            <a:ext cx="1043251" cy="505970"/>
          </a:xfrm>
          <a:prstGeom prst="rect">
            <a:avLst/>
          </a:prstGeom>
        </p:spPr>
      </p:pic>
      <p:sp>
        <p:nvSpPr>
          <p:cNvPr id="77" name="矩形: 圆角 76"/>
          <p:cNvSpPr/>
          <p:nvPr/>
        </p:nvSpPr>
        <p:spPr>
          <a:xfrm>
            <a:off x="9165195" y="646556"/>
            <a:ext cx="2528168" cy="910824"/>
          </a:xfrm>
          <a:prstGeom prst="roundRect">
            <a:avLst/>
          </a:prstGeom>
          <a:solidFill>
            <a:srgbClr val="44A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78" name="文本框 77"/>
          <p:cNvSpPr txBox="1"/>
          <p:nvPr/>
        </p:nvSpPr>
        <p:spPr>
          <a:xfrm>
            <a:off x="9228014" y="646556"/>
            <a:ext cx="2557516" cy="830997"/>
          </a:xfrm>
          <a:prstGeom prst="rect">
            <a:avLst/>
          </a:prstGeom>
          <a:noFill/>
        </p:spPr>
        <p:txBody>
          <a:bodyPr wrap="square" rtlCol="0">
            <a:spAutoFit/>
          </a:bodyPr>
          <a:p>
            <a:r>
              <a:rPr lang="zh-CN" altLang="en-US" sz="24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玉米逐渐传入，为人所知的过程</a:t>
            </a:r>
            <a:endParaRPr lang="zh-CN" altLang="en-US" sz="24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barn(inVertical)">
                                      <p:cBhvr>
                                        <p:cTn id="7" dur="500"/>
                                        <p:tgtEl>
                                          <p:spTgt spid="133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 calcmode="lin" valueType="num">
                                      <p:cBhvr additive="base">
                                        <p:cTn id="12" dur="500" fill="hold"/>
                                        <p:tgtEl>
                                          <p:spTgt spid="13315"/>
                                        </p:tgtEl>
                                        <p:attrNameLst>
                                          <p:attrName>ppt_x</p:attrName>
                                        </p:attrNameLst>
                                      </p:cBhvr>
                                      <p:tavLst>
                                        <p:tav tm="0">
                                          <p:val>
                                            <p:strVal val="#ppt_x"/>
                                          </p:val>
                                        </p:tav>
                                        <p:tav tm="100000">
                                          <p:val>
                                            <p:strVal val="#ppt_x"/>
                                          </p:val>
                                        </p:tav>
                                      </p:tavLst>
                                    </p:anim>
                                    <p:anim calcmode="lin" valueType="num">
                                      <p:cBhvr additive="base">
                                        <p:cTn id="13"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par>
                          <p:cTn id="19" fill="hold">
                            <p:stCondLst>
                              <p:cond delay="500"/>
                            </p:stCondLst>
                            <p:childTnLst>
                              <p:par>
                                <p:cTn id="20" presetID="12" presetClass="entr" presetSubtype="4" fill="hold" nodeType="after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additive="base">
                                        <p:cTn id="22" dur="500"/>
                                        <p:tgtEl>
                                          <p:spTgt spid="83"/>
                                        </p:tgtEl>
                                        <p:attrNameLst>
                                          <p:attrName>ppt_y</p:attrName>
                                        </p:attrNameLst>
                                      </p:cBhvr>
                                      <p:tavLst>
                                        <p:tav tm="0">
                                          <p:val>
                                            <p:strVal val="#ppt_y+#ppt_h*1.125000"/>
                                          </p:val>
                                        </p:tav>
                                        <p:tav tm="100000">
                                          <p:val>
                                            <p:strVal val="#ppt_y"/>
                                          </p:val>
                                        </p:tav>
                                      </p:tavLst>
                                    </p:anim>
                                    <p:animEffect transition="in" filter="wipe(up)">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additive="base">
                                        <p:cTn id="28" dur="500"/>
                                        <p:tgtEl>
                                          <p:spTgt spid="77"/>
                                        </p:tgtEl>
                                        <p:attrNameLst>
                                          <p:attrName>ppt_x</p:attrName>
                                        </p:attrNameLst>
                                      </p:cBhvr>
                                      <p:tavLst>
                                        <p:tav tm="0">
                                          <p:val>
                                            <p:strVal val="#ppt_x-#ppt_w*1.125000"/>
                                          </p:val>
                                        </p:tav>
                                        <p:tav tm="100000">
                                          <p:val>
                                            <p:strVal val="#ppt_x"/>
                                          </p:val>
                                        </p:tav>
                                      </p:tavLst>
                                    </p:anim>
                                    <p:animEffect transition="in" filter="wipe(right)">
                                      <p:cBhvr>
                                        <p:cTn id="29" dur="500"/>
                                        <p:tgtEl>
                                          <p:spTgt spid="77"/>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ppt_x</p:attrName>
                                        </p:attrNameLst>
                                      </p:cBhvr>
                                      <p:tavLst>
                                        <p:tav tm="0">
                                          <p:val>
                                            <p:strVal val="#ppt_x-#ppt_w*1.125000"/>
                                          </p:val>
                                        </p:tav>
                                        <p:tav tm="100000">
                                          <p:val>
                                            <p:strVal val="#ppt_x"/>
                                          </p:val>
                                        </p:tav>
                                      </p:tavLst>
                                    </p:anim>
                                    <p:animEffect transition="in" filter="wipe(right)">
                                      <p:cBhvr>
                                        <p:cTn id="33" dur="500"/>
                                        <p:tgtEl>
                                          <p:spTgt spid="78"/>
                                        </p:tgtEl>
                                      </p:cBhvr>
                                    </p:animEffect>
                                  </p:childTnLst>
                                </p:cTn>
                              </p:par>
                              <p:par>
                                <p:cTn id="34" presetID="12" presetClass="entr" presetSubtype="8"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p:tgtEl>
                                          <p:spTgt spid="10"/>
                                        </p:tgtEl>
                                        <p:attrNameLst>
                                          <p:attrName>ppt_x</p:attrName>
                                        </p:attrNameLst>
                                      </p:cBhvr>
                                      <p:tavLst>
                                        <p:tav tm="0">
                                          <p:val>
                                            <p:strVal val="#ppt_x-#ppt_w*1.125000"/>
                                          </p:val>
                                        </p:tav>
                                        <p:tav tm="100000">
                                          <p:val>
                                            <p:strVal val="#ppt_x"/>
                                          </p:val>
                                        </p:tav>
                                      </p:tavLst>
                                    </p:anim>
                                    <p:animEffect transition="in" filter="wipe(righ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bldLvl="0" animBg="1"/>
      <p:bldP spid="13315" grpId="0" bldLvl="0" animBg="1"/>
      <p:bldP spid="77" grpId="0" animBg="1"/>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39420" y="137160"/>
            <a:ext cx="5126355" cy="1579880"/>
          </a:xfrm>
          <a:prstGeom prst="rect">
            <a:avLst/>
          </a:prstGeom>
          <a:noFill/>
        </p:spPr>
        <p:txBody>
          <a:bodyPr wrap="square" rtlCol="0" anchor="t">
            <a:spAutoFit/>
          </a:bodyPr>
          <a:p>
            <a:pPr>
              <a:lnSpc>
                <a:spcPct val="110000"/>
              </a:lnSpc>
            </a:pPr>
            <a:r>
              <a:rPr lang="zh-CN" altLang="en-US" sz="3200" b="1">
                <a:solidFill>
                  <a:srgbClr val="C00000"/>
                </a:solidFill>
                <a:sym typeface="+mn-ea"/>
              </a:rPr>
              <a:t>一、美洲物种的外传</a:t>
            </a:r>
            <a:endParaRPr lang="zh-CN" altLang="en-US" sz="3200" b="1">
              <a:solidFill>
                <a:srgbClr val="C00000"/>
              </a:solidFill>
            </a:endParaRPr>
          </a:p>
          <a:p>
            <a:pPr>
              <a:lnSpc>
                <a:spcPct val="110000"/>
              </a:lnSpc>
            </a:pPr>
            <a:r>
              <a:rPr lang="en-US" altLang="zh-CN" sz="2800" b="1">
                <a:solidFill>
                  <a:srgbClr val="1D41D5"/>
                </a:solidFill>
                <a:sym typeface="+mn-ea"/>
              </a:rPr>
              <a:t>1.</a:t>
            </a:r>
            <a:r>
              <a:rPr lang="zh-CN" altLang="en-US" sz="2800" b="1">
                <a:solidFill>
                  <a:srgbClr val="1D41D5"/>
                </a:solidFill>
                <a:sym typeface="+mn-ea"/>
              </a:rPr>
              <a:t>外传概况</a:t>
            </a:r>
            <a:endParaRPr lang="zh-CN" altLang="en-US" sz="2800" b="1">
              <a:solidFill>
                <a:srgbClr val="1D41D5"/>
              </a:solidFill>
              <a:sym typeface="+mn-ea"/>
            </a:endParaRPr>
          </a:p>
          <a:p>
            <a:pPr>
              <a:lnSpc>
                <a:spcPct val="110000"/>
              </a:lnSpc>
            </a:pPr>
            <a:r>
              <a:rPr lang="zh-CN" altLang="en-US" sz="2800" b="1">
                <a:solidFill>
                  <a:srgbClr val="1D41D5"/>
                </a:solidFill>
              </a:rPr>
              <a:t>2.表现</a:t>
            </a:r>
            <a:endParaRPr lang="zh-CN" altLang="en-US" sz="2800" b="1">
              <a:solidFill>
                <a:srgbClr val="1D41D5"/>
              </a:solidFill>
            </a:endParaRPr>
          </a:p>
        </p:txBody>
      </p:sp>
      <p:sp>
        <p:nvSpPr>
          <p:cNvPr id="4" name="文本框 3"/>
          <p:cNvSpPr txBox="1"/>
          <p:nvPr/>
        </p:nvSpPr>
        <p:spPr>
          <a:xfrm>
            <a:off x="677545" y="1979295"/>
            <a:ext cx="11149965" cy="1938020"/>
          </a:xfrm>
          <a:prstGeom prst="rect">
            <a:avLst/>
          </a:prstGeom>
          <a:noFill/>
          <a:ln w="28575" cmpd="sng">
            <a:solidFill>
              <a:schemeClr val="accent1">
                <a:shade val="50000"/>
              </a:schemeClr>
            </a:solidFill>
            <a:prstDash val="dash"/>
          </a:ln>
        </p:spPr>
        <p:txBody>
          <a:bodyPr wrap="square" rtlCol="0" anchor="t">
            <a:spAutoFit/>
          </a:bodyPr>
          <a:p>
            <a:r>
              <a:rPr lang="zh-CN" altLang="en-US" sz="2400" b="1">
                <a:latin typeface="楷体" panose="02010609060101010101" charset="-122"/>
                <a:ea typeface="楷体" panose="02010609060101010101" charset="-122"/>
                <a:cs typeface="楷体" panose="02010609060101010101" charset="-122"/>
              </a:rPr>
              <a:t>一名六月柿，茎似蒿，高四五尺，叶似艾，花似榴，一枝结五实或三四实，一树二三十实</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草本也，来自西番，故名。</a:t>
            </a:r>
            <a:endParaRPr lang="zh-CN" altLang="en-US" sz="2400" b="1">
              <a:latin typeface="楷体" panose="02010609060101010101" charset="-122"/>
              <a:ea typeface="楷体" panose="02010609060101010101" charset="-122"/>
              <a:cs typeface="楷体" panose="02010609060101010101" charset="-122"/>
            </a:endParaRPr>
          </a:p>
          <a:p>
            <a:pPr algn="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sym typeface="+mn-ea"/>
              </a:rPr>
              <a:t>[明] </a:t>
            </a:r>
            <a:r>
              <a:rPr lang="zh-CN" altLang="en-US" sz="2400" b="1">
                <a:latin typeface="楷体" panose="02010609060101010101" charset="-122"/>
                <a:ea typeface="楷体" panose="02010609060101010101" charset="-122"/>
                <a:cs typeface="楷体" panose="02010609060101010101" charset="-122"/>
              </a:rPr>
              <a:t>王象晋《二如亭群芳谱》</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丛生，百花，子俨秃笔头，味辣，色红，甚可观，子种。</a:t>
            </a:r>
            <a:endParaRPr lang="zh-CN" altLang="en-US" sz="2400" b="1">
              <a:latin typeface="楷体" panose="02010609060101010101" charset="-122"/>
              <a:ea typeface="楷体" panose="02010609060101010101" charset="-122"/>
              <a:cs typeface="楷体" panose="02010609060101010101" charset="-122"/>
            </a:endParaRPr>
          </a:p>
          <a:p>
            <a:pPr algn="r"/>
            <a:r>
              <a:rPr lang="zh-CN" altLang="en-US" sz="2400" b="1">
                <a:latin typeface="楷体" panose="02010609060101010101" charset="-122"/>
                <a:ea typeface="楷体" panose="02010609060101010101" charset="-122"/>
                <a:cs typeface="楷体" panose="02010609060101010101" charset="-122"/>
              </a:rPr>
              <a:t>                                   ——[明]  高濂《遵生八笺》</a:t>
            </a:r>
            <a:endParaRPr lang="zh-CN" altLang="en-US" sz="2400" b="1">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5565775" y="1498600"/>
            <a:ext cx="1402080" cy="460375"/>
          </a:xfrm>
          <a:prstGeom prst="rect">
            <a:avLst/>
          </a:prstGeom>
          <a:solidFill>
            <a:schemeClr val="accent1">
              <a:lumMod val="20000"/>
              <a:lumOff val="80000"/>
            </a:schemeClr>
          </a:solidFill>
        </p:spPr>
        <p:txBody>
          <a:bodyPr wrap="none" rtlCol="0">
            <a:spAutoFit/>
          </a:bodyPr>
          <a:p>
            <a:r>
              <a:rPr lang="zh-CN" altLang="en-US" sz="2400"/>
              <a:t>我是谁？</a:t>
            </a:r>
            <a:endParaRPr lang="zh-CN" altLang="en-US" sz="2400"/>
          </a:p>
        </p:txBody>
      </p:sp>
      <p:pic>
        <p:nvPicPr>
          <p:cNvPr id="8" name="图片 7"/>
          <p:cNvPicPr>
            <a:picLocks noChangeAspect="1"/>
          </p:cNvPicPr>
          <p:nvPr/>
        </p:nvPicPr>
        <p:blipFill>
          <a:blip r:embed="rId1"/>
          <a:srcRect b="6916"/>
          <a:stretch>
            <a:fillRect/>
          </a:stretch>
        </p:blipFill>
        <p:spPr>
          <a:xfrm>
            <a:off x="10556240" y="1979295"/>
            <a:ext cx="1271270" cy="1065530"/>
          </a:xfrm>
          <a:prstGeom prst="ellipse">
            <a:avLst/>
          </a:prstGeom>
        </p:spPr>
      </p:pic>
      <p:pic>
        <p:nvPicPr>
          <p:cNvPr id="6153" name="图片 7"/>
          <p:cNvPicPr/>
          <p:nvPr/>
        </p:nvPicPr>
        <p:blipFill>
          <a:blip r:embed="rId2"/>
          <a:srcRect b="7833"/>
          <a:stretch>
            <a:fillRect/>
          </a:stretch>
        </p:blipFill>
        <p:spPr>
          <a:xfrm>
            <a:off x="10556240" y="3044825"/>
            <a:ext cx="1405890" cy="1102360"/>
          </a:xfrm>
          <a:prstGeom prst="ellipse">
            <a:avLst/>
          </a:prstGeom>
          <a:noFill/>
          <a:ln>
            <a:noFill/>
            <a:miter lim="800000"/>
            <a:headEnd/>
            <a:tailEnd/>
          </a:ln>
        </p:spPr>
      </p:pic>
      <p:graphicFrame>
        <p:nvGraphicFramePr>
          <p:cNvPr id="7" name="表格 6"/>
          <p:cNvGraphicFramePr/>
          <p:nvPr>
            <p:custDataLst>
              <p:tags r:id="rId3"/>
            </p:custDataLst>
          </p:nvPr>
        </p:nvGraphicFramePr>
        <p:xfrm>
          <a:off x="439420" y="3903980"/>
          <a:ext cx="11299190" cy="2228850"/>
        </p:xfrm>
        <a:graphic>
          <a:graphicData uri="http://schemas.openxmlformats.org/drawingml/2006/table">
            <a:tbl>
              <a:tblPr firstRow="1" bandRow="1">
                <a:tableStyleId>{5940675A-B579-460E-94D1-54222C63F5DA}</a:tableStyleId>
              </a:tblPr>
              <a:tblGrid>
                <a:gridCol w="803275"/>
                <a:gridCol w="1977390"/>
                <a:gridCol w="8518525"/>
              </a:tblGrid>
              <a:tr h="365760">
                <a:tc rowSpan="2">
                  <a:txBody>
                    <a:bodyPr/>
                    <a:p>
                      <a:pPr indent="0" algn="ctr">
                        <a:buNone/>
                      </a:pPr>
                      <a:r>
                        <a:rPr lang="en-US" sz="2400" b="1">
                          <a:solidFill>
                            <a:srgbClr val="1D41D5"/>
                          </a:solidFill>
                          <a:latin typeface="微软雅黑" panose="020B0503020204020204" charset="-122"/>
                          <a:ea typeface="微软雅黑" panose="020B0503020204020204" charset="-122"/>
                          <a:cs typeface="宋体" panose="02010600030101010101" pitchFamily="2" charset="-122"/>
                        </a:rPr>
                        <a:t>类型</a:t>
                      </a:r>
                      <a:endParaRPr lang="en-US" sz="2400" b="1">
                        <a:solidFill>
                          <a:srgbClr val="1D41D5"/>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rowSpan="2">
                  <a:txBody>
                    <a:bodyPr/>
                    <a:p>
                      <a:pPr indent="0" algn="ctr">
                        <a:buNone/>
                      </a:pPr>
                      <a:r>
                        <a:rPr lang="en-US" sz="2400" b="1">
                          <a:solidFill>
                            <a:srgbClr val="1D41D5"/>
                          </a:solidFill>
                          <a:latin typeface="微软雅黑" panose="020B0503020204020204" charset="-122"/>
                          <a:ea typeface="微软雅黑" panose="020B0503020204020204" charset="-122"/>
                          <a:cs typeface="宋体" panose="02010600030101010101" pitchFamily="2" charset="-122"/>
                        </a:rPr>
                        <a:t>物种</a:t>
                      </a:r>
                      <a:r>
                        <a:rPr lang="en-US" altLang="zh-CN" sz="2400" b="1">
                          <a:solidFill>
                            <a:srgbClr val="1D41D5"/>
                          </a:solidFill>
                          <a:latin typeface="微软雅黑" panose="020B0503020204020204" charset="-122"/>
                        </a:rPr>
                        <a:t> </a:t>
                      </a:r>
                      <a:endParaRPr lang="en-US" sz="2400" b="1">
                        <a:solidFill>
                          <a:srgbClr val="1D41D5"/>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2400" b="1">
                          <a:solidFill>
                            <a:srgbClr val="1D41D5"/>
                          </a:solidFill>
                          <a:latin typeface="微软雅黑" panose="020B0503020204020204" charset="-122"/>
                          <a:ea typeface="微软雅黑" panose="020B0503020204020204" charset="-122"/>
                          <a:cs typeface="宋体" panose="02010600030101010101" pitchFamily="2" charset="-122"/>
                        </a:rPr>
                        <a:t>传入地</a:t>
                      </a:r>
                      <a:endParaRPr lang="en-US" altLang="en-US" sz="2400" b="1">
                        <a:solidFill>
                          <a:srgbClr val="1D41D5"/>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6576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400" b="1">
                          <a:solidFill>
                            <a:srgbClr val="1D41D5"/>
                          </a:solidFill>
                          <a:latin typeface="微软雅黑" panose="020B0503020204020204" charset="-122"/>
                          <a:ea typeface="微软雅黑" panose="020B0503020204020204" charset="-122"/>
                          <a:cs typeface="Times New Roman" panose="02020603050405020304" charset="0"/>
                        </a:rPr>
                        <a:t>亚洲中国</a:t>
                      </a:r>
                      <a:endParaRPr lang="zh-CN" altLang="en-US" sz="2400" b="1">
                        <a:solidFill>
                          <a:srgbClr val="1D41D5"/>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871220">
                <a:tc rowSpan="2">
                  <a:txBody>
                    <a:bodyPr/>
                    <a:p>
                      <a:pPr indent="0">
                        <a:lnSpc>
                          <a:spcPct val="120000"/>
                        </a:lnSpc>
                        <a:buNone/>
                      </a:pPr>
                      <a:r>
                        <a:rPr lang="en-US" sz="2400" b="0">
                          <a:latin typeface="微软雅黑" panose="020B0503020204020204" charset="-122"/>
                          <a:ea typeface="微软雅黑" panose="020B0503020204020204" charset="-122"/>
                          <a:cs typeface="宋体" panose="02010600030101010101" pitchFamily="2" charset="-122"/>
                        </a:rPr>
                        <a:t>蔬菜作物</a:t>
                      </a:r>
                      <a:endParaRPr 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lnSpc>
                          <a:spcPct val="120000"/>
                        </a:lnSpc>
                        <a:buNone/>
                      </a:pPr>
                      <a:r>
                        <a:rPr lang="en-US" sz="2400" b="0">
                          <a:latin typeface="微软雅黑" panose="020B0503020204020204" charset="-122"/>
                          <a:ea typeface="微软雅黑" panose="020B0503020204020204" charset="-122"/>
                          <a:cs typeface="Times New Roman" panose="02020603050405020304" charset="0"/>
                        </a:rPr>
                        <a:t>番茄</a:t>
                      </a:r>
                      <a:endParaRPr lang="en-US" alt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nSpc>
                          <a:spcPct val="120000"/>
                        </a:lnSpc>
                        <a:buNone/>
                      </a:pPr>
                      <a:endParaRPr lang="en-US" altLang="en-US" sz="2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62611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sz="2400" b="0">
                          <a:latin typeface="微软雅黑" panose="020B0503020204020204" charset="-122"/>
                          <a:ea typeface="微软雅黑" panose="020B0503020204020204" charset="-122"/>
                          <a:cs typeface="Times New Roman" panose="02020603050405020304" charset="0"/>
                        </a:rPr>
                        <a:t>辣椒</a:t>
                      </a:r>
                      <a:endParaRPr lang="en-US" alt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nSpc>
                          <a:spcPct val="120000"/>
                        </a:lnSpc>
                        <a:buNone/>
                      </a:pPr>
                      <a:endParaRPr lang="en-US" altLang="en-US" sz="2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9" name="文本框 8"/>
          <p:cNvSpPr txBox="1"/>
          <p:nvPr/>
        </p:nvSpPr>
        <p:spPr>
          <a:xfrm>
            <a:off x="3338830" y="4575175"/>
            <a:ext cx="8283575" cy="977265"/>
          </a:xfrm>
          <a:prstGeom prst="rect">
            <a:avLst/>
          </a:prstGeom>
          <a:noFill/>
        </p:spPr>
        <p:txBody>
          <a:bodyPr wrap="square" rtlCol="0" anchor="t">
            <a:spAutoFit/>
          </a:bodyPr>
          <a:p>
            <a:pPr algn="l">
              <a:lnSpc>
                <a:spcPct val="120000"/>
              </a:lnSpc>
              <a:buClrTx/>
              <a:buSzTx/>
              <a:buFontTx/>
            </a:pPr>
            <a:r>
              <a:rPr lang="en-US" sz="2400">
                <a:latin typeface="微软雅黑" panose="020B0503020204020204" charset="-122"/>
                <a:ea typeface="微软雅黑" panose="020B0503020204020204" charset="-122"/>
                <a:cs typeface="Times New Roman" panose="02020603050405020304" charset="0"/>
              </a:rPr>
              <a:t>①明朝万历年间，引入中国，长期被当作观赏和药用植物</a:t>
            </a:r>
            <a:endParaRPr lang="en-US" sz="2400">
              <a:latin typeface="微软雅黑" panose="020B0503020204020204" charset="-122"/>
              <a:ea typeface="微软雅黑" panose="020B0503020204020204" charset="-122"/>
              <a:cs typeface="Times New Roman" panose="02020603050405020304" charset="0"/>
            </a:endParaRPr>
          </a:p>
          <a:p>
            <a:pPr algn="l">
              <a:lnSpc>
                <a:spcPct val="120000"/>
              </a:lnSpc>
              <a:buClrTx/>
              <a:buSzTx/>
              <a:buFontTx/>
            </a:pPr>
            <a:r>
              <a:rPr lang="en-US" sz="2400">
                <a:latin typeface="微软雅黑" panose="020B0503020204020204" charset="-122"/>
                <a:ea typeface="微软雅黑" panose="020B0503020204020204" charset="-122"/>
                <a:cs typeface="Times New Roman" panose="02020603050405020304" charset="0"/>
              </a:rPr>
              <a:t>②清朝光绪年间，番茄开始作为食用蔬菜在菜园种植</a:t>
            </a:r>
            <a:endParaRPr lang="en-US" sz="2400">
              <a:latin typeface="微软雅黑" panose="020B0503020204020204" charset="-122"/>
              <a:ea typeface="微软雅黑" panose="020B0503020204020204" charset="-122"/>
              <a:cs typeface="Times New Roman" panose="02020603050405020304" charset="0"/>
            </a:endParaRPr>
          </a:p>
        </p:txBody>
      </p:sp>
      <p:sp>
        <p:nvSpPr>
          <p:cNvPr id="10" name="文本框 9"/>
          <p:cNvSpPr txBox="1"/>
          <p:nvPr/>
        </p:nvSpPr>
        <p:spPr>
          <a:xfrm>
            <a:off x="3338830" y="5593080"/>
            <a:ext cx="7940675" cy="460375"/>
          </a:xfrm>
          <a:prstGeom prst="rect">
            <a:avLst/>
          </a:prstGeom>
          <a:noFill/>
        </p:spPr>
        <p:txBody>
          <a:bodyPr wrap="square" rtlCol="0" anchor="t">
            <a:spAutoFit/>
          </a:bodyPr>
          <a:p>
            <a:r>
              <a:rPr lang="en-US" sz="2400">
                <a:latin typeface="微软雅黑" panose="020B0503020204020204" charset="-122"/>
                <a:ea typeface="微软雅黑" panose="020B0503020204020204" charset="-122"/>
                <a:cs typeface="Times New Roman" panose="02020603050405020304" charset="0"/>
              </a:rPr>
              <a:t>明朝时，传入中国，被称为“番椒</a:t>
            </a:r>
            <a:r>
              <a:rPr lang="zh-CN" altLang="en-US"/>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153"/>
                                        </p:tgtEl>
                                        <p:attrNameLst>
                                          <p:attrName>style.visibility</p:attrName>
                                        </p:attrNameLst>
                                      </p:cBhvr>
                                      <p:to>
                                        <p:strVal val="visible"/>
                                      </p:to>
                                    </p:set>
                                    <p:animEffect transition="in" filter="fade">
                                      <p:cBhvr>
                                        <p:cTn id="14" dur="1000"/>
                                        <p:tgtEl>
                                          <p:spTgt spid="6153"/>
                                        </p:tgtEl>
                                      </p:cBhvr>
                                    </p:animEffect>
                                    <p:anim calcmode="lin" valueType="num">
                                      <p:cBhvr>
                                        <p:cTn id="15" dur="1000" fill="hold"/>
                                        <p:tgtEl>
                                          <p:spTgt spid="6153"/>
                                        </p:tgtEl>
                                        <p:attrNameLst>
                                          <p:attrName>ppt_x</p:attrName>
                                        </p:attrNameLst>
                                      </p:cBhvr>
                                      <p:tavLst>
                                        <p:tav tm="0">
                                          <p:val>
                                            <p:strVal val="#ppt_x"/>
                                          </p:val>
                                        </p:tav>
                                        <p:tav tm="100000">
                                          <p:val>
                                            <p:strVal val="#ppt_x"/>
                                          </p:val>
                                        </p:tav>
                                      </p:tavLst>
                                    </p:anim>
                                    <p:anim calcmode="lin" valueType="num">
                                      <p:cBhvr>
                                        <p:cTn id="16" dur="1000" fill="hold"/>
                                        <p:tgtEl>
                                          <p:spTgt spid="61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30835" y="174625"/>
            <a:ext cx="6452870" cy="1014730"/>
          </a:xfrm>
          <a:prstGeom prst="rect">
            <a:avLst/>
          </a:prstGeom>
          <a:noFill/>
        </p:spPr>
        <p:txBody>
          <a:bodyPr wrap="square" rtlCol="0" anchor="t">
            <a:spAutoFit/>
          </a:bodyPr>
          <a:p>
            <a:r>
              <a:rPr lang="zh-CN" altLang="en-US" sz="3200" b="1">
                <a:solidFill>
                  <a:srgbClr val="C00000"/>
                </a:solidFill>
              </a:rPr>
              <a:t>二、其他地区物种在美洲的推广</a:t>
            </a:r>
            <a:endParaRPr lang="zh-CN" altLang="en-US" sz="3200" b="1">
              <a:solidFill>
                <a:srgbClr val="C00000"/>
              </a:solidFill>
            </a:endParaRPr>
          </a:p>
          <a:p>
            <a:r>
              <a:rPr lang="zh-CN" altLang="en-US" sz="2800" b="1">
                <a:solidFill>
                  <a:srgbClr val="1D41D5"/>
                </a:solidFill>
              </a:rPr>
              <a:t>1.农作物的推广</a:t>
            </a:r>
            <a:endParaRPr lang="zh-CN" altLang="en-US" sz="2800" b="1">
              <a:solidFill>
                <a:srgbClr val="1D41D5"/>
              </a:solidFill>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rcRect b="16225"/>
          <a:stretch>
            <a:fillRect/>
          </a:stretch>
        </p:blipFill>
        <p:spPr>
          <a:xfrm>
            <a:off x="3287395" y="834390"/>
            <a:ext cx="8305165" cy="3898265"/>
          </a:xfrm>
          <a:prstGeom prst="rect">
            <a:avLst/>
          </a:prstGeom>
        </p:spPr>
      </p:pic>
      <p:sp>
        <p:nvSpPr>
          <p:cNvPr id="12" name="椭圆 11"/>
          <p:cNvSpPr/>
          <p:nvPr/>
        </p:nvSpPr>
        <p:spPr>
          <a:xfrm>
            <a:off x="8273415" y="3982720"/>
            <a:ext cx="722630" cy="65849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6" name="表格 5"/>
          <p:cNvGraphicFramePr/>
          <p:nvPr>
            <p:custDataLst>
              <p:tags r:id="rId2"/>
            </p:custDataLst>
          </p:nvPr>
        </p:nvGraphicFramePr>
        <p:xfrm>
          <a:off x="330835" y="1202690"/>
          <a:ext cx="2918460" cy="3524250"/>
        </p:xfrm>
        <a:graphic>
          <a:graphicData uri="http://schemas.openxmlformats.org/drawingml/2006/table">
            <a:tbl>
              <a:tblPr firstRow="1" bandRow="1">
                <a:tableStyleId>{5940675A-B579-460E-94D1-54222C63F5DA}</a:tableStyleId>
              </a:tblPr>
              <a:tblGrid>
                <a:gridCol w="1145540"/>
                <a:gridCol w="1772920"/>
              </a:tblGrid>
              <a:tr h="365760">
                <a:tc>
                  <a:txBody>
                    <a:bodyPr/>
                    <a:p>
                      <a:pPr indent="0" algn="ctr">
                        <a:buNone/>
                      </a:pPr>
                      <a:r>
                        <a:rPr lang="en-US" sz="2400" b="1">
                          <a:solidFill>
                            <a:schemeClr val="bg1"/>
                          </a:solidFill>
                          <a:latin typeface="微软雅黑" panose="020B0503020204020204" charset="-122"/>
                          <a:ea typeface="微软雅黑" panose="020B0503020204020204" charset="-122"/>
                          <a:cs typeface="宋体" panose="02010600030101010101" pitchFamily="2" charset="-122"/>
                        </a:rPr>
                        <a:t>类别</a:t>
                      </a:r>
                      <a:endParaRPr lang="en-US" altLang="en-US" sz="2400" b="1">
                        <a:solidFill>
                          <a:schemeClr val="bg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75000"/>
                      </a:schemeClr>
                    </a:solidFill>
                  </a:tcPr>
                </a:tc>
                <a:tc>
                  <a:txBody>
                    <a:bodyPr/>
                    <a:p>
                      <a:pPr indent="0" algn="ctr">
                        <a:buNone/>
                      </a:pPr>
                      <a:r>
                        <a:rPr lang="en-US" sz="2400" b="1" u="sng">
                          <a:solidFill>
                            <a:schemeClr val="bg1"/>
                          </a:solidFill>
                          <a:latin typeface="微软雅黑" panose="020B0503020204020204" charset="-122"/>
                          <a:ea typeface="微软雅黑" panose="020B0503020204020204" charset="-122"/>
                          <a:cs typeface="宋体" panose="02010600030101010101" pitchFamily="2" charset="-122"/>
                        </a:rPr>
                        <a:t>物种</a:t>
                      </a:r>
                      <a:endParaRPr lang="en-US" altLang="en-US" sz="2400" b="1" u="sng">
                        <a:solidFill>
                          <a:schemeClr val="bg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75000"/>
                      </a:schemeClr>
                    </a:solidFill>
                  </a:tcPr>
                </a:tc>
              </a:tr>
              <a:tr h="849630">
                <a:tc>
                  <a:txBody>
                    <a:bodyPr/>
                    <a:p>
                      <a:pPr indent="0">
                        <a:buNone/>
                      </a:pPr>
                      <a:r>
                        <a:rPr lang="en-US" sz="2400" b="0">
                          <a:solidFill>
                            <a:srgbClr val="000000"/>
                          </a:solidFill>
                          <a:latin typeface="微软雅黑" panose="020B0503020204020204" charset="-122"/>
                          <a:ea typeface="微软雅黑" panose="020B0503020204020204" charset="-122"/>
                          <a:cs typeface="宋体" panose="02010600030101010101" pitchFamily="2" charset="-122"/>
                        </a:rPr>
                        <a:t>粮食类</a:t>
                      </a:r>
                      <a:endParaRPr lang="en-US" altLang="en-US" sz="2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2400" b="0" u="sng">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92810">
                <a:tc>
                  <a:txBody>
                    <a:bodyPr/>
                    <a:p>
                      <a:pPr indent="0">
                        <a:buNone/>
                      </a:pPr>
                      <a:r>
                        <a:rPr lang="en-US" sz="2400" b="0">
                          <a:solidFill>
                            <a:srgbClr val="000000"/>
                          </a:solidFill>
                          <a:latin typeface="微软雅黑" panose="020B0503020204020204" charset="-122"/>
                          <a:ea typeface="微软雅黑" panose="020B0503020204020204" charset="-122"/>
                          <a:cs typeface="宋体" panose="02010600030101010101" pitchFamily="2" charset="-122"/>
                        </a:rPr>
                        <a:t>水果类</a:t>
                      </a:r>
                      <a:endParaRPr lang="en-US" altLang="en-US" sz="2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p>
                      <a:pPr indent="0">
                        <a:buNone/>
                      </a:pPr>
                      <a:endParaRPr lang="en-US" altLang="en-US" sz="2400" b="0" u="sng">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r>
              <a:tr h="979170">
                <a:tc>
                  <a:txBody>
                    <a:bodyPr/>
                    <a:p>
                      <a:pPr indent="0">
                        <a:buNone/>
                      </a:pPr>
                      <a:r>
                        <a:rPr lang="en-US" sz="2400" b="0">
                          <a:solidFill>
                            <a:srgbClr val="000000"/>
                          </a:solidFill>
                          <a:latin typeface="微软雅黑" panose="020B0503020204020204" charset="-122"/>
                          <a:ea typeface="微软雅黑" panose="020B0503020204020204" charset="-122"/>
                          <a:cs typeface="宋体" panose="02010600030101010101" pitchFamily="2" charset="-122"/>
                        </a:rPr>
                        <a:t>蔬菜类</a:t>
                      </a:r>
                      <a:endParaRPr lang="en-US" altLang="en-US" sz="2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2400" b="0" u="sng">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6880">
                <a:tc>
                  <a:txBody>
                    <a:bodyPr/>
                    <a:p>
                      <a:pPr indent="0">
                        <a:buNone/>
                      </a:pPr>
                      <a:r>
                        <a:rPr lang="en-US" sz="2400" b="0">
                          <a:solidFill>
                            <a:srgbClr val="000000"/>
                          </a:solidFill>
                          <a:latin typeface="微软雅黑" panose="020B0503020204020204" charset="-122"/>
                          <a:ea typeface="微软雅黑" panose="020B0503020204020204" charset="-122"/>
                          <a:cs typeface="宋体" panose="02010600030101010101" pitchFamily="2" charset="-122"/>
                        </a:rPr>
                        <a:t>经济类</a:t>
                      </a:r>
                      <a:endParaRPr lang="en-US" altLang="en-US" sz="2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p>
                      <a:pPr indent="0">
                        <a:buNone/>
                      </a:pPr>
                      <a:endParaRPr lang="en-US" altLang="en-US" sz="2400" b="0" u="sng">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7" name="文本框 6"/>
          <p:cNvSpPr txBox="1"/>
          <p:nvPr/>
        </p:nvSpPr>
        <p:spPr>
          <a:xfrm>
            <a:off x="3256915" y="1158875"/>
            <a:ext cx="8343265" cy="1568450"/>
          </a:xfrm>
          <a:prstGeom prst="rect">
            <a:avLst/>
          </a:prstGeom>
          <a:solidFill>
            <a:schemeClr val="bg1"/>
          </a:solidFill>
        </p:spPr>
        <p:txBody>
          <a:bodyPr wrap="square" rtlCol="0" anchor="t">
            <a:spAutoFit/>
          </a:bodyPr>
          <a:p>
            <a:r>
              <a:rPr lang="zh-CN" altLang="en-US" sz="2400"/>
              <a:t>①小麦：由欧洲移民带到美洲，最初仅供富人享用，后来被迅速推广，成为美洲的主要粮食作物。</a:t>
            </a:r>
            <a:endParaRPr lang="zh-CN" altLang="en-US" sz="2400"/>
          </a:p>
          <a:p>
            <a:r>
              <a:rPr lang="zh-CN" altLang="en-US" sz="2400"/>
              <a:t>②水稻：由西班牙人带到美洲。18世纪中期，成为北美第二大农作物，产量仅次于小麦</a:t>
            </a:r>
            <a:endParaRPr lang="zh-CN" altLang="en-US" sz="2400"/>
          </a:p>
        </p:txBody>
      </p:sp>
      <p:sp>
        <p:nvSpPr>
          <p:cNvPr id="8" name="文本框 7"/>
          <p:cNvSpPr txBox="1"/>
          <p:nvPr/>
        </p:nvSpPr>
        <p:spPr>
          <a:xfrm>
            <a:off x="1485265" y="1521460"/>
            <a:ext cx="1802130" cy="829945"/>
          </a:xfrm>
          <a:prstGeom prst="rect">
            <a:avLst/>
          </a:prstGeom>
          <a:noFill/>
        </p:spPr>
        <p:txBody>
          <a:bodyPr wrap="square" rtlCol="0" anchor="t">
            <a:spAutoFit/>
          </a:bodyPr>
          <a:p>
            <a:r>
              <a:rPr lang="en-US" sz="2400" u="sng">
                <a:solidFill>
                  <a:srgbClr val="000000"/>
                </a:solidFill>
                <a:latin typeface="微软雅黑" panose="020B0503020204020204" charset="-122"/>
                <a:ea typeface="微软雅黑" panose="020B0503020204020204" charset="-122"/>
                <a:cs typeface="宋体" panose="02010600030101010101" pitchFamily="2" charset="-122"/>
                <a:sym typeface="+mn-ea"/>
              </a:rPr>
              <a:t>小麦</a:t>
            </a:r>
            <a:r>
              <a:rPr lang="en-US" sz="2400">
                <a:solidFill>
                  <a:srgbClr val="000000"/>
                </a:solidFill>
                <a:latin typeface="微软雅黑" panose="020B0503020204020204" charset="-122"/>
                <a:ea typeface="微软雅黑" panose="020B0503020204020204" charset="-122"/>
                <a:cs typeface="宋体" panose="02010600030101010101" pitchFamily="2" charset="-122"/>
                <a:sym typeface="+mn-ea"/>
              </a:rPr>
              <a:t>、大麦、</a:t>
            </a:r>
            <a:r>
              <a:rPr lang="en-US" sz="2400" u="sng">
                <a:solidFill>
                  <a:srgbClr val="000000"/>
                </a:solidFill>
                <a:latin typeface="微软雅黑" panose="020B0503020204020204" charset="-122"/>
                <a:ea typeface="微软雅黑" panose="020B0503020204020204" charset="-122"/>
                <a:cs typeface="宋体" panose="02010600030101010101" pitchFamily="2" charset="-122"/>
                <a:sym typeface="+mn-ea"/>
              </a:rPr>
              <a:t>水稻</a:t>
            </a:r>
            <a:endParaRPr lang="zh-CN" altLang="en-US"/>
          </a:p>
        </p:txBody>
      </p:sp>
      <p:sp>
        <p:nvSpPr>
          <p:cNvPr id="9" name="文本框 8"/>
          <p:cNvSpPr txBox="1"/>
          <p:nvPr/>
        </p:nvSpPr>
        <p:spPr>
          <a:xfrm>
            <a:off x="1496695" y="2443480"/>
            <a:ext cx="2026920" cy="829945"/>
          </a:xfrm>
          <a:prstGeom prst="rect">
            <a:avLst/>
          </a:prstGeom>
          <a:noFill/>
        </p:spPr>
        <p:txBody>
          <a:bodyPr wrap="square" rtlCol="0" anchor="t">
            <a:spAutoFit/>
          </a:bodyPr>
          <a:p>
            <a:r>
              <a:rPr lang="en-US" sz="2400" u="sng">
                <a:solidFill>
                  <a:srgbClr val="000000"/>
                </a:solidFill>
                <a:latin typeface="微软雅黑" panose="020B0503020204020204" charset="-122"/>
                <a:ea typeface="微软雅黑" panose="020B0503020204020204" charset="-122"/>
                <a:cs typeface="宋体" panose="02010600030101010101" pitchFamily="2" charset="-122"/>
                <a:sym typeface="+mn-ea"/>
              </a:rPr>
              <a:t>苹果</a:t>
            </a:r>
            <a:r>
              <a:rPr lang="en-US" sz="2400">
                <a:solidFill>
                  <a:srgbClr val="000000"/>
                </a:solidFill>
                <a:latin typeface="微软雅黑" panose="020B0503020204020204" charset="-122"/>
                <a:ea typeface="微软雅黑" panose="020B0503020204020204" charset="-122"/>
                <a:cs typeface="宋体" panose="02010600030101010101" pitchFamily="2" charset="-122"/>
                <a:sym typeface="+mn-ea"/>
              </a:rPr>
              <a:t>、葡萄、甜橙、柠檬</a:t>
            </a:r>
            <a:endParaRPr lang="zh-CN" altLang="en-US"/>
          </a:p>
        </p:txBody>
      </p:sp>
      <p:sp>
        <p:nvSpPr>
          <p:cNvPr id="10" name="文本框 9"/>
          <p:cNvSpPr txBox="1"/>
          <p:nvPr/>
        </p:nvSpPr>
        <p:spPr>
          <a:xfrm>
            <a:off x="1496695" y="3365500"/>
            <a:ext cx="2169160" cy="829945"/>
          </a:xfrm>
          <a:prstGeom prst="rect">
            <a:avLst/>
          </a:prstGeom>
          <a:noFill/>
        </p:spPr>
        <p:txBody>
          <a:bodyPr wrap="square" rtlCol="0" anchor="t">
            <a:spAutoFit/>
          </a:bodyPr>
          <a:p>
            <a:r>
              <a:rPr lang="en-US" sz="2400" u="sng">
                <a:solidFill>
                  <a:srgbClr val="000000"/>
                </a:solidFill>
                <a:latin typeface="微软雅黑" panose="020B0503020204020204" charset="-122"/>
                <a:ea typeface="微软雅黑" panose="020B0503020204020204" charset="-122"/>
                <a:cs typeface="宋体" panose="02010600030101010101" pitchFamily="2" charset="-122"/>
                <a:sym typeface="+mn-ea"/>
              </a:rPr>
              <a:t>黄瓜</a:t>
            </a:r>
            <a:r>
              <a:rPr lang="en-US" sz="2400">
                <a:solidFill>
                  <a:srgbClr val="000000"/>
                </a:solidFill>
                <a:latin typeface="微软雅黑" panose="020B0503020204020204" charset="-122"/>
                <a:ea typeface="微软雅黑" panose="020B0503020204020204" charset="-122"/>
                <a:cs typeface="宋体" panose="02010600030101010101" pitchFamily="2" charset="-122"/>
                <a:sym typeface="+mn-ea"/>
              </a:rPr>
              <a:t>、甜瓜、豌豆</a:t>
            </a:r>
            <a:endParaRPr lang="zh-CN" altLang="en-US"/>
          </a:p>
        </p:txBody>
      </p:sp>
      <p:sp>
        <p:nvSpPr>
          <p:cNvPr id="11" name="文本框 10"/>
          <p:cNvSpPr txBox="1"/>
          <p:nvPr/>
        </p:nvSpPr>
        <p:spPr>
          <a:xfrm>
            <a:off x="1601470" y="4265930"/>
            <a:ext cx="1097280" cy="460375"/>
          </a:xfrm>
          <a:prstGeom prst="rect">
            <a:avLst/>
          </a:prstGeom>
          <a:noFill/>
        </p:spPr>
        <p:txBody>
          <a:bodyPr wrap="none" rtlCol="0" anchor="t">
            <a:spAutoFit/>
          </a:bodyPr>
          <a:p>
            <a:r>
              <a:rPr lang="en-US" sz="2400" u="sng">
                <a:solidFill>
                  <a:srgbClr val="000000"/>
                </a:solidFill>
                <a:latin typeface="微软雅黑" panose="020B0503020204020204" charset="-122"/>
                <a:ea typeface="微软雅黑" panose="020B0503020204020204" charset="-122"/>
                <a:cs typeface="宋体" panose="02010600030101010101" pitchFamily="2" charset="-122"/>
                <a:sym typeface="+mn-ea"/>
              </a:rPr>
              <a:t>甘蔗</a:t>
            </a:r>
            <a:r>
              <a:rPr lang="en-US" sz="2400">
                <a:solidFill>
                  <a:srgbClr val="000000"/>
                </a:solidFill>
                <a:latin typeface="微软雅黑" panose="020B0503020204020204" charset="-122"/>
                <a:ea typeface="微软雅黑" panose="020B0503020204020204" charset="-122"/>
                <a:cs typeface="宋体" panose="02010600030101010101" pitchFamily="2" charset="-122"/>
                <a:sym typeface="+mn-ea"/>
              </a:rPr>
              <a:t>等</a:t>
            </a:r>
            <a:endParaRPr lang="zh-CN" altLang="en-US"/>
          </a:p>
        </p:txBody>
      </p:sp>
      <p:sp>
        <p:nvSpPr>
          <p:cNvPr id="13" name="文本框 12"/>
          <p:cNvSpPr txBox="1"/>
          <p:nvPr/>
        </p:nvSpPr>
        <p:spPr>
          <a:xfrm>
            <a:off x="330835" y="4833620"/>
            <a:ext cx="2540000" cy="521970"/>
          </a:xfrm>
          <a:prstGeom prst="rect">
            <a:avLst/>
          </a:prstGeom>
          <a:noFill/>
        </p:spPr>
        <p:txBody>
          <a:bodyPr wrap="square" rtlCol="0" anchor="t">
            <a:spAutoFit/>
          </a:bodyPr>
          <a:p>
            <a:pPr>
              <a:buClrTx/>
              <a:buSzTx/>
              <a:buFontTx/>
            </a:pPr>
            <a:r>
              <a:rPr lang="zh-CN" altLang="en-US" sz="2800" b="1">
                <a:solidFill>
                  <a:srgbClr val="1D41D5"/>
                </a:solidFill>
              </a:rPr>
              <a:t>2.禽类的推广</a:t>
            </a:r>
            <a:endParaRPr lang="zh-CN" altLang="en-US" sz="2800" b="1">
              <a:solidFill>
                <a:srgbClr val="1D41D5"/>
              </a:solidFill>
            </a:endParaRPr>
          </a:p>
        </p:txBody>
      </p:sp>
      <p:sp>
        <p:nvSpPr>
          <p:cNvPr id="14" name="椭圆 13"/>
          <p:cNvSpPr/>
          <p:nvPr/>
        </p:nvSpPr>
        <p:spPr>
          <a:xfrm>
            <a:off x="8896350" y="3536950"/>
            <a:ext cx="861695" cy="87376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15" name="表格 14"/>
          <p:cNvGraphicFramePr/>
          <p:nvPr>
            <p:custDataLst>
              <p:tags r:id="rId3"/>
            </p:custDataLst>
          </p:nvPr>
        </p:nvGraphicFramePr>
        <p:xfrm>
          <a:off x="323215" y="5355590"/>
          <a:ext cx="11269345" cy="1097280"/>
        </p:xfrm>
        <a:graphic>
          <a:graphicData uri="http://schemas.openxmlformats.org/drawingml/2006/table">
            <a:tbl>
              <a:tblPr firstRow="1" bandRow="1">
                <a:tableStyleId>{5940675A-B579-460E-94D1-54222C63F5DA}</a:tableStyleId>
              </a:tblPr>
              <a:tblGrid>
                <a:gridCol w="1426210"/>
                <a:gridCol w="2336165"/>
                <a:gridCol w="7506970"/>
              </a:tblGrid>
              <a:tr h="365760">
                <a:tc>
                  <a:txBody>
                    <a:bodyPr/>
                    <a:p>
                      <a:pPr indent="0" algn="ctr">
                        <a:buNone/>
                      </a:pPr>
                      <a:r>
                        <a:rPr lang="en-US" sz="2400" b="1">
                          <a:solidFill>
                            <a:schemeClr val="bg1"/>
                          </a:solidFill>
                          <a:latin typeface="微软雅黑" panose="020B0503020204020204" charset="-122"/>
                          <a:ea typeface="微软雅黑" panose="020B0503020204020204" charset="-122"/>
                          <a:cs typeface="宋体" panose="02010600030101010101" pitchFamily="2" charset="-122"/>
                        </a:rPr>
                        <a:t>用途</a:t>
                      </a:r>
                      <a:endParaRPr lang="en-US" altLang="en-US" sz="2400" b="1">
                        <a:solidFill>
                          <a:schemeClr val="bg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75000"/>
                      </a:schemeClr>
                    </a:solidFill>
                  </a:tcPr>
                </a:tc>
                <a:tc>
                  <a:txBody>
                    <a:bodyPr/>
                    <a:p>
                      <a:pPr indent="0" algn="ctr">
                        <a:buNone/>
                      </a:pPr>
                      <a:r>
                        <a:rPr lang="en-US" sz="2400" b="1" u="sng">
                          <a:solidFill>
                            <a:schemeClr val="bg1"/>
                          </a:solidFill>
                          <a:latin typeface="微软雅黑" panose="020B0503020204020204" charset="-122"/>
                          <a:ea typeface="微软雅黑" panose="020B0503020204020204" charset="-122"/>
                          <a:cs typeface="宋体" panose="02010600030101010101" pitchFamily="2" charset="-122"/>
                        </a:rPr>
                        <a:t>物种</a:t>
                      </a:r>
                      <a:endParaRPr lang="en-US" altLang="en-US" sz="2400" b="1" u="sng">
                        <a:solidFill>
                          <a:schemeClr val="bg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75000"/>
                      </a:schemeClr>
                    </a:solidFill>
                  </a:tcPr>
                </a:tc>
                <a:tc>
                  <a:txBody>
                    <a:bodyPr/>
                    <a:p>
                      <a:pPr indent="0" algn="ctr">
                        <a:buNone/>
                      </a:pPr>
                      <a:r>
                        <a:rPr lang="en-US" sz="2400" b="1" u="sng">
                          <a:solidFill>
                            <a:schemeClr val="bg1"/>
                          </a:solidFill>
                          <a:latin typeface="微软雅黑" panose="020B0503020204020204" charset="-122"/>
                          <a:ea typeface="微软雅黑" panose="020B0503020204020204" charset="-122"/>
                          <a:cs typeface="宋体" panose="02010600030101010101" pitchFamily="2" charset="-122"/>
                        </a:rPr>
                        <a:t>影响</a:t>
                      </a:r>
                      <a:endParaRPr lang="en-US" altLang="en-US" sz="2400" b="1" u="sng">
                        <a:solidFill>
                          <a:schemeClr val="bg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75000"/>
                      </a:schemeClr>
                    </a:solidFill>
                  </a:tcPr>
                </a:tc>
              </a:tr>
              <a:tr h="365760">
                <a:tc>
                  <a:txBody>
                    <a:bodyPr/>
                    <a:p>
                      <a:pPr indent="0" algn="ctr">
                        <a:buNone/>
                      </a:pPr>
                      <a:r>
                        <a:rPr lang="en-US" sz="2400" b="0">
                          <a:solidFill>
                            <a:srgbClr val="000000"/>
                          </a:solidFill>
                          <a:latin typeface="微软雅黑" panose="020B0503020204020204" charset="-122"/>
                          <a:ea typeface="微软雅黑" panose="020B0503020204020204" charset="-122"/>
                          <a:cs typeface="宋体" panose="02010600030101010101" pitchFamily="2" charset="-122"/>
                        </a:rPr>
                        <a:t>用于役畜</a:t>
                      </a:r>
                      <a:endParaRPr lang="en-US" altLang="en-US" sz="2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u="sng">
                          <a:solidFill>
                            <a:srgbClr val="000000"/>
                          </a:solidFill>
                          <a:latin typeface="微软雅黑" panose="020B0503020204020204" charset="-122"/>
                          <a:ea typeface="微软雅黑" panose="020B0503020204020204" charset="-122"/>
                          <a:cs typeface="宋体" panose="02010600030101010101" pitchFamily="2" charset="-122"/>
                        </a:rPr>
                        <a:t>牛</a:t>
                      </a:r>
                      <a:r>
                        <a:rPr lang="en-US" sz="2400" b="0">
                          <a:solidFill>
                            <a:srgbClr val="000000"/>
                          </a:solidFill>
                          <a:latin typeface="微软雅黑" panose="020B0503020204020204" charset="-122"/>
                          <a:ea typeface="微软雅黑" panose="020B0503020204020204" charset="-122"/>
                          <a:cs typeface="宋体" panose="02010600030101010101" pitchFamily="2" charset="-122"/>
                        </a:rPr>
                        <a:t>、驴、</a:t>
                      </a:r>
                      <a:r>
                        <a:rPr lang="en-US" sz="2400" b="0" u="sng">
                          <a:solidFill>
                            <a:srgbClr val="000000"/>
                          </a:solidFill>
                          <a:latin typeface="微软雅黑" panose="020B0503020204020204" charset="-122"/>
                          <a:ea typeface="微软雅黑" panose="020B0503020204020204" charset="-122"/>
                          <a:cs typeface="宋体" panose="02010600030101010101" pitchFamily="2" charset="-122"/>
                        </a:rPr>
                        <a:t>骡</a:t>
                      </a:r>
                      <a:endParaRPr lang="en-US" altLang="en-US" sz="2400" b="0" u="sng">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2400" b="0">
                          <a:latin typeface="微软雅黑" panose="020B0503020204020204" charset="-122"/>
                          <a:ea typeface="微软雅黑" panose="020B0503020204020204" charset="-122"/>
                          <a:cs typeface="Times New Roman" panose="02020603050405020304" charset="0"/>
                        </a:rPr>
                        <a:t>极大地改变了美洲的动物群落，推动了</a:t>
                      </a:r>
                      <a:r>
                        <a:rPr lang="en-US" sz="2400" b="0" u="sng">
                          <a:latin typeface="微软雅黑" panose="020B0503020204020204" charset="-122"/>
                          <a:ea typeface="微软雅黑" panose="020B0503020204020204" charset="-122"/>
                          <a:cs typeface="Times New Roman" panose="02020603050405020304" charset="0"/>
                        </a:rPr>
                        <a:t>农业</a:t>
                      </a:r>
                      <a:r>
                        <a:rPr lang="en-US" sz="2400" b="0">
                          <a:latin typeface="微软雅黑" panose="020B0503020204020204" charset="-122"/>
                          <a:ea typeface="微软雅黑" panose="020B0503020204020204" charset="-122"/>
                          <a:cs typeface="Times New Roman" panose="02020603050405020304" charset="0"/>
                        </a:rPr>
                        <a:t>的发展。</a:t>
                      </a:r>
                      <a:endParaRPr lang="en-US" altLang="en-US" sz="2400" b="0">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p>
                      <a:pPr indent="0" algn="ctr">
                        <a:buNone/>
                      </a:pPr>
                      <a:r>
                        <a:rPr lang="en-US" sz="2400" b="0">
                          <a:solidFill>
                            <a:srgbClr val="000000"/>
                          </a:solidFill>
                          <a:latin typeface="微软雅黑" panose="020B0503020204020204" charset="-122"/>
                          <a:ea typeface="微软雅黑" panose="020B0503020204020204" charset="-122"/>
                          <a:cs typeface="宋体" panose="02010600030101010101" pitchFamily="2" charset="-122"/>
                        </a:rPr>
                        <a:t>用于食用</a:t>
                      </a:r>
                      <a:endParaRPr lang="en-US" altLang="en-US" sz="2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u="sng">
                          <a:solidFill>
                            <a:srgbClr val="000000"/>
                          </a:solidFill>
                          <a:latin typeface="微软雅黑" panose="020B0503020204020204" charset="-122"/>
                          <a:ea typeface="微软雅黑" panose="020B0503020204020204" charset="-122"/>
                          <a:cs typeface="宋体" panose="02010600030101010101" pitchFamily="2" charset="-122"/>
                        </a:rPr>
                        <a:t>猪</a:t>
                      </a:r>
                      <a:r>
                        <a:rPr lang="en-US" sz="2400" b="0">
                          <a:solidFill>
                            <a:srgbClr val="000000"/>
                          </a:solidFill>
                          <a:latin typeface="微软雅黑" panose="020B0503020204020204" charset="-122"/>
                          <a:ea typeface="微软雅黑" panose="020B0503020204020204" charset="-122"/>
                          <a:cs typeface="宋体" panose="02010600030101010101" pitchFamily="2" charset="-122"/>
                        </a:rPr>
                        <a:t>、羊、</a:t>
                      </a:r>
                      <a:r>
                        <a:rPr lang="en-US" sz="2400" b="0" u="sng">
                          <a:solidFill>
                            <a:srgbClr val="000000"/>
                          </a:solidFill>
                          <a:latin typeface="微软雅黑" panose="020B0503020204020204" charset="-122"/>
                          <a:ea typeface="微软雅黑" panose="020B0503020204020204" charset="-122"/>
                          <a:cs typeface="宋体" panose="02010600030101010101" pitchFamily="2" charset="-122"/>
                        </a:rPr>
                        <a:t>鸡</a:t>
                      </a:r>
                      <a:endParaRPr lang="en-US" altLang="en-US" sz="2400" b="0" u="sng">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ppt_y</p:attrName>
                                        </p:attrNameLst>
                                      </p:cBhvr>
                                      <p:tavLst>
                                        <p:tav tm="0">
                                          <p:val>
                                            <p:strVal val="#ppt_y+#ppt_h*1.125000"/>
                                          </p:val>
                                        </p:tav>
                                        <p:tav tm="100000">
                                          <p:val>
                                            <p:strVal val="#ppt_y"/>
                                          </p:val>
                                        </p:tav>
                                      </p:tavLst>
                                    </p:anim>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500"/>
                            </p:stCondLst>
                            <p:childTnLst>
                              <p:par>
                                <p:cTn id="43" presetID="12" presetClass="entr" presetSubtype="4"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p:tgtEl>
                                          <p:spTgt spid="15"/>
                                        </p:tgtEl>
                                        <p:attrNameLst>
                                          <p:attrName>ppt_y</p:attrName>
                                        </p:attrNameLst>
                                      </p:cBhvr>
                                      <p:tavLst>
                                        <p:tav tm="0">
                                          <p:val>
                                            <p:strVal val="#ppt_y+#ppt_h*1.125000"/>
                                          </p:val>
                                        </p:tav>
                                        <p:tav tm="100000">
                                          <p:val>
                                            <p:strVal val="#ppt_y"/>
                                          </p:val>
                                        </p:tav>
                                      </p:tavLst>
                                    </p:anim>
                                    <p:animEffect transition="in" filter="wipe(up)">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7" grpId="0" animBg="1"/>
      <p:bldP spid="8" grpId="0"/>
      <p:bldP spid="9" grpId="0"/>
      <p:bldP spid="10" grpId="0"/>
      <p:bldP spid="11" grpId="0"/>
      <p:bldP spid="14" grpId="0" bldLvl="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b="16225"/>
          <a:stretch>
            <a:fillRect/>
          </a:stretch>
        </p:blipFill>
        <p:spPr>
          <a:xfrm>
            <a:off x="1369695" y="629920"/>
            <a:ext cx="9453245" cy="4437380"/>
          </a:xfrm>
          <a:prstGeom prst="rect">
            <a:avLst/>
          </a:prstGeom>
        </p:spPr>
      </p:pic>
      <p:sp>
        <p:nvSpPr>
          <p:cNvPr id="4" name="文本框 3"/>
          <p:cNvSpPr txBox="1"/>
          <p:nvPr/>
        </p:nvSpPr>
        <p:spPr>
          <a:xfrm>
            <a:off x="3054350" y="107950"/>
            <a:ext cx="5784215" cy="521970"/>
          </a:xfrm>
          <a:prstGeom prst="rect">
            <a:avLst/>
          </a:prstGeom>
          <a:noFill/>
          <a:ln>
            <a:solidFill>
              <a:srgbClr val="C00000"/>
            </a:solidFill>
          </a:ln>
        </p:spPr>
        <p:txBody>
          <a:bodyPr wrap="square" rtlCol="0">
            <a:spAutoFit/>
          </a:bodyPr>
          <a:p>
            <a:pPr algn="ctr"/>
            <a:r>
              <a:rPr lang="zh-CN" sz="2800">
                <a:latin typeface="微软雅黑" panose="020B0503020204020204" charset="-122"/>
                <a:ea typeface="微软雅黑" panose="020B0503020204020204" charset="-122"/>
              </a:rPr>
              <a:t>新航路开辟后物种交流有什么特点？</a:t>
            </a:r>
            <a:endParaRPr lang="zh-CN" sz="2800">
              <a:latin typeface="微软雅黑" panose="020B0503020204020204" charset="-122"/>
              <a:ea typeface="微软雅黑" panose="020B0503020204020204" charset="-122"/>
            </a:endParaRPr>
          </a:p>
        </p:txBody>
      </p:sp>
      <p:sp>
        <p:nvSpPr>
          <p:cNvPr id="100" name="文本框 99"/>
          <p:cNvSpPr txBox="1"/>
          <p:nvPr/>
        </p:nvSpPr>
        <p:spPr>
          <a:xfrm>
            <a:off x="3366770" y="5099050"/>
            <a:ext cx="2105660" cy="1420495"/>
          </a:xfrm>
          <a:prstGeom prst="rect">
            <a:avLst/>
          </a:prstGeom>
          <a:noFill/>
          <a:ln w="9525">
            <a:noFill/>
          </a:ln>
        </p:spPr>
        <p:txBody>
          <a:bodyPr wrap="square">
            <a:spAutoFit/>
          </a:bodyPr>
          <a:p>
            <a:pPr indent="0">
              <a:lnSpc>
                <a:spcPct val="120000"/>
              </a:lnSpc>
            </a:pPr>
            <a:r>
              <a:rPr lang="zh-CN" sz="2400" b="0">
                <a:latin typeface="微软雅黑" panose="020B0503020204020204" charset="-122"/>
                <a:ea typeface="微软雅黑" panose="020B0503020204020204" charset="-122"/>
              </a:rPr>
              <a:t>内容：范围：时间：</a:t>
            </a:r>
            <a:endParaRPr lang="zh-CN" altLang="en-US" sz="2400" b="0">
              <a:latin typeface="微软雅黑" panose="020B0503020204020204" charset="-122"/>
              <a:ea typeface="微软雅黑" panose="020B0503020204020204" charset="-122"/>
            </a:endParaRPr>
          </a:p>
        </p:txBody>
      </p:sp>
      <p:sp>
        <p:nvSpPr>
          <p:cNvPr id="6" name="文本框 5"/>
          <p:cNvSpPr txBox="1"/>
          <p:nvPr/>
        </p:nvSpPr>
        <p:spPr>
          <a:xfrm>
            <a:off x="8201660" y="1441450"/>
            <a:ext cx="2621280" cy="460375"/>
          </a:xfrm>
          <a:prstGeom prst="rect">
            <a:avLst/>
          </a:prstGeom>
          <a:solidFill>
            <a:srgbClr val="FFFF00"/>
          </a:solidFill>
        </p:spPr>
        <p:txBody>
          <a:bodyPr wrap="none" rtlCol="0" anchor="t">
            <a:spAutoFit/>
          </a:bodyPr>
          <a:p>
            <a:r>
              <a:rPr lang="zh-CN" sz="2400">
                <a:latin typeface="微软雅黑" panose="020B0503020204020204" charset="-122"/>
                <a:ea typeface="微软雅黑" panose="020B0503020204020204" charset="-122"/>
                <a:sym typeface="+mn-ea"/>
              </a:rPr>
              <a:t>欧洲发挥中介作用</a:t>
            </a:r>
            <a:endParaRPr lang="zh-CN" altLang="en-US"/>
          </a:p>
        </p:txBody>
      </p:sp>
      <p:sp>
        <p:nvSpPr>
          <p:cNvPr id="7" name="文本框 6"/>
          <p:cNvSpPr txBox="1"/>
          <p:nvPr/>
        </p:nvSpPr>
        <p:spPr>
          <a:xfrm>
            <a:off x="6831965" y="5115560"/>
            <a:ext cx="1097280" cy="977265"/>
          </a:xfrm>
          <a:prstGeom prst="rect">
            <a:avLst/>
          </a:prstGeom>
          <a:noFill/>
        </p:spPr>
        <p:txBody>
          <a:bodyPr wrap="none" rtlCol="0" anchor="t">
            <a:spAutoFit/>
          </a:bodyPr>
          <a:p>
            <a:pPr>
              <a:lnSpc>
                <a:spcPct val="120000"/>
              </a:lnSpc>
            </a:pPr>
            <a:r>
              <a:rPr lang="zh-CN" sz="2400">
                <a:latin typeface="微软雅黑" panose="020B0503020204020204" charset="-122"/>
                <a:ea typeface="微软雅黑" panose="020B0503020204020204" charset="-122"/>
                <a:sym typeface="+mn-ea"/>
              </a:rPr>
              <a:t>方向：结果：</a:t>
            </a:r>
            <a:endParaRPr lang="zh-CN" altLang="en-US"/>
          </a:p>
        </p:txBody>
      </p:sp>
      <p:sp>
        <p:nvSpPr>
          <p:cNvPr id="8" name="文本框 7"/>
          <p:cNvSpPr txBox="1"/>
          <p:nvPr/>
        </p:nvSpPr>
        <p:spPr>
          <a:xfrm>
            <a:off x="4285615" y="5065395"/>
            <a:ext cx="1097280" cy="460375"/>
          </a:xfrm>
          <a:prstGeom prst="rect">
            <a:avLst/>
          </a:prstGeom>
          <a:solidFill>
            <a:srgbClr val="FFFF00"/>
          </a:solidFill>
        </p:spPr>
        <p:txBody>
          <a:bodyPr wrap="none" rtlCol="0" anchor="t">
            <a:spAutoFit/>
          </a:bodyPr>
          <a:p>
            <a:r>
              <a:rPr lang="zh-CN" sz="2400">
                <a:latin typeface="微软雅黑" panose="020B0503020204020204" charset="-122"/>
                <a:ea typeface="微软雅黑" panose="020B0503020204020204" charset="-122"/>
                <a:sym typeface="+mn-ea"/>
              </a:rPr>
              <a:t>丰富性</a:t>
            </a:r>
            <a:endParaRPr lang="zh-CN" altLang="en-US"/>
          </a:p>
        </p:txBody>
      </p:sp>
      <p:sp>
        <p:nvSpPr>
          <p:cNvPr id="9" name="文本框 8"/>
          <p:cNvSpPr txBox="1"/>
          <p:nvPr/>
        </p:nvSpPr>
        <p:spPr>
          <a:xfrm>
            <a:off x="4285615" y="5579110"/>
            <a:ext cx="1097280" cy="460375"/>
          </a:xfrm>
          <a:prstGeom prst="rect">
            <a:avLst/>
          </a:prstGeom>
          <a:solidFill>
            <a:srgbClr val="FFFF00"/>
          </a:solidFill>
        </p:spPr>
        <p:txBody>
          <a:bodyPr wrap="none" rtlCol="0" anchor="t">
            <a:spAutoFit/>
          </a:bodyPr>
          <a:p>
            <a:r>
              <a:rPr lang="zh-CN" sz="2400">
                <a:latin typeface="微软雅黑" panose="020B0503020204020204" charset="-122"/>
                <a:ea typeface="微软雅黑" panose="020B0503020204020204" charset="-122"/>
                <a:sym typeface="+mn-ea"/>
              </a:rPr>
              <a:t>全球性</a:t>
            </a:r>
            <a:endParaRPr lang="zh-CN" altLang="en-US"/>
          </a:p>
        </p:txBody>
      </p:sp>
      <p:sp>
        <p:nvSpPr>
          <p:cNvPr id="10" name="文本框 9"/>
          <p:cNvSpPr txBox="1"/>
          <p:nvPr/>
        </p:nvSpPr>
        <p:spPr>
          <a:xfrm>
            <a:off x="4285615" y="6092825"/>
            <a:ext cx="1097280" cy="534035"/>
          </a:xfrm>
          <a:prstGeom prst="rect">
            <a:avLst/>
          </a:prstGeom>
          <a:solidFill>
            <a:srgbClr val="FFFF00"/>
          </a:solidFill>
        </p:spPr>
        <p:txBody>
          <a:bodyPr wrap="none" rtlCol="0" anchor="t">
            <a:spAutoFit/>
          </a:bodyPr>
          <a:p>
            <a:pPr algn="l">
              <a:lnSpc>
                <a:spcPct val="120000"/>
              </a:lnSpc>
            </a:pPr>
            <a:r>
              <a:rPr lang="zh-CN" sz="2400">
                <a:latin typeface="微软雅黑" panose="020B0503020204020204" charset="-122"/>
                <a:ea typeface="微软雅黑" panose="020B0503020204020204" charset="-122"/>
                <a:sym typeface="+mn-ea"/>
              </a:rPr>
              <a:t>长期性</a:t>
            </a:r>
            <a:endParaRPr lang="zh-CN" altLang="en-US"/>
          </a:p>
        </p:txBody>
      </p:sp>
      <p:sp>
        <p:nvSpPr>
          <p:cNvPr id="11" name="文本框 10"/>
          <p:cNvSpPr txBox="1"/>
          <p:nvPr/>
        </p:nvSpPr>
        <p:spPr>
          <a:xfrm>
            <a:off x="7732395" y="5118735"/>
            <a:ext cx="1706880" cy="460375"/>
          </a:xfrm>
          <a:prstGeom prst="rect">
            <a:avLst/>
          </a:prstGeom>
          <a:solidFill>
            <a:srgbClr val="FFFF00"/>
          </a:solidFill>
        </p:spPr>
        <p:txBody>
          <a:bodyPr wrap="none" rtlCol="0" anchor="t">
            <a:spAutoFit/>
          </a:bodyPr>
          <a:p>
            <a:r>
              <a:rPr lang="zh-CN" sz="2400">
                <a:latin typeface="微软雅黑" panose="020B0503020204020204" charset="-122"/>
                <a:ea typeface="微软雅黑" panose="020B0503020204020204" charset="-122"/>
                <a:sym typeface="+mn-ea"/>
              </a:rPr>
              <a:t>双向、互补</a:t>
            </a:r>
            <a:endParaRPr lang="zh-CN" altLang="en-US"/>
          </a:p>
        </p:txBody>
      </p:sp>
      <p:sp>
        <p:nvSpPr>
          <p:cNvPr id="12" name="文本框 11"/>
          <p:cNvSpPr txBox="1"/>
          <p:nvPr/>
        </p:nvSpPr>
        <p:spPr>
          <a:xfrm>
            <a:off x="7741285" y="5630545"/>
            <a:ext cx="1097280" cy="534035"/>
          </a:xfrm>
          <a:prstGeom prst="rect">
            <a:avLst/>
          </a:prstGeom>
          <a:solidFill>
            <a:srgbClr val="FFFF00"/>
          </a:solidFill>
        </p:spPr>
        <p:txBody>
          <a:bodyPr wrap="none" rtlCol="0" anchor="t">
            <a:spAutoFit/>
          </a:bodyPr>
          <a:p>
            <a:pPr algn="l">
              <a:lnSpc>
                <a:spcPct val="120000"/>
              </a:lnSpc>
            </a:pPr>
            <a:r>
              <a:rPr lang="zh-CN" sz="2400">
                <a:latin typeface="微软雅黑" panose="020B0503020204020204" charset="-122"/>
                <a:ea typeface="微软雅黑" panose="020B0503020204020204" charset="-122"/>
                <a:sym typeface="+mn-ea"/>
              </a:rPr>
              <a:t>双重性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animBg="1"/>
      <p:bldP spid="8" grpId="0" animBg="1"/>
      <p:bldP spid="9" grpId="0" animBg="1"/>
      <p:bldP spid="10" grpId="0" animBg="1"/>
      <p:bldP spid="11" grpId="0" animBg="1"/>
      <p:bldP spid="12" grpId="0" animBg="1"/>
    </p:bldLst>
  </p:timing>
</p:sld>
</file>

<file path=ppt/tags/tag1.xml><?xml version="1.0" encoding="utf-8"?>
<p:tagLst xmlns:p="http://schemas.openxmlformats.org/presentationml/2006/main">
  <p:tag name="KSO_WM_UNIT_PLACING_PICTURE_USER_VIEWPORT" val="{&quot;height&quot;:6284,&quot;width&quot;:10360}"/>
</p:tagLst>
</file>

<file path=ppt/tags/tag10.xml><?xml version="1.0" encoding="utf-8"?>
<p:tagLst xmlns:p="http://schemas.openxmlformats.org/presentationml/2006/main">
  <p:tag name="AS_UNIQUEID" val="31"/>
</p:tagLst>
</file>

<file path=ppt/tags/tag11.xml><?xml version="1.0" encoding="utf-8"?>
<p:tagLst xmlns:p="http://schemas.openxmlformats.org/presentationml/2006/main">
  <p:tag name="AS_UNIQUEID" val="32"/>
</p:tagLst>
</file>

<file path=ppt/tags/tag12.xml><?xml version="1.0" encoding="utf-8"?>
<p:tagLst xmlns:p="http://schemas.openxmlformats.org/presentationml/2006/main">
  <p:tag name="AS_UNIQUEID" val="33"/>
</p:tagLst>
</file>

<file path=ppt/tags/tag13.xml><?xml version="1.0" encoding="utf-8"?>
<p:tagLst xmlns:p="http://schemas.openxmlformats.org/presentationml/2006/main">
  <p:tag name="AS_UNIQUEID" val="34"/>
</p:tagLst>
</file>

<file path=ppt/tags/tag14.xml><?xml version="1.0" encoding="utf-8"?>
<p:tagLst xmlns:p="http://schemas.openxmlformats.org/presentationml/2006/main">
  <p:tag name="AS_UNIQUEID" val="35"/>
</p:tagLst>
</file>

<file path=ppt/tags/tag15.xml><?xml version="1.0" encoding="utf-8"?>
<p:tagLst xmlns:p="http://schemas.openxmlformats.org/presentationml/2006/main">
  <p:tag name="AS_UNIQUEID" val="36"/>
</p:tagLst>
</file>

<file path=ppt/tags/tag16.xml><?xml version="1.0" encoding="utf-8"?>
<p:tagLst xmlns:p="http://schemas.openxmlformats.org/presentationml/2006/main">
  <p:tag name="AS_UNIQUEID" val="37"/>
</p:tagLst>
</file>

<file path=ppt/tags/tag17.xml><?xml version="1.0" encoding="utf-8"?>
<p:tagLst xmlns:p="http://schemas.openxmlformats.org/presentationml/2006/main">
  <p:tag name="AS_UNIQUEID" val="38"/>
</p:tagLst>
</file>

<file path=ppt/tags/tag18.xml><?xml version="1.0" encoding="utf-8"?>
<p:tagLst xmlns:p="http://schemas.openxmlformats.org/presentationml/2006/main">
  <p:tag name="AS_UNIQUEID" val="39"/>
</p:tagLst>
</file>

<file path=ppt/tags/tag19.xml><?xml version="1.0" encoding="utf-8"?>
<p:tagLst xmlns:p="http://schemas.openxmlformats.org/presentationml/2006/main">
  <p:tag name="AS_UNIQUEID" val="41"/>
</p:tagLst>
</file>

<file path=ppt/tags/tag2.xml><?xml version="1.0" encoding="utf-8"?>
<p:tagLst xmlns:p="http://schemas.openxmlformats.org/presentationml/2006/main">
  <p:tag name="KSO_WM_TEMPLATE_CATEGORY" val="custom"/>
  <p:tag name="KSO_WM_TEMPLATE_INDEX" val="20186323"/>
</p:tagLst>
</file>

<file path=ppt/tags/tag20.xml><?xml version="1.0" encoding="utf-8"?>
<p:tagLst xmlns:p="http://schemas.openxmlformats.org/presentationml/2006/main">
  <p:tag name="AS_UNIQUEID" val="42"/>
</p:tagLst>
</file>

<file path=ppt/tags/tag21.xml><?xml version="1.0" encoding="utf-8"?>
<p:tagLst xmlns:p="http://schemas.openxmlformats.org/presentationml/2006/main">
  <p:tag name="AS_UNIQUEID" val="43"/>
</p:tagLst>
</file>

<file path=ppt/tags/tag22.xml><?xml version="1.0" encoding="utf-8"?>
<p:tagLst xmlns:p="http://schemas.openxmlformats.org/presentationml/2006/main">
  <p:tag name="AS_UNIQUEID" val="44"/>
</p:tagLst>
</file>

<file path=ppt/tags/tag23.xml><?xml version="1.0" encoding="utf-8"?>
<p:tagLst xmlns:p="http://schemas.openxmlformats.org/presentationml/2006/main">
  <p:tag name="AS_UNIQUEID" val="45"/>
</p:tagLst>
</file>

<file path=ppt/tags/tag24.xml><?xml version="1.0" encoding="utf-8"?>
<p:tagLst xmlns:p="http://schemas.openxmlformats.org/presentationml/2006/main">
  <p:tag name="AS_UNIQUEID" val="46"/>
</p:tagLst>
</file>

<file path=ppt/tags/tag25.xml><?xml version="1.0" encoding="utf-8"?>
<p:tagLst xmlns:p="http://schemas.openxmlformats.org/presentationml/2006/main">
  <p:tag name="AS_UNIQUEID" val="47"/>
</p:tagLst>
</file>

<file path=ppt/tags/tag26.xml><?xml version="1.0" encoding="utf-8"?>
<p:tagLst xmlns:p="http://schemas.openxmlformats.org/presentationml/2006/main">
  <p:tag name="AS_UNIQUEID" val="48"/>
</p:tagLst>
</file>

<file path=ppt/tags/tag27.xml><?xml version="1.0" encoding="utf-8"?>
<p:tagLst xmlns:p="http://schemas.openxmlformats.org/presentationml/2006/main">
  <p:tag name="AS_UNIQUEID" val="49"/>
</p:tagLst>
</file>

<file path=ppt/tags/tag28.xml><?xml version="1.0" encoding="utf-8"?>
<p:tagLst xmlns:p="http://schemas.openxmlformats.org/presentationml/2006/main">
  <p:tag name="AS_UNIQUEID" val="27"/>
</p:tagLst>
</file>

<file path=ppt/tags/tag29.xml><?xml version="1.0" encoding="utf-8"?>
<p:tagLst xmlns:p="http://schemas.openxmlformats.org/presentationml/2006/main">
  <p:tag name="AS_UNIQUEID" val="28"/>
</p:tagLst>
</file>

<file path=ppt/tags/tag3.xml><?xml version="1.0" encoding="utf-8"?>
<p:tagLst xmlns:p="http://schemas.openxmlformats.org/presentationml/2006/main">
  <p:tag name="KSO_WM_UNIT_TABLE_BEAUTIFY" val="smartTable{b98bcb7d-e430-4d5b-9290-d865d4ed8596}"/>
  <p:tag name="TABLE_ENDDRAG_ORIGIN_RECT" val="889*219"/>
  <p:tag name="TABLE_ENDDRAG_RECT" val="34*134*889*219"/>
</p:tagLst>
</file>

<file path=ppt/tags/tag4.xml><?xml version="1.0" encoding="utf-8"?>
<p:tagLst xmlns:p="http://schemas.openxmlformats.org/presentationml/2006/main">
  <p:tag name="AS_UNIQUEID" val="20"/>
</p:tagLst>
</file>

<file path=ppt/tags/tag5.xml><?xml version="1.0" encoding="utf-8"?>
<p:tagLst xmlns:p="http://schemas.openxmlformats.org/presentationml/2006/main">
  <p:tag name="AS_UNIQUEID" val="22"/>
</p:tagLst>
</file>

<file path=ppt/tags/tag6.xml><?xml version="1.0" encoding="utf-8"?>
<p:tagLst xmlns:p="http://schemas.openxmlformats.org/presentationml/2006/main">
  <p:tag name="KSO_WM_UNIT_TABLE_BEAUTIFY" val="smartTable{51db583e-d611-4d48-95f2-fc975af6e8d7}"/>
  <p:tag name="TABLE_ENDDRAG_ORIGIN_RECT" val="889*361"/>
  <p:tag name="TABLE_ENDDRAG_RECT" val="34*156*889*361"/>
</p:tagLst>
</file>

<file path=ppt/tags/tag7.xml><?xml version="1.0" encoding="utf-8"?>
<p:tagLst xmlns:p="http://schemas.openxmlformats.org/presentationml/2006/main">
  <p:tag name="KSO_WM_UNIT_TABLE_BEAUTIFY" val="smartTable{82bc6cb3-90f3-4baf-8225-b4638ad18337}"/>
</p:tagLst>
</file>

<file path=ppt/tags/tag8.xml><?xml version="1.0" encoding="utf-8"?>
<p:tagLst xmlns:p="http://schemas.openxmlformats.org/presentationml/2006/main">
  <p:tag name="KSO_WM_UNIT_TABLE_BEAUTIFY" val="smartTable{034f3fea-676a-4d0b-b48f-99806b87fa33}"/>
  <p:tag name="TABLE_ENDDRAG_ORIGIN_RECT" val="229*188"/>
  <p:tag name="TABLE_ENDDRAG_RECT" val="26*106*229*188"/>
</p:tagLst>
</file>

<file path=ppt/tags/tag9.xml><?xml version="1.0" encoding="utf-8"?>
<p:tagLst xmlns:p="http://schemas.openxmlformats.org/presentationml/2006/main">
  <p:tag name="KSO_WM_UNIT_TABLE_BEAUTIFY" val="smartTable{7dce83a1-d5e9-4f23-9600-ef61f873eaab}"/>
  <p:tag name="TABLE_ENDDRAG_ORIGIN_RECT" val="887*12"/>
  <p:tag name="TABLE_ENDDRAG_RECT" val="26*343*887*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3360</Words>
  <PresentationFormat>宽屏</PresentationFormat>
  <Paragraphs>407</Paragraphs>
  <Slides>15</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15</vt:i4>
      </vt:variant>
    </vt:vector>
  </HeadingPairs>
  <TitlesOfParts>
    <vt:vector size="32" baseType="lpstr">
      <vt:lpstr>Arial</vt:lpstr>
      <vt:lpstr>宋体</vt:lpstr>
      <vt:lpstr>Wingdings</vt:lpstr>
      <vt:lpstr>Arial Unicode MS</vt:lpstr>
      <vt:lpstr>Calibri</vt:lpstr>
      <vt:lpstr>微软雅黑</vt:lpstr>
      <vt:lpstr>楷体</vt:lpstr>
      <vt:lpstr>方正宋刻本秀楷简体</vt:lpstr>
      <vt:lpstr>黑体</vt:lpstr>
      <vt:lpstr>楷体_GB2312</vt:lpstr>
      <vt:lpstr>新宋体</vt:lpstr>
      <vt:lpstr>方正粗黑宋简体</vt:lpstr>
      <vt:lpstr>Times New Roman</vt:lpstr>
      <vt:lpstr>华光黑变_CNKI</vt:lpstr>
      <vt:lpstr>仿宋</vt:lpstr>
      <vt:lpstr>江西拙楷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2021-11-14T02:26:06Z</dcterms:created>
  <dcterms:modified xsi:type="dcterms:W3CDTF">2021-11-14T07:58:44Z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30A0991D8218408899BC431B74169F38</vt:lpwstr>
  </property>
  <property fmtid="{D5CDD505-2E9C-101B-9397-08002B2CF9AE}" pid="3" name="KSOProductBuildVer">
    <vt:lpwstr>2052-11.1.0.11045</vt:lpwstr>
  </property>
</Properties>
</file>