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96" r:id="rId3"/>
    <p:sldId id="258" r:id="rId4"/>
    <p:sldId id="259" r:id="rId6"/>
    <p:sldId id="260" r:id="rId7"/>
    <p:sldId id="272" r:id="rId8"/>
    <p:sldId id="280" r:id="rId9"/>
    <p:sldId id="288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9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宋洁然" initials="宋" lastIdx="2" clrIdx="1"/>
  <p:cmAuthor id="0" name="iwenping" initials="" lastIdx="0" clrIdx="0"/>
  <p:cmAuthor id="1" name="pc" initials="p" lastIdx="1" clrIdx="0"/>
  <p:cmAuthor id="8" name="ming qiu" initials="m" lastIdx="17" clrIdx="1"/>
  <p:cmAuthor id="2" name="作者" initials="A" lastIdx="0" clrIdx="1"/>
  <p:cmAuthor id="9" name="PPTer_Tang" initials="P" lastIdx="1" clrIdx="0"/>
  <p:cmAuthor id="3" name="微软用户" initials="微" lastIdx="1" clrIdx="0"/>
  <p:cmAuthor id="10" name="Lenovo" initials="L" lastIdx="0" clrIdx="9"/>
  <p:cmAuthor id="4" name="姜伟光" initials="姜" lastIdx="1" clrIdx="0"/>
  <p:cmAuthor id="5" name="Administrator" initials="A" lastIdx="1" clrIdx="1"/>
  <p:cmAuthor id="12" name="12279" initials="1" lastIdx="1" clrIdx="11"/>
  <p:cmAuthor id="6" name="lenovo" initials="l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D41D5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6" y="282"/>
      </p:cViewPr>
      <p:guideLst>
        <p:guide orient="horz" pos="2185"/>
        <p:guide pos="39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95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75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9" Type="http://schemas.openxmlformats.org/officeDocument/2006/relationships/tags" Target="../tags/tag94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4.xml"/><Relationship Id="rId2" Type="http://schemas.openxmlformats.org/officeDocument/2006/relationships/image" Target="../media/image1.jpeg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tags" Target="../tags/tag65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70.xml"/><Relationship Id="rId7" Type="http://schemas.openxmlformats.org/officeDocument/2006/relationships/image" Target="../media/image7.png"/><Relationship Id="rId6" Type="http://schemas.microsoft.com/office/2007/relationships/media" Target="../media/media1.mp4"/><Relationship Id="rId5" Type="http://schemas.openxmlformats.org/officeDocument/2006/relationships/video" Target="../media/media1.mp4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3183422" y="682275"/>
            <a:ext cx="15330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人口迁移：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83422" y="1298871"/>
            <a:ext cx="15330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物种交换：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83422" y="2532063"/>
            <a:ext cx="189665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商品流动：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67644" y="702123"/>
            <a:ext cx="325004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族群混合，新民族诞生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67644" y="1329567"/>
            <a:ext cx="424919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丰富了食物种类，优化了饮食结构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67644" y="2574124"/>
            <a:ext cx="3946121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15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印度洋、大西洋、太平洋贸易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183422" y="1915467"/>
            <a:ext cx="15330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疾病传播：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67644" y="1957011"/>
            <a:ext cx="40433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造成美洲大洋洲人口大量死亡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1347607" y="1681000"/>
            <a:ext cx="143469" cy="252137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70377" y="1681000"/>
            <a:ext cx="923925" cy="29988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altLang="en-US" sz="24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全球联系的初步建立与世界格局的演变</a:t>
            </a:r>
            <a:endParaRPr lang="zh-CN" altLang="en-US" sz="241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78814" y="1167381"/>
            <a:ext cx="1625803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全球联系的</a:t>
            </a:r>
            <a:endParaRPr lang="zh-CN" altLang="en-US" sz="2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初步建立</a:t>
            </a:r>
            <a:endParaRPr lang="zh-CN" altLang="en-US" sz="2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479550" y="3877945"/>
            <a:ext cx="1499870" cy="829945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世界格局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的演变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2" name="左大括号 51"/>
          <p:cNvSpPr/>
          <p:nvPr/>
        </p:nvSpPr>
        <p:spPr>
          <a:xfrm>
            <a:off x="3034148" y="846168"/>
            <a:ext cx="177944" cy="183985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8660" y="179070"/>
            <a:ext cx="11361420" cy="521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</a:rPr>
              <a:t>知识回顾：横向：</a:t>
            </a:r>
            <a:r>
              <a:rPr lang="zh-CN" altLang="en-US" sz="2800" dirty="0">
                <a:solidFill>
                  <a:schemeClr val="accent2"/>
                </a:solidFill>
              </a:rPr>
              <a:t>分散</a:t>
            </a:r>
            <a:r>
              <a:rPr lang="en-US" altLang="zh-CN" sz="2800" dirty="0">
                <a:solidFill>
                  <a:schemeClr val="accent2"/>
                </a:solidFill>
              </a:rPr>
              <a:t>→</a:t>
            </a:r>
            <a:r>
              <a:rPr lang="zh-CN" altLang="en-US" sz="2800" dirty="0">
                <a:solidFill>
                  <a:schemeClr val="accent2"/>
                </a:solidFill>
              </a:rPr>
              <a:t>整体；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</a:rPr>
              <a:t>纵向：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</a:rPr>
              <a:t>封建制度濒于解体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</a:rPr>
              <a:t>资本主义发展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21579" y="3611960"/>
            <a:ext cx="892811" cy="50165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欧洲</a:t>
            </a:r>
            <a:endParaRPr lang="zh-CN" altLang="en-US" sz="2665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021579" y="4476056"/>
            <a:ext cx="892811" cy="49784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美洲</a:t>
            </a:r>
            <a:endParaRPr lang="zh-CN" altLang="en-US" sz="2665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21579" y="4846261"/>
            <a:ext cx="892811" cy="49784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非洲</a:t>
            </a:r>
            <a:endParaRPr lang="zh-CN" altLang="en-US" sz="2665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21579" y="5650832"/>
            <a:ext cx="892811" cy="49784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亚洲</a:t>
            </a:r>
            <a:endParaRPr lang="zh-CN" altLang="en-US" sz="2665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838347" y="3346576"/>
            <a:ext cx="3887755" cy="8229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社会转型：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资本主义加速发展，封建制度濒于解体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87289" y="4405014"/>
            <a:ext cx="4894931" cy="8229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迫入世界：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传统社会遭到灭顶之灾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客观上加强了与世界联系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934358" y="5461132"/>
            <a:ext cx="5135893" cy="8229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机遇挑战：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白银大量流入刺激经济发展；部分地区开始遭到殖民侵略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grpSp>
        <p:nvGrpSpPr>
          <p:cNvPr id="39" name="组合 44"/>
          <p:cNvGrpSpPr/>
          <p:nvPr/>
        </p:nvGrpSpPr>
        <p:grpSpPr>
          <a:xfrm>
            <a:off x="5541526" y="3538597"/>
            <a:ext cx="757553" cy="2592288"/>
            <a:chOff x="4321" y="3086"/>
            <a:chExt cx="1193" cy="3144"/>
          </a:xfrm>
        </p:grpSpPr>
        <p:cxnSp>
          <p:nvCxnSpPr>
            <p:cNvPr id="40" name="直接连接符 39"/>
            <p:cNvCxnSpPr/>
            <p:nvPr/>
          </p:nvCxnSpPr>
          <p:spPr>
            <a:xfrm flipH="1">
              <a:off x="4889" y="3086"/>
              <a:ext cx="20" cy="31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909" y="3086"/>
              <a:ext cx="6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909" y="6230"/>
              <a:ext cx="6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321" y="4716"/>
              <a:ext cx="605" cy="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矩形 43"/>
          <p:cNvSpPr/>
          <p:nvPr/>
        </p:nvSpPr>
        <p:spPr>
          <a:xfrm>
            <a:off x="2980055" y="3735705"/>
            <a:ext cx="1790700" cy="2932430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p>
            <a:pPr fontAlgn="auto">
              <a:lnSpc>
                <a:spcPct val="11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）世界日益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连成一个整体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1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）以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欧美为主导的世界格局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逐渐形成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5" name="燕尾形 44"/>
          <p:cNvSpPr/>
          <p:nvPr/>
        </p:nvSpPr>
        <p:spPr>
          <a:xfrm>
            <a:off x="9051263" y="2581277"/>
            <a:ext cx="2400000" cy="7200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p>
            <a:r>
              <a:rPr lang="zh-CN" altLang="en-US" sz="2665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商业革命</a:t>
            </a:r>
            <a:endParaRPr lang="zh-CN" altLang="en-US" sz="2665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9051263" y="1800491"/>
            <a:ext cx="2400000" cy="7200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p>
            <a:r>
              <a:rPr lang="zh-CN" altLang="en-US" sz="2665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价格革命</a:t>
            </a:r>
            <a:endParaRPr lang="zh-CN" altLang="en-US" sz="2665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5"/>
          <p:cNvSpPr txBox="1"/>
          <p:nvPr/>
        </p:nvSpPr>
        <p:spPr>
          <a:xfrm>
            <a:off x="4770761" y="4169152"/>
            <a:ext cx="988821" cy="13106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p>
            <a:pPr algn="ctr"/>
            <a:r>
              <a:rPr lang="zh-CN" altLang="zh-CN" sz="2665" b="1" dirty="0" smtClean="0">
                <a:latin typeface="江西拙楷" panose="02010600040101010101" pitchFamily="2" charset="-122"/>
                <a:ea typeface="江西拙楷" panose="02010600040101010101" pitchFamily="2" charset="-122"/>
                <a:sym typeface="+mn-ea"/>
              </a:rPr>
              <a:t>早期殖民扩张</a:t>
            </a:r>
            <a:endParaRPr lang="zh-CN" altLang="zh-CN" sz="2665" b="1" dirty="0" smtClean="0">
              <a:latin typeface="江西拙楷" panose="02010600040101010101" pitchFamily="2" charset="-122"/>
              <a:ea typeface="江西拙楷" panose="020106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2" grpId="0"/>
      <p:bldP spid="23" grpId="0"/>
      <p:bldP spid="24" grpId="0"/>
      <p:bldP spid="31" grpId="0"/>
      <p:bldP spid="5" grpId="1" bldLvl="0" animBg="1"/>
      <p:bldP spid="47" grpId="0"/>
      <p:bldP spid="29" grpId="0"/>
      <p:bldP spid="36" grpId="0"/>
      <p:bldP spid="45" grpId="0" bldLvl="0" animBg="1"/>
      <p:bldP spid="46" grpId="0" bldLvl="0" animBg="1"/>
      <p:bldP spid="30" grpId="0"/>
      <p:bldP spid="33" grpId="0"/>
      <p:bldP spid="37" grpId="0"/>
      <p:bldP spid="34" grpId="0"/>
      <p:bldP spid="38" grpId="0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矩形 99"/>
          <p:cNvSpPr/>
          <p:nvPr/>
        </p:nvSpPr>
        <p:spPr>
          <a:xfrm>
            <a:off x="297815" y="5490845"/>
            <a:ext cx="11558905" cy="130873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anchor="t">
            <a:spAutoFit/>
          </a:bodyPr>
          <a:lstStyle/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没有玉米，就必须休耕：休耕，众人就饥饿不足。任何乡间居民若有此作物可以仰赖，可以为小麦季做准备，同时还可以让他们的牲口肥壮，就等于拥有一大宝物。 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         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——《哥伦布大交换》                                      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7815" y="121285"/>
            <a:ext cx="59029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食物物种交流带来的影响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5" name="图片 2" descr="2db895d0b9bedbd8a2981beb28e8cf3"/>
          <p:cNvPicPr>
            <a:picLocks noChangeAspect="1"/>
          </p:cNvPicPr>
          <p:nvPr/>
        </p:nvPicPr>
        <p:blipFill>
          <a:blip r:embed="rId1"/>
          <a:srcRect l="7344" t="8562" r="6342" b="9188"/>
          <a:stretch>
            <a:fillRect/>
          </a:stretch>
        </p:blipFill>
        <p:spPr>
          <a:xfrm>
            <a:off x="698500" y="643255"/>
            <a:ext cx="6268720" cy="31457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11555" y="4218305"/>
            <a:ext cx="7379970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非洲：玉米使干旱的非洲有了可靠的食物来源。</a:t>
            </a:r>
            <a:endParaRPr lang="zh-CN" altLang="en-US" sz="2400" b="1">
              <a:solidFill>
                <a:srgbClr val="1D41D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中国：玉米丰富了粮食种类，扩大了种植面积。</a:t>
            </a:r>
            <a:endParaRPr lang="zh-CN" altLang="en-US" sz="2400" b="1">
              <a:solidFill>
                <a:srgbClr val="1D41D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欧洲：马铃薯提高了抗饥荒能力，加速了人口增长。</a:t>
            </a:r>
            <a:endParaRPr lang="zh-CN" altLang="en-US" sz="2400" b="1">
              <a:solidFill>
                <a:srgbClr val="1D41D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5604" name="图片 6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b="10092"/>
          <a:stretch>
            <a:fillRect/>
          </a:stretch>
        </p:blipFill>
        <p:spPr>
          <a:xfrm>
            <a:off x="7075170" y="643255"/>
            <a:ext cx="4899660" cy="3382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28980" y="3801745"/>
            <a:ext cx="5999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提高了全球粮食产量，使世界人口激增。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7815" y="111125"/>
            <a:ext cx="59029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食物物种交流带来的影响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9930" y="3019425"/>
            <a:ext cx="10427970" cy="203390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anchor="t">
            <a:sp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252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en-US" altLang="zh-CN" sz="252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欧洲人已经如此彻底的接纳美洲食物，实在很难想象哥伦布时代之前他们的饮食是何等模样，你能想象没有辣椒的地中海菜，少了有辣椒粉调味的菜吗？谁能想象一位无番茄可用的意大利厨子？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     ——《哥伦布大交换》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3665" name="Rectangle 6"/>
          <p:cNvSpPr/>
          <p:nvPr/>
        </p:nvSpPr>
        <p:spPr>
          <a:xfrm>
            <a:off x="697865" y="728980"/>
            <a:ext cx="10429240" cy="228981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洲的农作物，如烟草、玉米、马铃薯，甜菊、花生、西红柿传到欧洲、亚洲和非洲，增加了人类的食品种类，改变了人的饮食结构，欧洲的家畜，如马、牛、山羊则影响和改变北美印第安人的生活方式。美洲的烟草在很大程度上改变了欧洲人和土耳其人的生活习惯。</a:t>
            </a:r>
            <a:endParaRPr lang="en-US" altLang="zh-CN" sz="2400" b="1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>
              <a:lnSpc>
                <a:spcPct val="110000"/>
              </a:lnSpc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周一良吴于廑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世界通史资料选辑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67790" y="5560695"/>
            <a:ext cx="10243820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改变了当地食物结构，丰富了人们的饮食种类。</a:t>
            </a:r>
            <a:endParaRPr lang="zh-CN" sz="2400" b="1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chemeClr val="tx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玉米、马铃薯、甘薯促进了畜牧业的发展，深刻影响着人类的日常生活。</a:t>
            </a:r>
            <a:endParaRPr lang="zh-CN" altLang="en-US" sz="2400" b="1">
              <a:solidFill>
                <a:schemeClr val="tx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4740" y="5130800"/>
            <a:ext cx="43243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改变了人们的饮食习惯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7815" y="131445"/>
            <a:ext cx="59029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食物物种交流带来的影响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0535" y="1240155"/>
            <a:ext cx="11456035" cy="252666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en-US" altLang="zh-CN" sz="2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在北美地区，水稻仅有3%供本地消费，其余全都用于出口。玉米、番薯的上市贸易,既增加了农民收入,又起到了平抑粮价的作用。</a:t>
            </a:r>
            <a:endParaRPr lang="en-US" altLang="zh-CN" sz="2400" b="1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en-US" altLang="zh-CN" sz="2400" b="1" dirty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北美和俄国平原是我们的玉米地;加拿大和波罗的海是我们的林区;澳大利亚有我们的牧场;南非和澳大利亚的黄金流向伦敦;印度人和中国人为我们种植茶叶 … 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   ——1865年英国经济学家杰文斯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277620" y="4777105"/>
            <a:ext cx="102660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北美：水稻主要用于出口，促进了对外贸易的发展。
中国：玉米等外来高产农作物增加了粮食供应总量，促进了商品经济发展。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6005" y="4241165"/>
            <a:ext cx="52247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推进了当地经济和贸易的发展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7815" y="121285"/>
            <a:ext cx="67430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食物物种交流带来的影响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0720" y="713740"/>
            <a:ext cx="11095355" cy="171450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清代以来，人口压力不断增加，原本人烟稀少的广大山区，因为“老林初开，包谷不粪而获”和番薯“备荒第一物”的特性，番薯等栽种遍野，“生齿日繁”。“棚民租山垦种，阡陌相连，将山土刨松，一遇淫霖，沙随水落，倾注而下，溪河日淀月淤，不能容纳。”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——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何炳棣、陈树平</a:t>
            </a:r>
            <a:endParaRPr lang="zh-CN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8995" y="4906010"/>
            <a:ext cx="892175" cy="497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rgbClr val="FF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美洲</a:t>
            </a:r>
            <a:endParaRPr lang="zh-CN" sz="2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0720" y="4129405"/>
            <a:ext cx="4253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4.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对当地生态环境产生影响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5480" y="2423795"/>
            <a:ext cx="11120755" cy="137668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【史料阅读】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p12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zh-CN" sz="2400" b="1" dirty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邑境山多田少，居民倍增，稻谷不足以给，则于山上种包谷，洋芋、荞麦、燕麦或蕨蒿之类。深林剪伐殆尽，巨阜危峰，一望皆包谷也。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         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袁景晖《建始县志》</a:t>
            </a:r>
            <a:endParaRPr lang="zh-CN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8420" y="4773930"/>
            <a:ext cx="8323580" cy="90297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马牛羊繁殖数量远超土地承载能力；</a:t>
            </a:r>
            <a:endParaRPr lang="zh-CN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大量种植农作物，导致原始森林被滥伐，地表植被遭到破坏。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98420" y="5818505"/>
            <a:ext cx="9516110" cy="90297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引进推广耐旱高产的玉米、甘薯，使以前不适应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耕种的荒山、丘陵、沙地得以利用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，扩大了耕地面积。但过度垦荒造田，也导致水土流失。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7405" y="5818505"/>
            <a:ext cx="912495" cy="902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中国明清</a:t>
            </a:r>
            <a:endParaRPr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1820545" y="5843270"/>
            <a:ext cx="9448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双重</a:t>
            </a:r>
            <a:endParaRPr lang="zh-CN" sz="2400" b="1">
              <a:solidFill>
                <a:srgbClr val="1D41D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r>
              <a:rPr lang="zh-CN" sz="24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影响</a:t>
            </a:r>
            <a:endParaRPr lang="zh-CN" altLang="en-US" sz="2400" b="1">
              <a:solidFill>
                <a:srgbClr val="1D41D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07920" y="3528060"/>
            <a:ext cx="5553075" cy="4603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据材料指出袁景晖喜悦中的“隐忧”？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6" grpId="0" bldLvl="0" animBg="1"/>
      <p:bldP spid="7" grpId="0" bldLvl="0" animBg="1"/>
      <p:bldP spid="9" grpId="0" bldLvl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680720" y="160020"/>
            <a:ext cx="7919720" cy="130429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80720" y="231775"/>
            <a:ext cx="4620895" cy="12084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>
            <p:custDataLst>
              <p:tags r:id="rId1"/>
            </p:custDataLst>
          </p:nvPr>
        </p:nvSpPr>
        <p:spPr>
          <a:xfrm>
            <a:off x="5285105" y="1529080"/>
            <a:ext cx="4730750" cy="459105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02" tIns="45701" rIns="91402" bIns="45701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zh-CN" altLang="en-US" sz="2400" b="1" smtClean="0"/>
              <a:t>粮食作物（玉米、马铃薯、甘薯</a:t>
            </a:r>
            <a:r>
              <a:rPr lang="zh-CN" altLang="en-US" sz="1800" b="1" smtClean="0"/>
              <a:t>）</a:t>
            </a:r>
            <a:endParaRPr lang="zh-CN" altLang="en-US" sz="1800" b="1" smtClean="0"/>
          </a:p>
        </p:txBody>
      </p:sp>
      <p:sp>
        <p:nvSpPr>
          <p:cNvPr id="51" name="文本框 50"/>
          <p:cNvSpPr txBox="1"/>
          <p:nvPr>
            <p:custDataLst>
              <p:tags r:id="rId2"/>
            </p:custDataLst>
          </p:nvPr>
        </p:nvSpPr>
        <p:spPr>
          <a:xfrm>
            <a:off x="2912745" y="1600200"/>
            <a:ext cx="1954530" cy="828675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02" tIns="45701" rIns="91402" bIns="45701">
            <a:spAutoFit/>
          </a:bodyPr>
          <a:lstStyle/>
          <a:p>
            <a:pPr>
              <a:defRPr/>
            </a:pPr>
            <a:r>
              <a:rPr lang="zh-CN" altLang="en-US" sz="2400" b="1" smtClean="0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美洲物种的外传</a:t>
            </a:r>
            <a:endParaRPr lang="zh-CN" altLang="en-US" sz="2400" b="1" smtClean="0">
              <a:solidFill>
                <a:srgbClr val="1D41D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50"/>
          <p:cNvSpPr txBox="1"/>
          <p:nvPr>
            <p:custDataLst>
              <p:tags r:id="rId3"/>
            </p:custDataLst>
          </p:nvPr>
        </p:nvSpPr>
        <p:spPr>
          <a:xfrm>
            <a:off x="2825750" y="2783840"/>
            <a:ext cx="2167255" cy="828675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02" tIns="45701" rIns="91402" bIns="45701">
            <a:spAutoFit/>
          </a:bodyPr>
          <a:lstStyle/>
          <a:p>
            <a:pPr>
              <a:defRPr/>
            </a:pPr>
            <a:r>
              <a:rPr lang="zh-CN" altLang="en-US" sz="2400" b="1" smtClean="0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其他地区物种在美洲的推广</a:t>
            </a:r>
            <a:endParaRPr lang="zh-CN" altLang="en-US" sz="2400" b="1" smtClean="0">
              <a:solidFill>
                <a:srgbClr val="1D41D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52"/>
          <p:cNvSpPr txBox="1"/>
          <p:nvPr>
            <p:custDataLst>
              <p:tags r:id="rId4"/>
            </p:custDataLst>
          </p:nvPr>
        </p:nvSpPr>
        <p:spPr>
          <a:xfrm>
            <a:off x="5290185" y="2061210"/>
            <a:ext cx="4719955" cy="459105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02" tIns="45701" rIns="91402" bIns="45701">
            <a:spAutoFit/>
          </a:bodyPr>
          <a:lstStyle/>
          <a:p>
            <a:pPr>
              <a:defRPr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蔬菜作物（番茄、辣椒）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52"/>
          <p:cNvSpPr txBox="1"/>
          <p:nvPr>
            <p:custDataLst>
              <p:tags r:id="rId5"/>
            </p:custDataLst>
          </p:nvPr>
        </p:nvSpPr>
        <p:spPr>
          <a:xfrm>
            <a:off x="5257165" y="2668905"/>
            <a:ext cx="4721225" cy="459105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02" tIns="45701" rIns="91402" bIns="45701">
            <a:spAutoFit/>
          </a:bodyPr>
          <a:lstStyle/>
          <a:p>
            <a:pPr>
              <a:defRPr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农作物（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粮食、水果、蔬菜等）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52"/>
          <p:cNvSpPr txBox="1"/>
          <p:nvPr>
            <p:custDataLst>
              <p:tags r:id="rId6"/>
            </p:custDataLst>
          </p:nvPr>
        </p:nvSpPr>
        <p:spPr>
          <a:xfrm>
            <a:off x="6391275" y="4552950"/>
            <a:ext cx="3624580" cy="459105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02" tIns="45701" rIns="91402" bIns="45701">
            <a:spAutoFit/>
          </a:bodyPr>
          <a:lstStyle/>
          <a:p>
            <a:pPr algn="l">
              <a:buClrTx/>
              <a:buSzTx/>
              <a:buFontTx/>
              <a:defRPr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改变了人们的饮食习惯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50"/>
          <p:cNvSpPr txBox="1"/>
          <p:nvPr>
            <p:custDataLst>
              <p:tags r:id="rId7"/>
            </p:custDataLst>
          </p:nvPr>
        </p:nvSpPr>
        <p:spPr>
          <a:xfrm>
            <a:off x="2999105" y="4856480"/>
            <a:ext cx="2165985" cy="828675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02" tIns="45701" rIns="91402" bIns="45701">
            <a:spAutoFit/>
          </a:bodyPr>
          <a:lstStyle/>
          <a:p>
            <a:pPr>
              <a:defRPr/>
            </a:pPr>
            <a:r>
              <a:rPr lang="zh-CN" altLang="en-US" sz="2400" b="1" smtClean="0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食物物种交流带来的影响</a:t>
            </a:r>
            <a:endParaRPr lang="zh-CN" altLang="en-US" sz="2400" b="1" smtClean="0">
              <a:solidFill>
                <a:srgbClr val="1D41D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52"/>
          <p:cNvSpPr txBox="1"/>
          <p:nvPr>
            <p:custDataLst>
              <p:tags r:id="rId8"/>
            </p:custDataLst>
          </p:nvPr>
        </p:nvSpPr>
        <p:spPr>
          <a:xfrm>
            <a:off x="5321935" y="3216910"/>
            <a:ext cx="4737100" cy="459105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02" tIns="45701" rIns="91402" bIns="45701">
            <a:spAutoFit/>
          </a:bodyPr>
          <a:lstStyle/>
          <a:p>
            <a:pPr algn="l">
              <a:buClrTx/>
              <a:buSzTx/>
              <a:buFontTx/>
              <a:defRPr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禽畜（鸡、牛、驴、马、猪、羊）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52"/>
          <p:cNvSpPr txBox="1"/>
          <p:nvPr>
            <p:custDataLst>
              <p:tags r:id="rId9"/>
            </p:custDataLst>
          </p:nvPr>
        </p:nvSpPr>
        <p:spPr>
          <a:xfrm>
            <a:off x="6359525" y="3990975"/>
            <a:ext cx="5389880" cy="459105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02" tIns="45701" rIns="91402" bIns="45701">
            <a:spAutoFit/>
          </a:bodyPr>
          <a:lstStyle/>
          <a:p>
            <a:pPr>
              <a:defRPr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提高了全球粮食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产量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，使世界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人口激增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52"/>
          <p:cNvSpPr txBox="1"/>
          <p:nvPr>
            <p:custDataLst>
              <p:tags r:id="rId10"/>
            </p:custDataLst>
          </p:nvPr>
        </p:nvSpPr>
        <p:spPr>
          <a:xfrm>
            <a:off x="6402070" y="5111115"/>
            <a:ext cx="3624580" cy="459105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02" tIns="45701" rIns="91402" bIns="45701">
            <a:spAutoFit/>
          </a:bodyPr>
          <a:lstStyle/>
          <a:p>
            <a:pPr algn="l">
              <a:buClrTx/>
              <a:buSzTx/>
              <a:buFontTx/>
              <a:defRPr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推动当地经济贸易的发展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52"/>
          <p:cNvSpPr txBox="1"/>
          <p:nvPr>
            <p:custDataLst>
              <p:tags r:id="rId11"/>
            </p:custDataLst>
          </p:nvPr>
        </p:nvSpPr>
        <p:spPr>
          <a:xfrm>
            <a:off x="6294120" y="5767705"/>
            <a:ext cx="4847590" cy="459105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02" tIns="45701" rIns="91402" bIns="45701">
            <a:spAutoFit/>
          </a:bodyPr>
          <a:lstStyle/>
          <a:p>
            <a:pPr algn="l">
              <a:buClrTx/>
              <a:buSzTx/>
              <a:buFontTx/>
              <a:defRPr/>
            </a:pP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对当地生态环境产生了一定的影响</a:t>
            </a:r>
            <a:endParaRPr lang="zh-CN" altLang="en-US" sz="2400" b="1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160655" y="3110865"/>
            <a:ext cx="2380615" cy="828675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02" tIns="45701" rIns="91402" bIns="45701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>
              <a:defRPr/>
            </a:pPr>
            <a:r>
              <a:rPr lang="zh-CN" altLang="en-US" sz="2400" b="1">
                <a:solidFill>
                  <a:schemeClr val="tx1"/>
                </a:solidFill>
              </a:rPr>
              <a:t>新航路开辟后的食物物种交流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23550" y="228854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81930" y="451231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积极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2570" y="5781675"/>
            <a:ext cx="795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消极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94690" y="339725"/>
            <a:ext cx="2692400" cy="9677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0900" y="435610"/>
            <a:ext cx="232537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defRPr/>
            </a:pPr>
            <a:r>
              <a:rPr lang="zh-CN" altLang="en-US" sz="24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新航路开辟后的</a:t>
            </a:r>
            <a:endParaRPr lang="zh-CN" altLang="en-US" sz="2400" b="1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defRPr/>
            </a:pPr>
            <a:r>
              <a:rPr lang="zh-CN" altLang="en-US" sz="24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食物物种交流</a:t>
            </a:r>
            <a:endParaRPr lang="zh-CN" altLang="en-US" sz="2400" b="1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19170" y="425450"/>
            <a:ext cx="109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哥伦布</a:t>
            </a:r>
            <a:endParaRPr lang="zh-CN" altLang="en-US" sz="2400" b="1"/>
          </a:p>
          <a:p>
            <a:r>
              <a:rPr lang="zh-CN" altLang="en-US" sz="2400" b="1"/>
              <a:t>大交换</a:t>
            </a:r>
            <a:endParaRPr lang="zh-CN" altLang="en-US" sz="2400" b="1"/>
          </a:p>
        </p:txBody>
      </p:sp>
      <p:sp>
        <p:nvSpPr>
          <p:cNvPr id="16" name="文本框 15"/>
          <p:cNvSpPr txBox="1"/>
          <p:nvPr/>
        </p:nvSpPr>
        <p:spPr>
          <a:xfrm>
            <a:off x="5312410" y="506095"/>
            <a:ext cx="3176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bg1"/>
                </a:solidFill>
              </a:rPr>
              <a:t>全球联系的初步建立</a:t>
            </a:r>
            <a:endParaRPr lang="zh-CN" altLang="en-US" sz="24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62" name="文本框 61"/>
          <p:cNvSpPr txBox="1"/>
          <p:nvPr>
            <p:custDataLst>
              <p:tags r:id="rId13"/>
            </p:custDataLst>
          </p:nvPr>
        </p:nvSpPr>
        <p:spPr>
          <a:xfrm>
            <a:off x="10552430" y="353060"/>
            <a:ext cx="1076960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80" name="AutoShape 8"/>
          <p:cNvSpPr/>
          <p:nvPr>
            <p:custDataLst>
              <p:tags r:id="rId14"/>
            </p:custDataLst>
          </p:nvPr>
        </p:nvSpPr>
        <p:spPr bwMode="auto">
          <a:xfrm>
            <a:off x="2587625" y="1892300"/>
            <a:ext cx="202565" cy="3542665"/>
          </a:xfrm>
          <a:prstGeom prst="leftBrace">
            <a:avLst>
              <a:gd name="adj1" fmla="val 168034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AutoShape 8"/>
          <p:cNvSpPr/>
          <p:nvPr>
            <p:custDataLst>
              <p:tags r:id="rId15"/>
            </p:custDataLst>
          </p:nvPr>
        </p:nvSpPr>
        <p:spPr bwMode="auto">
          <a:xfrm>
            <a:off x="4989830" y="1600200"/>
            <a:ext cx="100965" cy="946150"/>
          </a:xfrm>
          <a:prstGeom prst="leftBrace">
            <a:avLst>
              <a:gd name="adj1" fmla="val 168034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AutoShape 8"/>
          <p:cNvSpPr/>
          <p:nvPr>
            <p:custDataLst>
              <p:tags r:id="rId16"/>
            </p:custDataLst>
          </p:nvPr>
        </p:nvSpPr>
        <p:spPr bwMode="auto">
          <a:xfrm>
            <a:off x="4997450" y="2742565"/>
            <a:ext cx="100965" cy="946150"/>
          </a:xfrm>
          <a:prstGeom prst="leftBrace">
            <a:avLst>
              <a:gd name="adj1" fmla="val 168034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AutoShape 8"/>
          <p:cNvSpPr/>
          <p:nvPr>
            <p:custDataLst>
              <p:tags r:id="rId17"/>
            </p:custDataLst>
          </p:nvPr>
        </p:nvSpPr>
        <p:spPr bwMode="auto">
          <a:xfrm>
            <a:off x="5064125" y="4619625"/>
            <a:ext cx="111125" cy="1327785"/>
          </a:xfrm>
          <a:prstGeom prst="leftBrace">
            <a:avLst>
              <a:gd name="adj1" fmla="val 168034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AutoShape 8"/>
          <p:cNvSpPr/>
          <p:nvPr>
            <p:custDataLst>
              <p:tags r:id="rId18"/>
            </p:custDataLst>
          </p:nvPr>
        </p:nvSpPr>
        <p:spPr bwMode="auto">
          <a:xfrm>
            <a:off x="6223635" y="4135120"/>
            <a:ext cx="92075" cy="1301115"/>
          </a:xfrm>
          <a:prstGeom prst="leftBrace">
            <a:avLst>
              <a:gd name="adj1" fmla="val 168034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AutoShape 8"/>
          <p:cNvSpPr/>
          <p:nvPr>
            <p:custDataLst>
              <p:tags r:id="rId19"/>
            </p:custDataLst>
          </p:nvPr>
        </p:nvSpPr>
        <p:spPr bwMode="auto">
          <a:xfrm rot="10800000">
            <a:off x="10102215" y="1529080"/>
            <a:ext cx="191770" cy="2068830"/>
          </a:xfrm>
          <a:prstGeom prst="leftBrace">
            <a:avLst>
              <a:gd name="adj1" fmla="val 168034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2" grpId="0" bldLvl="0" animBg="1"/>
      <p:bldP spid="14" grpId="0"/>
      <p:bldP spid="16" grpId="0"/>
      <p:bldP spid="3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88945" y="5819775"/>
            <a:ext cx="505269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交流范围有限，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交流物种较少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79240" y="2854325"/>
            <a:ext cx="7863205" cy="19380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凡是名称前冠以“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胡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”字的植物，大多为两汉两晋时由西北引入；凡冠以“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海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”字的植物，大多为南北朝后由海外引入；冠以“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番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”字的植物，大多为南宋至元明时由“番舶”引入。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——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农史学家石声汉</a:t>
            </a:r>
            <a:endParaRPr lang="zh-CN" altLang="en-US" sz="24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59230" y="5163185"/>
            <a:ext cx="787527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结合教材课前导言，概括新航路开辟前物种交流的特点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。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79240" y="909955"/>
            <a:ext cx="7853045" cy="19380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新航路开辟以前，</a:t>
            </a:r>
            <a:r>
              <a:rPr lang="zh-CN" altLang="en-US" sz="24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食物物种交流主要在彼此邻近的地区和各大洲内部进行，也有一些跨洲的食物物种交流。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公元前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6000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年左右，西亚的小麦、大麦等进入了欧洲。公元前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世纪到公元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世纪间，通过丝绸之路，葡萄、苜蓿等传到中国，樱桃、杏等也从亚洲传到罗马。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7" name="图片 718851" descr="2-10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378" t="3798" b="2240"/>
          <a:stretch>
            <a:fillRect/>
          </a:stretch>
        </p:blipFill>
        <p:spPr>
          <a:xfrm>
            <a:off x="173355" y="1087120"/>
            <a:ext cx="3783965" cy="34677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ldLvl="0" animBg="1"/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71065" y="5483225"/>
            <a:ext cx="6424930" cy="460375"/>
          </a:xfrm>
          <a:prstGeom prst="rect">
            <a:avLst/>
          </a:prstGeom>
          <a:noFill/>
          <a:ln w="12700" cmpd="sng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回顾：《中外历史纲要》下册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第7课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>
            <a:off x="6608686" y="2507615"/>
            <a:ext cx="2586991" cy="2287905"/>
            <a:chOff x="7471530" y="1710928"/>
            <a:chExt cx="1853660" cy="2045077"/>
          </a:xfrm>
        </p:grpSpPr>
        <p:sp>
          <p:nvSpPr>
            <p:cNvPr id="9" name="圆角矩形 8"/>
            <p:cNvSpPr/>
            <p:nvPr/>
          </p:nvSpPr>
          <p:spPr>
            <a:xfrm>
              <a:off x="7852817" y="1710928"/>
              <a:ext cx="1381372" cy="4370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人口迁移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7852817" y="2267180"/>
              <a:ext cx="1381372" cy="4370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物种交流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852817" y="2818891"/>
              <a:ext cx="1381372" cy="4370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疾病传播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13" name="圆角矩形 8"/>
            <p:cNvSpPr/>
            <p:nvPr/>
          </p:nvSpPr>
          <p:spPr>
            <a:xfrm>
              <a:off x="7471530" y="3318950"/>
              <a:ext cx="1762660" cy="4370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商品世界性流动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5" name="肘形连接符 14"/>
            <p:cNvCxnSpPr/>
            <p:nvPr/>
          </p:nvCxnSpPr>
          <p:spPr>
            <a:xfrm rot="10800000" flipV="1">
              <a:off x="9322353" y="1929122"/>
              <a:ext cx="2837" cy="1662981"/>
            </a:xfrm>
            <a:prstGeom prst="bentConnector3">
              <a:avLst>
                <a:gd name="adj1" fmla="val -7500346"/>
              </a:avLst>
            </a:prstGeom>
            <a:ln w="190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肘形连接符 15"/>
            <p:cNvCxnSpPr/>
            <p:nvPr/>
          </p:nvCxnSpPr>
          <p:spPr>
            <a:xfrm rot="10800000" flipV="1">
              <a:off x="9322353" y="2412158"/>
              <a:ext cx="2837" cy="643293"/>
            </a:xfrm>
            <a:prstGeom prst="bentConnector3">
              <a:avLst>
                <a:gd name="adj1" fmla="val -7500346"/>
              </a:avLst>
            </a:prstGeom>
            <a:ln w="190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9201150" y="3003550"/>
            <a:ext cx="5041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en-US" altLang="zh-CN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2865" y="3366770"/>
            <a:ext cx="3641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全球联系的初步建立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1307" y="862873"/>
            <a:ext cx="10923917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</a:t>
            </a:r>
            <a:r>
              <a:rPr lang="en-US" altLang="zh-CN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课 </a:t>
            </a:r>
            <a:r>
              <a:rPr lang="en-US" altLang="zh-CN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新航路开辟后的食物</a:t>
            </a:r>
            <a:r>
              <a:rPr lang="zh-CN" altLang="en-US" sz="40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物种</a:t>
            </a: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交</a:t>
            </a:r>
            <a:r>
              <a:rPr lang="zh-CN" altLang="en-US" sz="40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流</a:t>
            </a:r>
            <a:endParaRPr lang="zh-CN" altLang="en-US" sz="40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003540" y="647065"/>
            <a:ext cx="2399665" cy="10560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1" grpId="0"/>
      <p:bldP spid="2" grpId="0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8145" y="254000"/>
            <a:ext cx="607314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美洲物种的外传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10" y="1772285"/>
            <a:ext cx="8305165" cy="465328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7241540" y="3236595"/>
            <a:ext cx="647700" cy="65849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537960" y="3236595"/>
            <a:ext cx="647700" cy="65849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59880" y="2578100"/>
            <a:ext cx="647700" cy="65849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438775" y="2883535"/>
            <a:ext cx="647700" cy="65849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05510" y="1095375"/>
            <a:ext cx="216598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外传概况</a:t>
            </a:r>
            <a:endParaRPr lang="zh-CN" altLang="en-US" sz="2800" b="1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10255" y="1120140"/>
            <a:ext cx="7550785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同学们自主梳理：物种外传的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时间、种类、传播区域</a:t>
            </a:r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  <p:bldP spid="12" grpId="0" bldLvl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9420" y="83185"/>
            <a:ext cx="366014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美洲物种的外传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6149" name="图片 2"/>
          <p:cNvPicPr/>
          <p:nvPr/>
        </p:nvPicPr>
        <p:blipFill>
          <a:blip r:embed="rId1"/>
          <a:srcRect l="19004" t="5928" r="7982" b="19647"/>
          <a:stretch>
            <a:fillRect/>
          </a:stretch>
        </p:blipFill>
        <p:spPr>
          <a:xfrm>
            <a:off x="3168650" y="614045"/>
            <a:ext cx="1328420" cy="1111885"/>
          </a:xfrm>
          <a:prstGeom prst="ellipse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8101" t="23809" r="7086" b="20193"/>
          <a:stretch>
            <a:fillRect/>
          </a:stretch>
        </p:blipFill>
        <p:spPr>
          <a:xfrm>
            <a:off x="4668520" y="608965"/>
            <a:ext cx="1329055" cy="1138555"/>
          </a:xfrm>
          <a:prstGeom prst="ellipse">
            <a:avLst/>
          </a:prstGeom>
        </p:spPr>
      </p:pic>
      <p:pic>
        <p:nvPicPr>
          <p:cNvPr id="6151" name="图片 4"/>
          <p:cNvPicPr/>
          <p:nvPr/>
        </p:nvPicPr>
        <p:blipFill>
          <a:blip r:embed="rId3"/>
          <a:srcRect t="23798" r="10547" b="-2957"/>
          <a:stretch>
            <a:fillRect/>
          </a:stretch>
        </p:blipFill>
        <p:spPr>
          <a:xfrm>
            <a:off x="5997575" y="626745"/>
            <a:ext cx="1341755" cy="1111885"/>
          </a:xfrm>
          <a:prstGeom prst="ellipse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1" name="文本框 20"/>
          <p:cNvSpPr txBox="1"/>
          <p:nvPr/>
        </p:nvSpPr>
        <p:spPr>
          <a:xfrm>
            <a:off x="949325" y="924560"/>
            <a:ext cx="128968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2.表现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71315" y="150495"/>
            <a:ext cx="7446645" cy="429895"/>
          </a:xfrm>
          <a:prstGeom prst="rect">
            <a:avLst/>
          </a:prstGeom>
          <a:noFill/>
          <a:ln w="12700" cmpd="sng"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同学们自主梳理：</a:t>
            </a:r>
            <a:r>
              <a:rPr lang="zh-CN" sz="20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物种传入欧洲和中国的情况，</a:t>
            </a:r>
            <a:r>
              <a:rPr lang="zh-CN" sz="20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完成表格内容。</a:t>
            </a:r>
            <a:endParaRPr lang="zh-CN" sz="2000" b="1">
              <a:solidFill>
                <a:srgbClr val="1D41D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4"/>
            </p:custDataLst>
          </p:nvPr>
        </p:nvGraphicFramePr>
        <p:xfrm>
          <a:off x="387350" y="1750060"/>
          <a:ext cx="11689080" cy="505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20"/>
                <a:gridCol w="1108710"/>
                <a:gridCol w="4739640"/>
                <a:gridCol w="5274310"/>
              </a:tblGrid>
              <a:tr h="7315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类型</a:t>
                      </a:r>
                      <a:endParaRPr 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物种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传入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欧洲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传入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中国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5595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粮食作物</a:t>
                      </a:r>
                      <a:endParaRPr lang="en-US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玉米</a:t>
                      </a:r>
                      <a:endParaRPr lang="en-US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8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马铃薯</a:t>
                      </a:r>
                      <a:endParaRPr lang="en-US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6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甘薯</a:t>
                      </a:r>
                      <a:endParaRPr lang="en-US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7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蔬菜作物</a:t>
                      </a:r>
                      <a:endParaRPr lang="en-US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番茄</a:t>
                      </a:r>
                      <a:endParaRPr lang="en-US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辣椒</a:t>
                      </a:r>
                      <a:endParaRPr lang="en-US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012315" y="2512695"/>
            <a:ext cx="5052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庭院种植→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推广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南欧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→传遍欧洲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buClrTx/>
              <a:buSzTx/>
              <a:buFontTx/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</a:t>
            </a:r>
            <a:r>
              <a:rPr lang="en-US" altLang="zh-CN" sz="2400" b="1" dirty="0" smtClean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</a:t>
            </a:r>
            <a:r>
              <a:rPr lang="zh-CN" altLang="en-US" sz="2400" b="1" dirty="0" smtClean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世纪中叶起</a:t>
            </a:r>
            <a:r>
              <a:rPr lang="en-US" altLang="zh-CN" sz="2400" b="1" dirty="0" smtClean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17</a:t>
            </a:r>
            <a:r>
              <a:rPr lang="zh-CN" altLang="en-US" sz="2400" b="1" dirty="0" smtClean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</a:t>
            </a:r>
            <a:endParaRPr lang="zh-CN" altLang="en-US" sz="2400" b="1" dirty="0" smtClean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buClrTx/>
              <a:buSzTx/>
              <a:buFontTx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供观赏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主粮和饲料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仅次于小麦</a:t>
            </a:r>
            <a:endParaRPr lang="zh-CN" altLang="en-US" sz="24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buClrTx/>
              <a:buSzTx/>
              <a:buFontTx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的粮食作物</a:t>
            </a:r>
            <a:endParaRPr lang="zh-CN" altLang="en-US" sz="24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01215" y="4114800"/>
            <a:ext cx="477901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16世纪末，作为食用作物开始在欧洲推广</a:t>
            </a:r>
            <a:endParaRPr lang="zh-CN" altLang="en-US" sz="2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82800" y="4559935"/>
            <a:ext cx="465137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甘薯引入欧洲后，传播比较缓慢</a:t>
            </a:r>
            <a:endParaRPr lang="zh-CN" altLang="en-US" sz="2400" b="1" dirty="0" smtClean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880860" y="2512060"/>
            <a:ext cx="531114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传播途径：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明朝时传入</a:t>
            </a:r>
            <a:r>
              <a:rPr lang="zh-CN" altLang="en-US" sz="2400" b="1" dirty="0" smtClean="0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（三路并进）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丘陵山地→平原地区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清朝前期，各地多有种植；乾隆、嘉庆年间，大规模推广；鸦片战争前夕，遍布全国</a:t>
            </a:r>
            <a:endParaRPr lang="zh-CN" altLang="en-US" sz="2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065010" y="4309110"/>
            <a:ext cx="42932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在中国的传播历程与玉米相似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934549" y="3651283"/>
            <a:ext cx="4984639" cy="3066472"/>
            <a:chOff x="3359" y="-2424"/>
            <a:chExt cx="11861" cy="6664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" y="-2424"/>
              <a:ext cx="11861" cy="6664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4429" y="3136"/>
              <a:ext cx="6231" cy="1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FF00"/>
                  </a:solidFill>
                </a:rPr>
                <a:t>被</a:t>
              </a:r>
              <a:r>
                <a:rPr lang="en-US" altLang="zh-CN" sz="2400" b="1">
                  <a:solidFill>
                    <a:srgbClr val="FFFF00"/>
                  </a:solidFill>
                </a:rPr>
                <a:t>“</a:t>
              </a:r>
              <a:r>
                <a:rPr lang="zh-CN" altLang="en-US" sz="2400" b="1">
                  <a:solidFill>
                    <a:srgbClr val="FFFF00"/>
                  </a:solidFill>
                </a:rPr>
                <a:t>穿越</a:t>
              </a:r>
              <a:r>
                <a:rPr lang="en-US" altLang="zh-CN" sz="2400" b="1">
                  <a:solidFill>
                    <a:srgbClr val="FFFF00"/>
                  </a:solidFill>
                </a:rPr>
                <a:t>”</a:t>
              </a:r>
              <a:r>
                <a:rPr lang="zh-CN" altLang="en-US" sz="2400" b="1">
                  <a:solidFill>
                    <a:srgbClr val="FFFF00"/>
                  </a:solidFill>
                </a:rPr>
                <a:t>的玉米</a:t>
              </a:r>
              <a:endParaRPr lang="zh-CN" altLang="en-US" sz="2400" b="1">
                <a:solidFill>
                  <a:srgbClr val="FFFF00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0415905" y="1805305"/>
            <a:ext cx="1744980" cy="7067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玉米什么时候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传入中国？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uiExpand="1"/>
      <p:bldP spid="11" grpId="0"/>
      <p:bldP spid="12" grpId="0"/>
      <p:bldP spid="26" grpId="0"/>
      <p:bldP spid="27" grpId="0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文本框 2"/>
          <p:cNvSpPr/>
          <p:nvPr>
            <p:custDataLst>
              <p:tags r:id="rId1"/>
            </p:custDataLst>
          </p:nvPr>
        </p:nvSpPr>
        <p:spPr>
          <a:xfrm>
            <a:off x="438150" y="600075"/>
            <a:ext cx="11562715" cy="287401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ts val="3100"/>
              </a:lnSpc>
            </a:pPr>
            <a:r>
              <a:rPr lang="zh-CN" altLang="en-US" sz="20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材料一 </a:t>
            </a:r>
            <a:r>
              <a:rPr lang="zh-CN" altLang="en-US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 番薯种出海外吕宋。明万历间，闽人陈振龙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贸易其地，得藤苗及栽种之法入中国</a:t>
            </a:r>
            <a:r>
              <a:rPr lang="zh-CN" altLang="en-US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。值闽中旱饥，振龙子经纶白于巡抚金学曾令试为种时，大有收获，可充谷食之半。自是硗确之地遍形栽播。 </a:t>
            </a:r>
            <a:endParaRPr lang="zh-CN" altLang="en-US" sz="2000" b="1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Wingdings" panose="05000000000000000000" pitchFamily="2" charset="2"/>
            </a:endParaRPr>
          </a:p>
          <a:p>
            <a:pPr lvl="0">
              <a:lnSpc>
                <a:spcPts val="3100"/>
              </a:lnSpc>
            </a:pPr>
            <a:r>
              <a:rPr lang="zh-CN" altLang="en-US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 </a:t>
            </a:r>
            <a:r>
              <a:rPr lang="en-US" altLang="zh-CN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                                                         </a:t>
            </a:r>
            <a:r>
              <a:rPr lang="zh-CN" altLang="en-US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——陈世元《金薯传习录》</a:t>
            </a:r>
            <a:endParaRPr lang="zh-CN" altLang="en-US" sz="2000" b="1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Wingdings" panose="05000000000000000000" pitchFamily="2" charset="2"/>
            </a:endParaRPr>
          </a:p>
          <a:p>
            <a:pPr lvl="0">
              <a:lnSpc>
                <a:spcPts val="3100"/>
              </a:lnSpc>
            </a:pPr>
            <a:r>
              <a:rPr lang="zh-CN" altLang="en-US" sz="20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材料二 </a:t>
            </a:r>
            <a:r>
              <a:rPr lang="zh-CN" altLang="en-US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 万历庚辰，客有泛舟之安南者，公偕往。比至，酋长延礼宾馆，每宴会，辄飨土产曰薯者，味甘美。公觊其种，贿于酋奴，获之。</a:t>
            </a:r>
            <a:r>
              <a:rPr lang="en-US" altLang="zh-CN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……</a:t>
            </a:r>
            <a:r>
              <a:rPr lang="zh-CN" altLang="en-US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未几伺间遁归。</a:t>
            </a:r>
            <a:r>
              <a:rPr lang="en-US" altLang="zh-CN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……</a:t>
            </a:r>
            <a:r>
              <a:rPr lang="zh-CN" altLang="en-US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壬午夏，乃抵家焉。</a:t>
            </a:r>
            <a:r>
              <a:rPr lang="en-US" altLang="zh-CN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……</a:t>
            </a:r>
            <a:r>
              <a:rPr lang="zh-CN" altLang="en-US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初，公至自安南也，以薯非等闲物，栽植花坞，冤白日，实已蕃滋，掘啖益美，念来自酋，因名</a:t>
            </a:r>
            <a:r>
              <a:rPr lang="en-US" altLang="zh-CN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“</a:t>
            </a:r>
            <a:r>
              <a:rPr lang="zh-CN" altLang="en-US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番薯</a:t>
            </a:r>
            <a:r>
              <a:rPr lang="en-US" altLang="zh-CN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”</a:t>
            </a:r>
            <a:r>
              <a:rPr lang="zh-CN" altLang="en-US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云。</a:t>
            </a:r>
            <a:endParaRPr lang="zh-CN" altLang="en-US" sz="2000" b="1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Wingdings" panose="05000000000000000000" pitchFamily="2" charset="2"/>
            </a:endParaRPr>
          </a:p>
          <a:p>
            <a:pPr lvl="0">
              <a:lnSpc>
                <a:spcPts val="3100"/>
              </a:lnSpc>
            </a:pPr>
            <a:r>
              <a:rPr lang="zh-CN" altLang="en-US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 </a:t>
            </a:r>
            <a:r>
              <a:rPr lang="en-US" altLang="zh-CN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                                                                ——</a:t>
            </a:r>
            <a:r>
              <a:rPr lang="zh-CN" altLang="en-US" sz="20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《凤冈陈氏族谱》</a:t>
            </a:r>
            <a:endParaRPr lang="zh-CN" altLang="en-US" sz="2000" b="1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135170" name="文本框 2"/>
          <p:cNvSpPr/>
          <p:nvPr>
            <p:custDataLst>
              <p:tags r:id="rId2"/>
            </p:custDataLst>
          </p:nvPr>
        </p:nvSpPr>
        <p:spPr>
          <a:xfrm>
            <a:off x="135255" y="111760"/>
            <a:ext cx="2759710" cy="460375"/>
          </a:xfrm>
          <a:prstGeom prst="rect">
            <a:avLst/>
          </a:prstGeom>
          <a:noFill/>
          <a:ln w="12700" cmpd="sng">
            <a:noFill/>
            <a:prstDash val="solid"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400" b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【学思之窗】</a:t>
            </a:r>
            <a:r>
              <a:rPr lang="en-US" altLang="zh-CN" sz="2400" b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p9 </a:t>
            </a:r>
            <a:endParaRPr lang="en-US" altLang="zh-CN" sz="2400" b="1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35171" name="文本框 1"/>
          <p:cNvSpPr/>
          <p:nvPr>
            <p:custDataLst>
              <p:tags r:id="rId3"/>
            </p:custDataLst>
          </p:nvPr>
        </p:nvSpPr>
        <p:spPr>
          <a:xfrm>
            <a:off x="-277495" y="4008755"/>
            <a:ext cx="6824345" cy="488950"/>
          </a:xfrm>
          <a:prstGeom prst="rect">
            <a:avLst/>
          </a:prstGeom>
          <a:noFill/>
          <a:ln w="12700" cmpd="sng">
            <a:noFill/>
            <a:prstDash val="solid"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ts val="31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Wingdings" panose="05000000000000000000" pitchFamily="2" charset="2"/>
              </a:rPr>
              <a:t>依据上述材料，谈谈甘薯是如何传入中国的。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Wingdings" panose="05000000000000000000" pitchFamily="2" charset="2"/>
            </a:endParaRPr>
          </a:p>
        </p:txBody>
      </p:sp>
      <p:sp>
        <p:nvSpPr>
          <p:cNvPr id="135175" name="文本框 1"/>
          <p:cNvSpPr/>
          <p:nvPr>
            <p:custDataLst>
              <p:tags r:id="rId4"/>
            </p:custDataLst>
          </p:nvPr>
        </p:nvSpPr>
        <p:spPr>
          <a:xfrm>
            <a:off x="75565" y="2988945"/>
            <a:ext cx="4726940" cy="461010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wrap="square" anchor="t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fontAlgn="auto">
              <a:lnSpc>
                <a:spcPct val="100000"/>
              </a:lnSpc>
            </a:pP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陈益从越南引种番薯至广东东莞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99695" y="4669155"/>
            <a:ext cx="6560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明朝万历年间，甘薯通过海外贸易传入中国。</a:t>
            </a:r>
            <a:endParaRPr lang="zh-CN" altLang="en-US" sz="2400" b="1">
              <a:solidFill>
                <a:srgbClr val="1D41D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7485" y="1374140"/>
            <a:ext cx="5461635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0">
            <a:spAutoFit/>
          </a:bodyPr>
          <a:lstStyle/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陈振龙从菲律宾引种番薯到福州长乐县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pic>
        <p:nvPicPr>
          <p:cNvPr id="4" name="陈振龙引进甘薯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53915" y="357505"/>
            <a:ext cx="7491730" cy="59518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35175" grpId="0" bldLvl="0" animBg="1"/>
      <p:bldP spid="2" grpId="0" bldLvl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9420" y="83185"/>
            <a:ext cx="366014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美洲物种的外传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6149" name="图片 2"/>
          <p:cNvPicPr/>
          <p:nvPr/>
        </p:nvPicPr>
        <p:blipFill>
          <a:blip r:embed="rId1"/>
          <a:srcRect l="19004" t="5928" r="7982" b="19647"/>
          <a:stretch>
            <a:fillRect/>
          </a:stretch>
        </p:blipFill>
        <p:spPr>
          <a:xfrm>
            <a:off x="3168650" y="614045"/>
            <a:ext cx="1328420" cy="1111885"/>
          </a:xfrm>
          <a:prstGeom prst="ellipse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8101" t="23809" r="7086" b="20193"/>
          <a:stretch>
            <a:fillRect/>
          </a:stretch>
        </p:blipFill>
        <p:spPr>
          <a:xfrm>
            <a:off x="4668520" y="608965"/>
            <a:ext cx="1329055" cy="1138555"/>
          </a:xfrm>
          <a:prstGeom prst="ellipse">
            <a:avLst/>
          </a:prstGeom>
        </p:spPr>
      </p:pic>
      <p:pic>
        <p:nvPicPr>
          <p:cNvPr id="6151" name="图片 4"/>
          <p:cNvPicPr/>
          <p:nvPr/>
        </p:nvPicPr>
        <p:blipFill>
          <a:blip r:embed="rId3"/>
          <a:srcRect t="23798" r="10547" b="-2957"/>
          <a:stretch>
            <a:fillRect/>
          </a:stretch>
        </p:blipFill>
        <p:spPr>
          <a:xfrm>
            <a:off x="5997575" y="626745"/>
            <a:ext cx="1341755" cy="1111885"/>
          </a:xfrm>
          <a:prstGeom prst="ellipse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b="6916"/>
          <a:stretch>
            <a:fillRect/>
          </a:stretch>
        </p:blipFill>
        <p:spPr>
          <a:xfrm>
            <a:off x="7339330" y="646430"/>
            <a:ext cx="1271270" cy="1065530"/>
          </a:xfrm>
          <a:prstGeom prst="ellipse">
            <a:avLst/>
          </a:prstGeom>
        </p:spPr>
      </p:pic>
      <p:pic>
        <p:nvPicPr>
          <p:cNvPr id="6153" name="图片 7"/>
          <p:cNvPicPr/>
          <p:nvPr/>
        </p:nvPicPr>
        <p:blipFill>
          <a:blip r:embed="rId5"/>
          <a:srcRect b="7833"/>
          <a:stretch>
            <a:fillRect/>
          </a:stretch>
        </p:blipFill>
        <p:spPr>
          <a:xfrm>
            <a:off x="8610600" y="614045"/>
            <a:ext cx="1405890" cy="1102360"/>
          </a:xfrm>
          <a:prstGeom prst="ellipse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1" name="文本框 20"/>
          <p:cNvSpPr txBox="1"/>
          <p:nvPr/>
        </p:nvSpPr>
        <p:spPr>
          <a:xfrm>
            <a:off x="949325" y="924560"/>
            <a:ext cx="128968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2.表现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71315" y="150495"/>
            <a:ext cx="7818120" cy="429895"/>
          </a:xfrm>
          <a:prstGeom prst="rect">
            <a:avLst/>
          </a:prstGeom>
          <a:noFill/>
          <a:ln w="12700" cmpd="sng"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同学们自主梳理：</a:t>
            </a:r>
            <a:r>
              <a:rPr lang="zh-CN" sz="20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物种传入欧洲和中国的情况，</a:t>
            </a:r>
            <a:r>
              <a:rPr lang="zh-CN" sz="20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完成表格内容。</a:t>
            </a:r>
            <a:endParaRPr lang="zh-CN" sz="2000" b="1">
              <a:solidFill>
                <a:srgbClr val="1D41D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3" name="表格 22"/>
          <p:cNvGraphicFramePr/>
          <p:nvPr>
            <p:custDataLst>
              <p:tags r:id="rId6"/>
            </p:custDataLst>
          </p:nvPr>
        </p:nvGraphicFramePr>
        <p:xfrm>
          <a:off x="387350" y="1750060"/>
          <a:ext cx="11689080" cy="505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20"/>
                <a:gridCol w="1108710"/>
                <a:gridCol w="4739640"/>
                <a:gridCol w="5274310"/>
              </a:tblGrid>
              <a:tr h="7315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类型</a:t>
                      </a:r>
                      <a:endParaRPr 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物种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传入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欧洲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传入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中国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85595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粮食作物</a:t>
                      </a:r>
                      <a:endParaRPr lang="en-US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玉米</a:t>
                      </a:r>
                      <a:endParaRPr lang="en-US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8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马铃薯</a:t>
                      </a:r>
                      <a:endParaRPr lang="en-US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6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甘薯</a:t>
                      </a:r>
                      <a:endParaRPr lang="en-US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7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蔬菜作物</a:t>
                      </a:r>
                      <a:endParaRPr lang="en-US" sz="24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番茄</a:t>
                      </a:r>
                      <a:endParaRPr lang="en-US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6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辣椒</a:t>
                      </a:r>
                      <a:endParaRPr lang="en-US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101215" y="4114800"/>
            <a:ext cx="477901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16世纪末，作为食用作物开始在欧洲推广</a:t>
            </a:r>
            <a:endParaRPr lang="zh-CN" altLang="en-US" sz="2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82800" y="4559935"/>
            <a:ext cx="465137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甘薯引入欧洲后，传播比较缓慢</a:t>
            </a:r>
            <a:endParaRPr lang="zh-CN" altLang="en-US" sz="2400" b="1" dirty="0" smtClean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98675" y="5184140"/>
            <a:ext cx="5026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观赏→食用栽培→农艺家改良品质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16150" y="5877560"/>
            <a:ext cx="43154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①15世纪末传入西班牙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②16世纪传到英国等欧洲国家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065010" y="4352290"/>
            <a:ext cx="42932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在中国的传播历程与玉米相似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75450" y="4999355"/>
            <a:ext cx="54889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明万历年间引入，当作观赏和药用植物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清光绪年间，开始作为食用蔬菜种植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26580" y="6053455"/>
            <a:ext cx="49847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明朝时，传入中国，被称为“番椒”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80860" y="2512060"/>
            <a:ext cx="531114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传播途径：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明朝时传入</a:t>
            </a:r>
            <a:r>
              <a:rPr lang="zh-CN" altLang="en-US" sz="2400" b="1" dirty="0" smtClean="0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（三路并进）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丘陵山地→平原地区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清朝前期，各地多有种植；乾隆、嘉庆年间，大规模推广；鸦片战争前夕，遍布全国</a:t>
            </a:r>
            <a:endParaRPr lang="zh-CN" altLang="en-US" sz="2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12315" y="2512695"/>
            <a:ext cx="51727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庭院种植→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推广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南欧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→传遍欧洲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buClrTx/>
              <a:buSzTx/>
              <a:buFontTx/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</a:t>
            </a:r>
            <a:r>
              <a:rPr lang="en-US" altLang="zh-CN" sz="2400" b="1" dirty="0" smtClean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</a:t>
            </a:r>
            <a:r>
              <a:rPr lang="zh-CN" altLang="en-US" sz="2400" b="1" dirty="0" smtClean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世纪中叶起</a:t>
            </a:r>
            <a:r>
              <a:rPr lang="en-US" altLang="zh-CN" sz="2400" b="1" dirty="0" smtClean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17</a:t>
            </a:r>
            <a:r>
              <a:rPr lang="zh-CN" altLang="en-US" sz="2400" b="1" dirty="0" smtClean="0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</a:t>
            </a:r>
            <a:endParaRPr lang="zh-CN" altLang="en-US" sz="2400" b="1" dirty="0" smtClean="0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buClrTx/>
              <a:buSzTx/>
              <a:buFontTx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供观赏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主粮和饲料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仅次于小麦</a:t>
            </a:r>
            <a:endParaRPr lang="zh-CN" altLang="en-US" sz="24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buClrTx/>
              <a:buSzTx/>
              <a:buFontTx/>
            </a:pP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的粮食作物</a:t>
            </a:r>
            <a:endParaRPr lang="zh-CN" altLang="en-US" sz="24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0835" y="174625"/>
            <a:ext cx="5461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其他地区物种在美洲的推广</a:t>
            </a:r>
            <a:endParaRPr lang="zh-CN" altLang="en-US" sz="2800" b="1">
              <a:solidFill>
                <a:srgbClr val="1D41D5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5"/>
          <a:stretch>
            <a:fillRect/>
          </a:stretch>
        </p:blipFill>
        <p:spPr>
          <a:xfrm>
            <a:off x="6274435" y="86360"/>
            <a:ext cx="5917565" cy="2778125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546735" y="1487170"/>
          <a:ext cx="3936365" cy="309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8725"/>
                <a:gridCol w="2707640"/>
              </a:tblGrid>
              <a:tr h="3784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类别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物种</a:t>
                      </a:r>
                      <a:endParaRPr lang="en-US" altLang="en-US" sz="2400" b="1">
                        <a:solidFill>
                          <a:schemeClr val="tx1"/>
                        </a:solidFill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40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1D41D5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粮食类</a:t>
                      </a:r>
                      <a:endParaRPr lang="en-US" altLang="en-US" sz="2400" b="1">
                        <a:solidFill>
                          <a:srgbClr val="1D41D5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0" u="sng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9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1D41D5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水果类</a:t>
                      </a:r>
                      <a:endParaRPr lang="en-US" altLang="en-US" sz="2400" b="1">
                        <a:solidFill>
                          <a:srgbClr val="1D41D5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0" u="sng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1D41D5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蔬菜类</a:t>
                      </a:r>
                      <a:endParaRPr lang="en-US" altLang="en-US" sz="2400" b="1">
                        <a:solidFill>
                          <a:srgbClr val="1D41D5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0" u="sng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4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1D41D5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经济类</a:t>
                      </a:r>
                      <a:endParaRPr lang="en-US" altLang="en-US" sz="2400" b="1">
                        <a:solidFill>
                          <a:srgbClr val="1D41D5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0" u="sng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631055" y="2946400"/>
            <a:ext cx="7427595" cy="1938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小麦和水稻对美洲人的社会生活影响最大</a:t>
            </a:r>
            <a:endParaRPr lang="zh-CN" altLang="en-US" sz="2400" b="1">
              <a:solidFill>
                <a:srgbClr val="1D41D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小麦：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由欧洲移民带到美洲，最初仅供富人享用，后来被迅速推广，成为美洲的主要粮食作物。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水稻：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由西班牙人带到美洲。18世纪中期，成为北美第二大农作物，产量仅次于小麦。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2590" y="1998980"/>
            <a:ext cx="2880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小麦、大麦、水稻</a:t>
            </a:r>
            <a:endParaRPr lang="en-US" altLang="en-US" sz="2400" b="1">
              <a:solidFill>
                <a:srgbClr val="00000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7400" y="2595880"/>
            <a:ext cx="21380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苹果、葡萄、甜橙、柠檬</a:t>
            </a:r>
            <a:endParaRPr lang="en-US" altLang="en-US" sz="2400" b="1">
              <a:solidFill>
                <a:srgbClr val="00000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14500" y="3568700"/>
            <a:ext cx="2747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黄瓜、甜瓜、豌豆</a:t>
            </a:r>
            <a:endParaRPr lang="en-US" altLang="en-US" sz="2400" b="1">
              <a:solidFill>
                <a:srgbClr val="00000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29790" y="4154170"/>
            <a:ext cx="12503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甘蔗等</a:t>
            </a:r>
            <a:endParaRPr lang="en-US" altLang="en-US" sz="2400" b="1">
              <a:solidFill>
                <a:srgbClr val="00000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8345" y="4711700"/>
            <a:ext cx="26447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2.禽类的推广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15" name="表格 14"/>
          <p:cNvGraphicFramePr/>
          <p:nvPr>
            <p:custDataLst>
              <p:tags r:id="rId3"/>
            </p:custDataLst>
          </p:nvPr>
        </p:nvGraphicFramePr>
        <p:xfrm>
          <a:off x="514350" y="5335270"/>
          <a:ext cx="11269345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6210"/>
                <a:gridCol w="2336165"/>
                <a:gridCol w="7506970"/>
              </a:tblGrid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用途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物种</a:t>
                      </a:r>
                      <a:endParaRPr lang="en-US" altLang="en-US" sz="2400" b="1">
                        <a:solidFill>
                          <a:schemeClr val="tx1"/>
                        </a:solidFill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影响</a:t>
                      </a:r>
                      <a:endParaRPr lang="en-US" altLang="en-US" sz="2400" b="1">
                        <a:solidFill>
                          <a:schemeClr val="tx1"/>
                        </a:solidFill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1D41D5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用于役畜</a:t>
                      </a:r>
                      <a:endParaRPr lang="en-US" altLang="en-US" sz="2400" b="1">
                        <a:solidFill>
                          <a:srgbClr val="1D41D5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牛、驴、骡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极大地改变了美洲的动物群落，推动了农业的发展。</a:t>
                      </a:r>
                      <a:endParaRPr lang="en-US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1D41D5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用于食用</a:t>
                      </a:r>
                      <a:endParaRPr lang="en-US" altLang="en-US" sz="2400" b="1">
                        <a:solidFill>
                          <a:srgbClr val="1D41D5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猪、羊、鸡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677545" y="885190"/>
            <a:ext cx="25520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1.农作物的推广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5"/>
          <a:stretch>
            <a:fillRect/>
          </a:stretch>
        </p:blipFill>
        <p:spPr>
          <a:xfrm>
            <a:off x="1519555" y="629920"/>
            <a:ext cx="8818880" cy="41395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57475" y="107950"/>
            <a:ext cx="701294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思考：新航路开辟后物种交流有什么特点？</a:t>
            </a:r>
            <a:endParaRPr 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720340" y="4845050"/>
            <a:ext cx="7152640" cy="53403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提示：</a:t>
            </a:r>
            <a:r>
              <a:rPr lang="zh-CN" sz="24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内容、</a:t>
            </a:r>
            <a:r>
              <a:rPr lang="en-US" altLang="zh-CN" sz="24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sz="24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范围、</a:t>
            </a:r>
            <a:r>
              <a:rPr lang="en-US" altLang="zh-CN" sz="24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sz="24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时间、</a:t>
            </a:r>
            <a:r>
              <a:rPr lang="en-US" altLang="zh-CN" sz="24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2400" b="1">
                <a:solidFill>
                  <a:srgbClr val="1D41D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交流、结果方面</a:t>
            </a:r>
            <a:endParaRPr lang="zh-CN" sz="2400" b="1">
              <a:solidFill>
                <a:srgbClr val="1D41D5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81900" y="1441450"/>
            <a:ext cx="2756535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sz="24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欧洲发挥主导作用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6125" y="5600065"/>
            <a:ext cx="11057255" cy="8299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66675" indent="-6667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特点：</a:t>
            </a:r>
            <a:r>
              <a:rPr lang="zh-CN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欧洲具有</a:t>
            </a: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主导性</a:t>
            </a:r>
            <a:r>
              <a:rPr lang="zh-CN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；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微软雅黑" panose="020B0503020204020204" pitchFamily="34" charset="-122"/>
              </a:rPr>
              <a:t>范围具</a:t>
            </a:r>
            <a:r>
              <a:rPr lang="zh-CN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微软雅黑" panose="020B0503020204020204" pitchFamily="34" charset="-122"/>
              </a:rPr>
              <a:t>有</a:t>
            </a: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微软雅黑" panose="020B0503020204020204" pitchFamily="34" charset="-122"/>
              </a:rPr>
              <a:t>全球性</a:t>
            </a:r>
            <a:r>
              <a:rPr lang="zh-CN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微软雅黑" panose="020B0503020204020204" pitchFamily="34" charset="-122"/>
              </a:rPr>
              <a:t>；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微软雅黑" panose="020B0503020204020204" pitchFamily="34" charset="-122"/>
              </a:rPr>
              <a:t>           </a:t>
            </a:r>
            <a:r>
              <a:rPr lang="zh-CN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交流具有</a:t>
            </a: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双向互补性；</a:t>
            </a:r>
            <a:endParaRPr lang="zh-CN" altLang="zh-CN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内容</a:t>
            </a:r>
            <a:r>
              <a:rPr lang="zh-CN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具有</a:t>
            </a: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丰富性</a:t>
            </a:r>
            <a:r>
              <a:rPr lang="zh-CN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结果</a:t>
            </a:r>
            <a:r>
              <a:rPr lang="zh-CN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具有</a:t>
            </a: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双重性</a:t>
            </a:r>
            <a:r>
              <a:rPr lang="zh-CN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（积极和消极）；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时间</a:t>
            </a:r>
            <a:r>
              <a:rPr lang="zh-CN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具有</a:t>
            </a: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长期性</a:t>
            </a:r>
            <a:r>
              <a:rPr lang="zh-CN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0" grpId="0" bldLvl="0" animBg="1"/>
      <p:bldP spid="6" grpId="0" bldLvl="0" animBg="1"/>
      <p:bldP spid="2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7820.529133858267,&quot;width&quot;:7946.8031496062995}"/>
</p:tagLst>
</file>

<file path=ppt/tags/tag64.xml><?xml version="1.0" encoding="utf-8"?>
<p:tagLst xmlns:p="http://schemas.openxmlformats.org/presentationml/2006/main">
  <p:tag name="KSO_WM_TEMPLATE_CATEGORY" val="custom"/>
  <p:tag name="KSO_WM_TEMPLATE_INDEX" val="20186323"/>
</p:tagLst>
</file>

<file path=ppt/tags/tag65.xml><?xml version="1.0" encoding="utf-8"?>
<p:tagLst xmlns:p="http://schemas.openxmlformats.org/presentationml/2006/main">
  <p:tag name="KSO_WM_UNIT_TABLE_BEAUTIFY" val="smartTable{10263b54-2afd-4209-a0d5-a4ebf2770e99}"/>
  <p:tag name="TABLE_ENDDRAG_ORIGIN_RECT" val="520*360"/>
  <p:tag name="TABLE_ENDDRAG_RECT" val="57*162*520*360"/>
</p:tagLst>
</file>

<file path=ppt/tags/tag66.xml><?xml version="1.0" encoding="utf-8"?>
<p:tagLst xmlns:p="http://schemas.openxmlformats.org/presentationml/2006/main">
  <p:tag name="AS_UNIQUEID" val="20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AS_UNIQUEID" val="21"/>
</p:tagLst>
</file>

<file path=ppt/tags/tag68.xml><?xml version="1.0" encoding="utf-8"?>
<p:tagLst xmlns:p="http://schemas.openxmlformats.org/presentationml/2006/main">
  <p:tag name="AS_UNIQUEID" val="946"/>
</p:tagLst>
</file>

<file path=ppt/tags/tag69.xml><?xml version="1.0" encoding="utf-8"?>
<p:tagLst xmlns:p="http://schemas.openxmlformats.org/presentationml/2006/main">
  <p:tag name="AS_UNIQUEID" val="2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71.xml><?xml version="1.0" encoding="utf-8"?>
<p:tagLst xmlns:p="http://schemas.openxmlformats.org/presentationml/2006/main">
  <p:tag name="KSO_WM_UNIT_TABLE_BEAUTIFY" val="smartTable{10263b54-2afd-4209-a0d5-a4ebf2770e99}"/>
  <p:tag name="TABLE_ENDDRAG_ORIGIN_RECT" val="520*360"/>
  <p:tag name="TABLE_ENDDRAG_RECT" val="57*162*520*360"/>
</p:tagLst>
</file>

<file path=ppt/tags/tag72.xml><?xml version="1.0" encoding="utf-8"?>
<p:tagLst xmlns:p="http://schemas.openxmlformats.org/presentationml/2006/main">
  <p:tag name="KSO_WM_UNIT_TABLE_BEAUTIFY" val="smartTable{034f3fea-676a-4d0b-b48f-99806b87fa33}"/>
  <p:tag name="TABLE_ENDDRAG_ORIGIN_RECT" val="279*285"/>
  <p:tag name="TABLE_ENDDRAG_RECT" val="26*94*279*285"/>
</p:tagLst>
</file>

<file path=ppt/tags/tag73.xml><?xml version="1.0" encoding="utf-8"?>
<p:tagLst xmlns:p="http://schemas.openxmlformats.org/presentationml/2006/main">
  <p:tag name="KSO_WM_UNIT_TABLE_BEAUTIFY" val="smartTable{7dce83a1-d5e9-4f23-9600-ef61f873eaab}"/>
  <p:tag name="TABLE_ENDDRAG_ORIGIN_RECT" val="887*12"/>
  <p:tag name="TABLE_ENDDRAG_RECT" val="26*343*887*12"/>
</p:tagLst>
</file>

<file path=ppt/tags/tag74.xml><?xml version="1.0" encoding="utf-8"?>
<p:tagLst xmlns:p="http://schemas.openxmlformats.org/presentationml/2006/main">
  <p:tag name="AS_UNIQUEID" val="492"/>
</p:tagLst>
</file>

<file path=ppt/tags/tag75.xml><?xml version="1.0" encoding="utf-8"?>
<p:tagLst xmlns:p="http://schemas.openxmlformats.org/presentationml/2006/main">
  <p:tag name="AS_UNIQUEID" val="408"/>
</p:tagLst>
</file>

<file path=ppt/tags/tag76.xml><?xml version="1.0" encoding="utf-8"?>
<p:tagLst xmlns:p="http://schemas.openxmlformats.org/presentationml/2006/main">
  <p:tag name="AS_UNIQUEID" val="31"/>
</p:tagLst>
</file>

<file path=ppt/tags/tag77.xml><?xml version="1.0" encoding="utf-8"?>
<p:tagLst xmlns:p="http://schemas.openxmlformats.org/presentationml/2006/main">
  <p:tag name="AS_UNIQUEID" val="33"/>
</p:tagLst>
</file>

<file path=ppt/tags/tag78.xml><?xml version="1.0" encoding="utf-8"?>
<p:tagLst xmlns:p="http://schemas.openxmlformats.org/presentationml/2006/main">
  <p:tag name="AS_UNIQUEID" val="36"/>
</p:tagLst>
</file>

<file path=ppt/tags/tag79.xml><?xml version="1.0" encoding="utf-8"?>
<p:tagLst xmlns:p="http://schemas.openxmlformats.org/presentationml/2006/main">
  <p:tag name="AS_UNIQUEID" val="37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38"/>
</p:tagLst>
</file>

<file path=ppt/tags/tag81.xml><?xml version="1.0" encoding="utf-8"?>
<p:tagLst xmlns:p="http://schemas.openxmlformats.org/presentationml/2006/main">
  <p:tag name="AS_UNIQUEID" val="39"/>
</p:tagLst>
</file>

<file path=ppt/tags/tag82.xml><?xml version="1.0" encoding="utf-8"?>
<p:tagLst xmlns:p="http://schemas.openxmlformats.org/presentationml/2006/main">
  <p:tag name="AS_UNIQUEID" val="42"/>
</p:tagLst>
</file>

<file path=ppt/tags/tag83.xml><?xml version="1.0" encoding="utf-8"?>
<p:tagLst xmlns:p="http://schemas.openxmlformats.org/presentationml/2006/main">
  <p:tag name="AS_UNIQUEID" val="43"/>
</p:tagLst>
</file>

<file path=ppt/tags/tag84.xml><?xml version="1.0" encoding="utf-8"?>
<p:tagLst xmlns:p="http://schemas.openxmlformats.org/presentationml/2006/main">
  <p:tag name="AS_UNIQUEID" val="44"/>
</p:tagLst>
</file>

<file path=ppt/tags/tag85.xml><?xml version="1.0" encoding="utf-8"?>
<p:tagLst xmlns:p="http://schemas.openxmlformats.org/presentationml/2006/main">
  <p:tag name="AS_UNIQUEID" val="48"/>
</p:tagLst>
</file>

<file path=ppt/tags/tag86.xml><?xml version="1.0" encoding="utf-8"?>
<p:tagLst xmlns:p="http://schemas.openxmlformats.org/presentationml/2006/main">
  <p:tag name="AS_UNIQUEID" val="49"/>
</p:tagLst>
</file>

<file path=ppt/tags/tag87.xml><?xml version="1.0" encoding="utf-8"?>
<p:tagLst xmlns:p="http://schemas.openxmlformats.org/presentationml/2006/main">
  <p:tag name="AS_UNIQUEID" val="27"/>
</p:tagLst>
</file>

<file path=ppt/tags/tag88.xml><?xml version="1.0" encoding="utf-8"?>
<p:tagLst xmlns:p="http://schemas.openxmlformats.org/presentationml/2006/main">
  <p:tag name="AS_UNIQUEID" val="1309"/>
</p:tagLst>
</file>

<file path=ppt/tags/tag89.xml><?xml version="1.0" encoding="utf-8"?>
<p:tagLst xmlns:p="http://schemas.openxmlformats.org/presentationml/2006/main">
  <p:tag name="AS_UNIQUEID" val="299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2993"/>
</p:tagLst>
</file>

<file path=ppt/tags/tag91.xml><?xml version="1.0" encoding="utf-8"?>
<p:tagLst xmlns:p="http://schemas.openxmlformats.org/presentationml/2006/main">
  <p:tag name="AS_UNIQUEID" val="2993"/>
</p:tagLst>
</file>

<file path=ppt/tags/tag92.xml><?xml version="1.0" encoding="utf-8"?>
<p:tagLst xmlns:p="http://schemas.openxmlformats.org/presentationml/2006/main">
  <p:tag name="AS_UNIQUEID" val="2993"/>
</p:tagLst>
</file>

<file path=ppt/tags/tag93.xml><?xml version="1.0" encoding="utf-8"?>
<p:tagLst xmlns:p="http://schemas.openxmlformats.org/presentationml/2006/main">
  <p:tag name="AS_UNIQUEID" val="2993"/>
</p:tagLst>
</file>

<file path=ppt/tags/tag94.xml><?xml version="1.0" encoding="utf-8"?>
<p:tagLst xmlns:p="http://schemas.openxmlformats.org/presentationml/2006/main">
  <p:tag name="AS_UNIQUEID" val="2993"/>
</p:tagLst>
</file>

<file path=ppt/tags/tag95.xml><?xml version="1.0" encoding="utf-8"?>
<p:tagLst xmlns:p="http://schemas.openxmlformats.org/presentationml/2006/main">
  <p:tag name="COMMONDATA" val="eyJoZGlkIjoiMjU1M2Q4NGVmZjI4ZDVjMWU3OTFmM2YwZjVmZjBjOGUifQ=="/>
  <p:tag name="KSO_WPP_MARK_KEY" val="8cddfdd0-9987-4861-86ee-8dead1be9286"/>
  <p:tag name="commondata" val="eyJoZGlkIjoiOTc3M2Y5NzIzMDFlZjAyY2Q4Njk5ODkyYjFjNzBiNTQ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3705</Words>
  <Application>WPS 演示</Application>
  <PresentationFormat>宽屏</PresentationFormat>
  <Paragraphs>364</Paragraphs>
  <Slides>14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楷体</vt:lpstr>
      <vt:lpstr>Times New Roman</vt:lpstr>
      <vt:lpstr>华文新魏</vt:lpstr>
      <vt:lpstr>Arial Unicode MS</vt:lpstr>
      <vt:lpstr>Calibri</vt:lpstr>
      <vt:lpstr>江西拙楷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吕大大大品</cp:lastModifiedBy>
  <cp:revision>2</cp:revision>
  <dcterms:created xsi:type="dcterms:W3CDTF">2024-10-23T01:49:00Z</dcterms:created>
  <dcterms:modified xsi:type="dcterms:W3CDTF">2024-10-23T01:52:34Z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2D540BD2C2F74608B20FA3A099543141</vt:lpwstr>
  </property>
</Properties>
</file>