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9"/>
  </p:notesMasterIdLst>
  <p:handoutMasterIdLst>
    <p:handoutMasterId r:id="rId20"/>
  </p:handoutMasterIdLst>
  <p:sldIdLst>
    <p:sldId id="561" r:id="rId4"/>
    <p:sldId id="489" r:id="rId5"/>
    <p:sldId id="513" r:id="rId6"/>
    <p:sldId id="514" r:id="rId7"/>
    <p:sldId id="496" r:id="rId8"/>
    <p:sldId id="551" r:id="rId10"/>
    <p:sldId id="552" r:id="rId11"/>
    <p:sldId id="499" r:id="rId12"/>
    <p:sldId id="531" r:id="rId13"/>
    <p:sldId id="502" r:id="rId14"/>
    <p:sldId id="503" r:id="rId15"/>
    <p:sldId id="542" r:id="rId16"/>
    <p:sldId id="504" r:id="rId17"/>
    <p:sldId id="505" r:id="rId18"/>
    <p:sldId id="506" r:id="rId19"/>
  </p:sldIdLst>
  <p:sldSz cx="12192000" cy="6858000"/>
  <p:notesSz cx="6858000" cy="9144000"/>
  <p:embeddedFontLst>
    <p:embeddedFont>
      <p:font typeface="微软雅黑" panose="020B0503020204020204" charset="-122"/>
      <p:regular r:id="rId25"/>
    </p:embeddedFont>
    <p:embeddedFont>
      <p:font typeface="黑体" panose="02010609060101010101" charset="-122"/>
      <p:regular r:id="rId26"/>
    </p:embeddedFont>
    <p:embeddedFont>
      <p:font typeface="汉仪大宋简" panose="02010600000101010101" charset="-122"/>
      <p:regular r:id="rId27"/>
    </p:embeddedFont>
    <p:embeddedFont>
      <p:font typeface="汉仪全唐诗简" panose="0002060004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方正大标宋简体" panose="02000000000000000000" charset="-122"/>
      <p:regular r:id="rId33"/>
    </p:embeddedFont>
    <p:embeddedFont>
      <p:font typeface="方正字迹-杨素彬楷 简" panose="02000500000000000000" charset="-122"/>
      <p:regular r:id="rId34"/>
    </p:embeddedFont>
    <p:embeddedFont>
      <p:font typeface="楷体" panose="0201060906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58F4C"/>
    <a:srgbClr val="324B1E"/>
    <a:srgbClr val="69A35B"/>
    <a:srgbClr val="BFBFBF"/>
    <a:srgbClr val="243716"/>
    <a:srgbClr val="4F7713"/>
    <a:srgbClr val="548235"/>
    <a:srgbClr val="EED054"/>
    <a:srgbClr val="FF8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42" y="708"/>
      </p:cViewPr>
      <p:guideLst>
        <p:guide orient="horz" pos="2064"/>
        <p:guide pos="387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gs" Target="tags/tag266.xml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8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80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9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8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99.xml"/><Relationship Id="rId4" Type="http://schemas.openxmlformats.org/officeDocument/2006/relationships/image" Target="file:///C:\Users\1V994W2\Documents\Tencent%20Files\574576071\FileRecv\&#25340;&#35013;&#32032;&#26448;\&#31616;&#32422;&#28385;&#29256;-28\\21\subject_holdleft_165,150,134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98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08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1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15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23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22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35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34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42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58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4" Type="http://schemas.openxmlformats.org/officeDocument/2006/relationships/tags" Target="../tags/tag164.xml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67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76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6" Type="http://schemas.openxmlformats.org/officeDocument/2006/relationships/tags" Target="../tags/tag184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87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921000" y="2393316"/>
            <a:ext cx="6350000" cy="1398905"/>
          </a:xfrm>
        </p:spPr>
        <p:txBody>
          <a:bodyPr vert="horz" wrap="square" lIns="90170" tIns="46990" rIns="90170" bIns="46990" rtlCol="0" anchor="b" anchorCtr="0">
            <a:normAutofit/>
          </a:bodyPr>
          <a:lstStyle>
            <a:lvl1pPr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921000" y="3879215"/>
            <a:ext cx="6350000" cy="513715"/>
          </a:xfrm>
        </p:spPr>
        <p:txBody>
          <a:bodyPr vert="horz" wrap="square" lIns="90170" tIns="46990" rIns="90170" bIns="46990" rtlCol="0" anchor="t" anchorCtr="0">
            <a:normAutofit/>
          </a:bodyPr>
          <a:lstStyle>
            <a:lvl1pPr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61736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815205" y="2888298"/>
            <a:ext cx="4880610" cy="1081405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>
              <a:defRPr lang="zh-CN" altLang="en-US" sz="4800" b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683832"/>
            <a:ext cx="4389120" cy="3490335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359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412490" y="3055302"/>
            <a:ext cx="5365750" cy="1398905"/>
          </a:xfrm>
        </p:spPr>
        <p:txBody>
          <a:bodyPr vert="horz" wrap="square" lIns="90170" tIns="0" rIns="90170" bIns="46990" rtlCol="0" anchor="t" anchorCtr="0">
            <a:normAutofit/>
          </a:bodyPr>
          <a:lstStyle>
            <a:lvl1pPr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413760" y="2421255"/>
            <a:ext cx="5364480" cy="547370"/>
          </a:xfrm>
        </p:spPr>
        <p:txBody>
          <a:bodyPr vert="horz" wrap="square" lIns="90170" tIns="46990" rIns="90170" bIns="46990" rtlCol="0" anchor="b" anchorCtr="0">
            <a:normAutofit/>
          </a:bodyPr>
          <a:lstStyle>
            <a:lvl1pPr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dist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34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84547"/>
            <a:ext cx="720090" cy="5734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359"/>
            <a:ext cx="720090" cy="57164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567730"/>
            <a:ext cx="1620202" cy="129027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808"/>
            <a:ext cx="1620202" cy="12861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98.xml"/><Relationship Id="rId24" Type="http://schemas.openxmlformats.org/officeDocument/2006/relationships/tags" Target="../tags/tag19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视频水印小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062085" y="6350000"/>
            <a:ext cx="2108200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image" Target="../media/image18.png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227.xml"/><Relationship Id="rId2" Type="http://schemas.openxmlformats.org/officeDocument/2006/relationships/image" Target="../media/image17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30.xml"/><Relationship Id="rId1" Type="http://schemas.openxmlformats.org/officeDocument/2006/relationships/tags" Target="../tags/tag22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32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2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38.xml"/><Relationship Id="rId6" Type="http://schemas.openxmlformats.org/officeDocument/2006/relationships/image" Target="../media/image22.jpeg"/><Relationship Id="rId5" Type="http://schemas.openxmlformats.org/officeDocument/2006/relationships/tags" Target="../tags/tag237.xml"/><Relationship Id="rId4" Type="http://schemas.openxmlformats.org/officeDocument/2006/relationships/image" Target="../media/image21.png"/><Relationship Id="rId3" Type="http://schemas.openxmlformats.org/officeDocument/2006/relationships/tags" Target="../tags/tag236.xml"/><Relationship Id="rId2" Type="http://schemas.openxmlformats.org/officeDocument/2006/relationships/image" Target="../media/image20.png"/><Relationship Id="rId1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40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3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45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4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52.xml"/><Relationship Id="rId3" Type="http://schemas.openxmlformats.org/officeDocument/2006/relationships/image" Target="file:///C:\Users\1V994W2\PycharmProjects\PPT_Background_Generation/pic_temp/0_pic_quater_right_up.png" TargetMode="Externa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9" Type="http://schemas.openxmlformats.org/officeDocument/2006/relationships/tags" Target="../tags/tag265.xml"/><Relationship Id="rId18" Type="http://schemas.openxmlformats.org/officeDocument/2006/relationships/tags" Target="../tags/tag264.xml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5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08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20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12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.xml"/><Relationship Id="rId1" Type="http://schemas.openxmlformats.org/officeDocument/2006/relationships/tags" Target="../tags/tag2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tags" Target="../tags/tag21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16.xml"/><Relationship Id="rId3" Type="http://schemas.openxmlformats.org/officeDocument/2006/relationships/image" Target="file:///C:\Users\1V994W2\PycharmProjects\PPT_Background_Generation/pic_temp/0_pic_quater_right_up.png" TargetMode="Externa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18.xml"/><Relationship Id="rId1" Type="http://schemas.openxmlformats.org/officeDocument/2006/relationships/tags" Target="../tags/tag2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20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9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25.xml"/><Relationship Id="rId4" Type="http://schemas.openxmlformats.org/officeDocument/2006/relationships/image" Target="../media/image16.png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74930" y="76200"/>
            <a:ext cx="12029440" cy="6725285"/>
          </a:xfrm>
          <a:prstGeom prst="rect">
            <a:avLst/>
          </a:prstGeom>
          <a:noFill/>
          <a:ln w="23812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876800" y="529590"/>
            <a:ext cx="2425700" cy="41719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本单元时间轴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pic>
        <p:nvPicPr>
          <p:cNvPr id="4" name="图片 -21474826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005" y="1113155"/>
            <a:ext cx="10320655" cy="5444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rcRect r="1379"/>
          <a:stretch>
            <a:fillRect/>
          </a:stretch>
        </p:blipFill>
        <p:spPr>
          <a:xfrm>
            <a:off x="230505" y="1009015"/>
            <a:ext cx="6991985" cy="584898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7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l="6825"/>
          <a:stretch>
            <a:fillRect/>
          </a:stretch>
        </p:blipFill>
        <p:spPr>
          <a:xfrm>
            <a:off x="7820025" y="3938905"/>
            <a:ext cx="3663315" cy="2817495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2346325" y="2007870"/>
            <a:ext cx="302768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cs typeface="黑体" panose="02010609060101010101" charset="-122"/>
                <a:sym typeface="+mn-ea"/>
              </a:rPr>
              <a:t>北方：粟麦农业区</a:t>
            </a:r>
            <a:endParaRPr 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2286000" y="5086985"/>
            <a:ext cx="3023235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cs typeface="黑体" panose="02010609060101010101" charset="-122"/>
                <a:sym typeface="+mn-ea"/>
              </a:rPr>
              <a:t>南方：稻作农业区</a:t>
            </a:r>
            <a:endParaRPr 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805" y="1009015"/>
            <a:ext cx="4457700" cy="29298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67570" y="150495"/>
            <a:ext cx="21418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）古中国</a:t>
            </a:r>
            <a:endParaRPr lang="zh-CN" sz="28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/>
      <p:bldP spid="31" grpId="0" bldLvl="0" animBg="1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531495" y="1234440"/>
            <a:ext cx="7070090" cy="5103495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商和西周时期，土地掌握在君主和各级贵族手中，农夫集体耕作。</a:t>
            </a:r>
            <a:endParaRPr lang="zh-CN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战国以后，铁器得到推广。铁犁牛耕的应用，极大地提高了农业生产效率。在土地上耕作的农民，往往以家庭为基本单位进行生产。每家每户在耕作之余，还通过家庭手工业等途径补贴家用。</a:t>
            </a:r>
            <a:endParaRPr lang="zh-CN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秦以后，统治者为了维护统治，往往推行重农抑商政策。秦国修建的都江堰、西汉修建的龙首渠等，体现了国家对水利工程的重视。</a:t>
            </a:r>
            <a:endParaRPr lang="zh-CN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秦汉到隋唐时期，逐渐形成北方旱田和南方水田两种精耕细作的农业技术体系。</a:t>
            </a:r>
            <a:endParaRPr lang="zh-CN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15" name="图片 14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67570" y="150495"/>
            <a:ext cx="21418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）古中国</a:t>
            </a:r>
            <a:endParaRPr lang="zh-CN" sz="28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97155" y="611505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：阅读教材，请指出从商周到隋唐，农业的变化体现在哪些方面？</a:t>
            </a:r>
            <a:endParaRPr lang="zh-CN" altLang="en-US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601585" y="1148715"/>
            <a:ext cx="2994660" cy="1478280"/>
            <a:chOff x="11971" y="1809"/>
            <a:chExt cx="4716" cy="2328"/>
          </a:xfrm>
        </p:grpSpPr>
        <p:sp>
          <p:nvSpPr>
            <p:cNvPr id="30" name="文本框 29"/>
            <p:cNvSpPr txBox="1"/>
            <p:nvPr/>
          </p:nvSpPr>
          <p:spPr>
            <a:xfrm>
              <a:off x="11971" y="3384"/>
              <a:ext cx="4716" cy="75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alpha val="74000"/>
                    </a:schemeClr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800">
                  <a:latin typeface="方正大标宋简体" panose="02000000000000000000" charset="-122"/>
                  <a:ea typeface="方正大标宋简体" panose="02000000000000000000" charset="-122"/>
                </a:rPr>
                <a:t>封建土地私有制</a:t>
              </a:r>
              <a:endParaRPr lang="zh-CN" altLang="en-US" sz="28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2276" y="1809"/>
              <a:ext cx="2103" cy="75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alpha val="74000"/>
                    </a:schemeClr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800">
                  <a:latin typeface="方正大标宋简体" panose="02000000000000000000" charset="-122"/>
                  <a:ea typeface="方正大标宋简体" panose="02000000000000000000" charset="-122"/>
                </a:rPr>
                <a:t>井田制</a:t>
              </a:r>
              <a:endParaRPr lang="zh-CN" altLang="en-US" sz="28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51" name="下箭头 50"/>
            <p:cNvSpPr/>
            <p:nvPr/>
          </p:nvSpPr>
          <p:spPr>
            <a:xfrm>
              <a:off x="12903" y="2586"/>
              <a:ext cx="544" cy="611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dk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647430" y="1135380"/>
            <a:ext cx="3921760" cy="2021205"/>
            <a:chOff x="9765" y="1833"/>
            <a:chExt cx="6176" cy="3183"/>
          </a:xfrm>
        </p:grpSpPr>
        <p:sp>
          <p:nvSpPr>
            <p:cNvPr id="54" name="文本框 53"/>
            <p:cNvSpPr txBox="1"/>
            <p:nvPr/>
          </p:nvSpPr>
          <p:spPr>
            <a:xfrm>
              <a:off x="9765" y="4263"/>
              <a:ext cx="6176" cy="75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alpha val="74000"/>
                    </a:schemeClr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800">
                  <a:solidFill>
                    <a:srgbClr val="0070C0"/>
                  </a:solidFill>
                  <a:latin typeface="方正大标宋简体" panose="02000000000000000000" charset="-122"/>
                  <a:ea typeface="方正大标宋简体" panose="02000000000000000000" charset="-122"/>
                </a:rPr>
                <a:t>家庭生产，男耕女织</a:t>
              </a:r>
              <a:endParaRPr lang="zh-CN" altLang="en-US" sz="2800">
                <a:solidFill>
                  <a:srgbClr val="0070C0"/>
                </a:solidFill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971" y="1833"/>
              <a:ext cx="2832" cy="753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alpha val="74000"/>
                    </a:schemeClr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800">
                  <a:solidFill>
                    <a:srgbClr val="0070C0"/>
                  </a:solidFill>
                  <a:latin typeface="方正大标宋简体" panose="02000000000000000000" charset="-122"/>
                  <a:ea typeface="方正大标宋简体" panose="02000000000000000000" charset="-122"/>
                </a:rPr>
                <a:t>集体耕作</a:t>
              </a:r>
              <a:endParaRPr lang="zh-CN" altLang="en-US" sz="2800">
                <a:solidFill>
                  <a:srgbClr val="0070C0"/>
                </a:solidFill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56" name="下箭头 55"/>
            <p:cNvSpPr/>
            <p:nvPr/>
          </p:nvSpPr>
          <p:spPr>
            <a:xfrm>
              <a:off x="12903" y="2586"/>
              <a:ext cx="544" cy="1670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dk1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86090" y="3648710"/>
            <a:ext cx="3914140" cy="2491740"/>
            <a:chOff x="12734" y="5746"/>
            <a:chExt cx="6164" cy="3924"/>
          </a:xfrm>
        </p:grpSpPr>
        <p:sp>
          <p:nvSpPr>
            <p:cNvPr id="41" name="文本框 40"/>
            <p:cNvSpPr txBox="1"/>
            <p:nvPr/>
          </p:nvSpPr>
          <p:spPr>
            <a:xfrm>
              <a:off x="12734" y="7860"/>
              <a:ext cx="5729" cy="753"/>
            </a:xfrm>
            <a:prstGeom prst="rect">
              <a:avLst/>
            </a:prstGeom>
            <a:solidFill>
              <a:schemeClr val="lt1">
                <a:alpha val="74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800">
                  <a:latin typeface="方正大标宋简体" panose="02000000000000000000" charset="-122"/>
                  <a:ea typeface="方正大标宋简体" panose="02000000000000000000" charset="-122"/>
                </a:rPr>
                <a:t>重农抑商，维护统治</a:t>
              </a:r>
              <a:endParaRPr lang="zh-CN" altLang="en-US" sz="28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2734" y="5746"/>
              <a:ext cx="6164" cy="1810"/>
              <a:chOff x="9632" y="1864"/>
              <a:chExt cx="6164" cy="1810"/>
            </a:xfrm>
          </p:grpSpPr>
          <p:sp>
            <p:nvSpPr>
              <p:cNvPr id="58" name="文本框 57"/>
              <p:cNvSpPr txBox="1"/>
              <p:nvPr/>
            </p:nvSpPr>
            <p:spPr>
              <a:xfrm>
                <a:off x="9632" y="2921"/>
                <a:ext cx="6164" cy="753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lt1">
                        <a:alpha val="74000"/>
                      </a:schemeClr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zh-CN" altLang="en-US" sz="2800">
                    <a:latin typeface="方正大标宋简体" panose="02000000000000000000" charset="-122"/>
                    <a:ea typeface="方正大标宋简体" panose="02000000000000000000" charset="-122"/>
                  </a:rPr>
                  <a:t>精耕细作的技术体系</a:t>
                </a:r>
                <a:endParaRPr lang="zh-CN" altLang="en-US" sz="2800">
                  <a:latin typeface="方正大标宋简体" panose="02000000000000000000" charset="-122"/>
                  <a:ea typeface="方正大标宋简体" panose="02000000000000000000" charset="-122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10043" y="1864"/>
                <a:ext cx="4532" cy="753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lt1">
                        <a:alpha val="74000"/>
                      </a:schemeClr>
                    </a:solidFill>
                  </a14:hiddenFill>
                </a:ext>
              </a:ex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zh-CN" altLang="en-US" sz="2800">
                    <a:latin typeface="方正大标宋简体" panose="02000000000000000000" charset="-122"/>
                    <a:ea typeface="方正大标宋简体" panose="02000000000000000000" charset="-122"/>
                  </a:rPr>
                  <a:t>铁犁牛耕的应用</a:t>
                </a:r>
                <a:endParaRPr lang="zh-CN" altLang="en-US" sz="2800">
                  <a:latin typeface="方正大标宋简体" panose="02000000000000000000" charset="-122"/>
                  <a:ea typeface="方正大标宋简体" panose="02000000000000000000" charset="-122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937" y="8917"/>
              <a:ext cx="4948" cy="753"/>
            </a:xfrm>
            <a:prstGeom prst="rect">
              <a:avLst/>
            </a:prstGeom>
            <a:solidFill>
              <a:schemeClr val="lt1">
                <a:alpha val="74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zh-CN" altLang="en-US" sz="2800">
                  <a:latin typeface="方正大标宋简体" panose="02000000000000000000" charset="-122"/>
                  <a:ea typeface="方正大标宋简体" panose="02000000000000000000" charset="-122"/>
                </a:rPr>
                <a:t>国家重视水利工程</a:t>
              </a:r>
              <a:endParaRPr lang="zh-CN" altLang="en-US" sz="28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</p:grpSp>
      <p:sp>
        <p:nvSpPr>
          <p:cNvPr id="63" name="椭圆 62"/>
          <p:cNvSpPr/>
          <p:nvPr/>
        </p:nvSpPr>
        <p:spPr>
          <a:xfrm>
            <a:off x="7795260" y="1252855"/>
            <a:ext cx="1766570" cy="15316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土地制度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9929495" y="1203325"/>
            <a:ext cx="1766570" cy="15316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生产形态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787640" y="3615055"/>
            <a:ext cx="4212590" cy="106553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生产工具和技术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7799070" y="4991100"/>
            <a:ext cx="4212590" cy="107505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</a:rPr>
              <a:t>国家政策与建设</a:t>
            </a:r>
            <a:endParaRPr lang="en-US" altLang="zh-CN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4" grpId="0" bldLvl="0" animBg="1"/>
      <p:bldP spid="65" grpId="0" bldLvl="0" animBg="1"/>
      <p:bldP spid="6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620" y="278130"/>
            <a:ext cx="4224020" cy="42233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97705" y="278130"/>
            <a:ext cx="7524115" cy="6506845"/>
          </a:xfrm>
          <a:prstGeom prst="rect">
            <a:avLst/>
          </a:prstGeom>
        </p:spPr>
      </p:pic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rcRect l="13465" t="25917" r="18042" b="12648"/>
          <a:stretch>
            <a:fillRect/>
          </a:stretch>
        </p:blipFill>
        <p:spPr>
          <a:xfrm>
            <a:off x="338455" y="4574540"/>
            <a:ext cx="3816350" cy="207899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96885" y="11430"/>
            <a:ext cx="35667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3</a:t>
            </a: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）古希腊、古罗马</a:t>
            </a:r>
            <a:endParaRPr lang="zh-CN" sz="28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7"/>
            </p:custDataLst>
          </p:nvPr>
        </p:nvGraphicFramePr>
        <p:xfrm>
          <a:off x="523875" y="2143125"/>
          <a:ext cx="11144251" cy="28054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21485"/>
                <a:gridCol w="5025390"/>
                <a:gridCol w="4397376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分类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古希腊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  <a:sym typeface="+mn-ea"/>
                        </a:rPr>
                        <a:t>古罗马</a:t>
                      </a:r>
                      <a:endParaRPr lang="zh-CN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农作物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农业概况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土地占有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生产形态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0" y="553085"/>
            <a:ext cx="124028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：请结合教材梳理两大农耕文明的相关信息，并归纳古希腊的农业特色？</a:t>
            </a:r>
            <a:endParaRPr lang="zh-CN" altLang="en-US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71090" y="2663825"/>
            <a:ext cx="4730115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大麦、小麦从西亚传入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0470" y="2663825"/>
            <a:ext cx="3956050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谷物生产为主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54250" y="3221990"/>
            <a:ext cx="4848225" cy="12528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谷物与蔬菜轮作（肥沃）；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建果园种植葡萄橄榄并加工业（地力差）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12075" y="3609340"/>
            <a:ext cx="3956050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同时种植橄榄、葡萄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71725" y="4623435"/>
            <a:ext cx="4730115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公民拥有土地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388860" y="4623435"/>
            <a:ext cx="4138295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很长时期内实行土地国有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72360" y="5342890"/>
            <a:ext cx="4730115" cy="86550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奴隶劳动现象普遍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（斯巴达）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12660" y="5224780"/>
            <a:ext cx="4355465" cy="12528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家庭为单位生产；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征服扩张，贵族或富人获得土地，小农逐渐破产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8310" y="1006475"/>
            <a:ext cx="6788785" cy="1224915"/>
          </a:xfrm>
          <a:prstGeom prst="roundRect">
            <a:avLst/>
          </a:prstGeom>
          <a:solidFill>
            <a:srgbClr val="C00000"/>
          </a:solidFill>
        </p:spPr>
        <p:txBody>
          <a:bodyPr wrap="square" rtlCol="0" anchor="t">
            <a:noAutofit/>
          </a:bodyPr>
          <a:lstStyle/>
          <a:p>
            <a:pPr marL="0" marR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特点：①引进作物，因地制宜，发展手工业和工商业。</a:t>
            </a:r>
            <a:r>
              <a:rPr lang="zh-CN" altLang="en-US" sz="2800" kern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②农业生产中普遍使用奴隶。</a:t>
            </a:r>
            <a:endParaRPr lang="zh-CN" altLang="en-US" sz="2800" kern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973820" y="116205"/>
            <a:ext cx="24980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）</a:t>
            </a: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美洲文明</a:t>
            </a:r>
            <a:endParaRPr lang="zh-CN" sz="28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282440" y="1409065"/>
            <a:ext cx="7769225" cy="2391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阿兹特克）土地归公社所有，分给各个家族共同耕种。此外，还有专门供养祭司和军事首领的土地以及供军需用的军用地。这些土地用公社成员和奴隶来耕作。奴隶主要由战俘和债务奴隶构成，贵族和祭司一般都占有奴隶，用以从事耕作和建筑等劳动。奴隶也是买卖的对象。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——吴于廑、齐世荣《世界史·古代史》（上卷）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rcRect b="786"/>
          <a:stretch>
            <a:fillRect/>
          </a:stretch>
        </p:blipFill>
        <p:spPr>
          <a:xfrm>
            <a:off x="0" y="1226820"/>
            <a:ext cx="4253230" cy="306895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0" y="638175"/>
            <a:ext cx="124028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：请结合教材和材料梳理美洲阿兹特克文明的相关信息。</a:t>
            </a:r>
            <a:endParaRPr lang="zh-CN" altLang="en-US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11"/>
            </p:custDataLst>
          </p:nvPr>
        </p:nvGraphicFramePr>
        <p:xfrm>
          <a:off x="534670" y="4362450"/>
          <a:ext cx="11435715" cy="19373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41855"/>
                <a:gridCol w="9293860"/>
              </a:tblGrid>
              <a:tr h="6038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分类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美洲</a:t>
                      </a:r>
                      <a:r>
                        <a:rPr lang="en-US" altLang="zh-CN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——</a:t>
                      </a: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阿兹特克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604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农作物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72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土地占有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241925" y="5020945"/>
            <a:ext cx="3956050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玉米、甘薯、马铃薯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84170" y="5663565"/>
            <a:ext cx="9086850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贵族私有土地；村社公有土地，每个家庭终身使用的份地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2386330" y="1428115"/>
            <a:ext cx="689229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10000"/>
              </a:lnSpc>
            </a:pPr>
            <a:r>
              <a:rPr kumimoji="0" lang="zh-CN" sz="240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汉仪全唐诗简" panose="00020600040101010101" charset="-122"/>
              </a:rPr>
              <a:t>男子在生产中占据主导地位；女子退居从属地位。</a:t>
            </a:r>
            <a:endParaRPr kumimoji="0" lang="zh-CN" sz="2400" smtClean="0">
              <a:solidFill>
                <a:schemeClr val="tx1"/>
              </a:solidFill>
              <a:effectLst/>
              <a:latin typeface="Times New Roman" panose="02020603050405020304" charset="0"/>
              <a:ea typeface="汉仪全唐诗简" panose="00020600040101010101" charset="-122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386330" y="2169795"/>
            <a:ext cx="9187815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30000"/>
              </a:lnSpc>
            </a:pPr>
            <a:r>
              <a:rPr kumimoji="0" lang="zh-CN" sz="240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汉仪全唐诗简" panose="00020600040101010101" charset="-122"/>
              </a:rPr>
              <a:t>生产力发展，人类产品有剩余，首领利用权力形成私有财产。</a:t>
            </a:r>
            <a:endParaRPr kumimoji="0" lang="zh-CN" sz="2400" smtClean="0">
              <a:solidFill>
                <a:schemeClr val="tx1"/>
              </a:solidFill>
              <a:effectLst/>
              <a:latin typeface="Times New Roman" panose="02020603050405020304" charset="0"/>
              <a:ea typeface="汉仪全唐诗简" panose="00020600040101010101" charset="-122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73960" y="3883025"/>
            <a:ext cx="749554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30000"/>
              </a:lnSpc>
            </a:pPr>
            <a:r>
              <a:rPr kumimoji="0" lang="zh-CN" altLang="en-US" sz="240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汉仪全唐诗简" panose="00020600040101010101" charset="-122"/>
              </a:rPr>
              <a:t>自由人（富人、穷人）、奴隶，阶级划分产生。</a:t>
            </a:r>
            <a:endParaRPr kumimoji="0" lang="zh-CN" altLang="en-US" sz="2400" smtClean="0">
              <a:solidFill>
                <a:schemeClr val="tx1"/>
              </a:solidFill>
              <a:effectLst/>
              <a:latin typeface="Times New Roman" panose="02020603050405020304" charset="0"/>
              <a:ea typeface="汉仪全唐诗简" panose="00020600040101010101" charset="-122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386330" y="4615180"/>
            <a:ext cx="5374640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10000"/>
              </a:lnSpc>
            </a:pPr>
            <a:r>
              <a:rPr kumimoji="0" lang="zh-CN" altLang="en-US" sz="240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汉仪全唐诗简" panose="00020600040101010101" charset="-122"/>
              </a:rPr>
              <a:t>调节阶级之间利益冲突的强制机关出现，国家是阶级矛盾不可调和的产物。</a:t>
            </a:r>
            <a:endParaRPr kumimoji="0" lang="zh-CN" altLang="en-US" sz="2400" smtClean="0">
              <a:solidFill>
                <a:schemeClr val="tx1"/>
              </a:solidFill>
              <a:effectLst/>
              <a:latin typeface="Times New Roman" panose="02020603050405020304" charset="0"/>
              <a:ea typeface="汉仪全唐诗简" panose="00020600040101010101" charset="-122"/>
            </a:endParaRPr>
          </a:p>
        </p:txBody>
      </p:sp>
      <p:sp>
        <p:nvSpPr>
          <p:cNvPr id="18" name="圆角矩形 17"/>
          <p:cNvSpPr/>
          <p:nvPr>
            <p:custDataLst>
              <p:tags r:id="rId7"/>
            </p:custDataLst>
          </p:nvPr>
        </p:nvSpPr>
        <p:spPr>
          <a:xfrm>
            <a:off x="381000" y="1384300"/>
            <a:ext cx="1932940" cy="5797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381000" y="2148840"/>
            <a:ext cx="1932940" cy="5797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>
            <p:custDataLst>
              <p:tags r:id="rId9"/>
            </p:custDataLst>
          </p:nvPr>
        </p:nvSpPr>
        <p:spPr>
          <a:xfrm>
            <a:off x="380365" y="2959100"/>
            <a:ext cx="1932940" cy="5797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圆角矩形 20"/>
          <p:cNvSpPr/>
          <p:nvPr>
            <p:custDataLst>
              <p:tags r:id="rId10"/>
            </p:custDataLst>
          </p:nvPr>
        </p:nvSpPr>
        <p:spPr>
          <a:xfrm>
            <a:off x="380365" y="3818890"/>
            <a:ext cx="1932940" cy="5797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圆角矩形 21"/>
          <p:cNvSpPr/>
          <p:nvPr>
            <p:custDataLst>
              <p:tags r:id="rId11"/>
            </p:custDataLst>
          </p:nvPr>
        </p:nvSpPr>
        <p:spPr>
          <a:xfrm>
            <a:off x="380365" y="4688840"/>
            <a:ext cx="1932940" cy="57975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" y="4794250"/>
            <a:ext cx="1932940" cy="3689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</a:rPr>
              <a:t>国家的诞生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0365" y="3923665"/>
            <a:ext cx="1932305" cy="3689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大宋简" panose="02010600000101010101" charset="-122"/>
              </a:rPr>
              <a:t>阶级的产生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汉仪大宋简" panose="02010600000101010101" charset="-122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" y="3064510"/>
            <a:ext cx="1932940" cy="3689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大宋简" panose="02010600000101010101" charset="-122"/>
              </a:rPr>
              <a:t>自由民与奴隶</a:t>
            </a:r>
            <a:endParaRPr kumimoji="0" lang="zh-CN" altLang="en-US" sz="2400" b="1" i="0" u="none" strike="noStrike" kern="0" cap="none" spc="0" normalizeH="0" baseline="0" noProof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汉仪大宋简" panose="02010600000101010101" charset="-122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0365" y="2278380"/>
            <a:ext cx="1932305" cy="3689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大宋简" panose="02010600000101010101" charset="-122"/>
              </a:rPr>
              <a:t>贫富分化出现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汉仪大宋简" panose="02010600000101010101" charset="-122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365" y="1485900"/>
            <a:ext cx="1932940" cy="3689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汉仪大宋简" panose="02010600000101010101" charset="-122"/>
              </a:rPr>
              <a:t>社会关系变化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汉仪大宋简" panose="02010600000101010101" charset="-122"/>
            </a:endParaRPr>
          </a:p>
        </p:txBody>
      </p:sp>
      <p:sp>
        <p:nvSpPr>
          <p:cNvPr id="8" name="矩形 7"/>
          <p:cNvSpPr/>
          <p:nvPr>
            <p:custDataLst>
              <p:tags r:id="rId17"/>
            </p:custDataLst>
          </p:nvPr>
        </p:nvSpPr>
        <p:spPr>
          <a:xfrm>
            <a:off x="381000" y="5664835"/>
            <a:ext cx="11539220" cy="10604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【学习聚焦】农业的产生使人类社会的生产关系发生了巨大变化，私有制、阶级和国家出现。</a:t>
            </a: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473960" y="2985135"/>
            <a:ext cx="928370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20000"/>
              </a:lnSpc>
            </a:pPr>
            <a:r>
              <a:rPr kumimoji="0" lang="zh-CN" altLang="en-US" sz="2400" smtClean="0">
                <a:solidFill>
                  <a:schemeClr val="tx1"/>
                </a:solidFill>
                <a:effectLst/>
                <a:latin typeface="Times New Roman" panose="02020603050405020304" charset="0"/>
                <a:ea typeface="汉仪全唐诗简" panose="00020600040101010101" charset="-122"/>
              </a:rPr>
              <a:t>战争使军事首领地位上升，权力加强，战俘被变成奴隶。</a:t>
            </a:r>
            <a:endParaRPr kumimoji="0" lang="zh-CN" altLang="en-US" sz="2400" smtClean="0">
              <a:solidFill>
                <a:schemeClr val="tx1"/>
              </a:solidFill>
              <a:effectLst/>
              <a:latin typeface="Times New Roman" panose="02020603050405020304" charset="0"/>
              <a:ea typeface="汉仪全唐诗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3390" y="-8890"/>
            <a:ext cx="750824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三、农业出现的意义</a:t>
            </a:r>
            <a:r>
              <a:rPr lang="en-US" altLang="zh-CN" sz="32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—</a:t>
            </a:r>
            <a:r>
              <a:rPr lang="zh-CN" altLang="en-US" sz="32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—生产关系的变化</a:t>
            </a:r>
            <a:endParaRPr lang="zh-CN" altLang="en-US" sz="32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0" y="718820"/>
            <a:ext cx="124028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：请运用唯物史观，结合史实分析农业的诞生给人类文明带来的影响？</a:t>
            </a:r>
            <a:endParaRPr lang="zh-CN" altLang="en-US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973435" y="1365250"/>
            <a:ext cx="1239520" cy="4152900"/>
            <a:chOff x="17281" y="2150"/>
            <a:chExt cx="1952" cy="6540"/>
          </a:xfrm>
        </p:grpSpPr>
        <p:sp>
          <p:nvSpPr>
            <p:cNvPr id="11" name="椭圆 10"/>
            <p:cNvSpPr/>
            <p:nvPr/>
          </p:nvSpPr>
          <p:spPr>
            <a:xfrm>
              <a:off x="17281" y="2150"/>
              <a:ext cx="1833" cy="215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latin typeface="方正字迹-杨素彬楷 简" panose="02000500000000000000" charset="-122"/>
                  <a:ea typeface="方正字迹-杨素彬楷 简" panose="02000500000000000000" charset="-122"/>
                </a:rPr>
                <a:t>生产力</a:t>
              </a:r>
              <a:endParaRPr lang="zh-CN" altLang="en-US" sz="2800">
                <a:latin typeface="方正字迹-杨素彬楷 简" panose="02000500000000000000" charset="-122"/>
                <a:ea typeface="方正字迹-杨素彬楷 简" panose="02000500000000000000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281" y="5572"/>
              <a:ext cx="1833" cy="311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latin typeface="方正字迹-杨素彬楷 简" panose="02000500000000000000" charset="-122"/>
                  <a:ea typeface="方正字迹-杨素彬楷 简" panose="02000500000000000000" charset="-122"/>
                </a:rPr>
                <a:t>生产关系</a:t>
              </a:r>
              <a:endParaRPr lang="zh-CN" altLang="en-US" sz="2800">
                <a:latin typeface="方正字迹-杨素彬楷 简" panose="02000500000000000000" charset="-122"/>
                <a:ea typeface="方正字迹-杨素彬楷 简" panose="02000500000000000000" charset="-122"/>
              </a:endParaRPr>
            </a:p>
          </p:txBody>
        </p:sp>
        <p:sp>
          <p:nvSpPr>
            <p:cNvPr id="28" name="下箭头 27"/>
            <p:cNvSpPr/>
            <p:nvPr/>
          </p:nvSpPr>
          <p:spPr>
            <a:xfrm>
              <a:off x="18019" y="4460"/>
              <a:ext cx="357" cy="9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281" y="4519"/>
              <a:ext cx="1952" cy="5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zh-CN" altLang="en-US" sz="2800">
                  <a:latin typeface="方正字迹-杨素彬楷 简" panose="02000500000000000000" charset="-122"/>
                  <a:ea typeface="方正字迹-杨素彬楷 简" panose="02000500000000000000" charset="-122"/>
                </a:rPr>
                <a:t>决定</a:t>
              </a:r>
              <a:endParaRPr lang="zh-CN" altLang="en-US" sz="2800">
                <a:latin typeface="方正字迹-杨素彬楷 简" panose="02000500000000000000" charset="-122"/>
                <a:ea typeface="方正字迹-杨素彬楷 简" panose="02000500000000000000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23" grpId="0"/>
      <p:bldP spid="25" grpId="0"/>
      <p:bldP spid="26" grpId="0"/>
      <p:bldP spid="27" grpId="0"/>
      <p:bldP spid="31" grpId="0"/>
      <p:bldP spid="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1099820" y="2757805"/>
            <a:ext cx="9789795" cy="1015365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ea typeface="汉仪大宋简" panose="02010600000101010101" charset="-122"/>
                <a:sym typeface="+mn-ea"/>
              </a:rPr>
              <a:t>第1课 </a:t>
            </a:r>
            <a:r>
              <a:rPr lang="en-US" altLang="zh-CN" sz="48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ea typeface="汉仪大宋简" panose="02010600000101010101" charset="-122"/>
                <a:sym typeface="+mn-ea"/>
              </a:rPr>
              <a:t> </a:t>
            </a:r>
            <a:r>
              <a:rPr lang="zh-CN" altLang="en-US" sz="4800" dirty="0">
                <a:solidFill>
                  <a:schemeClr val="accent1">
                    <a:lumMod val="75000"/>
                  </a:schemeClr>
                </a:solidFill>
                <a:uFillTx/>
                <a:latin typeface="Times New Roman" panose="02020603050405020304" charset="0"/>
                <a:ea typeface="汉仪大宋简" panose="02010600000101010101" charset="-122"/>
                <a:sym typeface="+mn-ea"/>
              </a:rPr>
              <a:t>从食物采集到食物生产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charset="0"/>
              <a:ea typeface="汉仪大宋简" panose="02010600000101010101" charset="-122"/>
              <a:sym typeface="+mn-ea"/>
            </a:endParaRPr>
          </a:p>
        </p:txBody>
      </p:sp>
      <p:sp>
        <p:nvSpPr>
          <p:cNvPr id="4" name="副标题 2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1617980" y="5828030"/>
            <a:ext cx="10479405" cy="9029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altLang="en-US" sz="2000" u="none" strike="noStrike" kern="1200" cap="none" spc="20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10000"/>
              </a:lnSpc>
              <a:buClrTx/>
              <a:buSzTx/>
              <a:buFontTx/>
              <a:buNone/>
            </a:pPr>
            <a:r>
              <a:rPr sz="2400" b="1" spc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【课程标准】</a:t>
            </a:r>
            <a:r>
              <a:rPr lang="en-US" altLang="zh-CN" sz="2400" b="1" spc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1.</a:t>
            </a:r>
            <a:r>
              <a:rPr sz="2400" b="1" spc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知道人类由食物采集者向食物生产者演进的过程及意义；知道</a:t>
            </a:r>
            <a:r>
              <a:rPr lang="en-US" altLang="zh-CN" sz="2400" b="1" spc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   2.</a:t>
            </a:r>
            <a:r>
              <a:rPr sz="2400" b="1" spc="0">
                <a:solidFill>
                  <a:schemeClr val="dk1"/>
                </a:solidFill>
                <a:latin typeface="Times New Roman" panose="02020603050405020304" charset="0"/>
                <a:ea typeface="汉仪全唐诗简" panose="00020600040101010101" charset="-122"/>
                <a:cs typeface="Times New Roman" panose="02020603050405020304" charset="0"/>
                <a:sym typeface="Arial" panose="020B0604020202020204" pitchFamily="34" charset="0"/>
              </a:rPr>
              <a:t>古代不同地区的食物生产及其对社会生活的影响。</a:t>
            </a:r>
            <a:endParaRPr sz="2400" b="1" spc="0">
              <a:solidFill>
                <a:schemeClr val="dk1"/>
              </a:solidFill>
              <a:latin typeface="Times New Roman" panose="02020603050405020304" charset="0"/>
              <a:ea typeface="汉仪全唐诗简" panose="0002060004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/>
          <p:nvPr>
            <p:ph type="subTitle" idx="14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824990"/>
            <a:ext cx="11873865" cy="50069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845" y="0"/>
            <a:ext cx="91363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一、农业的出现与影响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人类早期的生产与生活</a:t>
            </a:r>
            <a:endParaRPr lang="zh-CN" altLang="en-US" sz="3200" b="1" dirty="0" smtClean="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186055" y="1105535"/>
            <a:ext cx="118738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：结合教材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P2-3</a:t>
            </a:r>
            <a:r>
              <a:rPr lang="zh-CN" altLang="en-US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的史实和所学，概述图片所反映的人类的生活发生了哪些变化？</a:t>
            </a:r>
            <a:endParaRPr lang="zh-CN" altLang="en-US" sz="2400" b="1" kern="0" noProof="0" dirty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3055" y="583565"/>
            <a:ext cx="223075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农业的出现</a:t>
            </a:r>
            <a:endParaRPr lang="zh-CN" altLang="en-US" sz="2800" b="1" dirty="0" smtClean="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417185" y="2288540"/>
            <a:ext cx="1412240" cy="2734310"/>
            <a:chOff x="8531" y="3604"/>
            <a:chExt cx="2224" cy="4306"/>
          </a:xfrm>
        </p:grpSpPr>
        <p:sp>
          <p:nvSpPr>
            <p:cNvPr id="14" name="文本框 13"/>
            <p:cNvSpPr txBox="1"/>
            <p:nvPr/>
          </p:nvSpPr>
          <p:spPr>
            <a:xfrm>
              <a:off x="8531" y="3604"/>
              <a:ext cx="2224" cy="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方正大标宋简体" panose="02000000000000000000" charset="-122"/>
                  <a:ea typeface="方正大标宋简体" panose="02000000000000000000" charset="-122"/>
                </a:rPr>
                <a:t>食物结构</a:t>
              </a:r>
              <a:endParaRPr lang="zh-CN" altLang="en-US" sz="24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31" y="4798"/>
              <a:ext cx="2224" cy="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方正大标宋简体" panose="02000000000000000000" charset="-122"/>
                  <a:ea typeface="方正大标宋简体" panose="02000000000000000000" charset="-122"/>
                </a:rPr>
                <a:t>生产工具</a:t>
              </a:r>
              <a:endParaRPr lang="zh-CN" altLang="en-US" sz="24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531" y="5992"/>
              <a:ext cx="2224" cy="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方正大标宋简体" panose="02000000000000000000" charset="-122"/>
                  <a:ea typeface="方正大标宋简体" panose="02000000000000000000" charset="-122"/>
                </a:rPr>
                <a:t>生活方式</a:t>
              </a:r>
              <a:endParaRPr lang="zh-CN" altLang="en-US" sz="24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31" y="7186"/>
              <a:ext cx="2224" cy="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方正大标宋简体" panose="02000000000000000000" charset="-122"/>
                  <a:ea typeface="方正大标宋简体" panose="02000000000000000000" charset="-122"/>
                </a:rPr>
                <a:t>社会关系</a:t>
              </a:r>
              <a:endParaRPr lang="zh-CN" altLang="en-US" sz="2400"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20925" y="1659255"/>
            <a:ext cx="7548880" cy="521970"/>
            <a:chOff x="2893" y="2659"/>
            <a:chExt cx="11888" cy="822"/>
          </a:xfrm>
        </p:grpSpPr>
        <p:sp>
          <p:nvSpPr>
            <p:cNvPr id="12" name="文本框 11"/>
            <p:cNvSpPr txBox="1"/>
            <p:nvPr/>
          </p:nvSpPr>
          <p:spPr>
            <a:xfrm>
              <a:off x="2893" y="2659"/>
              <a:ext cx="2547" cy="8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</a:rPr>
                <a:t>采集渔猎</a:t>
              </a:r>
              <a:endParaRPr lang="zh-CN" altLang="en-US" sz="28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235" y="2659"/>
              <a:ext cx="2547" cy="8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方正大标宋简体" panose="02000000000000000000" charset="-122"/>
                  <a:ea typeface="方正大标宋简体" panose="02000000000000000000" charset="-122"/>
                </a:rPr>
                <a:t>农耕畜牧</a:t>
              </a:r>
              <a:endParaRPr lang="zh-CN" altLang="en-US" sz="28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</a:endParaRPr>
            </a:p>
          </p:txBody>
        </p:sp>
        <p:cxnSp>
          <p:nvCxnSpPr>
            <p:cNvPr id="19" name="直接箭头连接符 18"/>
            <p:cNvCxnSpPr>
              <a:stCxn id="12" idx="3"/>
              <a:endCxn id="13" idx="1"/>
            </p:cNvCxnSpPr>
            <p:nvPr/>
          </p:nvCxnSpPr>
          <p:spPr>
            <a:xfrm>
              <a:off x="5440" y="3070"/>
              <a:ext cx="679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313055" y="2288540"/>
            <a:ext cx="4915535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2400">
                <a:effectLst/>
                <a:latin typeface="方正字迹-杨素彬楷 简" panose="02000500000000000000" charset="-122"/>
                <a:ea typeface="方正字迹-杨素彬楷 简" panose="02000500000000000000" charset="-122"/>
                <a:sym typeface="+mn-ea"/>
              </a:rPr>
              <a:t>采集植物果实、茎叶、鱼虾、动物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95345" y="3046730"/>
            <a:ext cx="1833245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木、骨、石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6125" y="3751580"/>
            <a:ext cx="4482465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迁徙生活；用火取暖、烧烤食物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6125" y="4563110"/>
            <a:ext cx="4482465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女性负责养育后代、采集食物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27265" y="2288540"/>
            <a:ext cx="333502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选择、驯化野生动植物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434590" y="637540"/>
            <a:ext cx="7435850" cy="46799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C00000">
                    <a:alpha val="97000"/>
                  </a:srgb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大约</a:t>
            </a:r>
            <a:r>
              <a:rPr lang="en-US" altLang="zh-CN" sz="2800">
                <a:solidFill>
                  <a:srgbClr val="FF0000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1</a:t>
            </a:r>
            <a:r>
              <a:rPr lang="zh-CN" altLang="en-US" sz="2800">
                <a:solidFill>
                  <a:srgbClr val="FF0000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万年前，原始农耕和畜牧出现</a:t>
            </a:r>
            <a:endParaRPr lang="zh-CN" altLang="en-US" sz="2800">
              <a:solidFill>
                <a:srgbClr val="FF0000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27265" y="3046730"/>
            <a:ext cx="2353945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磨制石器、陶器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327265" y="3804920"/>
            <a:ext cx="1480820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定居生活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89165" y="4563110"/>
            <a:ext cx="4628515" cy="11988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男性开始在生产中占据主导地位；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女性从事家务劳动和家庭副业，从属地位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animBg="1"/>
      <p:bldP spid="35" grpId="0" bldLvl="0" animBg="1"/>
      <p:bldP spid="36" grpId="0" bldLvl="0" animBg="1"/>
      <p:bldP spid="3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 (2)"/>
          <p:cNvPicPr>
            <a:picLocks noChangeAspect="1"/>
          </p:cNvPicPr>
          <p:nvPr/>
        </p:nvPicPr>
        <p:blipFill>
          <a:blip r:embed="rId1" cstate="print">
            <a:alphaModFix amt="86000"/>
          </a:blip>
          <a:stretch>
            <a:fillRect/>
          </a:stretch>
        </p:blipFill>
        <p:spPr>
          <a:xfrm>
            <a:off x="48895" y="587375"/>
            <a:ext cx="12063730" cy="627126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318135" y="33655"/>
            <a:ext cx="118738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思考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：请从地图中提炼有关原始农耕起源的信息，并梳理各农耕文明区不同表现。</a:t>
            </a:r>
            <a:endParaRPr lang="zh-CN" altLang="en-US" sz="2400" b="1" kern="0" noProof="0" dirty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308610" y="1821180"/>
          <a:ext cx="11338560" cy="2545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35355"/>
                <a:gridCol w="4828540"/>
                <a:gridCol w="5574665"/>
              </a:tblGrid>
              <a:tr h="568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地区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原始农耕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原始畜牧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西亚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东亚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568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美洲</a:t>
                      </a: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18135" y="5861050"/>
            <a:ext cx="11556365" cy="476250"/>
          </a:xfrm>
          <a:prstGeom prst="rect">
            <a:avLst/>
          </a:prstGeom>
          <a:solidFill>
            <a:srgbClr val="C00000">
              <a:alpha val="97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表现：世界范围来看，农耕主要起源于西亚、东亚、中美洲。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86180" y="2423795"/>
            <a:ext cx="4787265" cy="57277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小亚细亚半岛是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小麦、大麦</a:t>
            </a:r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原产地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69660" y="2423795"/>
            <a:ext cx="5364480" cy="57277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距今</a:t>
            </a:r>
            <a:r>
              <a:rPr lang="en-US" altLang="zh-CN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9000</a:t>
            </a:r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年前，饲养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绵羊、山羊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6815" y="2996565"/>
            <a:ext cx="5247005" cy="10325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黄河中上游：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粟</a:t>
            </a:r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的发源地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长江中下游：世界上最早种植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水稻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69660" y="2996565"/>
            <a:ext cx="5364480" cy="57277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距今</a:t>
            </a:r>
            <a:r>
              <a:rPr lang="en-US" altLang="zh-CN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8500</a:t>
            </a:r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年前，贾湖居民饲养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猪</a:t>
            </a:r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。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后来，河姆渡居民饲养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猪、狗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10005" y="3870960"/>
            <a:ext cx="4335780" cy="45593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中美洲：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玉米、甘薯</a:t>
            </a:r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的原产地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73775" y="3853180"/>
            <a:ext cx="5732780" cy="45593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距今</a:t>
            </a:r>
            <a:r>
              <a:rPr lang="en-US" altLang="zh-CN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6000</a:t>
            </a:r>
            <a:r>
              <a:rPr lang="zh-CN" altLang="en-US" sz="2400">
                <a:solidFill>
                  <a:schemeClr val="tx1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年前，南美洲印第安人驯化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方正字迹-杨素彬楷 简" panose="02000500000000000000" charset="-122"/>
                <a:ea typeface="方正字迹-杨素彬楷 简" panose="02000500000000000000" charset="-122"/>
              </a:rPr>
              <a:t>骆马</a:t>
            </a:r>
            <a:endParaRPr lang="zh-CN" altLang="en-US" sz="2400">
              <a:solidFill>
                <a:schemeClr val="tx1"/>
              </a:solidFill>
              <a:effectLst/>
              <a:latin typeface="方正字迹-杨素彬楷 简" panose="02000500000000000000" charset="-122"/>
              <a:ea typeface="方正字迹-杨素彬楷 简" panose="02000500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8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38100"/>
            <a:ext cx="720090" cy="57164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0" y="666115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：根据材料及教材，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农业革命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具有何种历史意义？</a:t>
            </a:r>
            <a:endParaRPr lang="en-US" altLang="zh-CN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0540" y="4911090"/>
            <a:ext cx="1148651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①农业的出现是人类经济和社会生活第一次革命。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人类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开始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从食物采集者转变为食物生产者，初步改变了纯粹依赖自然资源的状况。农业生产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增加了人类的食物供应，改善了人类的生存条件，加速了人口的增长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zh-CN" altLang="en-US" sz="2800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1175" y="100965"/>
            <a:ext cx="29432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农业出现的影响</a:t>
            </a:r>
            <a:endParaRPr lang="zh-CN" altLang="en-US" sz="2800" b="1" dirty="0" smtClean="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1175" y="1457960"/>
            <a:ext cx="11299825" cy="32873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在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3000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4000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年这段短短的时间内人类的生活比以前整整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万年的变化还大。在农业革命之前，大多数人都不得不花费大量时间去寻觅下一顿的食物，除非他们在狩猎成功后能饱餐一顿。因为人类学会了生产食物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而不是采集、狩猎或收集食物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把食物贮藏在粮仓和牲圈了，他们不得不而且也有能力大批地定居下来。人类的能量一旦解放出来并且投入到许多新的工作中去，随之而来的就是专门的非农业的工艺的发展。因而，像诸如基本机械原理的发现，纺织、犁耕、轮作制陶以及冶金术的许多发明的迅速出现，就绝非偶然。</a:t>
            </a:r>
            <a:endParaRPr lang="zh-CN" altLang="en-US" sz="2400" kern="0" noProof="0" dirty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  <a:p>
            <a:pPr marL="0"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罗伯特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·J·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布雷伍德《农业革命》，陈星灿译《农业考古》，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1993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年第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期</a:t>
            </a:r>
            <a:endParaRPr lang="zh-CN" altLang="en-US" sz="2400" kern="0" noProof="0" dirty="0" smtClean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38100"/>
            <a:ext cx="720090" cy="57164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0" y="666115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alt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：根据材料及教材，</a:t>
            </a:r>
            <a:r>
              <a:rPr lang="en-US" alt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农业革命</a:t>
            </a:r>
            <a:r>
              <a:rPr lang="en-US" alt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具有何种历史意义？</a:t>
            </a:r>
            <a:endParaRPr lang="en-US" altLang="zh-CN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1175" y="100965"/>
            <a:ext cx="29432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农业出现的影响</a:t>
            </a:r>
            <a:endParaRPr lang="zh-CN" altLang="en-US" sz="2800" b="1" dirty="0" smtClean="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1175" y="1457960"/>
            <a:ext cx="11299825" cy="32873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在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3000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4000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年这段短短的时间内人类的生活比以前整整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万年的变化还大。在农业革命之前，大多数人都不得不花费大量时间去寻觅下一顿的食物，除非他们在狩猎成功后能饱餐一顿。因为人类学会了生产食物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而不是采集、狩猎或收集食物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把食物贮藏在粮仓和牲圈了，他们不得不而且也有能力大批地定居下来。人类的能量一旦解放出来并且投入到许多新的工作中去，随之而来的就是专门的非农业的工艺的发展。因而，像诸如基本机械原理的发现，纺织、犁耕、轮作制陶以及冶金术的许多发明的迅速出现，就绝非偶然。</a:t>
            </a:r>
            <a:endParaRPr lang="zh-CN" altLang="en-US" sz="2400" kern="0" noProof="0" dirty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  <a:p>
            <a:pPr marL="0"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罗伯特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·J·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布雷伍德《农业革命》，陈星灿译《农业考古》，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1993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年第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期</a:t>
            </a:r>
            <a:endParaRPr lang="zh-CN" altLang="en-US" sz="2400" kern="0" noProof="0" dirty="0" smtClean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4863465"/>
            <a:ext cx="1138301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②农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业的出现促进了生活和生产方式的变化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：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从迁徙过渡到定居，形成聚落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；一部分人开始专门从事手工业劳动；原始音乐、文学和宗教因为精神的需要而产生。</a:t>
            </a:r>
            <a:endParaRPr lang="zh-CN" altLang="en-US" sz="2800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-38100"/>
            <a:ext cx="720090" cy="57164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0" y="666115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alt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：根据材料及教材，</a:t>
            </a:r>
            <a:r>
              <a:rPr lang="en-US" alt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农业革命</a:t>
            </a:r>
            <a:r>
              <a:rPr lang="en-US" altLang="zh-CN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具有何种历史意义？</a:t>
            </a:r>
            <a:endParaRPr lang="en-US" altLang="zh-CN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1175" y="100965"/>
            <a:ext cx="29432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农业出现的影响</a:t>
            </a:r>
            <a:endParaRPr lang="zh-CN" altLang="en-US" sz="2800" b="1" dirty="0" smtClean="0">
              <a:solidFill>
                <a:schemeClr val="tx1"/>
              </a:solidFill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11175" y="1320800"/>
            <a:ext cx="7846060" cy="40087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0" marR="0" lv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在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3000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4000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年这段短短的时间内人类的生活比以前整整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25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万年的变化还大。在农业革命之前，大多数人都不得不花费大量时间去寻觅下一顿的食物，除非他们在狩猎成功后能饱餐一顿。因为人类学会了生产食物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而不是采集、狩猎或收集食物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把食物贮藏在粮仓和牲圈了，他们不得不而且也有能力大批地定居下来。人类的能量一旦解放出来并且投入到许多新的工作中去，随之而来的就是专门的非农业的工艺的发展。因而，像诸如基本机械原理的发现，纺织、犁耕、轮作制陶以及冶金术的许多发明的迅速出现，就绝非偶然。</a:t>
            </a:r>
            <a:endParaRPr lang="zh-CN" altLang="en-US" sz="2400" kern="0" noProof="0" dirty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  <a:p>
            <a:pPr marL="0" marR="0" lvl="0" indent="0" algn="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罗伯特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·J·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布雷伍德《农业革命》，陈星灿译《农业考古》，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1993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年第</a:t>
            </a:r>
            <a:r>
              <a:rPr lang="en-US" altLang="zh-CN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kern="0" noProof="0" dirty="0">
                <a:ln>
                  <a:noFill/>
                </a:ln>
                <a:solidFill>
                  <a:schemeClr val="dk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期</a:t>
            </a:r>
            <a:endParaRPr lang="zh-CN" altLang="en-US" sz="2400" kern="0" noProof="0" dirty="0" smtClean="0">
              <a:ln>
                <a:noFill/>
              </a:ln>
              <a:solidFill>
                <a:schemeClr val="dk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945" y="5287645"/>
            <a:ext cx="778129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③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农业的出现</a:t>
            </a:r>
            <a:r>
              <a:rPr lang="en-US" altLang="zh-CN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推动了科学技术的发展</a:t>
            </a: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：</a:t>
            </a:r>
            <a:r>
              <a:rPr lang="en-US" altLang="zh-CN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天文历法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获得较快的发展，</a:t>
            </a:r>
            <a:r>
              <a:rPr lang="en-US" altLang="zh-CN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数学</a:t>
            </a: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和其他相关学科</a:t>
            </a:r>
            <a:r>
              <a:rPr lang="zh-CN" altLang="en-US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也逐渐发展起来</a:t>
            </a:r>
            <a:r>
              <a:rPr lang="en-US" altLang="zh-CN" sz="28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。</a:t>
            </a:r>
            <a:endParaRPr lang="zh-CN" altLang="en-US" sz="2800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13545" y="1320800"/>
            <a:ext cx="2646045" cy="2686109"/>
            <a:chOff x="15391" y="-591"/>
            <a:chExt cx="5152" cy="4949"/>
          </a:xfrm>
        </p:grpSpPr>
        <p:pic>
          <p:nvPicPr>
            <p:cNvPr id="33" name="图片 32" descr="C:/Users/emiya/AppData/Local/Temp/kaimatting/20220211181934/output_aiMatting_20220211182017.pngoutput_aiMatting_202202111820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22" y="-591"/>
              <a:ext cx="4180" cy="3791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15391" y="3056"/>
              <a:ext cx="5152" cy="1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lang="zh-CN" altLang="en-US" sz="20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  <a:sym typeface="+mn-ea"/>
                </a:rPr>
                <a:t>古埃及世界上第一部太阳历</a:t>
              </a:r>
              <a:endPara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rcRect l="27136" t="12617" r="32285" b="19809"/>
          <a:stretch>
            <a:fillRect/>
          </a:stretch>
        </p:blipFill>
        <p:spPr>
          <a:xfrm rot="16200000">
            <a:off x="9097645" y="3424555"/>
            <a:ext cx="2460625" cy="36245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7960" y="1677670"/>
            <a:ext cx="7668260" cy="501142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734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7164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3390" y="-8890"/>
            <a:ext cx="115785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二、农业发展的概况与特色——不同地区的食物生产与社会生活</a:t>
            </a:r>
            <a:endParaRPr lang="zh-CN" altLang="en-US" sz="32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37260" y="2399030"/>
            <a:ext cx="5741035" cy="2151380"/>
            <a:chOff x="4443" y="2147"/>
            <a:chExt cx="9041" cy="3388"/>
          </a:xfrm>
        </p:grpSpPr>
        <p:sp>
          <p:nvSpPr>
            <p:cNvPr id="11" name="矩形 10"/>
            <p:cNvSpPr/>
            <p:nvPr/>
          </p:nvSpPr>
          <p:spPr>
            <a:xfrm>
              <a:off x="7280" y="3403"/>
              <a:ext cx="2411" cy="737"/>
            </a:xfrm>
            <a:prstGeom prst="rect">
              <a:avLst/>
            </a:prstGeom>
            <a:solidFill>
              <a:srgbClr val="C00000">
                <a:alpha val="97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两河流域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43" y="4798"/>
              <a:ext cx="2733" cy="737"/>
            </a:xfrm>
            <a:prstGeom prst="rect">
              <a:avLst/>
            </a:prstGeom>
            <a:solidFill>
              <a:srgbClr val="C00000">
                <a:alpha val="97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尼罗河流域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112" y="2147"/>
              <a:ext cx="1372" cy="1882"/>
            </a:xfrm>
            <a:prstGeom prst="rect">
              <a:avLst/>
            </a:prstGeom>
            <a:solidFill>
              <a:srgbClr val="C00000">
                <a:alpha val="97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黄河、长江流域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006" y="4436"/>
              <a:ext cx="4396" cy="737"/>
            </a:xfrm>
            <a:prstGeom prst="rect">
              <a:avLst/>
            </a:prstGeom>
            <a:solidFill>
              <a:srgbClr val="C00000">
                <a:alpha val="97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印度河、恒河流域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0" y="1136015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alt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：请指出四大古代农耕文明的诞生地及其名称，并分析兴起的条件？</a:t>
            </a:r>
            <a:endParaRPr lang="zh-CN" altLang="en-US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81785" y="2581910"/>
            <a:ext cx="4345305" cy="2265045"/>
            <a:chOff x="4911" y="2172"/>
            <a:chExt cx="6843" cy="3567"/>
          </a:xfrm>
        </p:grpSpPr>
        <p:sp>
          <p:nvSpPr>
            <p:cNvPr id="9" name="椭圆 8"/>
            <p:cNvSpPr/>
            <p:nvPr/>
          </p:nvSpPr>
          <p:spPr>
            <a:xfrm>
              <a:off x="6556" y="2172"/>
              <a:ext cx="3172" cy="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古巴比伦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911" y="3659"/>
              <a:ext cx="2451" cy="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古埃及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0675" y="2570"/>
              <a:ext cx="1079" cy="11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中国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204" y="4771"/>
              <a:ext cx="2516" cy="9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标宋简体" panose="02000000000000000000" charset="-122"/>
                  <a:ea typeface="方正大标宋简体" panose="02000000000000000000" charset="-122"/>
                  <a:sym typeface="+mn-ea"/>
                </a:rPr>
                <a:t>古印度</a:t>
              </a:r>
              <a:endPara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00000000000000000" charset="-122"/>
                <a:ea typeface="方正大标宋简体" panose="02000000000000000000" charset="-122"/>
                <a:sym typeface="+mn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91795" y="594360"/>
            <a:ext cx="5347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1、四大古代农业文明的兴起条件</a:t>
            </a:r>
            <a:endParaRPr lang="zh-CN" altLang="en-US" sz="28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1480" y="1657985"/>
            <a:ext cx="4000500" cy="3526790"/>
          </a:xfrm>
          <a:prstGeom prst="roundRect">
            <a:avLst/>
          </a:prstGeom>
          <a:solidFill>
            <a:srgbClr val="FFC000">
              <a:alpha val="1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defRPr/>
            </a:pPr>
            <a:r>
              <a:rPr lang="zh-CN" sz="24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微软雅黑" panose="020B0503020204020204" charset="-122"/>
                <a:sym typeface="+mn-ea"/>
              </a:rPr>
              <a:t>【历史纵横】变水害为水利的古埃及人为控制尼罗河河水泛滥，古埃及人修堤筑坝、挖沟开渠。他们利用河谷的自然坡度修建一系列渠道，引水灌溉。这套体系既可控制洪水，又可灌溉耕地，保障农业生产。</a:t>
            </a:r>
            <a:endParaRPr lang="zh-CN" sz="24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097520" y="5184775"/>
            <a:ext cx="3712210" cy="1464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defRPr/>
            </a:pPr>
            <a:r>
              <a:rPr lang="zh-CN" altLang="en-US" sz="24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①灌溉农业发达。</a:t>
            </a:r>
            <a:endParaRPr lang="zh-CN" altLang="en-US" sz="24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defRPr/>
            </a:pPr>
            <a:r>
              <a:rPr lang="zh-CN" altLang="en-US" sz="24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②</a:t>
            </a:r>
            <a:r>
              <a:rPr lang="zh-CN" altLang="en-US" sz="24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修建水利工程，统治者将灌溉系统的开凿、疏浚、维护作为主要工作之一。</a:t>
            </a:r>
            <a:endParaRPr lang="zh-CN" altLang="en-US" sz="2400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630" y="4623435"/>
            <a:ext cx="2731135" cy="2071370"/>
          </a:xfrm>
          <a:prstGeom prst="rect">
            <a:avLst/>
          </a:prstGeom>
        </p:spPr>
      </p:pic>
      <p:graphicFrame>
        <p:nvGraphicFramePr>
          <p:cNvPr id="16" name="表格 15"/>
          <p:cNvGraphicFramePr/>
          <p:nvPr>
            <p:custDataLst>
              <p:tags r:id="rId2"/>
            </p:custDataLst>
          </p:nvPr>
        </p:nvGraphicFramePr>
        <p:xfrm>
          <a:off x="468630" y="1232535"/>
          <a:ext cx="11144250" cy="44176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30655"/>
                <a:gridCol w="5434965"/>
                <a:gridCol w="4278630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分类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两河流域</a:t>
                      </a:r>
                      <a:r>
                        <a:rPr lang="en-US" altLang="zh-CN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——</a:t>
                      </a: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古巴比伦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  <a:sym typeface="+mn-ea"/>
                        </a:rPr>
                        <a:t>尼罗河流域</a:t>
                      </a:r>
                      <a:r>
                        <a:rPr lang="en-US" altLang="zh-CN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  <a:sym typeface="+mn-ea"/>
                        </a:rPr>
                        <a:t>——</a:t>
                      </a: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  <a:sym typeface="+mn-ea"/>
                        </a:rPr>
                        <a:t>古埃及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农耕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畜牧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16071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土地占有</a:t>
                      </a:r>
                      <a:r>
                        <a:rPr lang="en-US" altLang="zh-CN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/</a:t>
                      </a:r>
                      <a:r>
                        <a:rPr lang="zh-CN" altLang="en-US" sz="2800">
                          <a:latin typeface="方正字迹-杨素彬楷 简" panose="02000500000000000000" charset="-122"/>
                          <a:ea typeface="方正字迹-杨素彬楷 简" panose="02000500000000000000" charset="-122"/>
                        </a:rPr>
                        <a:t>租赁</a:t>
                      </a: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>
                        <a:latin typeface="方正字迹-杨素彬楷 简" panose="02000500000000000000" charset="-122"/>
                        <a:ea typeface="方正字迹-杨素彬楷 简" panose="020005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037840" y="1818005"/>
            <a:ext cx="7996555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</a:rPr>
              <a:t>种植大麦和小麦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8475" y="2362835"/>
            <a:ext cx="7996555" cy="47815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饲养山羊、绵羊、牛</a:t>
            </a:r>
            <a:endParaRPr lang="zh-CN" altLang="en-US" sz="2800">
              <a:latin typeface="方正大标宋简体" panose="02000000000000000000" charset="-122"/>
              <a:ea typeface="方正大标宋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2295" y="2830195"/>
            <a:ext cx="5394325" cy="819150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王室和神庙拥有土地；政府官员、贵族、商人拥有土地、经营出租土地</a:t>
            </a:r>
            <a:endParaRPr lang="zh-CN" altLang="en-US" sz="240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0" y="672465"/>
            <a:ext cx="12192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defRPr/>
            </a:pPr>
            <a:r>
              <a:rPr lang="zh-CN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思考</a:t>
            </a:r>
            <a:r>
              <a:rPr 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全唐诗简" panose="00020600040101010101" charset="-122"/>
                <a:cs typeface="黑体" panose="02010609060101010101" charset="-122"/>
                <a:sym typeface="+mn-ea"/>
              </a:rPr>
              <a:t>：请结合教材和图片史料，梳理两大农耕文明区域的相关信息。</a:t>
            </a:r>
            <a:endParaRPr lang="zh-CN" altLang="en-US" sz="28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汉仪全唐诗简" panose="0002060004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3220" y="91440"/>
            <a:ext cx="46355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、四大古代农业文明的特色</a:t>
            </a:r>
            <a:endParaRPr lang="zh-CN" altLang="en-US" sz="28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2295" y="3743960"/>
            <a:ext cx="5394325" cy="704850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《汉谟拉比法典》</a:t>
            </a: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规定土地、果园等都可以作为租赁对象</a:t>
            </a:r>
            <a:endParaRPr lang="zh-CN" altLang="en-US" sz="240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39025" y="2919730"/>
            <a:ext cx="4053205" cy="527050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王室和神庙占有土地</a:t>
            </a:r>
            <a:endParaRPr lang="zh-CN" altLang="en-US" sz="240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39025" y="3474720"/>
            <a:ext cx="4053205" cy="1096645"/>
          </a:xfrm>
          <a:prstGeom prst="rect">
            <a:avLst/>
          </a:prstGeom>
          <a:solidFill>
            <a:schemeClr val="lt1">
              <a:alpha val="74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形成了</a:t>
            </a:r>
            <a:r>
              <a:rPr lang="zh-CN" altLang="en-US" sz="2400">
                <a:solidFill>
                  <a:srgbClr val="FF0000"/>
                </a:solidFill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以尼罗河为中心的农业体系</a:t>
            </a:r>
            <a:r>
              <a:rPr lang="zh-CN" altLang="en-US" sz="2400">
                <a:latin typeface="方正大标宋简体" panose="02000000000000000000" charset="-122"/>
                <a:ea typeface="方正大标宋简体" panose="02000000000000000000" charset="-122"/>
                <a:sym typeface="+mn-ea"/>
              </a:rPr>
              <a:t>，决定了整个古埃及的命运。</a:t>
            </a:r>
            <a:endParaRPr lang="zh-CN" altLang="en-US" sz="2400">
              <a:latin typeface="方正大标宋简体" panose="02000000000000000000" charset="-122"/>
              <a:ea typeface="方正大标宋简体" panose="02000000000000000000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2174" r="8063" b="5626"/>
          <a:stretch>
            <a:fillRect/>
          </a:stretch>
        </p:blipFill>
        <p:spPr>
          <a:xfrm>
            <a:off x="3526790" y="4623435"/>
            <a:ext cx="3228340" cy="21996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03720" y="4775200"/>
            <a:ext cx="4835525" cy="1800225"/>
          </a:xfrm>
          <a:prstGeom prst="horizontalScroll">
            <a:avLst>
              <a:gd name="adj" fmla="val 525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8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向你致敬，尼罗河，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你来自大地，孕育了埃及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！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8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用你神秘的方式，带来了肥沃的土壤，使得追随者歌唱！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>
              <a:lnSpc>
                <a:spcPct val="8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——古埃及诗歌</a:t>
            </a:r>
            <a:endParaRPr lang="zh-CN" altLang="en-US" sz="2400" b="1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28050" y="150495"/>
            <a:ext cx="35667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2800" b="1" dirty="0" smtClean="0">
                <a:latin typeface="Times New Roman" panose="02020603050405020304" charset="0"/>
                <a:ea typeface="汉仪大宋简" panose="02010600000101010101" charset="-122"/>
                <a:cs typeface="微软雅黑" panose="020B0503020204020204" charset="-122"/>
                <a:sym typeface="+mn-ea"/>
              </a:rPr>
              <a:t>）古西亚、古埃及</a:t>
            </a:r>
            <a:endParaRPr lang="zh-CN" sz="2800" b="1" dirty="0" smtClean="0">
              <a:latin typeface="Times New Roman" panose="02020603050405020304" charset="0"/>
              <a:ea typeface="汉仪大宋简" panose="0201060000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2" grpId="0" bldLvl="0" animBg="1"/>
      <p:bldP spid="15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6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5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63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63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6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7、20、21、22、23、26、31、34、36"/>
</p:tagLst>
</file>

<file path=ppt/tags/tag199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工作汇报总结"/>
  <p:tag name="KSO_WM_TEMPLATE_CATEGORY" val="custom"/>
  <p:tag name="KSO_WM_TEMPLATE_INDEX" val="20204363"/>
  <p:tag name="KSO_WM_UNIT_ID" val="custom20204363_1*a*1"/>
  <p:tag name="KSO_WM_UNIT_ISNUMDGMTITLE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单击此处添加副标题内容"/>
  <p:tag name="KSO_WM_TEMPLATE_CATEGORY" val="custom"/>
  <p:tag name="KSO_WM_TEMPLATE_INDEX" val="20204363"/>
  <p:tag name="KSO_WM_UNIT_ID" val="custom20204363_1*b*1"/>
  <p:tag name="KSO_WM_UNIT_ISNUMDGMTITLE" val="0"/>
  <p:tag name="KSO_WM_UNIT_TEXT_FILL_FORE_SCHEMECOLOR_INDEX_BRIGHTNESS" val="0.35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63"/>
  <p:tag name="KSO_WM_SLIDE_ID" val="custom20204363_1"/>
  <p:tag name="KSO_WM_TEMPLATE_MASTER_THUMB_INDEX" val="12"/>
  <p:tag name="KSO_WM_TEMPLATE_THUMBS_INDEX" val="1、4、7、9、12、13、17、20、21、22、23、26、31、34、36"/>
</p:tagLst>
</file>

<file path=ppt/tags/tag202.xml><?xml version="1.0" encoding="utf-8"?>
<p:tagLst xmlns:p="http://schemas.openxmlformats.org/presentationml/2006/main">
  <p:tag name="KSO_WM_UNIT_TEXT_FILL_FORE_SCHEMECOLOR_INDEX_BRIGHTNESS" val="0.05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4363"/>
</p:tagLst>
</file>

<file path=ppt/tags/tag204.xml><?xml version="1.0" encoding="utf-8"?>
<p:tagLst xmlns:p="http://schemas.openxmlformats.org/presentationml/2006/main">
  <p:tag name="KSO_WM_UNIT_TEXT_FILL_FORE_SCHEMECOLOR_INDEX_BRIGHTNESS" val="0.05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TABLE_BEAUTIFY" val="smartTable{1f097f1f-4282-4464-93df-2ca14855b14c}"/>
  <p:tag name="TABLE_ENDDRAG_ORIGIN_RECT" val="892*103"/>
  <p:tag name="TABLE_ENDDRAG_RECT" val="38*57*892*103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4363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0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BK_DARK_LIGHT" val="2"/>
  <p:tag name="KSO_WM_SLIDE_BACKGROUND_TYPE" val="general"/>
</p:tagLst>
</file>

<file path=ppt/tags/tag2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BK_DARK_LIGHT" val="2"/>
  <p:tag name="KSO_WM_SLIDE_BACKGROUND_TYPE" val="general"/>
</p:tagLst>
</file>

<file path=ppt/tags/tag2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BK_DARK_LIGHT" val="2"/>
  <p:tag name="KSO_WM_SLIDE_BACKGROUND_TYPE" val="general"/>
</p:tagLst>
</file>

<file path=ppt/tags/tag2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BK_DARK_LIGHT" val="2"/>
  <p:tag name="KSO_WM_SLIDE_BACKGROUND_TYPE" val="general"/>
</p:tagLst>
</file>

<file path=ppt/tags/tag223.xml><?xml version="1.0" encoding="utf-8"?>
<p:tagLst xmlns:p="http://schemas.openxmlformats.org/presentationml/2006/main">
  <p:tag name="KSO_WM_UNIT_TABLE_BEAUTIFY" val="smartTable{806da351-c45e-46f1-9601-b9d5ad0b3645}"/>
  <p:tag name="TABLE_ENDDRAG_ORIGIN_RECT" val="877*315"/>
  <p:tag name="TABLE_ENDDRAG_RECT" val="36*97*877*315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6.xml><?xml version="1.0" encoding="utf-8"?>
<p:tagLst xmlns:p="http://schemas.openxmlformats.org/presentationml/2006/main">
  <p:tag name="KSO_WM_UNIT_PLACING_PICTURE_USER_VIEWPORT" val="{&quot;height&quot;:10561,&quot;width&quot;:11011}"/>
</p:tagLst>
</file>

<file path=ppt/tags/tag2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28.xml><?xml version="1.0" encoding="utf-8"?>
<p:tagLst xmlns:p="http://schemas.openxmlformats.org/presentationml/2006/main">
  <p:tag name="KSO_WM_UNIT_TEXT_FILL_FORE_SCHEMECOLOR_INDEX_BRIGHTNESS" val="-0.25"/>
  <p:tag name="KSO_WM_UNIT_TEXT_FILL_FORE_SCHEMECOLOR_INDEX" val="8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-0.5"/>
  <p:tag name="KSO_WM_UNIT_TEXT_FILL_FORE_SCHEMECOLOR_INDEX" val="8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BK_DARK_LIGHT" val="2"/>
  <p:tag name="KSO_WM_SLIDE_BACKGROUND_TYPE" val="general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ITEM_CNT" val="3"/>
  <p:tag name="KSO_WM_SLIDE_BK_DARK_LIGHT" val="2"/>
  <p:tag name="KSO_WM_SLIDE_BACKGROUND_TYPE" val="general"/>
</p:tagLst>
</file>

<file path=ppt/tags/tag235.xml><?xml version="1.0" encoding="utf-8"?>
<p:tagLst xmlns:p="http://schemas.openxmlformats.org/presentationml/2006/main">
  <p:tag name="KSO_WM_UNIT_PLACING_PICTURE_USER_VIEWPORT" val="{&quot;height&quot;:7516,&quot;width&quot;:6652}"/>
</p:tagLst>
</file>

<file path=ppt/tags/tag236.xml><?xml version="1.0" encoding="utf-8"?>
<p:tagLst xmlns:p="http://schemas.openxmlformats.org/presentationml/2006/main">
  <p:tag name="KSO_WM_UNIT_PLACING_PICTURE_USER_VIEWPORT" val="{&quot;height&quot;:6870,&quot;width&quot;:6270}"/>
</p:tagLst>
</file>

<file path=ppt/tags/tag237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41.xml><?xml version="1.0" encoding="utf-8"?>
<p:tagLst xmlns:p="http://schemas.openxmlformats.org/presentationml/2006/main">
  <p:tag name="KSO_WM_UNIT_TABLE_BEAUTIFY" val="smartTable{806da351-c45e-46f1-9601-b9d5ad0b3645}"/>
  <p:tag name="TABLE_ENDDRAG_ORIGIN_RECT" val="877*141"/>
  <p:tag name="TABLE_ENDDRAG_RECT" val="36*97*877*14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ITEM_CNT" val="3"/>
  <p:tag name="KSO_WM_SLIDE_BK_DARK_LIGHT" val="2"/>
  <p:tag name="KSO_WM_SLIDE_BACKGROUND_TYPE" val="general"/>
</p:tagLst>
</file>

<file path=ppt/tags/tag2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46.xml><?xml version="1.0" encoding="utf-8"?>
<p:tagLst xmlns:p="http://schemas.openxmlformats.org/presentationml/2006/main">
  <p:tag name="REFSHAPE" val="154239500"/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49.xml><?xml version="1.0" encoding="utf-8"?>
<p:tagLst xmlns:p="http://schemas.openxmlformats.org/presentationml/2006/main">
  <p:tag name="KSO_WM_UNIT_TABLE_BEAUTIFY" val="smartTable{d41ccfda-41e8-4431-883b-c73d9841c737}"/>
  <p:tag name="TABLE_ENDDRAG_ORIGIN_RECT" val="900*152"/>
  <p:tag name="TABLE_ENDDRAG_RECT" val="42*343*900*15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ITEM_CNT" val="3"/>
  <p:tag name="KSO_WM_SLIDE_BK_DARK_LIGHT" val="2"/>
  <p:tag name="KSO_WM_SLIDE_BACKGROUND_TYPE" val="general"/>
</p:tagLst>
</file>

<file path=ppt/tags/tag2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e6e4b38-1308-4fc0-86ba-ad3a996d3d65}"/>
  <p:tag name="KSO_WM_UNIT_TYPE" val="i"/>
</p:tagLst>
</file>

<file path=ppt/tags/tag2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4f0d297c-d1e3-4f01-931f-2dec0771e5a0}"/>
  <p:tag name="KSO_WM_UNIT_TYPE" val="i"/>
</p:tagLst>
</file>

<file path=ppt/tags/tag25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BK_DARK_LIGHT" val="2"/>
  <p:tag name="KSO_WM_SLIDE_BACKGROUND_TYPE" val="general"/>
</p:tagLst>
</file>

<file path=ppt/tags/tag266.xml><?xml version="1.0" encoding="utf-8"?>
<p:tagLst xmlns:p="http://schemas.openxmlformats.org/presentationml/2006/main">
  <p:tag name="KSO_WPP_MARK_KEY" val="a2b6b0ad-fb21-468a-ab05-074d7f90f3f0"/>
  <p:tag name="FULLTEXTBEAUTIFYED" val="1"/>
  <p:tag name="COMMONDATA" val="eyJoZGlkIjoiNTY1OGE1ZmRlNDFmZTY2OGI3ODM1NDM1NTMxMjM2NmYifQ=="/>
  <p:tag name="commondata" val="eyJoZGlkIjoiOTc3M2Y5NzIzMDFlZjAyY2Q4Njk5ODkyYjFjNzBiNTQifQ=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FEDEC"/>
      </a:dk2>
      <a:lt2>
        <a:srgbClr val="FDFCFC"/>
      </a:lt2>
      <a:accent1>
        <a:srgbClr val="A59685"/>
      </a:accent1>
      <a:accent2>
        <a:srgbClr val="9D9986"/>
      </a:accent2>
      <a:accent3>
        <a:srgbClr val="959D8A"/>
      </a:accent3>
      <a:accent4>
        <a:srgbClr val="8DA091"/>
      </a:accent4>
      <a:accent5>
        <a:srgbClr val="87A29A"/>
      </a:accent5>
      <a:accent6>
        <a:srgbClr val="85A4A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3204</Words>
  <Application>WPS 演示</Application>
  <PresentationFormat>宽屏</PresentationFormat>
  <Paragraphs>298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汉仪大宋简</vt:lpstr>
      <vt:lpstr>汉仪全唐诗简</vt:lpstr>
      <vt:lpstr>Calibri</vt:lpstr>
      <vt:lpstr>方正大标宋简体</vt:lpstr>
      <vt:lpstr>方正字迹-杨素彬楷 简</vt:lpstr>
      <vt:lpstr>楷体</vt:lpstr>
      <vt:lpstr>Arial Unicode MS</vt:lpstr>
      <vt:lpstr>方正宋刻本秀楷简体</vt:lpstr>
      <vt:lpstr>Office 主题​​</vt:lpstr>
      <vt:lpstr>1_Office 主题​​</vt:lpstr>
      <vt:lpstr>PowerPoint 演示文稿</vt:lpstr>
      <vt:lpstr>第1课  从食物采集到食物生产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第1课  从食物采集到食物生产</dc:title>
  <dc:creator/>
  <cp:lastModifiedBy>吕大大大品</cp:lastModifiedBy>
  <cp:revision>3</cp:revision>
  <dcterms:created xsi:type="dcterms:W3CDTF">2024-10-21T02:03:00Z</dcterms:created>
  <dcterms:modified xsi:type="dcterms:W3CDTF">2024-10-21T02:16:04Z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6E4574989EA24832BFAB34F8FCE26600</vt:lpwstr>
  </property>
</Properties>
</file>