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
  </p:notesMasterIdLst>
  <p:handoutMasterIdLst>
    <p:handoutMasterId r:id="rId29"/>
  </p:handoutMasterIdLst>
  <p:sldIdLst>
    <p:sldId id="464" r:id="rId3"/>
    <p:sldId id="441" r:id="rId4"/>
    <p:sldId id="290" r:id="rId6"/>
    <p:sldId id="260" r:id="rId7"/>
    <p:sldId id="262" r:id="rId8"/>
    <p:sldId id="308" r:id="rId9"/>
    <p:sldId id="309" r:id="rId10"/>
    <p:sldId id="325" r:id="rId11"/>
    <p:sldId id="341" r:id="rId12"/>
    <p:sldId id="343" r:id="rId13"/>
    <p:sldId id="359" r:id="rId14"/>
    <p:sldId id="360" r:id="rId15"/>
    <p:sldId id="377" r:id="rId16"/>
    <p:sldId id="393" r:id="rId17"/>
    <p:sldId id="394" r:id="rId18"/>
    <p:sldId id="411" r:id="rId19"/>
    <p:sldId id="414" r:id="rId20"/>
    <p:sldId id="416" r:id="rId21"/>
    <p:sldId id="417" r:id="rId22"/>
    <p:sldId id="440" r:id="rId23"/>
    <p:sldId id="435" r:id="rId24"/>
    <p:sldId id="437" r:id="rId25"/>
    <p:sldId id="438" r:id="rId26"/>
    <p:sldId id="284" r:id="rId27"/>
    <p:sldId id="465" r:id="rId28"/>
  </p:sldIdLst>
  <p:sldSz cx="12192000" cy="6858000"/>
  <p:notesSz cx="6858000" cy="9144000"/>
  <p:embeddedFontLst>
    <p:embeddedFont>
      <p:font typeface="微软雅黑" panose="020B0503020204020204" charset="-122"/>
      <p:regular r:id="rId33"/>
    </p:embeddedFont>
    <p:embeddedFont>
      <p:font typeface="方正隶变_GBK" panose="02000000000000000000" charset="-122"/>
      <p:regular r:id="rId34"/>
    </p:embeddedFont>
    <p:embeddedFont>
      <p:font typeface="方正清刻本悦宋简体" panose="02000000000000000000" charset="-122"/>
      <p:regular r:id="rId35"/>
    </p:embeddedFont>
    <p:embeddedFont>
      <p:font typeface="黑体" panose="02010609060101010101" charset="-122"/>
      <p:regular r:id="rId36"/>
    </p:embeddedFont>
    <p:embeddedFont>
      <p:font typeface="米开飘逸行楷减细版" panose="03000600000000000000" charset="-122"/>
      <p:regular r:id="rId37"/>
    </p:embeddedFont>
    <p:embeddedFont>
      <p:font typeface="汉仪许静行楷W" panose="00020600040101010101" charset="-122"/>
      <p:regular r:id="rId38"/>
    </p:embeddedFont>
    <p:embeddedFont>
      <p:font typeface="楷体" panose="02010609060101010101" charset="-122"/>
      <p:regular r:id="rId39"/>
    </p:embeddedFont>
    <p:embeddedFont>
      <p:font typeface="仿宋" panose="02010609060101010101" charset="-122"/>
      <p:regular r:id="rId40"/>
    </p:embeddedFont>
    <p:embeddedFont>
      <p:font typeface="汉仪大宋简" panose="02010600000101010101" charset="-122"/>
      <p:regular r:id="rId4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58F4C"/>
    <a:srgbClr val="324B1E"/>
    <a:srgbClr val="FFFFFF"/>
    <a:srgbClr val="69A35B"/>
    <a:srgbClr val="BFBFBF"/>
    <a:srgbClr val="243716"/>
    <a:srgbClr val="4F7713"/>
    <a:srgbClr val="548235"/>
    <a:srgbClr val="EED054"/>
    <a:srgbClr val="FF89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031"/>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slide" Target="slides/slide2.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1.png"/><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视频水印小"/>
          <p:cNvPicPr>
            <a:picLocks noChangeAspect="1"/>
          </p:cNvPicPr>
          <p:nvPr userDrawn="1"/>
        </p:nvPicPr>
        <p:blipFill>
          <a:blip r:embed="rId18"/>
          <a:stretch>
            <a:fillRect/>
          </a:stretch>
        </p:blipFill>
        <p:spPr>
          <a:xfrm>
            <a:off x="9062085" y="6350000"/>
            <a:ext cx="2108200" cy="2921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2.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tags" Target="../tags/tag76.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39.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tags" Target="../tags/tag78.xml"/><Relationship Id="rId2" Type="http://schemas.openxmlformats.org/officeDocument/2006/relationships/image" Target="../media/image41.png"/><Relationship Id="rId1" Type="http://schemas.openxmlformats.org/officeDocument/2006/relationships/image" Target="../media/image40.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79.xml"/><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slides/_rels/slide17.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6" Type="http://schemas.openxmlformats.org/officeDocument/2006/relationships/notesSlide" Target="../notesSlides/notesSlide15.xml"/><Relationship Id="rId15" Type="http://schemas.openxmlformats.org/officeDocument/2006/relationships/slideLayout" Target="../slideLayouts/slideLayout2.xml"/><Relationship Id="rId14" Type="http://schemas.openxmlformats.org/officeDocument/2006/relationships/tags" Target="../tags/tag89.xml"/><Relationship Id="rId13" Type="http://schemas.openxmlformats.org/officeDocument/2006/relationships/image" Target="../media/image48.png"/><Relationship Id="rId12" Type="http://schemas.openxmlformats.org/officeDocument/2006/relationships/image" Target="../media/image47.png"/><Relationship Id="rId11" Type="http://schemas.openxmlformats.org/officeDocument/2006/relationships/image" Target="../media/image46.png"/><Relationship Id="rId10" Type="http://schemas.openxmlformats.org/officeDocument/2006/relationships/image" Target="../media/image45.png"/><Relationship Id="rId1" Type="http://schemas.openxmlformats.org/officeDocument/2006/relationships/tags" Target="../tags/tag80.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2.xml"/><Relationship Id="rId5" Type="http://schemas.openxmlformats.org/officeDocument/2006/relationships/tags" Target="../tags/tag93.xml"/><Relationship Id="rId4" Type="http://schemas.openxmlformats.org/officeDocument/2006/relationships/image" Target="../media/image49.png"/><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2.xml"/><Relationship Id="rId5" Type="http://schemas.openxmlformats.org/officeDocument/2006/relationships/tags" Target="../tags/tag97.xml"/><Relationship Id="rId4" Type="http://schemas.openxmlformats.org/officeDocument/2006/relationships/image" Target="../media/image50.png"/><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xml"/><Relationship Id="rId6" Type="http://schemas.openxmlformats.org/officeDocument/2006/relationships/tags" Target="../tags/tag63.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image" Target="../media/image51.png"/><Relationship Id="rId1" Type="http://schemas.openxmlformats.org/officeDocument/2006/relationships/tags" Target="../tags/tag98.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6.xml"/><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7.xml"/><Relationship Id="rId1" Type="http://schemas.openxmlformats.org/officeDocument/2006/relationships/image" Target="../media/image5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2.xml"/><Relationship Id="rId5" Type="http://schemas.openxmlformats.org/officeDocument/2006/relationships/tags" Target="../tags/tag66.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image" Target="../media/image14.png"/><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68.xml"/><Relationship Id="rId2" Type="http://schemas.openxmlformats.org/officeDocument/2006/relationships/image" Target="../media/image16.png"/><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ags" Target="../tags/tag71.xml"/><Relationship Id="rId4" Type="http://schemas.openxmlformats.org/officeDocument/2006/relationships/image" Target="../media/image18.png"/><Relationship Id="rId3" Type="http://schemas.openxmlformats.org/officeDocument/2006/relationships/tags" Target="../tags/tag70.xml"/><Relationship Id="rId2" Type="http://schemas.openxmlformats.org/officeDocument/2006/relationships/image" Target="../media/image17.png"/><Relationship Id="rId1" Type="http://schemas.openxmlformats.org/officeDocument/2006/relationships/tags" Target="../tags/tag69.xml"/></Relationships>
</file>

<file path=ppt/slides/_rels/slide9.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image" Target="../media/image26.png"/><Relationship Id="rId7" Type="http://schemas.openxmlformats.org/officeDocument/2006/relationships/image" Target="../media/image25.png"/><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21.png"/><Relationship Id="rId20" Type="http://schemas.openxmlformats.org/officeDocument/2006/relationships/notesSlide" Target="../notesSlides/notesSlide7.xml"/><Relationship Id="rId2" Type="http://schemas.openxmlformats.org/officeDocument/2006/relationships/image" Target="../media/image20.png"/><Relationship Id="rId19" Type="http://schemas.openxmlformats.org/officeDocument/2006/relationships/slideLayout" Target="../slideLayouts/slideLayout2.xml"/><Relationship Id="rId18" Type="http://schemas.openxmlformats.org/officeDocument/2006/relationships/tags" Target="../tags/tag72.xml"/><Relationship Id="rId17" Type="http://schemas.openxmlformats.org/officeDocument/2006/relationships/image" Target="../media/image35.png"/><Relationship Id="rId16" Type="http://schemas.openxmlformats.org/officeDocument/2006/relationships/image" Target="../media/image34.png"/><Relationship Id="rId15" Type="http://schemas.openxmlformats.org/officeDocument/2006/relationships/image" Target="../media/image33.png"/><Relationship Id="rId14" Type="http://schemas.openxmlformats.org/officeDocument/2006/relationships/image" Target="../media/image32.png"/><Relationship Id="rId13" Type="http://schemas.openxmlformats.org/officeDocument/2006/relationships/image" Target="../media/image31.png"/><Relationship Id="rId12" Type="http://schemas.openxmlformats.org/officeDocument/2006/relationships/image" Target="../media/image30.png"/><Relationship Id="rId11" Type="http://schemas.openxmlformats.org/officeDocument/2006/relationships/image" Target="../media/image29.png"/><Relationship Id="rId10" Type="http://schemas.openxmlformats.org/officeDocument/2006/relationships/image" Target="../media/image28.png"/><Relationship Id="rId1"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开头（宽）"/>
          <p:cNvPicPr>
            <a:picLocks noChangeAspect="1"/>
          </p:cNvPicPr>
          <p:nvPr/>
        </p:nvPicPr>
        <p:blipFill>
          <a:blip r:embed="rId1"/>
          <a:stretch>
            <a:fillRect/>
          </a:stretch>
        </p:blipFill>
        <p:spPr>
          <a:xfrm>
            <a:off x="0" y="0"/>
            <a:ext cx="12197715" cy="68580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92100" y="351790"/>
            <a:ext cx="6260465" cy="521970"/>
          </a:xfrm>
          <a:prstGeom prst="rect">
            <a:avLst/>
          </a:prstGeom>
          <a:noFill/>
        </p:spPr>
        <p:txBody>
          <a:bodyPr wrap="none" rtlCol="0" anchor="t">
            <a:spAutoFit/>
          </a:bodyPr>
          <a:p>
            <a:pPr algn="l"/>
            <a:r>
              <a:rPr lang="zh-CN" altLang="en-US" sz="2800" b="1" dirty="0">
                <a:effectLst/>
                <a:latin typeface="方正隶变_GBK" panose="02000000000000000000" charset="-122"/>
                <a:ea typeface="方正隶变_GBK" panose="02000000000000000000" charset="-122"/>
                <a:cs typeface="方正隶变_GBK" panose="02000000000000000000" charset="-122"/>
                <a:sym typeface="+mn-ea"/>
              </a:rPr>
              <a:t>从采集到生产</a:t>
            </a:r>
            <a:r>
              <a:rPr lang="en-US" altLang="zh-CN" sz="2800" b="1" dirty="0">
                <a:effectLst/>
                <a:latin typeface="方正隶变_GBK" panose="02000000000000000000" charset="-122"/>
                <a:ea typeface="方正隶变_GBK" panose="02000000000000000000" charset="-122"/>
                <a:cs typeface="方正隶变_GBK" panose="02000000000000000000" charset="-122"/>
                <a:sym typeface="+mn-ea"/>
              </a:rPr>
              <a:t>——</a:t>
            </a:r>
            <a:r>
              <a:rPr lang="zh-CN" altLang="en-US" sz="2800" b="1" dirty="0">
                <a:effectLst/>
                <a:latin typeface="方正隶变_GBK" panose="02000000000000000000" charset="-122"/>
                <a:ea typeface="方正隶变_GBK" panose="02000000000000000000" charset="-122"/>
                <a:cs typeface="方正隶变_GBK" panose="02000000000000000000" charset="-122"/>
                <a:sym typeface="+mn-ea"/>
              </a:rPr>
              <a:t>人类早期的生产生活</a:t>
            </a:r>
            <a:endParaRPr lang="zh-CN" altLang="en-US" sz="2800" b="1" dirty="0" smtClean="0">
              <a:solidFill>
                <a:schemeClr val="tx1">
                  <a:lumMod val="75000"/>
                  <a:lumOff val="25000"/>
                </a:schemeClr>
              </a:solidFill>
              <a:effectLst/>
              <a:latin typeface="方正隶变_GBK" panose="02000000000000000000" charset="-122"/>
              <a:ea typeface="方正隶变_GBK" panose="02000000000000000000" charset="-122"/>
              <a:cs typeface="方正隶变_GBK" panose="02000000000000000000" charset="-122"/>
              <a:sym typeface="+mn-ea"/>
            </a:endParaRPr>
          </a:p>
        </p:txBody>
      </p:sp>
      <p:sp>
        <p:nvSpPr>
          <p:cNvPr id="5" name="矩形 4"/>
          <p:cNvSpPr/>
          <p:nvPr/>
        </p:nvSpPr>
        <p:spPr>
          <a:xfrm>
            <a:off x="3175"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210820" y="979170"/>
            <a:ext cx="1714500" cy="460375"/>
          </a:xfrm>
          <a:prstGeom prst="rect">
            <a:avLst/>
          </a:prstGeom>
          <a:noFill/>
        </p:spPr>
        <p:txBody>
          <a:bodyPr wrap="none" rtlCol="0" anchor="t">
            <a:spAutoFit/>
          </a:bodyPr>
          <a:p>
            <a:pPr algn="l"/>
            <a:r>
              <a:rPr lang="en-US" sz="2400" b="1" dirty="0">
                <a:latin typeface="黑体" panose="02010609060101010101" charset="-122"/>
                <a:ea typeface="黑体" panose="02010609060101010101" charset="-122"/>
                <a:cs typeface="黑体" panose="02010609060101010101" charset="-122"/>
                <a:sym typeface="+mn-ea"/>
              </a:rPr>
              <a:t>2.</a:t>
            </a:r>
            <a:r>
              <a:rPr lang="zh-CN" altLang="en-US" sz="2400" b="1" dirty="0">
                <a:latin typeface="黑体" panose="02010609060101010101" charset="-122"/>
                <a:ea typeface="黑体" panose="02010609060101010101" charset="-122"/>
                <a:cs typeface="黑体" panose="02010609060101010101" charset="-122"/>
                <a:sym typeface="+mn-ea"/>
              </a:rPr>
              <a:t>农耕畜牧</a:t>
            </a:r>
            <a:endParaRPr lang="zh-CN" altLang="en-US" sz="2400" b="1" dirty="0" smtClean="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endParaRPr>
          </a:p>
        </p:txBody>
      </p:sp>
      <p:grpSp>
        <p:nvGrpSpPr>
          <p:cNvPr id="10" name="组合 9"/>
          <p:cNvGrpSpPr/>
          <p:nvPr/>
        </p:nvGrpSpPr>
        <p:grpSpPr>
          <a:xfrm>
            <a:off x="-7620" y="1521460"/>
            <a:ext cx="12206605" cy="552450"/>
            <a:chOff x="-23" y="6078"/>
            <a:chExt cx="19223" cy="870"/>
          </a:xfrm>
        </p:grpSpPr>
        <p:sp>
          <p:nvSpPr>
            <p:cNvPr id="12" name="矩形 11"/>
            <p:cNvSpPr/>
            <p:nvPr/>
          </p:nvSpPr>
          <p:spPr>
            <a:xfrm>
              <a:off x="-23" y="6078"/>
              <a:ext cx="19223" cy="870"/>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295" y="6150"/>
              <a:ext cx="18587" cy="725"/>
            </a:xfrm>
            <a:prstGeom prst="rect">
              <a:avLst/>
            </a:prstGeom>
            <a:noFill/>
          </p:spPr>
          <p:txBody>
            <a:bodyPr wrap="square" rtlCol="0" anchor="t">
              <a:spAutoFit/>
            </a:bodyPr>
            <a:p>
              <a:pPr marL="0" marR="0" lvl="0" indent="0" algn="just" defTabSz="914400" fontAlgn="auto">
                <a:lnSpc>
                  <a:spcPct val="100000"/>
                </a:lnSpc>
                <a:spcBef>
                  <a:spcPts val="0"/>
                </a:spcBef>
                <a:spcAft>
                  <a:spcPts val="0"/>
                </a:spcAft>
                <a:buClr>
                  <a:prstClr val="black"/>
                </a:buClr>
                <a:buSzTx/>
                <a:buFontTx/>
                <a:buNone/>
                <a:defRPr/>
              </a:pPr>
              <a:r>
                <a:rPr lang="zh-CN" altLang="en-US" sz="2400" b="1"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【课堂探究】</a:t>
              </a:r>
              <a:r>
                <a:rPr lang="zh-CN"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请你结合以下材料和所学知识，探究农业的出现具有哪些重要意义。</a:t>
              </a:r>
              <a:endParaRPr lang="zh-CN" sz="2400" kern="0" noProof="0" dirty="0" smtClean="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endParaRPr>
            </a:p>
          </p:txBody>
        </p:sp>
      </p:grpSp>
      <p:sp>
        <p:nvSpPr>
          <p:cNvPr id="16" name="文本框 15"/>
          <p:cNvSpPr txBox="1"/>
          <p:nvPr/>
        </p:nvSpPr>
        <p:spPr>
          <a:xfrm>
            <a:off x="194945" y="2159000"/>
            <a:ext cx="11802745" cy="3784600"/>
          </a:xfrm>
          <a:prstGeom prst="rect">
            <a:avLst/>
          </a:prstGeom>
          <a:noFill/>
        </p:spPr>
        <p:txBody>
          <a:bodyPr wrap="square" rtlCol="0" anchor="t">
            <a:spAutoFit/>
          </a:bodyPr>
          <a:p>
            <a:pPr marL="0" marR="0" lvl="0" indent="0" algn="just" defTabSz="914400" fontAlgn="auto">
              <a:lnSpc>
                <a:spcPct val="125000"/>
              </a:lnSpc>
              <a:spcBef>
                <a:spcPts val="0"/>
              </a:spcBef>
              <a:spcAft>
                <a:spcPts val="0"/>
              </a:spcAft>
              <a:buClr>
                <a:prstClr val="black"/>
              </a:buClr>
              <a:buSzTx/>
              <a:buFontTx/>
              <a:buNone/>
              <a:defRPr/>
            </a:pPr>
            <a:r>
              <a:rPr lang="zh-CN" altLang="en-US" sz="2400" kern="0" noProof="0" dirty="0">
                <a:ln>
                  <a:noFill/>
                </a:ln>
                <a:solidFill>
                  <a:schemeClr val="tx1">
                    <a:lumMod val="95000"/>
                    <a:lumOff val="5000"/>
                  </a:schemeClr>
                </a:solidFill>
                <a:effectLst/>
                <a:uLnTx/>
                <a:uFillTx/>
                <a:latin typeface="黑体" panose="02010609060101010101" charset="-122"/>
                <a:ea typeface="黑体" panose="02010609060101010101" charset="-122"/>
                <a:cs typeface="楷体" panose="02010609060101010101" charset="-122"/>
                <a:sym typeface="+mn-ea"/>
              </a:rPr>
              <a:t>材料一</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  </a:t>
            </a: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农业产生后才开始了社会生产</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从此人类摆脱了完全依赖自然的被动局面</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由消极地适应自然转向积极的改造自然</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由自然的奴隶走向自然的主人。因而从某种意义上可以说</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有了农业</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才真正开始了人类社会的历史。</a:t>
            </a:r>
            <a:endPar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r" defTabSz="914400" fontAlgn="auto">
              <a:lnSpc>
                <a:spcPct val="125000"/>
              </a:lnSpc>
              <a:spcBef>
                <a:spcPts val="0"/>
              </a:spcBef>
              <a:spcAft>
                <a:spcPts val="0"/>
              </a:spcAft>
              <a:buClr>
                <a:prstClr val="black"/>
              </a:buClr>
              <a:buSzTx/>
              <a:buFontTx/>
              <a:buNone/>
              <a:defRPr/>
            </a:pP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尚定周、王有文《</a:t>
            </a:r>
            <a:r>
              <a:rPr 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从采集、渔猎到农业生产的革命性变革</a:t>
            </a: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试论农业起源</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just" defTabSz="914400" fontAlgn="auto">
              <a:lnSpc>
                <a:spcPct val="125000"/>
              </a:lnSpc>
              <a:spcBef>
                <a:spcPts val="0"/>
              </a:spcBef>
              <a:spcAft>
                <a:spcPts val="0"/>
              </a:spcAft>
              <a:buClr>
                <a:prstClr val="black"/>
              </a:buClr>
              <a:buSzTx/>
              <a:buFontTx/>
              <a:buNone/>
              <a:defRPr/>
            </a:pPr>
            <a:r>
              <a:rPr lang="zh-CN" sz="2400" kern="0" noProof="0" dirty="0">
                <a:ln>
                  <a:noFill/>
                </a:ln>
                <a:solidFill>
                  <a:schemeClr val="tx1">
                    <a:lumMod val="95000"/>
                    <a:lumOff val="5000"/>
                  </a:schemeClr>
                </a:solidFill>
                <a:effectLst/>
                <a:uLnTx/>
                <a:uFillTx/>
                <a:latin typeface="黑体" panose="02010609060101010101" charset="-122"/>
                <a:ea typeface="黑体" panose="02010609060101010101" charset="-122"/>
                <a:cs typeface="楷体" panose="02010609060101010101" charset="-122"/>
                <a:sym typeface="+mn-ea"/>
              </a:rPr>
              <a:t>材料二</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  同样是</a:t>
            </a: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1</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平方英里的土地，种植作物能养活的人口要比采集食物所能养活的人口多得多。因此，当我们看到人类总人口在距今</a:t>
            </a: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10000</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年至</a:t>
            </a: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2000</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年的</a:t>
            </a: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8000</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年中，从</a:t>
            </a: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532</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万直线上升到</a:t>
            </a: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13300</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万，即足足增加</a:t>
            </a: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25</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倍时，也不会感到惊奇了。</a:t>
            </a:r>
            <a:endPar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r" defTabSz="914400" fontAlgn="auto">
              <a:lnSpc>
                <a:spcPct val="125000"/>
              </a:lnSpc>
              <a:spcBef>
                <a:spcPts val="0"/>
              </a:spcBef>
              <a:spcAft>
                <a:spcPts val="0"/>
              </a:spcAft>
              <a:buClr>
                <a:prstClr val="black"/>
              </a:buClr>
              <a:buSzTx/>
              <a:buFontTx/>
              <a:buNone/>
              <a:defRPr/>
            </a:pP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斯塔夫里阿诺斯《全球通史：从史前史到</a:t>
            </a: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21</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世纪》</a:t>
            </a:r>
            <a:endPar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210820" y="5880735"/>
            <a:ext cx="11802745" cy="977265"/>
          </a:xfrm>
          <a:prstGeom prst="rect">
            <a:avLst/>
          </a:prstGeom>
          <a:noFill/>
        </p:spPr>
        <p:txBody>
          <a:bodyPr wrap="square" rtlCol="0" anchor="t">
            <a:spAutoFit/>
          </a:bodyPr>
          <a:p>
            <a:pPr marL="0" marR="0" lvl="0" indent="0" algn="just" defTabSz="914400" fontAlgn="auto">
              <a:lnSpc>
                <a:spcPct val="120000"/>
              </a:lnSpc>
              <a:spcBef>
                <a:spcPts val="0"/>
              </a:spcBef>
              <a:spcAft>
                <a:spcPts val="0"/>
              </a:spcAft>
              <a:buClr>
                <a:prstClr val="black"/>
              </a:buClr>
              <a:buSzTx/>
              <a:buFontTx/>
              <a:buNone/>
              <a:defRPr/>
            </a:pPr>
            <a:r>
              <a:rPr lang="en-US" altLang="zh-CN" sz="2400" kern="0" noProof="0" dirty="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    </a:t>
            </a:r>
            <a:r>
              <a:rPr lang="zh-CN" altLang="en-US" sz="2400" kern="0" noProof="0" dirty="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①人类开始从食物采集者转变为食物生产者，初步改变了纯粹依赖自然资源的状况。农业生产增加了人类的食物供应，改善了</a:t>
            </a:r>
            <a:r>
              <a:rPr lang="zh-CN" altLang="en-US" sz="2400" kern="0" noProof="0" dirty="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人类的</a:t>
            </a:r>
            <a:r>
              <a:rPr lang="zh-CN" altLang="en-US" sz="2400" kern="0" noProof="0" dirty="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生存条件，加速了人口的增长。</a:t>
            </a:r>
            <a:endParaRPr lang="zh-CN" altLang="en-US" sz="2400" kern="0" noProof="0" dirty="0" smtClean="0">
              <a:ln>
                <a:noFill/>
              </a:ln>
              <a:solidFill>
                <a:srgbClr val="7030A0"/>
              </a:solidFill>
              <a:effectLst/>
              <a:uLnTx/>
              <a:uFillTx/>
              <a:latin typeface="黑体" panose="02010609060101010101" charset="-122"/>
              <a:ea typeface="黑体" panose="02010609060101010101" charset="-122"/>
              <a:cs typeface="黑体" panose="02010609060101010101" charset="-122"/>
              <a:sym typeface="+mn-ea"/>
            </a:endParaRPr>
          </a:p>
        </p:txBody>
      </p:sp>
      <p:cxnSp>
        <p:nvCxnSpPr>
          <p:cNvPr id="11" name="直接连接符 10"/>
          <p:cNvCxnSpPr/>
          <p:nvPr/>
        </p:nvCxnSpPr>
        <p:spPr>
          <a:xfrm>
            <a:off x="5732145" y="2679700"/>
            <a:ext cx="5580000" cy="0"/>
          </a:xfrm>
          <a:prstGeom prst="line">
            <a:avLst/>
          </a:prstGeom>
          <a:ln w="28575" cmpd="sng">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220210" y="4955540"/>
            <a:ext cx="7704000" cy="0"/>
          </a:xfrm>
          <a:prstGeom prst="line">
            <a:avLst/>
          </a:prstGeom>
          <a:ln w="28575" cmpd="sng">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65430" y="5430520"/>
            <a:ext cx="5004000" cy="0"/>
          </a:xfrm>
          <a:prstGeom prst="line">
            <a:avLst/>
          </a:prstGeom>
          <a:ln w="28575" cmpd="sng">
            <a:solidFill>
              <a:srgbClr val="7030A0"/>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par>
                                <p:cTn id="9" presetID="1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p:tgtEl>
                                          <p:spTgt spid="13"/>
                                        </p:tgtEl>
                                        <p:attrNameLst>
                                          <p:attrName>ppt_y</p:attrName>
                                        </p:attrNameLst>
                                      </p:cBhvr>
                                      <p:tavLst>
                                        <p:tav tm="0">
                                          <p:val>
                                            <p:strVal val="#ppt_y+#ppt_h*1.125000"/>
                                          </p:val>
                                        </p:tav>
                                        <p:tav tm="100000">
                                          <p:val>
                                            <p:strVal val="#ppt_y"/>
                                          </p:val>
                                        </p:tav>
                                      </p:tavLst>
                                    </p:anim>
                                    <p:animEffect transition="in" filter="wipe(up)">
                                      <p:cBhvr>
                                        <p:cTn id="12" dur="500"/>
                                        <p:tgtEl>
                                          <p:spTgt spid="13"/>
                                        </p:tgtEl>
                                      </p:cBhvr>
                                    </p:animEffect>
                                  </p:childTnLst>
                                </p:cTn>
                              </p:par>
                              <p:par>
                                <p:cTn id="13" presetID="1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ppt_y</p:attrName>
                                        </p:attrNameLst>
                                      </p:cBhvr>
                                      <p:tavLst>
                                        <p:tav tm="0">
                                          <p:val>
                                            <p:strVal val="#ppt_y+#ppt_h*1.125000"/>
                                          </p:val>
                                        </p:tav>
                                        <p:tav tm="100000">
                                          <p:val>
                                            <p:strVal val="#ppt_y"/>
                                          </p:val>
                                        </p:tav>
                                      </p:tavLst>
                                    </p:anim>
                                    <p:animEffect transition="in" filter="wipe(up)">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8"/>
                                        </p:tgtEl>
                                        <p:attrNameLst>
                                          <p:attrName>style.visibility</p:attrName>
                                        </p:attrNameLst>
                                      </p:cBhvr>
                                      <p:to>
                                        <p:strVal val="visible"/>
                                      </p:to>
                                    </p:set>
                                    <p:anim calcmode="discrete" valueType="clr">
                                      <p:cBhvr override="childStyle">
                                        <p:cTn id="21"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8"/>
                                        </p:tgtEl>
                                        <p:attrNameLst>
                                          <p:attrName>fillcolor</p:attrName>
                                        </p:attrNameLst>
                                      </p:cBhvr>
                                      <p:tavLst>
                                        <p:tav tm="0">
                                          <p:val>
                                            <p:clrVal>
                                              <a:schemeClr val="accent2"/>
                                            </p:clrVal>
                                          </p:val>
                                        </p:tav>
                                        <p:tav tm="50000">
                                          <p:val>
                                            <p:clrVal>
                                              <a:schemeClr val="hlink"/>
                                            </p:clrVal>
                                          </p:val>
                                        </p:tav>
                                      </p:tavLst>
                                    </p:anim>
                                    <p:set>
                                      <p:cBhvr>
                                        <p:cTn id="23"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92100" y="351790"/>
            <a:ext cx="6260465" cy="521970"/>
          </a:xfrm>
          <a:prstGeom prst="rect">
            <a:avLst/>
          </a:prstGeom>
          <a:noFill/>
        </p:spPr>
        <p:txBody>
          <a:bodyPr wrap="none" rtlCol="0" anchor="t">
            <a:spAutoFit/>
          </a:bodyPr>
          <a:p>
            <a:pPr algn="l"/>
            <a:r>
              <a:rPr lang="zh-CN" altLang="en-US" sz="2800" b="1" dirty="0">
                <a:latin typeface="方正隶变_GBK" panose="02000000000000000000" charset="-122"/>
                <a:ea typeface="方正隶变_GBK" panose="02000000000000000000" charset="-122"/>
                <a:cs typeface="方正隶变_GBK" panose="02000000000000000000" charset="-122"/>
                <a:sym typeface="+mn-ea"/>
              </a:rPr>
              <a:t>从采集到生产</a:t>
            </a:r>
            <a:r>
              <a:rPr lang="en-US" altLang="zh-CN" sz="2800" b="1" dirty="0">
                <a:latin typeface="方正隶变_GBK" panose="02000000000000000000" charset="-122"/>
                <a:ea typeface="方正隶变_GBK" panose="02000000000000000000" charset="-122"/>
                <a:cs typeface="方正隶变_GBK" panose="02000000000000000000" charset="-122"/>
                <a:sym typeface="+mn-ea"/>
              </a:rPr>
              <a:t>——</a:t>
            </a:r>
            <a:r>
              <a:rPr lang="zh-CN" altLang="en-US" sz="2800" b="1" dirty="0">
                <a:latin typeface="方正隶变_GBK" panose="02000000000000000000" charset="-122"/>
                <a:ea typeface="方正隶变_GBK" panose="02000000000000000000" charset="-122"/>
                <a:cs typeface="方正隶变_GBK" panose="02000000000000000000" charset="-122"/>
                <a:sym typeface="+mn-ea"/>
              </a:rPr>
              <a:t>人类早期的生产生活</a:t>
            </a:r>
            <a:endParaRPr lang="zh-CN" altLang="en-US" sz="2800" b="1" dirty="0" smtClean="0">
              <a:solidFill>
                <a:schemeClr val="tx1">
                  <a:lumMod val="75000"/>
                  <a:lumOff val="25000"/>
                </a:schemeClr>
              </a:solidFill>
              <a:latin typeface="方正隶变_GBK" panose="02000000000000000000" charset="-122"/>
              <a:ea typeface="方正隶变_GBK" panose="02000000000000000000" charset="-122"/>
              <a:cs typeface="方正隶变_GBK" panose="02000000000000000000" charset="-122"/>
              <a:sym typeface="+mn-ea"/>
            </a:endParaRPr>
          </a:p>
        </p:txBody>
      </p:sp>
      <p:sp>
        <p:nvSpPr>
          <p:cNvPr id="5" name="矩形 4"/>
          <p:cNvSpPr/>
          <p:nvPr/>
        </p:nvSpPr>
        <p:spPr>
          <a:xfrm>
            <a:off x="3175"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210820" y="979170"/>
            <a:ext cx="1714500" cy="460375"/>
          </a:xfrm>
          <a:prstGeom prst="rect">
            <a:avLst/>
          </a:prstGeom>
          <a:noFill/>
        </p:spPr>
        <p:txBody>
          <a:bodyPr wrap="none" rtlCol="0" anchor="t">
            <a:spAutoFit/>
          </a:bodyPr>
          <a:p>
            <a:pPr algn="l"/>
            <a:r>
              <a:rPr lang="en-US" sz="2400" b="1" dirty="0">
                <a:latin typeface="黑体" panose="02010609060101010101" charset="-122"/>
                <a:ea typeface="黑体" panose="02010609060101010101" charset="-122"/>
                <a:cs typeface="黑体" panose="02010609060101010101" charset="-122"/>
                <a:sym typeface="+mn-ea"/>
              </a:rPr>
              <a:t>2.</a:t>
            </a:r>
            <a:r>
              <a:rPr lang="zh-CN" altLang="en-US" sz="2400" b="1" dirty="0">
                <a:latin typeface="黑体" panose="02010609060101010101" charset="-122"/>
                <a:ea typeface="黑体" panose="02010609060101010101" charset="-122"/>
                <a:cs typeface="黑体" panose="02010609060101010101" charset="-122"/>
                <a:sym typeface="+mn-ea"/>
              </a:rPr>
              <a:t>农耕畜牧</a:t>
            </a:r>
            <a:endParaRPr lang="zh-CN" altLang="en-US" sz="2400" b="1" dirty="0" smtClean="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endParaRPr>
          </a:p>
        </p:txBody>
      </p:sp>
      <p:grpSp>
        <p:nvGrpSpPr>
          <p:cNvPr id="10" name="组合 9"/>
          <p:cNvGrpSpPr/>
          <p:nvPr/>
        </p:nvGrpSpPr>
        <p:grpSpPr>
          <a:xfrm>
            <a:off x="-7620" y="1521460"/>
            <a:ext cx="12206605" cy="552450"/>
            <a:chOff x="-23" y="6078"/>
            <a:chExt cx="19223" cy="870"/>
          </a:xfrm>
        </p:grpSpPr>
        <p:sp>
          <p:nvSpPr>
            <p:cNvPr id="12" name="矩形 11"/>
            <p:cNvSpPr/>
            <p:nvPr/>
          </p:nvSpPr>
          <p:spPr>
            <a:xfrm>
              <a:off x="-23" y="6078"/>
              <a:ext cx="19223" cy="870"/>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295" y="6150"/>
              <a:ext cx="18587" cy="725"/>
            </a:xfrm>
            <a:prstGeom prst="rect">
              <a:avLst/>
            </a:prstGeom>
            <a:noFill/>
          </p:spPr>
          <p:txBody>
            <a:bodyPr wrap="square" rtlCol="0" anchor="t">
              <a:spAutoFit/>
            </a:bodyPr>
            <a:p>
              <a:pPr marL="0" marR="0" lvl="0" indent="0" algn="just" defTabSz="914400" fontAlgn="auto">
                <a:lnSpc>
                  <a:spcPct val="100000"/>
                </a:lnSpc>
                <a:spcBef>
                  <a:spcPts val="0"/>
                </a:spcBef>
                <a:spcAft>
                  <a:spcPts val="0"/>
                </a:spcAft>
                <a:buClr>
                  <a:prstClr val="black"/>
                </a:buClr>
                <a:buSzTx/>
                <a:buFontTx/>
                <a:buNone/>
                <a:defRPr/>
              </a:pPr>
              <a:r>
                <a:rPr lang="zh-CN" altLang="en-US" sz="2400" b="1"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【课堂探究】</a:t>
              </a:r>
              <a:r>
                <a:rPr lang="zh-CN"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请你结合以下材料和所学知识，探究农业的出现具有哪些重要意义。</a:t>
              </a:r>
              <a:endParaRPr lang="zh-CN" sz="2400" kern="0" noProof="0" dirty="0" smtClean="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endParaRPr>
            </a:p>
          </p:txBody>
        </p:sp>
      </p:grpSp>
      <p:sp>
        <p:nvSpPr>
          <p:cNvPr id="16" name="文本框 15"/>
          <p:cNvSpPr txBox="1"/>
          <p:nvPr/>
        </p:nvSpPr>
        <p:spPr>
          <a:xfrm>
            <a:off x="194945" y="2159000"/>
            <a:ext cx="11802745" cy="3784600"/>
          </a:xfrm>
          <a:prstGeom prst="rect">
            <a:avLst/>
          </a:prstGeom>
          <a:noFill/>
        </p:spPr>
        <p:txBody>
          <a:bodyPr wrap="square" rtlCol="0" anchor="t">
            <a:spAutoFit/>
          </a:bodyPr>
          <a:p>
            <a:pPr marL="0" marR="0" lvl="0" indent="0" algn="just" defTabSz="914400" fontAlgn="auto">
              <a:lnSpc>
                <a:spcPct val="125000"/>
              </a:lnSpc>
              <a:spcBef>
                <a:spcPts val="0"/>
              </a:spcBef>
              <a:spcAft>
                <a:spcPts val="0"/>
              </a:spcAft>
              <a:buClr>
                <a:prstClr val="black"/>
              </a:buClr>
              <a:buSzTx/>
              <a:buFontTx/>
              <a:buNone/>
              <a:defRPr/>
            </a:pPr>
            <a:r>
              <a:rPr lang="zh-CN" altLang="en-US" sz="2400" kern="0" noProof="0" dirty="0">
                <a:ln>
                  <a:noFill/>
                </a:ln>
                <a:solidFill>
                  <a:schemeClr val="tx1">
                    <a:lumMod val="95000"/>
                    <a:lumOff val="5000"/>
                  </a:schemeClr>
                </a:solidFill>
                <a:effectLst/>
                <a:uLnTx/>
                <a:uFillTx/>
                <a:latin typeface="黑体" panose="02010609060101010101" charset="-122"/>
                <a:ea typeface="黑体" panose="02010609060101010101" charset="-122"/>
                <a:cs typeface="楷体" panose="02010609060101010101" charset="-122"/>
                <a:sym typeface="+mn-ea"/>
              </a:rPr>
              <a:t>材料三</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  </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有了原始农业</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食物来源较前丰富了</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生活较前有了保障</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这样人们才有条件从事副业生产</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如</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家畜饲养、原始手工业等</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由</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于</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人们从事农业生产</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在一定程度上要附着</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于</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土地</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同时生活又较前有了保障</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人们不必总是随着动、植物资源的变化而漂泊流徙</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所以人们开始过着相对定居的生活。</a:t>
            </a:r>
            <a:endPar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r" defTabSz="914400" fontAlgn="auto">
              <a:lnSpc>
                <a:spcPct val="125000"/>
              </a:lnSpc>
              <a:spcBef>
                <a:spcPts val="0"/>
              </a:spcBef>
              <a:spcAft>
                <a:spcPts val="0"/>
              </a:spcAft>
              <a:buClr>
                <a:prstClr val="black"/>
              </a:buClr>
              <a:buSzTx/>
              <a:buFontTx/>
              <a:buNone/>
              <a:defRPr/>
            </a:pP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阎万英、尹英华《</a:t>
            </a:r>
            <a:r>
              <a:rPr 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中国农业发展史</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just" defTabSz="914400" fontAlgn="auto">
              <a:lnSpc>
                <a:spcPct val="125000"/>
              </a:lnSpc>
              <a:spcBef>
                <a:spcPts val="0"/>
              </a:spcBef>
              <a:spcAft>
                <a:spcPts val="0"/>
              </a:spcAft>
              <a:buClr>
                <a:prstClr val="black"/>
              </a:buClr>
              <a:buSzTx/>
              <a:buFontTx/>
              <a:buNone/>
              <a:defRPr/>
            </a:pPr>
            <a:r>
              <a:rPr lang="zh-CN" altLang="en-US" sz="2400" kern="0" noProof="0" dirty="0">
                <a:ln>
                  <a:noFill/>
                </a:ln>
                <a:solidFill>
                  <a:schemeClr val="tx1">
                    <a:lumMod val="95000"/>
                    <a:lumOff val="5000"/>
                  </a:schemeClr>
                </a:solidFill>
                <a:effectLst/>
                <a:uLnTx/>
                <a:uFillTx/>
                <a:latin typeface="黑体" panose="02010609060101010101" charset="-122"/>
                <a:ea typeface="黑体" panose="02010609060101010101" charset="-122"/>
                <a:cs typeface="楷体" panose="02010609060101010101" charset="-122"/>
                <a:sym typeface="+mn-ea"/>
              </a:rPr>
              <a:t>材料四</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  </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原始音乐的产生与集体的生产活动有着密切的关系。原始人在集体劳动过程中发出的有节奏的呼喊声</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便是最基本的声乐因素。</a:t>
            </a:r>
            <a:endPar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r" defTabSz="914400" fontAlgn="auto">
              <a:lnSpc>
                <a:spcPct val="125000"/>
              </a:lnSpc>
              <a:spcBef>
                <a:spcPts val="0"/>
              </a:spcBef>
              <a:spcAft>
                <a:spcPts val="0"/>
              </a:spcAft>
              <a:buClr>
                <a:prstClr val="black"/>
              </a:buClr>
              <a:buSzTx/>
              <a:buFontTx/>
              <a:buNone/>
              <a:defRPr/>
            </a:pP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王斯德《</a:t>
            </a:r>
            <a:r>
              <a:rPr 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世界通史</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》（第一编）</a:t>
            </a:r>
            <a:endPar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210820" y="5789295"/>
            <a:ext cx="11802745" cy="977265"/>
          </a:xfrm>
          <a:prstGeom prst="rect">
            <a:avLst/>
          </a:prstGeom>
          <a:noFill/>
        </p:spPr>
        <p:txBody>
          <a:bodyPr wrap="square" rtlCol="0" anchor="t">
            <a:spAutoFit/>
          </a:bodyPr>
          <a:p>
            <a:pPr marL="0" marR="0" lvl="0" indent="0" algn="just" defTabSz="914400" fontAlgn="auto">
              <a:lnSpc>
                <a:spcPct val="120000"/>
              </a:lnSpc>
              <a:spcBef>
                <a:spcPts val="0"/>
              </a:spcBef>
              <a:spcAft>
                <a:spcPts val="0"/>
              </a:spcAft>
              <a:buClr>
                <a:prstClr val="black"/>
              </a:buClr>
              <a:buSzTx/>
              <a:buFontTx/>
              <a:buNone/>
              <a:defRPr/>
            </a:pPr>
            <a:r>
              <a:rPr lang="en-US" altLang="zh-CN" sz="2400" kern="0" noProof="0" dirty="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    </a:t>
            </a:r>
            <a:r>
              <a:rPr lang="zh-CN" altLang="en-US" sz="2400" kern="0" noProof="0" dirty="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②农业的出现促进了生活和生产方式的变化：定居和聚落的形成；一部分人开始专门从事手工业劳动；原始音乐、文学和宗教的发展。</a:t>
            </a:r>
            <a:endParaRPr lang="zh-CN" altLang="en-US" sz="2400" kern="0" noProof="0" dirty="0" smtClean="0">
              <a:ln>
                <a:noFill/>
              </a:ln>
              <a:solidFill>
                <a:srgbClr val="7030A0"/>
              </a:solidFill>
              <a:effectLst/>
              <a:uLnTx/>
              <a:uFillTx/>
              <a:latin typeface="黑体" panose="02010609060101010101" charset="-122"/>
              <a:ea typeface="黑体" panose="02010609060101010101" charset="-122"/>
              <a:cs typeface="黑体" panose="02010609060101010101" charset="-122"/>
              <a:sym typeface="+mn-ea"/>
            </a:endParaRPr>
          </a:p>
        </p:txBody>
      </p:sp>
      <p:cxnSp>
        <p:nvCxnSpPr>
          <p:cNvPr id="11" name="直接连接符 10"/>
          <p:cNvCxnSpPr/>
          <p:nvPr/>
        </p:nvCxnSpPr>
        <p:spPr>
          <a:xfrm flipV="1">
            <a:off x="292100" y="3123565"/>
            <a:ext cx="1836000" cy="0"/>
          </a:xfrm>
          <a:prstGeom prst="line">
            <a:avLst/>
          </a:prstGeom>
          <a:ln w="28575" cmpd="sng">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708275" y="4036695"/>
            <a:ext cx="3996000" cy="0"/>
          </a:xfrm>
          <a:prstGeom prst="line">
            <a:avLst/>
          </a:prstGeom>
          <a:ln w="28575" cmpd="sng">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450975" y="4972050"/>
            <a:ext cx="6783705" cy="0"/>
          </a:xfrm>
          <a:prstGeom prst="line">
            <a:avLst/>
          </a:prstGeom>
          <a:ln w="28575" cmpd="sng">
            <a:solidFill>
              <a:srgbClr val="7030A0"/>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par>
                                <p:cTn id="9" presetID="1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par>
                                <p:cTn id="13" presetID="1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ppt_y</p:attrName>
                                        </p:attrNameLst>
                                      </p:cBhvr>
                                      <p:tavLst>
                                        <p:tav tm="0">
                                          <p:val>
                                            <p:strVal val="#ppt_y+#ppt_h*1.125000"/>
                                          </p:val>
                                        </p:tav>
                                        <p:tav tm="100000">
                                          <p:val>
                                            <p:strVal val="#ppt_y"/>
                                          </p:val>
                                        </p:tav>
                                      </p:tavLst>
                                    </p:anim>
                                    <p:animEffect transition="in" filter="wipe(up)">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8"/>
                                        </p:tgtEl>
                                        <p:attrNameLst>
                                          <p:attrName>style.visibility</p:attrName>
                                        </p:attrNameLst>
                                      </p:cBhvr>
                                      <p:to>
                                        <p:strVal val="visible"/>
                                      </p:to>
                                    </p:set>
                                    <p:anim calcmode="discrete" valueType="clr">
                                      <p:cBhvr override="childStyle">
                                        <p:cTn id="21"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8"/>
                                        </p:tgtEl>
                                        <p:attrNameLst>
                                          <p:attrName>fillcolor</p:attrName>
                                        </p:attrNameLst>
                                      </p:cBhvr>
                                      <p:tavLst>
                                        <p:tav tm="0">
                                          <p:val>
                                            <p:clrVal>
                                              <a:schemeClr val="accent2"/>
                                            </p:clrVal>
                                          </p:val>
                                        </p:tav>
                                        <p:tav tm="50000">
                                          <p:val>
                                            <p:clrVal>
                                              <a:schemeClr val="hlink"/>
                                            </p:clrVal>
                                          </p:val>
                                        </p:tav>
                                      </p:tavLst>
                                    </p:anim>
                                    <p:set>
                                      <p:cBhvr>
                                        <p:cTn id="23"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92100" y="351790"/>
            <a:ext cx="6260465" cy="521970"/>
          </a:xfrm>
          <a:prstGeom prst="rect">
            <a:avLst/>
          </a:prstGeom>
          <a:noFill/>
        </p:spPr>
        <p:txBody>
          <a:bodyPr wrap="none" rtlCol="0" anchor="t">
            <a:spAutoFit/>
          </a:bodyPr>
          <a:p>
            <a:pPr algn="l"/>
            <a:r>
              <a:rPr lang="zh-CN" altLang="en-US" sz="2800" b="1" dirty="0">
                <a:latin typeface="方正隶变_GBK" panose="02000000000000000000" charset="-122"/>
                <a:ea typeface="方正隶变_GBK" panose="02000000000000000000" charset="-122"/>
                <a:cs typeface="方正隶变_GBK" panose="02000000000000000000" charset="-122"/>
                <a:sym typeface="+mn-ea"/>
              </a:rPr>
              <a:t>从采集到生产</a:t>
            </a:r>
            <a:r>
              <a:rPr lang="en-US" altLang="zh-CN" sz="2800" b="1" dirty="0">
                <a:latin typeface="方正隶变_GBK" panose="02000000000000000000" charset="-122"/>
                <a:ea typeface="方正隶变_GBK" panose="02000000000000000000" charset="-122"/>
                <a:cs typeface="方正隶变_GBK" panose="02000000000000000000" charset="-122"/>
                <a:sym typeface="+mn-ea"/>
              </a:rPr>
              <a:t>——</a:t>
            </a:r>
            <a:r>
              <a:rPr lang="zh-CN" altLang="en-US" sz="2800" b="1" dirty="0">
                <a:latin typeface="方正隶变_GBK" panose="02000000000000000000" charset="-122"/>
                <a:ea typeface="方正隶变_GBK" panose="02000000000000000000" charset="-122"/>
                <a:cs typeface="方正隶变_GBK" panose="02000000000000000000" charset="-122"/>
                <a:sym typeface="+mn-ea"/>
              </a:rPr>
              <a:t>人类早期的生产生活</a:t>
            </a:r>
            <a:endParaRPr lang="zh-CN" altLang="en-US" sz="2800" b="1" dirty="0" smtClean="0">
              <a:solidFill>
                <a:schemeClr val="tx1">
                  <a:lumMod val="75000"/>
                  <a:lumOff val="25000"/>
                </a:schemeClr>
              </a:solidFill>
              <a:latin typeface="方正隶变_GBK" panose="02000000000000000000" charset="-122"/>
              <a:ea typeface="方正隶变_GBK" panose="02000000000000000000" charset="-122"/>
              <a:cs typeface="方正隶变_GBK" panose="02000000000000000000" charset="-122"/>
              <a:sym typeface="+mn-ea"/>
            </a:endParaRPr>
          </a:p>
        </p:txBody>
      </p:sp>
      <p:sp>
        <p:nvSpPr>
          <p:cNvPr id="5" name="矩形 4"/>
          <p:cNvSpPr/>
          <p:nvPr/>
        </p:nvSpPr>
        <p:spPr>
          <a:xfrm>
            <a:off x="3175"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210820" y="979170"/>
            <a:ext cx="1714500" cy="460375"/>
          </a:xfrm>
          <a:prstGeom prst="rect">
            <a:avLst/>
          </a:prstGeom>
          <a:noFill/>
        </p:spPr>
        <p:txBody>
          <a:bodyPr wrap="none" rtlCol="0" anchor="t">
            <a:spAutoFit/>
          </a:bodyPr>
          <a:p>
            <a:pPr algn="l"/>
            <a:r>
              <a:rPr lang="en-US" sz="2400" b="1" dirty="0">
                <a:latin typeface="黑体" panose="02010609060101010101" charset="-122"/>
                <a:ea typeface="黑体" panose="02010609060101010101" charset="-122"/>
                <a:cs typeface="黑体" panose="02010609060101010101" charset="-122"/>
                <a:sym typeface="+mn-ea"/>
              </a:rPr>
              <a:t>2.</a:t>
            </a:r>
            <a:r>
              <a:rPr lang="zh-CN" altLang="en-US" sz="2400" b="1" dirty="0">
                <a:latin typeface="黑体" panose="02010609060101010101" charset="-122"/>
                <a:ea typeface="黑体" panose="02010609060101010101" charset="-122"/>
                <a:cs typeface="黑体" panose="02010609060101010101" charset="-122"/>
                <a:sym typeface="+mn-ea"/>
              </a:rPr>
              <a:t>农耕畜牧</a:t>
            </a:r>
            <a:endParaRPr lang="zh-CN" altLang="en-US" sz="2400" b="1" dirty="0" smtClean="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endParaRPr>
          </a:p>
        </p:txBody>
      </p:sp>
      <p:grpSp>
        <p:nvGrpSpPr>
          <p:cNvPr id="10" name="组合 9"/>
          <p:cNvGrpSpPr/>
          <p:nvPr/>
        </p:nvGrpSpPr>
        <p:grpSpPr>
          <a:xfrm>
            <a:off x="-7620" y="1521460"/>
            <a:ext cx="12206605" cy="552450"/>
            <a:chOff x="-23" y="6078"/>
            <a:chExt cx="19223" cy="870"/>
          </a:xfrm>
        </p:grpSpPr>
        <p:sp>
          <p:nvSpPr>
            <p:cNvPr id="12" name="矩形 11"/>
            <p:cNvSpPr/>
            <p:nvPr/>
          </p:nvSpPr>
          <p:spPr>
            <a:xfrm>
              <a:off x="-23" y="6078"/>
              <a:ext cx="19223" cy="870"/>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295" y="6150"/>
              <a:ext cx="18587" cy="725"/>
            </a:xfrm>
            <a:prstGeom prst="rect">
              <a:avLst/>
            </a:prstGeom>
            <a:noFill/>
          </p:spPr>
          <p:txBody>
            <a:bodyPr wrap="square" rtlCol="0" anchor="t">
              <a:spAutoFit/>
            </a:bodyPr>
            <a:p>
              <a:pPr marL="0" marR="0" lvl="0" indent="0" algn="just" defTabSz="914400" fontAlgn="auto">
                <a:lnSpc>
                  <a:spcPct val="100000"/>
                </a:lnSpc>
                <a:spcBef>
                  <a:spcPts val="0"/>
                </a:spcBef>
                <a:spcAft>
                  <a:spcPts val="0"/>
                </a:spcAft>
                <a:buClr>
                  <a:prstClr val="black"/>
                </a:buClr>
                <a:buSzTx/>
                <a:buFontTx/>
                <a:buNone/>
                <a:defRPr/>
              </a:pPr>
              <a:r>
                <a:rPr lang="zh-CN" altLang="en-US" sz="2400" b="1"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【课堂探究】</a:t>
              </a:r>
              <a:r>
                <a:rPr lang="zh-CN"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请你结合以下材料和所学知识，探究农业的出现具有哪些重要意义。</a:t>
              </a:r>
              <a:endParaRPr lang="zh-CN" sz="2400" kern="0" noProof="0" dirty="0" smtClean="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endParaRPr>
            </a:p>
          </p:txBody>
        </p:sp>
      </p:grpSp>
      <p:sp>
        <p:nvSpPr>
          <p:cNvPr id="16" name="文本框 15"/>
          <p:cNvSpPr txBox="1"/>
          <p:nvPr/>
        </p:nvSpPr>
        <p:spPr>
          <a:xfrm>
            <a:off x="194310" y="2159000"/>
            <a:ext cx="11802745" cy="3784600"/>
          </a:xfrm>
          <a:prstGeom prst="rect">
            <a:avLst/>
          </a:prstGeom>
          <a:noFill/>
        </p:spPr>
        <p:txBody>
          <a:bodyPr wrap="square" rtlCol="0" anchor="t">
            <a:spAutoFit/>
          </a:bodyPr>
          <a:p>
            <a:pPr marL="0" marR="0" lvl="0" indent="0" algn="just" defTabSz="914400" fontAlgn="auto">
              <a:lnSpc>
                <a:spcPct val="125000"/>
              </a:lnSpc>
              <a:spcBef>
                <a:spcPts val="0"/>
              </a:spcBef>
              <a:spcAft>
                <a:spcPts val="0"/>
              </a:spcAft>
              <a:buClr>
                <a:prstClr val="black"/>
              </a:buClr>
              <a:buSzTx/>
              <a:buFontTx/>
              <a:buNone/>
              <a:defRPr/>
            </a:pPr>
            <a:r>
              <a:rPr lang="zh-CN" altLang="en-US" sz="2400" kern="0" noProof="0" dirty="0">
                <a:ln>
                  <a:noFill/>
                </a:ln>
                <a:solidFill>
                  <a:schemeClr val="tx1">
                    <a:lumMod val="95000"/>
                    <a:lumOff val="5000"/>
                  </a:schemeClr>
                </a:solidFill>
                <a:effectLst/>
                <a:uLnTx/>
                <a:uFillTx/>
                <a:latin typeface="黑体" panose="02010609060101010101" charset="-122"/>
                <a:ea typeface="黑体" panose="02010609060101010101" charset="-122"/>
                <a:cs typeface="楷体" panose="02010609060101010101" charset="-122"/>
                <a:sym typeface="+mn-ea"/>
              </a:rPr>
              <a:t>材料五</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  </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在农业生产的基础上</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人们开始对日月星辰的活动、对水土的特点、气候现象进行观察</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积累经验</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从而产生初步的天文地理和数学知识，把人类对客观世界的认识推到一个新的高度。</a:t>
            </a:r>
            <a:endPar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r" defTabSz="914400" fontAlgn="auto">
              <a:lnSpc>
                <a:spcPct val="125000"/>
              </a:lnSpc>
              <a:spcBef>
                <a:spcPts val="0"/>
              </a:spcBef>
              <a:spcAft>
                <a:spcPts val="0"/>
              </a:spcAft>
              <a:buClr>
                <a:prstClr val="black"/>
              </a:buClr>
              <a:buSzTx/>
              <a:buFontTx/>
              <a:buNone/>
              <a:defRPr/>
            </a:pP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吴于廑、齐世荣《</a:t>
            </a:r>
            <a:r>
              <a:rPr 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世界史</a:t>
            </a: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古代史</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》（上卷）</a:t>
            </a:r>
            <a:endPar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just" defTabSz="914400" fontAlgn="auto">
              <a:lnSpc>
                <a:spcPct val="125000"/>
              </a:lnSpc>
              <a:spcBef>
                <a:spcPts val="0"/>
              </a:spcBef>
              <a:spcAft>
                <a:spcPts val="0"/>
              </a:spcAft>
              <a:buClr>
                <a:prstClr val="black"/>
              </a:buClr>
              <a:buSzTx/>
              <a:buFontTx/>
              <a:buNone/>
              <a:defRPr/>
            </a:pPr>
            <a:r>
              <a:rPr lang="zh-CN" altLang="en-US" sz="2400" kern="0" noProof="0" dirty="0">
                <a:ln>
                  <a:noFill/>
                </a:ln>
                <a:solidFill>
                  <a:schemeClr val="tx1">
                    <a:lumMod val="95000"/>
                    <a:lumOff val="5000"/>
                  </a:schemeClr>
                </a:solidFill>
                <a:effectLst/>
                <a:uLnTx/>
                <a:uFillTx/>
                <a:latin typeface="黑体" panose="02010609060101010101" charset="-122"/>
                <a:ea typeface="黑体" panose="02010609060101010101" charset="-122"/>
                <a:cs typeface="楷体" panose="02010609060101010101" charset="-122"/>
                <a:sym typeface="+mn-ea"/>
              </a:rPr>
              <a:t>材料六</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  </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原始农业和畜牧业产生以后</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各项具体劳动</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如动物的繁殖、饲养和农作物的播种、收割等</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更是与气象变化息息相关</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久而久之人们便形成了</a:t>
            </a:r>
            <a:r>
              <a:rPr 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季</a:t>
            </a:r>
            <a:r>
              <a:rPr 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和</a:t>
            </a:r>
            <a:r>
              <a:rPr 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年</a:t>
            </a:r>
            <a:r>
              <a:rPr 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的概念</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在此基础上出现了原始的历法</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即以物候定农时的自然历。</a:t>
            </a:r>
            <a:endPar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r" defTabSz="914400" fontAlgn="auto">
              <a:lnSpc>
                <a:spcPct val="125000"/>
              </a:lnSpc>
              <a:spcBef>
                <a:spcPts val="0"/>
              </a:spcBef>
              <a:spcAft>
                <a:spcPts val="0"/>
              </a:spcAft>
              <a:buClr>
                <a:prstClr val="black"/>
              </a:buClr>
              <a:buSzTx/>
              <a:buFontTx/>
              <a:buNone/>
              <a:defRPr/>
            </a:pP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王斯德《</a:t>
            </a:r>
            <a:r>
              <a:rPr 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世界通史</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》（第一编）</a:t>
            </a:r>
            <a:endPar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210820" y="6008370"/>
            <a:ext cx="11802745" cy="534035"/>
          </a:xfrm>
          <a:prstGeom prst="rect">
            <a:avLst/>
          </a:prstGeom>
          <a:noFill/>
        </p:spPr>
        <p:txBody>
          <a:bodyPr wrap="square" rtlCol="0" anchor="t">
            <a:spAutoFit/>
          </a:bodyPr>
          <a:p>
            <a:pPr marL="0" marR="0" lvl="0" indent="0" algn="just" defTabSz="914400" fontAlgn="auto">
              <a:lnSpc>
                <a:spcPct val="120000"/>
              </a:lnSpc>
              <a:spcBef>
                <a:spcPts val="0"/>
              </a:spcBef>
              <a:spcAft>
                <a:spcPts val="0"/>
              </a:spcAft>
              <a:buClr>
                <a:prstClr val="black"/>
              </a:buClr>
              <a:buSzTx/>
              <a:buFontTx/>
              <a:buNone/>
              <a:defRPr/>
            </a:pPr>
            <a:r>
              <a:rPr lang="en-US" altLang="zh-CN" sz="2400" kern="0" noProof="0" dirty="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    </a:t>
            </a:r>
            <a:r>
              <a:rPr lang="zh-CN" altLang="en-US" sz="2400" kern="0" noProof="0" dirty="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③</a:t>
            </a:r>
            <a:r>
              <a:rPr lang="zh-CN" altLang="en-US" sz="2400" kern="0" noProof="0" dirty="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农业的出现推动了科学技术的发展：天文历法、数学等。</a:t>
            </a:r>
            <a:endParaRPr lang="zh-CN" altLang="en-US" sz="2400" kern="0" noProof="0" dirty="0" smtClean="0">
              <a:ln>
                <a:noFill/>
              </a:ln>
              <a:solidFill>
                <a:srgbClr val="7030A0"/>
              </a:solidFill>
              <a:effectLst/>
              <a:uLnTx/>
              <a:uFillTx/>
              <a:latin typeface="黑体" panose="02010609060101010101" charset="-122"/>
              <a:ea typeface="黑体" panose="02010609060101010101" charset="-122"/>
              <a:cs typeface="黑体" panose="02010609060101010101" charset="-122"/>
              <a:sym typeface="+mn-ea"/>
            </a:endParaRPr>
          </a:p>
        </p:txBody>
      </p:sp>
      <p:cxnSp>
        <p:nvCxnSpPr>
          <p:cNvPr id="9" name="直接连接符 8"/>
          <p:cNvCxnSpPr/>
          <p:nvPr/>
        </p:nvCxnSpPr>
        <p:spPr>
          <a:xfrm>
            <a:off x="3938270" y="3128010"/>
            <a:ext cx="4356000" cy="0"/>
          </a:xfrm>
          <a:prstGeom prst="line">
            <a:avLst/>
          </a:prstGeom>
          <a:ln w="28575" cmpd="sng">
            <a:solidFill>
              <a:srgbClr val="7030A0"/>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8"/>
                                        </p:tgtEl>
                                        <p:attrNameLst>
                                          <p:attrName>style.visibility</p:attrName>
                                        </p:attrNameLst>
                                      </p:cBhvr>
                                      <p:to>
                                        <p:strVal val="visible"/>
                                      </p:to>
                                    </p:set>
                                    <p:anim calcmode="discrete" valueType="clr">
                                      <p:cBhvr override="childStyle">
                                        <p:cTn id="13"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8"/>
                                        </p:tgtEl>
                                        <p:attrNameLst>
                                          <p:attrName>fillcolor</p:attrName>
                                        </p:attrNameLst>
                                      </p:cBhvr>
                                      <p:tavLst>
                                        <p:tav tm="0">
                                          <p:val>
                                            <p:clrVal>
                                              <a:schemeClr val="accent2"/>
                                            </p:clrVal>
                                          </p:val>
                                        </p:tav>
                                        <p:tav tm="50000">
                                          <p:val>
                                            <p:clrVal>
                                              <a:schemeClr val="hlink"/>
                                            </p:clrVal>
                                          </p:val>
                                        </p:tav>
                                      </p:tavLst>
                                    </p:anim>
                                    <p:set>
                                      <p:cBhvr>
                                        <p:cTn id="15"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92100" y="351790"/>
            <a:ext cx="8047990" cy="521970"/>
          </a:xfrm>
          <a:prstGeom prst="rect">
            <a:avLst/>
          </a:prstGeom>
          <a:noFill/>
        </p:spPr>
        <p:txBody>
          <a:bodyPr wrap="none" rtlCol="0" anchor="t">
            <a:spAutoFit/>
          </a:bodyPr>
          <a:p>
            <a:pPr algn="l"/>
            <a:r>
              <a:rPr lang="zh-CN" altLang="en-US" sz="2800" b="1" dirty="0">
                <a:latin typeface="方正隶变_GBK" panose="02000000000000000000" charset="-122"/>
                <a:ea typeface="方正隶变_GBK" panose="02000000000000000000" charset="-122"/>
                <a:cs typeface="方正隶变_GBK" panose="02000000000000000000" charset="-122"/>
                <a:sym typeface="+mn-ea"/>
              </a:rPr>
              <a:t>从天命到人为</a:t>
            </a:r>
            <a:r>
              <a:rPr lang="en-US" altLang="zh-CN" sz="2800" b="1" dirty="0">
                <a:latin typeface="方正隶变_GBK" panose="02000000000000000000" charset="-122"/>
                <a:ea typeface="方正隶变_GBK" panose="02000000000000000000" charset="-122"/>
                <a:cs typeface="方正隶变_GBK" panose="02000000000000000000" charset="-122"/>
                <a:sym typeface="+mn-ea"/>
              </a:rPr>
              <a:t>——</a:t>
            </a:r>
            <a:r>
              <a:rPr lang="zh-CN" altLang="en-US" sz="2800" b="1" dirty="0">
                <a:latin typeface="方正隶变_GBK" panose="02000000000000000000" charset="-122"/>
                <a:ea typeface="方正隶变_GBK" panose="02000000000000000000" charset="-122"/>
                <a:cs typeface="方正隶变_GBK" panose="02000000000000000000" charset="-122"/>
                <a:sym typeface="+mn-ea"/>
              </a:rPr>
              <a:t>不同地区的食物生产与社会生活</a:t>
            </a:r>
            <a:endParaRPr lang="zh-CN" altLang="en-US" sz="2800" b="1" dirty="0">
              <a:latin typeface="方正隶变_GBK" panose="02000000000000000000" charset="-122"/>
              <a:ea typeface="方正隶变_GBK" panose="02000000000000000000" charset="-122"/>
              <a:cs typeface="方正隶变_GBK" panose="02000000000000000000" charset="-122"/>
              <a:sym typeface="+mn-ea"/>
            </a:endParaRPr>
          </a:p>
        </p:txBody>
      </p:sp>
      <p:sp>
        <p:nvSpPr>
          <p:cNvPr id="5" name="矩形 4"/>
          <p:cNvSpPr/>
          <p:nvPr/>
        </p:nvSpPr>
        <p:spPr>
          <a:xfrm>
            <a:off x="3175"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210820" y="5252085"/>
            <a:ext cx="11810365" cy="1476375"/>
          </a:xfrm>
          <a:prstGeom prst="rect">
            <a:avLst/>
          </a:prstGeom>
          <a:noFill/>
        </p:spPr>
        <p:txBody>
          <a:bodyPr wrap="square" rtlCol="0" anchor="t">
            <a:spAutoFit/>
          </a:bodyPr>
          <a:p>
            <a:pPr algn="just">
              <a:lnSpc>
                <a:spcPct val="125000"/>
              </a:lnSpc>
              <a:spcBef>
                <a:spcPts val="0"/>
              </a:spcBef>
              <a:spcAft>
                <a:spcPts val="0"/>
              </a:spcAft>
            </a:pPr>
            <a:r>
              <a:rPr lang="en-US" altLang="zh-CN"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有了固定的食物来源人类聚集在一起</a:t>
            </a:r>
            <a:r>
              <a:rPr lang="zh-CN" sz="2400">
                <a:latin typeface="楷体" panose="02010609060101010101" charset="-122"/>
                <a:ea typeface="楷体" panose="02010609060101010101" charset="-122"/>
                <a:cs typeface="楷体" panose="02010609060101010101" charset="-122"/>
              </a:rPr>
              <a:t>，</a:t>
            </a:r>
            <a:r>
              <a:rPr sz="2400">
                <a:latin typeface="楷体" panose="02010609060101010101" charset="-122"/>
                <a:ea typeface="楷体" panose="02010609060101010101" charset="-122"/>
                <a:cs typeface="楷体" panose="02010609060101010101" charset="-122"/>
              </a:rPr>
              <a:t>逐渐构成小区和社群</a:t>
            </a:r>
            <a:r>
              <a:rPr lang="zh-CN" sz="2400">
                <a:latin typeface="楷体" panose="02010609060101010101" charset="-122"/>
                <a:ea typeface="楷体" panose="02010609060101010101" charset="-122"/>
                <a:cs typeface="楷体" panose="02010609060101010101" charset="-122"/>
              </a:rPr>
              <a:t>，</a:t>
            </a:r>
            <a:r>
              <a:rPr sz="2400">
                <a:latin typeface="楷体" panose="02010609060101010101" charset="-122"/>
                <a:ea typeface="楷体" panose="02010609060101010101" charset="-122"/>
                <a:cs typeface="楷体" panose="02010609060101010101" charset="-122"/>
              </a:rPr>
              <a:t>这才是人类从合作中迈出了超越一般动物生活的一大步。</a:t>
            </a:r>
            <a:endParaRPr sz="2400">
              <a:latin typeface="楷体" panose="02010609060101010101" charset="-122"/>
              <a:ea typeface="楷体" panose="02010609060101010101" charset="-122"/>
              <a:cs typeface="楷体" panose="02010609060101010101" charset="-122"/>
            </a:endParaRPr>
          </a:p>
          <a:p>
            <a:pPr algn="r">
              <a:lnSpc>
                <a:spcPct val="125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许倬云《万古江河：中国历史文化的转折与开展》</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pSp>
        <p:nvGrpSpPr>
          <p:cNvPr id="15" name="组合 14"/>
          <p:cNvGrpSpPr/>
          <p:nvPr/>
        </p:nvGrpSpPr>
        <p:grpSpPr>
          <a:xfrm>
            <a:off x="-14605" y="1003935"/>
            <a:ext cx="12221210" cy="4160520"/>
            <a:chOff x="-23" y="1581"/>
            <a:chExt cx="19246" cy="6552"/>
          </a:xfrm>
        </p:grpSpPr>
        <p:grpSp>
          <p:nvGrpSpPr>
            <p:cNvPr id="9" name="组合 8"/>
            <p:cNvGrpSpPr/>
            <p:nvPr/>
          </p:nvGrpSpPr>
          <p:grpSpPr>
            <a:xfrm>
              <a:off x="0" y="1581"/>
              <a:ext cx="19200" cy="6552"/>
              <a:chOff x="0" y="2112"/>
              <a:chExt cx="19200" cy="6552"/>
            </a:xfrm>
          </p:grpSpPr>
          <p:pic>
            <p:nvPicPr>
              <p:cNvPr id="7" name="图片 6"/>
              <p:cNvPicPr>
                <a:picLocks noChangeAspect="1"/>
              </p:cNvPicPr>
              <p:nvPr/>
            </p:nvPicPr>
            <p:blipFill>
              <a:blip r:embed="rId1">
                <a:lum contrast="30000"/>
              </a:blip>
              <a:srcRect/>
              <a:stretch>
                <a:fillRect/>
              </a:stretch>
            </p:blipFill>
            <p:spPr>
              <a:xfrm>
                <a:off x="9564" y="2112"/>
                <a:ext cx="9636" cy="6552"/>
              </a:xfrm>
              <a:prstGeom prst="rect">
                <a:avLst/>
              </a:prstGeom>
            </p:spPr>
          </p:pic>
          <p:pic>
            <p:nvPicPr>
              <p:cNvPr id="8" name="图片 7"/>
              <p:cNvPicPr>
                <a:picLocks noChangeAspect="1"/>
              </p:cNvPicPr>
              <p:nvPr/>
            </p:nvPicPr>
            <p:blipFill>
              <a:blip r:embed="rId2">
                <a:lum contrast="6000"/>
              </a:blip>
              <a:srcRect/>
              <a:stretch>
                <a:fillRect/>
              </a:stretch>
            </p:blipFill>
            <p:spPr>
              <a:xfrm>
                <a:off x="0" y="2124"/>
                <a:ext cx="9631" cy="6528"/>
              </a:xfrm>
              <a:prstGeom prst="rect">
                <a:avLst/>
              </a:prstGeom>
            </p:spPr>
          </p:pic>
        </p:grpSp>
        <p:pic>
          <p:nvPicPr>
            <p:cNvPr id="10" name="图片 9"/>
            <p:cNvPicPr>
              <a:picLocks noChangeAspect="1"/>
            </p:cNvPicPr>
            <p:nvPr/>
          </p:nvPicPr>
          <p:blipFill>
            <a:blip r:embed="rId3">
              <a:lum contrast="30000"/>
            </a:blip>
            <a:stretch>
              <a:fillRect/>
            </a:stretch>
          </p:blipFill>
          <p:spPr>
            <a:xfrm>
              <a:off x="11280" y="6933"/>
              <a:ext cx="7920" cy="1188"/>
            </a:xfrm>
            <a:prstGeom prst="rect">
              <a:avLst/>
            </a:prstGeom>
            <a:ln>
              <a:solidFill>
                <a:schemeClr val="tx1"/>
              </a:solidFill>
            </a:ln>
          </p:spPr>
        </p:pic>
        <p:sp>
          <p:nvSpPr>
            <p:cNvPr id="12" name="文本框 11"/>
            <p:cNvSpPr txBox="1"/>
            <p:nvPr/>
          </p:nvSpPr>
          <p:spPr>
            <a:xfrm>
              <a:off x="-23" y="1607"/>
              <a:ext cx="8804" cy="628"/>
            </a:xfrm>
            <a:prstGeom prst="rect">
              <a:avLst/>
            </a:prstGeom>
            <a:solidFill>
              <a:schemeClr val="bg1"/>
            </a:solidFill>
            <a:ln>
              <a:solidFill>
                <a:schemeClr val="tx1"/>
              </a:solidFill>
            </a:ln>
          </p:spPr>
          <p:txBody>
            <a:bodyPr wrap="square" rtlCol="0">
              <a:spAutoFit/>
            </a:bodyPr>
            <a:p>
              <a:pPr algn="dist"/>
              <a:r>
                <a:rPr lang="zh-CN" altLang="en-US" sz="2000">
                  <a:latin typeface="方正清刻本悦宋简体" panose="02000000000000000000" charset="-122"/>
                  <a:ea typeface="方正清刻本悦宋简体" panose="02000000000000000000" charset="-122"/>
                </a:rPr>
                <a:t>世界主要文明发源地和农耕与畜牧的起源</a:t>
              </a:r>
              <a:r>
                <a:rPr lang="en-US" altLang="zh-CN" sz="2000">
                  <a:latin typeface="方正清刻本悦宋简体" panose="02000000000000000000" charset="-122"/>
                  <a:ea typeface="方正清刻本悦宋简体" panose="02000000000000000000" charset="-122"/>
                </a:rPr>
                <a:t>(</a:t>
              </a:r>
              <a:r>
                <a:rPr lang="zh-CN" altLang="en-US" sz="2000">
                  <a:latin typeface="方正清刻本悦宋简体" panose="02000000000000000000" charset="-122"/>
                  <a:ea typeface="方正清刻本悦宋简体" panose="02000000000000000000" charset="-122"/>
                </a:rPr>
                <a:t>局部</a:t>
              </a:r>
              <a:r>
                <a:rPr lang="en-US" altLang="zh-CN" sz="2000">
                  <a:latin typeface="方正清刻本悦宋简体" panose="02000000000000000000" charset="-122"/>
                  <a:ea typeface="方正清刻本悦宋简体" panose="02000000000000000000" charset="-122"/>
                </a:rPr>
                <a:t>)</a:t>
              </a:r>
              <a:endParaRPr lang="en-US" altLang="zh-CN" sz="2000">
                <a:latin typeface="方正清刻本悦宋简体" panose="02000000000000000000" charset="-122"/>
                <a:ea typeface="方正清刻本悦宋简体" panose="02000000000000000000" charset="-122"/>
              </a:endParaRPr>
            </a:p>
          </p:txBody>
        </p:sp>
        <p:cxnSp>
          <p:nvCxnSpPr>
            <p:cNvPr id="13" name="直接连接符 12"/>
            <p:cNvCxnSpPr/>
            <p:nvPr/>
          </p:nvCxnSpPr>
          <p:spPr>
            <a:xfrm flipV="1">
              <a:off x="4" y="1605"/>
              <a:ext cx="19219"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 y="8133"/>
              <a:ext cx="19219"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6985" y="5795645"/>
            <a:ext cx="12206605" cy="552450"/>
            <a:chOff x="-23" y="6078"/>
            <a:chExt cx="19223" cy="870"/>
          </a:xfrm>
        </p:grpSpPr>
        <p:sp>
          <p:nvSpPr>
            <p:cNvPr id="12" name="矩形 11"/>
            <p:cNvSpPr/>
            <p:nvPr/>
          </p:nvSpPr>
          <p:spPr>
            <a:xfrm>
              <a:off x="-23" y="6078"/>
              <a:ext cx="19223" cy="870"/>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295" y="6150"/>
              <a:ext cx="18587" cy="725"/>
            </a:xfrm>
            <a:prstGeom prst="rect">
              <a:avLst/>
            </a:prstGeom>
            <a:noFill/>
          </p:spPr>
          <p:txBody>
            <a:bodyPr wrap="square" rtlCol="0" anchor="t">
              <a:spAutoFit/>
            </a:bodyPr>
            <a:p>
              <a:pPr marL="0" marR="0" lvl="0" indent="0" algn="just" defTabSz="914400" fontAlgn="auto">
                <a:lnSpc>
                  <a:spcPct val="100000"/>
                </a:lnSpc>
                <a:spcBef>
                  <a:spcPts val="0"/>
                </a:spcBef>
                <a:spcAft>
                  <a:spcPts val="0"/>
                </a:spcAft>
                <a:buClr>
                  <a:prstClr val="black"/>
                </a:buClr>
                <a:buSzTx/>
                <a:buFontTx/>
                <a:buNone/>
                <a:defRPr/>
              </a:pPr>
              <a:r>
                <a:rPr lang="zh-CN" altLang="en-US" sz="2400" b="1"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    </a:t>
              </a:r>
              <a:r>
                <a:rPr lang="zh-CN"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古巴比伦农业发达的原因有哪些？</a:t>
              </a:r>
              <a:endParaRPr lang="zh-CN" sz="2400" kern="0" noProof="0" dirty="0" smtClean="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endParaRPr>
            </a:p>
          </p:txBody>
        </p:sp>
      </p:grpSp>
      <p:sp>
        <p:nvSpPr>
          <p:cNvPr id="4" name="文本框 3"/>
          <p:cNvSpPr txBox="1"/>
          <p:nvPr/>
        </p:nvSpPr>
        <p:spPr>
          <a:xfrm>
            <a:off x="292100" y="351790"/>
            <a:ext cx="8047990" cy="521970"/>
          </a:xfrm>
          <a:prstGeom prst="rect">
            <a:avLst/>
          </a:prstGeom>
          <a:noFill/>
        </p:spPr>
        <p:txBody>
          <a:bodyPr wrap="none" rtlCol="0" anchor="t">
            <a:spAutoFit/>
          </a:bodyPr>
          <a:p>
            <a:r>
              <a:rPr lang="zh-CN" altLang="en-US" sz="2800" b="1" dirty="0">
                <a:latin typeface="方正隶变_GBK" panose="02000000000000000000" charset="-122"/>
                <a:ea typeface="方正隶变_GBK" panose="02000000000000000000" charset="-122"/>
                <a:cs typeface="方正隶变_GBK" panose="02000000000000000000" charset="-122"/>
                <a:sym typeface="+mn-ea"/>
              </a:rPr>
              <a:t>从天命到人为</a:t>
            </a:r>
            <a:r>
              <a:rPr lang="en-US" altLang="zh-CN" sz="2800" b="1" dirty="0">
                <a:latin typeface="方正隶变_GBK" panose="02000000000000000000" charset="-122"/>
                <a:ea typeface="方正隶变_GBK" panose="02000000000000000000" charset="-122"/>
                <a:cs typeface="方正隶变_GBK" panose="02000000000000000000" charset="-122"/>
                <a:sym typeface="+mn-ea"/>
              </a:rPr>
              <a:t>——</a:t>
            </a:r>
            <a:r>
              <a:rPr lang="zh-CN" altLang="en-US" sz="2800" b="1" dirty="0">
                <a:latin typeface="方正隶变_GBK" panose="02000000000000000000" charset="-122"/>
                <a:ea typeface="方正隶变_GBK" panose="02000000000000000000" charset="-122"/>
                <a:cs typeface="方正隶变_GBK" panose="02000000000000000000" charset="-122"/>
                <a:sym typeface="+mn-ea"/>
              </a:rPr>
              <a:t>不同地区的食物生产与社会生活</a:t>
            </a:r>
            <a:endParaRPr lang="zh-CN" altLang="en-US" sz="2800" b="1" dirty="0">
              <a:latin typeface="方正隶变_GBK" panose="02000000000000000000" charset="-122"/>
              <a:ea typeface="方正隶变_GBK" panose="02000000000000000000" charset="-122"/>
              <a:cs typeface="方正隶变_GBK" panose="02000000000000000000" charset="-122"/>
              <a:sym typeface="+mn-ea"/>
            </a:endParaRPr>
          </a:p>
        </p:txBody>
      </p:sp>
      <p:sp>
        <p:nvSpPr>
          <p:cNvPr id="5" name="矩形 4"/>
          <p:cNvSpPr/>
          <p:nvPr/>
        </p:nvSpPr>
        <p:spPr>
          <a:xfrm>
            <a:off x="3175"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210820" y="979170"/>
            <a:ext cx="1714500" cy="460375"/>
          </a:xfrm>
          <a:prstGeom prst="rect">
            <a:avLst/>
          </a:prstGeom>
          <a:noFill/>
        </p:spPr>
        <p:txBody>
          <a:bodyPr wrap="none" rtlCol="0" anchor="t">
            <a:spAutoFit/>
          </a:bodyPr>
          <a:p>
            <a:r>
              <a:rPr lang="en-US" sz="2400" b="1" dirty="0">
                <a:latin typeface="黑体" panose="02010609060101010101" charset="-122"/>
                <a:ea typeface="黑体" panose="02010609060101010101" charset="-122"/>
                <a:cs typeface="黑体" panose="02010609060101010101" charset="-122"/>
                <a:sym typeface="+mn-ea"/>
              </a:rPr>
              <a:t>1.</a:t>
            </a:r>
            <a:r>
              <a:rPr lang="zh-CN" altLang="en-US" sz="2400" b="1" dirty="0">
                <a:latin typeface="黑体" panose="02010609060101010101" charset="-122"/>
                <a:ea typeface="黑体" panose="02010609060101010101" charset="-122"/>
                <a:cs typeface="黑体" panose="02010609060101010101" charset="-122"/>
                <a:sym typeface="+mn-ea"/>
              </a:rPr>
              <a:t>古巴比伦</a:t>
            </a:r>
            <a:endParaRPr lang="zh-CN" altLang="en-US" sz="2400" b="1" dirty="0" smtClean="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endParaRPr>
          </a:p>
        </p:txBody>
      </p:sp>
      <p:sp>
        <p:nvSpPr>
          <p:cNvPr id="24" name="文本框 23"/>
          <p:cNvSpPr txBox="1"/>
          <p:nvPr/>
        </p:nvSpPr>
        <p:spPr>
          <a:xfrm>
            <a:off x="210820" y="3364230"/>
            <a:ext cx="7766685" cy="2399665"/>
          </a:xfrm>
          <a:prstGeom prst="rect">
            <a:avLst/>
          </a:prstGeom>
          <a:noFill/>
        </p:spPr>
        <p:txBody>
          <a:bodyPr wrap="square" rtlCol="0" anchor="t">
            <a:spAutoFit/>
          </a:bodyPr>
          <a:p>
            <a:pPr algn="just">
              <a:lnSpc>
                <a:spcPct val="125000"/>
              </a:lnSpc>
              <a:spcBef>
                <a:spcPts val="0"/>
              </a:spcBef>
              <a:spcAft>
                <a:spcPts val="0"/>
              </a:spcAft>
            </a:pPr>
            <a:r>
              <a:rPr lang="en-US" altLang="zh-CN" sz="2400">
                <a:latin typeface="楷体" panose="02010609060101010101" charset="-122"/>
                <a:ea typeface="楷体" panose="02010609060101010101" charset="-122"/>
                <a:cs typeface="楷体" panose="02010609060101010101" charset="-122"/>
              </a:rPr>
              <a:t>    </a:t>
            </a:r>
            <a:r>
              <a:rPr lang="zh-CN" sz="2400">
                <a:latin typeface="楷体" panose="02010609060101010101" charset="-122"/>
                <a:ea typeface="楷体" panose="02010609060101010101" charset="-122"/>
                <a:cs typeface="楷体" panose="02010609060101010101" charset="-122"/>
              </a:rPr>
              <a:t>王室、神庙和贵族官员是古巴比伦王国最大的土地所有者。</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农村公社的土地基本上都已成为各家各户的私有地，只有牧场和灌溉系统等尚属公社集体所有，农村公社成员都必须向国王缴纳赋税和服兵役。</a:t>
            </a:r>
            <a:endParaRPr lang="zh-CN" sz="2400">
              <a:latin typeface="楷体" panose="02010609060101010101" charset="-122"/>
              <a:ea typeface="楷体" panose="02010609060101010101" charset="-122"/>
              <a:cs typeface="楷体" panose="02010609060101010101" charset="-122"/>
            </a:endParaRPr>
          </a:p>
          <a:p>
            <a:pPr algn="r">
              <a:lnSpc>
                <a:spcPct val="125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王斯德《</a:t>
            </a:r>
            <a:r>
              <a:rPr 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世界通史</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》（第一编）</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210820" y="1439545"/>
            <a:ext cx="11797030" cy="1938020"/>
          </a:xfrm>
          <a:prstGeom prst="rect">
            <a:avLst/>
          </a:prstGeom>
          <a:noFill/>
        </p:spPr>
        <p:txBody>
          <a:bodyPr wrap="square" rtlCol="0" anchor="t">
            <a:spAutoFit/>
          </a:bodyPr>
          <a:p>
            <a:pPr algn="just">
              <a:lnSpc>
                <a:spcPct val="125000"/>
              </a:lnSpc>
              <a:spcBef>
                <a:spcPts val="0"/>
              </a:spcBef>
              <a:spcAft>
                <a:spcPts val="0"/>
              </a:spcAft>
            </a:pPr>
            <a:r>
              <a:rPr lang="en-US" altLang="zh-CN" sz="2400">
                <a:latin typeface="楷体" panose="02010609060101010101" charset="-122"/>
                <a:ea typeface="楷体" panose="02010609060101010101" charset="-122"/>
                <a:cs typeface="楷体" panose="02010609060101010101" charset="-122"/>
              </a:rPr>
              <a:t>    </a:t>
            </a:r>
            <a:r>
              <a:rPr lang="zh-CN" sz="2400">
                <a:latin typeface="楷体" panose="02010609060101010101" charset="-122"/>
                <a:ea typeface="楷体" panose="02010609060101010101" charset="-122"/>
                <a:cs typeface="楷体" panose="02010609060101010101" charset="-122"/>
              </a:rPr>
              <a:t>在有名的汉谟拉比法典中已经说到了耕犁和耕牛等役畜。此外对有关出租和耕耘土地，放牧和管理牲畜以及修建管理果园等事，该法典也都做了具体明确的规定，可见当时的农业生产已经很发达。</a:t>
            </a:r>
            <a:endParaRPr lang="zh-CN" sz="2400">
              <a:latin typeface="楷体" panose="02010609060101010101" charset="-122"/>
              <a:ea typeface="楷体" panose="02010609060101010101" charset="-122"/>
              <a:cs typeface="楷体" panose="02010609060101010101" charset="-122"/>
            </a:endParaRPr>
          </a:p>
          <a:p>
            <a:pPr algn="r">
              <a:lnSpc>
                <a:spcPct val="125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董恺忱</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世界农业发展历程述略</a:t>
            </a: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兼论东西方农业的特点（上）</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9" name="图片 8"/>
          <p:cNvPicPr>
            <a:picLocks noChangeAspect="1"/>
          </p:cNvPicPr>
          <p:nvPr/>
        </p:nvPicPr>
        <p:blipFill>
          <a:blip r:embed="rId1"/>
          <a:stretch>
            <a:fillRect/>
          </a:stretch>
        </p:blipFill>
        <p:spPr>
          <a:xfrm>
            <a:off x="7978140" y="3364230"/>
            <a:ext cx="4213860" cy="3493135"/>
          </a:xfrm>
          <a:prstGeom prst="rect">
            <a:avLst/>
          </a:prstGeom>
          <a:effectLst>
            <a:outerShdw blurRad="50800" dist="38100" dir="2700000" algn="tl" rotWithShape="0">
              <a:prstClr val="black">
                <a:alpha val="40000"/>
              </a:prstClr>
            </a:outerShdw>
          </a:effectLst>
        </p:spPr>
      </p:pic>
      <p:sp>
        <p:nvSpPr>
          <p:cNvPr id="11" name="Rectangle 5"/>
          <p:cNvSpPr>
            <a:spLocks noChangeArrowheads="1"/>
          </p:cNvSpPr>
          <p:nvPr/>
        </p:nvSpPr>
        <p:spPr bwMode="auto">
          <a:xfrm>
            <a:off x="7185025" y="6459855"/>
            <a:ext cx="2170430"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kumimoji="0" lang="zh-CN" sz="2000" dirty="0" smtClean="0">
                <a:solidFill>
                  <a:schemeClr val="tx1"/>
                </a:solidFill>
                <a:effectLst/>
                <a:latin typeface="方正清刻本悦宋简体" panose="02000000000000000000" charset="-122"/>
                <a:ea typeface="方正清刻本悦宋简体" panose="02000000000000000000" charset="-122"/>
                <a:cs typeface="方正清刻本悦宋简体" panose="02000000000000000000" charset="-122"/>
              </a:rPr>
              <a:t>新月沃地构想图</a:t>
            </a:r>
            <a:endParaRPr kumimoji="0" lang="zh-CN" sz="2000" dirty="0" smtClean="0">
              <a:solidFill>
                <a:schemeClr val="tx1"/>
              </a:solidFill>
              <a:effectLst/>
              <a:latin typeface="方正清刻本悦宋简体" panose="02000000000000000000" charset="-122"/>
              <a:ea typeface="方正清刻本悦宋简体" panose="02000000000000000000" charset="-122"/>
              <a:cs typeface="方正清刻本悦宋简体" panose="02000000000000000000"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92100" y="351790"/>
            <a:ext cx="8047990" cy="521970"/>
          </a:xfrm>
          <a:prstGeom prst="rect">
            <a:avLst/>
          </a:prstGeom>
          <a:noFill/>
        </p:spPr>
        <p:txBody>
          <a:bodyPr wrap="none" rtlCol="0" anchor="t">
            <a:spAutoFit/>
          </a:bodyPr>
          <a:p>
            <a:r>
              <a:rPr lang="zh-CN" altLang="en-US" sz="2800" b="1" dirty="0">
                <a:latin typeface="方正隶变_GBK" panose="02000000000000000000" charset="-122"/>
                <a:ea typeface="方正隶变_GBK" panose="02000000000000000000" charset="-122"/>
                <a:cs typeface="方正隶变_GBK" panose="02000000000000000000" charset="-122"/>
                <a:sym typeface="+mn-ea"/>
              </a:rPr>
              <a:t>从天命到人为</a:t>
            </a:r>
            <a:r>
              <a:rPr lang="en-US" altLang="zh-CN" sz="2800" b="1" dirty="0">
                <a:latin typeface="方正隶变_GBK" panose="02000000000000000000" charset="-122"/>
                <a:ea typeface="方正隶变_GBK" panose="02000000000000000000" charset="-122"/>
                <a:cs typeface="方正隶变_GBK" panose="02000000000000000000" charset="-122"/>
                <a:sym typeface="+mn-ea"/>
              </a:rPr>
              <a:t>——</a:t>
            </a:r>
            <a:r>
              <a:rPr lang="zh-CN" altLang="en-US" sz="2800" b="1" dirty="0">
                <a:latin typeface="方正隶变_GBK" panose="02000000000000000000" charset="-122"/>
                <a:ea typeface="方正隶变_GBK" panose="02000000000000000000" charset="-122"/>
                <a:cs typeface="方正隶变_GBK" panose="02000000000000000000" charset="-122"/>
                <a:sym typeface="+mn-ea"/>
              </a:rPr>
              <a:t>不同地区的食物生产与社会生活</a:t>
            </a:r>
            <a:endParaRPr lang="zh-CN" altLang="en-US" sz="2800" b="1" dirty="0">
              <a:latin typeface="方正隶变_GBK" panose="02000000000000000000" charset="-122"/>
              <a:ea typeface="方正隶变_GBK" panose="02000000000000000000" charset="-122"/>
              <a:cs typeface="方正隶变_GBK" panose="02000000000000000000" charset="-122"/>
              <a:sym typeface="+mn-ea"/>
            </a:endParaRPr>
          </a:p>
        </p:txBody>
      </p:sp>
      <p:sp>
        <p:nvSpPr>
          <p:cNvPr id="5" name="矩形 4"/>
          <p:cNvSpPr/>
          <p:nvPr/>
        </p:nvSpPr>
        <p:spPr>
          <a:xfrm>
            <a:off x="3175"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210820" y="979170"/>
            <a:ext cx="1714500" cy="460375"/>
          </a:xfrm>
          <a:prstGeom prst="rect">
            <a:avLst/>
          </a:prstGeom>
          <a:noFill/>
        </p:spPr>
        <p:txBody>
          <a:bodyPr wrap="none" rtlCol="0" anchor="t">
            <a:spAutoFit/>
          </a:bodyPr>
          <a:p>
            <a:r>
              <a:rPr lang="en-US" sz="2400" b="1" dirty="0">
                <a:latin typeface="黑体" panose="02010609060101010101" charset="-122"/>
                <a:ea typeface="黑体" panose="02010609060101010101" charset="-122"/>
                <a:cs typeface="黑体" panose="02010609060101010101" charset="-122"/>
                <a:sym typeface="+mn-ea"/>
              </a:rPr>
              <a:t>2.</a:t>
            </a:r>
            <a:r>
              <a:rPr lang="zh-CN" altLang="en-US" sz="2400" b="1" dirty="0">
                <a:latin typeface="黑体" panose="02010609060101010101" charset="-122"/>
                <a:ea typeface="黑体" panose="02010609060101010101" charset="-122"/>
                <a:cs typeface="黑体" panose="02010609060101010101" charset="-122"/>
                <a:sym typeface="+mn-ea"/>
              </a:rPr>
              <a:t>古代埃及</a:t>
            </a:r>
            <a:endParaRPr lang="zh-CN" altLang="en-US" sz="2400" b="1" dirty="0" smtClean="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endParaRPr>
          </a:p>
        </p:txBody>
      </p:sp>
      <p:grpSp>
        <p:nvGrpSpPr>
          <p:cNvPr id="3" name="组合 2"/>
          <p:cNvGrpSpPr/>
          <p:nvPr/>
        </p:nvGrpSpPr>
        <p:grpSpPr>
          <a:xfrm>
            <a:off x="-7620" y="1521460"/>
            <a:ext cx="12206605" cy="1014730"/>
            <a:chOff x="-23" y="6078"/>
            <a:chExt cx="19223" cy="1598"/>
          </a:xfrm>
        </p:grpSpPr>
        <p:sp>
          <p:nvSpPr>
            <p:cNvPr id="12" name="矩形 11"/>
            <p:cNvSpPr/>
            <p:nvPr/>
          </p:nvSpPr>
          <p:spPr>
            <a:xfrm>
              <a:off x="-23" y="6078"/>
              <a:ext cx="19223" cy="1598"/>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321" y="6078"/>
              <a:ext cx="12681" cy="1598"/>
            </a:xfrm>
            <a:prstGeom prst="rect">
              <a:avLst/>
            </a:prstGeom>
            <a:noFill/>
          </p:spPr>
          <p:txBody>
            <a:bodyPr wrap="square" rtlCol="0" anchor="t">
              <a:spAutoFit/>
            </a:bodyPr>
            <a:p>
              <a:pPr marL="0" marR="0" lvl="0" indent="0" algn="just" defTabSz="914400" fontAlgn="auto">
                <a:lnSpc>
                  <a:spcPct val="125000"/>
                </a:lnSpc>
                <a:spcBef>
                  <a:spcPts val="0"/>
                </a:spcBef>
                <a:spcAft>
                  <a:spcPts val="0"/>
                </a:spcAft>
                <a:buClr>
                  <a:prstClr val="black"/>
                </a:buClr>
                <a:buSzTx/>
                <a:buFontTx/>
                <a:buNone/>
                <a:defRPr/>
              </a:pPr>
              <a:r>
                <a:rPr lang="en-US" altLang="zh-CN"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    </a:t>
              </a:r>
              <a:r>
                <a:rPr lang="zh-CN" altLang="en-US"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纵贯埃及全境的尼罗河为古埃及农业</a:t>
              </a:r>
              <a:r>
                <a:rPr lang="zh-CN" altLang="en-US"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的</a:t>
              </a:r>
              <a:r>
                <a:rPr lang="zh-CN" altLang="en-US"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发展带来了哪些影响？</a:t>
              </a:r>
              <a:endParaRPr lang="zh-CN" sz="2400" kern="0" noProof="0" dirty="0" smtClean="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endParaRPr>
            </a:p>
          </p:txBody>
        </p:sp>
      </p:grpSp>
      <p:pic>
        <p:nvPicPr>
          <p:cNvPr id="7" name="图片 6" descr="C:/Users/ADMINI~1/AppData/Local/Temp/kaimatting/20200516210239/output_aiMatting_20200516210246.pngoutput_aiMatting_20200516210246"/>
          <p:cNvPicPr>
            <a:picLocks noChangeAspect="1"/>
          </p:cNvPicPr>
          <p:nvPr/>
        </p:nvPicPr>
        <p:blipFill>
          <a:blip r:embed="rId1"/>
          <a:stretch>
            <a:fillRect/>
          </a:stretch>
        </p:blipFill>
        <p:spPr>
          <a:xfrm>
            <a:off x="8263890" y="979170"/>
            <a:ext cx="3792220" cy="5702300"/>
          </a:xfrm>
          <a:prstGeom prst="rect">
            <a:avLst/>
          </a:prstGeom>
        </p:spPr>
      </p:pic>
      <p:sp>
        <p:nvSpPr>
          <p:cNvPr id="8" name="文本框 7"/>
          <p:cNvSpPr txBox="1"/>
          <p:nvPr/>
        </p:nvSpPr>
        <p:spPr>
          <a:xfrm>
            <a:off x="210820" y="4610735"/>
            <a:ext cx="6050280" cy="977265"/>
          </a:xfrm>
          <a:prstGeom prst="rect">
            <a:avLst/>
          </a:prstGeom>
          <a:noFill/>
        </p:spPr>
        <p:txBody>
          <a:bodyPr wrap="square" rtlCol="0" anchor="t">
            <a:spAutoFit/>
          </a:bodyPr>
          <a:p>
            <a:pPr marL="0" marR="0" lvl="0" indent="0" algn="just" defTabSz="914400" fontAlgn="auto">
              <a:lnSpc>
                <a:spcPct val="120000"/>
              </a:lnSpc>
              <a:spcBef>
                <a:spcPts val="0"/>
              </a:spcBef>
              <a:spcAft>
                <a:spcPts val="0"/>
              </a:spcAft>
              <a:buClr>
                <a:prstClr val="black"/>
              </a:buClr>
              <a:buSzTx/>
              <a:buFontTx/>
              <a:buNone/>
              <a:defRPr/>
            </a:pPr>
            <a:r>
              <a:rPr lang="en-US" altLang="zh-CN" sz="2400" kern="0" noProof="0" dirty="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    </a:t>
            </a:r>
            <a:r>
              <a:rPr lang="zh-CN" altLang="en-US" sz="2400" kern="0" noProof="0" dirty="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①形成了以尼罗河为中心的农业体系，决定了整个古埃及的命运。</a:t>
            </a:r>
            <a:endParaRPr lang="zh-CN" altLang="en-US" sz="2400" kern="0" noProof="0" dirty="0" smtClean="0">
              <a:ln>
                <a:noFill/>
              </a:ln>
              <a:solidFill>
                <a:srgbClr val="7030A0"/>
              </a:solidFill>
              <a:effectLst/>
              <a:uLnTx/>
              <a:uFillTx/>
              <a:latin typeface="黑体" panose="02010609060101010101" charset="-122"/>
              <a:ea typeface="黑体" panose="02010609060101010101" charset="-122"/>
              <a:cs typeface="黑体" panose="02010609060101010101" charset="-122"/>
              <a:sym typeface="+mn-ea"/>
            </a:endParaRPr>
          </a:p>
        </p:txBody>
      </p:sp>
      <p:sp>
        <p:nvSpPr>
          <p:cNvPr id="16" name="文本框 15"/>
          <p:cNvSpPr txBox="1"/>
          <p:nvPr/>
        </p:nvSpPr>
        <p:spPr>
          <a:xfrm>
            <a:off x="210185" y="5588000"/>
            <a:ext cx="6050915" cy="977265"/>
          </a:xfrm>
          <a:prstGeom prst="rect">
            <a:avLst/>
          </a:prstGeom>
          <a:noFill/>
        </p:spPr>
        <p:txBody>
          <a:bodyPr wrap="square" rtlCol="0" anchor="t">
            <a:spAutoFit/>
          </a:bodyPr>
          <a:p>
            <a:pPr marL="0" marR="0" lvl="0" indent="0" algn="just" defTabSz="914400" fontAlgn="auto">
              <a:lnSpc>
                <a:spcPct val="120000"/>
              </a:lnSpc>
              <a:spcBef>
                <a:spcPts val="0"/>
              </a:spcBef>
              <a:spcAft>
                <a:spcPts val="0"/>
              </a:spcAft>
              <a:buClr>
                <a:prstClr val="black"/>
              </a:buClr>
              <a:buSzTx/>
              <a:buFontTx/>
              <a:buNone/>
              <a:defRPr/>
            </a:pPr>
            <a:r>
              <a:rPr lang="en-US" altLang="zh-CN" sz="2400" kern="0" noProof="0" dirty="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    </a:t>
            </a:r>
            <a:r>
              <a:rPr lang="zh-CN" altLang="en-US" sz="2400" kern="0" noProof="0" dirty="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②对尼罗河和太阳神的崇拜，成为古埃及人宗教信仰的核心内容。</a:t>
            </a:r>
            <a:endParaRPr lang="zh-CN" altLang="en-US" sz="2400" kern="0" noProof="0" dirty="0" smtClean="0">
              <a:ln>
                <a:noFill/>
              </a:ln>
              <a:solidFill>
                <a:srgbClr val="7030A0"/>
              </a:solidFill>
              <a:effectLst/>
              <a:uLnTx/>
              <a:uFillTx/>
              <a:latin typeface="黑体" panose="02010609060101010101" charset="-122"/>
              <a:ea typeface="黑体" panose="02010609060101010101" charset="-122"/>
              <a:cs typeface="黑体" panose="02010609060101010101" charset="-122"/>
              <a:sym typeface="+mn-ea"/>
            </a:endParaRPr>
          </a:p>
        </p:txBody>
      </p:sp>
      <p:sp>
        <p:nvSpPr>
          <p:cNvPr id="18" name="文本框 17"/>
          <p:cNvSpPr txBox="1"/>
          <p:nvPr/>
        </p:nvSpPr>
        <p:spPr>
          <a:xfrm>
            <a:off x="126365" y="2672715"/>
            <a:ext cx="6080125" cy="1938020"/>
          </a:xfrm>
          <a:prstGeom prst="rect">
            <a:avLst/>
          </a:prstGeom>
          <a:noFill/>
        </p:spPr>
        <p:txBody>
          <a:bodyPr wrap="square" rtlCol="0" anchor="t">
            <a:spAutoFit/>
          </a:bodyPr>
          <a:p>
            <a:pPr algn="just">
              <a:lnSpc>
                <a:spcPct val="125000"/>
              </a:lnSpc>
              <a:spcBef>
                <a:spcPts val="0"/>
              </a:spcBef>
              <a:spcAft>
                <a:spcPts val="0"/>
              </a:spcAft>
            </a:pPr>
            <a:r>
              <a:rPr lang="en-US" altLang="zh-CN" sz="2400">
                <a:latin typeface="楷体" panose="02010609060101010101" charset="-122"/>
                <a:ea typeface="楷体" panose="02010609060101010101" charset="-122"/>
                <a:cs typeface="楷体" panose="02010609060101010101" charset="-122"/>
              </a:rPr>
              <a:t>    </a:t>
            </a:r>
            <a:r>
              <a:rPr lang="zh-CN" sz="2400">
                <a:latin typeface="楷体" panose="02010609060101010101" charset="-122"/>
                <a:ea typeface="楷体" panose="02010609060101010101" charset="-122"/>
                <a:cs typeface="楷体" panose="02010609060101010101" charset="-122"/>
              </a:rPr>
              <a:t>呵！尼罗河，我称赞你，</a:t>
            </a:r>
            <a:endParaRPr lang="zh-CN" sz="2400">
              <a:latin typeface="楷体" panose="02010609060101010101" charset="-122"/>
              <a:ea typeface="楷体" panose="02010609060101010101" charset="-122"/>
              <a:cs typeface="楷体" panose="02010609060101010101" charset="-122"/>
            </a:endParaRPr>
          </a:p>
          <a:p>
            <a:pPr algn="just">
              <a:lnSpc>
                <a:spcPct val="125000"/>
              </a:lnSpc>
              <a:spcBef>
                <a:spcPts val="0"/>
              </a:spcBef>
              <a:spcAft>
                <a:spcPts val="0"/>
              </a:spcAft>
            </a:pPr>
            <a:r>
              <a:rPr lang="zh-CN" sz="2400">
                <a:latin typeface="楷体" panose="02010609060101010101" charset="-122"/>
                <a:ea typeface="楷体" panose="02010609060101010101" charset="-122"/>
                <a:cs typeface="楷体" panose="02010609060101010101" charset="-122"/>
              </a:rPr>
              <a:t>    你从大地涌流而出，养活着埃及</a:t>
            </a:r>
            <a:r>
              <a:rPr lang="en-US" altLang="zh-CN" sz="2400">
                <a:latin typeface="楷体" panose="02010609060101010101" charset="-122"/>
                <a:ea typeface="楷体" panose="02010609060101010101" charset="-122"/>
                <a:cs typeface="楷体" panose="02010609060101010101" charset="-122"/>
              </a:rPr>
              <a:t>……</a:t>
            </a:r>
            <a:endParaRPr lang="en-US" altLang="zh-CN" sz="2400">
              <a:latin typeface="楷体" panose="02010609060101010101" charset="-122"/>
              <a:ea typeface="楷体" panose="02010609060101010101" charset="-122"/>
              <a:cs typeface="楷体" panose="02010609060101010101" charset="-122"/>
            </a:endParaRPr>
          </a:p>
          <a:p>
            <a:pPr algn="just">
              <a:lnSpc>
                <a:spcPct val="125000"/>
              </a:lnSpc>
              <a:spcBef>
                <a:spcPts val="0"/>
              </a:spcBef>
              <a:spcAft>
                <a:spcPts val="0"/>
              </a:spcAft>
            </a:pPr>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一旦你的水流减少，人们就停止呼吸。</a:t>
            </a:r>
            <a:endParaRPr lang="zh-CN" sz="2400">
              <a:latin typeface="楷体" panose="02010609060101010101" charset="-122"/>
              <a:ea typeface="楷体" panose="02010609060101010101" charset="-122"/>
              <a:cs typeface="楷体" panose="02010609060101010101" charset="-122"/>
            </a:endParaRPr>
          </a:p>
          <a:p>
            <a:pPr algn="r">
              <a:lnSpc>
                <a:spcPct val="125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古埃及长诗</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0" name="Rectangle 5"/>
          <p:cNvSpPr>
            <a:spLocks noChangeArrowheads="1"/>
          </p:cNvSpPr>
          <p:nvPr/>
        </p:nvSpPr>
        <p:spPr bwMode="auto">
          <a:xfrm>
            <a:off x="8340090" y="1060450"/>
            <a:ext cx="385445"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0" lang="zh-CN" sz="2000" dirty="0" smtClean="0">
                <a:solidFill>
                  <a:schemeClr val="tx1"/>
                </a:solidFill>
                <a:effectLst/>
                <a:latin typeface="方正清刻本悦宋简体" panose="02000000000000000000" charset="-122"/>
                <a:ea typeface="方正清刻本悦宋简体" panose="02000000000000000000" charset="-122"/>
                <a:cs typeface="方正清刻本悦宋简体" panose="02000000000000000000" charset="-122"/>
              </a:rPr>
              <a:t>尼罗河流域图</a:t>
            </a:r>
            <a:endParaRPr kumimoji="0" lang="zh-CN" sz="2000" dirty="0" smtClean="0">
              <a:solidFill>
                <a:schemeClr val="tx1"/>
              </a:solidFill>
              <a:effectLst/>
              <a:latin typeface="方正清刻本悦宋简体" panose="02000000000000000000" charset="-122"/>
              <a:ea typeface="方正清刻本悦宋简体" panose="02000000000000000000" charset="-122"/>
              <a:cs typeface="方正清刻本悦宋简体" panose="02000000000000000000" charset="-122"/>
            </a:endParaRPr>
          </a:p>
        </p:txBody>
      </p:sp>
      <p:grpSp>
        <p:nvGrpSpPr>
          <p:cNvPr id="22" name="组合 21"/>
          <p:cNvGrpSpPr/>
          <p:nvPr/>
        </p:nvGrpSpPr>
        <p:grpSpPr>
          <a:xfrm>
            <a:off x="5958205" y="2672715"/>
            <a:ext cx="2289175" cy="4008120"/>
            <a:chOff x="9383" y="4209"/>
            <a:chExt cx="3605" cy="6312"/>
          </a:xfrm>
        </p:grpSpPr>
        <p:grpSp>
          <p:nvGrpSpPr>
            <p:cNvPr id="15" name="组合 14"/>
            <p:cNvGrpSpPr/>
            <p:nvPr/>
          </p:nvGrpSpPr>
          <p:grpSpPr>
            <a:xfrm>
              <a:off x="9383" y="4209"/>
              <a:ext cx="3370" cy="6312"/>
              <a:chOff x="10029" y="5011"/>
              <a:chExt cx="2724" cy="5510"/>
            </a:xfrm>
          </p:grpSpPr>
          <p:pic>
            <p:nvPicPr>
              <p:cNvPr id="13" name="图片 12"/>
              <p:cNvPicPr>
                <a:picLocks noChangeAspect="1"/>
              </p:cNvPicPr>
              <p:nvPr/>
            </p:nvPicPr>
            <p:blipFill>
              <a:blip r:embed="rId2">
                <a:clrChange>
                  <a:clrFrom>
                    <a:srgbClr val="000000">
                      <a:alpha val="100000"/>
                    </a:srgbClr>
                  </a:clrFrom>
                  <a:clrTo>
                    <a:srgbClr val="000000">
                      <a:alpha val="100000"/>
                      <a:alpha val="0"/>
                    </a:srgbClr>
                  </a:clrTo>
                </a:clrChange>
              </a:blip>
              <a:stretch>
                <a:fillRect/>
              </a:stretch>
            </p:blipFill>
            <p:spPr>
              <a:xfrm>
                <a:off x="10241" y="5011"/>
                <a:ext cx="2512" cy="5511"/>
              </a:xfrm>
              <a:prstGeom prst="rect">
                <a:avLst/>
              </a:prstGeom>
            </p:spPr>
          </p:pic>
          <p:sp>
            <p:nvSpPr>
              <p:cNvPr id="14" name="任意多边形 13"/>
              <p:cNvSpPr/>
              <p:nvPr/>
            </p:nvSpPr>
            <p:spPr>
              <a:xfrm>
                <a:off x="10029" y="9953"/>
                <a:ext cx="961" cy="330"/>
              </a:xfrm>
              <a:custGeom>
                <a:avLst/>
                <a:gdLst>
                  <a:gd name="connisteX0" fmla="*/ 182245 w 610235"/>
                  <a:gd name="connsiteY0" fmla="*/ 27305 h 209550"/>
                  <a:gd name="connisteX1" fmla="*/ 519430 w 610235"/>
                  <a:gd name="connsiteY1" fmla="*/ 0 h 209550"/>
                  <a:gd name="connisteX2" fmla="*/ 592455 w 610235"/>
                  <a:gd name="connsiteY2" fmla="*/ 36195 h 209550"/>
                  <a:gd name="connisteX3" fmla="*/ 610235 w 610235"/>
                  <a:gd name="connsiteY3" fmla="*/ 109220 h 209550"/>
                  <a:gd name="connisteX4" fmla="*/ 610235 w 610235"/>
                  <a:gd name="connsiteY4" fmla="*/ 172720 h 209550"/>
                  <a:gd name="connisteX5" fmla="*/ 519430 w 610235"/>
                  <a:gd name="connsiteY5" fmla="*/ 200025 h 209550"/>
                  <a:gd name="connisteX6" fmla="*/ 300990 w 610235"/>
                  <a:gd name="connsiteY6" fmla="*/ 209550 h 209550"/>
                  <a:gd name="connisteX7" fmla="*/ 0 w 610235"/>
                  <a:gd name="connsiteY7" fmla="*/ 209550 h 209550"/>
                  <a:gd name="connisteX8" fmla="*/ 182245 w 610235"/>
                  <a:gd name="connsiteY8" fmla="*/ 27305 h 20955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l" t="t" r="r" b="b"/>
                <a:pathLst>
                  <a:path w="610235" h="209550">
                    <a:moveTo>
                      <a:pt x="182245" y="27305"/>
                    </a:moveTo>
                    <a:lnTo>
                      <a:pt x="519430" y="0"/>
                    </a:lnTo>
                    <a:lnTo>
                      <a:pt x="592455" y="36195"/>
                    </a:lnTo>
                    <a:lnTo>
                      <a:pt x="610235" y="109220"/>
                    </a:lnTo>
                    <a:lnTo>
                      <a:pt x="610235" y="172720"/>
                    </a:lnTo>
                    <a:lnTo>
                      <a:pt x="519430" y="200025"/>
                    </a:lnTo>
                    <a:lnTo>
                      <a:pt x="300990" y="209550"/>
                    </a:lnTo>
                    <a:lnTo>
                      <a:pt x="0" y="209550"/>
                    </a:lnTo>
                    <a:lnTo>
                      <a:pt x="182245" y="273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Rectangle 5"/>
            <p:cNvSpPr>
              <a:spLocks noChangeArrowheads="1"/>
            </p:cNvSpPr>
            <p:nvPr/>
          </p:nvSpPr>
          <p:spPr bwMode="auto">
            <a:xfrm>
              <a:off x="12382" y="4209"/>
              <a:ext cx="607" cy="2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0" lang="zh-CN" sz="2000" dirty="0" smtClean="0">
                  <a:solidFill>
                    <a:schemeClr val="tx1"/>
                  </a:solidFill>
                  <a:effectLst/>
                  <a:latin typeface="方正清刻本悦宋简体" panose="02000000000000000000" charset="-122"/>
                  <a:ea typeface="方正清刻本悦宋简体" panose="02000000000000000000" charset="-122"/>
                  <a:cs typeface="方正清刻本悦宋简体" panose="02000000000000000000" charset="-122"/>
                </a:rPr>
                <a:t>太阳神</a:t>
              </a:r>
              <a:r>
                <a:rPr kumimoji="0" lang="en-US" altLang="zh-CN" sz="2000" dirty="0" smtClean="0">
                  <a:solidFill>
                    <a:schemeClr val="tx1"/>
                  </a:solidFill>
                  <a:effectLst/>
                  <a:latin typeface="方正清刻本悦宋简体" panose="02000000000000000000" charset="-122"/>
                  <a:ea typeface="方正清刻本悦宋简体" panose="02000000000000000000" charset="-122"/>
                  <a:cs typeface="方正清刻本悦宋简体" panose="02000000000000000000" charset="-122"/>
                </a:rPr>
                <a:t>·</a:t>
              </a:r>
              <a:r>
                <a:rPr kumimoji="0" lang="zh-CN" altLang="en-US" sz="2000" dirty="0" smtClean="0">
                  <a:solidFill>
                    <a:schemeClr val="tx1"/>
                  </a:solidFill>
                  <a:effectLst/>
                  <a:latin typeface="方正清刻本悦宋简体" panose="02000000000000000000" charset="-122"/>
                  <a:ea typeface="方正清刻本悦宋简体" panose="02000000000000000000" charset="-122"/>
                  <a:cs typeface="方正清刻本悦宋简体" panose="02000000000000000000" charset="-122"/>
                </a:rPr>
                <a:t>拉</a:t>
              </a:r>
              <a:endParaRPr kumimoji="0" lang="zh-CN" altLang="en-US" sz="2000" dirty="0" smtClean="0">
                <a:solidFill>
                  <a:schemeClr val="tx1"/>
                </a:solidFill>
                <a:effectLst/>
                <a:latin typeface="方正清刻本悦宋简体" panose="02000000000000000000" charset="-122"/>
                <a:ea typeface="方正清刻本悦宋简体" panose="02000000000000000000" charset="-122"/>
                <a:cs typeface="方正清刻本悦宋简体" panose="02000000000000000000"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par>
                                <p:cTn id="8" presetID="9"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dissolve">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p:tgtEl>
                                          <p:spTgt spid="16"/>
                                        </p:tgtEl>
                                        <p:attrNameLst>
                                          <p:attrName>ppt_y</p:attrName>
                                        </p:attrNameLst>
                                      </p:cBhvr>
                                      <p:tavLst>
                                        <p:tav tm="0">
                                          <p:val>
                                            <p:strVal val="#ppt_y+#ppt_h*1.125000"/>
                                          </p:val>
                                        </p:tav>
                                        <p:tav tm="100000">
                                          <p:val>
                                            <p:strVal val="#ppt_y"/>
                                          </p:val>
                                        </p:tav>
                                      </p:tavLst>
                                    </p:anim>
                                    <p:animEffect transition="in" filter="wipe(up)">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18" grpId="0"/>
      <p:bldP spid="1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92100" y="351790"/>
            <a:ext cx="8047990" cy="521970"/>
          </a:xfrm>
          <a:prstGeom prst="rect">
            <a:avLst/>
          </a:prstGeom>
          <a:noFill/>
        </p:spPr>
        <p:txBody>
          <a:bodyPr wrap="none" rtlCol="0" anchor="t">
            <a:spAutoFit/>
          </a:bodyPr>
          <a:p>
            <a:r>
              <a:rPr lang="zh-CN" altLang="en-US" sz="2800" b="1" dirty="0">
                <a:latin typeface="方正隶变_GBK" panose="02000000000000000000" charset="-122"/>
                <a:ea typeface="方正隶变_GBK" panose="02000000000000000000" charset="-122"/>
                <a:cs typeface="方正隶变_GBK" panose="02000000000000000000" charset="-122"/>
                <a:sym typeface="+mn-ea"/>
              </a:rPr>
              <a:t>从天命到人为</a:t>
            </a:r>
            <a:r>
              <a:rPr lang="en-US" altLang="zh-CN" sz="2800" b="1" dirty="0">
                <a:latin typeface="方正隶变_GBK" panose="02000000000000000000" charset="-122"/>
                <a:ea typeface="方正隶变_GBK" panose="02000000000000000000" charset="-122"/>
                <a:cs typeface="方正隶变_GBK" panose="02000000000000000000" charset="-122"/>
                <a:sym typeface="+mn-ea"/>
              </a:rPr>
              <a:t>——</a:t>
            </a:r>
            <a:r>
              <a:rPr lang="zh-CN" altLang="en-US" sz="2800" b="1" dirty="0">
                <a:latin typeface="方正隶变_GBK" panose="02000000000000000000" charset="-122"/>
                <a:ea typeface="方正隶变_GBK" panose="02000000000000000000" charset="-122"/>
                <a:cs typeface="方正隶变_GBK" panose="02000000000000000000" charset="-122"/>
                <a:sym typeface="+mn-ea"/>
              </a:rPr>
              <a:t>不同地区的食物生产与社会生活</a:t>
            </a:r>
            <a:endParaRPr lang="zh-CN" altLang="en-US" sz="2800" b="1" dirty="0">
              <a:latin typeface="方正隶变_GBK" panose="02000000000000000000" charset="-122"/>
              <a:ea typeface="方正隶变_GBK" panose="02000000000000000000" charset="-122"/>
              <a:cs typeface="方正隶变_GBK" panose="02000000000000000000" charset="-122"/>
              <a:sym typeface="+mn-ea"/>
            </a:endParaRPr>
          </a:p>
        </p:txBody>
      </p:sp>
      <p:sp>
        <p:nvSpPr>
          <p:cNvPr id="5" name="矩形 4"/>
          <p:cNvSpPr/>
          <p:nvPr/>
        </p:nvSpPr>
        <p:spPr>
          <a:xfrm>
            <a:off x="3175"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210820" y="979170"/>
            <a:ext cx="1714500" cy="460375"/>
          </a:xfrm>
          <a:prstGeom prst="rect">
            <a:avLst/>
          </a:prstGeom>
          <a:noFill/>
        </p:spPr>
        <p:txBody>
          <a:bodyPr wrap="none" rtlCol="0" anchor="t">
            <a:spAutoFit/>
          </a:bodyPr>
          <a:p>
            <a:r>
              <a:rPr lang="en-US" sz="2400" b="1" dirty="0">
                <a:latin typeface="黑体" panose="02010609060101010101" charset="-122"/>
                <a:ea typeface="黑体" panose="02010609060101010101" charset="-122"/>
                <a:cs typeface="黑体" panose="02010609060101010101" charset="-122"/>
                <a:sym typeface="+mn-ea"/>
              </a:rPr>
              <a:t>3.</a:t>
            </a:r>
            <a:r>
              <a:rPr lang="zh-CN" altLang="en-US" sz="2400" b="1" dirty="0">
                <a:latin typeface="黑体" panose="02010609060101010101" charset="-122"/>
                <a:ea typeface="黑体" panose="02010609060101010101" charset="-122"/>
                <a:cs typeface="黑体" panose="02010609060101010101" charset="-122"/>
                <a:sym typeface="+mn-ea"/>
              </a:rPr>
              <a:t>古代中国</a:t>
            </a:r>
            <a:endParaRPr lang="zh-CN" altLang="en-US" sz="2400" b="1" dirty="0" smtClean="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endParaRPr>
          </a:p>
        </p:txBody>
      </p:sp>
      <p:sp>
        <p:nvSpPr>
          <p:cNvPr id="30" name="文本框 29"/>
          <p:cNvSpPr txBox="1"/>
          <p:nvPr/>
        </p:nvSpPr>
        <p:spPr>
          <a:xfrm>
            <a:off x="7672705" y="3331845"/>
            <a:ext cx="3027680" cy="521970"/>
          </a:xfrm>
          <a:prstGeom prst="rect">
            <a:avLst/>
          </a:prstGeom>
          <a:noFill/>
        </p:spPr>
        <p:txBody>
          <a:bodyPr wrap="none" rtlCol="0" anchor="t">
            <a:spAutoFit/>
          </a:bodyPr>
          <a:p>
            <a:r>
              <a:rPr lang="zh-CN" sz="2800" dirty="0">
                <a:solidFill>
                  <a:schemeClr val="accent4">
                    <a:lumMod val="75000"/>
                  </a:schemeClr>
                </a:solidFill>
                <a:latin typeface="方正清刻本悦宋简体" panose="02000000000000000000" charset="-122"/>
                <a:ea typeface="方正清刻本悦宋简体" panose="02000000000000000000" charset="-122"/>
                <a:cs typeface="黑体" panose="02010609060101010101" charset="-122"/>
                <a:sym typeface="+mn-ea"/>
              </a:rPr>
              <a:t>北方：粟麦农业区</a:t>
            </a:r>
            <a:endParaRPr lang="zh-CN" sz="2800" dirty="0" smtClean="0">
              <a:solidFill>
                <a:schemeClr val="accent4">
                  <a:lumMod val="75000"/>
                </a:schemeClr>
              </a:solidFill>
              <a:latin typeface="方正清刻本悦宋简体" panose="02000000000000000000" charset="-122"/>
              <a:ea typeface="方正清刻本悦宋简体" panose="02000000000000000000" charset="-122"/>
              <a:cs typeface="黑体" panose="02010609060101010101" charset="-122"/>
              <a:sym typeface="+mn-ea"/>
            </a:endParaRPr>
          </a:p>
        </p:txBody>
      </p:sp>
      <p:grpSp>
        <p:nvGrpSpPr>
          <p:cNvPr id="2" name="组合 1"/>
          <p:cNvGrpSpPr/>
          <p:nvPr/>
        </p:nvGrpSpPr>
        <p:grpSpPr>
          <a:xfrm rot="0">
            <a:off x="1491615" y="1348105"/>
            <a:ext cx="6132195" cy="4864100"/>
            <a:chOff x="2616232" y="1990829"/>
            <a:chExt cx="5029262" cy="4134065"/>
          </a:xfrm>
          <a:solidFill>
            <a:srgbClr val="69A35B"/>
          </a:solidFill>
        </p:grpSpPr>
        <p:sp>
          <p:nvSpPr>
            <p:cNvPr id="42" name="江西"/>
            <p:cNvSpPr/>
            <p:nvPr/>
          </p:nvSpPr>
          <p:spPr bwMode="auto">
            <a:xfrm>
              <a:off x="6102425" y="4743697"/>
              <a:ext cx="485781" cy="64773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75"/>
            <p:cNvSpPr>
              <a:spLocks noEditPoints="1"/>
            </p:cNvSpPr>
            <p:nvPr/>
          </p:nvSpPr>
          <p:spPr bwMode="auto">
            <a:xfrm>
              <a:off x="6159576" y="5620043"/>
              <a:ext cx="57151" cy="47628"/>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上海"/>
            <p:cNvSpPr>
              <a:spLocks noEditPoints="1"/>
            </p:cNvSpPr>
            <p:nvPr/>
          </p:nvSpPr>
          <p:spPr bwMode="auto">
            <a:xfrm>
              <a:off x="6797759" y="4496035"/>
              <a:ext cx="95251" cy="133357"/>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黑龙江"/>
            <p:cNvSpPr/>
            <p:nvPr/>
          </p:nvSpPr>
          <p:spPr bwMode="auto">
            <a:xfrm>
              <a:off x="6550105" y="1990829"/>
              <a:ext cx="1095389" cy="1057330"/>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湖北"/>
            <p:cNvSpPr/>
            <p:nvPr/>
          </p:nvSpPr>
          <p:spPr bwMode="auto">
            <a:xfrm>
              <a:off x="5578543" y="4400780"/>
              <a:ext cx="762009" cy="476275"/>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山东"/>
            <p:cNvSpPr/>
            <p:nvPr/>
          </p:nvSpPr>
          <p:spPr bwMode="auto">
            <a:xfrm>
              <a:off x="6188151" y="3791148"/>
              <a:ext cx="685808" cy="438173"/>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安徽"/>
            <p:cNvSpPr/>
            <p:nvPr/>
          </p:nvSpPr>
          <p:spPr bwMode="auto">
            <a:xfrm>
              <a:off x="6207201" y="4210270"/>
              <a:ext cx="466731" cy="600106"/>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山西"/>
            <p:cNvSpPr/>
            <p:nvPr/>
          </p:nvSpPr>
          <p:spPr bwMode="auto">
            <a:xfrm>
              <a:off x="5769046" y="3514908"/>
              <a:ext cx="371479" cy="723938"/>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吉林"/>
            <p:cNvSpPr/>
            <p:nvPr/>
          </p:nvSpPr>
          <p:spPr bwMode="auto">
            <a:xfrm>
              <a:off x="6673932" y="2800496"/>
              <a:ext cx="809635" cy="600106"/>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湖南"/>
            <p:cNvSpPr/>
            <p:nvPr/>
          </p:nvSpPr>
          <p:spPr bwMode="auto">
            <a:xfrm>
              <a:off x="5626169" y="4762749"/>
              <a:ext cx="552457" cy="62868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江苏"/>
            <p:cNvSpPr/>
            <p:nvPr/>
          </p:nvSpPr>
          <p:spPr bwMode="auto">
            <a:xfrm>
              <a:off x="6331028" y="4143591"/>
              <a:ext cx="552457" cy="485801"/>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福建"/>
            <p:cNvSpPr/>
            <p:nvPr/>
          </p:nvSpPr>
          <p:spPr bwMode="auto">
            <a:xfrm>
              <a:off x="6350078" y="4934208"/>
              <a:ext cx="447680" cy="542954"/>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河南"/>
            <p:cNvSpPr/>
            <p:nvPr/>
          </p:nvSpPr>
          <p:spPr bwMode="auto">
            <a:xfrm>
              <a:off x="5778571" y="4029286"/>
              <a:ext cx="581032" cy="571530"/>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辽宁"/>
            <p:cNvSpPr>
              <a:spLocks noEditPoints="1"/>
            </p:cNvSpPr>
            <p:nvPr/>
          </p:nvSpPr>
          <p:spPr bwMode="auto">
            <a:xfrm>
              <a:off x="6492955" y="3124363"/>
              <a:ext cx="590558" cy="581055"/>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浙江"/>
            <p:cNvSpPr/>
            <p:nvPr/>
          </p:nvSpPr>
          <p:spPr bwMode="auto">
            <a:xfrm>
              <a:off x="6540581" y="4591290"/>
              <a:ext cx="390530" cy="457224"/>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广东"/>
            <p:cNvSpPr>
              <a:spLocks noEditPoints="1"/>
            </p:cNvSpPr>
            <p:nvPr/>
          </p:nvSpPr>
          <p:spPr bwMode="auto">
            <a:xfrm>
              <a:off x="5702370" y="5286651"/>
              <a:ext cx="790585" cy="609632"/>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天津"/>
            <p:cNvSpPr/>
            <p:nvPr/>
          </p:nvSpPr>
          <p:spPr bwMode="auto">
            <a:xfrm>
              <a:off x="6331028" y="3562536"/>
              <a:ext cx="114301" cy="190510"/>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北京"/>
            <p:cNvSpPr/>
            <p:nvPr/>
          </p:nvSpPr>
          <p:spPr bwMode="auto">
            <a:xfrm>
              <a:off x="6207201" y="3467281"/>
              <a:ext cx="171452" cy="190510"/>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 name="河北"/>
            <p:cNvSpPr>
              <a:spLocks noEditPoints="1"/>
            </p:cNvSpPr>
            <p:nvPr/>
          </p:nvSpPr>
          <p:spPr bwMode="auto">
            <a:xfrm>
              <a:off x="6054799" y="3286297"/>
              <a:ext cx="542932" cy="762040"/>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内蒙古"/>
            <p:cNvSpPr/>
            <p:nvPr/>
          </p:nvSpPr>
          <p:spPr bwMode="auto">
            <a:xfrm>
              <a:off x="4673658" y="2038457"/>
              <a:ext cx="2247928" cy="1857472"/>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陕西"/>
            <p:cNvSpPr/>
            <p:nvPr/>
          </p:nvSpPr>
          <p:spPr bwMode="auto">
            <a:xfrm>
              <a:off x="5321365" y="3657791"/>
              <a:ext cx="533406" cy="923973"/>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重庆"/>
            <p:cNvSpPr/>
            <p:nvPr/>
          </p:nvSpPr>
          <p:spPr bwMode="auto">
            <a:xfrm>
              <a:off x="5292790" y="4524612"/>
              <a:ext cx="466731" cy="457224"/>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广西"/>
            <p:cNvSpPr/>
            <p:nvPr/>
          </p:nvSpPr>
          <p:spPr bwMode="auto">
            <a:xfrm>
              <a:off x="5168963" y="5191396"/>
              <a:ext cx="790585" cy="571530"/>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云南"/>
            <p:cNvSpPr/>
            <p:nvPr/>
          </p:nvSpPr>
          <p:spPr bwMode="auto">
            <a:xfrm>
              <a:off x="4435529" y="4800851"/>
              <a:ext cx="904887" cy="952550"/>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青海"/>
            <p:cNvSpPr/>
            <p:nvPr/>
          </p:nvSpPr>
          <p:spPr bwMode="auto">
            <a:xfrm>
              <a:off x="3854497" y="3581587"/>
              <a:ext cx="1257316" cy="914448"/>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西藏"/>
            <p:cNvSpPr/>
            <p:nvPr/>
          </p:nvSpPr>
          <p:spPr bwMode="auto">
            <a:xfrm>
              <a:off x="2778159" y="3743521"/>
              <a:ext cx="1895498" cy="124784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新疆"/>
            <p:cNvSpPr/>
            <p:nvPr/>
          </p:nvSpPr>
          <p:spPr bwMode="auto">
            <a:xfrm>
              <a:off x="2616232" y="2352798"/>
              <a:ext cx="2000275" cy="1552656"/>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宁夏"/>
            <p:cNvSpPr/>
            <p:nvPr/>
          </p:nvSpPr>
          <p:spPr bwMode="auto">
            <a:xfrm>
              <a:off x="5226115" y="3676842"/>
              <a:ext cx="314329" cy="485801"/>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甘肃"/>
            <p:cNvSpPr/>
            <p:nvPr/>
          </p:nvSpPr>
          <p:spPr bwMode="auto">
            <a:xfrm>
              <a:off x="4206928" y="3210093"/>
              <a:ext cx="1419243" cy="1257366"/>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四川"/>
            <p:cNvSpPr/>
            <p:nvPr/>
          </p:nvSpPr>
          <p:spPr bwMode="auto">
            <a:xfrm>
              <a:off x="4549832" y="4210270"/>
              <a:ext cx="1057288" cy="981126"/>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贵州"/>
            <p:cNvSpPr/>
            <p:nvPr/>
          </p:nvSpPr>
          <p:spPr bwMode="auto">
            <a:xfrm>
              <a:off x="5092764" y="4867529"/>
              <a:ext cx="600083" cy="514377"/>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105"/>
            <p:cNvSpPr/>
            <p:nvPr/>
          </p:nvSpPr>
          <p:spPr bwMode="auto">
            <a:xfrm>
              <a:off x="6159577" y="5639095"/>
              <a:ext cx="19050" cy="1905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台湾"/>
            <p:cNvSpPr/>
            <p:nvPr/>
          </p:nvSpPr>
          <p:spPr bwMode="auto">
            <a:xfrm>
              <a:off x="6807285" y="5248550"/>
              <a:ext cx="171452" cy="390545"/>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海南"/>
            <p:cNvSpPr/>
            <p:nvPr/>
          </p:nvSpPr>
          <p:spPr bwMode="auto">
            <a:xfrm>
              <a:off x="5588069" y="5905808"/>
              <a:ext cx="266703" cy="219086"/>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 name="Freeform 108"/>
            <p:cNvSpPr/>
            <p:nvPr/>
          </p:nvSpPr>
          <p:spPr bwMode="auto">
            <a:xfrm>
              <a:off x="6807304" y="4496041"/>
              <a:ext cx="76201" cy="38102"/>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 name="Freeform 109"/>
            <p:cNvSpPr/>
            <p:nvPr/>
          </p:nvSpPr>
          <p:spPr bwMode="auto">
            <a:xfrm>
              <a:off x="6854995" y="4543538"/>
              <a:ext cx="19051" cy="952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 name="Freeform 110"/>
            <p:cNvSpPr/>
            <p:nvPr/>
          </p:nvSpPr>
          <p:spPr bwMode="auto">
            <a:xfrm>
              <a:off x="6873875" y="4543425"/>
              <a:ext cx="9525" cy="952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28575">
              <a:solidFill>
                <a:srgbClr val="69A35B"/>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7" name="组合 26"/>
          <p:cNvGrpSpPr/>
          <p:nvPr/>
        </p:nvGrpSpPr>
        <p:grpSpPr>
          <a:xfrm rot="0">
            <a:off x="3931285" y="4362450"/>
            <a:ext cx="2738120" cy="1302385"/>
            <a:chOff x="8609" y="7287"/>
            <a:chExt cx="4398" cy="2080"/>
          </a:xfrm>
        </p:grpSpPr>
        <p:pic>
          <p:nvPicPr>
            <p:cNvPr id="13" name="图片 12" descr="C:/Users/ADMINI~1/AppData/Local/Temp/kaimatting/20200517083000/output_aiMatting_20200517083041.pngoutput_aiMatting_20200517083041"/>
            <p:cNvPicPr>
              <a:picLocks noChangeAspect="1"/>
            </p:cNvPicPr>
            <p:nvPr/>
          </p:nvPicPr>
          <p:blipFill>
            <a:blip r:embed="rId1"/>
            <a:srcRect b="3864"/>
            <a:stretch>
              <a:fillRect/>
            </a:stretch>
          </p:blipFill>
          <p:spPr>
            <a:xfrm>
              <a:off x="8609" y="7918"/>
              <a:ext cx="1375" cy="1134"/>
            </a:xfrm>
            <a:prstGeom prst="rect">
              <a:avLst/>
            </a:prstGeom>
          </p:spPr>
        </p:pic>
        <p:pic>
          <p:nvPicPr>
            <p:cNvPr id="14" name="图片 13" descr="C:/Users/ADMINI~1/AppData/Local/Temp/kaimatting/20200517083000/output_aiMatting_20200517083041.pngoutput_aiMatting_20200517083041"/>
            <p:cNvPicPr>
              <a:picLocks noChangeAspect="1"/>
            </p:cNvPicPr>
            <p:nvPr/>
          </p:nvPicPr>
          <p:blipFill>
            <a:blip r:embed="rId1"/>
            <a:srcRect b="3864"/>
            <a:stretch>
              <a:fillRect/>
            </a:stretch>
          </p:blipFill>
          <p:spPr>
            <a:xfrm>
              <a:off x="10246" y="8143"/>
              <a:ext cx="1484" cy="1224"/>
            </a:xfrm>
            <a:prstGeom prst="rect">
              <a:avLst/>
            </a:prstGeom>
          </p:spPr>
        </p:pic>
        <p:pic>
          <p:nvPicPr>
            <p:cNvPr id="15" name="图片 14" descr="C:/Users/ADMINI~1/AppData/Local/Temp/kaimatting/20200517083000/output_aiMatting_20200517083041.pngoutput_aiMatting_20200517083041"/>
            <p:cNvPicPr>
              <a:picLocks noChangeAspect="1"/>
            </p:cNvPicPr>
            <p:nvPr/>
          </p:nvPicPr>
          <p:blipFill>
            <a:blip r:embed="rId1"/>
            <a:srcRect b="3864"/>
            <a:stretch>
              <a:fillRect/>
            </a:stretch>
          </p:blipFill>
          <p:spPr>
            <a:xfrm>
              <a:off x="11633" y="7480"/>
              <a:ext cx="1375" cy="1134"/>
            </a:xfrm>
            <a:prstGeom prst="rect">
              <a:avLst/>
            </a:prstGeom>
          </p:spPr>
        </p:pic>
        <p:pic>
          <p:nvPicPr>
            <p:cNvPr id="16" name="图片 15" descr="C:/Users/ADMINI~1/AppData/Local/Temp/kaimatting/20200517083000/output_aiMatting_20200517083041.pngoutput_aiMatting_20200517083041"/>
            <p:cNvPicPr>
              <a:picLocks noChangeAspect="1"/>
            </p:cNvPicPr>
            <p:nvPr/>
          </p:nvPicPr>
          <p:blipFill>
            <a:blip r:embed="rId1"/>
            <a:srcRect b="3864"/>
            <a:stretch>
              <a:fillRect/>
            </a:stretch>
          </p:blipFill>
          <p:spPr>
            <a:xfrm>
              <a:off x="9530" y="7404"/>
              <a:ext cx="1375" cy="1134"/>
            </a:xfrm>
            <a:prstGeom prst="rect">
              <a:avLst/>
            </a:prstGeom>
          </p:spPr>
        </p:pic>
        <p:pic>
          <p:nvPicPr>
            <p:cNvPr id="17" name="图片 16" descr="C:/Users/ADMINI~1/AppData/Local/Temp/kaimatting/20200517083000/output_aiMatting_20200517083041.pngoutput_aiMatting_20200517083041"/>
            <p:cNvPicPr>
              <a:picLocks noChangeAspect="1"/>
            </p:cNvPicPr>
            <p:nvPr/>
          </p:nvPicPr>
          <p:blipFill>
            <a:blip r:embed="rId1"/>
            <a:srcRect b="3864"/>
            <a:stretch>
              <a:fillRect/>
            </a:stretch>
          </p:blipFill>
          <p:spPr>
            <a:xfrm>
              <a:off x="10869" y="7287"/>
              <a:ext cx="982" cy="810"/>
            </a:xfrm>
            <a:prstGeom prst="rect">
              <a:avLst/>
            </a:prstGeom>
          </p:spPr>
        </p:pic>
      </p:grpSp>
      <p:grpSp>
        <p:nvGrpSpPr>
          <p:cNvPr id="29" name="组合 28"/>
          <p:cNvGrpSpPr/>
          <p:nvPr/>
        </p:nvGrpSpPr>
        <p:grpSpPr>
          <a:xfrm rot="0">
            <a:off x="3444875" y="2495550"/>
            <a:ext cx="2934335" cy="1758950"/>
            <a:chOff x="7939" y="4233"/>
            <a:chExt cx="4621" cy="2770"/>
          </a:xfrm>
        </p:grpSpPr>
        <p:grpSp>
          <p:nvGrpSpPr>
            <p:cNvPr id="26" name="组合 25"/>
            <p:cNvGrpSpPr/>
            <p:nvPr/>
          </p:nvGrpSpPr>
          <p:grpSpPr>
            <a:xfrm>
              <a:off x="7939" y="4233"/>
              <a:ext cx="4621" cy="2770"/>
              <a:chOff x="7939" y="4233"/>
              <a:chExt cx="4621" cy="2770"/>
            </a:xfrm>
          </p:grpSpPr>
          <p:pic>
            <p:nvPicPr>
              <p:cNvPr id="6" name="图片 5" descr="C:/Users/ADMINI~1/AppData/Local/Temp/kaimatting/20200517082240/output_aiMatting_20200517082253.pngoutput_aiMatting_20200517082253"/>
              <p:cNvPicPr>
                <a:picLocks noChangeAspect="1"/>
              </p:cNvPicPr>
              <p:nvPr/>
            </p:nvPicPr>
            <p:blipFill>
              <a:blip r:embed="rId2"/>
              <a:stretch>
                <a:fillRect/>
              </a:stretch>
            </p:blipFill>
            <p:spPr>
              <a:xfrm>
                <a:off x="10422" y="5493"/>
                <a:ext cx="483" cy="903"/>
              </a:xfrm>
              <a:prstGeom prst="rect">
                <a:avLst/>
              </a:prstGeom>
            </p:spPr>
          </p:pic>
          <p:pic>
            <p:nvPicPr>
              <p:cNvPr id="12" name="图片 11" descr="C:/Users/ADMINI~1/AppData/Local/Temp/kaimatting/20200517082704/output_aiMatting_20200517082839.pngoutput_aiMatting_20200517082839"/>
              <p:cNvPicPr>
                <a:picLocks noChangeAspect="1"/>
              </p:cNvPicPr>
              <p:nvPr/>
            </p:nvPicPr>
            <p:blipFill>
              <a:blip r:embed="rId3"/>
              <a:stretch>
                <a:fillRect/>
              </a:stretch>
            </p:blipFill>
            <p:spPr>
              <a:xfrm>
                <a:off x="11235" y="5437"/>
                <a:ext cx="625" cy="978"/>
              </a:xfrm>
              <a:prstGeom prst="rect">
                <a:avLst/>
              </a:prstGeom>
            </p:spPr>
          </p:pic>
          <p:pic>
            <p:nvPicPr>
              <p:cNvPr id="18" name="图片 17" descr="C:/Users/ADMINI~1/AppData/Local/Temp/kaimatting/20200517082704/output_aiMatting_20200517082839.pngoutput_aiMatting_20200517082839"/>
              <p:cNvPicPr>
                <a:picLocks noChangeAspect="1"/>
              </p:cNvPicPr>
              <p:nvPr/>
            </p:nvPicPr>
            <p:blipFill>
              <a:blip r:embed="rId3"/>
              <a:stretch>
                <a:fillRect/>
              </a:stretch>
            </p:blipFill>
            <p:spPr>
              <a:xfrm>
                <a:off x="11935" y="4233"/>
                <a:ext cx="625" cy="978"/>
              </a:xfrm>
              <a:prstGeom prst="rect">
                <a:avLst/>
              </a:prstGeom>
            </p:spPr>
          </p:pic>
          <p:pic>
            <p:nvPicPr>
              <p:cNvPr id="19" name="图片 18" descr="C:/Users/ADMINI~1/AppData/Local/Temp/kaimatting/20200517082704/output_aiMatting_20200517082839.pngoutput_aiMatting_20200517082839"/>
              <p:cNvPicPr>
                <a:picLocks noChangeAspect="1"/>
              </p:cNvPicPr>
              <p:nvPr/>
            </p:nvPicPr>
            <p:blipFill>
              <a:blip r:embed="rId3"/>
              <a:stretch>
                <a:fillRect/>
              </a:stretch>
            </p:blipFill>
            <p:spPr>
              <a:xfrm>
                <a:off x="12056" y="5680"/>
                <a:ext cx="422" cy="660"/>
              </a:xfrm>
              <a:prstGeom prst="rect">
                <a:avLst/>
              </a:prstGeom>
            </p:spPr>
          </p:pic>
          <p:pic>
            <p:nvPicPr>
              <p:cNvPr id="20" name="图片 19" descr="C:/Users/ADMINI~1/AppData/Local/Temp/kaimatting/20200517082704/output_aiMatting_20200517082839.pngoutput_aiMatting_20200517082839"/>
              <p:cNvPicPr>
                <a:picLocks noChangeAspect="1"/>
              </p:cNvPicPr>
              <p:nvPr/>
            </p:nvPicPr>
            <p:blipFill>
              <a:blip r:embed="rId3"/>
              <a:stretch>
                <a:fillRect/>
              </a:stretch>
            </p:blipFill>
            <p:spPr>
              <a:xfrm>
                <a:off x="7939" y="5117"/>
                <a:ext cx="625" cy="978"/>
              </a:xfrm>
              <a:prstGeom prst="rect">
                <a:avLst/>
              </a:prstGeom>
            </p:spPr>
          </p:pic>
          <p:pic>
            <p:nvPicPr>
              <p:cNvPr id="21" name="图片 20" descr="C:/Users/ADMINI~1/AppData/Local/Temp/kaimatting/20200517082240/output_aiMatting_20200517082253.pngoutput_aiMatting_20200517082253"/>
              <p:cNvPicPr>
                <a:picLocks noChangeAspect="1"/>
              </p:cNvPicPr>
              <p:nvPr/>
            </p:nvPicPr>
            <p:blipFill>
              <a:blip r:embed="rId2"/>
              <a:stretch>
                <a:fillRect/>
              </a:stretch>
            </p:blipFill>
            <p:spPr>
              <a:xfrm>
                <a:off x="8878" y="5405"/>
                <a:ext cx="410" cy="765"/>
              </a:xfrm>
              <a:prstGeom prst="rect">
                <a:avLst/>
              </a:prstGeom>
            </p:spPr>
          </p:pic>
          <p:pic>
            <p:nvPicPr>
              <p:cNvPr id="22" name="图片 21" descr="C:/Users/ADMINI~1/AppData/Local/Temp/kaimatting/20200517082240/output_aiMatting_20200517082253.pngoutput_aiMatting_20200517082253"/>
              <p:cNvPicPr>
                <a:picLocks noChangeAspect="1"/>
              </p:cNvPicPr>
              <p:nvPr/>
            </p:nvPicPr>
            <p:blipFill>
              <a:blip r:embed="rId2"/>
              <a:stretch>
                <a:fillRect/>
              </a:stretch>
            </p:blipFill>
            <p:spPr>
              <a:xfrm>
                <a:off x="9441" y="5769"/>
                <a:ext cx="485" cy="905"/>
              </a:xfrm>
              <a:prstGeom prst="rect">
                <a:avLst/>
              </a:prstGeom>
            </p:spPr>
          </p:pic>
          <p:pic>
            <p:nvPicPr>
              <p:cNvPr id="23" name="图片 22" descr="C:/Users/ADMINI~1/AppData/Local/Temp/kaimatting/20200517082704/output_aiMatting_20200517082839.pngoutput_aiMatting_20200517082839"/>
              <p:cNvPicPr>
                <a:picLocks noChangeAspect="1"/>
              </p:cNvPicPr>
              <p:nvPr/>
            </p:nvPicPr>
            <p:blipFill>
              <a:blip r:embed="rId3"/>
              <a:stretch>
                <a:fillRect/>
              </a:stretch>
            </p:blipFill>
            <p:spPr>
              <a:xfrm>
                <a:off x="9905" y="6025"/>
                <a:ext cx="625" cy="978"/>
              </a:xfrm>
              <a:prstGeom prst="rect">
                <a:avLst/>
              </a:prstGeom>
            </p:spPr>
          </p:pic>
          <p:pic>
            <p:nvPicPr>
              <p:cNvPr id="24" name="图片 23" descr="C:/Users/ADMINI~1/AppData/Local/Temp/kaimatting/20200517082704/output_aiMatting_20200517082839.pngoutput_aiMatting_20200517082839"/>
              <p:cNvPicPr>
                <a:picLocks noChangeAspect="1"/>
              </p:cNvPicPr>
              <p:nvPr/>
            </p:nvPicPr>
            <p:blipFill>
              <a:blip r:embed="rId3"/>
              <a:stretch>
                <a:fillRect/>
              </a:stretch>
            </p:blipFill>
            <p:spPr>
              <a:xfrm>
                <a:off x="10914" y="6100"/>
                <a:ext cx="547" cy="856"/>
              </a:xfrm>
              <a:prstGeom prst="rect">
                <a:avLst/>
              </a:prstGeom>
            </p:spPr>
          </p:pic>
          <p:pic>
            <p:nvPicPr>
              <p:cNvPr id="25" name="图片 24" descr="C:/Users/ADMINI~1/AppData/Local/Temp/kaimatting/20200517082240/output_aiMatting_20200517082253.pngoutput_aiMatting_20200517082253"/>
              <p:cNvPicPr>
                <a:picLocks noChangeAspect="1"/>
              </p:cNvPicPr>
              <p:nvPr/>
            </p:nvPicPr>
            <p:blipFill>
              <a:blip r:embed="rId2"/>
              <a:stretch>
                <a:fillRect/>
              </a:stretch>
            </p:blipFill>
            <p:spPr>
              <a:xfrm>
                <a:off x="8679" y="6218"/>
                <a:ext cx="410" cy="765"/>
              </a:xfrm>
              <a:prstGeom prst="rect">
                <a:avLst/>
              </a:prstGeom>
            </p:spPr>
          </p:pic>
        </p:grpSp>
        <p:pic>
          <p:nvPicPr>
            <p:cNvPr id="28" name="图片 27" descr="C:/Users/ADMINI~1/AppData/Local/Temp/kaimatting/20200517082240/output_aiMatting_20200517082253.pngoutput_aiMatting_20200517082253"/>
            <p:cNvPicPr>
              <a:picLocks noChangeAspect="1"/>
            </p:cNvPicPr>
            <p:nvPr/>
          </p:nvPicPr>
          <p:blipFill>
            <a:blip r:embed="rId2"/>
            <a:stretch>
              <a:fillRect/>
            </a:stretch>
          </p:blipFill>
          <p:spPr>
            <a:xfrm>
              <a:off x="11672" y="4915"/>
              <a:ext cx="410" cy="765"/>
            </a:xfrm>
            <a:prstGeom prst="rect">
              <a:avLst/>
            </a:prstGeom>
          </p:spPr>
        </p:pic>
      </p:grpSp>
      <p:sp>
        <p:nvSpPr>
          <p:cNvPr id="31" name="文本框 30"/>
          <p:cNvSpPr txBox="1"/>
          <p:nvPr/>
        </p:nvSpPr>
        <p:spPr>
          <a:xfrm>
            <a:off x="7672705" y="4732655"/>
            <a:ext cx="3027680" cy="521970"/>
          </a:xfrm>
          <a:prstGeom prst="rect">
            <a:avLst/>
          </a:prstGeom>
          <a:noFill/>
        </p:spPr>
        <p:txBody>
          <a:bodyPr wrap="none" rtlCol="0" anchor="t">
            <a:spAutoFit/>
          </a:bodyPr>
          <a:p>
            <a:r>
              <a:rPr lang="zh-CN" sz="2800" dirty="0">
                <a:solidFill>
                  <a:schemeClr val="accent4">
                    <a:lumMod val="50000"/>
                  </a:schemeClr>
                </a:solidFill>
                <a:latin typeface="方正清刻本悦宋简体" panose="02000000000000000000" charset="-122"/>
                <a:ea typeface="方正清刻本悦宋简体" panose="02000000000000000000" charset="-122"/>
                <a:cs typeface="黑体" panose="02010609060101010101" charset="-122"/>
                <a:sym typeface="+mn-ea"/>
              </a:rPr>
              <a:t>南方：稻作农业区</a:t>
            </a:r>
            <a:endParaRPr lang="zh-CN" sz="2800" dirty="0" smtClean="0">
              <a:solidFill>
                <a:schemeClr val="accent4">
                  <a:lumMod val="50000"/>
                </a:schemeClr>
              </a:solidFill>
              <a:latin typeface="方正清刻本悦宋简体" panose="02000000000000000000" charset="-122"/>
              <a:ea typeface="方正清刻本悦宋简体" panose="02000000000000000000" charset="-122"/>
              <a:cs typeface="黑体" panose="02010609060101010101" charset="-122"/>
              <a:sym typeface="+mn-ea"/>
            </a:endParaRPr>
          </a:p>
        </p:txBody>
      </p:sp>
      <p:sp>
        <p:nvSpPr>
          <p:cNvPr id="33" name="文本框 32"/>
          <p:cNvSpPr txBox="1"/>
          <p:nvPr/>
        </p:nvSpPr>
        <p:spPr>
          <a:xfrm>
            <a:off x="2546350" y="6301105"/>
            <a:ext cx="7099300" cy="521970"/>
          </a:xfrm>
          <a:prstGeom prst="rect">
            <a:avLst/>
          </a:prstGeom>
          <a:noFill/>
        </p:spPr>
        <p:txBody>
          <a:bodyPr wrap="square" rtlCol="0" anchor="t">
            <a:spAutoFit/>
          </a:bodyPr>
          <a:p>
            <a:pPr algn="ctr"/>
            <a:r>
              <a:rPr lang="zh-CN" sz="2800" dirty="0">
                <a:solidFill>
                  <a:srgbClr val="7030A0"/>
                </a:solidFill>
                <a:latin typeface="方正清刻本悦宋简体" panose="02000000000000000000" charset="-122"/>
                <a:ea typeface="方正清刻本悦宋简体" panose="02000000000000000000" charset="-122"/>
                <a:cs typeface="黑体" panose="02010609060101010101" charset="-122"/>
                <a:sym typeface="+mn-ea"/>
              </a:rPr>
              <a:t>中国是世界上最早种植水稻和粟的国家</a:t>
            </a:r>
            <a:endParaRPr lang="zh-CN" sz="2800" dirty="0" smtClean="0">
              <a:solidFill>
                <a:srgbClr val="7030A0"/>
              </a:solidFill>
              <a:latin typeface="方正清刻本悦宋简体" panose="02000000000000000000" charset="-122"/>
              <a:ea typeface="方正清刻本悦宋简体" panose="02000000000000000000" charset="-122"/>
              <a:cs typeface="黑体" panose="02010609060101010101"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par>
                                <p:cTn id="8" presetID="14" presetClass="entr" presetSubtype="1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randombar(horizontal)">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randombar(horizontal)">
                                      <p:cBhvr>
                                        <p:cTn id="15" dur="500"/>
                                        <p:tgtEl>
                                          <p:spTgt spid="27"/>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randombar(horizontal)">
                                      <p:cBhvr>
                                        <p:cTn id="18" dur="500"/>
                                        <p:tgtEl>
                                          <p:spTgt spid="31"/>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randombar(horizontal)">
                                      <p:cBhvr>
                                        <p:cTn id="2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0" grpId="1"/>
      <p:bldP spid="31" grpId="0"/>
      <p:bldP spid="31" grpId="1"/>
      <p:bldP spid="33" grpId="0"/>
      <p:bldP spid="3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292100" y="351790"/>
            <a:ext cx="8047990" cy="521970"/>
          </a:xfrm>
          <a:prstGeom prst="rect">
            <a:avLst/>
          </a:prstGeom>
          <a:noFill/>
        </p:spPr>
        <p:txBody>
          <a:bodyPr wrap="none" rtlCol="0" anchor="t">
            <a:spAutoFit/>
          </a:bodyPr>
          <a:p>
            <a:r>
              <a:rPr lang="zh-CN" altLang="en-US"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rPr>
              <a:t>从天命到人为</a:t>
            </a:r>
            <a:r>
              <a:rPr lang="en-US" altLang="zh-CN"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rPr>
              <a:t>——</a:t>
            </a:r>
            <a:r>
              <a:rPr lang="zh-CN" altLang="en-US"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rPr>
              <a:t>不同地区的食物生产与社会生活</a:t>
            </a:r>
            <a:endParaRPr lang="zh-CN" altLang="en-US"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endParaRPr>
          </a:p>
        </p:txBody>
      </p:sp>
      <p:sp>
        <p:nvSpPr>
          <p:cNvPr id="5" name="矩形 4"/>
          <p:cNvSpPr/>
          <p:nvPr>
            <p:custDataLst>
              <p:tags r:id="rId2"/>
            </p:custDataLst>
          </p:nvPr>
        </p:nvSpPr>
        <p:spPr>
          <a:xfrm>
            <a:off x="3175"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custDataLst>
              <p:tags r:id="rId3"/>
            </p:custDataLst>
          </p:nvPr>
        </p:nvSpPr>
        <p:spPr>
          <a:xfrm>
            <a:off x="210820" y="979170"/>
            <a:ext cx="1714500" cy="460375"/>
          </a:xfrm>
          <a:prstGeom prst="rect">
            <a:avLst/>
          </a:prstGeom>
          <a:noFill/>
        </p:spPr>
        <p:txBody>
          <a:bodyPr wrap="none" rtlCol="0" anchor="t">
            <a:spAutoFit/>
          </a:bodyPr>
          <a:p>
            <a:r>
              <a:rPr lang="en-US" sz="2400" b="1" dirty="0">
                <a:solidFill>
                  <a:schemeClr val="tx1"/>
                </a:solidFill>
                <a:latin typeface="黑体" panose="02010609060101010101" charset="-122"/>
                <a:ea typeface="黑体" panose="02010609060101010101" charset="-122"/>
                <a:cs typeface="黑体" panose="02010609060101010101" charset="-122"/>
                <a:sym typeface="+mn-ea"/>
              </a:rPr>
              <a:t>3.</a:t>
            </a:r>
            <a:r>
              <a:rPr lang="zh-CN" altLang="en-US" sz="2400" b="1" dirty="0">
                <a:solidFill>
                  <a:schemeClr val="tx1"/>
                </a:solidFill>
                <a:latin typeface="黑体" panose="02010609060101010101" charset="-122"/>
                <a:ea typeface="黑体" panose="02010609060101010101" charset="-122"/>
                <a:cs typeface="黑体" panose="02010609060101010101" charset="-122"/>
                <a:sym typeface="+mn-ea"/>
              </a:rPr>
              <a:t>古代中国</a:t>
            </a:r>
            <a:endParaRPr lang="zh-CN" altLang="en-US" sz="2400" b="1" dirty="0" smtClean="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3" name="右箭头 2"/>
          <p:cNvSpPr/>
          <p:nvPr>
            <p:custDataLst>
              <p:tags r:id="rId4"/>
            </p:custDataLst>
          </p:nvPr>
        </p:nvSpPr>
        <p:spPr>
          <a:xfrm>
            <a:off x="388620" y="2846430"/>
            <a:ext cx="11491972" cy="1496745"/>
          </a:xfrm>
          <a:prstGeom prst="rightArrow">
            <a:avLst>
              <a:gd name="adj1" fmla="val 50000"/>
              <a:gd name="adj2" fmla="val 62772"/>
            </a:avLst>
          </a:prstGeom>
          <a:solidFill>
            <a:srgbClr val="D9D9D9"/>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kern="0" dirty="0"/>
          </a:p>
        </p:txBody>
      </p:sp>
      <p:sp>
        <p:nvSpPr>
          <p:cNvPr id="2" name="平行四边形 1"/>
          <p:cNvSpPr/>
          <p:nvPr>
            <p:custDataLst>
              <p:tags r:id="rId5"/>
            </p:custDataLst>
          </p:nvPr>
        </p:nvSpPr>
        <p:spPr>
          <a:xfrm flipH="1">
            <a:off x="2245202" y="2738994"/>
            <a:ext cx="2548293" cy="1305421"/>
          </a:xfrm>
          <a:prstGeom prst="parallelogram">
            <a:avLst/>
          </a:prstGeom>
          <a:solidFill>
            <a:srgbClr val="508E53"/>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r>
              <a:rPr lang="zh-CN" altLang="en-US" sz="2800" b="1" kern="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mj-cs"/>
              </a:rPr>
              <a:t>商周时期</a:t>
            </a:r>
            <a:endParaRPr lang="zh-CN" altLang="en-US" sz="2800" b="1" kern="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mj-cs"/>
            </a:endParaRPr>
          </a:p>
        </p:txBody>
      </p:sp>
      <p:sp>
        <p:nvSpPr>
          <p:cNvPr id="6" name="平行四边形 5"/>
          <p:cNvSpPr/>
          <p:nvPr>
            <p:custDataLst>
              <p:tags r:id="rId6"/>
            </p:custDataLst>
          </p:nvPr>
        </p:nvSpPr>
        <p:spPr>
          <a:xfrm flipH="1">
            <a:off x="6841402" y="2738994"/>
            <a:ext cx="2548293" cy="1305421"/>
          </a:xfrm>
          <a:prstGeom prst="parallelogram">
            <a:avLst/>
          </a:prstGeom>
          <a:solidFill>
            <a:srgbClr val="85B311"/>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30000"/>
              </a:lnSpc>
            </a:pPr>
            <a:r>
              <a:rPr lang="zh-CN" altLang="en-US" sz="2800" b="1" kern="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mj-cs"/>
              </a:rPr>
              <a:t>秦汉到</a:t>
            </a:r>
            <a:endParaRPr lang="zh-CN" altLang="en-US" sz="2800" b="1" kern="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mj-cs"/>
            </a:endParaRPr>
          </a:p>
          <a:p>
            <a:pPr algn="ctr">
              <a:lnSpc>
                <a:spcPct val="130000"/>
              </a:lnSpc>
            </a:pPr>
            <a:r>
              <a:rPr lang="zh-CN" altLang="en-US" sz="2800" b="1" kern="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mj-cs"/>
              </a:rPr>
              <a:t>隋唐时期</a:t>
            </a:r>
            <a:endParaRPr lang="zh-CN" altLang="en-US" sz="2800" b="1" kern="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mj-cs"/>
            </a:endParaRPr>
          </a:p>
        </p:txBody>
      </p:sp>
      <p:sp>
        <p:nvSpPr>
          <p:cNvPr id="12" name="平行四边形 11"/>
          <p:cNvSpPr/>
          <p:nvPr>
            <p:custDataLst>
              <p:tags r:id="rId7"/>
            </p:custDataLst>
          </p:nvPr>
        </p:nvSpPr>
        <p:spPr>
          <a:xfrm flipH="1">
            <a:off x="4652210" y="3145926"/>
            <a:ext cx="2548293" cy="1305421"/>
          </a:xfrm>
          <a:prstGeom prst="parallelogram">
            <a:avLst/>
          </a:prstGeom>
          <a:solidFill>
            <a:srgbClr val="69A35B"/>
          </a:solidFill>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r>
              <a:rPr lang="zh-CN" altLang="en-US" sz="2800" b="1" kern="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mj-cs"/>
              </a:rPr>
              <a:t>战国以后</a:t>
            </a:r>
            <a:endParaRPr lang="zh-CN" altLang="en-US" sz="2800" b="1" kern="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mj-cs"/>
            </a:endParaRPr>
          </a:p>
        </p:txBody>
      </p:sp>
      <p:sp>
        <p:nvSpPr>
          <p:cNvPr id="13" name="矩形 12"/>
          <p:cNvSpPr/>
          <p:nvPr>
            <p:custDataLst>
              <p:tags r:id="rId8"/>
            </p:custDataLst>
          </p:nvPr>
        </p:nvSpPr>
        <p:spPr>
          <a:xfrm>
            <a:off x="2163287" y="1423271"/>
            <a:ext cx="2548293" cy="1315723"/>
          </a:xfrm>
          <a:prstGeom prst="rect">
            <a:avLst/>
          </a:prstGeom>
        </p:spPr>
        <p:txBody>
          <a:bodyPr wrap="square" anchor="b">
            <a:noAutofit/>
          </a:bodyPr>
          <a:p>
            <a:pPr algn="just">
              <a:lnSpc>
                <a:spcPct val="110000"/>
              </a:lnSpc>
            </a:pPr>
            <a:r>
              <a:rPr lang="zh-CN" altLang="en-US" sz="2400" kern="0" dirty="0" smtClean="0">
                <a:solidFill>
                  <a:schemeClr val="tx1"/>
                </a:solidFill>
                <a:uFillTx/>
                <a:latin typeface="方正清刻本悦宋简体" panose="02000000000000000000" charset="-122"/>
                <a:ea typeface="方正清刻本悦宋简体" panose="02000000000000000000" charset="-122"/>
              </a:rPr>
              <a:t>土地掌握在君主和各级贵族手中，集体耕作</a:t>
            </a:r>
            <a:endParaRPr lang="zh-CN" altLang="en-US" sz="2400" kern="0" dirty="0" smtClean="0">
              <a:solidFill>
                <a:schemeClr val="tx1"/>
              </a:solidFill>
              <a:uFillTx/>
              <a:latin typeface="方正清刻本悦宋简体" panose="02000000000000000000" charset="-122"/>
              <a:ea typeface="方正清刻本悦宋简体" panose="02000000000000000000" charset="-122"/>
            </a:endParaRPr>
          </a:p>
        </p:txBody>
      </p:sp>
      <p:sp>
        <p:nvSpPr>
          <p:cNvPr id="14" name="矩形 13"/>
          <p:cNvSpPr/>
          <p:nvPr>
            <p:custDataLst>
              <p:tags r:id="rId9"/>
            </p:custDataLst>
          </p:nvPr>
        </p:nvSpPr>
        <p:spPr>
          <a:xfrm>
            <a:off x="6755130" y="1379855"/>
            <a:ext cx="2720975" cy="1358900"/>
          </a:xfrm>
          <a:prstGeom prst="rect">
            <a:avLst/>
          </a:prstGeom>
        </p:spPr>
        <p:txBody>
          <a:bodyPr wrap="square" anchor="b">
            <a:noAutofit/>
          </a:bodyPr>
          <a:p>
            <a:pPr algn="l">
              <a:lnSpc>
                <a:spcPct val="110000"/>
              </a:lnSpc>
            </a:pPr>
            <a:r>
              <a:rPr lang="zh-CN" altLang="en-US" sz="2400" kern="0" dirty="0" smtClean="0">
                <a:solidFill>
                  <a:schemeClr val="tx1"/>
                </a:solidFill>
                <a:latin typeface="方正清刻本悦宋简体" panose="02000000000000000000" charset="-122"/>
                <a:ea typeface="方正清刻本悦宋简体" panose="02000000000000000000" charset="-122"/>
              </a:rPr>
              <a:t>北方旱田和南方水田分别形成精耕细作的农业技术体系</a:t>
            </a:r>
            <a:endParaRPr lang="zh-CN" altLang="en-US" sz="2400" kern="0" dirty="0" smtClean="0">
              <a:solidFill>
                <a:schemeClr val="tx1"/>
              </a:solidFill>
              <a:latin typeface="方正清刻本悦宋简体" panose="02000000000000000000" charset="-122"/>
              <a:ea typeface="方正清刻本悦宋简体" panose="02000000000000000000" charset="-122"/>
            </a:endParaRPr>
          </a:p>
        </p:txBody>
      </p:sp>
      <p:sp>
        <p:nvSpPr>
          <p:cNvPr id="8" name="椭圆 7"/>
          <p:cNvSpPr/>
          <p:nvPr/>
        </p:nvSpPr>
        <p:spPr>
          <a:xfrm>
            <a:off x="5080000" y="4583430"/>
            <a:ext cx="1692000" cy="1692000"/>
          </a:xfrm>
          <a:prstGeom prst="ellipse">
            <a:avLst/>
          </a:prstGeom>
          <a:solidFill>
            <a:srgbClr val="69A35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endParaRPr>
          </a:p>
        </p:txBody>
      </p:sp>
      <p:sp>
        <p:nvSpPr>
          <p:cNvPr id="9" name="椭圆 8"/>
          <p:cNvSpPr/>
          <p:nvPr/>
        </p:nvSpPr>
        <p:spPr>
          <a:xfrm>
            <a:off x="7200265" y="4582160"/>
            <a:ext cx="1692000" cy="1692000"/>
          </a:xfrm>
          <a:prstGeom prst="ellipse">
            <a:avLst/>
          </a:prstGeom>
          <a:solidFill>
            <a:srgbClr val="69A35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endParaRPr>
          </a:p>
        </p:txBody>
      </p:sp>
      <p:sp>
        <p:nvSpPr>
          <p:cNvPr id="11" name="椭圆 10"/>
          <p:cNvSpPr/>
          <p:nvPr/>
        </p:nvSpPr>
        <p:spPr>
          <a:xfrm>
            <a:off x="9314180" y="4582160"/>
            <a:ext cx="1692000" cy="1692000"/>
          </a:xfrm>
          <a:prstGeom prst="ellipse">
            <a:avLst/>
          </a:prstGeom>
          <a:solidFill>
            <a:srgbClr val="69A35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endParaRPr>
          </a:p>
        </p:txBody>
      </p:sp>
      <p:sp>
        <p:nvSpPr>
          <p:cNvPr id="16" name="椭圆 15"/>
          <p:cNvSpPr/>
          <p:nvPr/>
        </p:nvSpPr>
        <p:spPr>
          <a:xfrm>
            <a:off x="2959735" y="4582160"/>
            <a:ext cx="1692000" cy="1692000"/>
          </a:xfrm>
          <a:prstGeom prst="ellipse">
            <a:avLst/>
          </a:prstGeom>
          <a:solidFill>
            <a:srgbClr val="69A35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endParaRPr>
          </a:p>
        </p:txBody>
      </p:sp>
      <p:sp>
        <p:nvSpPr>
          <p:cNvPr id="17" name="椭圆 16"/>
          <p:cNvSpPr/>
          <p:nvPr/>
        </p:nvSpPr>
        <p:spPr>
          <a:xfrm>
            <a:off x="835025" y="4582160"/>
            <a:ext cx="1692000" cy="1692000"/>
          </a:xfrm>
          <a:prstGeom prst="ellipse">
            <a:avLst/>
          </a:prstGeom>
          <a:solidFill>
            <a:srgbClr val="69A35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endParaRPr>
          </a:p>
        </p:txBody>
      </p:sp>
      <p:sp>
        <p:nvSpPr>
          <p:cNvPr id="33" name="文本框 32"/>
          <p:cNvSpPr txBox="1"/>
          <p:nvPr/>
        </p:nvSpPr>
        <p:spPr>
          <a:xfrm>
            <a:off x="1058545" y="4829175"/>
            <a:ext cx="1245235" cy="1198880"/>
          </a:xfrm>
          <a:prstGeom prst="rect">
            <a:avLst/>
          </a:prstGeom>
          <a:noFill/>
        </p:spPr>
        <p:txBody>
          <a:bodyPr wrap="square" rtlCol="0" anchor="t">
            <a:spAutoFit/>
          </a:bodyPr>
          <a:p>
            <a:pPr algn="ctr">
              <a:lnSpc>
                <a:spcPct val="100000"/>
              </a:lnSpc>
            </a:pPr>
            <a:r>
              <a:rPr lang="zh-CN" sz="3600" dirty="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黑体" panose="02010609060101010101" charset="-122"/>
                <a:sym typeface="+mn-ea"/>
              </a:rPr>
              <a:t>铁犁牛耕</a:t>
            </a:r>
            <a:endParaRPr lang="zh-CN" sz="36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黑体" panose="02010609060101010101" charset="-122"/>
              <a:sym typeface="+mn-ea"/>
            </a:endParaRPr>
          </a:p>
        </p:txBody>
      </p:sp>
      <p:sp>
        <p:nvSpPr>
          <p:cNvPr id="21" name="文本框 20"/>
          <p:cNvSpPr txBox="1"/>
          <p:nvPr/>
        </p:nvSpPr>
        <p:spPr>
          <a:xfrm>
            <a:off x="2960370" y="4952365"/>
            <a:ext cx="1691005" cy="953135"/>
          </a:xfrm>
          <a:prstGeom prst="rect">
            <a:avLst/>
          </a:prstGeom>
          <a:noFill/>
        </p:spPr>
        <p:txBody>
          <a:bodyPr wrap="square" rtlCol="0" anchor="t">
            <a:spAutoFit/>
          </a:bodyPr>
          <a:p>
            <a:pPr algn="ctr">
              <a:lnSpc>
                <a:spcPct val="100000"/>
              </a:lnSpc>
            </a:pPr>
            <a:r>
              <a:rPr lang="zh-CN" sz="2800" dirty="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黑体" panose="02010609060101010101" charset="-122"/>
                <a:sym typeface="+mn-ea"/>
              </a:rPr>
              <a:t>以家庭为单位生产</a:t>
            </a:r>
            <a:endParaRPr lang="zh-CN" sz="28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黑体" panose="02010609060101010101" charset="-122"/>
              <a:sym typeface="+mn-ea"/>
            </a:endParaRPr>
          </a:p>
        </p:txBody>
      </p:sp>
      <p:sp>
        <p:nvSpPr>
          <p:cNvPr id="22" name="文本框 21"/>
          <p:cNvSpPr txBox="1"/>
          <p:nvPr/>
        </p:nvSpPr>
        <p:spPr>
          <a:xfrm>
            <a:off x="9537700" y="4829810"/>
            <a:ext cx="1245235" cy="1198880"/>
          </a:xfrm>
          <a:prstGeom prst="rect">
            <a:avLst/>
          </a:prstGeom>
          <a:noFill/>
        </p:spPr>
        <p:txBody>
          <a:bodyPr wrap="square" rtlCol="0" anchor="t">
            <a:spAutoFit/>
          </a:bodyPr>
          <a:p>
            <a:pPr algn="ctr">
              <a:lnSpc>
                <a:spcPct val="100000"/>
              </a:lnSpc>
            </a:pPr>
            <a:r>
              <a:rPr lang="zh-CN" sz="3600" dirty="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黑体" panose="02010609060101010101" charset="-122"/>
                <a:sym typeface="+mn-ea"/>
              </a:rPr>
              <a:t>兴修水利</a:t>
            </a:r>
            <a:endParaRPr lang="zh-CN" sz="36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黑体" panose="02010609060101010101" charset="-122"/>
              <a:sym typeface="+mn-ea"/>
            </a:endParaRPr>
          </a:p>
        </p:txBody>
      </p:sp>
      <p:sp>
        <p:nvSpPr>
          <p:cNvPr id="23" name="文本框 22"/>
          <p:cNvSpPr txBox="1"/>
          <p:nvPr/>
        </p:nvSpPr>
        <p:spPr>
          <a:xfrm>
            <a:off x="7423785" y="4829810"/>
            <a:ext cx="1245235" cy="1198880"/>
          </a:xfrm>
          <a:prstGeom prst="rect">
            <a:avLst/>
          </a:prstGeom>
          <a:noFill/>
        </p:spPr>
        <p:txBody>
          <a:bodyPr wrap="square" rtlCol="0" anchor="t">
            <a:spAutoFit/>
          </a:bodyPr>
          <a:p>
            <a:pPr algn="ctr">
              <a:lnSpc>
                <a:spcPct val="100000"/>
              </a:lnSpc>
            </a:pPr>
            <a:r>
              <a:rPr lang="zh-CN" sz="3600" dirty="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黑体" panose="02010609060101010101" charset="-122"/>
                <a:sym typeface="+mn-ea"/>
              </a:rPr>
              <a:t>重农抑商</a:t>
            </a:r>
            <a:endParaRPr lang="zh-CN" sz="36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黑体" panose="02010609060101010101" charset="-122"/>
              <a:sym typeface="+mn-ea"/>
            </a:endParaRPr>
          </a:p>
        </p:txBody>
      </p:sp>
      <p:grpSp>
        <p:nvGrpSpPr>
          <p:cNvPr id="31" name="组合 30"/>
          <p:cNvGrpSpPr/>
          <p:nvPr/>
        </p:nvGrpSpPr>
        <p:grpSpPr>
          <a:xfrm>
            <a:off x="354965" y="5252085"/>
            <a:ext cx="2571115" cy="1397000"/>
            <a:chOff x="184" y="8406"/>
            <a:chExt cx="4680" cy="2209"/>
          </a:xfrm>
        </p:grpSpPr>
        <p:pic>
          <p:nvPicPr>
            <p:cNvPr id="28" name="图片 27" descr="C:/Users/ADMINI~1/AppData/Local/Temp/kaimatting/20200517093238/output_aiMatting_20200517093330.pngoutput_aiMatting_20200517093330"/>
            <p:cNvPicPr>
              <a:picLocks noChangeAspect="1"/>
            </p:cNvPicPr>
            <p:nvPr/>
          </p:nvPicPr>
          <p:blipFill>
            <a:blip r:embed="rId10"/>
            <a:srcRect l="6963" t="13695" b="18613"/>
            <a:stretch>
              <a:fillRect/>
            </a:stretch>
          </p:blipFill>
          <p:spPr>
            <a:xfrm>
              <a:off x="332" y="8481"/>
              <a:ext cx="4532" cy="2134"/>
            </a:xfrm>
            <a:prstGeom prst="rect">
              <a:avLst/>
            </a:prstGeom>
          </p:spPr>
        </p:pic>
        <p:sp>
          <p:nvSpPr>
            <p:cNvPr id="29" name="椭圆 28"/>
            <p:cNvSpPr/>
            <p:nvPr/>
          </p:nvSpPr>
          <p:spPr>
            <a:xfrm>
              <a:off x="184" y="8406"/>
              <a:ext cx="330" cy="2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4" name="图片 33" descr="C:/Users/ADMINI~1/AppData/Local/Temp/kaimatting/20200517094556/output_aiMatting_20200517094743.pngoutput_aiMatting_20200517094743"/>
          <p:cNvPicPr>
            <a:picLocks noChangeAspect="1"/>
          </p:cNvPicPr>
          <p:nvPr/>
        </p:nvPicPr>
        <p:blipFill>
          <a:blip r:embed="rId11">
            <a:clrChange>
              <a:clrFrom>
                <a:srgbClr val="FFFFFF">
                  <a:alpha val="100000"/>
                </a:srgbClr>
              </a:clrFrom>
              <a:clrTo>
                <a:srgbClr val="FFFFFF">
                  <a:alpha val="100000"/>
                  <a:alpha val="0"/>
                </a:srgbClr>
              </a:clrTo>
            </a:clrChange>
          </a:blip>
          <a:srcRect l="8662" t="266" r="40680" b="32748"/>
          <a:stretch>
            <a:fillRect/>
          </a:stretch>
        </p:blipFill>
        <p:spPr>
          <a:xfrm>
            <a:off x="3392170" y="5777865"/>
            <a:ext cx="1616710" cy="1009015"/>
          </a:xfrm>
          <a:prstGeom prst="rect">
            <a:avLst/>
          </a:prstGeom>
        </p:spPr>
      </p:pic>
      <p:pic>
        <p:nvPicPr>
          <p:cNvPr id="35" name="图片 34" descr="C:/Users/ADMINI~1/AppData/Local/Temp/kaimatting/20200517095355/output_aiMatting_20200517095404.pngoutput_aiMatting_20200517095404"/>
          <p:cNvPicPr>
            <a:picLocks noChangeAspect="1"/>
          </p:cNvPicPr>
          <p:nvPr/>
        </p:nvPicPr>
        <p:blipFill>
          <a:blip r:embed="rId12"/>
          <a:srcRect l="15749" r="17043" b="8800"/>
          <a:stretch>
            <a:fillRect/>
          </a:stretch>
        </p:blipFill>
        <p:spPr>
          <a:xfrm>
            <a:off x="9815195" y="5414645"/>
            <a:ext cx="1568450" cy="1098550"/>
          </a:xfrm>
          <a:prstGeom prst="rect">
            <a:avLst/>
          </a:prstGeom>
        </p:spPr>
      </p:pic>
      <p:grpSp>
        <p:nvGrpSpPr>
          <p:cNvPr id="38" name="组合 37"/>
          <p:cNvGrpSpPr/>
          <p:nvPr/>
        </p:nvGrpSpPr>
        <p:grpSpPr>
          <a:xfrm>
            <a:off x="5882640" y="5299710"/>
            <a:ext cx="1848485" cy="1550035"/>
            <a:chOff x="9264" y="8346"/>
            <a:chExt cx="2911" cy="2441"/>
          </a:xfrm>
        </p:grpSpPr>
        <p:pic>
          <p:nvPicPr>
            <p:cNvPr id="36" name="图片 35" descr="C:/Users/ADMINI~1/AppData/Local/Temp/kaimatting/20200517095909/output_aiMatting_20200517100000.pngoutput_aiMatting_20200517100000"/>
            <p:cNvPicPr>
              <a:picLocks noChangeAspect="1"/>
            </p:cNvPicPr>
            <p:nvPr/>
          </p:nvPicPr>
          <p:blipFill>
            <a:blip r:embed="rId13"/>
            <a:srcRect l="20550" t="21271"/>
            <a:stretch>
              <a:fillRect/>
            </a:stretch>
          </p:blipFill>
          <p:spPr>
            <a:xfrm>
              <a:off x="9577" y="8527"/>
              <a:ext cx="2598" cy="2260"/>
            </a:xfrm>
            <a:prstGeom prst="rect">
              <a:avLst/>
            </a:prstGeom>
          </p:spPr>
        </p:pic>
        <p:sp>
          <p:nvSpPr>
            <p:cNvPr id="37" name="任意多边形 36"/>
            <p:cNvSpPr/>
            <p:nvPr/>
          </p:nvSpPr>
          <p:spPr>
            <a:xfrm>
              <a:off x="9264" y="8346"/>
              <a:ext cx="1090" cy="1191"/>
            </a:xfrm>
            <a:custGeom>
              <a:avLst/>
              <a:gdLst>
                <a:gd name="connisteX0" fmla="*/ 692150 w 692150"/>
                <a:gd name="connsiteY0" fmla="*/ 227965 h 756285"/>
                <a:gd name="connisteX1" fmla="*/ 236855 w 692150"/>
                <a:gd name="connsiteY1" fmla="*/ 756285 h 756285"/>
                <a:gd name="connisteX2" fmla="*/ 0 w 692150"/>
                <a:gd name="connsiteY2" fmla="*/ 610235 h 756285"/>
                <a:gd name="connisteX3" fmla="*/ 72390 w 692150"/>
                <a:gd name="connsiteY3" fmla="*/ 182245 h 756285"/>
                <a:gd name="connisteX4" fmla="*/ 200025 w 692150"/>
                <a:gd name="connsiteY4" fmla="*/ 0 h 756285"/>
                <a:gd name="connisteX5" fmla="*/ 692150 w 692150"/>
                <a:gd name="connsiteY5" fmla="*/ 73025 h 756285"/>
                <a:gd name="connisteX6" fmla="*/ 692150 w 692150"/>
                <a:gd name="connsiteY6" fmla="*/ 227965 h 75628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692150" h="756285">
                  <a:moveTo>
                    <a:pt x="692150" y="227965"/>
                  </a:moveTo>
                  <a:lnTo>
                    <a:pt x="236855" y="756285"/>
                  </a:lnTo>
                  <a:lnTo>
                    <a:pt x="0" y="610235"/>
                  </a:lnTo>
                  <a:lnTo>
                    <a:pt x="72390" y="182245"/>
                  </a:lnTo>
                  <a:lnTo>
                    <a:pt x="200025" y="0"/>
                  </a:lnTo>
                  <a:lnTo>
                    <a:pt x="692150" y="73025"/>
                  </a:lnTo>
                  <a:lnTo>
                    <a:pt x="692150" y="227965"/>
                  </a:lnTo>
                  <a:close/>
                </a:path>
              </a:pathLst>
            </a:custGeom>
            <a:solidFill>
              <a:srgbClr val="69A3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4" name="文本框 23"/>
          <p:cNvSpPr txBox="1"/>
          <p:nvPr/>
        </p:nvSpPr>
        <p:spPr>
          <a:xfrm>
            <a:off x="5079365" y="4829810"/>
            <a:ext cx="1675765" cy="1198880"/>
          </a:xfrm>
          <a:prstGeom prst="rect">
            <a:avLst/>
          </a:prstGeom>
          <a:noFill/>
        </p:spPr>
        <p:txBody>
          <a:bodyPr wrap="square" rtlCol="0" anchor="t">
            <a:spAutoFit/>
          </a:bodyPr>
          <a:p>
            <a:pPr algn="ctr">
              <a:lnSpc>
                <a:spcPct val="100000"/>
              </a:lnSpc>
            </a:pPr>
            <a:r>
              <a:rPr lang="zh-CN" sz="3600" dirty="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黑体" panose="02010609060101010101" charset="-122"/>
                <a:sym typeface="+mn-ea"/>
              </a:rPr>
              <a:t>家庭</a:t>
            </a:r>
            <a:endParaRPr lang="zh-CN" sz="3600" dirty="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黑体" panose="02010609060101010101" charset="-122"/>
              <a:sym typeface="+mn-ea"/>
            </a:endParaRPr>
          </a:p>
          <a:p>
            <a:pPr algn="ctr">
              <a:lnSpc>
                <a:spcPct val="100000"/>
              </a:lnSpc>
            </a:pPr>
            <a:r>
              <a:rPr lang="zh-CN" sz="3600" dirty="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黑体" panose="02010609060101010101" charset="-122"/>
                <a:sym typeface="+mn-ea"/>
              </a:rPr>
              <a:t>手工业</a:t>
            </a:r>
            <a:endParaRPr lang="zh-CN" sz="36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黑体" panose="02010609060101010101" charset="-122"/>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bldLst>
      <p:bldP spid="33" grpId="1"/>
      <p:bldP spid="21" grpId="1"/>
      <p:bldP spid="22" grpId="1"/>
      <p:bldP spid="23" grpId="1"/>
      <p:bldP spid="2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292100" y="351790"/>
            <a:ext cx="8047990" cy="521970"/>
          </a:xfrm>
          <a:prstGeom prst="rect">
            <a:avLst/>
          </a:prstGeom>
          <a:noFill/>
        </p:spPr>
        <p:txBody>
          <a:bodyPr wrap="none" rtlCol="0" anchor="t">
            <a:spAutoFit/>
          </a:bodyPr>
          <a:p>
            <a:r>
              <a:rPr lang="zh-CN" altLang="en-US"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rPr>
              <a:t>从天命到人为</a:t>
            </a:r>
            <a:r>
              <a:rPr lang="en-US" altLang="zh-CN"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rPr>
              <a:t>——</a:t>
            </a:r>
            <a:r>
              <a:rPr lang="zh-CN" altLang="en-US"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rPr>
              <a:t>不同地区的食物生产与社会生活</a:t>
            </a:r>
            <a:endParaRPr lang="zh-CN" altLang="en-US"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endParaRPr>
          </a:p>
        </p:txBody>
      </p:sp>
      <p:sp>
        <p:nvSpPr>
          <p:cNvPr id="5" name="矩形 4"/>
          <p:cNvSpPr/>
          <p:nvPr>
            <p:custDataLst>
              <p:tags r:id="rId2"/>
            </p:custDataLst>
          </p:nvPr>
        </p:nvSpPr>
        <p:spPr>
          <a:xfrm>
            <a:off x="3175"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custDataLst>
              <p:tags r:id="rId3"/>
            </p:custDataLst>
          </p:nvPr>
        </p:nvSpPr>
        <p:spPr>
          <a:xfrm>
            <a:off x="210820" y="979170"/>
            <a:ext cx="1714500" cy="460375"/>
          </a:xfrm>
          <a:prstGeom prst="rect">
            <a:avLst/>
          </a:prstGeom>
          <a:noFill/>
        </p:spPr>
        <p:txBody>
          <a:bodyPr wrap="none" rtlCol="0" anchor="t">
            <a:spAutoFit/>
          </a:bodyPr>
          <a:p>
            <a:r>
              <a:rPr lang="en-US" sz="2400" b="1" dirty="0">
                <a:solidFill>
                  <a:schemeClr val="tx1"/>
                </a:solidFill>
                <a:latin typeface="黑体" panose="02010609060101010101" charset="-122"/>
                <a:ea typeface="黑体" panose="02010609060101010101" charset="-122"/>
                <a:cs typeface="黑体" panose="02010609060101010101" charset="-122"/>
                <a:sym typeface="+mn-ea"/>
              </a:rPr>
              <a:t>4.</a:t>
            </a:r>
            <a:r>
              <a:rPr lang="zh-CN" altLang="en-US" sz="2400" b="1" dirty="0">
                <a:solidFill>
                  <a:schemeClr val="tx1"/>
                </a:solidFill>
                <a:latin typeface="黑体" panose="02010609060101010101" charset="-122"/>
                <a:ea typeface="黑体" panose="02010609060101010101" charset="-122"/>
                <a:cs typeface="黑体" panose="02010609060101010101" charset="-122"/>
                <a:sym typeface="+mn-ea"/>
              </a:rPr>
              <a:t>古代希腊</a:t>
            </a:r>
            <a:endParaRPr lang="zh-CN" altLang="en-US" sz="2400" b="1" dirty="0" smtClean="0">
              <a:solidFill>
                <a:schemeClr val="tx1"/>
              </a:solidFill>
              <a:latin typeface="黑体" panose="02010609060101010101" charset="-122"/>
              <a:ea typeface="黑体" panose="02010609060101010101" charset="-122"/>
              <a:cs typeface="黑体" panose="02010609060101010101" charset="-122"/>
              <a:sym typeface="+mn-ea"/>
            </a:endParaRPr>
          </a:p>
        </p:txBody>
      </p:sp>
      <p:pic>
        <p:nvPicPr>
          <p:cNvPr id="2" name="图片 1" descr="C:/Users/ADMINI~1/AppData/Local/Temp/kaimatting/20200518181808/output_aiMatting_20200518182116.pngoutput_aiMatting_20200518182116"/>
          <p:cNvPicPr>
            <a:picLocks noChangeAspect="1"/>
          </p:cNvPicPr>
          <p:nvPr/>
        </p:nvPicPr>
        <p:blipFill>
          <a:blip r:embed="rId4"/>
          <a:stretch>
            <a:fillRect/>
          </a:stretch>
        </p:blipFill>
        <p:spPr>
          <a:xfrm>
            <a:off x="9542780" y="2366010"/>
            <a:ext cx="2428875" cy="3954780"/>
          </a:xfrm>
          <a:prstGeom prst="rect">
            <a:avLst/>
          </a:prstGeom>
        </p:spPr>
      </p:pic>
      <p:grpSp>
        <p:nvGrpSpPr>
          <p:cNvPr id="3" name="组合 2"/>
          <p:cNvGrpSpPr/>
          <p:nvPr/>
        </p:nvGrpSpPr>
        <p:grpSpPr>
          <a:xfrm>
            <a:off x="-7620" y="1521460"/>
            <a:ext cx="12206605" cy="552450"/>
            <a:chOff x="-23" y="6078"/>
            <a:chExt cx="19223" cy="870"/>
          </a:xfrm>
        </p:grpSpPr>
        <p:sp>
          <p:nvSpPr>
            <p:cNvPr id="12" name="矩形 11"/>
            <p:cNvSpPr/>
            <p:nvPr/>
          </p:nvSpPr>
          <p:spPr>
            <a:xfrm>
              <a:off x="-23" y="6078"/>
              <a:ext cx="19223" cy="870"/>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295" y="6150"/>
              <a:ext cx="18587" cy="725"/>
            </a:xfrm>
            <a:prstGeom prst="rect">
              <a:avLst/>
            </a:prstGeom>
            <a:noFill/>
          </p:spPr>
          <p:txBody>
            <a:bodyPr wrap="square" rtlCol="0" anchor="t">
              <a:spAutoFit/>
            </a:bodyPr>
            <a:p>
              <a:pPr marL="0" marR="0" lvl="0" indent="0" algn="just" defTabSz="914400" fontAlgn="auto">
                <a:lnSpc>
                  <a:spcPct val="100000"/>
                </a:lnSpc>
                <a:spcBef>
                  <a:spcPts val="0"/>
                </a:spcBef>
                <a:spcAft>
                  <a:spcPts val="0"/>
                </a:spcAft>
                <a:buClr>
                  <a:prstClr val="black"/>
                </a:buClr>
                <a:buSzTx/>
                <a:buFontTx/>
                <a:buNone/>
                <a:defRPr/>
              </a:pPr>
              <a:r>
                <a:rPr lang="zh-CN" sz="2400" b="1" kern="0" noProof="0" dirty="0" smtClean="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楷体" panose="02010609060101010101" charset="-122"/>
                  <a:sym typeface="+mn-ea"/>
                </a:rPr>
                <a:t>【课堂探究】</a:t>
              </a:r>
              <a:r>
                <a:rPr lang="zh-CN" sz="2400" kern="0" noProof="0" dirty="0" smtClean="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楷体" panose="02010609060101010101" charset="-122"/>
                  <a:sym typeface="+mn-ea"/>
                </a:rPr>
                <a:t>请你结合以下材料和所学知识，概括古代希腊农业</a:t>
              </a:r>
              <a:r>
                <a:rPr lang="zh-CN" sz="2400" kern="0" noProof="0" dirty="0" smtClean="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楷体" panose="02010609060101010101" charset="-122"/>
                  <a:sym typeface="+mn-ea"/>
                </a:rPr>
                <a:t>的</a:t>
              </a:r>
              <a:r>
                <a:rPr lang="zh-CN" sz="2400" kern="0" noProof="0" dirty="0" smtClean="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楷体" panose="02010609060101010101" charset="-122"/>
                  <a:sym typeface="+mn-ea"/>
                </a:rPr>
                <a:t>特征？</a:t>
              </a:r>
              <a:endParaRPr lang="zh-CN" sz="2400" kern="0" noProof="0" dirty="0" smtClean="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楷体" panose="02010609060101010101" charset="-122"/>
                <a:sym typeface="+mn-ea"/>
              </a:endParaRPr>
            </a:p>
          </p:txBody>
        </p:sp>
      </p:grpSp>
      <p:sp>
        <p:nvSpPr>
          <p:cNvPr id="16" name="文本框 15"/>
          <p:cNvSpPr txBox="1"/>
          <p:nvPr/>
        </p:nvSpPr>
        <p:spPr>
          <a:xfrm>
            <a:off x="194310" y="2159000"/>
            <a:ext cx="9161145" cy="3784600"/>
          </a:xfrm>
          <a:prstGeom prst="rect">
            <a:avLst/>
          </a:prstGeom>
          <a:noFill/>
        </p:spPr>
        <p:txBody>
          <a:bodyPr wrap="square" rtlCol="0" anchor="t">
            <a:spAutoFit/>
          </a:bodyPr>
          <a:p>
            <a:pPr marL="0" marR="0" lvl="0" indent="0" algn="just" defTabSz="914400" fontAlgn="auto">
              <a:lnSpc>
                <a:spcPct val="125000"/>
              </a:lnSpc>
              <a:spcBef>
                <a:spcPts val="0"/>
              </a:spcBef>
              <a:spcAft>
                <a:spcPts val="0"/>
              </a:spcAft>
              <a:buClr>
                <a:prstClr val="black"/>
              </a:buClr>
              <a:buSzTx/>
              <a:buFontTx/>
              <a:buNone/>
              <a:defRPr/>
            </a:pPr>
            <a:r>
              <a:rPr lang="zh-CN" altLang="en-US" sz="2400" kern="0" noProof="0" dirty="0">
                <a:ln>
                  <a:noFill/>
                </a:ln>
                <a:solidFill>
                  <a:schemeClr val="tx1">
                    <a:lumMod val="95000"/>
                    <a:lumOff val="5000"/>
                  </a:schemeClr>
                </a:solidFill>
                <a:effectLst/>
                <a:uLnTx/>
                <a:uFillTx/>
                <a:latin typeface="黑体" panose="02010609060101010101" charset="-122"/>
                <a:ea typeface="黑体" panose="02010609060101010101" charset="-122"/>
                <a:cs typeface="楷体" panose="02010609060101010101" charset="-122"/>
                <a:sym typeface="+mn-ea"/>
              </a:rPr>
              <a:t>材料一</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  </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大麦和小麦从西亚传入希腊</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成为当地的主要粮食作物。古希腊人在土地肥沃的地方实行谷物与蔬菜轮作</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在地力较差、不适于栽种农作物的地方建立果园</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种植葡萄和橄榄</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并把产品加工成葡萄酒和橄榄油。              </a:t>
            </a: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中外历史纲要</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》（下册）</a:t>
            </a:r>
            <a:endPar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just" defTabSz="914400" fontAlgn="auto">
              <a:lnSpc>
                <a:spcPct val="125000"/>
              </a:lnSpc>
              <a:spcBef>
                <a:spcPts val="0"/>
              </a:spcBef>
              <a:spcAft>
                <a:spcPts val="0"/>
              </a:spcAft>
              <a:buClr>
                <a:prstClr val="black"/>
              </a:buClr>
              <a:buSzTx/>
              <a:buFontTx/>
              <a:buNone/>
              <a:defRPr/>
            </a:pPr>
            <a:r>
              <a:rPr lang="zh-CN" altLang="en-US" sz="2400" kern="0" noProof="0" dirty="0">
                <a:ln>
                  <a:noFill/>
                </a:ln>
                <a:solidFill>
                  <a:schemeClr val="tx1">
                    <a:lumMod val="95000"/>
                    <a:lumOff val="5000"/>
                  </a:schemeClr>
                </a:solidFill>
                <a:effectLst/>
                <a:uLnTx/>
                <a:uFillTx/>
                <a:latin typeface="黑体" panose="02010609060101010101" charset="-122"/>
                <a:ea typeface="黑体" panose="02010609060101010101" charset="-122"/>
                <a:cs typeface="楷体" panose="02010609060101010101" charset="-122"/>
                <a:sym typeface="+mn-ea"/>
              </a:rPr>
              <a:t>材料二</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  希</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洛人是斯巴达国家没有任何权利的被剥削者，农业奴隶。他们每</a:t>
            </a: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7</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户被固定于一户斯巴达公民的份地上，每年要向份地主人交纳收获物的一半和一定数量的油和酒。</a:t>
            </a:r>
            <a:endPar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r" defTabSz="914400" fontAlgn="auto">
              <a:lnSpc>
                <a:spcPct val="125000"/>
              </a:lnSpc>
              <a:spcBef>
                <a:spcPts val="0"/>
              </a:spcBef>
              <a:spcAft>
                <a:spcPts val="0"/>
              </a:spcAft>
              <a:buClr>
                <a:prstClr val="black"/>
              </a:buClr>
              <a:buSzTx/>
              <a:buFontTx/>
              <a:buNone/>
              <a:defRPr/>
            </a:pP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朱寰</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世界上古中古史</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》（上册）</a:t>
            </a:r>
            <a:endPar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0" name="Rectangle 5"/>
          <p:cNvSpPr>
            <a:spLocks noChangeArrowheads="1"/>
          </p:cNvSpPr>
          <p:nvPr/>
        </p:nvSpPr>
        <p:spPr bwMode="auto">
          <a:xfrm>
            <a:off x="9495790" y="6320790"/>
            <a:ext cx="2522220"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0" lang="zh-CN" sz="2000" dirty="0" smtClean="0">
                <a:solidFill>
                  <a:schemeClr val="tx1"/>
                </a:solidFill>
                <a:effectLst/>
                <a:latin typeface="方正清刻本悦宋简体" panose="02000000000000000000" charset="-122"/>
                <a:ea typeface="方正清刻本悦宋简体" panose="02000000000000000000" charset="-122"/>
                <a:cs typeface="方正清刻本悦宋简体" panose="02000000000000000000" charset="-122"/>
              </a:rPr>
              <a:t>雅典瓷瓶</a:t>
            </a:r>
            <a:r>
              <a:rPr kumimoji="0" lang="en-US" altLang="zh-CN" sz="2000" dirty="0" smtClean="0">
                <a:solidFill>
                  <a:schemeClr val="tx1"/>
                </a:solidFill>
                <a:effectLst/>
                <a:latin typeface="方正清刻本悦宋简体" panose="02000000000000000000" charset="-122"/>
                <a:ea typeface="方正清刻本悦宋简体" panose="02000000000000000000" charset="-122"/>
                <a:cs typeface="方正清刻本悦宋简体" panose="02000000000000000000" charset="-122"/>
              </a:rPr>
              <a:t>(</a:t>
            </a:r>
            <a:r>
              <a:rPr kumimoji="0" lang="zh-CN" altLang="en-US" sz="2000" dirty="0" smtClean="0">
                <a:solidFill>
                  <a:schemeClr val="tx1"/>
                </a:solidFill>
                <a:effectLst/>
                <a:latin typeface="方正清刻本悦宋简体" panose="02000000000000000000" charset="-122"/>
                <a:ea typeface="方正清刻本悦宋简体" panose="02000000000000000000" charset="-122"/>
                <a:cs typeface="方正清刻本悦宋简体" panose="02000000000000000000" charset="-122"/>
              </a:rPr>
              <a:t>前</a:t>
            </a:r>
            <a:r>
              <a:rPr kumimoji="0" lang="en-US" altLang="zh-CN" sz="2000" dirty="0" smtClean="0">
                <a:solidFill>
                  <a:schemeClr val="tx1"/>
                </a:solidFill>
                <a:effectLst/>
                <a:latin typeface="Times New Roman" panose="02020603050405020304" charset="0"/>
                <a:ea typeface="方正清刻本悦宋简体" panose="02000000000000000000" charset="-122"/>
                <a:cs typeface="Times New Roman" panose="02020603050405020304" charset="0"/>
              </a:rPr>
              <a:t>6</a:t>
            </a:r>
            <a:r>
              <a:rPr kumimoji="0" lang="zh-CN" altLang="en-US" sz="2000" dirty="0" smtClean="0">
                <a:solidFill>
                  <a:schemeClr val="tx1"/>
                </a:solidFill>
                <a:effectLst/>
                <a:latin typeface="方正清刻本悦宋简体" panose="02000000000000000000" charset="-122"/>
                <a:ea typeface="方正清刻本悦宋简体" panose="02000000000000000000" charset="-122"/>
                <a:cs typeface="方正清刻本悦宋简体" panose="02000000000000000000" charset="-122"/>
              </a:rPr>
              <a:t>世纪</a:t>
            </a:r>
            <a:r>
              <a:rPr kumimoji="0" lang="en-US" altLang="zh-CN" sz="2000" dirty="0" smtClean="0">
                <a:solidFill>
                  <a:schemeClr val="tx1"/>
                </a:solidFill>
                <a:effectLst/>
                <a:latin typeface="方正清刻本悦宋简体" panose="02000000000000000000" charset="-122"/>
                <a:ea typeface="方正清刻本悦宋简体" panose="02000000000000000000" charset="-122"/>
                <a:cs typeface="方正清刻本悦宋简体" panose="02000000000000000000" charset="-122"/>
              </a:rPr>
              <a:t>)</a:t>
            </a:r>
            <a:endParaRPr kumimoji="0" lang="en-US" altLang="zh-CN" sz="2000" dirty="0" smtClean="0">
              <a:solidFill>
                <a:schemeClr val="tx1"/>
              </a:solidFill>
              <a:effectLst/>
              <a:latin typeface="方正清刻本悦宋简体" panose="02000000000000000000" charset="-122"/>
              <a:ea typeface="方正清刻本悦宋简体" panose="02000000000000000000" charset="-122"/>
              <a:cs typeface="方正清刻本悦宋简体" panose="02000000000000000000" charset="-122"/>
            </a:endParaRPr>
          </a:p>
        </p:txBody>
      </p:sp>
      <p:sp>
        <p:nvSpPr>
          <p:cNvPr id="11" name="文本框 10"/>
          <p:cNvSpPr txBox="1"/>
          <p:nvPr/>
        </p:nvSpPr>
        <p:spPr>
          <a:xfrm>
            <a:off x="194310" y="5880735"/>
            <a:ext cx="9519285" cy="977265"/>
          </a:xfrm>
          <a:prstGeom prst="rect">
            <a:avLst/>
          </a:prstGeom>
          <a:noFill/>
        </p:spPr>
        <p:txBody>
          <a:bodyPr wrap="square" rtlCol="0" anchor="t">
            <a:spAutoFit/>
          </a:bodyPr>
          <a:p>
            <a:pPr marL="0" marR="0" lvl="0" indent="0" algn="just" defTabSz="914400" fontAlgn="auto">
              <a:lnSpc>
                <a:spcPct val="120000"/>
              </a:lnSpc>
              <a:spcBef>
                <a:spcPts val="0"/>
              </a:spcBef>
              <a:spcAft>
                <a:spcPts val="0"/>
              </a:spcAft>
              <a:buClr>
                <a:prstClr val="black"/>
              </a:buClr>
              <a:buSzTx/>
              <a:buFontTx/>
              <a:buNone/>
              <a:defRPr/>
            </a:pPr>
            <a:r>
              <a:rPr lang="en-US" altLang="zh-CN" sz="2400" kern="0" noProof="0" dirty="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    </a:t>
            </a:r>
            <a:r>
              <a:rPr lang="zh-CN" altLang="en-US" sz="2400" kern="0" noProof="0" dirty="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①引进作物，因地制宜，发展手工业和工商业。</a:t>
            </a:r>
            <a:endParaRPr lang="zh-CN" altLang="en-US" sz="2400" kern="0" noProof="0" dirty="0">
              <a:ln>
                <a:noFill/>
              </a:ln>
              <a:solidFill>
                <a:srgbClr val="7030A0"/>
              </a:solidFill>
              <a:effectLst/>
              <a:uLnTx/>
              <a:uFillTx/>
              <a:latin typeface="黑体" panose="02010609060101010101" charset="-122"/>
              <a:ea typeface="黑体" panose="02010609060101010101" charset="-122"/>
              <a:cs typeface="黑体" panose="02010609060101010101" charset="-122"/>
              <a:sym typeface="+mn-ea"/>
            </a:endParaRPr>
          </a:p>
          <a:p>
            <a:pPr marL="0" marR="0" lvl="0" indent="0" algn="just" defTabSz="914400" fontAlgn="auto">
              <a:lnSpc>
                <a:spcPct val="120000"/>
              </a:lnSpc>
              <a:spcBef>
                <a:spcPts val="0"/>
              </a:spcBef>
              <a:spcAft>
                <a:spcPts val="0"/>
              </a:spcAft>
              <a:buClr>
                <a:prstClr val="black"/>
              </a:buClr>
              <a:buSzTx/>
              <a:buFontTx/>
              <a:buNone/>
              <a:defRPr/>
            </a:pPr>
            <a:r>
              <a:rPr lang="zh-CN" altLang="en-US" sz="2400" kern="0" noProof="0" dirty="0" smtClean="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    ②农业生产中</a:t>
            </a:r>
            <a:r>
              <a:rPr lang="zh-CN" altLang="en-US" sz="2400" kern="0" noProof="0" dirty="0" smtClean="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普遍使用</a:t>
            </a:r>
            <a:r>
              <a:rPr lang="zh-CN" altLang="en-US" sz="2400" kern="0" noProof="0" dirty="0" smtClean="0">
                <a:ln>
                  <a:noFill/>
                </a:ln>
                <a:solidFill>
                  <a:srgbClr val="7030A0"/>
                </a:solidFill>
                <a:effectLst/>
                <a:uLnTx/>
                <a:uFillTx/>
                <a:latin typeface="黑体" panose="02010609060101010101" charset="-122"/>
                <a:ea typeface="黑体" panose="02010609060101010101" charset="-122"/>
                <a:cs typeface="黑体" panose="02010609060101010101" charset="-122"/>
                <a:sym typeface="+mn-ea"/>
              </a:rPr>
              <a:t>奴隶。</a:t>
            </a:r>
            <a:endParaRPr lang="zh-CN" altLang="en-US" sz="2400" kern="0" noProof="0" dirty="0" smtClean="0">
              <a:ln>
                <a:noFill/>
              </a:ln>
              <a:solidFill>
                <a:srgbClr val="7030A0"/>
              </a:solidFill>
              <a:effectLst/>
              <a:uLnTx/>
              <a:uFillTx/>
              <a:latin typeface="黑体" panose="02010609060101010101" charset="-122"/>
              <a:ea typeface="黑体" panose="02010609060101010101" charset="-122"/>
              <a:cs typeface="黑体" panose="02010609060101010101"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3175" y="5370195"/>
            <a:ext cx="12206605" cy="1487805"/>
            <a:chOff x="-23" y="6078"/>
            <a:chExt cx="19223" cy="2343"/>
          </a:xfrm>
        </p:grpSpPr>
        <p:sp>
          <p:nvSpPr>
            <p:cNvPr id="15" name="矩形 14"/>
            <p:cNvSpPr/>
            <p:nvPr/>
          </p:nvSpPr>
          <p:spPr>
            <a:xfrm>
              <a:off x="-23" y="6078"/>
              <a:ext cx="19223" cy="2343"/>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7657" y="6078"/>
              <a:ext cx="11327" cy="2325"/>
            </a:xfrm>
            <a:prstGeom prst="rect">
              <a:avLst/>
            </a:prstGeom>
            <a:noFill/>
          </p:spPr>
          <p:txBody>
            <a:bodyPr wrap="square" rtlCol="0" anchor="t">
              <a:spAutoFit/>
            </a:bodyPr>
            <a:p>
              <a:pPr marL="0" marR="0" lvl="0" indent="0" algn="just" defTabSz="914400" fontAlgn="auto">
                <a:lnSpc>
                  <a:spcPct val="125000"/>
                </a:lnSpc>
                <a:spcBef>
                  <a:spcPts val="0"/>
                </a:spcBef>
                <a:spcAft>
                  <a:spcPts val="0"/>
                </a:spcAft>
                <a:buClr>
                  <a:prstClr val="black"/>
                </a:buClr>
                <a:buSzTx/>
                <a:buFontTx/>
                <a:buNone/>
                <a:defRPr/>
              </a:pPr>
              <a:r>
                <a:rPr lang="en-US" altLang="zh-CN"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    </a:t>
              </a:r>
              <a:r>
                <a:rPr lang="zh-CN" altLang="en-US"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历史学者戴尔</a:t>
              </a:r>
              <a:r>
                <a:rPr lang="en-US" altLang="zh-CN"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a:t>
              </a:r>
              <a:r>
                <a:rPr lang="zh-CN" altLang="en-US"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布朗用</a:t>
              </a:r>
              <a:r>
                <a:rPr lang="en-US" altLang="zh-CN"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a:t>
              </a:r>
              <a:r>
                <a:rPr lang="zh-CN" altLang="en-US"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灿烂而血腥</a:t>
              </a:r>
              <a:r>
                <a:rPr lang="en-US" altLang="zh-CN"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a:t>
              </a:r>
              <a:r>
                <a:rPr lang="zh-CN" altLang="en-US"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形容阿兹特克文明，结合所学知识，你支持</a:t>
              </a:r>
              <a:r>
                <a:rPr lang="zh-CN" altLang="en-US"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戴尔</a:t>
              </a:r>
              <a:r>
                <a:rPr lang="en-US" altLang="zh-CN"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a:t>
              </a:r>
              <a:r>
                <a:rPr lang="zh-CN" altLang="en-US"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布朗的这一说法吗？</a:t>
              </a:r>
              <a:endParaRPr lang="zh-CN" altLang="en-US" sz="2400" kern="0" noProof="0" dirty="0" smtClean="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endParaRPr>
            </a:p>
          </p:txBody>
        </p:sp>
      </p:grpSp>
      <p:sp>
        <p:nvSpPr>
          <p:cNvPr id="4" name="文本框 3"/>
          <p:cNvSpPr txBox="1"/>
          <p:nvPr>
            <p:custDataLst>
              <p:tags r:id="rId1"/>
            </p:custDataLst>
          </p:nvPr>
        </p:nvSpPr>
        <p:spPr>
          <a:xfrm>
            <a:off x="292100" y="351790"/>
            <a:ext cx="8047990" cy="521970"/>
          </a:xfrm>
          <a:prstGeom prst="rect">
            <a:avLst/>
          </a:prstGeom>
          <a:noFill/>
        </p:spPr>
        <p:txBody>
          <a:bodyPr wrap="none" rtlCol="0" anchor="t">
            <a:spAutoFit/>
          </a:bodyPr>
          <a:p>
            <a:r>
              <a:rPr lang="zh-CN" altLang="en-US"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rPr>
              <a:t>从天命到人为</a:t>
            </a:r>
            <a:r>
              <a:rPr lang="en-US" altLang="zh-CN"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rPr>
              <a:t>——</a:t>
            </a:r>
            <a:r>
              <a:rPr lang="zh-CN" altLang="en-US"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rPr>
              <a:t>不同地区的食物生产与社会生活</a:t>
            </a:r>
            <a:endParaRPr lang="zh-CN" altLang="en-US"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endParaRPr>
          </a:p>
        </p:txBody>
      </p:sp>
      <p:sp>
        <p:nvSpPr>
          <p:cNvPr id="5" name="矩形 4"/>
          <p:cNvSpPr/>
          <p:nvPr>
            <p:custDataLst>
              <p:tags r:id="rId2"/>
            </p:custDataLst>
          </p:nvPr>
        </p:nvSpPr>
        <p:spPr>
          <a:xfrm>
            <a:off x="3175"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custDataLst>
              <p:tags r:id="rId3"/>
            </p:custDataLst>
          </p:nvPr>
        </p:nvSpPr>
        <p:spPr>
          <a:xfrm>
            <a:off x="210820" y="979170"/>
            <a:ext cx="1714500" cy="460375"/>
          </a:xfrm>
          <a:prstGeom prst="rect">
            <a:avLst/>
          </a:prstGeom>
          <a:noFill/>
        </p:spPr>
        <p:txBody>
          <a:bodyPr wrap="none" rtlCol="0" anchor="t">
            <a:spAutoFit/>
          </a:bodyPr>
          <a:p>
            <a:r>
              <a:rPr lang="en-US" sz="2400" b="1" dirty="0">
                <a:solidFill>
                  <a:schemeClr val="tx1"/>
                </a:solidFill>
                <a:latin typeface="黑体" panose="02010609060101010101" charset="-122"/>
                <a:ea typeface="黑体" panose="02010609060101010101" charset="-122"/>
                <a:cs typeface="黑体" panose="02010609060101010101" charset="-122"/>
                <a:sym typeface="+mn-ea"/>
              </a:rPr>
              <a:t>5.</a:t>
            </a:r>
            <a:r>
              <a:rPr lang="zh-CN" altLang="en-US" sz="2400" b="1" dirty="0">
                <a:solidFill>
                  <a:schemeClr val="tx1"/>
                </a:solidFill>
                <a:latin typeface="黑体" panose="02010609060101010101" charset="-122"/>
                <a:ea typeface="黑体" panose="02010609060101010101" charset="-122"/>
                <a:cs typeface="黑体" panose="02010609060101010101" charset="-122"/>
                <a:sym typeface="+mn-ea"/>
              </a:rPr>
              <a:t>古代美洲</a:t>
            </a:r>
            <a:endParaRPr lang="zh-CN" altLang="en-US" sz="2400" b="1" dirty="0" smtClean="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11" name="文本框 10"/>
          <p:cNvSpPr txBox="1"/>
          <p:nvPr/>
        </p:nvSpPr>
        <p:spPr>
          <a:xfrm>
            <a:off x="3731260" y="1979930"/>
            <a:ext cx="8341360" cy="3080385"/>
          </a:xfrm>
          <a:prstGeom prst="rect">
            <a:avLst/>
          </a:prstGeom>
          <a:noFill/>
        </p:spPr>
        <p:txBody>
          <a:bodyPr wrap="square" rtlCol="0" anchor="t">
            <a:spAutoFit/>
          </a:bodyPr>
          <a:p>
            <a:pPr algn="just">
              <a:lnSpc>
                <a:spcPct val="135000"/>
              </a:lnSpc>
              <a:spcBef>
                <a:spcPts val="0"/>
              </a:spcBef>
              <a:spcAft>
                <a:spcPts val="0"/>
              </a:spcAft>
            </a:pPr>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（阿兹特克）</a:t>
            </a:r>
            <a:r>
              <a:rPr sz="2400">
                <a:latin typeface="楷体" panose="02010609060101010101" charset="-122"/>
                <a:ea typeface="楷体" panose="02010609060101010101" charset="-122"/>
                <a:cs typeface="楷体" panose="02010609060101010101" charset="-122"/>
              </a:rPr>
              <a:t>土地归公社所有，分给各个家族共同耕种。此外，还有专门供养祭司和军事首领的土地以及供军需用的军用地。这些土地用公社成员和奴隶来耕作。奴隶主要由战</a:t>
            </a:r>
            <a:r>
              <a:rPr sz="2400">
                <a:latin typeface="楷体" panose="02010609060101010101" charset="-122"/>
                <a:ea typeface="楷体" panose="02010609060101010101" charset="-122"/>
                <a:cs typeface="楷体" panose="02010609060101010101" charset="-122"/>
                <a:sym typeface="+mn-ea"/>
              </a:rPr>
              <a:t>俘</a:t>
            </a:r>
            <a:r>
              <a:rPr lang="zh-CN" sz="2400">
                <a:latin typeface="楷体" panose="02010609060101010101" charset="-122"/>
                <a:ea typeface="楷体" panose="02010609060101010101" charset="-122"/>
                <a:cs typeface="楷体" panose="02010609060101010101" charset="-122"/>
                <a:sym typeface="+mn-ea"/>
              </a:rPr>
              <a:t>和</a:t>
            </a:r>
            <a:r>
              <a:rPr sz="2400">
                <a:latin typeface="楷体" panose="02010609060101010101" charset="-122"/>
                <a:ea typeface="楷体" panose="02010609060101010101" charset="-122"/>
                <a:cs typeface="楷体" panose="02010609060101010101" charset="-122"/>
                <a:sym typeface="+mn-ea"/>
              </a:rPr>
              <a:t>债务奴隶构成，贵族和祭司一般都占有奴隶，用以从事耕作和建筑等劳动。奴隶也是买卖的对象。</a:t>
            </a:r>
            <a:endParaRPr sz="2400">
              <a:latin typeface="楷体" panose="02010609060101010101" charset="-122"/>
              <a:ea typeface="楷体" panose="02010609060101010101" charset="-122"/>
              <a:cs typeface="楷体" panose="02010609060101010101" charset="-122"/>
            </a:endParaRPr>
          </a:p>
          <a:p>
            <a:pPr algn="r">
              <a:lnSpc>
                <a:spcPct val="135000"/>
              </a:lnSpc>
              <a:spcBef>
                <a:spcPts val="0"/>
              </a:spcBef>
              <a:spcAft>
                <a:spcPts val="0"/>
              </a:spcAft>
            </a:pPr>
            <a:r>
              <a:rPr sz="2400">
                <a:latin typeface="宋体" panose="02010600030101010101" pitchFamily="2" charset="-122"/>
                <a:ea typeface="宋体" panose="02010600030101010101" pitchFamily="2" charset="-122"/>
                <a:cs typeface="宋体" panose="02010600030101010101" pitchFamily="2" charset="-122"/>
                <a:sym typeface="+mn-ea"/>
              </a:rPr>
              <a:t>——吴于廑、齐世荣《世界史·古代史》（上卷）</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3" name="图片 2"/>
          <p:cNvPicPr>
            <a:picLocks noChangeAspect="1"/>
          </p:cNvPicPr>
          <p:nvPr/>
        </p:nvPicPr>
        <p:blipFill>
          <a:blip r:embed="rId4"/>
          <a:stretch>
            <a:fillRect/>
          </a:stretch>
        </p:blipFill>
        <p:spPr>
          <a:xfrm>
            <a:off x="3175" y="1588770"/>
            <a:ext cx="3781425" cy="504507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7620" y="2807335"/>
            <a:ext cx="12206605" cy="18840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292100" y="351790"/>
            <a:ext cx="5545455" cy="521970"/>
          </a:xfrm>
          <a:prstGeom prst="rect">
            <a:avLst/>
          </a:prstGeom>
          <a:noFill/>
        </p:spPr>
        <p:txBody>
          <a:bodyPr wrap="none" rtlCol="0" anchor="t">
            <a:spAutoFit/>
          </a:bodyPr>
          <a:p>
            <a:pPr algn="l"/>
            <a:r>
              <a:rPr lang="zh-CN" sz="2800" b="1" dirty="0">
                <a:latin typeface="方正隶变_GBK" panose="02000000000000000000" charset="-122"/>
                <a:ea typeface="方正隶变_GBK" panose="02000000000000000000" charset="-122"/>
                <a:cs typeface="方正隶变_GBK" panose="02000000000000000000" charset="-122"/>
                <a:sym typeface="+mn-ea"/>
              </a:rPr>
              <a:t>导入新课：今天早餐你吃了什么？</a:t>
            </a:r>
            <a:endParaRPr lang="zh-CN" sz="2800" b="1" dirty="0" smtClean="0">
              <a:solidFill>
                <a:schemeClr val="tx1">
                  <a:lumMod val="75000"/>
                  <a:lumOff val="25000"/>
                </a:schemeClr>
              </a:solidFill>
              <a:latin typeface="方正隶变_GBK" panose="02000000000000000000" charset="-122"/>
              <a:ea typeface="方正隶变_GBK" panose="02000000000000000000" charset="-122"/>
              <a:cs typeface="方正隶变_GBK" panose="02000000000000000000" charset="-122"/>
              <a:sym typeface="+mn-ea"/>
            </a:endParaRPr>
          </a:p>
        </p:txBody>
      </p:sp>
      <p:sp>
        <p:nvSpPr>
          <p:cNvPr id="5" name="矩形 4"/>
          <p:cNvSpPr/>
          <p:nvPr/>
        </p:nvSpPr>
        <p:spPr>
          <a:xfrm>
            <a:off x="3175"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图片 20" descr="图片包含 餐桌, 就坐, 室内&#10;&#10;已生成极高可信度的说明"/>
          <p:cNvPicPr>
            <a:picLocks noChangeAspect="1"/>
          </p:cNvPicPr>
          <p:nvPr/>
        </p:nvPicPr>
        <p:blipFill>
          <a:blip r:embed="rId1"/>
          <a:stretch>
            <a:fillRect/>
          </a:stretch>
        </p:blipFill>
        <p:spPr>
          <a:xfrm>
            <a:off x="92075" y="1601470"/>
            <a:ext cx="2263775" cy="2631440"/>
          </a:xfrm>
          <a:prstGeom prst="rect">
            <a:avLst/>
          </a:prstGeom>
        </p:spPr>
      </p:pic>
      <p:pic>
        <p:nvPicPr>
          <p:cNvPr id="29" name="图片 28" descr="C:/Users/ADMINI~1/AppData/Local/Temp/kaimatting/20200531092252/output_aiMatting_20200531092343.pngoutput_aiMatting_20200531092343"/>
          <p:cNvPicPr>
            <a:picLocks noChangeAspect="1"/>
          </p:cNvPicPr>
          <p:nvPr/>
        </p:nvPicPr>
        <p:blipFill>
          <a:blip r:embed="rId2"/>
          <a:stretch>
            <a:fillRect/>
          </a:stretch>
        </p:blipFill>
        <p:spPr>
          <a:xfrm>
            <a:off x="5200650" y="1964690"/>
            <a:ext cx="2279650" cy="1905000"/>
          </a:xfrm>
          <a:prstGeom prst="rect">
            <a:avLst/>
          </a:prstGeom>
        </p:spPr>
      </p:pic>
      <p:pic>
        <p:nvPicPr>
          <p:cNvPr id="30" name="图片 29" descr="C:/Users/ADMINI~1/AppData/Local/Temp/kaimatting/20200531092530/output_aiMatting_20200531092617.pngoutput_aiMatting_20200531092617"/>
          <p:cNvPicPr>
            <a:picLocks noChangeAspect="1"/>
          </p:cNvPicPr>
          <p:nvPr/>
        </p:nvPicPr>
        <p:blipFill>
          <a:blip r:embed="rId3"/>
          <a:stretch>
            <a:fillRect/>
          </a:stretch>
        </p:blipFill>
        <p:spPr>
          <a:xfrm>
            <a:off x="9868535" y="2179955"/>
            <a:ext cx="2128520" cy="1474470"/>
          </a:xfrm>
          <a:prstGeom prst="rect">
            <a:avLst/>
          </a:prstGeom>
        </p:spPr>
      </p:pic>
      <p:pic>
        <p:nvPicPr>
          <p:cNvPr id="31" name="图片 30" descr="C:/Users/ADMINI~1/AppData/Local/Temp/kaimatting/20200531092743/output_aiMatting_20200531092823.pngoutput_aiMatting_20200531092823"/>
          <p:cNvPicPr>
            <a:picLocks noChangeAspect="1"/>
          </p:cNvPicPr>
          <p:nvPr/>
        </p:nvPicPr>
        <p:blipFill>
          <a:blip r:embed="rId4"/>
          <a:stretch>
            <a:fillRect/>
          </a:stretch>
        </p:blipFill>
        <p:spPr>
          <a:xfrm>
            <a:off x="7739380" y="1905000"/>
            <a:ext cx="1770380" cy="1847215"/>
          </a:xfrm>
          <a:prstGeom prst="rect">
            <a:avLst/>
          </a:prstGeom>
        </p:spPr>
      </p:pic>
      <p:pic>
        <p:nvPicPr>
          <p:cNvPr id="34" name="图片 33" descr="C:/Users/ADMINI~1/AppData/Local/Temp/kaimatting/20200531102230/output_aiMatting_20200531102235.pngoutput_aiMatting_20200531102235"/>
          <p:cNvPicPr>
            <a:picLocks noChangeAspect="1"/>
          </p:cNvPicPr>
          <p:nvPr/>
        </p:nvPicPr>
        <p:blipFill>
          <a:blip r:embed="rId5"/>
          <a:stretch>
            <a:fillRect/>
          </a:stretch>
        </p:blipFill>
        <p:spPr>
          <a:xfrm>
            <a:off x="2451735" y="1990725"/>
            <a:ext cx="2232660" cy="1852930"/>
          </a:xfrm>
          <a:prstGeom prst="rect">
            <a:avLst/>
          </a:prstGeom>
        </p:spPr>
      </p:pic>
      <p:sp>
        <p:nvSpPr>
          <p:cNvPr id="35" name="Rectangle 14"/>
          <p:cNvSpPr>
            <a:spLocks noChangeArrowheads="1"/>
          </p:cNvSpPr>
          <p:nvPr/>
        </p:nvSpPr>
        <p:spPr bwMode="auto">
          <a:xfrm>
            <a:off x="10460990" y="3971925"/>
            <a:ext cx="943610"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kumimoji="0" lang="zh-CN" altLang="en-US"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rPr>
              <a:t>三明治</a:t>
            </a:r>
            <a:endParaRPr kumimoji="0" lang="zh-CN" altLang="en-US"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endParaRPr>
          </a:p>
        </p:txBody>
      </p:sp>
      <p:sp>
        <p:nvSpPr>
          <p:cNvPr id="36" name="Rectangle 14"/>
          <p:cNvSpPr>
            <a:spLocks noChangeArrowheads="1"/>
          </p:cNvSpPr>
          <p:nvPr/>
        </p:nvSpPr>
        <p:spPr bwMode="auto">
          <a:xfrm>
            <a:off x="8317230" y="3971925"/>
            <a:ext cx="753110"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kumimoji="0" lang="zh-CN" altLang="en-US"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rPr>
              <a:t>汉 堡</a:t>
            </a:r>
            <a:endParaRPr kumimoji="0" lang="zh-CN" altLang="en-US"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endParaRPr>
          </a:p>
        </p:txBody>
      </p:sp>
      <p:sp>
        <p:nvSpPr>
          <p:cNvPr id="37" name="Rectangle 14"/>
          <p:cNvSpPr>
            <a:spLocks noChangeArrowheads="1"/>
          </p:cNvSpPr>
          <p:nvPr/>
        </p:nvSpPr>
        <p:spPr bwMode="auto">
          <a:xfrm>
            <a:off x="5963920" y="3971925"/>
            <a:ext cx="753110"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kumimoji="0" lang="zh-CN" altLang="en-US"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rPr>
              <a:t>包 子</a:t>
            </a:r>
            <a:endParaRPr kumimoji="0" lang="zh-CN" altLang="en-US"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endParaRPr>
          </a:p>
        </p:txBody>
      </p:sp>
      <p:sp>
        <p:nvSpPr>
          <p:cNvPr id="38" name="Rectangle 14"/>
          <p:cNvSpPr>
            <a:spLocks noChangeArrowheads="1"/>
          </p:cNvSpPr>
          <p:nvPr/>
        </p:nvSpPr>
        <p:spPr bwMode="auto">
          <a:xfrm>
            <a:off x="847090" y="3971925"/>
            <a:ext cx="753110"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kumimoji="0" lang="zh-CN" altLang="en-US"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rPr>
              <a:t>油 条</a:t>
            </a:r>
            <a:endParaRPr kumimoji="0" lang="zh-CN" altLang="en-US"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endParaRPr>
          </a:p>
        </p:txBody>
      </p:sp>
      <p:sp>
        <p:nvSpPr>
          <p:cNvPr id="39" name="Rectangle 14"/>
          <p:cNvSpPr>
            <a:spLocks noChangeArrowheads="1"/>
          </p:cNvSpPr>
          <p:nvPr/>
        </p:nvSpPr>
        <p:spPr bwMode="auto">
          <a:xfrm>
            <a:off x="3191510" y="3971925"/>
            <a:ext cx="753110"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kumimoji="0" lang="zh-CN" altLang="en-US"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rPr>
              <a:t>面 条</a:t>
            </a:r>
            <a:endParaRPr kumimoji="0" lang="zh-CN" altLang="en-US"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endParaRPr>
          </a:p>
        </p:txBody>
      </p:sp>
      <p:sp>
        <p:nvSpPr>
          <p:cNvPr id="40" name="文本框 39"/>
          <p:cNvSpPr txBox="1"/>
          <p:nvPr/>
        </p:nvSpPr>
        <p:spPr>
          <a:xfrm>
            <a:off x="2608580" y="5478780"/>
            <a:ext cx="6975475" cy="521970"/>
          </a:xfrm>
          <a:prstGeom prst="rect">
            <a:avLst/>
          </a:prstGeom>
          <a:noFill/>
        </p:spPr>
        <p:txBody>
          <a:bodyPr wrap="none" rtlCol="0" anchor="t">
            <a:spAutoFit/>
          </a:bodyPr>
          <a:p>
            <a:pPr algn="l"/>
            <a:r>
              <a:rPr lang="zh-CN" sz="2800" b="1" dirty="0">
                <a:latin typeface="方正隶变_GBK" panose="02000000000000000000" charset="-122"/>
                <a:ea typeface="方正隶变_GBK" panose="02000000000000000000" charset="-122"/>
                <a:cs typeface="方正隶变_GBK" panose="02000000000000000000" charset="-122"/>
                <a:sym typeface="+mn-ea"/>
              </a:rPr>
              <a:t>你知道这些食物的原材料都原产自那里吗？</a:t>
            </a:r>
            <a:endParaRPr lang="zh-CN" sz="2800" b="1" dirty="0" smtClean="0">
              <a:solidFill>
                <a:schemeClr val="tx1">
                  <a:lumMod val="75000"/>
                  <a:lumOff val="25000"/>
                </a:schemeClr>
              </a:solidFill>
              <a:latin typeface="方正隶变_GBK" panose="02000000000000000000" charset="-122"/>
              <a:ea typeface="方正隶变_GBK" panose="02000000000000000000" charset="-122"/>
              <a:cs typeface="方正隶变_GBK" panose="02000000000000000000"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dissolve">
                                      <p:cBhvr>
                                        <p:cTn id="10" dur="500"/>
                                        <p:tgtEl>
                                          <p:spTgt spid="21"/>
                                        </p:tgtEl>
                                      </p:cBhvr>
                                    </p:animEffect>
                                  </p:childTnLst>
                                </p:cTn>
                              </p:par>
                              <p:par>
                                <p:cTn id="11" presetID="9"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dissolve">
                                      <p:cBhvr>
                                        <p:cTn id="13" dur="500"/>
                                        <p:tgtEl>
                                          <p:spTgt spid="29"/>
                                        </p:tgtEl>
                                      </p:cBhvr>
                                    </p:animEffect>
                                  </p:childTnLst>
                                </p:cTn>
                              </p:par>
                              <p:par>
                                <p:cTn id="14" presetID="9" presetClass="entr" presetSubtype="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dissolve">
                                      <p:cBhvr>
                                        <p:cTn id="16" dur="500"/>
                                        <p:tgtEl>
                                          <p:spTgt spid="30"/>
                                        </p:tgtEl>
                                      </p:cBhvr>
                                    </p:animEffect>
                                  </p:childTnLst>
                                </p:cTn>
                              </p:par>
                              <p:par>
                                <p:cTn id="17" presetID="9"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dissolve">
                                      <p:cBhvr>
                                        <p:cTn id="19" dur="500"/>
                                        <p:tgtEl>
                                          <p:spTgt spid="31"/>
                                        </p:tgtEl>
                                      </p:cBhvr>
                                    </p:animEffect>
                                  </p:childTnLst>
                                </p:cTn>
                              </p:par>
                              <p:par>
                                <p:cTn id="20" presetID="9" presetClass="entr" presetSubtype="0"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dissolve">
                                      <p:cBhvr>
                                        <p:cTn id="22" dur="500"/>
                                        <p:tgtEl>
                                          <p:spTgt spid="34"/>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dissolve">
                                      <p:cBhvr>
                                        <p:cTn id="25" dur="500"/>
                                        <p:tgtEl>
                                          <p:spTgt spid="35"/>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dissolve">
                                      <p:cBhvr>
                                        <p:cTn id="28" dur="500"/>
                                        <p:tgtEl>
                                          <p:spTgt spid="36"/>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dissolve">
                                      <p:cBhvr>
                                        <p:cTn id="31" dur="500"/>
                                        <p:tgtEl>
                                          <p:spTgt spid="37"/>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dissolve">
                                      <p:cBhvr>
                                        <p:cTn id="34" dur="500"/>
                                        <p:tgtEl>
                                          <p:spTgt spid="38"/>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dissolve">
                                      <p:cBhvr>
                                        <p:cTn id="37" dur="5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500"/>
                                        <p:tgtEl>
                                          <p:spTgt spid="40"/>
                                        </p:tgtEl>
                                        <p:attrNameLst>
                                          <p:attrName>ppt_y</p:attrName>
                                        </p:attrNameLst>
                                      </p:cBhvr>
                                      <p:tavLst>
                                        <p:tav tm="0">
                                          <p:val>
                                            <p:strVal val="#ppt_y+#ppt_h*1.125000"/>
                                          </p:val>
                                        </p:tav>
                                        <p:tav tm="100000">
                                          <p:val>
                                            <p:strVal val="#ppt_y"/>
                                          </p:val>
                                        </p:tav>
                                      </p:tavLst>
                                    </p:anim>
                                    <p:animEffect transition="in" filter="wipe(up)">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5" grpId="0"/>
      <p:bldP spid="36" grpId="0"/>
      <p:bldP spid="37" grpId="0"/>
      <p:bldP spid="38" grpId="0"/>
      <p:bldP spid="39" grpId="0"/>
      <p:bldP spid="8" grpId="1" animBg="1"/>
      <p:bldP spid="35" grpId="1"/>
      <p:bldP spid="36" grpId="1"/>
      <p:bldP spid="37" grpId="1"/>
      <p:bldP spid="38" grpId="1"/>
      <p:bldP spid="39" grpId="1"/>
      <p:bldP spid="4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矩形 23"/>
          <p:cNvSpPr/>
          <p:nvPr/>
        </p:nvSpPr>
        <p:spPr>
          <a:xfrm>
            <a:off x="-12700" y="1474470"/>
            <a:ext cx="12216130" cy="45777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10160"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TextBox 13"/>
          <p:cNvSpPr txBox="1">
            <a:spLocks noChangeArrowheads="1"/>
          </p:cNvSpPr>
          <p:nvPr/>
        </p:nvSpPr>
        <p:spPr bwMode="auto">
          <a:xfrm>
            <a:off x="83820" y="2036445"/>
            <a:ext cx="2160000" cy="3448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fontAlgn="auto">
              <a:lnSpc>
                <a:spcPct val="130000"/>
              </a:lnSpc>
            </a:pPr>
            <a:r>
              <a:rPr kumimoji="0" lang="zh-CN" sz="2400" smtClean="0">
                <a:solidFill>
                  <a:srgbClr val="7030A0"/>
                </a:solidFill>
                <a:effectLst/>
                <a:latin typeface="汉仪大宋简" panose="02010600000101010101" charset="-122"/>
                <a:ea typeface="汉仪大宋简" panose="02010600000101010101" charset="-122"/>
              </a:rPr>
              <a:t>男子从事农业和畜牧业，占据主导地位；女子从事家庭劳动和家庭副业，处于从属地位</a:t>
            </a:r>
            <a:endParaRPr kumimoji="0" lang="zh-CN" sz="2400" smtClean="0">
              <a:solidFill>
                <a:srgbClr val="7030A0"/>
              </a:solidFill>
              <a:effectLst/>
              <a:latin typeface="汉仪大宋简" panose="02010600000101010101" charset="-122"/>
              <a:ea typeface="汉仪大宋简" panose="02010600000101010101" charset="-122"/>
            </a:endParaRPr>
          </a:p>
        </p:txBody>
      </p:sp>
      <p:sp>
        <p:nvSpPr>
          <p:cNvPr id="9" name="TextBox 15"/>
          <p:cNvSpPr txBox="1">
            <a:spLocks noChangeArrowheads="1"/>
          </p:cNvSpPr>
          <p:nvPr/>
        </p:nvSpPr>
        <p:spPr bwMode="auto">
          <a:xfrm>
            <a:off x="2547620" y="2036445"/>
            <a:ext cx="2160000" cy="248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fontAlgn="auto">
              <a:lnSpc>
                <a:spcPct val="130000"/>
              </a:lnSpc>
            </a:pPr>
            <a:r>
              <a:rPr kumimoji="0" lang="zh-CN" sz="2400" smtClean="0">
                <a:solidFill>
                  <a:srgbClr val="7030A0"/>
                </a:solidFill>
                <a:effectLst/>
                <a:latin typeface="汉仪大宋简" panose="02010600000101010101" charset="-122"/>
                <a:ea typeface="汉仪大宋简" panose="02010600000101010101" charset="-122"/>
              </a:rPr>
              <a:t>生产力发展，人类产品剩余，出现私有财产。产生了富人和穷人</a:t>
            </a:r>
            <a:endParaRPr kumimoji="0" lang="zh-CN" sz="2400" smtClean="0">
              <a:solidFill>
                <a:srgbClr val="7030A0"/>
              </a:solidFill>
              <a:effectLst/>
              <a:latin typeface="汉仪大宋简" panose="02010600000101010101" charset="-122"/>
              <a:ea typeface="汉仪大宋简" panose="02010600000101010101" charset="-122"/>
            </a:endParaRPr>
          </a:p>
        </p:txBody>
      </p:sp>
      <p:sp>
        <p:nvSpPr>
          <p:cNvPr id="15" name="TextBox 21"/>
          <p:cNvSpPr txBox="1">
            <a:spLocks noChangeArrowheads="1"/>
          </p:cNvSpPr>
          <p:nvPr/>
        </p:nvSpPr>
        <p:spPr bwMode="auto">
          <a:xfrm>
            <a:off x="7484110" y="2036445"/>
            <a:ext cx="2160000" cy="1050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fontAlgn="auto">
              <a:lnSpc>
                <a:spcPct val="130000"/>
              </a:lnSpc>
            </a:pPr>
            <a:r>
              <a:rPr kumimoji="0" lang="zh-CN" altLang="en-US" sz="2400" smtClean="0">
                <a:solidFill>
                  <a:srgbClr val="7030A0"/>
                </a:solidFill>
                <a:effectLst/>
                <a:latin typeface="汉仪大宋简" panose="02010600000101010101" charset="-122"/>
                <a:ea typeface="汉仪大宋简" panose="02010600000101010101" charset="-122"/>
              </a:rPr>
              <a:t>自由人（富人、穷人）、奴隶</a:t>
            </a:r>
            <a:endParaRPr kumimoji="0" lang="zh-CN" altLang="en-US" sz="2400" smtClean="0">
              <a:solidFill>
                <a:srgbClr val="7030A0"/>
              </a:solidFill>
              <a:effectLst/>
              <a:latin typeface="汉仪大宋简" panose="02010600000101010101" charset="-122"/>
              <a:ea typeface="汉仪大宋简" panose="02010600000101010101" charset="-122"/>
            </a:endParaRPr>
          </a:p>
        </p:txBody>
      </p:sp>
      <p:sp>
        <p:nvSpPr>
          <p:cNvPr id="16" name="TextBox 23"/>
          <p:cNvSpPr txBox="1">
            <a:spLocks noChangeArrowheads="1"/>
          </p:cNvSpPr>
          <p:nvPr/>
        </p:nvSpPr>
        <p:spPr bwMode="auto">
          <a:xfrm>
            <a:off x="9930130" y="2036445"/>
            <a:ext cx="2160000" cy="1050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fontAlgn="auto">
              <a:lnSpc>
                <a:spcPct val="130000"/>
              </a:lnSpc>
            </a:pPr>
            <a:r>
              <a:rPr kumimoji="0" lang="zh-CN" altLang="en-US" sz="2400" smtClean="0">
                <a:solidFill>
                  <a:srgbClr val="7030A0"/>
                </a:solidFill>
                <a:effectLst/>
                <a:latin typeface="汉仪大宋简" panose="02010600000101010101" charset="-122"/>
                <a:ea typeface="汉仪大宋简" panose="02010600000101010101" charset="-122"/>
              </a:rPr>
              <a:t>调节阶级之间的利益冲突</a:t>
            </a:r>
            <a:endParaRPr kumimoji="0" lang="zh-CN" altLang="en-US" sz="2400" smtClean="0">
              <a:solidFill>
                <a:srgbClr val="7030A0"/>
              </a:solidFill>
              <a:effectLst/>
              <a:latin typeface="汉仪大宋简" panose="02010600000101010101" charset="-122"/>
              <a:ea typeface="汉仪大宋简" panose="02010600000101010101" charset="-122"/>
            </a:endParaRPr>
          </a:p>
        </p:txBody>
      </p:sp>
      <p:sp>
        <p:nvSpPr>
          <p:cNvPr id="12" name="文本框 11"/>
          <p:cNvSpPr txBox="1"/>
          <p:nvPr>
            <p:custDataLst>
              <p:tags r:id="rId1"/>
            </p:custDataLst>
          </p:nvPr>
        </p:nvSpPr>
        <p:spPr>
          <a:xfrm>
            <a:off x="292100" y="351790"/>
            <a:ext cx="5545455" cy="521970"/>
          </a:xfrm>
          <a:prstGeom prst="rect">
            <a:avLst/>
          </a:prstGeom>
          <a:noFill/>
        </p:spPr>
        <p:txBody>
          <a:bodyPr wrap="none" rtlCol="0" anchor="t">
            <a:spAutoFit/>
          </a:bodyPr>
          <a:p>
            <a:pPr algn="l"/>
            <a:r>
              <a:rPr lang="zh-CN" altLang="en-US"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rPr>
              <a:t>从部落到国家</a:t>
            </a:r>
            <a:r>
              <a:rPr lang="en-US" altLang="zh-CN"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rPr>
              <a:t>——</a:t>
            </a:r>
            <a:r>
              <a:rPr lang="zh-CN" altLang="en-US"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rPr>
              <a:t>生产关系的变化</a:t>
            </a:r>
            <a:endParaRPr lang="zh-CN" altLang="en-US"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endParaRPr>
          </a:p>
        </p:txBody>
      </p:sp>
      <p:sp>
        <p:nvSpPr>
          <p:cNvPr id="18" name="圆角矩形 17"/>
          <p:cNvSpPr/>
          <p:nvPr/>
        </p:nvSpPr>
        <p:spPr>
          <a:xfrm>
            <a:off x="198120" y="1183640"/>
            <a:ext cx="1932940" cy="579755"/>
          </a:xfrm>
          <a:prstGeom prst="round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ffectLst>
                <a:outerShdw blurRad="38100" dist="38100" dir="2700000" algn="tl">
                  <a:srgbClr val="000000">
                    <a:alpha val="43137"/>
                  </a:srgbClr>
                </a:outerShdw>
              </a:effectLst>
            </a:endParaRPr>
          </a:p>
        </p:txBody>
      </p:sp>
      <p:sp>
        <p:nvSpPr>
          <p:cNvPr id="19" name="圆角矩形 18"/>
          <p:cNvSpPr/>
          <p:nvPr/>
        </p:nvSpPr>
        <p:spPr>
          <a:xfrm>
            <a:off x="2661285" y="1187450"/>
            <a:ext cx="1932940" cy="579755"/>
          </a:xfrm>
          <a:prstGeom prst="round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ffectLst>
                <a:outerShdw blurRad="38100" dist="38100" dir="2700000" algn="tl">
                  <a:srgbClr val="000000">
                    <a:alpha val="43137"/>
                  </a:srgbClr>
                </a:outerShdw>
              </a:effectLst>
            </a:endParaRPr>
          </a:p>
        </p:txBody>
      </p:sp>
      <p:sp>
        <p:nvSpPr>
          <p:cNvPr id="20" name="圆角矩形 19"/>
          <p:cNvSpPr/>
          <p:nvPr/>
        </p:nvSpPr>
        <p:spPr>
          <a:xfrm>
            <a:off x="5124450" y="1183640"/>
            <a:ext cx="1932940" cy="579755"/>
          </a:xfrm>
          <a:prstGeom prst="round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ffectLst>
                <a:outerShdw blurRad="38100" dist="38100" dir="2700000" algn="tl">
                  <a:srgbClr val="000000">
                    <a:alpha val="43137"/>
                  </a:srgbClr>
                </a:outerShdw>
              </a:effectLst>
            </a:endParaRPr>
          </a:p>
        </p:txBody>
      </p:sp>
      <p:sp>
        <p:nvSpPr>
          <p:cNvPr id="21" name="圆角矩形 20"/>
          <p:cNvSpPr/>
          <p:nvPr/>
        </p:nvSpPr>
        <p:spPr>
          <a:xfrm>
            <a:off x="7597775" y="1187450"/>
            <a:ext cx="1932940" cy="579755"/>
          </a:xfrm>
          <a:prstGeom prst="round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ffectLst>
                <a:outerShdw blurRad="38100" dist="38100" dir="2700000" algn="tl">
                  <a:srgbClr val="000000">
                    <a:alpha val="43137"/>
                  </a:srgbClr>
                </a:outerShdw>
              </a:effectLst>
            </a:endParaRPr>
          </a:p>
        </p:txBody>
      </p:sp>
      <p:sp>
        <p:nvSpPr>
          <p:cNvPr id="22" name="圆角矩形 21"/>
          <p:cNvSpPr/>
          <p:nvPr/>
        </p:nvSpPr>
        <p:spPr>
          <a:xfrm>
            <a:off x="10043795" y="1179830"/>
            <a:ext cx="1932940" cy="579755"/>
          </a:xfrm>
          <a:prstGeom prst="round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ffectLst>
                <a:outerShdw blurRad="38100" dist="38100" dir="2700000" algn="tl">
                  <a:srgbClr val="000000">
                    <a:alpha val="43137"/>
                  </a:srgbClr>
                </a:outerShdw>
              </a:effectLst>
            </a:endParaRPr>
          </a:p>
        </p:txBody>
      </p:sp>
      <p:sp>
        <p:nvSpPr>
          <p:cNvPr id="23" name="Text Box 4"/>
          <p:cNvSpPr txBox="1">
            <a:spLocks noChangeArrowheads="1"/>
          </p:cNvSpPr>
          <p:nvPr/>
        </p:nvSpPr>
        <p:spPr bwMode="auto">
          <a:xfrm>
            <a:off x="10044430" y="1285240"/>
            <a:ext cx="1932940" cy="368935"/>
          </a:xfrm>
          <a:prstGeom prst="rect">
            <a:avLst/>
          </a:prstGeom>
          <a:noFill/>
          <a:ln>
            <a:noFill/>
          </a:ln>
          <a:extLst>
            <a:ext uri="{91240B29-F687-4F45-9708-019B960494DF}">
              <a14:hiddenLine xmlns:a14="http://schemas.microsoft.com/office/drawing/2010/main" w="6350">
                <a:solidFill>
                  <a:srgbClr val="000000"/>
                </a:solidFill>
                <a:miter lim="800000"/>
                <a:headEnd/>
                <a:tailEnd/>
              </a14:hiddenLine>
            </a:ext>
          </a:extLst>
        </p:spPr>
        <p:txBody>
          <a:bodyPr wrap="square" lIns="0" tIns="0" rIns="0"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smtClean="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rPr>
              <a:t>强制机关诞生 </a:t>
            </a:r>
            <a:endParaRPr kumimoji="0" lang="zh-CN" altLang="en-US" sz="2400" b="1" i="0" u="none" strike="noStrike" kern="0" cap="none" spc="0" normalizeH="0" baseline="0" noProof="0" smtClean="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endParaRPr>
          </a:p>
        </p:txBody>
      </p:sp>
      <p:sp>
        <p:nvSpPr>
          <p:cNvPr id="25" name="Text Box 8"/>
          <p:cNvSpPr txBox="1">
            <a:spLocks noChangeArrowheads="1"/>
          </p:cNvSpPr>
          <p:nvPr/>
        </p:nvSpPr>
        <p:spPr bwMode="auto">
          <a:xfrm>
            <a:off x="7597775" y="1292225"/>
            <a:ext cx="1932305" cy="368935"/>
          </a:xfrm>
          <a:prstGeom prst="rect">
            <a:avLst/>
          </a:prstGeom>
          <a:noFill/>
          <a:ln>
            <a:noFill/>
          </a:ln>
          <a:extLst>
            <a:ext uri="{91240B29-F687-4F45-9708-019B960494DF}">
              <a14:hiddenLine xmlns:a14="http://schemas.microsoft.com/office/drawing/2010/main" w="6350">
                <a:solidFill>
                  <a:srgbClr val="000000"/>
                </a:solidFill>
                <a:miter lim="800000"/>
                <a:headEnd/>
                <a:tailEnd/>
              </a14:hiddenLine>
            </a:ext>
          </a:extLst>
        </p:spPr>
        <p:txBody>
          <a:bodyPr wrap="square" lIns="0" tIns="0" rIns="0"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smtClean="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rPr>
              <a:t>产生阶级差别</a:t>
            </a:r>
            <a:endParaRPr kumimoji="0" lang="zh-CN" altLang="en-US" sz="2400" b="1" i="0" u="none" strike="noStrike" kern="0" cap="none" spc="0" normalizeH="0" baseline="0" noProof="0" smtClean="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endParaRPr>
          </a:p>
        </p:txBody>
      </p:sp>
      <p:sp>
        <p:nvSpPr>
          <p:cNvPr id="26" name="Text Box 12"/>
          <p:cNvSpPr txBox="1">
            <a:spLocks noChangeArrowheads="1"/>
          </p:cNvSpPr>
          <p:nvPr/>
        </p:nvSpPr>
        <p:spPr bwMode="auto">
          <a:xfrm>
            <a:off x="5125085" y="1289050"/>
            <a:ext cx="1932940" cy="368935"/>
          </a:xfrm>
          <a:prstGeom prst="rect">
            <a:avLst/>
          </a:prstGeom>
          <a:noFill/>
          <a:ln>
            <a:noFill/>
          </a:ln>
          <a:extLst>
            <a:ext uri="{91240B29-F687-4F45-9708-019B960494DF}">
              <a14:hiddenLine xmlns:a14="http://schemas.microsoft.com/office/drawing/2010/main" w="6350">
                <a:solidFill>
                  <a:srgbClr val="000000"/>
                </a:solidFill>
                <a:miter lim="800000"/>
                <a:headEnd/>
                <a:tailEnd/>
              </a14:hiddenLine>
            </a:ext>
          </a:extLst>
        </p:spPr>
        <p:txBody>
          <a:bodyPr wrap="square" lIns="0" tIns="0" rIns="0"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smtClean="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rPr>
              <a:t>战俘变成奴隶</a:t>
            </a:r>
            <a:endParaRPr kumimoji="0" lang="zh-CN" altLang="en-US" sz="2400" b="1" i="0" u="none" strike="noStrike" kern="0" cap="none" spc="0" normalizeH="0" baseline="0" noProof="0" smtClean="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endParaRPr>
          </a:p>
        </p:txBody>
      </p:sp>
      <p:sp>
        <p:nvSpPr>
          <p:cNvPr id="27" name="Text Box 16"/>
          <p:cNvSpPr txBox="1">
            <a:spLocks noChangeArrowheads="1"/>
          </p:cNvSpPr>
          <p:nvPr/>
        </p:nvSpPr>
        <p:spPr bwMode="auto">
          <a:xfrm>
            <a:off x="2661920" y="1292225"/>
            <a:ext cx="1932305" cy="368935"/>
          </a:xfrm>
          <a:prstGeom prst="rect">
            <a:avLst/>
          </a:prstGeom>
          <a:noFill/>
          <a:ln>
            <a:noFill/>
          </a:ln>
          <a:extLst>
            <a:ext uri="{91240B29-F687-4F45-9708-019B960494DF}">
              <a14:hiddenLine xmlns:a14="http://schemas.microsoft.com/office/drawing/2010/main" w="6350">
                <a:solidFill>
                  <a:srgbClr val="000000"/>
                </a:solidFill>
                <a:miter lim="800000"/>
                <a:headEnd/>
                <a:tailEnd/>
              </a14:hiddenLine>
            </a:ext>
          </a:extLst>
        </p:spPr>
        <p:txBody>
          <a:bodyPr wrap="square" lIns="0" tIns="0" rIns="0"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rPr>
              <a:t>贫富分化出现</a:t>
            </a:r>
            <a:endPar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endParaRPr>
          </a:p>
        </p:txBody>
      </p:sp>
      <p:sp>
        <p:nvSpPr>
          <p:cNvPr id="31" name="Text Box 20"/>
          <p:cNvSpPr txBox="1">
            <a:spLocks noChangeArrowheads="1"/>
          </p:cNvSpPr>
          <p:nvPr/>
        </p:nvSpPr>
        <p:spPr bwMode="auto">
          <a:xfrm>
            <a:off x="197485" y="1285240"/>
            <a:ext cx="1932940" cy="368935"/>
          </a:xfrm>
          <a:prstGeom prst="rect">
            <a:avLst/>
          </a:prstGeom>
          <a:noFill/>
          <a:ln>
            <a:noFill/>
          </a:ln>
          <a:extLst>
            <a:ext uri="{91240B29-F687-4F45-9708-019B960494DF}">
              <a14:hiddenLine xmlns:a14="http://schemas.microsoft.com/office/drawing/2010/main" w="6350">
                <a:solidFill>
                  <a:srgbClr val="000000"/>
                </a:solidFill>
                <a:miter lim="800000"/>
                <a:headEnd/>
                <a:tailEnd/>
              </a14:hiddenLine>
            </a:ext>
          </a:extLst>
        </p:spPr>
        <p:txBody>
          <a:bodyPr wrap="square" lIns="0" tIns="0" rIns="0"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rPr>
              <a:t>男女地位变化</a:t>
            </a:r>
            <a:endParaRPr kumimoji="0" lang="zh-CN" altLang="en-US" sz="2400" b="1"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endParaRPr>
          </a:p>
        </p:txBody>
      </p:sp>
      <p:sp>
        <p:nvSpPr>
          <p:cNvPr id="10" name="矩形 9"/>
          <p:cNvSpPr/>
          <p:nvPr/>
        </p:nvSpPr>
        <p:spPr>
          <a:xfrm>
            <a:off x="-10160" y="6051550"/>
            <a:ext cx="12213590" cy="854710"/>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426845" y="6217920"/>
            <a:ext cx="9326880" cy="521970"/>
          </a:xfrm>
          <a:prstGeom prst="rect">
            <a:avLst/>
          </a:prstGeom>
          <a:noFill/>
        </p:spPr>
        <p:txBody>
          <a:bodyPr wrap="none" rtlCol="0" anchor="t">
            <a:spAutoFit/>
          </a:bodyPr>
          <a:p>
            <a:pPr marL="0" marR="0" lvl="0" indent="0" algn="ctr" defTabSz="914400" eaLnBrk="1" fontAlgn="auto" latinLnBrk="0" hangingPunct="1">
              <a:lnSpc>
                <a:spcPct val="100000"/>
              </a:lnSpc>
              <a:spcBef>
                <a:spcPts val="0"/>
              </a:spcBef>
              <a:spcAft>
                <a:spcPts val="0"/>
              </a:spcAft>
              <a:buClrTx/>
              <a:buSzTx/>
              <a:buFontTx/>
              <a:buNone/>
              <a:defRPr/>
            </a:pPr>
            <a:r>
              <a:rPr lang="zh-CN" altLang="en-US" sz="2800" b="1" kern="0" spc="200" dirty="0">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sym typeface="+mn-ea"/>
              </a:rPr>
              <a:t>随着农业的产生，私有制和阶级的出现，国家应运而生</a:t>
            </a:r>
            <a:endParaRPr lang="zh-CN" altLang="en-US" sz="2800" b="1" kern="0" spc="20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sym typeface="+mn-ea"/>
            </a:endParaRPr>
          </a:p>
        </p:txBody>
      </p:sp>
      <p:sp>
        <p:nvSpPr>
          <p:cNvPr id="14" name="TextBox 20"/>
          <p:cNvSpPr txBox="1">
            <a:spLocks noChangeArrowheads="1"/>
          </p:cNvSpPr>
          <p:nvPr/>
        </p:nvSpPr>
        <p:spPr bwMode="auto">
          <a:xfrm>
            <a:off x="5010150" y="2036445"/>
            <a:ext cx="2160000" cy="1420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fontAlgn="auto">
              <a:lnSpc>
                <a:spcPct val="120000"/>
              </a:lnSpc>
            </a:pPr>
            <a:r>
              <a:rPr kumimoji="0" lang="zh-CN" altLang="en-US" sz="2400" smtClean="0">
                <a:solidFill>
                  <a:srgbClr val="7030A0"/>
                </a:solidFill>
                <a:effectLst/>
                <a:latin typeface="汉仪大宋简" panose="02010600000101010101" charset="-122"/>
                <a:ea typeface="汉仪大宋简" panose="02010600000101010101" charset="-122"/>
              </a:rPr>
              <a:t>军事首领将部落战争中的俘虏变成奴隶</a:t>
            </a:r>
            <a:endParaRPr kumimoji="0" lang="zh-CN" altLang="en-US" sz="2400" smtClean="0">
              <a:solidFill>
                <a:srgbClr val="7030A0"/>
              </a:solidFill>
              <a:effectLst/>
              <a:latin typeface="汉仪大宋简" panose="02010600000101010101" charset="-122"/>
              <a:ea typeface="汉仪大宋简" panose="02010600000101010101" charset="-122"/>
            </a:endParaRPr>
          </a:p>
        </p:txBody>
      </p:sp>
      <p:pic>
        <p:nvPicPr>
          <p:cNvPr id="30724" name="Picture 8" descr="E:\高一下\必修三\必修二\第1课 精耕细作农业生产模式的形成\Pic\原始.png原始"/>
          <p:cNvPicPr>
            <a:picLocks noChangeAspect="1"/>
          </p:cNvPicPr>
          <p:nvPr/>
        </p:nvPicPr>
        <p:blipFill>
          <a:blip r:embed="rId2"/>
          <a:stretch>
            <a:fillRect/>
          </a:stretch>
        </p:blipFill>
        <p:spPr>
          <a:xfrm>
            <a:off x="5340350" y="2942590"/>
            <a:ext cx="6851650" cy="317309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0160"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1"/>
            </p:custDataLst>
          </p:nvPr>
        </p:nvSpPr>
        <p:spPr>
          <a:xfrm>
            <a:off x="292100" y="351790"/>
            <a:ext cx="1612900" cy="521970"/>
          </a:xfrm>
          <a:prstGeom prst="rect">
            <a:avLst/>
          </a:prstGeom>
          <a:noFill/>
        </p:spPr>
        <p:txBody>
          <a:bodyPr wrap="none" rtlCol="0" anchor="t">
            <a:spAutoFit/>
          </a:bodyPr>
          <a:p>
            <a:pPr algn="l"/>
            <a:r>
              <a:rPr lang="zh-CN"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rPr>
              <a:t>课堂总结</a:t>
            </a:r>
            <a:endParaRPr lang="zh-CN"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endParaRPr>
          </a:p>
        </p:txBody>
      </p:sp>
      <p:grpSp>
        <p:nvGrpSpPr>
          <p:cNvPr id="39" name="组合 38"/>
          <p:cNvGrpSpPr/>
          <p:nvPr/>
        </p:nvGrpSpPr>
        <p:grpSpPr>
          <a:xfrm>
            <a:off x="314960" y="873760"/>
            <a:ext cx="11563350" cy="5739765"/>
            <a:chOff x="311" y="1230"/>
            <a:chExt cx="18210" cy="9039"/>
          </a:xfrm>
        </p:grpSpPr>
        <p:sp>
          <p:nvSpPr>
            <p:cNvPr id="2" name="文本框 1"/>
            <p:cNvSpPr txBox="1"/>
            <p:nvPr>
              <p:custDataLst>
                <p:tags r:id="rId2"/>
              </p:custDataLst>
            </p:nvPr>
          </p:nvSpPr>
          <p:spPr>
            <a:xfrm>
              <a:off x="311" y="2718"/>
              <a:ext cx="912" cy="6929"/>
            </a:xfrm>
            <a:prstGeom prst="rect">
              <a:avLst/>
            </a:prstGeom>
            <a:noFill/>
          </p:spPr>
          <p:txBody>
            <a:bodyPr wrap="square" rtlCol="0" anchor="t">
              <a:spAutoFit/>
            </a:bodyPr>
            <a:p>
              <a:pPr algn="l"/>
              <a:r>
                <a:rPr lang="zh-CN" altLang="en-US" sz="2800" dirty="0">
                  <a:solidFill>
                    <a:schemeClr val="tx1"/>
                  </a:solidFill>
                  <a:latin typeface="黑体" panose="02010609060101010101" charset="-122"/>
                  <a:ea typeface="黑体" panose="02010609060101010101" charset="-122"/>
                  <a:cs typeface="方正隶变_GBK" panose="02000000000000000000" charset="-122"/>
                  <a:sym typeface="+mn-ea"/>
                </a:rPr>
                <a:t>从食物采集到食物生产</a:t>
              </a:r>
              <a:endParaRPr lang="zh-CN" altLang="en-US" sz="2800" dirty="0">
                <a:solidFill>
                  <a:schemeClr val="tx1"/>
                </a:solidFill>
                <a:latin typeface="黑体" panose="02010609060101010101" charset="-122"/>
                <a:ea typeface="黑体" panose="02010609060101010101" charset="-122"/>
                <a:cs typeface="方正隶变_GBK" panose="02000000000000000000" charset="-122"/>
                <a:sym typeface="+mn-ea"/>
              </a:endParaRPr>
            </a:p>
          </p:txBody>
        </p:sp>
        <p:sp>
          <p:nvSpPr>
            <p:cNvPr id="3" name="文本框 2"/>
            <p:cNvSpPr txBox="1"/>
            <p:nvPr>
              <p:custDataLst>
                <p:tags r:id="rId3"/>
              </p:custDataLst>
            </p:nvPr>
          </p:nvSpPr>
          <p:spPr>
            <a:xfrm>
              <a:off x="1792" y="2164"/>
              <a:ext cx="4608" cy="725"/>
            </a:xfrm>
            <a:prstGeom prst="rect">
              <a:avLst/>
            </a:prstGeom>
            <a:noFill/>
          </p:spPr>
          <p:txBody>
            <a:bodyPr wrap="none" rtlCol="0" anchor="t">
              <a:spAutoFit/>
            </a:bodyPr>
            <a:p>
              <a:pPr algn="l"/>
              <a:r>
                <a:rPr lang="zh-CN" sz="2400" dirty="0">
                  <a:solidFill>
                    <a:schemeClr val="tx1"/>
                  </a:solidFill>
                  <a:latin typeface="黑体" panose="02010609060101010101" charset="-122"/>
                  <a:ea typeface="黑体" panose="02010609060101010101" charset="-122"/>
                  <a:cs typeface="方正隶变_GBK" panose="02000000000000000000" charset="-122"/>
                  <a:sym typeface="+mn-ea"/>
                </a:rPr>
                <a:t>人类早期的生产生活</a:t>
              </a:r>
              <a:endParaRPr lang="zh-CN" sz="2400" dirty="0">
                <a:solidFill>
                  <a:schemeClr val="tx1"/>
                </a:solidFill>
                <a:latin typeface="黑体" panose="02010609060101010101" charset="-122"/>
                <a:ea typeface="黑体" panose="02010609060101010101" charset="-122"/>
                <a:cs typeface="方正隶变_GBK" panose="02000000000000000000" charset="-122"/>
                <a:sym typeface="+mn-ea"/>
              </a:endParaRPr>
            </a:p>
          </p:txBody>
        </p:sp>
        <p:sp>
          <p:nvSpPr>
            <p:cNvPr id="4" name="文本框 3"/>
            <p:cNvSpPr txBox="1"/>
            <p:nvPr>
              <p:custDataLst>
                <p:tags r:id="rId4"/>
              </p:custDataLst>
            </p:nvPr>
          </p:nvSpPr>
          <p:spPr>
            <a:xfrm>
              <a:off x="1791" y="6125"/>
              <a:ext cx="3706" cy="1307"/>
            </a:xfrm>
            <a:prstGeom prst="rect">
              <a:avLst/>
            </a:prstGeom>
            <a:noFill/>
          </p:spPr>
          <p:txBody>
            <a:bodyPr wrap="square" rtlCol="0" anchor="t">
              <a:spAutoFit/>
            </a:bodyPr>
            <a:p>
              <a:pPr algn="just"/>
              <a:r>
                <a:rPr lang="zh-CN" sz="2400" dirty="0">
                  <a:solidFill>
                    <a:schemeClr val="tx1"/>
                  </a:solidFill>
                  <a:latin typeface="黑体" panose="02010609060101010101" charset="-122"/>
                  <a:ea typeface="黑体" panose="02010609060101010101" charset="-122"/>
                  <a:cs typeface="方正隶变_GBK" panose="02000000000000000000" charset="-122"/>
                  <a:sym typeface="+mn-ea"/>
                </a:rPr>
                <a:t>不同地区的食物生产与社会生活</a:t>
              </a:r>
              <a:endParaRPr lang="zh-CN" sz="2400" dirty="0">
                <a:solidFill>
                  <a:schemeClr val="tx1"/>
                </a:solidFill>
                <a:latin typeface="黑体" panose="02010609060101010101" charset="-122"/>
                <a:ea typeface="黑体" panose="02010609060101010101" charset="-122"/>
                <a:cs typeface="方正隶变_GBK" panose="02000000000000000000" charset="-122"/>
                <a:sym typeface="+mn-ea"/>
              </a:endParaRPr>
            </a:p>
          </p:txBody>
        </p:sp>
        <p:sp>
          <p:nvSpPr>
            <p:cNvPr id="13" name="文本框 12"/>
            <p:cNvSpPr txBox="1"/>
            <p:nvPr>
              <p:custDataLst>
                <p:tags r:id="rId5"/>
              </p:custDataLst>
            </p:nvPr>
          </p:nvSpPr>
          <p:spPr>
            <a:xfrm>
              <a:off x="1791" y="9253"/>
              <a:ext cx="16730" cy="1016"/>
            </a:xfrm>
            <a:prstGeom prst="rect">
              <a:avLst/>
            </a:prstGeom>
            <a:noFill/>
          </p:spPr>
          <p:txBody>
            <a:bodyPr wrap="square" rtlCol="0" anchor="t">
              <a:spAutoFit/>
            </a:bodyPr>
            <a:p>
              <a:pPr algn="just">
                <a:lnSpc>
                  <a:spcPct val="150000"/>
                </a:lnSpc>
              </a:pPr>
              <a:r>
                <a:rPr lang="zh-CN" sz="2400" dirty="0">
                  <a:solidFill>
                    <a:schemeClr val="tx1"/>
                  </a:solidFill>
                  <a:latin typeface="黑体" panose="02010609060101010101" charset="-122"/>
                  <a:ea typeface="黑体" panose="02010609060101010101" charset="-122"/>
                  <a:cs typeface="方正隶变_GBK" panose="02000000000000000000" charset="-122"/>
                  <a:sym typeface="+mn-ea"/>
                </a:rPr>
                <a:t>生产关系的变化：随着农业的产生，私有制和阶级的出现，国家应运而生</a:t>
              </a:r>
              <a:endParaRPr lang="zh-CN" sz="2400" dirty="0">
                <a:solidFill>
                  <a:schemeClr val="tx1"/>
                </a:solidFill>
                <a:latin typeface="黑体" panose="02010609060101010101" charset="-122"/>
                <a:ea typeface="黑体" panose="02010609060101010101" charset="-122"/>
                <a:cs typeface="方正隶变_GBK" panose="02000000000000000000" charset="-122"/>
                <a:sym typeface="+mn-ea"/>
              </a:endParaRPr>
            </a:p>
          </p:txBody>
        </p:sp>
        <p:sp>
          <p:nvSpPr>
            <p:cNvPr id="28" name="文本框 27"/>
            <p:cNvSpPr txBox="1"/>
            <p:nvPr>
              <p:custDataLst>
                <p:tags r:id="rId6"/>
              </p:custDataLst>
            </p:nvPr>
          </p:nvSpPr>
          <p:spPr>
            <a:xfrm>
              <a:off x="6996" y="1230"/>
              <a:ext cx="7008" cy="1016"/>
            </a:xfrm>
            <a:prstGeom prst="rect">
              <a:avLst/>
            </a:prstGeom>
            <a:noFill/>
          </p:spPr>
          <p:txBody>
            <a:bodyPr wrap="none" rtlCol="0" anchor="t">
              <a:spAutoFit/>
            </a:bodyPr>
            <a:p>
              <a:pPr algn="l">
                <a:lnSpc>
                  <a:spcPct val="150000"/>
                </a:lnSpc>
                <a:spcBef>
                  <a:spcPts val="0"/>
                </a:spcBef>
                <a:spcAft>
                  <a:spcPts val="0"/>
                </a:spcAft>
              </a:pPr>
              <a:r>
                <a:rPr lang="zh-CN" sz="2400" dirty="0">
                  <a:solidFill>
                    <a:schemeClr val="tx1"/>
                  </a:solidFill>
                  <a:latin typeface="黑体" panose="02010609060101010101" charset="-122"/>
                  <a:ea typeface="黑体" panose="02010609060101010101" charset="-122"/>
                  <a:cs typeface="方正隶变_GBK" panose="02000000000000000000" charset="-122"/>
                  <a:sym typeface="+mn-ea"/>
                </a:rPr>
                <a:t>采集渔猎：木石骨器；学会用火</a:t>
              </a:r>
              <a:endParaRPr lang="zh-CN" sz="2400" dirty="0">
                <a:solidFill>
                  <a:schemeClr val="tx1"/>
                </a:solidFill>
                <a:latin typeface="黑体" panose="02010609060101010101" charset="-122"/>
                <a:ea typeface="黑体" panose="02010609060101010101" charset="-122"/>
                <a:cs typeface="方正隶变_GBK" panose="02000000000000000000" charset="-122"/>
                <a:sym typeface="+mn-ea"/>
              </a:endParaRPr>
            </a:p>
          </p:txBody>
        </p:sp>
        <p:sp>
          <p:nvSpPr>
            <p:cNvPr id="30" name="文本框 29"/>
            <p:cNvSpPr txBox="1"/>
            <p:nvPr>
              <p:custDataLst>
                <p:tags r:id="rId7"/>
              </p:custDataLst>
            </p:nvPr>
          </p:nvSpPr>
          <p:spPr>
            <a:xfrm>
              <a:off x="6190" y="4033"/>
              <a:ext cx="12329" cy="5378"/>
            </a:xfrm>
            <a:prstGeom prst="rect">
              <a:avLst/>
            </a:prstGeom>
            <a:noFill/>
          </p:spPr>
          <p:txBody>
            <a:bodyPr wrap="square" rtlCol="0" anchor="t">
              <a:spAutoFit/>
            </a:bodyPr>
            <a:p>
              <a:pPr algn="l">
                <a:lnSpc>
                  <a:spcPct val="150000"/>
                </a:lnSpc>
                <a:spcBef>
                  <a:spcPts val="0"/>
                </a:spcBef>
                <a:spcAft>
                  <a:spcPts val="0"/>
                </a:spcAft>
              </a:pPr>
              <a:r>
                <a:rPr lang="zh-CN" sz="2400" dirty="0">
                  <a:solidFill>
                    <a:schemeClr val="tx1"/>
                  </a:solidFill>
                  <a:latin typeface="黑体" panose="02010609060101010101" charset="-122"/>
                  <a:ea typeface="黑体" panose="02010609060101010101" charset="-122"/>
                  <a:cs typeface="方正隶变_GBK" panose="02000000000000000000" charset="-122"/>
                  <a:sym typeface="+mn-ea"/>
                </a:rPr>
                <a:t>古巴比伦：王室、神庙和贵族拥有很多土地</a:t>
              </a:r>
              <a:endParaRPr lang="zh-CN" sz="2400" dirty="0">
                <a:solidFill>
                  <a:schemeClr val="tx1"/>
                </a:solidFill>
                <a:latin typeface="黑体" panose="02010609060101010101" charset="-122"/>
                <a:ea typeface="黑体" panose="02010609060101010101" charset="-122"/>
                <a:cs typeface="方正隶变_GBK" panose="02000000000000000000" charset="-122"/>
                <a:sym typeface="+mn-ea"/>
              </a:endParaRPr>
            </a:p>
            <a:p>
              <a:pPr algn="l">
                <a:lnSpc>
                  <a:spcPct val="150000"/>
                </a:lnSpc>
                <a:spcBef>
                  <a:spcPts val="0"/>
                </a:spcBef>
                <a:spcAft>
                  <a:spcPts val="0"/>
                </a:spcAft>
              </a:pPr>
              <a:r>
                <a:rPr lang="zh-CN" sz="2400" dirty="0">
                  <a:solidFill>
                    <a:schemeClr val="tx1"/>
                  </a:solidFill>
                  <a:latin typeface="黑体" panose="02010609060101010101" charset="-122"/>
                  <a:ea typeface="黑体" panose="02010609060101010101" charset="-122"/>
                  <a:cs typeface="方正隶变_GBK" panose="02000000000000000000" charset="-122"/>
                  <a:sym typeface="+mn-ea"/>
                </a:rPr>
                <a:t>古代埃及：土地主要由王室和神庙占有；宗教信仰</a:t>
              </a:r>
              <a:endParaRPr lang="zh-CN" sz="2400" dirty="0">
                <a:solidFill>
                  <a:schemeClr val="tx1"/>
                </a:solidFill>
                <a:latin typeface="黑体" panose="02010609060101010101" charset="-122"/>
                <a:ea typeface="黑体" panose="02010609060101010101" charset="-122"/>
                <a:cs typeface="方正隶变_GBK" panose="02000000000000000000" charset="-122"/>
                <a:sym typeface="+mn-ea"/>
              </a:endParaRPr>
            </a:p>
            <a:p>
              <a:pPr algn="l">
                <a:lnSpc>
                  <a:spcPct val="150000"/>
                </a:lnSpc>
                <a:spcBef>
                  <a:spcPts val="0"/>
                </a:spcBef>
                <a:spcAft>
                  <a:spcPts val="0"/>
                </a:spcAft>
              </a:pPr>
              <a:r>
                <a:rPr lang="zh-CN" sz="2400" dirty="0">
                  <a:solidFill>
                    <a:schemeClr val="tx1"/>
                  </a:solidFill>
                  <a:latin typeface="黑体" panose="02010609060101010101" charset="-122"/>
                  <a:ea typeface="黑体" panose="02010609060101010101" charset="-122"/>
                  <a:cs typeface="方正隶变_GBK" panose="02000000000000000000" charset="-122"/>
                  <a:sym typeface="+mn-ea"/>
                </a:rPr>
                <a:t>古代中国：南稻北粟；土地掌握在各级贵族手中；铁犁牛</a:t>
              </a:r>
              <a:endParaRPr lang="zh-CN" sz="2400" dirty="0">
                <a:solidFill>
                  <a:schemeClr val="tx1"/>
                </a:solidFill>
                <a:latin typeface="黑体" panose="02010609060101010101" charset="-122"/>
                <a:ea typeface="黑体" panose="02010609060101010101" charset="-122"/>
                <a:cs typeface="方正隶变_GBK" panose="02000000000000000000" charset="-122"/>
                <a:sym typeface="+mn-ea"/>
              </a:endParaRPr>
            </a:p>
            <a:p>
              <a:pPr algn="l">
                <a:lnSpc>
                  <a:spcPct val="150000"/>
                </a:lnSpc>
                <a:spcBef>
                  <a:spcPts val="0"/>
                </a:spcBef>
                <a:spcAft>
                  <a:spcPts val="0"/>
                </a:spcAft>
              </a:pPr>
              <a:r>
                <a:rPr lang="zh-CN" sz="2400" dirty="0">
                  <a:solidFill>
                    <a:schemeClr val="tx1"/>
                  </a:solidFill>
                  <a:latin typeface="黑体" panose="02010609060101010101" charset="-122"/>
                  <a:ea typeface="黑体" panose="02010609060101010101" charset="-122"/>
                  <a:cs typeface="方正隶变_GBK" panose="02000000000000000000" charset="-122"/>
                  <a:sym typeface="+mn-ea"/>
                </a:rPr>
                <a:t>          耕；重农抑商；兴修水利；精耕细作</a:t>
              </a:r>
              <a:r>
                <a:rPr lang="en-US" altLang="zh-CN" sz="2400" dirty="0">
                  <a:solidFill>
                    <a:schemeClr val="tx1"/>
                  </a:solidFill>
                  <a:latin typeface="黑体" panose="02010609060101010101" charset="-122"/>
                  <a:ea typeface="黑体" panose="02010609060101010101" charset="-122"/>
                  <a:cs typeface="方正隶变_GBK" panose="02000000000000000000" charset="-122"/>
                  <a:sym typeface="+mn-ea"/>
                </a:rPr>
                <a:t>……</a:t>
              </a:r>
              <a:endParaRPr lang="zh-CN" sz="2400" dirty="0">
                <a:solidFill>
                  <a:schemeClr val="tx1"/>
                </a:solidFill>
                <a:latin typeface="黑体" panose="02010609060101010101" charset="-122"/>
                <a:ea typeface="黑体" panose="02010609060101010101" charset="-122"/>
                <a:cs typeface="方正隶变_GBK" panose="02000000000000000000" charset="-122"/>
                <a:sym typeface="+mn-ea"/>
              </a:endParaRPr>
            </a:p>
            <a:p>
              <a:pPr algn="l">
                <a:lnSpc>
                  <a:spcPct val="150000"/>
                </a:lnSpc>
                <a:spcBef>
                  <a:spcPts val="0"/>
                </a:spcBef>
                <a:spcAft>
                  <a:spcPts val="0"/>
                </a:spcAft>
              </a:pPr>
              <a:r>
                <a:rPr lang="zh-CN" sz="2400" dirty="0">
                  <a:solidFill>
                    <a:schemeClr val="tx1"/>
                  </a:solidFill>
                  <a:latin typeface="黑体" panose="02010609060101010101" charset="-122"/>
                  <a:ea typeface="黑体" panose="02010609060101010101" charset="-122"/>
                  <a:cs typeface="方正隶变_GBK" panose="02000000000000000000" charset="-122"/>
                  <a:sym typeface="+mn-ea"/>
                </a:rPr>
                <a:t>古代希腊：因地制宜；城邦公民拥有土地</a:t>
              </a:r>
              <a:endParaRPr lang="zh-CN" sz="2400" dirty="0">
                <a:solidFill>
                  <a:schemeClr val="tx1"/>
                </a:solidFill>
                <a:latin typeface="黑体" panose="02010609060101010101" charset="-122"/>
                <a:ea typeface="黑体" panose="02010609060101010101" charset="-122"/>
                <a:cs typeface="方正隶变_GBK" panose="02000000000000000000" charset="-122"/>
                <a:sym typeface="+mn-ea"/>
              </a:endParaRPr>
            </a:p>
            <a:p>
              <a:pPr algn="l">
                <a:lnSpc>
                  <a:spcPct val="150000"/>
                </a:lnSpc>
                <a:spcBef>
                  <a:spcPts val="0"/>
                </a:spcBef>
                <a:spcAft>
                  <a:spcPts val="0"/>
                </a:spcAft>
              </a:pPr>
              <a:r>
                <a:rPr lang="zh-CN" sz="2400" dirty="0">
                  <a:solidFill>
                    <a:schemeClr val="tx1"/>
                  </a:solidFill>
                  <a:latin typeface="黑体" panose="02010609060101010101" charset="-122"/>
                  <a:ea typeface="黑体" panose="02010609060101010101" charset="-122"/>
                  <a:cs typeface="方正隶变_GBK" panose="02000000000000000000" charset="-122"/>
                  <a:sym typeface="+mn-ea"/>
                </a:rPr>
                <a:t>古代美洲：土地贵族私有和村社公有</a:t>
              </a:r>
              <a:endParaRPr lang="zh-CN" sz="2400" dirty="0">
                <a:solidFill>
                  <a:schemeClr val="tx1"/>
                </a:solidFill>
                <a:latin typeface="黑体" panose="02010609060101010101" charset="-122"/>
                <a:ea typeface="黑体" panose="02010609060101010101" charset="-122"/>
                <a:cs typeface="方正隶变_GBK" panose="02000000000000000000" charset="-122"/>
                <a:sym typeface="+mn-ea"/>
              </a:endParaRPr>
            </a:p>
          </p:txBody>
        </p:sp>
        <p:sp>
          <p:nvSpPr>
            <p:cNvPr id="32" name="文本框 31"/>
            <p:cNvSpPr txBox="1"/>
            <p:nvPr/>
          </p:nvSpPr>
          <p:spPr>
            <a:xfrm>
              <a:off x="6996" y="2582"/>
              <a:ext cx="2208" cy="1016"/>
            </a:xfrm>
            <a:prstGeom prst="rect">
              <a:avLst/>
            </a:prstGeom>
            <a:noFill/>
          </p:spPr>
          <p:txBody>
            <a:bodyPr wrap="none" rtlCol="0">
              <a:spAutoFit/>
            </a:bodyPr>
            <a:p>
              <a:pPr algn="l">
                <a:lnSpc>
                  <a:spcPct val="150000"/>
                </a:lnSpc>
                <a:spcBef>
                  <a:spcPts val="0"/>
                </a:spcBef>
                <a:spcAft>
                  <a:spcPts val="0"/>
                </a:spcAft>
              </a:pPr>
              <a:r>
                <a:rPr lang="zh-CN" sz="2400" dirty="0">
                  <a:latin typeface="黑体" panose="02010609060101010101" charset="-122"/>
                  <a:ea typeface="黑体" panose="02010609060101010101" charset="-122"/>
                  <a:cs typeface="方正隶变_GBK" panose="02000000000000000000" charset="-122"/>
                  <a:sym typeface="+mn-ea"/>
                </a:rPr>
                <a:t>农耕畜牧</a:t>
              </a:r>
              <a:endParaRPr lang="zh-CN" altLang="en-US" sz="2400" dirty="0">
                <a:solidFill>
                  <a:schemeClr val="tx1"/>
                </a:solidFill>
                <a:latin typeface="黑体" panose="02010609060101010101" charset="-122"/>
                <a:ea typeface="黑体" panose="02010609060101010101" charset="-122"/>
                <a:cs typeface="方正隶变_GBK" panose="02000000000000000000" charset="-122"/>
                <a:sym typeface="+mn-ea"/>
              </a:endParaRPr>
            </a:p>
          </p:txBody>
        </p:sp>
        <p:sp>
          <p:nvSpPr>
            <p:cNvPr id="33" name="文本框 32"/>
            <p:cNvSpPr txBox="1"/>
            <p:nvPr/>
          </p:nvSpPr>
          <p:spPr>
            <a:xfrm>
              <a:off x="9424" y="2145"/>
              <a:ext cx="8448" cy="1888"/>
            </a:xfrm>
            <a:prstGeom prst="rect">
              <a:avLst/>
            </a:prstGeom>
            <a:noFill/>
          </p:spPr>
          <p:txBody>
            <a:bodyPr wrap="none" rtlCol="0">
              <a:spAutoFit/>
            </a:bodyPr>
            <a:p>
              <a:pPr algn="l">
                <a:lnSpc>
                  <a:spcPct val="150000"/>
                </a:lnSpc>
                <a:spcBef>
                  <a:spcPts val="0"/>
                </a:spcBef>
                <a:spcAft>
                  <a:spcPts val="0"/>
                </a:spcAft>
              </a:pPr>
              <a:r>
                <a:rPr lang="zh-CN" sz="2400" dirty="0">
                  <a:latin typeface="黑体" panose="02010609060101010101" charset="-122"/>
                  <a:ea typeface="黑体" panose="02010609060101010101" charset="-122"/>
                  <a:cs typeface="方正隶变_GBK" panose="02000000000000000000" charset="-122"/>
                  <a:sym typeface="+mn-ea"/>
                </a:rPr>
                <a:t>农业：主要起源于东亚、西亚和中美洲</a:t>
              </a:r>
              <a:endParaRPr lang="zh-CN" sz="2400" dirty="0">
                <a:latin typeface="黑体" panose="02010609060101010101" charset="-122"/>
                <a:ea typeface="黑体" panose="02010609060101010101" charset="-122"/>
                <a:cs typeface="方正隶变_GBK" panose="02000000000000000000" charset="-122"/>
                <a:sym typeface="+mn-ea"/>
              </a:endParaRPr>
            </a:p>
            <a:p>
              <a:pPr algn="l">
                <a:lnSpc>
                  <a:spcPct val="150000"/>
                </a:lnSpc>
                <a:spcBef>
                  <a:spcPts val="0"/>
                </a:spcBef>
                <a:spcAft>
                  <a:spcPts val="0"/>
                </a:spcAft>
              </a:pPr>
              <a:r>
                <a:rPr lang="zh-CN" altLang="en-US" sz="2400" dirty="0">
                  <a:solidFill>
                    <a:schemeClr val="tx1"/>
                  </a:solidFill>
                  <a:latin typeface="黑体" panose="02010609060101010101" charset="-122"/>
                  <a:ea typeface="黑体" panose="02010609060101010101" charset="-122"/>
                  <a:cs typeface="方正隶变_GBK" panose="02000000000000000000" charset="-122"/>
                  <a:sym typeface="+mn-ea"/>
                </a:rPr>
                <a:t>畜牧业：随农业和定居而产生</a:t>
              </a:r>
              <a:endParaRPr lang="zh-CN" altLang="en-US" sz="2400" dirty="0">
                <a:solidFill>
                  <a:schemeClr val="tx1"/>
                </a:solidFill>
                <a:latin typeface="黑体" panose="02010609060101010101" charset="-122"/>
                <a:ea typeface="黑体" panose="02010609060101010101" charset="-122"/>
                <a:cs typeface="方正隶变_GBK" panose="02000000000000000000" charset="-122"/>
                <a:sym typeface="+mn-ea"/>
              </a:endParaRPr>
            </a:p>
          </p:txBody>
        </p:sp>
        <p:sp>
          <p:nvSpPr>
            <p:cNvPr id="34" name="左大括号 33"/>
            <p:cNvSpPr/>
            <p:nvPr/>
          </p:nvSpPr>
          <p:spPr>
            <a:xfrm>
              <a:off x="9218" y="2670"/>
              <a:ext cx="301" cy="1062"/>
            </a:xfrm>
            <a:prstGeom prst="leftBrace">
              <a:avLst>
                <a:gd name="adj1" fmla="val 46511"/>
                <a:gd name="adj2" fmla="val 50000"/>
              </a:avLst>
            </a:prstGeom>
            <a:ln w="25400" cmpd="sng">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5" name="左大括号 34"/>
            <p:cNvSpPr/>
            <p:nvPr/>
          </p:nvSpPr>
          <p:spPr>
            <a:xfrm>
              <a:off x="6526" y="1823"/>
              <a:ext cx="397" cy="1406"/>
            </a:xfrm>
            <a:prstGeom prst="leftBrace">
              <a:avLst>
                <a:gd name="adj1" fmla="val 46511"/>
                <a:gd name="adj2" fmla="val 50000"/>
              </a:avLst>
            </a:prstGeom>
            <a:ln w="25400" cmpd="sng">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7" name="左大括号 36"/>
            <p:cNvSpPr/>
            <p:nvPr/>
          </p:nvSpPr>
          <p:spPr>
            <a:xfrm>
              <a:off x="5631" y="4634"/>
              <a:ext cx="454" cy="4360"/>
            </a:xfrm>
            <a:prstGeom prst="leftBrace">
              <a:avLst>
                <a:gd name="adj1" fmla="val 46511"/>
                <a:gd name="adj2" fmla="val 50000"/>
              </a:avLst>
            </a:prstGeom>
            <a:ln w="25400" cmpd="sng">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8" name="左大括号 37"/>
            <p:cNvSpPr/>
            <p:nvPr/>
          </p:nvSpPr>
          <p:spPr>
            <a:xfrm>
              <a:off x="1337" y="2582"/>
              <a:ext cx="454" cy="7200"/>
            </a:xfrm>
            <a:prstGeom prst="leftBrace">
              <a:avLst>
                <a:gd name="adj1" fmla="val 46511"/>
                <a:gd name="adj2" fmla="val 50000"/>
              </a:avLst>
            </a:prstGeom>
            <a:ln w="25400" cmpd="sng">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spTree>
    <p:custDataLst>
      <p:tags r:id="rId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0160"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1"/>
            </p:custDataLst>
          </p:nvPr>
        </p:nvSpPr>
        <p:spPr>
          <a:xfrm>
            <a:off x="292100" y="351790"/>
            <a:ext cx="1612900" cy="521970"/>
          </a:xfrm>
          <a:prstGeom prst="rect">
            <a:avLst/>
          </a:prstGeom>
          <a:noFill/>
        </p:spPr>
        <p:txBody>
          <a:bodyPr wrap="none" rtlCol="0" anchor="t">
            <a:spAutoFit/>
          </a:bodyPr>
          <a:p>
            <a:pPr algn="l"/>
            <a:r>
              <a:rPr lang="zh-CN"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rPr>
              <a:t>随堂演练</a:t>
            </a:r>
            <a:endParaRPr lang="zh-CN"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endParaRPr>
          </a:p>
        </p:txBody>
      </p:sp>
      <p:sp>
        <p:nvSpPr>
          <p:cNvPr id="10" name="文本框 9"/>
          <p:cNvSpPr txBox="1"/>
          <p:nvPr>
            <p:custDataLst>
              <p:tags r:id="rId2"/>
            </p:custDataLst>
          </p:nvPr>
        </p:nvSpPr>
        <p:spPr>
          <a:xfrm>
            <a:off x="199390" y="873760"/>
            <a:ext cx="11793855" cy="5631180"/>
          </a:xfrm>
          <a:prstGeom prst="rect">
            <a:avLst/>
          </a:prstGeom>
          <a:noFill/>
        </p:spPr>
        <p:txBody>
          <a:bodyPr wrap="square" rtlCol="0" anchor="t">
            <a:spAutoFit/>
          </a:bodyPr>
          <a:p>
            <a:pPr algn="just">
              <a:lnSpc>
                <a:spcPct val="150000"/>
              </a:lnSpc>
              <a:spcBef>
                <a:spcPts val="0"/>
              </a:spcBef>
              <a:spcAft>
                <a:spcPts val="0"/>
              </a:spcAft>
            </a:pPr>
            <a:r>
              <a:rPr lang="zh-CN" sz="2400" b="1" dirty="0">
                <a:solidFill>
                  <a:schemeClr val="tx1"/>
                </a:solidFill>
                <a:latin typeface="Times New Roman" panose="02020603050405020304" charset="0"/>
                <a:ea typeface="黑体" panose="02010609060101010101" charset="-122"/>
                <a:cs typeface="Times New Roman" panose="02020603050405020304" charset="0"/>
                <a:sym typeface="+mn-ea"/>
              </a:rPr>
              <a:t>【练习</a:t>
            </a:r>
            <a:r>
              <a:rPr lang="en-US" altLang="zh-CN" sz="2400" b="1" dirty="0">
                <a:solidFill>
                  <a:schemeClr val="tx1"/>
                </a:solidFill>
                <a:latin typeface="Times New Roman" panose="02020603050405020304" charset="0"/>
                <a:ea typeface="黑体" panose="02010609060101010101" charset="-122"/>
                <a:cs typeface="Times New Roman" panose="02020603050405020304" charset="0"/>
                <a:sym typeface="+mn-ea"/>
              </a:rPr>
              <a:t>1</a:t>
            </a:r>
            <a:r>
              <a:rPr lang="zh-CN" altLang="en-US" sz="2400" b="1" dirty="0">
                <a:solidFill>
                  <a:schemeClr val="tx1"/>
                </a:solidFill>
                <a:latin typeface="Times New Roman" panose="02020603050405020304" charset="0"/>
                <a:ea typeface="黑体" panose="02010609060101010101" charset="-122"/>
                <a:cs typeface="Times New Roman" panose="02020603050405020304" charset="0"/>
                <a:sym typeface="+mn-ea"/>
              </a:rPr>
              <a:t>】</a:t>
            </a:r>
            <a:r>
              <a:rPr lang="zh-CN" altLang="en-US" sz="2400" dirty="0">
                <a:solidFill>
                  <a:schemeClr val="tx1"/>
                </a:solidFill>
                <a:latin typeface="Times New Roman" panose="02020603050405020304" charset="0"/>
                <a:ea typeface="黑体" panose="02010609060101010101" charset="-122"/>
                <a:cs typeface="Times New Roman" panose="02020603050405020304" charset="0"/>
                <a:sym typeface="+mn-ea"/>
              </a:rPr>
              <a:t>人类历史先后出现了三次社会大分工。第一次是畜牧业同农业分离，第二次是手工业和农业分工，第三次是出现了专门经营商品买卖的商人。其中，第一次社会大分工的结果是                                                                                                                    （       ）</a:t>
            </a:r>
            <a:endParaRPr lang="en-US" altLang="zh-CN" sz="2400" dirty="0">
              <a:solidFill>
                <a:schemeClr val="tx1"/>
              </a:solidFill>
              <a:latin typeface="Times New Roman" panose="02020603050405020304" charset="0"/>
              <a:ea typeface="黑体" panose="02010609060101010101" charset="-122"/>
              <a:cs typeface="Times New Roman" panose="02020603050405020304" charset="0"/>
              <a:sym typeface="+mn-ea"/>
            </a:endParaRPr>
          </a:p>
          <a:p>
            <a:pPr algn="just">
              <a:lnSpc>
                <a:spcPct val="150000"/>
              </a:lnSpc>
              <a:spcBef>
                <a:spcPts val="0"/>
              </a:spcBef>
              <a:spcAft>
                <a:spcPts val="0"/>
              </a:spcAft>
            </a:pPr>
            <a:r>
              <a:rPr lang="en-US" altLang="zh-CN" sz="2400" dirty="0" smtClean="0">
                <a:solidFill>
                  <a:schemeClr val="tx1"/>
                </a:solidFill>
                <a:latin typeface="Times New Roman" panose="02020603050405020304" charset="0"/>
                <a:ea typeface="黑体" panose="02010609060101010101" charset="-122"/>
                <a:cs typeface="Times New Roman" panose="02020603050405020304" charset="0"/>
                <a:sym typeface="+mn-ea"/>
              </a:rPr>
              <a:t>A. </a:t>
            </a:r>
            <a:r>
              <a:rPr lang="zh-CN" altLang="en-US" sz="2400" dirty="0" smtClean="0">
                <a:solidFill>
                  <a:schemeClr val="tx1"/>
                </a:solidFill>
                <a:latin typeface="Times New Roman" panose="02020603050405020304" charset="0"/>
                <a:ea typeface="黑体" panose="02010609060101010101" charset="-122"/>
                <a:cs typeface="Times New Roman" panose="02020603050405020304" charset="0"/>
                <a:sym typeface="+mn-ea"/>
              </a:rPr>
              <a:t>生产工具和生活用品的需求量增加            </a:t>
            </a:r>
            <a:r>
              <a:rPr lang="en-US" altLang="zh-CN" sz="2400" dirty="0" smtClean="0">
                <a:solidFill>
                  <a:schemeClr val="tx1"/>
                </a:solidFill>
                <a:latin typeface="Times New Roman" panose="02020603050405020304" charset="0"/>
                <a:ea typeface="黑体" panose="02010609060101010101" charset="-122"/>
                <a:cs typeface="Times New Roman" panose="02020603050405020304" charset="0"/>
                <a:sym typeface="+mn-ea"/>
              </a:rPr>
              <a:t>B. </a:t>
            </a:r>
            <a:r>
              <a:rPr lang="zh-CN" altLang="en-US" sz="2400" dirty="0" smtClean="0">
                <a:solidFill>
                  <a:schemeClr val="tx1"/>
                </a:solidFill>
                <a:latin typeface="Times New Roman" panose="02020603050405020304" charset="0"/>
                <a:ea typeface="黑体" panose="02010609060101010101" charset="-122"/>
                <a:cs typeface="Times New Roman" panose="02020603050405020304" charset="0"/>
                <a:sym typeface="+mn-ea"/>
              </a:rPr>
              <a:t>人类从食物采集者变成食物生产者</a:t>
            </a:r>
            <a:endParaRPr lang="en-US" altLang="zh-CN" sz="2400" dirty="0" smtClean="0">
              <a:solidFill>
                <a:schemeClr val="tx1"/>
              </a:solidFill>
              <a:latin typeface="Times New Roman" panose="02020603050405020304" charset="0"/>
              <a:ea typeface="黑体" panose="02010609060101010101" charset="-122"/>
              <a:cs typeface="Times New Roman" panose="02020603050405020304" charset="0"/>
              <a:sym typeface="+mn-ea"/>
            </a:endParaRPr>
          </a:p>
          <a:p>
            <a:pPr algn="just">
              <a:lnSpc>
                <a:spcPct val="150000"/>
              </a:lnSpc>
              <a:spcBef>
                <a:spcPts val="0"/>
              </a:spcBef>
              <a:spcAft>
                <a:spcPts val="0"/>
              </a:spcAft>
            </a:pPr>
            <a:r>
              <a:rPr lang="en-US" altLang="zh-CN" sz="2400" dirty="0" smtClean="0">
                <a:solidFill>
                  <a:schemeClr val="tx1"/>
                </a:solidFill>
                <a:latin typeface="Times New Roman" panose="02020603050405020304" charset="0"/>
                <a:ea typeface="黑体" panose="02010609060101010101" charset="-122"/>
                <a:cs typeface="Times New Roman" panose="02020603050405020304" charset="0"/>
                <a:sym typeface="+mn-ea"/>
              </a:rPr>
              <a:t>C. </a:t>
            </a:r>
            <a:r>
              <a:rPr lang="zh-CN" altLang="en-US" sz="2400" dirty="0" smtClean="0">
                <a:solidFill>
                  <a:schemeClr val="tx1"/>
                </a:solidFill>
                <a:latin typeface="Times New Roman" panose="02020603050405020304" charset="0"/>
                <a:ea typeface="黑体" panose="02010609060101010101" charset="-122"/>
                <a:cs typeface="Times New Roman" panose="02020603050405020304" charset="0"/>
                <a:sym typeface="+mn-ea"/>
              </a:rPr>
              <a:t>社会生产力发展，剩余产品的出现            </a:t>
            </a:r>
            <a:r>
              <a:rPr lang="en-US" altLang="zh-CN" sz="2400" dirty="0" smtClean="0">
                <a:solidFill>
                  <a:schemeClr val="tx1"/>
                </a:solidFill>
                <a:latin typeface="Times New Roman" panose="02020603050405020304" charset="0"/>
                <a:ea typeface="黑体" panose="02010609060101010101" charset="-122"/>
                <a:cs typeface="Times New Roman" panose="02020603050405020304" charset="0"/>
                <a:sym typeface="+mn-ea"/>
              </a:rPr>
              <a:t>D. </a:t>
            </a:r>
            <a:r>
              <a:rPr lang="zh-CN" altLang="en-US" sz="2400" dirty="0" smtClean="0">
                <a:solidFill>
                  <a:schemeClr val="tx1"/>
                </a:solidFill>
                <a:latin typeface="Times New Roman" panose="02020603050405020304" charset="0"/>
                <a:ea typeface="黑体" panose="02010609060101010101" charset="-122"/>
                <a:cs typeface="Times New Roman" panose="02020603050405020304" charset="0"/>
                <a:sym typeface="+mn-ea"/>
              </a:rPr>
              <a:t>专门性商品生产和商品交换的发展</a:t>
            </a:r>
            <a:endParaRPr lang="zh-CN" altLang="en-US" sz="2400" dirty="0" smtClean="0">
              <a:solidFill>
                <a:schemeClr val="tx1"/>
              </a:solidFill>
              <a:latin typeface="Times New Roman" panose="02020603050405020304" charset="0"/>
              <a:ea typeface="黑体" panose="02010609060101010101" charset="-122"/>
              <a:cs typeface="Times New Roman" panose="02020603050405020304" charset="0"/>
              <a:sym typeface="+mn-ea"/>
            </a:endParaRPr>
          </a:p>
          <a:p>
            <a:pPr algn="just">
              <a:lnSpc>
                <a:spcPct val="150000"/>
              </a:lnSpc>
              <a:spcBef>
                <a:spcPts val="0"/>
              </a:spcBef>
              <a:spcAft>
                <a:spcPts val="0"/>
              </a:spcAft>
            </a:pPr>
            <a:r>
              <a:rPr lang="zh-CN" sz="2400" b="1" dirty="0">
                <a:latin typeface="Times New Roman" panose="02020603050405020304" charset="0"/>
                <a:ea typeface="黑体" panose="02010609060101010101" charset="-122"/>
                <a:cs typeface="Times New Roman" panose="02020603050405020304" charset="0"/>
                <a:sym typeface="+mn-ea"/>
              </a:rPr>
              <a:t>【练习</a:t>
            </a:r>
            <a:r>
              <a:rPr lang="en-US" altLang="zh-CN" sz="2400" b="1" dirty="0">
                <a:latin typeface="Times New Roman" panose="02020603050405020304" charset="0"/>
                <a:ea typeface="黑体" panose="02010609060101010101" charset="-122"/>
                <a:cs typeface="Times New Roman" panose="02020603050405020304" charset="0"/>
                <a:sym typeface="+mn-ea"/>
              </a:rPr>
              <a:t>2</a:t>
            </a:r>
            <a:r>
              <a:rPr lang="zh-CN" altLang="en-US" sz="2400" b="1" dirty="0">
                <a:latin typeface="Times New Roman" panose="02020603050405020304" charset="0"/>
                <a:ea typeface="黑体" panose="02010609060101010101" charset="-122"/>
                <a:cs typeface="Times New Roman" panose="02020603050405020304" charset="0"/>
                <a:sym typeface="+mn-ea"/>
              </a:rPr>
              <a:t>】</a:t>
            </a:r>
            <a:r>
              <a:rPr lang="zh-CN" altLang="en-US" sz="2400" dirty="0">
                <a:latin typeface="Times New Roman" panose="02020603050405020304" charset="0"/>
                <a:ea typeface="黑体" panose="02010609060101010101" charset="-122"/>
                <a:cs typeface="Times New Roman" panose="02020603050405020304" charset="0"/>
                <a:sym typeface="+mn-ea"/>
              </a:rPr>
              <a:t>远古时期，随着社会生产力的发展，人们逐渐从以原始的狩猎采集等寻找食物的方式转化为饲养和种植，原始的种植也成为主要的食物来源，而且比以前通过狩猎获取食物来源要稳定的多。这些变化反映了                                                                （       ）</a:t>
            </a:r>
            <a:endParaRPr lang="en-US" altLang="zh-CN" sz="2400" dirty="0">
              <a:solidFill>
                <a:schemeClr val="tx1"/>
              </a:solidFill>
              <a:latin typeface="Times New Roman" panose="02020603050405020304" charset="0"/>
              <a:ea typeface="黑体" panose="02010609060101010101" charset="-122"/>
              <a:cs typeface="Times New Roman" panose="02020603050405020304" charset="0"/>
              <a:sym typeface="+mn-ea"/>
            </a:endParaRPr>
          </a:p>
          <a:p>
            <a:pPr algn="just">
              <a:lnSpc>
                <a:spcPct val="150000"/>
              </a:lnSpc>
              <a:spcBef>
                <a:spcPts val="0"/>
              </a:spcBef>
              <a:spcAft>
                <a:spcPts val="0"/>
              </a:spcAft>
            </a:pPr>
            <a:r>
              <a:rPr lang="en-US" altLang="zh-CN" sz="2400" dirty="0" smtClean="0">
                <a:latin typeface="Times New Roman" panose="02020603050405020304" charset="0"/>
                <a:ea typeface="黑体" panose="02010609060101010101" charset="-122"/>
                <a:cs typeface="Times New Roman" panose="02020603050405020304" charset="0"/>
                <a:sym typeface="+mn-ea"/>
              </a:rPr>
              <a:t>A. </a:t>
            </a:r>
            <a:r>
              <a:rPr lang="zh-CN" altLang="en-US" sz="2400" dirty="0" smtClean="0">
                <a:latin typeface="Times New Roman" panose="02020603050405020304" charset="0"/>
                <a:ea typeface="黑体" panose="02010609060101010101" charset="-122"/>
                <a:cs typeface="Times New Roman" panose="02020603050405020304" charset="0"/>
                <a:sym typeface="+mn-ea"/>
              </a:rPr>
              <a:t>种植生活是农业兴起的重要标志            </a:t>
            </a:r>
            <a:r>
              <a:rPr lang="zh-CN" altLang="en-US" sz="2400" dirty="0" smtClean="0">
                <a:latin typeface="Times New Roman" panose="02020603050405020304" charset="0"/>
                <a:ea typeface="黑体" panose="02010609060101010101" charset="-122"/>
                <a:cs typeface="Times New Roman" panose="02020603050405020304" charset="0"/>
                <a:sym typeface="+mn-ea"/>
              </a:rPr>
              <a:t>    </a:t>
            </a:r>
            <a:r>
              <a:rPr lang="en-US" altLang="zh-CN" sz="2400" dirty="0" smtClean="0">
                <a:latin typeface="Times New Roman" panose="02020603050405020304" charset="0"/>
                <a:ea typeface="黑体" panose="02010609060101010101" charset="-122"/>
                <a:cs typeface="Times New Roman" panose="02020603050405020304" charset="0"/>
                <a:sym typeface="+mn-ea"/>
              </a:rPr>
              <a:t>B. </a:t>
            </a:r>
            <a:r>
              <a:rPr lang="zh-CN" altLang="en-US" sz="2400" dirty="0" smtClean="0">
                <a:latin typeface="Times New Roman" panose="02020603050405020304" charset="0"/>
                <a:ea typeface="黑体" panose="02010609060101010101" charset="-122"/>
                <a:cs typeface="Times New Roman" panose="02020603050405020304" charset="0"/>
                <a:sym typeface="+mn-ea"/>
              </a:rPr>
              <a:t>农业成为古代社会基本生产部门</a:t>
            </a:r>
            <a:endParaRPr lang="en-US" altLang="zh-CN" sz="2400" dirty="0" smtClean="0">
              <a:solidFill>
                <a:schemeClr val="tx1"/>
              </a:solidFill>
              <a:latin typeface="Times New Roman" panose="02020603050405020304" charset="0"/>
              <a:ea typeface="黑体" panose="02010609060101010101" charset="-122"/>
              <a:cs typeface="Times New Roman" panose="02020603050405020304" charset="0"/>
              <a:sym typeface="+mn-ea"/>
            </a:endParaRPr>
          </a:p>
          <a:p>
            <a:pPr algn="just">
              <a:lnSpc>
                <a:spcPct val="150000"/>
              </a:lnSpc>
              <a:spcBef>
                <a:spcPts val="0"/>
              </a:spcBef>
              <a:spcAft>
                <a:spcPts val="0"/>
              </a:spcAft>
            </a:pPr>
            <a:r>
              <a:rPr lang="en-US" altLang="zh-CN" sz="2400" dirty="0" smtClean="0">
                <a:latin typeface="Times New Roman" panose="02020603050405020304" charset="0"/>
                <a:ea typeface="黑体" panose="02010609060101010101" charset="-122"/>
                <a:cs typeface="Times New Roman" panose="02020603050405020304" charset="0"/>
                <a:sym typeface="+mn-ea"/>
              </a:rPr>
              <a:t>C. </a:t>
            </a:r>
            <a:r>
              <a:rPr lang="zh-CN" altLang="en-US" sz="2400" dirty="0" smtClean="0">
                <a:latin typeface="Times New Roman" panose="02020603050405020304" charset="0"/>
                <a:ea typeface="黑体" panose="02010609060101010101" charset="-122"/>
                <a:cs typeface="Times New Roman" panose="02020603050405020304" charset="0"/>
                <a:sym typeface="+mn-ea"/>
              </a:rPr>
              <a:t>种植经济根本改变人类生活方式</a:t>
            </a:r>
            <a:r>
              <a:rPr lang="zh-CN" altLang="en-US" sz="2400" dirty="0" smtClean="0">
                <a:latin typeface="Times New Roman" panose="02020603050405020304" charset="0"/>
                <a:ea typeface="黑体" panose="02010609060101010101" charset="-122"/>
                <a:cs typeface="Times New Roman" panose="02020603050405020304" charset="0"/>
                <a:sym typeface="+mn-ea"/>
              </a:rPr>
              <a:t>                </a:t>
            </a:r>
            <a:r>
              <a:rPr lang="en-US" altLang="zh-CN" sz="2400" dirty="0" smtClean="0">
                <a:latin typeface="Times New Roman" panose="02020603050405020304" charset="0"/>
                <a:ea typeface="黑体" panose="02010609060101010101" charset="-122"/>
                <a:cs typeface="Times New Roman" panose="02020603050405020304" charset="0"/>
                <a:sym typeface="+mn-ea"/>
              </a:rPr>
              <a:t>D. </a:t>
            </a:r>
            <a:r>
              <a:rPr lang="zh-CN" altLang="en-US" sz="2400" dirty="0" smtClean="0">
                <a:latin typeface="Times New Roman" panose="02020603050405020304" charset="0"/>
                <a:ea typeface="黑体" panose="02010609060101010101" charset="-122"/>
                <a:cs typeface="Times New Roman" panose="02020603050405020304" charset="0"/>
                <a:sym typeface="+mn-ea"/>
              </a:rPr>
              <a:t>农业和畜牧业出现了社会大分工</a:t>
            </a:r>
            <a:endParaRPr lang="zh-CN" altLang="en-US" sz="2400" dirty="0" smtClean="0">
              <a:solidFill>
                <a:schemeClr val="tx1"/>
              </a:solidFill>
              <a:latin typeface="Times New Roman" panose="02020603050405020304" charset="0"/>
              <a:ea typeface="黑体" panose="02010609060101010101" charset="-122"/>
              <a:cs typeface="Times New Roman" panose="02020603050405020304" charset="0"/>
              <a:sym typeface="+mn-ea"/>
            </a:endParaRPr>
          </a:p>
        </p:txBody>
      </p:sp>
      <p:sp>
        <p:nvSpPr>
          <p:cNvPr id="7" name="文本框 6"/>
          <p:cNvSpPr txBox="1"/>
          <p:nvPr/>
        </p:nvSpPr>
        <p:spPr>
          <a:xfrm>
            <a:off x="11245215" y="1875790"/>
            <a:ext cx="555625" cy="922020"/>
          </a:xfrm>
          <a:prstGeom prst="rect">
            <a:avLst/>
          </a:prstGeom>
          <a:noFill/>
        </p:spPr>
        <p:txBody>
          <a:bodyPr wrap="square" rtlCol="0">
            <a:spAutoFit/>
          </a:bodyPr>
          <a:p>
            <a:pPr algn="ctr"/>
            <a:r>
              <a:rPr lang="en-US" altLang="zh-CN" sz="5400" b="1">
                <a:solidFill>
                  <a:srgbClr val="658F4C"/>
                </a:solidFill>
                <a:effectLst/>
                <a:latin typeface="Times New Roman" panose="02020603050405020304" charset="0"/>
                <a:cs typeface="Times New Roman" panose="02020603050405020304" charset="0"/>
              </a:rPr>
              <a:t>B</a:t>
            </a:r>
            <a:endParaRPr lang="en-US" altLang="zh-CN" sz="5400" b="1">
              <a:solidFill>
                <a:srgbClr val="658F4C"/>
              </a:solidFill>
              <a:effectLst/>
              <a:latin typeface="Times New Roman" panose="02020603050405020304" charset="0"/>
              <a:cs typeface="Times New Roman" panose="02020603050405020304" charset="0"/>
            </a:endParaRPr>
          </a:p>
        </p:txBody>
      </p:sp>
      <p:sp>
        <p:nvSpPr>
          <p:cNvPr id="8" name="文本框 7"/>
          <p:cNvSpPr txBox="1"/>
          <p:nvPr/>
        </p:nvSpPr>
        <p:spPr>
          <a:xfrm>
            <a:off x="11245215" y="4650105"/>
            <a:ext cx="555625" cy="922020"/>
          </a:xfrm>
          <a:prstGeom prst="rect">
            <a:avLst/>
          </a:prstGeom>
          <a:noFill/>
        </p:spPr>
        <p:txBody>
          <a:bodyPr wrap="square" rtlCol="0">
            <a:spAutoFit/>
          </a:bodyPr>
          <a:p>
            <a:pPr algn="ctr"/>
            <a:r>
              <a:rPr lang="en-US" altLang="zh-CN" sz="5400" b="1">
                <a:solidFill>
                  <a:srgbClr val="658F4C"/>
                </a:solidFill>
                <a:latin typeface="Times New Roman" panose="02020603050405020304" charset="0"/>
                <a:cs typeface="Times New Roman" panose="02020603050405020304" charset="0"/>
              </a:rPr>
              <a:t>A</a:t>
            </a:r>
            <a:endParaRPr lang="en-US" altLang="zh-CN" sz="5400" b="1">
              <a:solidFill>
                <a:srgbClr val="658F4C"/>
              </a:solidFill>
              <a:latin typeface="Times New Roman" panose="02020603050405020304" charset="0"/>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2"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2"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8" grpId="1"/>
      <p:bldP spid="7" grpId="2"/>
      <p:bldP spid="8" grpId="2"/>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0160"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1"/>
            </p:custDataLst>
          </p:nvPr>
        </p:nvSpPr>
        <p:spPr>
          <a:xfrm>
            <a:off x="292100" y="351790"/>
            <a:ext cx="1612900" cy="521970"/>
          </a:xfrm>
          <a:prstGeom prst="rect">
            <a:avLst/>
          </a:prstGeom>
          <a:noFill/>
        </p:spPr>
        <p:txBody>
          <a:bodyPr wrap="none" rtlCol="0" anchor="t">
            <a:spAutoFit/>
          </a:bodyPr>
          <a:p>
            <a:pPr algn="l"/>
            <a:r>
              <a:rPr lang="zh-CN"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rPr>
              <a:t>随堂演练</a:t>
            </a:r>
            <a:endParaRPr lang="zh-CN" sz="2800" b="1" dirty="0">
              <a:solidFill>
                <a:schemeClr val="tx1"/>
              </a:solidFill>
              <a:latin typeface="方正隶变_GBK" panose="02000000000000000000" charset="-122"/>
              <a:ea typeface="方正隶变_GBK" panose="02000000000000000000" charset="-122"/>
              <a:cs typeface="方正隶变_GBK" panose="02000000000000000000" charset="-122"/>
              <a:sym typeface="+mn-ea"/>
            </a:endParaRPr>
          </a:p>
        </p:txBody>
      </p:sp>
      <p:sp>
        <p:nvSpPr>
          <p:cNvPr id="10" name="文本框 9"/>
          <p:cNvSpPr txBox="1"/>
          <p:nvPr>
            <p:custDataLst>
              <p:tags r:id="rId2"/>
            </p:custDataLst>
          </p:nvPr>
        </p:nvSpPr>
        <p:spPr>
          <a:xfrm>
            <a:off x="199390" y="873760"/>
            <a:ext cx="11793855" cy="645160"/>
          </a:xfrm>
          <a:prstGeom prst="rect">
            <a:avLst/>
          </a:prstGeom>
          <a:noFill/>
        </p:spPr>
        <p:txBody>
          <a:bodyPr wrap="square" rtlCol="0" anchor="t">
            <a:spAutoFit/>
          </a:bodyPr>
          <a:p>
            <a:pPr algn="just">
              <a:lnSpc>
                <a:spcPct val="150000"/>
              </a:lnSpc>
              <a:spcBef>
                <a:spcPts val="0"/>
              </a:spcBef>
              <a:spcAft>
                <a:spcPts val="0"/>
              </a:spcAft>
            </a:pPr>
            <a:r>
              <a:rPr lang="zh-CN" sz="2400" b="1" dirty="0">
                <a:solidFill>
                  <a:schemeClr val="tx1"/>
                </a:solidFill>
                <a:latin typeface="Times New Roman" panose="02020603050405020304" charset="0"/>
                <a:ea typeface="黑体" panose="02010609060101010101" charset="-122"/>
                <a:cs typeface="Times New Roman" panose="02020603050405020304" charset="0"/>
                <a:sym typeface="+mn-ea"/>
              </a:rPr>
              <a:t>【练习</a:t>
            </a:r>
            <a:r>
              <a:rPr lang="en-US" altLang="zh-CN" sz="2400" b="1" dirty="0">
                <a:solidFill>
                  <a:schemeClr val="tx1"/>
                </a:solidFill>
                <a:latin typeface="Times New Roman" panose="02020603050405020304" charset="0"/>
                <a:ea typeface="黑体" panose="02010609060101010101" charset="-122"/>
                <a:cs typeface="Times New Roman" panose="02020603050405020304" charset="0"/>
                <a:sym typeface="+mn-ea"/>
              </a:rPr>
              <a:t>3</a:t>
            </a:r>
            <a:r>
              <a:rPr lang="zh-CN" altLang="en-US" sz="2400" b="1" dirty="0">
                <a:solidFill>
                  <a:schemeClr val="tx1"/>
                </a:solidFill>
                <a:latin typeface="Times New Roman" panose="02020603050405020304" charset="0"/>
                <a:ea typeface="黑体" panose="02010609060101010101" charset="-122"/>
                <a:cs typeface="Times New Roman" panose="02020603050405020304" charset="0"/>
                <a:sym typeface="+mn-ea"/>
              </a:rPr>
              <a:t>】</a:t>
            </a:r>
            <a:r>
              <a:rPr lang="zh-CN" altLang="en-US" sz="2400" dirty="0">
                <a:solidFill>
                  <a:schemeClr val="tx1"/>
                </a:solidFill>
                <a:latin typeface="Times New Roman" panose="02020603050405020304" charset="0"/>
                <a:ea typeface="黑体" panose="02010609060101010101" charset="-122"/>
                <a:cs typeface="Times New Roman" panose="02020603050405020304" charset="0"/>
                <a:sym typeface="+mn-ea"/>
              </a:rPr>
              <a:t>下表为《中国古代农业科技成就表（部分）》</a:t>
            </a:r>
            <a:endParaRPr lang="zh-CN" altLang="en-US" sz="2400" dirty="0" smtClean="0">
              <a:solidFill>
                <a:schemeClr val="tx1"/>
              </a:solidFill>
              <a:latin typeface="Times New Roman" panose="02020603050405020304" charset="0"/>
              <a:ea typeface="黑体" panose="02010609060101010101" charset="-122"/>
              <a:cs typeface="Times New Roman" panose="02020603050405020304" charset="0"/>
              <a:sym typeface="+mn-ea"/>
            </a:endParaRPr>
          </a:p>
        </p:txBody>
      </p:sp>
      <p:graphicFrame>
        <p:nvGraphicFramePr>
          <p:cNvPr id="3" name="表格 2"/>
          <p:cNvGraphicFramePr/>
          <p:nvPr>
            <p:custDataLst>
              <p:tags r:id="rId3"/>
            </p:custDataLst>
          </p:nvPr>
        </p:nvGraphicFramePr>
        <p:xfrm>
          <a:off x="1634490" y="1557020"/>
          <a:ext cx="8923655" cy="4114800"/>
        </p:xfrm>
        <a:graphic>
          <a:graphicData uri="http://schemas.openxmlformats.org/drawingml/2006/table">
            <a:tbl>
              <a:tblPr firstRow="1" bandRow="1">
                <a:tableStyleId>{5C22544A-7EE6-4342-B048-85BDC9FD1C3A}</a:tableStyleId>
              </a:tblPr>
              <a:tblGrid>
                <a:gridCol w="1243330"/>
                <a:gridCol w="2956560"/>
                <a:gridCol w="4723765"/>
              </a:tblGrid>
              <a:tr h="457200">
                <a:tc>
                  <a:txBody>
                    <a:bodyPr/>
                    <a:p>
                      <a:pPr algn="ctr">
                        <a:buNone/>
                      </a:pPr>
                      <a:r>
                        <a:rPr lang="zh-CN" altLang="en-US" sz="2400">
                          <a:solidFill>
                            <a:schemeClr val="tx1"/>
                          </a:solidFill>
                          <a:latin typeface="楷体" panose="02010609060101010101" charset="-122"/>
                          <a:ea typeface="楷体" panose="02010609060101010101" charset="-122"/>
                        </a:rPr>
                        <a:t>时期</a:t>
                      </a: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c>
                  <a:txBody>
                    <a:bodyPr/>
                    <a:p>
                      <a:pPr algn="ctr">
                        <a:buNone/>
                      </a:pPr>
                      <a:r>
                        <a:rPr lang="zh-CN" altLang="en-US" sz="2400">
                          <a:solidFill>
                            <a:schemeClr val="tx1"/>
                          </a:solidFill>
                          <a:latin typeface="楷体" panose="02010609060101010101" charset="-122"/>
                          <a:ea typeface="楷体" panose="02010609060101010101" charset="-122"/>
                        </a:rPr>
                        <a:t>内容</a:t>
                      </a: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c>
                  <a:txBody>
                    <a:bodyPr/>
                    <a:p>
                      <a:pPr algn="ctr">
                        <a:buNone/>
                      </a:pPr>
                      <a:r>
                        <a:rPr lang="zh-CN" altLang="en-US" sz="2400">
                          <a:solidFill>
                            <a:schemeClr val="tx1"/>
                          </a:solidFill>
                          <a:latin typeface="楷体" panose="02010609060101010101" charset="-122"/>
                          <a:ea typeface="楷体" panose="02010609060101010101" charset="-122"/>
                        </a:rPr>
                        <a:t>备注</a:t>
                      </a: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r>
              <a:tr h="457200">
                <a:tc rowSpan="3">
                  <a:txBody>
                    <a:bodyPr/>
                    <a:p>
                      <a:pPr algn="ctr">
                        <a:buNone/>
                      </a:pPr>
                      <a:r>
                        <a:rPr lang="zh-CN" altLang="en-US" sz="2400">
                          <a:solidFill>
                            <a:schemeClr val="tx1"/>
                          </a:solidFill>
                          <a:latin typeface="楷体" panose="02010609060101010101" charset="-122"/>
                          <a:ea typeface="楷体" panose="02010609060101010101" charset="-122"/>
                        </a:rPr>
                        <a:t>春秋</a:t>
                      </a:r>
                      <a:endParaRPr lang="zh-CN" altLang="en-US" sz="2400">
                        <a:solidFill>
                          <a:schemeClr val="tx1"/>
                        </a:solidFill>
                        <a:latin typeface="楷体" panose="02010609060101010101" charset="-122"/>
                        <a:ea typeface="楷体" panose="02010609060101010101" charset="-122"/>
                      </a:endParaRPr>
                    </a:p>
                    <a:p>
                      <a:pPr algn="ctr">
                        <a:buNone/>
                      </a:pPr>
                      <a:r>
                        <a:rPr lang="zh-CN" altLang="en-US" sz="2400">
                          <a:solidFill>
                            <a:schemeClr val="tx1"/>
                          </a:solidFill>
                          <a:latin typeface="楷体" panose="02010609060101010101" charset="-122"/>
                          <a:ea typeface="楷体" panose="02010609060101010101" charset="-122"/>
                        </a:rPr>
                        <a:t>战国</a:t>
                      </a:r>
                      <a:endParaRPr lang="zh-CN" altLang="en-US" sz="2400">
                        <a:solidFill>
                          <a:schemeClr val="tx1"/>
                        </a:solidFill>
                        <a:latin typeface="楷体" panose="02010609060101010101" charset="-122"/>
                        <a:ea typeface="楷体" panose="02010609060101010101" charset="-122"/>
                      </a:endParaRPr>
                    </a:p>
                  </a:txBody>
                  <a:tcPr anchor="ctr" anchorCtr="0">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solidFill>
                      <a:srgbClr val="FFFFFF"/>
                    </a:solidFill>
                  </a:tcPr>
                </a:tc>
                <a:tc>
                  <a:txBody>
                    <a:bodyPr/>
                    <a:p>
                      <a:pPr algn="ctr">
                        <a:buNone/>
                      </a:pPr>
                      <a:r>
                        <a:rPr lang="zh-CN" altLang="en-US" sz="2400">
                          <a:solidFill>
                            <a:schemeClr val="tx1"/>
                          </a:solidFill>
                          <a:latin typeface="楷体" panose="02010609060101010101" charset="-122"/>
                          <a:ea typeface="楷体" panose="02010609060101010101" charset="-122"/>
                        </a:rPr>
                        <a:t>牛耕、铁制农具</a:t>
                      </a: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solidFill>
                      <a:srgbClr val="FFFFFF"/>
                    </a:solidFill>
                  </a:tcPr>
                </a:tc>
                <a:tc>
                  <a:txBody>
                    <a:bodyPr/>
                    <a:p>
                      <a:pPr>
                        <a:buNone/>
                      </a:pP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solidFill>
                      <a:srgbClr val="FFFFFF"/>
                    </a:solidFill>
                  </a:tcPr>
                </a:tc>
              </a:tr>
              <a:tr h="457200">
                <a:tc vMerge="1">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a:txBody>
                    <a:bodyPr/>
                    <a:p>
                      <a:pPr algn="ctr">
                        <a:buNone/>
                      </a:pPr>
                      <a:r>
                        <a:rPr lang="zh-CN" altLang="en-US" sz="2400">
                          <a:solidFill>
                            <a:schemeClr val="tx1"/>
                          </a:solidFill>
                          <a:latin typeface="楷体" panose="02010609060101010101" charset="-122"/>
                          <a:ea typeface="楷体" panose="02010609060101010101" charset="-122"/>
                        </a:rPr>
                        <a:t>都江堰、郑国渠</a:t>
                      </a: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a:txBody>
                    <a:bodyPr/>
                    <a:p>
                      <a:pPr>
                        <a:buNone/>
                      </a:pP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r>
              <a:tr h="457200">
                <a:tc vMerge="1">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a:txBody>
                    <a:bodyPr/>
                    <a:p>
                      <a:pPr algn="ctr">
                        <a:buNone/>
                      </a:pPr>
                      <a:r>
                        <a:rPr lang="zh-CN" altLang="en-US" sz="2400">
                          <a:solidFill>
                            <a:schemeClr val="tx1"/>
                          </a:solidFill>
                          <a:latin typeface="楷体" panose="02010609060101010101" charset="-122"/>
                          <a:ea typeface="楷体" panose="02010609060101010101" charset="-122"/>
                        </a:rPr>
                        <a:t>测知二十四节气</a:t>
                      </a: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a:txBody>
                    <a:bodyPr/>
                    <a:p>
                      <a:pPr>
                        <a:buNone/>
                      </a:pPr>
                      <a:r>
                        <a:rPr lang="zh-CN" altLang="en-US" sz="2400">
                          <a:solidFill>
                            <a:schemeClr val="tx1"/>
                          </a:solidFill>
                          <a:latin typeface="楷体" panose="02010609060101010101" charset="-122"/>
                          <a:ea typeface="楷体" panose="02010609060101010101" charset="-122"/>
                        </a:rPr>
                        <a:t>有利于安排农事</a:t>
                      </a: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r>
              <a:tr h="457200">
                <a:tc rowSpan="2">
                  <a:txBody>
                    <a:bodyPr/>
                    <a:p>
                      <a:pPr algn="ctr">
                        <a:buNone/>
                      </a:pPr>
                      <a:r>
                        <a:rPr lang="zh-CN" altLang="en-US" sz="2400">
                          <a:solidFill>
                            <a:schemeClr val="tx1"/>
                          </a:solidFill>
                          <a:latin typeface="楷体" panose="02010609060101010101" charset="-122"/>
                          <a:ea typeface="楷体" panose="02010609060101010101" charset="-122"/>
                        </a:rPr>
                        <a:t>秦汉</a:t>
                      </a:r>
                      <a:endParaRPr lang="zh-CN" altLang="en-US" sz="2400">
                        <a:solidFill>
                          <a:schemeClr val="tx1"/>
                        </a:solidFill>
                        <a:latin typeface="楷体" panose="02010609060101010101" charset="-122"/>
                        <a:ea typeface="楷体" panose="02010609060101010101" charset="-122"/>
                      </a:endParaRPr>
                    </a:p>
                  </a:txBody>
                  <a:tcPr anchor="ctr" anchorCtr="0">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a:txBody>
                    <a:bodyPr/>
                    <a:p>
                      <a:pPr algn="ctr">
                        <a:buNone/>
                      </a:pPr>
                      <a:r>
                        <a:rPr lang="zh-CN" altLang="en-US" sz="2400">
                          <a:solidFill>
                            <a:schemeClr val="tx1"/>
                          </a:solidFill>
                          <a:latin typeface="楷体" panose="02010609060101010101" charset="-122"/>
                          <a:ea typeface="楷体" panose="02010609060101010101" charset="-122"/>
                        </a:rPr>
                        <a:t>耧车</a:t>
                      </a: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a:txBody>
                    <a:bodyPr/>
                    <a:p>
                      <a:pPr>
                        <a:buNone/>
                      </a:pPr>
                      <a:r>
                        <a:rPr lang="zh-CN" altLang="en-US" sz="2400">
                          <a:solidFill>
                            <a:schemeClr val="tx1"/>
                          </a:solidFill>
                          <a:latin typeface="楷体" panose="02010609060101010101" charset="-122"/>
                          <a:ea typeface="楷体" panose="02010609060101010101" charset="-122"/>
                        </a:rPr>
                        <a:t>提高播种效率</a:t>
                      </a: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r>
              <a:tr h="457200">
                <a:tc vMerge="1">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a:txBody>
                    <a:bodyPr/>
                    <a:p>
                      <a:pPr algn="ctr">
                        <a:buNone/>
                      </a:pPr>
                      <a:r>
                        <a:rPr lang="zh-CN" altLang="en-US" sz="2400">
                          <a:solidFill>
                            <a:schemeClr val="tx1"/>
                          </a:solidFill>
                          <a:latin typeface="楷体" panose="02010609060101010101" charset="-122"/>
                          <a:ea typeface="楷体" panose="02010609060101010101" charset="-122"/>
                        </a:rPr>
                        <a:t>选种、育秧</a:t>
                      </a: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a:txBody>
                    <a:bodyPr/>
                    <a:p>
                      <a:pPr>
                        <a:buNone/>
                      </a:pPr>
                      <a:r>
                        <a:rPr lang="zh-CN" altLang="en-US" sz="2400">
                          <a:solidFill>
                            <a:schemeClr val="tx1"/>
                          </a:solidFill>
                          <a:latin typeface="楷体" panose="02010609060101010101" charset="-122"/>
                          <a:ea typeface="楷体" panose="02010609060101010101" charset="-122"/>
                        </a:rPr>
                        <a:t>提高产量的重要途径</a:t>
                      </a: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r>
              <a:tr h="457200">
                <a:tc rowSpan="2">
                  <a:txBody>
                    <a:bodyPr/>
                    <a:p>
                      <a:pPr algn="ctr">
                        <a:buNone/>
                      </a:pPr>
                      <a:r>
                        <a:rPr lang="zh-CN" altLang="en-US" sz="2400">
                          <a:solidFill>
                            <a:schemeClr val="tx1"/>
                          </a:solidFill>
                          <a:latin typeface="楷体" panose="02010609060101010101" charset="-122"/>
                          <a:ea typeface="楷体" panose="02010609060101010101" charset="-122"/>
                        </a:rPr>
                        <a:t>魏晋</a:t>
                      </a:r>
                      <a:endParaRPr lang="zh-CN" altLang="en-US" sz="2400">
                        <a:solidFill>
                          <a:schemeClr val="tx1"/>
                        </a:solidFill>
                        <a:latin typeface="楷体" panose="02010609060101010101" charset="-122"/>
                        <a:ea typeface="楷体" panose="02010609060101010101" charset="-122"/>
                      </a:endParaRPr>
                    </a:p>
                    <a:p>
                      <a:pPr algn="ctr">
                        <a:buNone/>
                      </a:pPr>
                      <a:r>
                        <a:rPr lang="zh-CN" altLang="en-US" sz="2400">
                          <a:solidFill>
                            <a:schemeClr val="tx1"/>
                          </a:solidFill>
                          <a:latin typeface="楷体" panose="02010609060101010101" charset="-122"/>
                          <a:ea typeface="楷体" panose="02010609060101010101" charset="-122"/>
                        </a:rPr>
                        <a:t>南北朝</a:t>
                      </a:r>
                      <a:endParaRPr lang="zh-CN" altLang="en-US" sz="2400">
                        <a:solidFill>
                          <a:schemeClr val="tx1"/>
                        </a:solidFill>
                        <a:latin typeface="楷体" panose="02010609060101010101" charset="-122"/>
                        <a:ea typeface="楷体" panose="02010609060101010101" charset="-122"/>
                      </a:endParaRPr>
                    </a:p>
                  </a:txBody>
                  <a:tcPr anchor="ctr" anchorCtr="0">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a:txBody>
                    <a:bodyPr/>
                    <a:p>
                      <a:pPr algn="ctr">
                        <a:buNone/>
                      </a:pPr>
                      <a:r>
                        <a:rPr lang="zh-CN" altLang="en-US" sz="2400">
                          <a:solidFill>
                            <a:schemeClr val="tx1"/>
                          </a:solidFill>
                          <a:latin typeface="楷体" panose="02010609060101010101" charset="-122"/>
                          <a:ea typeface="楷体" panose="02010609060101010101" charset="-122"/>
                        </a:rPr>
                        <a:t>翻车</a:t>
                      </a: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a:txBody>
                    <a:bodyPr/>
                    <a:p>
                      <a:pPr>
                        <a:buNone/>
                      </a:pP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r>
              <a:tr h="457200">
                <a:tc vMerge="1">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a:txBody>
                    <a:bodyPr/>
                    <a:p>
                      <a:pPr algn="ctr">
                        <a:buNone/>
                      </a:pPr>
                      <a:r>
                        <a:rPr lang="zh-CN" altLang="en-US" sz="2400">
                          <a:solidFill>
                            <a:schemeClr val="tx1"/>
                          </a:solidFill>
                          <a:latin typeface="楷体" panose="02010609060101010101" charset="-122"/>
                          <a:ea typeface="楷体" panose="02010609060101010101" charset="-122"/>
                        </a:rPr>
                        <a:t>《齐民要术》</a:t>
                      </a: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a:txBody>
                    <a:bodyPr/>
                    <a:p>
                      <a:pPr>
                        <a:buNone/>
                      </a:pPr>
                      <a:r>
                        <a:rPr lang="zh-CN" altLang="en-US" sz="2400">
                          <a:solidFill>
                            <a:schemeClr val="tx1"/>
                          </a:solidFill>
                          <a:latin typeface="楷体" panose="02010609060101010101" charset="-122"/>
                          <a:ea typeface="楷体" panose="02010609060101010101" charset="-122"/>
                        </a:rPr>
                        <a:t>世界农学史上最早的专著之一</a:t>
                      </a: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r>
              <a:tr h="329565">
                <a:tc>
                  <a:txBody>
                    <a:bodyPr/>
                    <a:p>
                      <a:pPr algn="ctr">
                        <a:buNone/>
                      </a:pPr>
                      <a:r>
                        <a:rPr lang="zh-CN" altLang="en-US" sz="2400">
                          <a:solidFill>
                            <a:schemeClr val="tx1"/>
                          </a:solidFill>
                          <a:latin typeface="楷体" panose="02010609060101010101" charset="-122"/>
                          <a:ea typeface="楷体" panose="02010609060101010101" charset="-122"/>
                        </a:rPr>
                        <a:t>隋唐</a:t>
                      </a:r>
                      <a:endParaRPr lang="zh-CN" altLang="en-US" sz="2400">
                        <a:solidFill>
                          <a:schemeClr val="tx1"/>
                        </a:solidFill>
                        <a:latin typeface="楷体" panose="02010609060101010101" charset="-122"/>
                        <a:ea typeface="楷体" panose="02010609060101010101" charset="-122"/>
                      </a:endParaRPr>
                    </a:p>
                  </a:txBody>
                  <a:tcPr anchor="ctr" anchorCtr="0">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solidFill>
                      <a:srgbClr val="FFFFFF"/>
                    </a:solidFill>
                  </a:tcPr>
                </a:tc>
                <a:tc>
                  <a:txBody>
                    <a:bodyPr/>
                    <a:p>
                      <a:pPr algn="ctr">
                        <a:buNone/>
                      </a:pPr>
                      <a:r>
                        <a:rPr lang="zh-CN" altLang="en-US" sz="2400">
                          <a:solidFill>
                            <a:schemeClr val="tx1"/>
                          </a:solidFill>
                          <a:latin typeface="楷体" panose="02010609060101010101" charset="-122"/>
                          <a:ea typeface="楷体" panose="02010609060101010101" charset="-122"/>
                        </a:rPr>
                        <a:t>筒车、曲辕犁</a:t>
                      </a: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solidFill>
                      <a:srgbClr val="FFFFFF"/>
                    </a:solidFill>
                  </a:tcPr>
                </a:tc>
                <a:tc>
                  <a:txBody>
                    <a:bodyPr/>
                    <a:p>
                      <a:pPr>
                        <a:buNone/>
                      </a:pPr>
                      <a:endParaRPr lang="zh-CN" altLang="en-US" sz="2400">
                        <a:solidFill>
                          <a:schemeClr val="tx1"/>
                        </a:solidFill>
                        <a:latin typeface="楷体" panose="02010609060101010101" charset="-122"/>
                        <a:ea typeface="楷体" panose="02010609060101010101" charset="-122"/>
                      </a:endParaRPr>
                    </a:p>
                  </a:txBody>
                  <a:tcP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solidFill>
                      <a:srgbClr val="FFFFFF"/>
                    </a:solidFill>
                  </a:tcPr>
                </a:tc>
              </a:tr>
            </a:tbl>
          </a:graphicData>
        </a:graphic>
      </p:graphicFrame>
      <p:sp>
        <p:nvSpPr>
          <p:cNvPr id="4" name="文本框 3"/>
          <p:cNvSpPr txBox="1"/>
          <p:nvPr>
            <p:custDataLst>
              <p:tags r:id="rId4"/>
            </p:custDataLst>
          </p:nvPr>
        </p:nvSpPr>
        <p:spPr>
          <a:xfrm>
            <a:off x="198755" y="5636260"/>
            <a:ext cx="11793855" cy="1198880"/>
          </a:xfrm>
          <a:prstGeom prst="rect">
            <a:avLst/>
          </a:prstGeom>
          <a:noFill/>
        </p:spPr>
        <p:txBody>
          <a:bodyPr wrap="square" rtlCol="0" anchor="t">
            <a:spAutoFit/>
          </a:bodyPr>
          <a:p>
            <a:pPr algn="just">
              <a:lnSpc>
                <a:spcPct val="150000"/>
              </a:lnSpc>
              <a:spcBef>
                <a:spcPts val="0"/>
              </a:spcBef>
              <a:spcAft>
                <a:spcPts val="0"/>
              </a:spcAft>
            </a:pPr>
            <a:r>
              <a:rPr lang="zh-CN" altLang="en-US" sz="2400" dirty="0">
                <a:solidFill>
                  <a:schemeClr val="tx1"/>
                </a:solidFill>
                <a:latin typeface="Times New Roman" panose="02020603050405020304" charset="0"/>
                <a:ea typeface="黑体" panose="02010609060101010101" charset="-122"/>
                <a:cs typeface="Times New Roman" panose="02020603050405020304" charset="0"/>
                <a:sym typeface="+mn-ea"/>
              </a:rPr>
              <a:t>据此可知中国古代农业的显著特点是</a:t>
            </a:r>
            <a:r>
              <a:rPr lang="zh-CN" altLang="en-US" sz="2400" dirty="0">
                <a:latin typeface="Times New Roman" panose="02020603050405020304" charset="0"/>
                <a:ea typeface="黑体" panose="02010609060101010101" charset="-122"/>
                <a:cs typeface="Times New Roman" panose="02020603050405020304" charset="0"/>
                <a:sym typeface="+mn-ea"/>
              </a:rPr>
              <a:t>                                                                            （       ）</a:t>
            </a:r>
            <a:endParaRPr lang="zh-CN" altLang="en-US" sz="2400" dirty="0">
              <a:latin typeface="Times New Roman" panose="02020603050405020304" charset="0"/>
              <a:ea typeface="黑体" panose="02010609060101010101" charset="-122"/>
              <a:cs typeface="Times New Roman" panose="02020603050405020304" charset="0"/>
              <a:sym typeface="+mn-ea"/>
            </a:endParaRPr>
          </a:p>
          <a:p>
            <a:pPr algn="just">
              <a:lnSpc>
                <a:spcPct val="150000"/>
              </a:lnSpc>
              <a:spcBef>
                <a:spcPts val="0"/>
              </a:spcBef>
              <a:spcAft>
                <a:spcPts val="0"/>
              </a:spcAft>
            </a:pPr>
            <a:r>
              <a:rPr lang="en-US" altLang="zh-CN" sz="2400" dirty="0" smtClean="0">
                <a:solidFill>
                  <a:schemeClr val="tx1"/>
                </a:solidFill>
                <a:latin typeface="Times New Roman" panose="02020603050405020304" charset="0"/>
                <a:ea typeface="黑体" panose="02010609060101010101" charset="-122"/>
                <a:cs typeface="Times New Roman" panose="02020603050405020304" charset="0"/>
                <a:sym typeface="+mn-ea"/>
              </a:rPr>
              <a:t>A. </a:t>
            </a:r>
            <a:r>
              <a:rPr lang="zh-CN" altLang="en-US" sz="2400" dirty="0" smtClean="0">
                <a:solidFill>
                  <a:schemeClr val="tx1"/>
                </a:solidFill>
                <a:latin typeface="Times New Roman" panose="02020603050405020304" charset="0"/>
                <a:ea typeface="黑体" panose="02010609060101010101" charset="-122"/>
                <a:cs typeface="Times New Roman" panose="02020603050405020304" charset="0"/>
                <a:sym typeface="+mn-ea"/>
              </a:rPr>
              <a:t>男耕女织                 </a:t>
            </a:r>
            <a:r>
              <a:rPr lang="en-US" altLang="zh-CN" sz="2400" dirty="0" smtClean="0">
                <a:solidFill>
                  <a:schemeClr val="tx1"/>
                </a:solidFill>
                <a:latin typeface="Times New Roman" panose="02020603050405020304" charset="0"/>
                <a:ea typeface="黑体" panose="02010609060101010101" charset="-122"/>
                <a:cs typeface="Times New Roman" panose="02020603050405020304" charset="0"/>
                <a:sym typeface="+mn-ea"/>
              </a:rPr>
              <a:t>B. </a:t>
            </a:r>
            <a:r>
              <a:rPr lang="zh-CN" altLang="en-US" sz="2400" dirty="0" smtClean="0">
                <a:solidFill>
                  <a:schemeClr val="tx1"/>
                </a:solidFill>
                <a:latin typeface="Times New Roman" panose="02020603050405020304" charset="0"/>
                <a:ea typeface="黑体" panose="02010609060101010101" charset="-122"/>
                <a:cs typeface="Times New Roman" panose="02020603050405020304" charset="0"/>
                <a:sym typeface="+mn-ea"/>
              </a:rPr>
              <a:t>自给自足                 </a:t>
            </a:r>
            <a:r>
              <a:rPr lang="en-US" altLang="zh-CN" sz="2400" dirty="0" smtClean="0">
                <a:solidFill>
                  <a:schemeClr val="tx1"/>
                </a:solidFill>
                <a:latin typeface="Times New Roman" panose="02020603050405020304" charset="0"/>
                <a:ea typeface="黑体" panose="02010609060101010101" charset="-122"/>
                <a:cs typeface="Times New Roman" panose="02020603050405020304" charset="0"/>
                <a:sym typeface="+mn-ea"/>
              </a:rPr>
              <a:t>C. </a:t>
            </a:r>
            <a:r>
              <a:rPr lang="zh-CN" altLang="en-US" sz="2400" dirty="0" smtClean="0">
                <a:solidFill>
                  <a:schemeClr val="tx1"/>
                </a:solidFill>
                <a:latin typeface="Times New Roman" panose="02020603050405020304" charset="0"/>
                <a:ea typeface="黑体" panose="02010609060101010101" charset="-122"/>
                <a:cs typeface="Times New Roman" panose="02020603050405020304" charset="0"/>
                <a:sym typeface="+mn-ea"/>
              </a:rPr>
              <a:t>刀耕火种                 </a:t>
            </a:r>
            <a:r>
              <a:rPr lang="en-US" altLang="zh-CN" sz="2400" dirty="0" smtClean="0">
                <a:solidFill>
                  <a:schemeClr val="tx1"/>
                </a:solidFill>
                <a:latin typeface="Times New Roman" panose="02020603050405020304" charset="0"/>
                <a:ea typeface="黑体" panose="02010609060101010101" charset="-122"/>
                <a:cs typeface="Times New Roman" panose="02020603050405020304" charset="0"/>
                <a:sym typeface="+mn-ea"/>
              </a:rPr>
              <a:t>D. </a:t>
            </a:r>
            <a:r>
              <a:rPr lang="zh-CN" altLang="en-US" sz="2400" dirty="0" smtClean="0">
                <a:solidFill>
                  <a:schemeClr val="tx1"/>
                </a:solidFill>
                <a:latin typeface="Times New Roman" panose="02020603050405020304" charset="0"/>
                <a:ea typeface="黑体" panose="02010609060101010101" charset="-122"/>
                <a:cs typeface="Times New Roman" panose="02020603050405020304" charset="0"/>
                <a:sym typeface="+mn-ea"/>
              </a:rPr>
              <a:t>精耕细作</a:t>
            </a:r>
            <a:endParaRPr lang="zh-CN" altLang="en-US" sz="2400" dirty="0" smtClean="0">
              <a:solidFill>
                <a:schemeClr val="tx1"/>
              </a:solidFill>
              <a:latin typeface="Times New Roman" panose="02020603050405020304" charset="0"/>
              <a:ea typeface="黑体" panose="02010609060101010101" charset="-122"/>
              <a:cs typeface="Times New Roman" panose="02020603050405020304" charset="0"/>
              <a:sym typeface="+mn-ea"/>
            </a:endParaRPr>
          </a:p>
        </p:txBody>
      </p:sp>
      <p:sp>
        <p:nvSpPr>
          <p:cNvPr id="8" name="文本框 7"/>
          <p:cNvSpPr txBox="1"/>
          <p:nvPr/>
        </p:nvSpPr>
        <p:spPr>
          <a:xfrm>
            <a:off x="11245215" y="5545455"/>
            <a:ext cx="555625" cy="922020"/>
          </a:xfrm>
          <a:prstGeom prst="rect">
            <a:avLst/>
          </a:prstGeom>
          <a:noFill/>
        </p:spPr>
        <p:txBody>
          <a:bodyPr wrap="square" rtlCol="0">
            <a:spAutoFit/>
          </a:bodyPr>
          <a:p>
            <a:pPr algn="ctr"/>
            <a:r>
              <a:rPr lang="en-US" altLang="zh-CN" sz="5400" b="1">
                <a:solidFill>
                  <a:srgbClr val="658F4C"/>
                </a:solidFill>
                <a:effectLst/>
                <a:latin typeface="Times New Roman" panose="02020603050405020304" charset="0"/>
                <a:cs typeface="Times New Roman" panose="02020603050405020304" charset="0"/>
              </a:rPr>
              <a:t>D</a:t>
            </a:r>
            <a:endParaRPr lang="en-US" altLang="zh-CN" sz="5400" b="1">
              <a:solidFill>
                <a:srgbClr val="658F4C"/>
              </a:solidFill>
              <a:effectLst/>
              <a:latin typeface="Times New Roman" panose="02020603050405020304" charset="0"/>
              <a:cs typeface="Times New Roman" panose="0202060305040502030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2"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P spid="8" grpId="2"/>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nvPicPr>
        <p:blipFill>
          <a:blip r:embed="rId1"/>
          <a:srcRect/>
          <a:stretch>
            <a:fillRect/>
          </a:stretch>
        </p:blipFill>
        <p:spPr>
          <a:xfrm>
            <a:off x="-24130" y="-28575"/>
            <a:ext cx="12259310" cy="6892925"/>
          </a:xfrm>
          <a:prstGeom prst="rect">
            <a:avLst/>
          </a:prstGeom>
        </p:spPr>
      </p:pic>
      <p:sp>
        <p:nvSpPr>
          <p:cNvPr id="5" name="矩形 4"/>
          <p:cNvSpPr/>
          <p:nvPr/>
        </p:nvSpPr>
        <p:spPr>
          <a:xfrm>
            <a:off x="-23495" y="-17780"/>
            <a:ext cx="12258675" cy="6882130"/>
          </a:xfrm>
          <a:prstGeom prst="rect">
            <a:avLst/>
          </a:prstGeom>
          <a:solidFill>
            <a:srgbClr val="24371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174625" y="218440"/>
            <a:ext cx="11859895" cy="6416675"/>
          </a:xfrm>
          <a:prstGeom prst="rect">
            <a:avLst/>
          </a:prstGeom>
          <a:noFill/>
          <a:ln w="31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4465955" y="4261485"/>
            <a:ext cx="3521710" cy="368300"/>
          </a:xfrm>
          <a:prstGeom prst="rect">
            <a:avLst/>
          </a:prstGeom>
          <a:noFill/>
        </p:spPr>
        <p:txBody>
          <a:bodyPr wrap="square" rtlCol="0" anchor="t">
            <a:spAutoFit/>
          </a:bodyPr>
          <a:p>
            <a:pPr algn="dist"/>
            <a:r>
              <a:rPr lang="zh-CN" altLang="en-US" dirty="0" smtClean="0">
                <a:solidFill>
                  <a:schemeClr val="bg1"/>
                </a:solidFill>
                <a:latin typeface="+mj-ea"/>
                <a:ea typeface="+mj-ea"/>
                <a:sym typeface="+mn-ea"/>
              </a:rPr>
              <a:t>本溪县高级中学  姜浩男</a:t>
            </a:r>
            <a:endParaRPr lang="zh-CN" altLang="en-US" dirty="0" smtClean="0">
              <a:solidFill>
                <a:schemeClr val="bg1"/>
              </a:solidFill>
              <a:latin typeface="+mj-ea"/>
              <a:ea typeface="+mj-ea"/>
              <a:sym typeface="+mn-ea"/>
            </a:endParaRPr>
          </a:p>
        </p:txBody>
      </p:sp>
      <p:cxnSp>
        <p:nvCxnSpPr>
          <p:cNvPr id="23" name="直接连接符 22"/>
          <p:cNvCxnSpPr/>
          <p:nvPr/>
        </p:nvCxnSpPr>
        <p:spPr>
          <a:xfrm>
            <a:off x="8111490" y="4413250"/>
            <a:ext cx="1244600" cy="0"/>
          </a:xfrm>
          <a:prstGeom prst="line">
            <a:avLst/>
          </a:prstGeom>
          <a:ln w="3175">
            <a:solidFill>
              <a:schemeClr val="bg1">
                <a:alpha val="87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096895" y="4445635"/>
            <a:ext cx="1244600" cy="0"/>
          </a:xfrm>
          <a:prstGeom prst="line">
            <a:avLst/>
          </a:prstGeom>
          <a:ln w="3175">
            <a:solidFill>
              <a:schemeClr val="bg1">
                <a:alpha val="87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88950" y="1755775"/>
            <a:ext cx="11214100" cy="2118995"/>
            <a:chOff x="1056" y="2808"/>
            <a:chExt cx="17660" cy="3337"/>
          </a:xfrm>
        </p:grpSpPr>
        <p:sp>
          <p:nvSpPr>
            <p:cNvPr id="2" name="文本框 1"/>
            <p:cNvSpPr txBox="1"/>
            <p:nvPr/>
          </p:nvSpPr>
          <p:spPr>
            <a:xfrm>
              <a:off x="1056" y="3214"/>
              <a:ext cx="2904" cy="2931"/>
            </a:xfrm>
            <a:prstGeom prst="rect">
              <a:avLst/>
            </a:prstGeom>
            <a:noFill/>
          </p:spPr>
          <p:txBody>
            <a:bodyPr wrap="square" rtlCol="0">
              <a:spAutoFit/>
            </a:bodyPr>
            <a:p>
              <a:pPr algn="ctr"/>
              <a:r>
                <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rPr>
                <a:t>感</a:t>
              </a:r>
              <a:endPar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endParaRPr>
            </a:p>
          </p:txBody>
        </p:sp>
        <p:sp>
          <p:nvSpPr>
            <p:cNvPr id="3" name="文本框 2"/>
            <p:cNvSpPr txBox="1"/>
            <p:nvPr/>
          </p:nvSpPr>
          <p:spPr>
            <a:xfrm>
              <a:off x="2895" y="2808"/>
              <a:ext cx="2904" cy="2931"/>
            </a:xfrm>
            <a:prstGeom prst="rect">
              <a:avLst/>
            </a:prstGeom>
            <a:noFill/>
          </p:spPr>
          <p:txBody>
            <a:bodyPr wrap="square" rtlCol="0">
              <a:spAutoFit/>
            </a:bodyPr>
            <a:p>
              <a:pPr algn="ctr"/>
              <a:r>
                <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rPr>
                <a:t>谢</a:t>
              </a:r>
              <a:endPar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endParaRPr>
            </a:p>
          </p:txBody>
        </p:sp>
        <p:sp>
          <p:nvSpPr>
            <p:cNvPr id="6" name="文本框 5"/>
            <p:cNvSpPr txBox="1"/>
            <p:nvPr/>
          </p:nvSpPr>
          <p:spPr>
            <a:xfrm>
              <a:off x="4943" y="3214"/>
              <a:ext cx="2904" cy="2931"/>
            </a:xfrm>
            <a:prstGeom prst="rect">
              <a:avLst/>
            </a:prstGeom>
            <a:noFill/>
          </p:spPr>
          <p:txBody>
            <a:bodyPr wrap="square" rtlCol="0">
              <a:spAutoFit/>
            </a:bodyPr>
            <a:p>
              <a:pPr algn="ctr"/>
              <a:r>
                <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rPr>
                <a:t>观</a:t>
              </a:r>
              <a:endPar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endParaRPr>
            </a:p>
          </p:txBody>
        </p:sp>
        <p:sp>
          <p:nvSpPr>
            <p:cNvPr id="7" name="文本框 6"/>
            <p:cNvSpPr txBox="1"/>
            <p:nvPr/>
          </p:nvSpPr>
          <p:spPr>
            <a:xfrm>
              <a:off x="7049" y="2808"/>
              <a:ext cx="2904" cy="2931"/>
            </a:xfrm>
            <a:prstGeom prst="rect">
              <a:avLst/>
            </a:prstGeom>
            <a:noFill/>
          </p:spPr>
          <p:txBody>
            <a:bodyPr wrap="square" rtlCol="0">
              <a:spAutoFit/>
            </a:bodyPr>
            <a:p>
              <a:pPr algn="ctr"/>
              <a:r>
                <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rPr>
                <a:t>看</a:t>
              </a:r>
              <a:endPar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endParaRPr>
            </a:p>
          </p:txBody>
        </p:sp>
        <p:sp>
          <p:nvSpPr>
            <p:cNvPr id="9" name="文本框 8"/>
            <p:cNvSpPr txBox="1"/>
            <p:nvPr/>
          </p:nvSpPr>
          <p:spPr>
            <a:xfrm>
              <a:off x="9834" y="3070"/>
              <a:ext cx="2904" cy="2931"/>
            </a:xfrm>
            <a:prstGeom prst="rect">
              <a:avLst/>
            </a:prstGeom>
            <a:noFill/>
          </p:spPr>
          <p:txBody>
            <a:bodyPr wrap="square" rtlCol="0">
              <a:spAutoFit/>
            </a:bodyPr>
            <a:p>
              <a:pPr algn="ctr"/>
              <a:r>
                <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rPr>
                <a:t>敬</a:t>
              </a:r>
              <a:endPar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endParaRPr>
            </a:p>
          </p:txBody>
        </p:sp>
        <p:sp>
          <p:nvSpPr>
            <p:cNvPr id="10" name="文本框 9"/>
            <p:cNvSpPr txBox="1"/>
            <p:nvPr/>
          </p:nvSpPr>
          <p:spPr>
            <a:xfrm>
              <a:off x="11757" y="2808"/>
              <a:ext cx="2904" cy="2931"/>
            </a:xfrm>
            <a:prstGeom prst="rect">
              <a:avLst/>
            </a:prstGeom>
            <a:noFill/>
          </p:spPr>
          <p:txBody>
            <a:bodyPr wrap="square" rtlCol="0">
              <a:spAutoFit/>
            </a:bodyPr>
            <a:p>
              <a:pPr algn="ctr"/>
              <a:r>
                <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rPr>
                <a:t>请</a:t>
              </a:r>
              <a:endPar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endParaRPr>
            </a:p>
          </p:txBody>
        </p:sp>
        <p:sp>
          <p:nvSpPr>
            <p:cNvPr id="11" name="文本框 10"/>
            <p:cNvSpPr txBox="1"/>
            <p:nvPr/>
          </p:nvSpPr>
          <p:spPr>
            <a:xfrm>
              <a:off x="13677" y="3172"/>
              <a:ext cx="2904" cy="2931"/>
            </a:xfrm>
            <a:prstGeom prst="rect">
              <a:avLst/>
            </a:prstGeom>
            <a:noFill/>
          </p:spPr>
          <p:txBody>
            <a:bodyPr wrap="square" rtlCol="0">
              <a:spAutoFit/>
            </a:bodyPr>
            <a:p>
              <a:pPr algn="ctr"/>
              <a:r>
                <a:rPr lang="zh-CN" altLang="en-US" sz="11500">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rPr>
                <a:t>指</a:t>
              </a:r>
              <a:endParaRPr lang="zh-CN" altLang="en-US" sz="11500">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endParaRPr>
            </a:p>
          </p:txBody>
        </p:sp>
        <p:sp>
          <p:nvSpPr>
            <p:cNvPr id="12" name="文本框 11"/>
            <p:cNvSpPr txBox="1"/>
            <p:nvPr/>
          </p:nvSpPr>
          <p:spPr>
            <a:xfrm>
              <a:off x="15812" y="2956"/>
              <a:ext cx="2904" cy="2931"/>
            </a:xfrm>
            <a:prstGeom prst="rect">
              <a:avLst/>
            </a:prstGeom>
            <a:noFill/>
          </p:spPr>
          <p:txBody>
            <a:bodyPr wrap="square" rtlCol="0">
              <a:spAutoFit/>
            </a:bodyPr>
            <a:p>
              <a:pPr algn="ctr"/>
              <a:r>
                <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rPr>
                <a:t>导</a:t>
              </a:r>
              <a:endPar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版权页尾页"/>
          <p:cNvPicPr>
            <a:picLocks noChangeAspect="1"/>
          </p:cNvPicPr>
          <p:nvPr>
            <p:ph idx="1"/>
          </p:nvPr>
        </p:nvPicPr>
        <p:blipFill>
          <a:blip r:embed="rId1"/>
          <a:stretch>
            <a:fillRect/>
          </a:stretch>
        </p:blipFill>
        <p:spPr>
          <a:xfrm>
            <a:off x="0" y="0"/>
            <a:ext cx="12343765" cy="68580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a:blip r:embed="rId1"/>
          <a:srcRect/>
          <a:stretch>
            <a:fillRect/>
          </a:stretch>
        </p:blipFill>
        <p:spPr>
          <a:xfrm>
            <a:off x="-24130" y="-28575"/>
            <a:ext cx="12259310" cy="6892925"/>
          </a:xfrm>
          <a:prstGeom prst="rect">
            <a:avLst/>
          </a:prstGeom>
        </p:spPr>
      </p:pic>
      <p:sp>
        <p:nvSpPr>
          <p:cNvPr id="5" name="矩形 4"/>
          <p:cNvSpPr/>
          <p:nvPr/>
        </p:nvSpPr>
        <p:spPr>
          <a:xfrm>
            <a:off x="-33020" y="-24130"/>
            <a:ext cx="12258675" cy="6882130"/>
          </a:xfrm>
          <a:prstGeom prst="rect">
            <a:avLst/>
          </a:prstGeom>
          <a:solidFill>
            <a:srgbClr val="24371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166370" y="184785"/>
            <a:ext cx="11859895" cy="6488430"/>
          </a:xfrm>
          <a:prstGeom prst="rect">
            <a:avLst/>
          </a:prstGeom>
          <a:noFill/>
          <a:ln w="31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4061460" y="3936365"/>
            <a:ext cx="4119880" cy="521970"/>
          </a:xfrm>
          <a:prstGeom prst="rect">
            <a:avLst/>
          </a:prstGeom>
          <a:noFill/>
        </p:spPr>
        <p:txBody>
          <a:bodyPr wrap="none" rtlCol="0" anchor="t">
            <a:spAutoFit/>
          </a:bodyPr>
          <a:p>
            <a:pPr algn="ctr"/>
            <a:r>
              <a:rPr lang="zh-CN" altLang="en-US" sz="2800" spc="300" dirty="0" smtClean="0">
                <a:solidFill>
                  <a:schemeClr val="bg1"/>
                </a:solidFill>
                <a:effectLst>
                  <a:outerShdw blurRad="38100" dist="38100" dir="2700000" algn="tl">
                    <a:srgbClr val="000000">
                      <a:alpha val="43137"/>
                    </a:srgbClr>
                  </a:outerShdw>
                </a:effectLst>
                <a:uFillTx/>
                <a:latin typeface="华康标题宋W9" panose="02020909000000000000" charset="-122"/>
                <a:ea typeface="华康标题宋W9" panose="02020909000000000000" charset="-122"/>
                <a:sym typeface="+mn-ea"/>
              </a:rPr>
              <a:t>从食物采集到食物生产</a:t>
            </a:r>
            <a:endParaRPr lang="zh-CN" altLang="en-US" sz="2800" spc="300" dirty="0" smtClean="0">
              <a:solidFill>
                <a:schemeClr val="bg1"/>
              </a:solidFill>
              <a:effectLst>
                <a:outerShdw blurRad="38100" dist="38100" dir="2700000" algn="tl">
                  <a:srgbClr val="000000">
                    <a:alpha val="43137"/>
                  </a:srgbClr>
                </a:outerShdw>
              </a:effectLst>
              <a:uFillTx/>
              <a:latin typeface="华康标题宋W9" panose="02020909000000000000" charset="-122"/>
              <a:ea typeface="华康标题宋W9" panose="02020909000000000000" charset="-122"/>
              <a:sym typeface="+mn-ea"/>
            </a:endParaRPr>
          </a:p>
        </p:txBody>
      </p:sp>
      <p:cxnSp>
        <p:nvCxnSpPr>
          <p:cNvPr id="23" name="直接连接符 22"/>
          <p:cNvCxnSpPr/>
          <p:nvPr/>
        </p:nvCxnSpPr>
        <p:spPr>
          <a:xfrm>
            <a:off x="8189595" y="4197350"/>
            <a:ext cx="1244600" cy="0"/>
          </a:xfrm>
          <a:prstGeom prst="line">
            <a:avLst/>
          </a:prstGeom>
          <a:ln w="3175">
            <a:solidFill>
              <a:schemeClr val="bg1">
                <a:alpha val="87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825115" y="4197350"/>
            <a:ext cx="1244600" cy="0"/>
          </a:xfrm>
          <a:prstGeom prst="line">
            <a:avLst/>
          </a:prstGeom>
          <a:ln w="3175">
            <a:solidFill>
              <a:schemeClr val="bg1">
                <a:alpha val="87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5076825" y="5429885"/>
            <a:ext cx="2106295" cy="706755"/>
          </a:xfrm>
          <a:prstGeom prst="rect">
            <a:avLst/>
          </a:prstGeom>
          <a:noFill/>
        </p:spPr>
        <p:txBody>
          <a:bodyPr wrap="square" rtlCol="0">
            <a:spAutoFit/>
          </a:bodyPr>
          <a:p>
            <a:pPr lvl="0" algn="ctr" defTabSz="1216025" fontAlgn="auto">
              <a:lnSpc>
                <a:spcPct val="200000"/>
              </a:lnSpc>
              <a:spcBef>
                <a:spcPts val="0"/>
              </a:spcBef>
            </a:pPr>
            <a:r>
              <a:rPr lang="zh-CN" sz="2000" b="1" dirty="0">
                <a:solidFill>
                  <a:schemeClr val="bg1"/>
                </a:solidFill>
                <a:effectLst/>
                <a:latin typeface="黑体" panose="02010609060101010101" charset="-122"/>
                <a:ea typeface="黑体" panose="02010609060101010101" charset="-122"/>
                <a:sym typeface="Arial" panose="020B0604020202020204" pitchFamily="34" charset="0"/>
              </a:rPr>
              <a:t>授课人：姜浩男</a:t>
            </a:r>
            <a:endParaRPr lang="zh-CN" sz="2000" b="1" noProof="0" dirty="0">
              <a:ln>
                <a:noFill/>
              </a:ln>
              <a:solidFill>
                <a:schemeClr val="bg1"/>
              </a:solidFill>
              <a:effectLst/>
              <a:uLnTx/>
              <a:uFillTx/>
              <a:latin typeface="黑体" panose="02010609060101010101" charset="-122"/>
              <a:ea typeface="黑体" panose="02010609060101010101" charset="-122"/>
              <a:sym typeface="Arial" panose="020B0604020202020204" pitchFamily="34" charset="0"/>
            </a:endParaRPr>
          </a:p>
        </p:txBody>
      </p:sp>
      <p:grpSp>
        <p:nvGrpSpPr>
          <p:cNvPr id="8" name="组合 7"/>
          <p:cNvGrpSpPr/>
          <p:nvPr/>
        </p:nvGrpSpPr>
        <p:grpSpPr>
          <a:xfrm>
            <a:off x="488950" y="1755775"/>
            <a:ext cx="11214100" cy="2118995"/>
            <a:chOff x="1056" y="2808"/>
            <a:chExt cx="17660" cy="3337"/>
          </a:xfrm>
        </p:grpSpPr>
        <p:sp>
          <p:nvSpPr>
            <p:cNvPr id="17" name="文本框 16"/>
            <p:cNvSpPr txBox="1"/>
            <p:nvPr/>
          </p:nvSpPr>
          <p:spPr>
            <a:xfrm>
              <a:off x="1056" y="3214"/>
              <a:ext cx="2904" cy="2931"/>
            </a:xfrm>
            <a:prstGeom prst="rect">
              <a:avLst/>
            </a:prstGeom>
            <a:noFill/>
          </p:spPr>
          <p:txBody>
            <a:bodyPr wrap="square" rtlCol="0">
              <a:spAutoFit/>
            </a:bodyPr>
            <a:p>
              <a:pPr algn="ctr"/>
              <a:r>
                <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rPr>
                <a:t>人</a:t>
              </a:r>
              <a:endPar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endParaRPr>
            </a:p>
          </p:txBody>
        </p:sp>
        <p:sp>
          <p:nvSpPr>
            <p:cNvPr id="19" name="文本框 18"/>
            <p:cNvSpPr txBox="1"/>
            <p:nvPr/>
          </p:nvSpPr>
          <p:spPr>
            <a:xfrm>
              <a:off x="2979" y="2808"/>
              <a:ext cx="2904" cy="2931"/>
            </a:xfrm>
            <a:prstGeom prst="rect">
              <a:avLst/>
            </a:prstGeom>
            <a:noFill/>
          </p:spPr>
          <p:txBody>
            <a:bodyPr wrap="square" rtlCol="0">
              <a:spAutoFit/>
            </a:bodyPr>
            <a:p>
              <a:pPr algn="ctr"/>
              <a:r>
                <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rPr>
                <a:t>岂</a:t>
              </a:r>
              <a:endPar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endParaRPr>
            </a:p>
          </p:txBody>
        </p:sp>
        <p:sp>
          <p:nvSpPr>
            <p:cNvPr id="20" name="文本框 19"/>
            <p:cNvSpPr txBox="1"/>
            <p:nvPr/>
          </p:nvSpPr>
          <p:spPr>
            <a:xfrm>
              <a:off x="4943" y="3214"/>
              <a:ext cx="2904" cy="2931"/>
            </a:xfrm>
            <a:prstGeom prst="rect">
              <a:avLst/>
            </a:prstGeom>
            <a:noFill/>
          </p:spPr>
          <p:txBody>
            <a:bodyPr wrap="square" rtlCol="0">
              <a:spAutoFit/>
            </a:bodyPr>
            <a:p>
              <a:pPr algn="ctr"/>
              <a:r>
                <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rPr>
                <a:t>无</a:t>
              </a:r>
              <a:endPar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endParaRPr>
            </a:p>
          </p:txBody>
        </p:sp>
        <p:sp>
          <p:nvSpPr>
            <p:cNvPr id="21" name="文本框 20"/>
            <p:cNvSpPr txBox="1"/>
            <p:nvPr/>
          </p:nvSpPr>
          <p:spPr>
            <a:xfrm>
              <a:off x="7049" y="2808"/>
              <a:ext cx="2904" cy="2931"/>
            </a:xfrm>
            <a:prstGeom prst="rect">
              <a:avLst/>
            </a:prstGeom>
            <a:noFill/>
          </p:spPr>
          <p:txBody>
            <a:bodyPr wrap="square" rtlCol="0">
              <a:spAutoFit/>
            </a:bodyPr>
            <a:p>
              <a:pPr algn="ctr"/>
              <a:r>
                <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rPr>
                <a:t>志</a:t>
              </a:r>
              <a:endPar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endParaRPr>
            </a:p>
          </p:txBody>
        </p:sp>
        <p:sp>
          <p:nvSpPr>
            <p:cNvPr id="2" name="文本框 1"/>
            <p:cNvSpPr txBox="1"/>
            <p:nvPr/>
          </p:nvSpPr>
          <p:spPr>
            <a:xfrm>
              <a:off x="9834" y="3070"/>
              <a:ext cx="2904" cy="2931"/>
            </a:xfrm>
            <a:prstGeom prst="rect">
              <a:avLst/>
            </a:prstGeom>
            <a:noFill/>
          </p:spPr>
          <p:txBody>
            <a:bodyPr wrap="square" rtlCol="0">
              <a:spAutoFit/>
            </a:bodyPr>
            <a:p>
              <a:pPr algn="ctr"/>
              <a:r>
                <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rPr>
                <a:t>每</a:t>
              </a:r>
              <a:endPar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endParaRPr>
            </a:p>
          </p:txBody>
        </p:sp>
        <p:sp>
          <p:nvSpPr>
            <p:cNvPr id="3" name="文本框 2"/>
            <p:cNvSpPr txBox="1"/>
            <p:nvPr/>
          </p:nvSpPr>
          <p:spPr>
            <a:xfrm>
              <a:off x="11757" y="2808"/>
              <a:ext cx="2904" cy="2931"/>
            </a:xfrm>
            <a:prstGeom prst="rect">
              <a:avLst/>
            </a:prstGeom>
            <a:noFill/>
          </p:spPr>
          <p:txBody>
            <a:bodyPr wrap="square" rtlCol="0">
              <a:spAutoFit/>
            </a:bodyPr>
            <a:p>
              <a:pPr algn="ctr"/>
              <a:r>
                <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rPr>
                <a:t>为</a:t>
              </a:r>
              <a:endPar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endParaRPr>
            </a:p>
          </p:txBody>
        </p:sp>
        <p:sp>
          <p:nvSpPr>
            <p:cNvPr id="6" name="文本框 5"/>
            <p:cNvSpPr txBox="1"/>
            <p:nvPr/>
          </p:nvSpPr>
          <p:spPr>
            <a:xfrm>
              <a:off x="13593" y="3172"/>
              <a:ext cx="2904" cy="2931"/>
            </a:xfrm>
            <a:prstGeom prst="rect">
              <a:avLst/>
            </a:prstGeom>
            <a:noFill/>
          </p:spPr>
          <p:txBody>
            <a:bodyPr wrap="square" rtlCol="0">
              <a:spAutoFit/>
            </a:bodyPr>
            <a:p>
              <a:pPr algn="ctr"/>
              <a:r>
                <a:rPr lang="zh-CN" altLang="en-US" sz="11500">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rPr>
                <a:t>食</a:t>
              </a:r>
              <a:endParaRPr lang="zh-CN" altLang="en-US" sz="11500">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endParaRPr>
            </a:p>
          </p:txBody>
        </p:sp>
        <p:sp>
          <p:nvSpPr>
            <p:cNvPr id="7" name="文本框 6"/>
            <p:cNvSpPr txBox="1"/>
            <p:nvPr/>
          </p:nvSpPr>
          <p:spPr>
            <a:xfrm>
              <a:off x="15812" y="2956"/>
              <a:ext cx="2904" cy="2931"/>
            </a:xfrm>
            <a:prstGeom prst="rect">
              <a:avLst/>
            </a:prstGeom>
            <a:noFill/>
          </p:spPr>
          <p:txBody>
            <a:bodyPr wrap="square" rtlCol="0">
              <a:spAutoFit/>
            </a:bodyPr>
            <a:p>
              <a:pPr algn="ctr"/>
              <a:r>
                <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rPr>
                <a:t>谋</a:t>
              </a:r>
              <a:endParaRPr lang="zh-CN" altLang="en-US" sz="11500" b="1">
                <a:solidFill>
                  <a:schemeClr val="bg1"/>
                </a:solidFill>
                <a:effectLst>
                  <a:outerShdw blurRad="38100" dist="38100" dir="2700000" algn="tl">
                    <a:srgbClr val="000000">
                      <a:alpha val="43137"/>
                    </a:srgbClr>
                  </a:outerShdw>
                </a:effectLst>
                <a:latin typeface="米开飘逸行楷减细版" panose="03000600000000000000" charset="-122"/>
                <a:ea typeface="米开飘逸行楷减细版" panose="03000600000000000000" charset="-122"/>
              </a:endParaRPr>
            </a:p>
          </p:txBody>
        </p:sp>
      </p:grpSp>
      <p:sp>
        <p:nvSpPr>
          <p:cNvPr id="10" name="文本框 9"/>
          <p:cNvSpPr txBox="1"/>
          <p:nvPr/>
        </p:nvSpPr>
        <p:spPr>
          <a:xfrm>
            <a:off x="140335" y="336550"/>
            <a:ext cx="9456420" cy="398780"/>
          </a:xfrm>
          <a:prstGeom prst="rect">
            <a:avLst/>
          </a:prstGeom>
          <a:noFill/>
        </p:spPr>
        <p:txBody>
          <a:bodyPr wrap="square" rtlCol="0">
            <a:spAutoFit/>
          </a:bodyPr>
          <a:p>
            <a:pPr algn="just"/>
            <a:r>
              <a:rPr lang="zh-CN" altLang="en-US" sz="2000" spc="100">
                <a:solidFill>
                  <a:schemeClr val="bg1"/>
                </a:solidFill>
                <a:effectLst/>
                <a:uFillTx/>
              </a:rPr>
              <a:t>《经济与社会生活》第一单元 食物生产与社会生活 第</a:t>
            </a:r>
            <a:r>
              <a:rPr lang="en-US" altLang="zh-CN" sz="2000" spc="100">
                <a:solidFill>
                  <a:schemeClr val="bg1"/>
                </a:solidFill>
                <a:effectLst/>
                <a:uFillTx/>
                <a:latin typeface="Times New Roman" panose="02020603050405020304" charset="0"/>
                <a:cs typeface="Times New Roman" panose="02020603050405020304" charset="0"/>
              </a:rPr>
              <a:t>1</a:t>
            </a:r>
            <a:r>
              <a:rPr lang="zh-CN" altLang="en-US" sz="2000" spc="100">
                <a:solidFill>
                  <a:schemeClr val="bg1"/>
                </a:solidFill>
                <a:effectLst/>
                <a:uFillTx/>
              </a:rPr>
              <a:t>课</a:t>
            </a:r>
            <a:endParaRPr lang="zh-CN" altLang="en-US" sz="2000" spc="100">
              <a:solidFill>
                <a:schemeClr val="bg1"/>
              </a:solidFill>
              <a:effectLst/>
              <a:uFillTx/>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l="25179" r="45172"/>
          <a:stretch>
            <a:fillRect/>
          </a:stretch>
        </p:blipFill>
        <p:spPr>
          <a:xfrm>
            <a:off x="-3175" y="-34925"/>
            <a:ext cx="3634740" cy="6892925"/>
          </a:xfrm>
          <a:prstGeom prst="rect">
            <a:avLst/>
          </a:prstGeom>
        </p:spPr>
      </p:pic>
      <p:sp>
        <p:nvSpPr>
          <p:cNvPr id="5" name="矩形 4"/>
          <p:cNvSpPr/>
          <p:nvPr/>
        </p:nvSpPr>
        <p:spPr>
          <a:xfrm>
            <a:off x="-7620" y="0"/>
            <a:ext cx="3639185" cy="6898640"/>
          </a:xfrm>
          <a:prstGeom prst="rect">
            <a:avLst/>
          </a:prstGeom>
          <a:solidFill>
            <a:srgbClr val="24371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圆角矩形 32"/>
          <p:cNvSpPr/>
          <p:nvPr/>
        </p:nvSpPr>
        <p:spPr>
          <a:xfrm>
            <a:off x="1854835" y="1489710"/>
            <a:ext cx="3686810" cy="3878580"/>
          </a:xfrm>
          <a:prstGeom prst="round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p>
        </p:txBody>
      </p:sp>
      <p:sp>
        <p:nvSpPr>
          <p:cNvPr id="6" name="文本框 5"/>
          <p:cNvSpPr txBox="1"/>
          <p:nvPr/>
        </p:nvSpPr>
        <p:spPr>
          <a:xfrm>
            <a:off x="1854835" y="2137410"/>
            <a:ext cx="3687445" cy="1861185"/>
          </a:xfrm>
          <a:prstGeom prst="rect">
            <a:avLst/>
          </a:prstGeom>
          <a:noFill/>
        </p:spPr>
        <p:txBody>
          <a:bodyPr wrap="square" rtlCol="0">
            <a:spAutoFit/>
          </a:bodyPr>
          <a:p>
            <a:pPr algn="ctr"/>
            <a:r>
              <a:rPr lang="zh-CN" altLang="en-US" sz="11500">
                <a:solidFill>
                  <a:schemeClr val="bg1"/>
                </a:solidFill>
                <a:latin typeface="汉仪许静行楷W" panose="00020600040101010101" charset="-122"/>
                <a:ea typeface="汉仪许静行楷W" panose="00020600040101010101" charset="-122"/>
              </a:rPr>
              <a:t>目录</a:t>
            </a:r>
            <a:endParaRPr lang="zh-CN" altLang="en-US" sz="11500">
              <a:solidFill>
                <a:schemeClr val="bg1"/>
              </a:solidFill>
              <a:latin typeface="汉仪许静行楷W" panose="00020600040101010101" charset="-122"/>
              <a:ea typeface="汉仪许静行楷W" panose="00020600040101010101" charset="-122"/>
            </a:endParaRPr>
          </a:p>
        </p:txBody>
      </p:sp>
      <p:sp>
        <p:nvSpPr>
          <p:cNvPr id="10" name="文本框 9"/>
          <p:cNvSpPr txBox="1"/>
          <p:nvPr/>
        </p:nvSpPr>
        <p:spPr>
          <a:xfrm>
            <a:off x="2496820" y="3931285"/>
            <a:ext cx="2402840" cy="245110"/>
          </a:xfrm>
          <a:prstGeom prst="rect">
            <a:avLst/>
          </a:prstGeom>
          <a:noFill/>
          <a:extLst>
            <a:ext uri="{909E8E84-426E-40DD-AFC4-6F175D3DCCD1}">
              <a14:hiddenFill xmlns:a14="http://schemas.microsoft.com/office/drawing/2010/main">
                <a:solidFill>
                  <a:srgbClr val="427F38"/>
                </a:solidFill>
              </a14:hiddenFill>
            </a:ext>
          </a:extLst>
        </p:spPr>
        <p:txBody>
          <a:bodyPr wrap="square" rtlCol="0" anchor="t">
            <a:spAutoFit/>
          </a:bodyPr>
          <a:p>
            <a:pPr algn="dist"/>
            <a:r>
              <a:rPr lang="en-US" altLang="zh-CN" sz="1000">
                <a:solidFill>
                  <a:schemeClr val="bg1"/>
                </a:solidFill>
                <a:latin typeface="微软雅黑" panose="020B0503020204020204" charset="-122"/>
                <a:ea typeface="微软雅黑" panose="020B0503020204020204" charset="-122"/>
                <a:sym typeface="+mn-ea"/>
              </a:rPr>
              <a:t>CONTENTS</a:t>
            </a:r>
            <a:endParaRPr lang="en-US" altLang="zh-CN" sz="1000">
              <a:solidFill>
                <a:schemeClr val="bg1"/>
              </a:solidFill>
              <a:latin typeface="微软雅黑" panose="020B0503020204020204" charset="-122"/>
              <a:ea typeface="微软雅黑" panose="020B0503020204020204" charset="-122"/>
              <a:sym typeface="+mn-ea"/>
            </a:endParaRPr>
          </a:p>
        </p:txBody>
      </p:sp>
      <p:grpSp>
        <p:nvGrpSpPr>
          <p:cNvPr id="28" name="组合 27"/>
          <p:cNvGrpSpPr/>
          <p:nvPr/>
        </p:nvGrpSpPr>
        <p:grpSpPr>
          <a:xfrm rot="0">
            <a:off x="6644005" y="1363345"/>
            <a:ext cx="4537710" cy="770255"/>
            <a:chOff x="10258" y="2333"/>
            <a:chExt cx="7146" cy="1213"/>
          </a:xfrm>
        </p:grpSpPr>
        <p:sp>
          <p:nvSpPr>
            <p:cNvPr id="9" name="矩形 8"/>
            <p:cNvSpPr/>
            <p:nvPr/>
          </p:nvSpPr>
          <p:spPr>
            <a:xfrm>
              <a:off x="10533" y="2333"/>
              <a:ext cx="6871" cy="11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7"/>
            <p:cNvSpPr/>
            <p:nvPr/>
          </p:nvSpPr>
          <p:spPr>
            <a:xfrm>
              <a:off x="10258" y="2334"/>
              <a:ext cx="1211" cy="1212"/>
            </a:xfrm>
            <a:prstGeom prst="round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a:t>01</a:t>
              </a:r>
              <a:endParaRPr lang="en-US" altLang="zh-CN" sz="2800" b="1"/>
            </a:p>
          </p:txBody>
        </p:sp>
      </p:grpSp>
      <p:sp>
        <p:nvSpPr>
          <p:cNvPr id="11" name="文本框 10"/>
          <p:cNvSpPr txBox="1"/>
          <p:nvPr/>
        </p:nvSpPr>
        <p:spPr>
          <a:xfrm>
            <a:off x="7458710" y="1487805"/>
            <a:ext cx="3723005" cy="521970"/>
          </a:xfrm>
          <a:prstGeom prst="rect">
            <a:avLst/>
          </a:prstGeom>
          <a:noFill/>
        </p:spPr>
        <p:txBody>
          <a:bodyPr wrap="square" rtlCol="0" anchor="t">
            <a:spAutoFit/>
          </a:bodyPr>
          <a:p>
            <a:pPr algn="ctr"/>
            <a:r>
              <a:rPr lang="zh-CN" altLang="en-US" sz="2800" b="1" spc="300" dirty="0" smtClean="0">
                <a:solidFill>
                  <a:schemeClr val="tx1"/>
                </a:solidFill>
                <a:latin typeface="+中文标题" charset="0"/>
                <a:ea typeface="+mj-ea"/>
                <a:cs typeface="+mj-ea"/>
                <a:sym typeface="+mn-ea"/>
              </a:rPr>
              <a:t>从采集到生产</a:t>
            </a:r>
            <a:endParaRPr lang="zh-CN" altLang="en-US" sz="2800" b="1" spc="300" dirty="0" smtClean="0">
              <a:solidFill>
                <a:schemeClr val="tx1"/>
              </a:solidFill>
              <a:latin typeface="+中文标题" charset="0"/>
              <a:ea typeface="+mj-ea"/>
              <a:cs typeface="+mj-ea"/>
              <a:sym typeface="+mn-ea"/>
            </a:endParaRPr>
          </a:p>
        </p:txBody>
      </p:sp>
      <p:sp>
        <p:nvSpPr>
          <p:cNvPr id="12" name="文本框 11"/>
          <p:cNvSpPr txBox="1"/>
          <p:nvPr/>
        </p:nvSpPr>
        <p:spPr>
          <a:xfrm>
            <a:off x="6616065" y="2133600"/>
            <a:ext cx="4566285" cy="398780"/>
          </a:xfrm>
          <a:prstGeom prst="rect">
            <a:avLst/>
          </a:prstGeom>
          <a:noFill/>
        </p:spPr>
        <p:txBody>
          <a:bodyPr wrap="square" rtlCol="0" anchor="t">
            <a:spAutoFit/>
          </a:bodyPr>
          <a:p>
            <a:pPr algn="r"/>
            <a:r>
              <a:rPr lang="zh-CN" altLang="en-US" sz="2000" dirty="0" smtClean="0">
                <a:solidFill>
                  <a:schemeClr val="tx1">
                    <a:lumMod val="65000"/>
                    <a:lumOff val="35000"/>
                  </a:schemeClr>
                </a:solidFill>
                <a:latin typeface="黑体" panose="02010609060101010101" charset="-122"/>
                <a:ea typeface="黑体" panose="02010609060101010101" charset="-122"/>
                <a:cs typeface="黑体" panose="02010609060101010101" charset="-122"/>
                <a:sym typeface="+mn-ea"/>
              </a:rPr>
              <a:t>人类早期的生产与生活</a:t>
            </a:r>
            <a:endParaRPr lang="zh-CN" altLang="en-US" sz="2000" dirty="0" smtClean="0">
              <a:solidFill>
                <a:schemeClr val="tx1">
                  <a:lumMod val="65000"/>
                  <a:lumOff val="35000"/>
                </a:schemeClr>
              </a:solidFill>
              <a:latin typeface="黑体" panose="02010609060101010101" charset="-122"/>
              <a:ea typeface="黑体" panose="02010609060101010101" charset="-122"/>
              <a:cs typeface="黑体" panose="02010609060101010101" charset="-122"/>
              <a:sym typeface="+mn-ea"/>
            </a:endParaRPr>
          </a:p>
        </p:txBody>
      </p:sp>
      <p:grpSp>
        <p:nvGrpSpPr>
          <p:cNvPr id="29" name="组合 28"/>
          <p:cNvGrpSpPr/>
          <p:nvPr/>
        </p:nvGrpSpPr>
        <p:grpSpPr>
          <a:xfrm rot="0">
            <a:off x="6643370" y="2836545"/>
            <a:ext cx="4538345" cy="770255"/>
            <a:chOff x="10359" y="4654"/>
            <a:chExt cx="7147" cy="1213"/>
          </a:xfrm>
        </p:grpSpPr>
        <p:sp>
          <p:nvSpPr>
            <p:cNvPr id="13" name="矩形 12"/>
            <p:cNvSpPr/>
            <p:nvPr/>
          </p:nvSpPr>
          <p:spPr>
            <a:xfrm>
              <a:off x="10680" y="4654"/>
              <a:ext cx="6826" cy="11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10359" y="4655"/>
              <a:ext cx="1212" cy="1212"/>
            </a:xfrm>
            <a:prstGeom prst="round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a:t>02</a:t>
              </a:r>
              <a:endParaRPr lang="en-US" altLang="zh-CN" sz="2800" b="1"/>
            </a:p>
          </p:txBody>
        </p:sp>
      </p:grpSp>
      <p:sp>
        <p:nvSpPr>
          <p:cNvPr id="15" name="文本框 14"/>
          <p:cNvSpPr txBox="1"/>
          <p:nvPr/>
        </p:nvSpPr>
        <p:spPr>
          <a:xfrm>
            <a:off x="7458710" y="2954655"/>
            <a:ext cx="3723005" cy="521970"/>
          </a:xfrm>
          <a:prstGeom prst="rect">
            <a:avLst/>
          </a:prstGeom>
          <a:noFill/>
        </p:spPr>
        <p:txBody>
          <a:bodyPr wrap="square" rtlCol="0" anchor="t">
            <a:spAutoFit/>
          </a:bodyPr>
          <a:p>
            <a:pPr algn="ctr"/>
            <a:r>
              <a:rPr lang="zh-CN" altLang="en-US" sz="2800" b="1" spc="300" dirty="0" smtClean="0">
                <a:solidFill>
                  <a:schemeClr val="tx1"/>
                </a:solidFill>
                <a:sym typeface="+mn-ea"/>
              </a:rPr>
              <a:t>从天命到人为</a:t>
            </a:r>
            <a:endParaRPr lang="zh-CN" altLang="en-US" sz="2800" b="1" spc="300" dirty="0" smtClean="0">
              <a:solidFill>
                <a:schemeClr val="tx1"/>
              </a:solidFill>
              <a:latin typeface="+mj-ea"/>
              <a:ea typeface="+mj-ea"/>
              <a:cs typeface="+mj-ea"/>
              <a:sym typeface="+mn-ea"/>
            </a:endParaRPr>
          </a:p>
        </p:txBody>
      </p:sp>
      <p:grpSp>
        <p:nvGrpSpPr>
          <p:cNvPr id="30" name="组合 29"/>
          <p:cNvGrpSpPr/>
          <p:nvPr/>
        </p:nvGrpSpPr>
        <p:grpSpPr>
          <a:xfrm rot="0">
            <a:off x="6643370" y="4219575"/>
            <a:ext cx="4538345" cy="770255"/>
            <a:chOff x="10360" y="6832"/>
            <a:chExt cx="7147" cy="1213"/>
          </a:xfrm>
        </p:grpSpPr>
        <p:sp>
          <p:nvSpPr>
            <p:cNvPr id="18" name="矩形 17"/>
            <p:cNvSpPr/>
            <p:nvPr/>
          </p:nvSpPr>
          <p:spPr>
            <a:xfrm>
              <a:off x="10681" y="6832"/>
              <a:ext cx="6826" cy="11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0360" y="6833"/>
              <a:ext cx="1212" cy="1212"/>
            </a:xfrm>
            <a:prstGeom prst="round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b="1"/>
                <a:t>03</a:t>
              </a:r>
              <a:endParaRPr lang="en-US" altLang="zh-CN" sz="2800" b="1"/>
            </a:p>
          </p:txBody>
        </p:sp>
      </p:grpSp>
      <p:sp>
        <p:nvSpPr>
          <p:cNvPr id="27" name="文本框 26"/>
          <p:cNvSpPr txBox="1"/>
          <p:nvPr/>
        </p:nvSpPr>
        <p:spPr>
          <a:xfrm>
            <a:off x="7458710" y="4344035"/>
            <a:ext cx="3723640" cy="521970"/>
          </a:xfrm>
          <a:prstGeom prst="rect">
            <a:avLst/>
          </a:prstGeom>
          <a:noFill/>
        </p:spPr>
        <p:txBody>
          <a:bodyPr wrap="square" rtlCol="0" anchor="t">
            <a:spAutoFit/>
          </a:bodyPr>
          <a:p>
            <a:pPr algn="ctr"/>
            <a:r>
              <a:rPr lang="zh-CN" altLang="en-US" sz="2800" b="1" spc="300" dirty="0" smtClean="0">
                <a:solidFill>
                  <a:schemeClr val="tx1"/>
                </a:solidFill>
                <a:sym typeface="+mn-ea"/>
              </a:rPr>
              <a:t>从部落到国家</a:t>
            </a:r>
            <a:endParaRPr lang="zh-CN" altLang="en-US" sz="2800" b="1" spc="300" dirty="0" smtClean="0">
              <a:solidFill>
                <a:schemeClr val="tx1"/>
              </a:solidFill>
              <a:latin typeface="+mj-ea"/>
              <a:ea typeface="+mj-ea"/>
              <a:cs typeface="+mj-ea"/>
              <a:sym typeface="+mn-ea"/>
            </a:endParaRPr>
          </a:p>
        </p:txBody>
      </p:sp>
      <p:sp>
        <p:nvSpPr>
          <p:cNvPr id="31" name="文本框 30"/>
          <p:cNvSpPr txBox="1"/>
          <p:nvPr/>
        </p:nvSpPr>
        <p:spPr>
          <a:xfrm>
            <a:off x="6847205" y="3606800"/>
            <a:ext cx="4335145" cy="398780"/>
          </a:xfrm>
          <a:prstGeom prst="rect">
            <a:avLst/>
          </a:prstGeom>
          <a:noFill/>
        </p:spPr>
        <p:txBody>
          <a:bodyPr wrap="square" rtlCol="0" anchor="t">
            <a:spAutoFit/>
          </a:bodyPr>
          <a:p>
            <a:pPr algn="r"/>
            <a:r>
              <a:rPr lang="zh-CN" altLang="en-US" sz="2000" dirty="0" smtClean="0">
                <a:solidFill>
                  <a:schemeClr val="tx1">
                    <a:lumMod val="65000"/>
                    <a:lumOff val="35000"/>
                  </a:schemeClr>
                </a:solidFill>
                <a:latin typeface="黑体" panose="02010609060101010101" charset="-122"/>
                <a:ea typeface="黑体" panose="02010609060101010101" charset="-122"/>
                <a:cs typeface="黑体" panose="02010609060101010101" charset="-122"/>
                <a:sym typeface="+mn-ea"/>
              </a:rPr>
              <a:t>不同地区的食物生产与社会生活</a:t>
            </a:r>
            <a:endParaRPr lang="zh-CN" altLang="en-US" sz="2000" dirty="0" smtClean="0">
              <a:solidFill>
                <a:schemeClr val="tx1">
                  <a:lumMod val="65000"/>
                  <a:lumOff val="35000"/>
                </a:schemeClr>
              </a:solidFill>
              <a:latin typeface="黑体" panose="02010609060101010101" charset="-122"/>
              <a:ea typeface="黑体" panose="02010609060101010101" charset="-122"/>
              <a:cs typeface="黑体" panose="02010609060101010101" charset="-122"/>
              <a:sym typeface="+mn-ea"/>
            </a:endParaRPr>
          </a:p>
        </p:txBody>
      </p:sp>
      <p:sp>
        <p:nvSpPr>
          <p:cNvPr id="32" name="文本框 31"/>
          <p:cNvSpPr txBox="1"/>
          <p:nvPr/>
        </p:nvSpPr>
        <p:spPr>
          <a:xfrm>
            <a:off x="7764145" y="4989830"/>
            <a:ext cx="3418205" cy="398780"/>
          </a:xfrm>
          <a:prstGeom prst="rect">
            <a:avLst/>
          </a:prstGeom>
          <a:noFill/>
        </p:spPr>
        <p:txBody>
          <a:bodyPr wrap="square" rtlCol="0" anchor="t">
            <a:spAutoFit/>
          </a:bodyPr>
          <a:p>
            <a:pPr algn="r"/>
            <a:r>
              <a:rPr lang="zh-CN" altLang="en-US" sz="2000" dirty="0" smtClean="0">
                <a:solidFill>
                  <a:schemeClr val="tx1">
                    <a:lumMod val="65000"/>
                    <a:lumOff val="35000"/>
                  </a:schemeClr>
                </a:solidFill>
                <a:latin typeface="黑体" panose="02010609060101010101" charset="-122"/>
                <a:ea typeface="黑体" panose="02010609060101010101" charset="-122"/>
                <a:cs typeface="黑体" panose="02010609060101010101" charset="-122"/>
                <a:sym typeface="+mn-ea"/>
              </a:rPr>
              <a:t>生产关系的变化</a:t>
            </a:r>
            <a:endParaRPr lang="zh-CN" altLang="en-US" sz="2000" dirty="0" smtClean="0">
              <a:solidFill>
                <a:schemeClr val="tx1">
                  <a:lumMod val="65000"/>
                  <a:lumOff val="35000"/>
                </a:schemeClr>
              </a:solidFill>
              <a:latin typeface="黑体" panose="02010609060101010101" charset="-122"/>
              <a:ea typeface="黑体" panose="02010609060101010101" charset="-122"/>
              <a:cs typeface="黑体" panose="02010609060101010101" charset="-122"/>
              <a:sym typeface="+mn-ea"/>
            </a:endParaRPr>
          </a:p>
        </p:txBody>
      </p:sp>
      <p:sp>
        <p:nvSpPr>
          <p:cNvPr id="100" name="文本框 99"/>
          <p:cNvSpPr txBox="1"/>
          <p:nvPr/>
        </p:nvSpPr>
        <p:spPr>
          <a:xfrm>
            <a:off x="3700145" y="5569585"/>
            <a:ext cx="8491855" cy="1308735"/>
          </a:xfrm>
          <a:prstGeom prst="rect">
            <a:avLst/>
          </a:prstGeom>
          <a:noFill/>
          <a:ln w="9525">
            <a:noFill/>
          </a:ln>
        </p:spPr>
        <p:txBody>
          <a:bodyPr wrap="square">
            <a:spAutoFit/>
          </a:bodyPr>
          <a:p>
            <a:pPr indent="0">
              <a:lnSpc>
                <a:spcPct val="110000"/>
              </a:lnSpc>
            </a:pPr>
            <a:r>
              <a:rPr lang="zh-CN" sz="2400" b="1">
                <a:latin typeface="Times New Roman" panose="02020603050405020304" charset="0"/>
                <a:ea typeface="黑体" panose="02010609060101010101" charset="-122"/>
                <a:cs typeface="Times New Roman" panose="02020603050405020304" charset="0"/>
              </a:rPr>
              <a:t>【课程标准】</a:t>
            </a:r>
            <a:endParaRPr lang="zh-CN" sz="2400" b="1">
              <a:latin typeface="Times New Roman" panose="02020603050405020304" charset="0"/>
              <a:ea typeface="黑体" panose="02010609060101010101" charset="-122"/>
              <a:cs typeface="Times New Roman" panose="02020603050405020304" charset="0"/>
            </a:endParaRPr>
          </a:p>
          <a:p>
            <a:pPr indent="0">
              <a:lnSpc>
                <a:spcPct val="110000"/>
              </a:lnSpc>
            </a:pPr>
            <a:r>
              <a:rPr lang="en-US" altLang="zh-CN" sz="2400">
                <a:latin typeface="Times New Roman" panose="02020603050405020304" charset="0"/>
                <a:ea typeface="黑体" panose="02010609060101010101" charset="-122"/>
                <a:cs typeface="Times New Roman" panose="02020603050405020304" charset="0"/>
              </a:rPr>
              <a:t>1.</a:t>
            </a:r>
            <a:r>
              <a:rPr lang="zh-CN" sz="2400">
                <a:latin typeface="Times New Roman" panose="02020603050405020304" charset="0"/>
                <a:ea typeface="黑体" panose="02010609060101010101" charset="-122"/>
                <a:cs typeface="Times New Roman" panose="02020603050405020304" charset="0"/>
              </a:rPr>
              <a:t>知道人类由食物采集者向食物生产者演进的过程及意义；</a:t>
            </a:r>
            <a:endParaRPr lang="zh-CN" sz="2400">
              <a:latin typeface="Times New Roman" panose="02020603050405020304" charset="0"/>
              <a:ea typeface="黑体" panose="02010609060101010101" charset="-122"/>
              <a:cs typeface="Times New Roman" panose="02020603050405020304" charset="0"/>
            </a:endParaRPr>
          </a:p>
          <a:p>
            <a:pPr indent="0">
              <a:lnSpc>
                <a:spcPct val="110000"/>
              </a:lnSpc>
            </a:pPr>
            <a:r>
              <a:rPr lang="en-US" altLang="zh-CN" sz="2400">
                <a:latin typeface="Times New Roman" panose="02020603050405020304" charset="0"/>
                <a:ea typeface="黑体" panose="02010609060101010101" charset="-122"/>
                <a:cs typeface="Times New Roman" panose="02020603050405020304" charset="0"/>
              </a:rPr>
              <a:t>2.</a:t>
            </a:r>
            <a:r>
              <a:rPr lang="zh-CN" sz="2400">
                <a:latin typeface="Times New Roman" panose="02020603050405020304" charset="0"/>
                <a:ea typeface="黑体" panose="02010609060101010101" charset="-122"/>
                <a:cs typeface="Times New Roman" panose="02020603050405020304" charset="0"/>
              </a:rPr>
              <a:t>知道古代不同地区的食物生产及其对社会生活的影响。</a:t>
            </a:r>
            <a:endParaRPr lang="zh-CN" altLang="en-US" sz="2400">
              <a:latin typeface="Times New Roman" panose="02020603050405020304" charset="0"/>
              <a:ea typeface="黑体" panose="02010609060101010101" charset="-122"/>
              <a:cs typeface="Times New Roman" panose="0202060305040502030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92100" y="351790"/>
            <a:ext cx="6260465" cy="521970"/>
          </a:xfrm>
          <a:prstGeom prst="rect">
            <a:avLst/>
          </a:prstGeom>
          <a:noFill/>
        </p:spPr>
        <p:txBody>
          <a:bodyPr wrap="none" rtlCol="0" anchor="t">
            <a:spAutoFit/>
          </a:bodyPr>
          <a:p>
            <a:pPr algn="l"/>
            <a:r>
              <a:rPr lang="zh-CN" altLang="en-US" sz="2800" b="1" dirty="0">
                <a:latin typeface="方正隶变_GBK" panose="02000000000000000000" charset="-122"/>
                <a:ea typeface="方正隶变_GBK" panose="02000000000000000000" charset="-122"/>
                <a:cs typeface="方正隶变_GBK" panose="02000000000000000000" charset="-122"/>
                <a:sym typeface="+mn-ea"/>
              </a:rPr>
              <a:t>从采集到生产</a:t>
            </a:r>
            <a:r>
              <a:rPr lang="en-US" altLang="zh-CN" sz="2800" b="1" dirty="0">
                <a:latin typeface="方正隶变_GBK" panose="02000000000000000000" charset="-122"/>
                <a:ea typeface="方正隶变_GBK" panose="02000000000000000000" charset="-122"/>
                <a:cs typeface="方正隶变_GBK" panose="02000000000000000000" charset="-122"/>
                <a:sym typeface="+mn-ea"/>
              </a:rPr>
              <a:t>——</a:t>
            </a:r>
            <a:r>
              <a:rPr lang="zh-CN" altLang="en-US" sz="2800" b="1" dirty="0">
                <a:latin typeface="方正隶变_GBK" panose="02000000000000000000" charset="-122"/>
                <a:ea typeface="方正隶变_GBK" panose="02000000000000000000" charset="-122"/>
                <a:cs typeface="方正隶变_GBK" panose="02000000000000000000" charset="-122"/>
                <a:sym typeface="+mn-ea"/>
              </a:rPr>
              <a:t>人类早期的生产生活</a:t>
            </a:r>
            <a:endParaRPr lang="zh-CN" altLang="en-US" sz="2800" b="1" dirty="0" smtClean="0">
              <a:solidFill>
                <a:schemeClr val="tx1">
                  <a:lumMod val="75000"/>
                  <a:lumOff val="25000"/>
                </a:schemeClr>
              </a:solidFill>
              <a:latin typeface="方正隶变_GBK" panose="02000000000000000000" charset="-122"/>
              <a:ea typeface="方正隶变_GBK" panose="02000000000000000000" charset="-122"/>
              <a:cs typeface="方正隶变_GBK" panose="02000000000000000000" charset="-122"/>
              <a:sym typeface="+mn-ea"/>
            </a:endParaRPr>
          </a:p>
        </p:txBody>
      </p:sp>
      <p:sp>
        <p:nvSpPr>
          <p:cNvPr id="5" name="矩形 4"/>
          <p:cNvSpPr/>
          <p:nvPr/>
        </p:nvSpPr>
        <p:spPr>
          <a:xfrm>
            <a:off x="3175"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7620" y="2807335"/>
            <a:ext cx="12206605" cy="18840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Rectangle 5"/>
          <p:cNvSpPr>
            <a:spLocks noChangeArrowheads="1"/>
          </p:cNvSpPr>
          <p:nvPr/>
        </p:nvSpPr>
        <p:spPr bwMode="auto">
          <a:xfrm>
            <a:off x="4619943" y="3999230"/>
            <a:ext cx="2127250"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0" lang="zh-CN" altLang="en-US"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方正清刻本悦宋简体" panose="02000000000000000000" charset="-122"/>
              </a:rPr>
              <a:t>骨器</a:t>
            </a:r>
            <a:r>
              <a:rPr kumimoji="0" lang="en-US" altLang="zh-CN"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方正清刻本悦宋简体" panose="02000000000000000000" charset="-122"/>
              </a:rPr>
              <a:t>(</a:t>
            </a:r>
            <a:r>
              <a:rPr kumimoji="0" lang="zh-CN" altLang="en-US"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方正清刻本悦宋简体" panose="02000000000000000000" charset="-122"/>
              </a:rPr>
              <a:t>尖状挖掘器</a:t>
            </a:r>
            <a:r>
              <a:rPr kumimoji="0" lang="en-US" altLang="zh-CN"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方正清刻本悦宋简体" panose="02000000000000000000" charset="-122"/>
              </a:rPr>
              <a:t>)</a:t>
            </a:r>
            <a:endParaRPr kumimoji="0" lang="en-US" altLang="zh-CN"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方正清刻本悦宋简体" panose="02000000000000000000" charset="-122"/>
            </a:endParaRPr>
          </a:p>
        </p:txBody>
      </p:sp>
      <p:sp>
        <p:nvSpPr>
          <p:cNvPr id="12" name="Rectangle 9"/>
          <p:cNvSpPr>
            <a:spLocks noChangeArrowheads="1"/>
          </p:cNvSpPr>
          <p:nvPr/>
        </p:nvSpPr>
        <p:spPr bwMode="auto">
          <a:xfrm>
            <a:off x="8027083" y="3999083"/>
            <a:ext cx="764540"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kumimoji="0" lang="zh-CN" altLang="en-US"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方正清刻本悦宋简体" panose="02000000000000000000" charset="-122"/>
              </a:rPr>
              <a:t>石 球</a:t>
            </a:r>
            <a:endParaRPr kumimoji="0" lang="zh-CN" altLang="en-US"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cs typeface="方正清刻本悦宋简体" panose="02000000000000000000" charset="-122"/>
            </a:endParaRPr>
          </a:p>
        </p:txBody>
      </p:sp>
      <p:sp>
        <p:nvSpPr>
          <p:cNvPr id="14" name="Rectangle 14"/>
          <p:cNvSpPr>
            <a:spLocks noChangeArrowheads="1"/>
          </p:cNvSpPr>
          <p:nvPr/>
        </p:nvSpPr>
        <p:spPr bwMode="auto">
          <a:xfrm>
            <a:off x="10165715" y="3999230"/>
            <a:ext cx="1451610"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kumimoji="0" lang="zh-CN" altLang="en-US"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rPr>
              <a:t>石锤、石砧</a:t>
            </a:r>
            <a:endParaRPr kumimoji="0" lang="zh-CN" altLang="en-US"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endParaRPr>
          </a:p>
        </p:txBody>
      </p:sp>
      <p:sp>
        <p:nvSpPr>
          <p:cNvPr id="2" name="文本框 1"/>
          <p:cNvSpPr txBox="1"/>
          <p:nvPr/>
        </p:nvSpPr>
        <p:spPr>
          <a:xfrm>
            <a:off x="210820" y="979170"/>
            <a:ext cx="1714500" cy="460375"/>
          </a:xfrm>
          <a:prstGeom prst="rect">
            <a:avLst/>
          </a:prstGeom>
          <a:noFill/>
        </p:spPr>
        <p:txBody>
          <a:bodyPr wrap="none" rtlCol="0" anchor="t">
            <a:spAutoFit/>
          </a:bodyPr>
          <a:p>
            <a:pPr algn="l"/>
            <a:r>
              <a:rPr lang="en-US" sz="2400" b="1" dirty="0">
                <a:latin typeface="黑体" panose="02010609060101010101" charset="-122"/>
                <a:ea typeface="黑体" panose="02010609060101010101" charset="-122"/>
                <a:cs typeface="黑体" panose="02010609060101010101" charset="-122"/>
                <a:sym typeface="+mn-ea"/>
              </a:rPr>
              <a:t>1.</a:t>
            </a:r>
            <a:r>
              <a:rPr lang="zh-CN" altLang="en-US" sz="2400" b="1" dirty="0">
                <a:latin typeface="黑体" panose="02010609060101010101" charset="-122"/>
                <a:ea typeface="黑体" panose="02010609060101010101" charset="-122"/>
                <a:cs typeface="黑体" panose="02010609060101010101" charset="-122"/>
                <a:sym typeface="+mn-ea"/>
              </a:rPr>
              <a:t>采集渔猎</a:t>
            </a:r>
            <a:endParaRPr lang="zh-CN" altLang="en-US" sz="2400" b="1" dirty="0" smtClean="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endParaRPr>
          </a:p>
        </p:txBody>
      </p:sp>
      <p:pic>
        <p:nvPicPr>
          <p:cNvPr id="22" name="图片 21" descr="C:/Users/ADMINI~1/AppData/Local/Temp/kaimatting/20200509100742/output_aiMatting_20200509101318.pngoutput_aiMatting_20200509101318"/>
          <p:cNvPicPr>
            <a:picLocks noChangeAspect="1"/>
          </p:cNvPicPr>
          <p:nvPr/>
        </p:nvPicPr>
        <p:blipFill>
          <a:blip r:embed="rId1">
            <a:lum bright="-6000" contrast="30000"/>
          </a:blip>
          <a:srcRect/>
          <a:stretch>
            <a:fillRect/>
          </a:stretch>
        </p:blipFill>
        <p:spPr>
          <a:xfrm>
            <a:off x="-7620" y="1539240"/>
            <a:ext cx="4415155" cy="5316855"/>
          </a:xfrm>
          <a:prstGeom prst="rect">
            <a:avLst/>
          </a:prstGeom>
        </p:spPr>
      </p:pic>
      <p:pic>
        <p:nvPicPr>
          <p:cNvPr id="23" name="图片 22" descr="C:/Users/ADMINI~1/AppData/Local/Temp/kaimatting/20200509104935/output_aiMatting_20200509104946.pngoutput_aiMatting_20200509104946"/>
          <p:cNvPicPr>
            <a:picLocks noChangeAspect="1"/>
          </p:cNvPicPr>
          <p:nvPr/>
        </p:nvPicPr>
        <p:blipFill>
          <a:blip r:embed="rId2"/>
          <a:srcRect/>
          <a:stretch>
            <a:fillRect/>
          </a:stretch>
        </p:blipFill>
        <p:spPr>
          <a:xfrm>
            <a:off x="4531995" y="1725930"/>
            <a:ext cx="2303474" cy="2160000"/>
          </a:xfrm>
          <a:prstGeom prst="rect">
            <a:avLst/>
          </a:prstGeom>
        </p:spPr>
      </p:pic>
      <p:pic>
        <p:nvPicPr>
          <p:cNvPr id="24" name="图片 23" descr="C:/Users/ADMINI~1/AppData/Local/Temp/kaimatting/20200509102325/output_aiMatting_20200509102342.pngoutput_aiMatting_20200509102342"/>
          <p:cNvPicPr>
            <a:picLocks noChangeAspect="1"/>
          </p:cNvPicPr>
          <p:nvPr/>
        </p:nvPicPr>
        <p:blipFill>
          <a:blip r:embed="rId3"/>
          <a:stretch>
            <a:fillRect/>
          </a:stretch>
        </p:blipFill>
        <p:spPr>
          <a:xfrm>
            <a:off x="7223760" y="1725930"/>
            <a:ext cx="2371765" cy="2160000"/>
          </a:xfrm>
          <a:prstGeom prst="rect">
            <a:avLst/>
          </a:prstGeom>
        </p:spPr>
      </p:pic>
      <p:pic>
        <p:nvPicPr>
          <p:cNvPr id="25" name="图片 24" descr="C:/Users/ADMINI~1/AppData/Local/Temp/kaimatting/20200509102533/output_aiMatting_20200509102603.pngoutput_aiMatting_20200509102603"/>
          <p:cNvPicPr>
            <a:picLocks noChangeAspect="1"/>
          </p:cNvPicPr>
          <p:nvPr/>
        </p:nvPicPr>
        <p:blipFill>
          <a:blip r:embed="rId4"/>
          <a:stretch>
            <a:fillRect/>
          </a:stretch>
        </p:blipFill>
        <p:spPr>
          <a:xfrm>
            <a:off x="10020300" y="1725930"/>
            <a:ext cx="1742734" cy="2160000"/>
          </a:xfrm>
          <a:prstGeom prst="rect">
            <a:avLst/>
          </a:prstGeom>
        </p:spPr>
      </p:pic>
      <p:sp>
        <p:nvSpPr>
          <p:cNvPr id="16" name="文本框 15"/>
          <p:cNvSpPr txBox="1"/>
          <p:nvPr/>
        </p:nvSpPr>
        <p:spPr>
          <a:xfrm>
            <a:off x="3689985" y="4787265"/>
            <a:ext cx="8357870" cy="1938020"/>
          </a:xfrm>
          <a:prstGeom prst="rect">
            <a:avLst/>
          </a:prstGeom>
          <a:noFill/>
        </p:spPr>
        <p:txBody>
          <a:bodyPr wrap="square" rtlCol="0" anchor="t">
            <a:spAutoFit/>
          </a:bodyPr>
          <a:p>
            <a:pPr marL="0" marR="0" lvl="0" indent="0" algn="just" defTabSz="914400" fontAlgn="auto">
              <a:lnSpc>
                <a:spcPct val="125000"/>
              </a:lnSpc>
              <a:spcBef>
                <a:spcPts val="0"/>
              </a:spcBef>
              <a:spcAft>
                <a:spcPts val="0"/>
              </a:spcAft>
              <a:buClr>
                <a:prstClr val="black"/>
              </a:buClr>
              <a:buSzTx/>
              <a:buFontTx/>
              <a:buNone/>
              <a:defRPr/>
            </a:pP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    </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在几百万年的人类历史长河中，人类绝大多数时间是以采集、渔猎为生，这种智慧利用现成的天然产品的经济活动被称</a:t>
            </a: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攫取经济</a:t>
            </a: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endPar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r" defTabSz="914400" fontAlgn="auto">
              <a:lnSpc>
                <a:spcPct val="125000"/>
              </a:lnSpc>
              <a:spcBef>
                <a:spcPts val="0"/>
              </a:spcBef>
              <a:spcAft>
                <a:spcPts val="0"/>
              </a:spcAft>
              <a:buClr>
                <a:prstClr val="black"/>
              </a:buClr>
              <a:buSzTx/>
              <a:buFontTx/>
              <a:buNone/>
              <a:defRPr/>
            </a:pP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李根蟠《中国古代农业》</a:t>
            </a:r>
            <a:endPar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92100" y="351790"/>
            <a:ext cx="6260465" cy="521970"/>
          </a:xfrm>
          <a:prstGeom prst="rect">
            <a:avLst/>
          </a:prstGeom>
          <a:noFill/>
        </p:spPr>
        <p:txBody>
          <a:bodyPr wrap="none" rtlCol="0" anchor="t">
            <a:spAutoFit/>
          </a:bodyPr>
          <a:p>
            <a:pPr algn="l"/>
            <a:r>
              <a:rPr lang="zh-CN" altLang="en-US" sz="2800" b="1" dirty="0">
                <a:latin typeface="方正隶变_GBK" panose="02000000000000000000" charset="-122"/>
                <a:ea typeface="方正隶变_GBK" panose="02000000000000000000" charset="-122"/>
                <a:cs typeface="方正隶变_GBK" panose="02000000000000000000" charset="-122"/>
                <a:sym typeface="+mn-ea"/>
              </a:rPr>
              <a:t>从采集到生产</a:t>
            </a:r>
            <a:r>
              <a:rPr lang="en-US" altLang="zh-CN" sz="2800" b="1" dirty="0">
                <a:latin typeface="方正隶变_GBK" panose="02000000000000000000" charset="-122"/>
                <a:ea typeface="方正隶变_GBK" panose="02000000000000000000" charset="-122"/>
                <a:cs typeface="方正隶变_GBK" panose="02000000000000000000" charset="-122"/>
                <a:sym typeface="+mn-ea"/>
              </a:rPr>
              <a:t>——</a:t>
            </a:r>
            <a:r>
              <a:rPr lang="zh-CN" altLang="en-US" sz="2800" b="1" dirty="0">
                <a:latin typeface="方正隶变_GBK" panose="02000000000000000000" charset="-122"/>
                <a:ea typeface="方正隶变_GBK" panose="02000000000000000000" charset="-122"/>
                <a:cs typeface="方正隶变_GBK" panose="02000000000000000000" charset="-122"/>
                <a:sym typeface="+mn-ea"/>
              </a:rPr>
              <a:t>人类早期的生产生活</a:t>
            </a:r>
            <a:endParaRPr lang="zh-CN" altLang="en-US" sz="2800" b="1" dirty="0" smtClean="0">
              <a:solidFill>
                <a:schemeClr val="tx1">
                  <a:lumMod val="75000"/>
                  <a:lumOff val="25000"/>
                </a:schemeClr>
              </a:solidFill>
              <a:latin typeface="方正隶变_GBK" panose="02000000000000000000" charset="-122"/>
              <a:ea typeface="方正隶变_GBK" panose="02000000000000000000" charset="-122"/>
              <a:cs typeface="方正隶变_GBK" panose="02000000000000000000" charset="-122"/>
              <a:sym typeface="+mn-ea"/>
            </a:endParaRPr>
          </a:p>
        </p:txBody>
      </p:sp>
      <p:sp>
        <p:nvSpPr>
          <p:cNvPr id="5" name="矩形 4"/>
          <p:cNvSpPr/>
          <p:nvPr/>
        </p:nvSpPr>
        <p:spPr>
          <a:xfrm>
            <a:off x="3175"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210820" y="979170"/>
            <a:ext cx="1714500" cy="460375"/>
          </a:xfrm>
          <a:prstGeom prst="rect">
            <a:avLst/>
          </a:prstGeom>
          <a:noFill/>
        </p:spPr>
        <p:txBody>
          <a:bodyPr wrap="none" rtlCol="0" anchor="t">
            <a:spAutoFit/>
          </a:bodyPr>
          <a:p>
            <a:pPr algn="l"/>
            <a:r>
              <a:rPr lang="en-US" sz="2400" b="1" dirty="0">
                <a:latin typeface="黑体" panose="02010609060101010101" charset="-122"/>
                <a:ea typeface="黑体" panose="02010609060101010101" charset="-122"/>
                <a:cs typeface="黑体" panose="02010609060101010101" charset="-122"/>
                <a:sym typeface="+mn-ea"/>
              </a:rPr>
              <a:t>1.</a:t>
            </a:r>
            <a:r>
              <a:rPr lang="zh-CN" altLang="en-US" sz="2400" b="1" dirty="0">
                <a:latin typeface="黑体" panose="02010609060101010101" charset="-122"/>
                <a:ea typeface="黑体" panose="02010609060101010101" charset="-122"/>
                <a:cs typeface="黑体" panose="02010609060101010101" charset="-122"/>
                <a:sym typeface="+mn-ea"/>
              </a:rPr>
              <a:t>采集渔猎</a:t>
            </a:r>
            <a:endParaRPr lang="zh-CN" altLang="en-US" sz="2400" b="1" dirty="0" smtClean="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endParaRPr>
          </a:p>
        </p:txBody>
      </p:sp>
      <p:sp>
        <p:nvSpPr>
          <p:cNvPr id="16" name="文本框 15"/>
          <p:cNvSpPr txBox="1"/>
          <p:nvPr/>
        </p:nvSpPr>
        <p:spPr>
          <a:xfrm>
            <a:off x="210820" y="1595755"/>
            <a:ext cx="9270365" cy="2399665"/>
          </a:xfrm>
          <a:prstGeom prst="rect">
            <a:avLst/>
          </a:prstGeom>
          <a:noFill/>
        </p:spPr>
        <p:txBody>
          <a:bodyPr wrap="square" rtlCol="0" anchor="t">
            <a:spAutoFit/>
          </a:bodyPr>
          <a:p>
            <a:pPr marL="0" marR="0" lvl="0" indent="0" algn="just" defTabSz="914400" fontAlgn="auto">
              <a:lnSpc>
                <a:spcPct val="125000"/>
              </a:lnSpc>
              <a:spcBef>
                <a:spcPts val="0"/>
              </a:spcBef>
              <a:spcAft>
                <a:spcPts val="0"/>
              </a:spcAft>
              <a:buClr>
                <a:prstClr val="black"/>
              </a:buClr>
              <a:buSzTx/>
              <a:buFontTx/>
              <a:buNone/>
              <a:defRPr/>
            </a:pP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    </a:t>
            </a:r>
            <a:r>
              <a:rPr sz="2400" kern="0" noProof="0" dirty="0">
                <a:ln>
                  <a:noFill/>
                </a:ln>
                <a:solidFill>
                  <a:schemeClr val="tx1">
                    <a:lumMod val="95000"/>
                    <a:lumOff val="5000"/>
                  </a:schemeClr>
                </a:solidFill>
                <a:effectLst/>
                <a:uLnTx/>
                <a:uFillTx/>
                <a:latin typeface="Times New Roman" panose="02020603050405020304" charset="0"/>
                <a:ea typeface="楷体" panose="02010609060101010101" charset="-122"/>
                <a:cs typeface="Times New Roman" panose="02020603050405020304" charset="0"/>
                <a:sym typeface="+mn-ea"/>
              </a:rPr>
              <a:t>1930</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年法国地质学家德日进曾将周口店第一地点的</a:t>
            </a:r>
            <a:r>
              <a:rPr 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有色骨骼和鹿角</a:t>
            </a:r>
            <a:r>
              <a:rPr 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带到巴黎博物馆,请该馆矿物研究室的人员对标本进行了化学分析</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结果表明</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这些骨、角标本上的黑色物质并非有色金属的污染</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而是燃烧的结果。</a:t>
            </a:r>
            <a:endPar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r" defTabSz="914400" fontAlgn="auto">
              <a:lnSpc>
                <a:spcPct val="125000"/>
              </a:lnSpc>
              <a:spcBef>
                <a:spcPts val="0"/>
              </a:spcBef>
              <a:spcAft>
                <a:spcPts val="0"/>
              </a:spcAft>
              <a:buClr>
                <a:prstClr val="black"/>
              </a:buClr>
              <a:buSzTx/>
              <a:buFontTx/>
              <a:buNone/>
              <a:defRPr/>
            </a:pP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中国国家博物馆官网</a:t>
            </a:r>
            <a:endPar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1" name="图片 20" descr="C:/Users/ADMINI~1/AppData/Local/Temp/kaimatting/20200509102025/output_aiMatting_20200509102126.pngoutput_aiMatting_20200509102126"/>
          <p:cNvPicPr>
            <a:picLocks noChangeAspect="1"/>
          </p:cNvPicPr>
          <p:nvPr/>
        </p:nvPicPr>
        <p:blipFill>
          <a:blip r:embed="rId1"/>
          <a:stretch>
            <a:fillRect/>
          </a:stretch>
        </p:blipFill>
        <p:spPr>
          <a:xfrm>
            <a:off x="9572625" y="1522730"/>
            <a:ext cx="2400300" cy="2546350"/>
          </a:xfrm>
          <a:prstGeom prst="rect">
            <a:avLst/>
          </a:prstGeom>
        </p:spPr>
      </p:pic>
      <p:pic>
        <p:nvPicPr>
          <p:cNvPr id="7" name="图片 6"/>
          <p:cNvPicPr>
            <a:picLocks noChangeAspect="1"/>
          </p:cNvPicPr>
          <p:nvPr/>
        </p:nvPicPr>
        <p:blipFill>
          <a:blip r:embed="rId2"/>
          <a:stretch>
            <a:fillRect/>
          </a:stretch>
        </p:blipFill>
        <p:spPr>
          <a:xfrm>
            <a:off x="0" y="4250690"/>
            <a:ext cx="12192000" cy="2606675"/>
          </a:xfrm>
          <a:prstGeom prst="rect">
            <a:avLst/>
          </a:prstGeom>
          <a:effectLst>
            <a:outerShdw blurRad="50800" dist="38100" algn="l" rotWithShape="0">
              <a:prstClr val="black">
                <a:alpha val="40000"/>
              </a:prstClr>
            </a:outerShdw>
          </a:effectLst>
        </p:spPr>
      </p:pic>
      <p:sp>
        <p:nvSpPr>
          <p:cNvPr id="6" name="Rectangle 5"/>
          <p:cNvSpPr>
            <a:spLocks noChangeArrowheads="1"/>
          </p:cNvSpPr>
          <p:nvPr/>
        </p:nvSpPr>
        <p:spPr bwMode="auto">
          <a:xfrm>
            <a:off x="11208069" y="1595755"/>
            <a:ext cx="764540"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0" lang="zh-CN" sz="2000" dirty="0" smtClean="0">
                <a:solidFill>
                  <a:schemeClr val="tx1"/>
                </a:solidFill>
                <a:latin typeface="方正清刻本悦宋简体" panose="02000000000000000000" charset="-122"/>
                <a:ea typeface="方正清刻本悦宋简体" panose="02000000000000000000" charset="-122"/>
                <a:cs typeface="方正清刻本悦宋简体" panose="02000000000000000000" charset="-122"/>
              </a:rPr>
              <a:t>烧 骨</a:t>
            </a:r>
            <a:endParaRPr kumimoji="0" lang="zh-CN" sz="2000" dirty="0" smtClean="0">
              <a:solidFill>
                <a:schemeClr val="tx1"/>
              </a:solidFill>
              <a:latin typeface="方正清刻本悦宋简体" panose="02000000000000000000" charset="-122"/>
              <a:ea typeface="方正清刻本悦宋简体" panose="02000000000000000000" charset="-122"/>
              <a:cs typeface="方正清刻本悦宋简体" panose="02000000000000000000" charset="-122"/>
            </a:endParaRPr>
          </a:p>
        </p:txBody>
      </p:sp>
      <p:sp>
        <p:nvSpPr>
          <p:cNvPr id="8" name="Rectangle 5"/>
          <p:cNvSpPr>
            <a:spLocks noChangeArrowheads="1"/>
          </p:cNvSpPr>
          <p:nvPr/>
        </p:nvSpPr>
        <p:spPr bwMode="auto">
          <a:xfrm>
            <a:off x="9216074" y="6459855"/>
            <a:ext cx="2975610"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0" lang="zh-CN"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rPr>
              <a:t>远古人类生活场景构想图</a:t>
            </a:r>
            <a:endParaRPr kumimoji="0" lang="zh-CN" sz="2000" dirty="0" smtClean="0">
              <a:solidFill>
                <a:schemeClr val="bg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视频水印中"/>
          <p:cNvPicPr>
            <a:picLocks noChangeAspect="1"/>
          </p:cNvPicPr>
          <p:nvPr/>
        </p:nvPicPr>
        <p:blipFill>
          <a:blip r:embed="rId1"/>
          <a:stretch>
            <a:fillRect/>
          </a:stretch>
        </p:blipFill>
        <p:spPr>
          <a:xfrm>
            <a:off x="4584700" y="3219450"/>
            <a:ext cx="3022600" cy="419100"/>
          </a:xfrm>
          <a:prstGeom prst="rect">
            <a:avLst/>
          </a:prstGeom>
        </p:spPr>
      </p:pic>
      <p:sp>
        <p:nvSpPr>
          <p:cNvPr id="12" name="矩形 11"/>
          <p:cNvSpPr/>
          <p:nvPr/>
        </p:nvSpPr>
        <p:spPr>
          <a:xfrm>
            <a:off x="0" y="3004820"/>
            <a:ext cx="12206605" cy="1021080"/>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292100" y="351790"/>
            <a:ext cx="6260465" cy="521970"/>
          </a:xfrm>
          <a:prstGeom prst="rect">
            <a:avLst/>
          </a:prstGeom>
          <a:noFill/>
        </p:spPr>
        <p:txBody>
          <a:bodyPr wrap="none" rtlCol="0" anchor="t">
            <a:spAutoFit/>
          </a:bodyPr>
          <a:p>
            <a:pPr algn="l"/>
            <a:r>
              <a:rPr lang="zh-CN" altLang="en-US" sz="2800" b="1" dirty="0">
                <a:latin typeface="方正隶变_GBK" panose="02000000000000000000" charset="-122"/>
                <a:ea typeface="方正隶变_GBK" panose="02000000000000000000" charset="-122"/>
                <a:cs typeface="方正隶变_GBK" panose="02000000000000000000" charset="-122"/>
                <a:sym typeface="+mn-ea"/>
              </a:rPr>
              <a:t>从采集到生产</a:t>
            </a:r>
            <a:r>
              <a:rPr lang="en-US" altLang="zh-CN" sz="2800" b="1" dirty="0">
                <a:latin typeface="方正隶变_GBK" panose="02000000000000000000" charset="-122"/>
                <a:ea typeface="方正隶变_GBK" panose="02000000000000000000" charset="-122"/>
                <a:cs typeface="方正隶变_GBK" panose="02000000000000000000" charset="-122"/>
                <a:sym typeface="+mn-ea"/>
              </a:rPr>
              <a:t>——</a:t>
            </a:r>
            <a:r>
              <a:rPr lang="zh-CN" altLang="en-US" sz="2800" b="1" dirty="0">
                <a:latin typeface="方正隶变_GBK" panose="02000000000000000000" charset="-122"/>
                <a:ea typeface="方正隶变_GBK" panose="02000000000000000000" charset="-122"/>
                <a:cs typeface="方正隶变_GBK" panose="02000000000000000000" charset="-122"/>
                <a:sym typeface="+mn-ea"/>
              </a:rPr>
              <a:t>人类早期的生产生活</a:t>
            </a:r>
            <a:endParaRPr lang="zh-CN" altLang="en-US" sz="2800" b="1" dirty="0" smtClean="0">
              <a:solidFill>
                <a:schemeClr val="tx1">
                  <a:lumMod val="75000"/>
                  <a:lumOff val="25000"/>
                </a:schemeClr>
              </a:solidFill>
              <a:latin typeface="方正隶变_GBK" panose="02000000000000000000" charset="-122"/>
              <a:ea typeface="方正隶变_GBK" panose="02000000000000000000" charset="-122"/>
              <a:cs typeface="方正隶变_GBK" panose="02000000000000000000" charset="-122"/>
              <a:sym typeface="+mn-ea"/>
            </a:endParaRPr>
          </a:p>
        </p:txBody>
      </p:sp>
      <p:sp>
        <p:nvSpPr>
          <p:cNvPr id="5" name="矩形 4"/>
          <p:cNvSpPr/>
          <p:nvPr/>
        </p:nvSpPr>
        <p:spPr>
          <a:xfrm>
            <a:off x="3175"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210820" y="979170"/>
            <a:ext cx="1714500" cy="460375"/>
          </a:xfrm>
          <a:prstGeom prst="rect">
            <a:avLst/>
          </a:prstGeom>
          <a:noFill/>
        </p:spPr>
        <p:txBody>
          <a:bodyPr wrap="none" rtlCol="0" anchor="t">
            <a:spAutoFit/>
          </a:bodyPr>
          <a:p>
            <a:pPr algn="l"/>
            <a:r>
              <a:rPr lang="en-US" sz="2400" b="1" dirty="0">
                <a:latin typeface="黑体" panose="02010609060101010101" charset="-122"/>
                <a:ea typeface="黑体" panose="02010609060101010101" charset="-122"/>
                <a:cs typeface="黑体" panose="02010609060101010101" charset="-122"/>
                <a:sym typeface="+mn-ea"/>
              </a:rPr>
              <a:t>1.</a:t>
            </a:r>
            <a:r>
              <a:rPr lang="zh-CN" altLang="en-US" sz="2400" b="1" dirty="0">
                <a:latin typeface="黑体" panose="02010609060101010101" charset="-122"/>
                <a:ea typeface="黑体" panose="02010609060101010101" charset="-122"/>
                <a:cs typeface="黑体" panose="02010609060101010101" charset="-122"/>
                <a:sym typeface="+mn-ea"/>
              </a:rPr>
              <a:t>采集渔猎</a:t>
            </a:r>
            <a:endParaRPr lang="zh-CN" altLang="en-US" sz="2400" b="1" dirty="0" smtClean="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endParaRPr>
          </a:p>
        </p:txBody>
      </p:sp>
      <p:sp>
        <p:nvSpPr>
          <p:cNvPr id="16" name="文本框 15"/>
          <p:cNvSpPr txBox="1"/>
          <p:nvPr/>
        </p:nvSpPr>
        <p:spPr>
          <a:xfrm>
            <a:off x="194945" y="1439545"/>
            <a:ext cx="11802745" cy="1476375"/>
          </a:xfrm>
          <a:prstGeom prst="rect">
            <a:avLst/>
          </a:prstGeom>
          <a:noFill/>
        </p:spPr>
        <p:txBody>
          <a:bodyPr wrap="square" rtlCol="0" anchor="t">
            <a:spAutoFit/>
          </a:bodyPr>
          <a:p>
            <a:pPr marL="0" marR="0" lvl="0" indent="0" algn="just" defTabSz="914400" fontAlgn="auto">
              <a:lnSpc>
                <a:spcPct val="125000"/>
              </a:lnSpc>
              <a:spcBef>
                <a:spcPts val="0"/>
              </a:spcBef>
              <a:spcAft>
                <a:spcPts val="0"/>
              </a:spcAft>
              <a:buClr>
                <a:prstClr val="black"/>
              </a:buClr>
              <a:buSzTx/>
              <a:buFontTx/>
              <a:buNone/>
              <a:defRPr/>
            </a:pP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    </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在旧石器时代的几百万年中，男女之间的关系比此后任何时候都更为平等，其主要原因似乎在于当时的女性对于团体获得食物的贡献不说大于男性，至少也是同等的。</a:t>
            </a:r>
            <a:endPar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r" defTabSz="914400" fontAlgn="auto">
              <a:lnSpc>
                <a:spcPct val="125000"/>
              </a:lnSpc>
              <a:spcBef>
                <a:spcPts val="0"/>
              </a:spcBef>
              <a:spcAft>
                <a:spcPts val="0"/>
              </a:spcAft>
              <a:buClr>
                <a:prstClr val="black"/>
              </a:buClr>
              <a:buSzTx/>
              <a:buFontTx/>
              <a:buNone/>
              <a:defRPr/>
            </a:pP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斯塔夫里阿诺斯《全球通史：从史前史到</a:t>
            </a: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21</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世纪》</a:t>
            </a:r>
            <a:endPar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3" name="图片 2" descr="C:/Users/ADMINI~1/AppData/Local/Temp/kaimatting/20200509161316/output_aiMatting_20200509161710.pngoutput_aiMatting_20200509161710"/>
          <p:cNvPicPr>
            <a:picLocks noChangeAspect="1"/>
          </p:cNvPicPr>
          <p:nvPr/>
        </p:nvPicPr>
        <p:blipFill>
          <a:blip r:embed="rId2">
            <a:lum bright="6000"/>
          </a:blip>
          <a:srcRect/>
          <a:stretch>
            <a:fillRect/>
          </a:stretch>
        </p:blipFill>
        <p:spPr>
          <a:xfrm>
            <a:off x="-11430" y="2336800"/>
            <a:ext cx="4706620" cy="4518660"/>
          </a:xfrm>
          <a:prstGeom prst="rect">
            <a:avLst/>
          </a:prstGeom>
          <a:effectLst/>
        </p:spPr>
      </p:pic>
      <p:sp>
        <p:nvSpPr>
          <p:cNvPr id="10" name="文本框 9"/>
          <p:cNvSpPr txBox="1"/>
          <p:nvPr/>
        </p:nvSpPr>
        <p:spPr>
          <a:xfrm>
            <a:off x="4695190" y="4163695"/>
            <a:ext cx="7301865" cy="2399665"/>
          </a:xfrm>
          <a:prstGeom prst="rect">
            <a:avLst/>
          </a:prstGeom>
          <a:noFill/>
        </p:spPr>
        <p:txBody>
          <a:bodyPr wrap="square" rtlCol="0" anchor="t">
            <a:spAutoFit/>
          </a:bodyPr>
          <a:p>
            <a:pPr marL="0" marR="0" lvl="0" indent="0" algn="just" defTabSz="914400" fontAlgn="auto">
              <a:lnSpc>
                <a:spcPct val="125000"/>
              </a:lnSpc>
              <a:spcBef>
                <a:spcPts val="0"/>
              </a:spcBef>
              <a:spcAft>
                <a:spcPts val="0"/>
              </a:spcAft>
              <a:buClr>
                <a:prstClr val="black"/>
              </a:buClr>
              <a:buSzTx/>
              <a:buFontTx/>
              <a:buNone/>
              <a:defRPr/>
            </a:pP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    </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旧石器时代晚期狩猎虽然占主要地位，但因动物的活动受季节的影响很大，不能完全满足人类生活的需要，因而采集和捕鱼在人类经济生活中占有相当重要的比重。</a:t>
            </a:r>
            <a:endPar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r" defTabSz="914400" fontAlgn="auto">
              <a:lnSpc>
                <a:spcPct val="125000"/>
              </a:lnSpc>
              <a:spcBef>
                <a:spcPts val="0"/>
              </a:spcBef>
              <a:spcAft>
                <a:spcPts val="0"/>
              </a:spcAft>
              <a:buClr>
                <a:prstClr val="black"/>
              </a:buClr>
              <a:buSzTx/>
              <a:buFontTx/>
              <a:buNone/>
              <a:defRPr/>
            </a:pP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林耀华</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原始社会史</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文本框 10"/>
          <p:cNvSpPr txBox="1"/>
          <p:nvPr/>
        </p:nvSpPr>
        <p:spPr>
          <a:xfrm>
            <a:off x="4612640" y="3004820"/>
            <a:ext cx="7383780" cy="1014730"/>
          </a:xfrm>
          <a:prstGeom prst="rect">
            <a:avLst/>
          </a:prstGeom>
          <a:noFill/>
        </p:spPr>
        <p:txBody>
          <a:bodyPr wrap="square" rtlCol="0" anchor="t">
            <a:spAutoFit/>
          </a:bodyPr>
          <a:p>
            <a:pPr marL="0" marR="0" lvl="0" indent="0" algn="just" defTabSz="914400" fontAlgn="auto">
              <a:lnSpc>
                <a:spcPct val="125000"/>
              </a:lnSpc>
              <a:spcBef>
                <a:spcPts val="0"/>
              </a:spcBef>
              <a:spcAft>
                <a:spcPts val="0"/>
              </a:spcAft>
              <a:buClr>
                <a:prstClr val="black"/>
              </a:buClr>
              <a:buSzTx/>
              <a:buFontTx/>
              <a:buNone/>
              <a:defRPr/>
            </a:pPr>
            <a:r>
              <a:rPr lang="en-US" altLang="zh-CN"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    </a:t>
            </a:r>
            <a:r>
              <a:rPr lang="zh-CN"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为什么说</a:t>
            </a:r>
            <a:r>
              <a:rPr lang="en-US" altLang="zh-CN"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“当时的女性对于团体获得食物的贡献不说大于男性，至少也是同等的”? </a:t>
            </a:r>
            <a:r>
              <a:rPr lang="zh-CN" altLang="en-US"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谈谈你的看法。</a:t>
            </a:r>
            <a:endParaRPr lang="zh-CN" altLang="en-US"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2" grpId="1" animBg="1"/>
      <p:bldP spid="11" grpId="1"/>
      <p:bldP spid="10" grpId="0"/>
      <p:bldP spid="1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92100" y="351790"/>
            <a:ext cx="6260465" cy="521970"/>
          </a:xfrm>
          <a:prstGeom prst="rect">
            <a:avLst/>
          </a:prstGeom>
          <a:noFill/>
        </p:spPr>
        <p:txBody>
          <a:bodyPr wrap="none" rtlCol="0" anchor="t">
            <a:spAutoFit/>
          </a:bodyPr>
          <a:p>
            <a:pPr algn="l"/>
            <a:r>
              <a:rPr lang="zh-CN" altLang="en-US" sz="2800" b="1" dirty="0">
                <a:latin typeface="方正隶变_GBK" panose="02000000000000000000" charset="-122"/>
                <a:ea typeface="方正隶变_GBK" panose="02000000000000000000" charset="-122"/>
                <a:cs typeface="方正隶变_GBK" panose="02000000000000000000" charset="-122"/>
                <a:sym typeface="+mn-ea"/>
              </a:rPr>
              <a:t>从采集到生产</a:t>
            </a:r>
            <a:r>
              <a:rPr lang="en-US" altLang="zh-CN" sz="2800" b="1" dirty="0">
                <a:latin typeface="方正隶变_GBK" panose="02000000000000000000" charset="-122"/>
                <a:ea typeface="方正隶变_GBK" panose="02000000000000000000" charset="-122"/>
                <a:cs typeface="方正隶变_GBK" panose="02000000000000000000" charset="-122"/>
                <a:sym typeface="+mn-ea"/>
              </a:rPr>
              <a:t>——</a:t>
            </a:r>
            <a:r>
              <a:rPr lang="zh-CN" altLang="en-US" sz="2800" b="1" dirty="0">
                <a:latin typeface="方正隶变_GBK" panose="02000000000000000000" charset="-122"/>
                <a:ea typeface="方正隶变_GBK" panose="02000000000000000000" charset="-122"/>
                <a:cs typeface="方正隶变_GBK" panose="02000000000000000000" charset="-122"/>
                <a:sym typeface="+mn-ea"/>
              </a:rPr>
              <a:t>人类早期的生产生活</a:t>
            </a:r>
            <a:endParaRPr lang="zh-CN" altLang="en-US" sz="2800" b="1" dirty="0" smtClean="0">
              <a:solidFill>
                <a:schemeClr val="tx1">
                  <a:lumMod val="75000"/>
                  <a:lumOff val="25000"/>
                </a:schemeClr>
              </a:solidFill>
              <a:latin typeface="方正隶变_GBK" panose="02000000000000000000" charset="-122"/>
              <a:ea typeface="方正隶变_GBK" panose="02000000000000000000" charset="-122"/>
              <a:cs typeface="方正隶变_GBK" panose="02000000000000000000" charset="-122"/>
              <a:sym typeface="+mn-ea"/>
            </a:endParaRPr>
          </a:p>
        </p:txBody>
      </p:sp>
      <p:sp>
        <p:nvSpPr>
          <p:cNvPr id="5" name="矩形 4"/>
          <p:cNvSpPr/>
          <p:nvPr/>
        </p:nvSpPr>
        <p:spPr>
          <a:xfrm>
            <a:off x="3175"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210820" y="979170"/>
            <a:ext cx="1714500" cy="460375"/>
          </a:xfrm>
          <a:prstGeom prst="rect">
            <a:avLst/>
          </a:prstGeom>
          <a:noFill/>
        </p:spPr>
        <p:txBody>
          <a:bodyPr wrap="none" rtlCol="0" anchor="t">
            <a:spAutoFit/>
          </a:bodyPr>
          <a:p>
            <a:pPr algn="l"/>
            <a:r>
              <a:rPr lang="en-US" sz="2400" b="1" dirty="0">
                <a:latin typeface="黑体" panose="02010609060101010101" charset="-122"/>
                <a:ea typeface="黑体" panose="02010609060101010101" charset="-122"/>
                <a:cs typeface="黑体" panose="02010609060101010101" charset="-122"/>
                <a:sym typeface="+mn-ea"/>
              </a:rPr>
              <a:t>2.</a:t>
            </a:r>
            <a:r>
              <a:rPr lang="zh-CN" altLang="en-US" sz="2400" b="1" dirty="0">
                <a:latin typeface="黑体" panose="02010609060101010101" charset="-122"/>
                <a:ea typeface="黑体" panose="02010609060101010101" charset="-122"/>
                <a:cs typeface="黑体" panose="02010609060101010101" charset="-122"/>
                <a:sym typeface="+mn-ea"/>
              </a:rPr>
              <a:t>农耕畜牧</a:t>
            </a:r>
            <a:endParaRPr lang="zh-CN" altLang="en-US" sz="2400" b="1" dirty="0" smtClean="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endParaRPr>
          </a:p>
        </p:txBody>
      </p:sp>
      <p:sp>
        <p:nvSpPr>
          <p:cNvPr id="16" name="文本框 15"/>
          <p:cNvSpPr txBox="1"/>
          <p:nvPr/>
        </p:nvSpPr>
        <p:spPr>
          <a:xfrm>
            <a:off x="194945" y="1439545"/>
            <a:ext cx="11802745" cy="2399665"/>
          </a:xfrm>
          <a:prstGeom prst="rect">
            <a:avLst/>
          </a:prstGeom>
          <a:noFill/>
        </p:spPr>
        <p:txBody>
          <a:bodyPr wrap="square" rtlCol="0" anchor="t">
            <a:spAutoFit/>
          </a:bodyPr>
          <a:p>
            <a:pPr marL="0" marR="0" lvl="0" indent="0" algn="just" defTabSz="914400" fontAlgn="auto">
              <a:lnSpc>
                <a:spcPct val="125000"/>
              </a:lnSpc>
              <a:spcBef>
                <a:spcPts val="0"/>
              </a:spcBef>
              <a:spcAft>
                <a:spcPts val="0"/>
              </a:spcAft>
              <a:buClr>
                <a:prstClr val="black"/>
              </a:buClr>
              <a:buSzTx/>
              <a:buFontTx/>
              <a:buNone/>
              <a:defRPr/>
            </a:pP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    </a:t>
            </a:r>
            <a:r>
              <a:rPr 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早在农业革命之前，人们已普遍知道促进植物生长的方法，就像在哥伦布航海之前人们就知道地球是圆的一样。现已查实，现代的原始人对农业毫无所知，但对当地植物的特性和生长情况却非常熟悉。</a:t>
            </a:r>
            <a:r>
              <a:rPr lang="en-US" altLang="zh-CN"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lang="zh-CN" altLang="en-US"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有大量证据可相信，史前时期的人类是在与现代原始人相仿的环境下获得有关动植物的知识的。</a:t>
            </a:r>
            <a:endParaRPr sz="2400" kern="0" noProof="0" dirty="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r" defTabSz="914400" fontAlgn="auto">
              <a:lnSpc>
                <a:spcPct val="125000"/>
              </a:lnSpc>
              <a:spcBef>
                <a:spcPts val="0"/>
              </a:spcBef>
              <a:spcAft>
                <a:spcPts val="0"/>
              </a:spcAft>
              <a:buClr>
                <a:prstClr val="black"/>
              </a:buClr>
              <a:buSzTx/>
              <a:buFontTx/>
              <a:buNone/>
              <a:defRPr/>
            </a:pP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斯塔夫里阿诺斯《全球通史：从史前史到</a:t>
            </a:r>
            <a:r>
              <a:rPr lang="en-US" altLang="zh-CN"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21</a:t>
            </a:r>
            <a:r>
              <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世纪》</a:t>
            </a:r>
            <a:endParaRPr lang="zh-CN" altLang="en-US" sz="24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0" name="组合 9"/>
          <p:cNvGrpSpPr/>
          <p:nvPr/>
        </p:nvGrpSpPr>
        <p:grpSpPr>
          <a:xfrm>
            <a:off x="-14605" y="3859530"/>
            <a:ext cx="12205970" cy="1021080"/>
            <a:chOff x="-23" y="6078"/>
            <a:chExt cx="19222" cy="1608"/>
          </a:xfrm>
        </p:grpSpPr>
        <p:sp>
          <p:nvSpPr>
            <p:cNvPr id="12" name="矩形 11"/>
            <p:cNvSpPr/>
            <p:nvPr/>
          </p:nvSpPr>
          <p:spPr>
            <a:xfrm>
              <a:off x="-23" y="6078"/>
              <a:ext cx="19223" cy="1608"/>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295" y="6078"/>
              <a:ext cx="18587" cy="1598"/>
            </a:xfrm>
            <a:prstGeom prst="rect">
              <a:avLst/>
            </a:prstGeom>
            <a:noFill/>
          </p:spPr>
          <p:txBody>
            <a:bodyPr wrap="square" rtlCol="0" anchor="t">
              <a:spAutoFit/>
            </a:bodyPr>
            <a:p>
              <a:pPr marL="0" marR="0" lvl="0" indent="0" algn="just" defTabSz="914400" fontAlgn="auto">
                <a:lnSpc>
                  <a:spcPct val="125000"/>
                </a:lnSpc>
                <a:spcBef>
                  <a:spcPts val="0"/>
                </a:spcBef>
                <a:spcAft>
                  <a:spcPts val="0"/>
                </a:spcAft>
                <a:buClr>
                  <a:prstClr val="black"/>
                </a:buClr>
                <a:buSzTx/>
                <a:buFontTx/>
                <a:buNone/>
                <a:defRPr/>
              </a:pPr>
              <a:r>
                <a:rPr lang="en-US" altLang="zh-CN"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    </a:t>
              </a:r>
              <a:r>
                <a:rPr lang="zh-CN"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如果有关动植物生长的基本原理早在农业革命之前的数千年人类就已经知晓，那为什么要推迟到大约</a:t>
              </a:r>
              <a:r>
                <a:rPr lang="en-US" altLang="zh-CN"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1</a:t>
              </a:r>
              <a:r>
                <a:rPr lang="zh-CN" altLang="en-US" sz="2400" kern="0" noProof="0" dirty="0">
                  <a:ln>
                    <a:noFill/>
                  </a:ln>
                  <a:solidFill>
                    <a:schemeClr val="bg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万年前才付诸实践呢</a:t>
              </a:r>
              <a:r>
                <a:rPr lang="en-US" altLang="zh-CN" sz="2400" kern="0" noProof="0" dirty="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a:t>
              </a:r>
              <a:endParaRPr lang="en-US" altLang="zh-CN" sz="2400" kern="0" noProof="0" dirty="0" smtClean="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endParaRPr>
            </a:p>
          </p:txBody>
        </p:sp>
      </p:grpSp>
      <p:grpSp>
        <p:nvGrpSpPr>
          <p:cNvPr id="9" name="组合 8"/>
          <p:cNvGrpSpPr/>
          <p:nvPr/>
        </p:nvGrpSpPr>
        <p:grpSpPr>
          <a:xfrm>
            <a:off x="3175" y="5083810"/>
            <a:ext cx="12188190" cy="1774190"/>
            <a:chOff x="5" y="8006"/>
            <a:chExt cx="19194" cy="2794"/>
          </a:xfrm>
        </p:grpSpPr>
        <p:pic>
          <p:nvPicPr>
            <p:cNvPr id="6" name="图片 5"/>
            <p:cNvPicPr>
              <a:picLocks noChangeAspect="1"/>
            </p:cNvPicPr>
            <p:nvPr>
              <p:custDataLst>
                <p:tags r:id="rId1"/>
              </p:custDataLst>
            </p:nvPr>
          </p:nvPicPr>
          <p:blipFill>
            <a:blip r:embed="rId2">
              <a:grayscl/>
            </a:blip>
            <a:srcRect/>
            <a:stretch>
              <a:fillRect/>
            </a:stretch>
          </p:blipFill>
          <p:spPr>
            <a:xfrm>
              <a:off x="5" y="8006"/>
              <a:ext cx="9763" cy="2794"/>
            </a:xfrm>
            <a:prstGeom prst="rect">
              <a:avLst/>
            </a:prstGeom>
          </p:spPr>
        </p:pic>
        <p:pic>
          <p:nvPicPr>
            <p:cNvPr id="7" name="图片 6"/>
            <p:cNvPicPr>
              <a:picLocks noChangeAspect="1"/>
            </p:cNvPicPr>
            <p:nvPr>
              <p:custDataLst>
                <p:tags r:id="rId3"/>
              </p:custDataLst>
            </p:nvPr>
          </p:nvPicPr>
          <p:blipFill>
            <a:blip r:embed="rId4">
              <a:grayscl/>
            </a:blip>
            <a:srcRect/>
            <a:stretch>
              <a:fillRect/>
            </a:stretch>
          </p:blipFill>
          <p:spPr>
            <a:xfrm>
              <a:off x="9769" y="8006"/>
              <a:ext cx="9431" cy="2794"/>
            </a:xfrm>
            <a:prstGeom prst="rect">
              <a:avLst/>
            </a:prstGeom>
          </p:spPr>
        </p:pic>
        <p:sp>
          <p:nvSpPr>
            <p:cNvPr id="8" name="矩形 7"/>
            <p:cNvSpPr/>
            <p:nvPr/>
          </p:nvSpPr>
          <p:spPr>
            <a:xfrm>
              <a:off x="9229" y="8031"/>
              <a:ext cx="488" cy="17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92100" y="351790"/>
            <a:ext cx="6260465" cy="521970"/>
          </a:xfrm>
          <a:prstGeom prst="rect">
            <a:avLst/>
          </a:prstGeom>
          <a:noFill/>
        </p:spPr>
        <p:txBody>
          <a:bodyPr wrap="none" rtlCol="0" anchor="t">
            <a:spAutoFit/>
          </a:bodyPr>
          <a:p>
            <a:pPr algn="l"/>
            <a:r>
              <a:rPr lang="zh-CN" altLang="en-US" sz="2800" b="1" dirty="0">
                <a:latin typeface="方正隶变_GBK" panose="02000000000000000000" charset="-122"/>
                <a:ea typeface="方正隶变_GBK" panose="02000000000000000000" charset="-122"/>
                <a:cs typeface="方正隶变_GBK" panose="02000000000000000000" charset="-122"/>
                <a:sym typeface="+mn-ea"/>
              </a:rPr>
              <a:t>从采集到生产</a:t>
            </a:r>
            <a:r>
              <a:rPr lang="en-US" altLang="zh-CN" sz="2800" b="1" dirty="0">
                <a:latin typeface="方正隶变_GBK" panose="02000000000000000000" charset="-122"/>
                <a:ea typeface="方正隶变_GBK" panose="02000000000000000000" charset="-122"/>
                <a:cs typeface="方正隶变_GBK" panose="02000000000000000000" charset="-122"/>
                <a:sym typeface="+mn-ea"/>
              </a:rPr>
              <a:t>——</a:t>
            </a:r>
            <a:r>
              <a:rPr lang="zh-CN" altLang="en-US" sz="2800" b="1" dirty="0">
                <a:latin typeface="方正隶变_GBK" panose="02000000000000000000" charset="-122"/>
                <a:ea typeface="方正隶变_GBK" panose="02000000000000000000" charset="-122"/>
                <a:cs typeface="方正隶变_GBK" panose="02000000000000000000" charset="-122"/>
                <a:sym typeface="+mn-ea"/>
              </a:rPr>
              <a:t>人类早期的生产生活</a:t>
            </a:r>
            <a:endParaRPr lang="zh-CN" altLang="en-US" sz="2800" b="1" dirty="0" smtClean="0">
              <a:solidFill>
                <a:schemeClr val="tx1">
                  <a:lumMod val="75000"/>
                  <a:lumOff val="25000"/>
                </a:schemeClr>
              </a:solidFill>
              <a:latin typeface="方正隶变_GBK" panose="02000000000000000000" charset="-122"/>
              <a:ea typeface="方正隶变_GBK" panose="02000000000000000000" charset="-122"/>
              <a:cs typeface="方正隶变_GBK" panose="02000000000000000000" charset="-122"/>
              <a:sym typeface="+mn-ea"/>
            </a:endParaRPr>
          </a:p>
        </p:txBody>
      </p:sp>
      <p:sp>
        <p:nvSpPr>
          <p:cNvPr id="5" name="矩形 4"/>
          <p:cNvSpPr/>
          <p:nvPr/>
        </p:nvSpPr>
        <p:spPr>
          <a:xfrm>
            <a:off x="3175" y="372110"/>
            <a:ext cx="207645" cy="448945"/>
          </a:xfrm>
          <a:prstGeom prst="rect">
            <a:avLst/>
          </a:prstGeom>
          <a:solidFill>
            <a:srgbClr val="658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210820" y="979170"/>
            <a:ext cx="1714500" cy="460375"/>
          </a:xfrm>
          <a:prstGeom prst="rect">
            <a:avLst/>
          </a:prstGeom>
          <a:noFill/>
        </p:spPr>
        <p:txBody>
          <a:bodyPr wrap="none" rtlCol="0" anchor="t">
            <a:spAutoFit/>
          </a:bodyPr>
          <a:p>
            <a:pPr algn="l"/>
            <a:r>
              <a:rPr lang="en-US" sz="2400" b="1" dirty="0">
                <a:latin typeface="黑体" panose="02010609060101010101" charset="-122"/>
                <a:ea typeface="黑体" panose="02010609060101010101" charset="-122"/>
                <a:cs typeface="黑体" panose="02010609060101010101" charset="-122"/>
                <a:sym typeface="+mn-ea"/>
              </a:rPr>
              <a:t>2.</a:t>
            </a:r>
            <a:r>
              <a:rPr lang="zh-CN" altLang="en-US" sz="2400" b="1" dirty="0">
                <a:latin typeface="黑体" panose="02010609060101010101" charset="-122"/>
                <a:ea typeface="黑体" panose="02010609060101010101" charset="-122"/>
                <a:cs typeface="黑体" panose="02010609060101010101" charset="-122"/>
                <a:sym typeface="+mn-ea"/>
              </a:rPr>
              <a:t>农耕畜牧</a:t>
            </a:r>
            <a:endParaRPr lang="zh-CN" altLang="en-US" sz="2400" b="1" dirty="0" smtClean="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endParaRPr>
          </a:p>
        </p:txBody>
      </p:sp>
      <p:pic>
        <p:nvPicPr>
          <p:cNvPr id="13" name="图片 12" descr="新文档 05-11-2020 19.37.47"/>
          <p:cNvPicPr>
            <a:picLocks noChangeAspect="1"/>
          </p:cNvPicPr>
          <p:nvPr/>
        </p:nvPicPr>
        <p:blipFill>
          <a:blip r:embed="rId1">
            <a:clrChange>
              <a:clrFrom>
                <a:srgbClr val="FFFFFF">
                  <a:alpha val="100000"/>
                </a:srgbClr>
              </a:clrFrom>
              <a:clrTo>
                <a:srgbClr val="FFFFFF">
                  <a:alpha val="100000"/>
                  <a:alpha val="0"/>
                </a:srgbClr>
              </a:clrTo>
            </a:clrChange>
            <a:lum bright="-24000"/>
          </a:blip>
          <a:srcRect/>
          <a:stretch>
            <a:fillRect/>
          </a:stretch>
        </p:blipFill>
        <p:spPr>
          <a:xfrm>
            <a:off x="927735" y="1151890"/>
            <a:ext cx="10335895" cy="5276215"/>
          </a:xfrm>
          <a:prstGeom prst="rect">
            <a:avLst/>
          </a:prstGeom>
        </p:spPr>
      </p:pic>
      <p:sp>
        <p:nvSpPr>
          <p:cNvPr id="14" name="Rectangle 5"/>
          <p:cNvSpPr>
            <a:spLocks noChangeArrowheads="1"/>
          </p:cNvSpPr>
          <p:nvPr/>
        </p:nvSpPr>
        <p:spPr bwMode="auto">
          <a:xfrm>
            <a:off x="4861879" y="6401435"/>
            <a:ext cx="2467610"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kumimoji="0" lang="zh-CN" sz="2000" dirty="0" smtClean="0">
                <a:solidFill>
                  <a:schemeClr val="tx1"/>
                </a:solidFill>
                <a:latin typeface="方正清刻本悦宋简体" panose="02000000000000000000" charset="-122"/>
                <a:ea typeface="方正清刻本悦宋简体" panose="02000000000000000000" charset="-122"/>
              </a:rPr>
              <a:t>早期农业传播示意图</a:t>
            </a:r>
            <a:endParaRPr kumimoji="0" lang="zh-CN" sz="2000" dirty="0" smtClean="0">
              <a:solidFill>
                <a:schemeClr val="tx1"/>
              </a:solidFill>
              <a:latin typeface="方正清刻本悦宋简体" panose="02000000000000000000" charset="-122"/>
              <a:ea typeface="方正清刻本悦宋简体" panose="02000000000000000000" charset="-122"/>
            </a:endParaRPr>
          </a:p>
        </p:txBody>
      </p:sp>
      <p:sp>
        <p:nvSpPr>
          <p:cNvPr id="27" name="文本框 26"/>
          <p:cNvSpPr txBox="1"/>
          <p:nvPr/>
        </p:nvSpPr>
        <p:spPr>
          <a:xfrm>
            <a:off x="-5715" y="6023610"/>
            <a:ext cx="5008880" cy="829945"/>
          </a:xfrm>
          <a:prstGeom prst="rect">
            <a:avLst/>
          </a:prstGeom>
          <a:noFill/>
        </p:spPr>
        <p:txBody>
          <a:bodyPr wrap="square" rtlCol="0" anchor="t">
            <a:spAutoFit/>
          </a:bodyPr>
          <a:p>
            <a:pPr marL="0" marR="0" lvl="0" indent="0" algn="just" defTabSz="914400" fontAlgn="auto">
              <a:lnSpc>
                <a:spcPct val="100000"/>
              </a:lnSpc>
              <a:spcBef>
                <a:spcPts val="0"/>
              </a:spcBef>
              <a:spcAft>
                <a:spcPts val="0"/>
              </a:spcAft>
              <a:buClr>
                <a:prstClr val="black"/>
              </a:buClr>
              <a:buSzTx/>
              <a:buFontTx/>
              <a:buNone/>
              <a:defRPr/>
            </a:pPr>
            <a:r>
              <a:rPr lang="zh-CN" sz="1600" b="1" kern="0" noProof="0" dirty="0">
                <a:ln>
                  <a:noFill/>
                </a:ln>
                <a:solidFill>
                  <a:schemeClr val="tx1">
                    <a:lumMod val="95000"/>
                    <a:lumOff val="5000"/>
                  </a:schemeClr>
                </a:solidFill>
                <a:effectLst/>
                <a:uLnTx/>
                <a:uFillTx/>
                <a:latin typeface="仿宋" panose="02010609060101010101" charset="-122"/>
                <a:ea typeface="仿宋" panose="02010609060101010101" charset="-122"/>
                <a:cs typeface="仿宋" panose="02010609060101010101" charset="-122"/>
                <a:sym typeface="+mn-ea"/>
              </a:rPr>
              <a:t>注：</a:t>
            </a:r>
            <a:r>
              <a:rPr lang="zh-CN" sz="1600" kern="0" noProof="0" dirty="0">
                <a:ln>
                  <a:noFill/>
                </a:ln>
                <a:solidFill>
                  <a:schemeClr val="tx1">
                    <a:lumMod val="95000"/>
                    <a:lumOff val="5000"/>
                  </a:schemeClr>
                </a:solidFill>
                <a:effectLst/>
                <a:uLnTx/>
                <a:uFillTx/>
                <a:latin typeface="仿宋" panose="02010609060101010101" charset="-122"/>
                <a:ea typeface="仿宋" panose="02010609060101010101" charset="-122"/>
                <a:cs typeface="仿宋" panose="02010609060101010101" charset="-122"/>
                <a:sym typeface="+mn-ea"/>
              </a:rPr>
              <a:t>①日期表明该地区的某些人已实行</a:t>
            </a:r>
            <a:endParaRPr lang="zh-CN" sz="1600" kern="0" noProof="0" dirty="0">
              <a:ln>
                <a:noFill/>
              </a:ln>
              <a:solidFill>
                <a:schemeClr val="tx1">
                  <a:lumMod val="95000"/>
                  <a:lumOff val="5000"/>
                </a:schemeClr>
              </a:solidFill>
              <a:effectLst/>
              <a:uLnTx/>
              <a:uFillTx/>
              <a:latin typeface="仿宋" panose="02010609060101010101" charset="-122"/>
              <a:ea typeface="仿宋" panose="02010609060101010101" charset="-122"/>
              <a:cs typeface="仿宋" panose="02010609060101010101" charset="-122"/>
              <a:sym typeface="+mn-ea"/>
            </a:endParaRPr>
          </a:p>
          <a:p>
            <a:pPr marL="0" marR="0" lvl="0" indent="0" algn="just" defTabSz="914400" fontAlgn="auto">
              <a:lnSpc>
                <a:spcPct val="100000"/>
              </a:lnSpc>
              <a:spcBef>
                <a:spcPts val="0"/>
              </a:spcBef>
              <a:spcAft>
                <a:spcPts val="0"/>
              </a:spcAft>
              <a:buClr>
                <a:prstClr val="black"/>
              </a:buClr>
              <a:buSzTx/>
              <a:buFontTx/>
              <a:buNone/>
              <a:defRPr/>
            </a:pPr>
            <a:r>
              <a:rPr lang="zh-CN" sz="1600" kern="0" noProof="0" dirty="0">
                <a:ln>
                  <a:noFill/>
                </a:ln>
                <a:solidFill>
                  <a:schemeClr val="tx1">
                    <a:lumMod val="95000"/>
                    <a:lumOff val="5000"/>
                  </a:schemeClr>
                </a:solidFill>
                <a:effectLst/>
                <a:uLnTx/>
                <a:uFillTx/>
                <a:latin typeface="仿宋" panose="02010609060101010101" charset="-122"/>
                <a:ea typeface="仿宋" panose="02010609060101010101" charset="-122"/>
                <a:cs typeface="仿宋" panose="02010609060101010101" charset="-122"/>
                <a:sym typeface="+mn-ea"/>
              </a:rPr>
              <a:t>      </a:t>
            </a:r>
            <a:r>
              <a:rPr lang="en-US" altLang="zh-CN" sz="1600" kern="0" noProof="0" dirty="0">
                <a:ln>
                  <a:noFill/>
                </a:ln>
                <a:solidFill>
                  <a:schemeClr val="tx1">
                    <a:lumMod val="95000"/>
                    <a:lumOff val="5000"/>
                  </a:schemeClr>
                </a:solidFill>
                <a:effectLst/>
                <a:uLnTx/>
                <a:uFillTx/>
                <a:latin typeface="仿宋" panose="02010609060101010101" charset="-122"/>
                <a:ea typeface="仿宋" panose="02010609060101010101" charset="-122"/>
                <a:cs typeface="仿宋" panose="02010609060101010101" charset="-122"/>
                <a:sym typeface="+mn-ea"/>
              </a:rPr>
              <a:t>“</a:t>
            </a:r>
            <a:r>
              <a:rPr lang="zh-CN" altLang="en-US" sz="1600" kern="0" noProof="0" dirty="0">
                <a:ln>
                  <a:noFill/>
                </a:ln>
                <a:solidFill>
                  <a:schemeClr val="tx1">
                    <a:lumMod val="95000"/>
                    <a:lumOff val="5000"/>
                  </a:schemeClr>
                </a:solidFill>
                <a:effectLst/>
                <a:uLnTx/>
                <a:uFillTx/>
                <a:latin typeface="仿宋" panose="02010609060101010101" charset="-122"/>
                <a:ea typeface="仿宋" panose="02010609060101010101" charset="-122"/>
                <a:cs typeface="仿宋" panose="02010609060101010101" charset="-122"/>
                <a:sym typeface="+mn-ea"/>
              </a:rPr>
              <a:t>定居农业</a:t>
            </a:r>
            <a:r>
              <a:rPr lang="en-US" altLang="zh-CN" sz="1600" kern="0" noProof="0" dirty="0">
                <a:ln>
                  <a:noFill/>
                </a:ln>
                <a:solidFill>
                  <a:schemeClr val="tx1">
                    <a:lumMod val="95000"/>
                    <a:lumOff val="5000"/>
                  </a:schemeClr>
                </a:solidFill>
                <a:effectLst/>
                <a:uLnTx/>
                <a:uFillTx/>
                <a:latin typeface="仿宋" panose="02010609060101010101" charset="-122"/>
                <a:ea typeface="仿宋" panose="02010609060101010101" charset="-122"/>
                <a:cs typeface="仿宋" panose="02010609060101010101" charset="-122"/>
                <a:sym typeface="+mn-ea"/>
              </a:rPr>
              <a:t>”</a:t>
            </a:r>
            <a:r>
              <a:rPr lang="zh-CN" altLang="en-US" sz="1600" kern="0" noProof="0" dirty="0">
                <a:ln>
                  <a:noFill/>
                </a:ln>
                <a:solidFill>
                  <a:schemeClr val="tx1">
                    <a:lumMod val="95000"/>
                    <a:lumOff val="5000"/>
                  </a:schemeClr>
                </a:solidFill>
                <a:effectLst/>
                <a:uLnTx/>
                <a:uFillTx/>
                <a:latin typeface="仿宋" panose="02010609060101010101" charset="-122"/>
                <a:ea typeface="仿宋" panose="02010609060101010101" charset="-122"/>
                <a:cs typeface="仿宋" panose="02010609060101010101" charset="-122"/>
                <a:sym typeface="+mn-ea"/>
              </a:rPr>
              <a:t>的生活方式。</a:t>
            </a:r>
            <a:endParaRPr lang="zh-CN" altLang="en-US" sz="1600" kern="0" noProof="0" dirty="0">
              <a:ln>
                <a:noFill/>
              </a:ln>
              <a:solidFill>
                <a:schemeClr val="tx1">
                  <a:lumMod val="95000"/>
                  <a:lumOff val="5000"/>
                </a:schemeClr>
              </a:solidFill>
              <a:effectLst/>
              <a:uLnTx/>
              <a:uFillTx/>
              <a:latin typeface="仿宋" panose="02010609060101010101" charset="-122"/>
              <a:ea typeface="仿宋" panose="02010609060101010101" charset="-122"/>
              <a:cs typeface="仿宋" panose="02010609060101010101" charset="-122"/>
              <a:sym typeface="+mn-ea"/>
            </a:endParaRPr>
          </a:p>
          <a:p>
            <a:pPr marL="0" marR="0" lvl="0" indent="0" algn="just" defTabSz="914400" fontAlgn="auto">
              <a:lnSpc>
                <a:spcPct val="100000"/>
              </a:lnSpc>
              <a:spcBef>
                <a:spcPts val="0"/>
              </a:spcBef>
              <a:spcAft>
                <a:spcPts val="0"/>
              </a:spcAft>
              <a:buClr>
                <a:prstClr val="black"/>
              </a:buClr>
              <a:buSzTx/>
              <a:buFontTx/>
              <a:buNone/>
              <a:defRPr/>
            </a:pPr>
            <a:r>
              <a:rPr lang="zh-CN" altLang="en-US" sz="1600" kern="0" noProof="0" dirty="0" smtClean="0">
                <a:ln>
                  <a:noFill/>
                </a:ln>
                <a:solidFill>
                  <a:schemeClr val="tx1">
                    <a:lumMod val="95000"/>
                    <a:lumOff val="5000"/>
                  </a:schemeClr>
                </a:solidFill>
                <a:effectLst/>
                <a:uLnTx/>
                <a:uFillTx/>
                <a:latin typeface="仿宋" panose="02010609060101010101" charset="-122"/>
                <a:ea typeface="仿宋" panose="02010609060101010101" charset="-122"/>
                <a:cs typeface="仿宋" panose="02010609060101010101" charset="-122"/>
                <a:sym typeface="+mn-ea"/>
              </a:rPr>
              <a:t>    ②箭号指示某些重要谷类植物培育的传播方向。</a:t>
            </a:r>
            <a:endParaRPr lang="zh-CN" altLang="en-US" sz="1600" kern="0" noProof="0" dirty="0" smtClean="0">
              <a:ln>
                <a:noFill/>
              </a:ln>
              <a:solidFill>
                <a:schemeClr val="tx1">
                  <a:lumMod val="95000"/>
                  <a:lumOff val="5000"/>
                </a:schemeClr>
              </a:solidFill>
              <a:effectLst/>
              <a:uLnTx/>
              <a:uFillTx/>
              <a:latin typeface="仿宋" panose="02010609060101010101" charset="-122"/>
              <a:ea typeface="仿宋" panose="02010609060101010101" charset="-122"/>
              <a:cs typeface="仿宋" panose="02010609060101010101" charset="-122"/>
              <a:sym typeface="+mn-ea"/>
            </a:endParaRPr>
          </a:p>
        </p:txBody>
      </p:sp>
      <p:sp>
        <p:nvSpPr>
          <p:cNvPr id="28" name="文本框 27"/>
          <p:cNvSpPr txBox="1"/>
          <p:nvPr/>
        </p:nvSpPr>
        <p:spPr>
          <a:xfrm>
            <a:off x="7938770" y="6212840"/>
            <a:ext cx="4253230" cy="645160"/>
          </a:xfrm>
          <a:prstGeom prst="rect">
            <a:avLst/>
          </a:prstGeom>
          <a:noFill/>
        </p:spPr>
        <p:txBody>
          <a:bodyPr wrap="square" rtlCol="0" anchor="t">
            <a:spAutoFit/>
          </a:bodyPr>
          <a:p>
            <a:pPr marL="0" marR="0" lvl="0" indent="0" algn="r" defTabSz="914400" fontAlgn="auto">
              <a:lnSpc>
                <a:spcPct val="90000"/>
              </a:lnSpc>
              <a:spcBef>
                <a:spcPts val="0"/>
              </a:spcBef>
              <a:spcAft>
                <a:spcPts val="0"/>
              </a:spcAft>
              <a:buClr>
                <a:prstClr val="black"/>
              </a:buClr>
              <a:buSzTx/>
              <a:buFontTx/>
              <a:buNone/>
              <a:defRPr/>
            </a:pPr>
            <a:r>
              <a:rPr lang="en-US" altLang="zh-CN" sz="20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地图</a:t>
            </a:r>
            <a:r>
              <a:rPr lang="zh-CN" altLang="en-US" sz="20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扫描自</a:t>
            </a:r>
            <a:r>
              <a:rPr lang="zh-CN" altLang="en-US" sz="20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斯塔夫里阿诺斯《全球通史：从史前史到</a:t>
            </a:r>
            <a:r>
              <a:rPr lang="en-US" altLang="zh-CN" sz="20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21</a:t>
            </a:r>
            <a:r>
              <a:rPr lang="zh-CN" altLang="en-US" sz="20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世纪》</a:t>
            </a:r>
            <a:endParaRPr lang="zh-CN" altLang="en-US" sz="2000" kern="0" noProof="0" dirty="0" smtClean="0">
              <a:ln>
                <a:noFill/>
              </a:ln>
              <a:solidFill>
                <a:schemeClr val="tx1">
                  <a:lumMod val="95000"/>
                  <a:lumOff val="5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1" name="组合 30"/>
          <p:cNvGrpSpPr/>
          <p:nvPr/>
        </p:nvGrpSpPr>
        <p:grpSpPr>
          <a:xfrm>
            <a:off x="3354070" y="2405380"/>
            <a:ext cx="6365875" cy="1835150"/>
            <a:chOff x="5282" y="3839"/>
            <a:chExt cx="10025" cy="2890"/>
          </a:xfrm>
        </p:grpSpPr>
        <p:pic>
          <p:nvPicPr>
            <p:cNvPr id="18" name="图片 17" descr="C:/Users/ASUS/AppData/Local/Temp/kaimatting_20190920091610/output_20190920091618..pngoutput_20190920091618."/>
            <p:cNvPicPr>
              <a:picLocks noChangeAspect="1"/>
            </p:cNvPicPr>
            <p:nvPr/>
          </p:nvPicPr>
          <p:blipFill>
            <a:blip r:embed="rId2"/>
            <a:srcRect/>
            <a:stretch>
              <a:fillRect/>
            </a:stretch>
          </p:blipFill>
          <p:spPr>
            <a:xfrm>
              <a:off x="5282" y="4290"/>
              <a:ext cx="1662" cy="1134"/>
            </a:xfrm>
            <a:prstGeom prst="rect">
              <a:avLst/>
            </a:prstGeom>
          </p:spPr>
        </p:pic>
        <p:pic>
          <p:nvPicPr>
            <p:cNvPr id="20" name="图片 19" descr="C:/Users/ADMINI~1/AppData/Local/Temp/kaimatting/20200511194901/output_aiMatting_20200511194922.pngoutput_aiMatting_20200511194922"/>
            <p:cNvPicPr>
              <a:picLocks noChangeAspect="1"/>
            </p:cNvPicPr>
            <p:nvPr/>
          </p:nvPicPr>
          <p:blipFill>
            <a:blip r:embed="rId3"/>
            <a:stretch>
              <a:fillRect/>
            </a:stretch>
          </p:blipFill>
          <p:spPr>
            <a:xfrm>
              <a:off x="6676" y="5595"/>
              <a:ext cx="1482" cy="1134"/>
            </a:xfrm>
            <a:prstGeom prst="rect">
              <a:avLst/>
            </a:prstGeom>
          </p:spPr>
        </p:pic>
        <p:pic>
          <p:nvPicPr>
            <p:cNvPr id="21" name="图片 20" descr="C:/Users/ADMINI~1/AppData/Local/Temp/kaimatting/20200511200632/output_aiMatting_20200511200638.pngoutput_aiMatting_20200511200638"/>
            <p:cNvPicPr>
              <a:picLocks noChangeAspect="1"/>
            </p:cNvPicPr>
            <p:nvPr/>
          </p:nvPicPr>
          <p:blipFill>
            <a:blip r:embed="rId4"/>
            <a:stretch>
              <a:fillRect/>
            </a:stretch>
          </p:blipFill>
          <p:spPr>
            <a:xfrm>
              <a:off x="12584" y="3839"/>
              <a:ext cx="1646" cy="1134"/>
            </a:xfrm>
            <a:prstGeom prst="rect">
              <a:avLst/>
            </a:prstGeom>
          </p:spPr>
        </p:pic>
        <p:pic>
          <p:nvPicPr>
            <p:cNvPr id="23" name="图片 22" descr="C:/Users/ADMINI~1/AppData/Local/Temp/kaimatting/20200511201147/output_aiMatting_20200511201238.pngoutput_aiMatting_20200511201238"/>
            <p:cNvPicPr>
              <a:picLocks noChangeAspect="1"/>
            </p:cNvPicPr>
            <p:nvPr/>
          </p:nvPicPr>
          <p:blipFill>
            <a:blip r:embed="rId5"/>
            <a:stretch>
              <a:fillRect/>
            </a:stretch>
          </p:blipFill>
          <p:spPr>
            <a:xfrm>
              <a:off x="13597" y="3839"/>
              <a:ext cx="1711" cy="1134"/>
            </a:xfrm>
            <a:prstGeom prst="rect">
              <a:avLst/>
            </a:prstGeom>
          </p:spPr>
        </p:pic>
        <p:pic>
          <p:nvPicPr>
            <p:cNvPr id="22" name="图片 21" descr="C:/Users/ADMINI~1/AppData/Local/Temp/kaimatting/20200511200912/output_aiMatting_20200511200928.pngoutput_aiMatting_20200511200928"/>
            <p:cNvPicPr>
              <a:picLocks noChangeAspect="1"/>
            </p:cNvPicPr>
            <p:nvPr/>
          </p:nvPicPr>
          <p:blipFill>
            <a:blip r:embed="rId6"/>
            <a:stretch>
              <a:fillRect/>
            </a:stretch>
          </p:blipFill>
          <p:spPr>
            <a:xfrm>
              <a:off x="13712" y="4014"/>
              <a:ext cx="848" cy="668"/>
            </a:xfrm>
            <a:prstGeom prst="rect">
              <a:avLst/>
            </a:prstGeom>
          </p:spPr>
        </p:pic>
        <p:pic>
          <p:nvPicPr>
            <p:cNvPr id="24" name="图片 23" descr="C:/Users/ADMINI~1/AppData/Local/Temp/kaimatting/20200511202153/output_aiMatting_20200511202216.pngoutput_aiMatting_20200511202216"/>
            <p:cNvPicPr>
              <a:picLocks noChangeAspect="1"/>
            </p:cNvPicPr>
            <p:nvPr/>
          </p:nvPicPr>
          <p:blipFill>
            <a:blip r:embed="rId7"/>
            <a:stretch>
              <a:fillRect/>
            </a:stretch>
          </p:blipFill>
          <p:spPr>
            <a:xfrm>
              <a:off x="10743" y="4070"/>
              <a:ext cx="1251" cy="850"/>
            </a:xfrm>
            <a:prstGeom prst="rect">
              <a:avLst/>
            </a:prstGeom>
          </p:spPr>
        </p:pic>
        <p:pic>
          <p:nvPicPr>
            <p:cNvPr id="25" name="图片 24" descr="C:/Users/ADMINI~1/AppData/Local/Temp/kaimatting/20200511202623/output_aiMatting_20200511202653.pngoutput_aiMatting_20200511202653"/>
            <p:cNvPicPr>
              <a:picLocks noChangeAspect="1"/>
            </p:cNvPicPr>
            <p:nvPr/>
          </p:nvPicPr>
          <p:blipFill>
            <a:blip r:embed="rId8"/>
            <a:stretch>
              <a:fillRect/>
            </a:stretch>
          </p:blipFill>
          <p:spPr>
            <a:xfrm>
              <a:off x="10319" y="4070"/>
              <a:ext cx="828" cy="1134"/>
            </a:xfrm>
            <a:prstGeom prst="rect">
              <a:avLst/>
            </a:prstGeom>
          </p:spPr>
        </p:pic>
        <p:pic>
          <p:nvPicPr>
            <p:cNvPr id="26" name="图片 25" descr="C:/Users/ADMINI~1/AppData/Local/Temp/kaimatting/20200511202749/output_aiMatting_20200511202757.pngoutput_aiMatting_20200511202757"/>
            <p:cNvPicPr>
              <a:picLocks noChangeAspect="1"/>
            </p:cNvPicPr>
            <p:nvPr/>
          </p:nvPicPr>
          <p:blipFill>
            <a:blip r:embed="rId9"/>
            <a:stretch>
              <a:fillRect/>
            </a:stretch>
          </p:blipFill>
          <p:spPr>
            <a:xfrm>
              <a:off x="5579" y="5260"/>
              <a:ext cx="1125" cy="1134"/>
            </a:xfrm>
            <a:prstGeom prst="rect">
              <a:avLst/>
            </a:prstGeom>
          </p:spPr>
        </p:pic>
        <p:pic>
          <p:nvPicPr>
            <p:cNvPr id="29" name="图片 28" descr="C:/Users/ADMINI~1/AppData/Local/Temp/kaimatting/20200511203705/output_aiMatting_20200511203748.pngoutput_aiMatting_20200511203748"/>
            <p:cNvPicPr>
              <a:picLocks noChangeAspect="1"/>
            </p:cNvPicPr>
            <p:nvPr/>
          </p:nvPicPr>
          <p:blipFill>
            <a:blip r:embed="rId10"/>
            <a:stretch>
              <a:fillRect/>
            </a:stretch>
          </p:blipFill>
          <p:spPr>
            <a:xfrm rot="19680000">
              <a:off x="13376" y="4573"/>
              <a:ext cx="1009" cy="454"/>
            </a:xfrm>
            <a:prstGeom prst="rect">
              <a:avLst/>
            </a:prstGeom>
          </p:spPr>
        </p:pic>
        <p:pic>
          <p:nvPicPr>
            <p:cNvPr id="30" name="图片 29" descr="C:/Users/ADMINI~1/AppData/Local/Temp/kaimatting/20200511203841/output_aiMatting_20200511203939.pngoutput_aiMatting_20200511203939"/>
            <p:cNvPicPr>
              <a:picLocks noChangeAspect="1"/>
            </p:cNvPicPr>
            <p:nvPr/>
          </p:nvPicPr>
          <p:blipFill>
            <a:blip r:embed="rId11"/>
            <a:stretch>
              <a:fillRect/>
            </a:stretch>
          </p:blipFill>
          <p:spPr>
            <a:xfrm>
              <a:off x="13950" y="4465"/>
              <a:ext cx="1006" cy="671"/>
            </a:xfrm>
            <a:prstGeom prst="rect">
              <a:avLst/>
            </a:prstGeom>
          </p:spPr>
        </p:pic>
      </p:grpSp>
      <p:grpSp>
        <p:nvGrpSpPr>
          <p:cNvPr id="39" name="组合 38"/>
          <p:cNvGrpSpPr/>
          <p:nvPr/>
        </p:nvGrpSpPr>
        <p:grpSpPr>
          <a:xfrm>
            <a:off x="3414395" y="2364740"/>
            <a:ext cx="5963285" cy="1929765"/>
            <a:chOff x="5377" y="3724"/>
            <a:chExt cx="9391" cy="3039"/>
          </a:xfrm>
        </p:grpSpPr>
        <p:pic>
          <p:nvPicPr>
            <p:cNvPr id="34" name="图片 33" descr="C:/Users/ADMINI~1/AppData/Local/Temp/kaimatting/20200511205842/output_aiMatting_20200511205852.pngoutput_aiMatting_20200511205852"/>
            <p:cNvPicPr>
              <a:picLocks noChangeAspect="1"/>
            </p:cNvPicPr>
            <p:nvPr/>
          </p:nvPicPr>
          <p:blipFill>
            <a:blip r:embed="rId12"/>
            <a:stretch>
              <a:fillRect/>
            </a:stretch>
          </p:blipFill>
          <p:spPr>
            <a:xfrm>
              <a:off x="10943" y="3899"/>
              <a:ext cx="1000" cy="1701"/>
            </a:xfrm>
            <a:prstGeom prst="rect">
              <a:avLst/>
            </a:prstGeom>
          </p:spPr>
        </p:pic>
        <p:pic>
          <p:nvPicPr>
            <p:cNvPr id="33" name="图片 32" descr="C:/Users/ADMINI~1/AppData/Local/Temp/kaimatting/20200511205658/output_aiMatting_20200511205753.pngoutput_aiMatting_20200511205753"/>
            <p:cNvPicPr>
              <a:picLocks noChangeAspect="1"/>
            </p:cNvPicPr>
            <p:nvPr/>
          </p:nvPicPr>
          <p:blipFill>
            <a:blip r:embed="rId13"/>
            <a:stretch>
              <a:fillRect/>
            </a:stretch>
          </p:blipFill>
          <p:spPr>
            <a:xfrm>
              <a:off x="11599" y="4466"/>
              <a:ext cx="903" cy="907"/>
            </a:xfrm>
            <a:prstGeom prst="rect">
              <a:avLst/>
            </a:prstGeom>
          </p:spPr>
        </p:pic>
        <p:pic>
          <p:nvPicPr>
            <p:cNvPr id="35" name="图片 34" descr="C:/Users/ADMINI~1/AppData/Local/Temp/kaimatting/20200511205945/output_aiMatting_20200511205954.pngoutput_aiMatting_20200511205954"/>
            <p:cNvPicPr>
              <a:picLocks noChangeAspect="1"/>
            </p:cNvPicPr>
            <p:nvPr/>
          </p:nvPicPr>
          <p:blipFill>
            <a:blip r:embed="rId14"/>
            <a:stretch>
              <a:fillRect/>
            </a:stretch>
          </p:blipFill>
          <p:spPr>
            <a:xfrm>
              <a:off x="13228" y="3724"/>
              <a:ext cx="1201" cy="1361"/>
            </a:xfrm>
            <a:prstGeom prst="rect">
              <a:avLst/>
            </a:prstGeom>
          </p:spPr>
        </p:pic>
        <p:pic>
          <p:nvPicPr>
            <p:cNvPr id="36" name="图片 35" descr="C:/Users/ADMINI~1/AppData/Local/Temp/kaimatting/20200511210201/output_aiMatting_20200511210349.pngoutput_aiMatting_20200511210349"/>
            <p:cNvPicPr>
              <a:picLocks noChangeAspect="1"/>
            </p:cNvPicPr>
            <p:nvPr/>
          </p:nvPicPr>
          <p:blipFill>
            <a:blip r:embed="rId15"/>
            <a:stretch>
              <a:fillRect/>
            </a:stretch>
          </p:blipFill>
          <p:spPr>
            <a:xfrm>
              <a:off x="13950" y="4239"/>
              <a:ext cx="818" cy="1209"/>
            </a:xfrm>
            <a:prstGeom prst="rect">
              <a:avLst/>
            </a:prstGeom>
          </p:spPr>
        </p:pic>
        <p:pic>
          <p:nvPicPr>
            <p:cNvPr id="37" name="图片 36" descr="C:/Users/ADMINI~1/AppData/Local/Temp/kaimatting/20200511210452/output_aiMatting_20200511210504.pngoutput_aiMatting_20200511210504"/>
            <p:cNvPicPr>
              <a:picLocks noChangeAspect="1"/>
            </p:cNvPicPr>
            <p:nvPr/>
          </p:nvPicPr>
          <p:blipFill>
            <a:blip r:embed="rId16"/>
            <a:srcRect/>
            <a:stretch>
              <a:fillRect/>
            </a:stretch>
          </p:blipFill>
          <p:spPr>
            <a:xfrm>
              <a:off x="5377" y="4466"/>
              <a:ext cx="1530" cy="1609"/>
            </a:xfrm>
            <a:prstGeom prst="rect">
              <a:avLst/>
            </a:prstGeom>
          </p:spPr>
        </p:pic>
        <p:pic>
          <p:nvPicPr>
            <p:cNvPr id="38" name="图片 37" descr="C:/Users/ADMINI~1/AppData/Local/Temp/kaimatting/20200511210746/output_aiMatting_20200511210751.pngoutput_aiMatting_20200511210751"/>
            <p:cNvPicPr>
              <a:picLocks noChangeAspect="1"/>
            </p:cNvPicPr>
            <p:nvPr/>
          </p:nvPicPr>
          <p:blipFill>
            <a:blip r:embed="rId17"/>
            <a:stretch>
              <a:fillRect/>
            </a:stretch>
          </p:blipFill>
          <p:spPr>
            <a:xfrm>
              <a:off x="6490" y="5459"/>
              <a:ext cx="1153" cy="1304"/>
            </a:xfrm>
            <a:prstGeom prst="rect">
              <a:avLst/>
            </a:prstGeom>
          </p:spPr>
        </p:pic>
      </p:grpSp>
    </p:spTree>
    <p:custDataLst>
      <p:tags r:id="rId1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dissolv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31"/>
                                        </p:tgtEl>
                                      </p:cBhvr>
                                    </p:animEffect>
                                    <p:set>
                                      <p:cBhvr>
                                        <p:cTn id="12" dur="1" fill="hold">
                                          <p:stCondLst>
                                            <p:cond delay="499"/>
                                          </p:stCondLst>
                                        </p:cTn>
                                        <p:tgtEl>
                                          <p:spTgt spid="31"/>
                                        </p:tgtEl>
                                        <p:attrNameLst>
                                          <p:attrName>style.visibility</p:attrName>
                                        </p:attrNameLst>
                                      </p:cBhvr>
                                      <p:to>
                                        <p:strVal val="hidden"/>
                                      </p:to>
                                    </p:set>
                                  </p:childTnLst>
                                </p:cTn>
                              </p:par>
                              <p:par>
                                <p:cTn id="13" presetID="9" presetClass="entr" presetSubtype="0"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dissolve">
                                      <p:cBhvr>
                                        <p:cTn id="1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REFSHAPE" val="154242084"/>
</p:tagLst>
</file>

<file path=ppt/tags/tag101.xml><?xml version="1.0" encoding="utf-8"?>
<p:tagLst xmlns:p="http://schemas.openxmlformats.org/presentationml/2006/main">
  <p:tag name="REFSHAPE" val="154242084"/>
</p:tagLst>
</file>

<file path=ppt/tags/tag102.xml><?xml version="1.0" encoding="utf-8"?>
<p:tagLst xmlns:p="http://schemas.openxmlformats.org/presentationml/2006/main">
  <p:tag name="REFSHAPE" val="154242084"/>
</p:tagLst>
</file>

<file path=ppt/tags/tag103.xml><?xml version="1.0" encoding="utf-8"?>
<p:tagLst xmlns:p="http://schemas.openxmlformats.org/presentationml/2006/main">
  <p:tag name="REFSHAPE" val="154242084"/>
</p:tagLst>
</file>

<file path=ppt/tags/tag104.xml><?xml version="1.0" encoding="utf-8"?>
<p:tagLst xmlns:p="http://schemas.openxmlformats.org/presentationml/2006/main">
  <p:tag name="REFSHAPE" val="154242084"/>
</p:tagLst>
</file>

<file path=ppt/tags/tag105.xml><?xml version="1.0" encoding="utf-8"?>
<p:tagLst xmlns:p="http://schemas.openxmlformats.org/presentationml/2006/main">
  <p:tag name="REFSHAPE" val="154242084"/>
</p:tagLst>
</file>

<file path=ppt/tags/tag106.xml><?xml version="1.0" encoding="utf-8"?>
<p:tagLst xmlns:p="http://schemas.openxmlformats.org/presentationml/2006/main">
  <p:tag name="REFSHAPE" val="154242084"/>
</p:tagLst>
</file>

<file path=ppt/tags/tag107.xml><?xml version="1.0" encoding="utf-8"?>
<p:tagLst xmlns:p="http://schemas.openxmlformats.org/presentationml/2006/main">
  <p:tag name="KSO_WM_BEAUTIFY_FLAG" val="#wm#"/>
  <p:tag name="KSO_WM_TEMPLATE_CATEGORY" val="custom"/>
  <p:tag name="KSO_WM_TEMPLATE_INDEX" val="20187308"/>
</p:tagLst>
</file>

<file path=ppt/tags/tag108.xml><?xml version="1.0" encoding="utf-8"?>
<p:tagLst xmlns:p="http://schemas.openxmlformats.org/presentationml/2006/main">
  <p:tag name="REFSHAPE" val="154242084"/>
</p:tagLst>
</file>

<file path=ppt/tags/tag109.xml><?xml version="1.0" encoding="utf-8"?>
<p:tagLst xmlns:p="http://schemas.openxmlformats.org/presentationml/2006/main">
  <p:tag name="REFSHAPE" val="15423950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187308"/>
</p:tagLst>
</file>

<file path=ppt/tags/tag111.xml><?xml version="1.0" encoding="utf-8"?>
<p:tagLst xmlns:p="http://schemas.openxmlformats.org/presentationml/2006/main">
  <p:tag name="REFSHAPE" val="154242084"/>
</p:tagLst>
</file>

<file path=ppt/tags/tag112.xml><?xml version="1.0" encoding="utf-8"?>
<p:tagLst xmlns:p="http://schemas.openxmlformats.org/presentationml/2006/main">
  <p:tag name="REFSHAPE" val="154239500"/>
</p:tagLst>
</file>

<file path=ppt/tags/tag113.xml><?xml version="1.0" encoding="utf-8"?>
<p:tagLst xmlns:p="http://schemas.openxmlformats.org/presentationml/2006/main">
  <p:tag name="KSO_WM_UNIT_TABLE_BEAUTIFY" val="smartTable{8444ef11-b164-4bfc-ab2a-6cc0bfe102d5}"/>
  <p:tag name="TABLE_EMPHASIZE_COLOR" val="8684935"/>
  <p:tag name="TABLE_SKINIDX" val="-1"/>
  <p:tag name="TABLE_COLORIDX" val="l"/>
</p:tagLst>
</file>

<file path=ppt/tags/tag114.xml><?xml version="1.0" encoding="utf-8"?>
<p:tagLst xmlns:p="http://schemas.openxmlformats.org/presentationml/2006/main">
  <p:tag name="REFSHAPE" val="154239500"/>
</p:tagLst>
</file>

<file path=ppt/tags/tag115.xml><?xml version="1.0" encoding="utf-8"?>
<p:tagLst xmlns:p="http://schemas.openxmlformats.org/presentationml/2006/main">
  <p:tag name="KSO_WM_BEAUTIFY_FLAG" val="#wm#"/>
  <p:tag name="KSO_WM_TEMPLATE_CATEGORY" val="custom"/>
  <p:tag name="KSO_WM_TEMPLATE_INDEX" val="20187308"/>
</p:tagLst>
</file>

<file path=ppt/tags/tag116.xml><?xml version="1.0" encoding="utf-8"?>
<p:tagLst xmlns:p="http://schemas.openxmlformats.org/presentationml/2006/main">
  <p:tag name="KSO_WM_BEAUTIFY_FLAG" val="#wm#"/>
  <p:tag name="KSO_WM_TEMPLATE_CATEGORY" val="custom"/>
  <p:tag name="KSO_WM_TEMPLATE_INDEX" val="20187308"/>
</p:tagLst>
</file>

<file path=ppt/tags/tag117.xml><?xml version="1.0" encoding="utf-8"?>
<p:tagLst xmlns:p="http://schemas.openxmlformats.org/presentationml/2006/main">
  <p:tag name="KSO_WM_BEAUTIFY_FLAG" val="#wm#"/>
  <p:tag name="KSO_WM_TEMPLATE_CATEGORY" val="custom"/>
  <p:tag name="KSO_WM_TEMPLATE_INDEX" val="2018730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BEAUTIFY_FLAG" val="#wm#"/>
  <p:tag name="KSO_WM_TEMPLATE_CATEGORY" val="custom"/>
  <p:tag name="KSO_WM_TEMPLATE_INDEX" val="20187308"/>
</p:tagLst>
</file>

<file path=ppt/tags/tag63.xml><?xml version="1.0" encoding="utf-8"?>
<p:tagLst xmlns:p="http://schemas.openxmlformats.org/presentationml/2006/main">
  <p:tag name="KSO_WM_BEAUTIFY_FLAG" val="#wm#"/>
  <p:tag name="KSO_WM_TEMPLATE_CATEGORY" val="custom"/>
  <p:tag name="KSO_WM_TEMPLATE_INDEX" val="20187308"/>
</p:tagLst>
</file>

<file path=ppt/tags/tag64.xml><?xml version="1.0" encoding="utf-8"?>
<p:tagLst xmlns:p="http://schemas.openxmlformats.org/presentationml/2006/main">
  <p:tag name="KSO_WM_BEAUTIFY_FLAG" val="#wm#"/>
  <p:tag name="KSO_WM_TEMPLATE_CATEGORY" val="custom"/>
  <p:tag name="KSO_WM_TEMPLATE_INDEX" val="20187308"/>
</p:tagLst>
</file>

<file path=ppt/tags/tag65.xml><?xml version="1.0" encoding="utf-8"?>
<p:tagLst xmlns:p="http://schemas.openxmlformats.org/presentationml/2006/main">
  <p:tag name="KSO_WM_BEAUTIFY_FLAG" val="#wm#"/>
  <p:tag name="KSO_WM_TEMPLATE_CATEGORY" val="custom"/>
  <p:tag name="KSO_WM_TEMPLATE_INDEX" val="20187308"/>
</p:tagLst>
</file>

<file path=ppt/tags/tag66.xml><?xml version="1.0" encoding="utf-8"?>
<p:tagLst xmlns:p="http://schemas.openxmlformats.org/presentationml/2006/main">
  <p:tag name="KSO_WM_BEAUTIFY_FLAG" val="#wm#"/>
  <p:tag name="KSO_WM_TEMPLATE_CATEGORY" val="custom"/>
  <p:tag name="KSO_WM_TEMPLATE_INDEX" val="20187308"/>
</p:tagLst>
</file>

<file path=ppt/tags/tag67.xml><?xml version="1.0" encoding="utf-8"?>
<p:tagLst xmlns:p="http://schemas.openxmlformats.org/presentationml/2006/main">
  <p:tag name="KSO_WM_BEAUTIFY_FLAG" val="#wm#"/>
  <p:tag name="KSO_WM_TEMPLATE_CATEGORY" val="custom"/>
  <p:tag name="KSO_WM_TEMPLATE_INDEX" val="20187308"/>
</p:tagLst>
</file>

<file path=ppt/tags/tag68.xml><?xml version="1.0" encoding="utf-8"?>
<p:tagLst xmlns:p="http://schemas.openxmlformats.org/presentationml/2006/main">
  <p:tag name="KSO_WM_BEAUTIFY_FLAG" val="#wm#"/>
  <p:tag name="KSO_WM_TEMPLATE_CATEGORY" val="custom"/>
  <p:tag name="KSO_WM_TEMPLATE_INDEX" val="20187308"/>
</p:tagLst>
</file>

<file path=ppt/tags/tag69.xml><?xml version="1.0" encoding="utf-8"?>
<p:tagLst xmlns:p="http://schemas.openxmlformats.org/presentationml/2006/main">
  <p:tag name="REFSHAPE" val="390812812"/>
  <p:tag name="KSO_WM_UNIT_PLACING_PICTURE_USER_VIEWPORT" val="{&quot;height&quot;:4500,&quot;width&quot;:600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REFSHAPE" val="390812812"/>
  <p:tag name="KSO_WM_UNIT_PLACING_PICTURE_USER_VIEWPORT" val="{&quot;height&quot;:4500,&quot;width&quot;:6000}"/>
</p:tagLst>
</file>

<file path=ppt/tags/tag71.xml><?xml version="1.0" encoding="utf-8"?>
<p:tagLst xmlns:p="http://schemas.openxmlformats.org/presentationml/2006/main">
  <p:tag name="KSO_WM_BEAUTIFY_FLAG" val="#wm#"/>
  <p:tag name="KSO_WM_TEMPLATE_CATEGORY" val="custom"/>
  <p:tag name="KSO_WM_TEMPLATE_INDEX" val="20187308"/>
</p:tagLst>
</file>

<file path=ppt/tags/tag72.xml><?xml version="1.0" encoding="utf-8"?>
<p:tagLst xmlns:p="http://schemas.openxmlformats.org/presentationml/2006/main">
  <p:tag name="KSO_WM_BEAUTIFY_FLAG" val="#wm#"/>
  <p:tag name="KSO_WM_TEMPLATE_CATEGORY" val="custom"/>
  <p:tag name="KSO_WM_TEMPLATE_INDEX" val="20187308"/>
</p:tagLst>
</file>

<file path=ppt/tags/tag73.xml><?xml version="1.0" encoding="utf-8"?>
<p:tagLst xmlns:p="http://schemas.openxmlformats.org/presentationml/2006/main">
  <p:tag name="KSO_WM_BEAUTIFY_FLAG" val="#wm#"/>
  <p:tag name="KSO_WM_TEMPLATE_CATEGORY" val="custom"/>
  <p:tag name="KSO_WM_TEMPLATE_INDEX" val="20187308"/>
</p:tagLst>
</file>

<file path=ppt/tags/tag74.xml><?xml version="1.0" encoding="utf-8"?>
<p:tagLst xmlns:p="http://schemas.openxmlformats.org/presentationml/2006/main">
  <p:tag name="KSO_WM_BEAUTIFY_FLAG" val="#wm#"/>
  <p:tag name="KSO_WM_TEMPLATE_CATEGORY" val="custom"/>
  <p:tag name="KSO_WM_TEMPLATE_INDEX" val="20187308"/>
</p:tagLst>
</file>

<file path=ppt/tags/tag75.xml><?xml version="1.0" encoding="utf-8"?>
<p:tagLst xmlns:p="http://schemas.openxmlformats.org/presentationml/2006/main">
  <p:tag name="KSO_WM_BEAUTIFY_FLAG" val="#wm#"/>
  <p:tag name="KSO_WM_TEMPLATE_CATEGORY" val="custom"/>
  <p:tag name="KSO_WM_TEMPLATE_INDEX" val="20187308"/>
</p:tagLst>
</file>

<file path=ppt/tags/tag76.xml><?xml version="1.0" encoding="utf-8"?>
<p:tagLst xmlns:p="http://schemas.openxmlformats.org/presentationml/2006/main">
  <p:tag name="KSO_WM_BEAUTIFY_FLAG" val="#wm#"/>
  <p:tag name="KSO_WM_TEMPLATE_CATEGORY" val="custom"/>
  <p:tag name="KSO_WM_TEMPLATE_INDEX" val="20187308"/>
</p:tagLst>
</file>

<file path=ppt/tags/tag77.xml><?xml version="1.0" encoding="utf-8"?>
<p:tagLst xmlns:p="http://schemas.openxmlformats.org/presentationml/2006/main">
  <p:tag name="KSO_WM_BEAUTIFY_FLAG" val="#wm#"/>
  <p:tag name="KSO_WM_TEMPLATE_CATEGORY" val="custom"/>
  <p:tag name="KSO_WM_TEMPLATE_INDEX" val="20187308"/>
</p:tagLst>
</file>

<file path=ppt/tags/tag78.xml><?xml version="1.0" encoding="utf-8"?>
<p:tagLst xmlns:p="http://schemas.openxmlformats.org/presentationml/2006/main">
  <p:tag name="KSO_WM_BEAUTIFY_FLAG" val="#wm#"/>
  <p:tag name="KSO_WM_TEMPLATE_CATEGORY" val="custom"/>
  <p:tag name="KSO_WM_TEMPLATE_INDEX" val="20187308"/>
</p:tagLst>
</file>

<file path=ppt/tags/tag79.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REFSHAPE" val="154242084"/>
</p:tagLst>
</file>

<file path=ppt/tags/tag81.xml><?xml version="1.0" encoding="utf-8"?>
<p:tagLst xmlns:p="http://schemas.openxmlformats.org/presentationml/2006/main">
  <p:tag name="REFSHAPE" val="154239228"/>
</p:tagLst>
</file>

<file path=ppt/tags/tag82.xml><?xml version="1.0" encoding="utf-8"?>
<p:tagLst xmlns:p="http://schemas.openxmlformats.org/presentationml/2006/main">
  <p:tag name="REFSHAPE" val="154239500"/>
</p:tagLst>
</file>

<file path=ppt/tags/tag83.xml><?xml version="1.0" encoding="utf-8"?>
<p:tagLst xmlns:p="http://schemas.openxmlformats.org/presentationml/2006/main">
  <p:tag name="KSO_WM_TAG_VERSION" val="1.0"/>
  <p:tag name="KSO_WM_BEAUTIFY_FLAG" val="#wm#"/>
  <p:tag name="KSO_WM_TEMPLATE_CATEGORY" val="diagram"/>
  <p:tag name="KSO_WM_TEMPLATE_INDEX" val="692"/>
  <p:tag name="KSO_WM_UNIT_TYPE" val="m_i"/>
  <p:tag name="KSO_WM_UNIT_INDEX" val="1_1"/>
  <p:tag name="KSO_WM_UNIT_ID" val="diagram692_4*m_i*1_1"/>
  <p:tag name="KSO_WM_UNIT_CLEAR" val="1"/>
  <p:tag name="KSO_WM_UNIT_LAYERLEVEL" val="1_1"/>
  <p:tag name="KSO_WM_DIAGRAM_GROUP_CODE" val="m1-1"/>
  <p:tag name="KSO_WM_UNIT_TEXT_FILL_FORE_SCHEMECOLOR_INDEX" val="13"/>
  <p:tag name="KSO_WM_UNIT_TEXT_FILL_TYPE" val="1"/>
  <p:tag name="KSO_WM_UNIT_USESOURCEFORMAT_APPLY" val="1"/>
  <p:tag name="REFSHAPE" val="154240996"/>
  <p:tag name="KSO_WM_UNIT_DIAGRAM_SCHEMECOLOR_ID" val="2"/>
</p:tagLst>
</file>

<file path=ppt/tags/tag84.xml><?xml version="1.0" encoding="utf-8"?>
<p:tagLst xmlns:p="http://schemas.openxmlformats.org/presentationml/2006/main">
  <p:tag name="KSO_WM_TAG_VERSION" val="1.0"/>
  <p:tag name="KSO_WM_BEAUTIFY_FLAG" val="#wm#"/>
  <p:tag name="KSO_WM_TEMPLATE_CATEGORY" val="diagram"/>
  <p:tag name="KSO_WM_TEMPLATE_INDEX" val="692"/>
  <p:tag name="KSO_WM_UNIT_TYPE" val="m_h_a"/>
  <p:tag name="KSO_WM_UNIT_INDEX" val="1_1_1"/>
  <p:tag name="KSO_WM_UNIT_ID" val="diagram692_4*m_h_a*1_1_1"/>
  <p:tag name="KSO_WM_UNIT_CLEAR" val="1"/>
  <p:tag name="KSO_WM_UNIT_LAYERLEVEL" val="1_1_1"/>
  <p:tag name="KSO_WM_UNIT_VALUE" val="24"/>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14"/>
  <p:tag name="KSO_WM_UNIT_TEXT_FILL_TYPE" val="1"/>
  <p:tag name="KSO_WM_UNIT_USESOURCEFORMAT_APPLY" val="1"/>
  <p:tag name="REFSHAPE" val="154241404"/>
  <p:tag name="KSO_WM_UNIT_DIAGRAM_SCHEMECOLOR_ID" val="2"/>
</p:tagLst>
</file>

<file path=ppt/tags/tag85.xml><?xml version="1.0" encoding="utf-8"?>
<p:tagLst xmlns:p="http://schemas.openxmlformats.org/presentationml/2006/main">
  <p:tag name="KSO_WM_TAG_VERSION" val="1.0"/>
  <p:tag name="KSO_WM_BEAUTIFY_FLAG" val="#wm#"/>
  <p:tag name="KSO_WM_TEMPLATE_CATEGORY" val="diagram"/>
  <p:tag name="KSO_WM_TEMPLATE_INDEX" val="692"/>
  <p:tag name="KSO_WM_UNIT_TYPE" val="m_h_a"/>
  <p:tag name="KSO_WM_UNIT_INDEX" val="1_3_1"/>
  <p:tag name="KSO_WM_UNIT_ID" val="diagram692_4*m_h_a*1_3_1"/>
  <p:tag name="KSO_WM_UNIT_CLEAR" val="1"/>
  <p:tag name="KSO_WM_UNIT_LAYERLEVEL" val="1_1_1"/>
  <p:tag name="KSO_WM_UNIT_VALUE" val="24"/>
  <p:tag name="KSO_WM_UNIT_HIGHLIGHT" val="0"/>
  <p:tag name="KSO_WM_UNIT_COMPATIBLE" val="0"/>
  <p:tag name="KSO_WM_DIAGRAM_GROUP_CODE" val="m1-1"/>
  <p:tag name="KSO_WM_UNIT_PRESET_TEXT" val="LOREM46"/>
  <p:tag name="KSO_WM_UNIT_FILL_FORE_SCHEMECOLOR_INDEX" val="7"/>
  <p:tag name="KSO_WM_UNIT_FILL_TYPE" val="1"/>
  <p:tag name="KSO_WM_UNIT_TEXT_FILL_FORE_SCHEMECOLOR_INDEX" val="14"/>
  <p:tag name="KSO_WM_UNIT_TEXT_FILL_TYPE" val="1"/>
  <p:tag name="KSO_WM_UNIT_USESOURCEFORMAT_APPLY" val="1"/>
  <p:tag name="REFSHAPE" val="154240452"/>
  <p:tag name="KSO_WM_UNIT_DIAGRAM_SCHEMECOLOR_ID" val="2"/>
</p:tagLst>
</file>

<file path=ppt/tags/tag86.xml><?xml version="1.0" encoding="utf-8"?>
<p:tagLst xmlns:p="http://schemas.openxmlformats.org/presentationml/2006/main">
  <p:tag name="KSO_WM_TAG_VERSION" val="1.0"/>
  <p:tag name="KSO_WM_BEAUTIFY_FLAG" val="#wm#"/>
  <p:tag name="KSO_WM_TEMPLATE_CATEGORY" val="diagram"/>
  <p:tag name="KSO_WM_TEMPLATE_INDEX" val="692"/>
  <p:tag name="KSO_WM_UNIT_TYPE" val="m_h_a"/>
  <p:tag name="KSO_WM_UNIT_INDEX" val="1_2_1"/>
  <p:tag name="KSO_WM_UNIT_ID" val="diagram692_4*m_h_a*1_2_1"/>
  <p:tag name="KSO_WM_UNIT_CLEAR" val="1"/>
  <p:tag name="KSO_WM_UNIT_LAYERLEVEL" val="1_1_1"/>
  <p:tag name="KSO_WM_UNIT_VALUE" val="24"/>
  <p:tag name="KSO_WM_UNIT_HIGHLIGHT" val="0"/>
  <p:tag name="KSO_WM_UNIT_COMPATIBLE" val="0"/>
  <p:tag name="KSO_WM_DIAGRAM_GROUP_CODE" val="m1-1"/>
  <p:tag name="KSO_WM_UNIT_PRESET_TEXT" val="LOREM"/>
  <p:tag name="KSO_WM_UNIT_FILL_FORE_SCHEMECOLOR_INDEX" val="6"/>
  <p:tag name="KSO_WM_UNIT_FILL_TYPE" val="1"/>
  <p:tag name="KSO_WM_UNIT_TEXT_FILL_FORE_SCHEMECOLOR_INDEX" val="14"/>
  <p:tag name="KSO_WM_UNIT_TEXT_FILL_TYPE" val="1"/>
  <p:tag name="KSO_WM_UNIT_USESOURCEFORMAT_APPLY" val="1"/>
  <p:tag name="REFSHAPE" val="154240724"/>
  <p:tag name="KSO_WM_UNIT_DIAGRAM_SCHEMECOLOR_ID" val="2"/>
</p:tagLst>
</file>

<file path=ppt/tags/tag87.xml><?xml version="1.0" encoding="utf-8"?>
<p:tagLst xmlns:p="http://schemas.openxmlformats.org/presentationml/2006/main">
  <p:tag name="KSO_WM_TAG_VERSION" val="1.0"/>
  <p:tag name="KSO_WM_BEAUTIFY_FLAG" val="#wm#"/>
  <p:tag name="KSO_WM_TEMPLATE_CATEGORY" val="diagram"/>
  <p:tag name="KSO_WM_TEMPLATE_INDEX" val="692"/>
  <p:tag name="KSO_WM_UNIT_TYPE" val="m_h_f"/>
  <p:tag name="KSO_WM_UNIT_INDEX" val="1_1_1"/>
  <p:tag name="KSO_WM_UNIT_ID" val="diagram692_4*m_h_f*1_1_1"/>
  <p:tag name="KSO_WM_UNIT_CLEAR" val="1"/>
  <p:tag name="KSO_WM_UNIT_LAYERLEVEL" val="1_1_1"/>
  <p:tag name="KSO_WM_UNIT_VALUE" val="24"/>
  <p:tag name="KSO_WM_UNIT_HIGHLIGHT" val="0"/>
  <p:tag name="KSO_WM_UNIT_COMPATIBLE" val="0"/>
  <p:tag name="KSO_WM_UNIT_PRESET_TEXT_INDEX" val="4"/>
  <p:tag name="KSO_WM_UNIT_PRESET_TEXT_LEN" val="46"/>
  <p:tag name="KSO_WM_DIAGRAM_GROUP_CODE" val="m1-1"/>
  <p:tag name="KSO_WM_UNIT_TEXT_FILL_FORE_SCHEMECOLOR_INDEX" val="13"/>
  <p:tag name="KSO_WM_UNIT_TEXT_FILL_TYPE" val="1"/>
  <p:tag name="KSO_WM_UNIT_USESOURCEFORMAT_APPLY" val="1"/>
  <p:tag name="REFSHAPE" val="154240860"/>
  <p:tag name="KSO_WM_UNIT_DIAGRAM_SCHEMECOLOR_ID" val="2"/>
</p:tagLst>
</file>

<file path=ppt/tags/tag88.xml><?xml version="1.0" encoding="utf-8"?>
<p:tagLst xmlns:p="http://schemas.openxmlformats.org/presentationml/2006/main">
  <p:tag name="KSO_WM_TAG_VERSION" val="1.0"/>
  <p:tag name="KSO_WM_BEAUTIFY_FLAG" val="#wm#"/>
  <p:tag name="KSO_WM_TEMPLATE_CATEGORY" val="diagram"/>
  <p:tag name="KSO_WM_TEMPLATE_INDEX" val="692"/>
  <p:tag name="KSO_WM_UNIT_TYPE" val="m_h_f"/>
  <p:tag name="KSO_WM_UNIT_INDEX" val="1_3_1"/>
  <p:tag name="KSO_WM_UNIT_ID" val="diagram692_4*m_h_f*1_3_1"/>
  <p:tag name="KSO_WM_UNIT_CLEAR" val="1"/>
  <p:tag name="KSO_WM_UNIT_LAYERLEVEL" val="1_1_1"/>
  <p:tag name="KSO_WM_UNIT_VALUE" val="24"/>
  <p:tag name="KSO_WM_UNIT_HIGHLIGHT" val="0"/>
  <p:tag name="KSO_WM_UNIT_COMPATIBLE" val="0"/>
  <p:tag name="KSO_WM_UNIT_PRESET_TEXT_INDEX" val="4"/>
  <p:tag name="KSO_WM_UNIT_PRESET_TEXT_LEN" val="46"/>
  <p:tag name="KSO_WM_DIAGRAM_GROUP_CODE" val="m1-1"/>
  <p:tag name="KSO_WM_UNIT_TEXT_FILL_FORE_SCHEMECOLOR_INDEX" val="13"/>
  <p:tag name="KSO_WM_UNIT_TEXT_FILL_TYPE" val="1"/>
  <p:tag name="KSO_WM_UNIT_USESOURCEFORMAT_APPLY" val="1"/>
  <p:tag name="REFSHAPE" val="154242220"/>
  <p:tag name="KSO_WM_UNIT_DIAGRAM_SCHEMECOLOR_ID" val="2"/>
</p:tagLst>
</file>

<file path=ppt/tags/tag89.xml><?xml version="1.0" encoding="utf-8"?>
<p:tagLst xmlns:p="http://schemas.openxmlformats.org/presentationml/2006/main">
  <p:tag name="KSO_WM_BEAUTIFY_FLAG" val="#wm#"/>
  <p:tag name="KSO_WM_TEMPLATE_CATEGORY" val="custom"/>
  <p:tag name="KSO_WM_TEMPLATE_INDEX" val="20187308"/>
  <p:tag name="KSO_WM_SLIDE_ITEM_CNT" val="3"/>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REFSHAPE" val="154242084"/>
</p:tagLst>
</file>

<file path=ppt/tags/tag91.xml><?xml version="1.0" encoding="utf-8"?>
<p:tagLst xmlns:p="http://schemas.openxmlformats.org/presentationml/2006/main">
  <p:tag name="REFSHAPE" val="154239228"/>
</p:tagLst>
</file>

<file path=ppt/tags/tag92.xml><?xml version="1.0" encoding="utf-8"?>
<p:tagLst xmlns:p="http://schemas.openxmlformats.org/presentationml/2006/main">
  <p:tag name="REFSHAPE" val="154239500"/>
</p:tagLst>
</file>

<file path=ppt/tags/tag93.xml><?xml version="1.0" encoding="utf-8"?>
<p:tagLst xmlns:p="http://schemas.openxmlformats.org/presentationml/2006/main">
  <p:tag name="KSO_WM_BEAUTIFY_FLAG" val="#wm#"/>
  <p:tag name="KSO_WM_TEMPLATE_CATEGORY" val="custom"/>
  <p:tag name="KSO_WM_TEMPLATE_INDEX" val="20187308"/>
  <p:tag name="KSO_WM_SLIDE_ITEM_CNT" val="3"/>
</p:tagLst>
</file>

<file path=ppt/tags/tag94.xml><?xml version="1.0" encoding="utf-8"?>
<p:tagLst xmlns:p="http://schemas.openxmlformats.org/presentationml/2006/main">
  <p:tag name="REFSHAPE" val="154242084"/>
</p:tagLst>
</file>

<file path=ppt/tags/tag95.xml><?xml version="1.0" encoding="utf-8"?>
<p:tagLst xmlns:p="http://schemas.openxmlformats.org/presentationml/2006/main">
  <p:tag name="REFSHAPE" val="154239228"/>
</p:tagLst>
</file>

<file path=ppt/tags/tag96.xml><?xml version="1.0" encoding="utf-8"?>
<p:tagLst xmlns:p="http://schemas.openxmlformats.org/presentationml/2006/main">
  <p:tag name="REFSHAPE" val="154239500"/>
</p:tagLst>
</file>

<file path=ppt/tags/tag97.xml><?xml version="1.0" encoding="utf-8"?>
<p:tagLst xmlns:p="http://schemas.openxmlformats.org/presentationml/2006/main">
  <p:tag name="KSO_WM_BEAUTIFY_FLAG" val="#wm#"/>
  <p:tag name="KSO_WM_TEMPLATE_CATEGORY" val="custom"/>
  <p:tag name="KSO_WM_TEMPLATE_INDEX" val="20187308"/>
  <p:tag name="KSO_WM_SLIDE_ITEM_CNT" val="3"/>
</p:tagLst>
</file>

<file path=ppt/tags/tag98.xml><?xml version="1.0" encoding="utf-8"?>
<p:tagLst xmlns:p="http://schemas.openxmlformats.org/presentationml/2006/main">
  <p:tag name="REFSHAPE" val="154242084"/>
</p:tagLst>
</file>

<file path=ppt/tags/tag99.xml><?xml version="1.0" encoding="utf-8"?>
<p:tagLst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4886</Words>
  <Application>WPS 演示</Application>
  <PresentationFormat>宽屏</PresentationFormat>
  <Paragraphs>397</Paragraphs>
  <Slides>25</Slides>
  <Notes>1</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25</vt:i4>
      </vt:variant>
    </vt:vector>
  </HeadingPairs>
  <TitlesOfParts>
    <vt:vector size="44" baseType="lpstr">
      <vt:lpstr>Arial</vt:lpstr>
      <vt:lpstr>宋体</vt:lpstr>
      <vt:lpstr>Wingdings</vt:lpstr>
      <vt:lpstr>微软雅黑</vt:lpstr>
      <vt:lpstr>方正隶变_GBK</vt:lpstr>
      <vt:lpstr>Calibri</vt:lpstr>
      <vt:lpstr>方正清刻本悦宋简体</vt:lpstr>
      <vt:lpstr>华康标题宋W9</vt:lpstr>
      <vt:lpstr>黑体</vt:lpstr>
      <vt:lpstr>米开飘逸行楷减细版</vt:lpstr>
      <vt:lpstr>Times New Roman</vt:lpstr>
      <vt:lpstr>汉仪许静行楷W</vt:lpstr>
      <vt:lpstr>+中文标题</vt:lpstr>
      <vt:lpstr>Segoe Print</vt:lpstr>
      <vt:lpstr>楷体</vt:lpstr>
      <vt:lpstr>仿宋</vt:lpstr>
      <vt:lpstr>Arial Unicode MS</vt:lpstr>
      <vt:lpstr>汉仪大宋简</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45970</cp:lastModifiedBy>
  <cp:revision>83</cp:revision>
  <dcterms:created xsi:type="dcterms:W3CDTF">2019-06-19T02:08:00Z</dcterms:created>
  <dcterms:modified xsi:type="dcterms:W3CDTF">2020-08-22T15:06:24Z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