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817" r:id="rId2"/>
    <p:sldId id="767" r:id="rId3"/>
    <p:sldId id="834" r:id="rId4"/>
    <p:sldId id="825" r:id="rId5"/>
    <p:sldId id="776" r:id="rId6"/>
    <p:sldId id="884" r:id="rId7"/>
    <p:sldId id="859" r:id="rId8"/>
    <p:sldId id="266" r:id="rId9"/>
    <p:sldId id="838" r:id="rId10"/>
    <p:sldId id="715" r:id="rId11"/>
    <p:sldId id="885" r:id="rId12"/>
    <p:sldId id="887" r:id="rId13"/>
    <p:sldId id="888" r:id="rId14"/>
    <p:sldId id="889" r:id="rId15"/>
    <p:sldId id="890" r:id="rId16"/>
    <p:sldId id="831" r:id="rId17"/>
    <p:sldId id="892" r:id="rId18"/>
    <p:sldId id="894" r:id="rId19"/>
    <p:sldId id="879" r:id="rId20"/>
    <p:sldId id="896" r:id="rId21"/>
    <p:sldId id="901" r:id="rId22"/>
    <p:sldId id="902" r:id="rId23"/>
    <p:sldId id="903" r:id="rId24"/>
    <p:sldId id="905" r:id="rId25"/>
    <p:sldId id="906" r:id="rId26"/>
    <p:sldId id="731" r:id="rId27"/>
    <p:sldId id="863" r:id="rId28"/>
    <p:sldId id="908" r:id="rId29"/>
    <p:sldId id="865" r:id="rId30"/>
    <p:sldId id="864" r:id="rId31"/>
    <p:sldId id="910" r:id="rId32"/>
    <p:sldId id="911" r:id="rId33"/>
    <p:sldId id="832" r:id="rId34"/>
    <p:sldId id="623" r:id="rId35"/>
    <p:sldId id="624" r:id="rId36"/>
    <p:sldId id="847" r:id="rId37"/>
    <p:sldId id="625" r:id="rId38"/>
    <p:sldId id="626" r:id="rId39"/>
    <p:sldId id="665" r:id="rId40"/>
    <p:sldId id="882" r:id="rId41"/>
    <p:sldId id="833" r:id="rId42"/>
    <p:sldId id="627" r:id="rId43"/>
    <p:sldId id="628" r:id="rId44"/>
    <p:sldId id="629" r:id="rId45"/>
    <p:sldId id="851" r:id="rId46"/>
    <p:sldId id="630" r:id="rId47"/>
    <p:sldId id="852" r:id="rId48"/>
    <p:sldId id="631" r:id="rId49"/>
    <p:sldId id="811" r:id="rId50"/>
    <p:sldId id="632" r:id="rId51"/>
    <p:sldId id="853" r:id="rId52"/>
    <p:sldId id="633" r:id="rId53"/>
    <p:sldId id="812" r:id="rId54"/>
    <p:sldId id="634" r:id="rId55"/>
    <p:sldId id="635" r:id="rId56"/>
    <p:sldId id="813" r:id="rId57"/>
    <p:sldId id="636" r:id="rId58"/>
    <p:sldId id="855" r:id="rId59"/>
    <p:sldId id="637" r:id="rId60"/>
    <p:sldId id="672" r:id="rId61"/>
    <p:sldId id="638" r:id="rId62"/>
    <p:sldId id="920" r:id="rId63"/>
    <p:sldId id="921" r:id="rId64"/>
    <p:sldId id="639" r:id="rId65"/>
    <p:sldId id="857" r:id="rId66"/>
    <p:sldId id="923" r:id="rId67"/>
    <p:sldId id="922" r:id="rId68"/>
    <p:sldId id="640" r:id="rId69"/>
    <p:sldId id="814" r:id="rId70"/>
    <p:sldId id="924" r:id="rId71"/>
    <p:sldId id="925" r:id="rId72"/>
    <p:sldId id="926" r:id="rId73"/>
    <p:sldId id="816" r:id="rId74"/>
    <p:sldId id="912" r:id="rId75"/>
    <p:sldId id="913" r:id="rId76"/>
    <p:sldId id="914" r:id="rId77"/>
    <p:sldId id="927" r:id="rId78"/>
    <p:sldId id="928" r:id="rId79"/>
    <p:sldId id="929" r:id="rId80"/>
    <p:sldId id="930" r:id="rId81"/>
    <p:sldId id="916" r:id="rId82"/>
    <p:sldId id="915" r:id="rId83"/>
    <p:sldId id="917" r:id="rId84"/>
    <p:sldId id="932" r:id="rId85"/>
    <p:sldId id="931" r:id="rId86"/>
    <p:sldId id="821" r:id="rId8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7B00"/>
    <a:srgbClr val="D6A300"/>
    <a:srgbClr val="3777AB"/>
    <a:srgbClr val="8EB4E3"/>
    <a:srgbClr val="8AB0CE"/>
    <a:srgbClr val="D4E2ED"/>
    <a:srgbClr val="2A6FA6"/>
    <a:srgbClr val="D4E1ED"/>
    <a:srgbClr val="F9FBFC"/>
    <a:srgbClr val="F8FA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94" autoAdjust="0"/>
    <p:restoredTop sz="96318" autoAdjust="0"/>
  </p:normalViewPr>
  <p:slideViewPr>
    <p:cSldViewPr showGuides="1">
      <p:cViewPr varScale="1">
        <p:scale>
          <a:sx n="109" d="100"/>
          <a:sy n="109" d="100"/>
        </p:scale>
        <p:origin x="576" y="84"/>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t>2024/3/2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t>‹#›</a:t>
            </a:fld>
            <a:endParaRPr lang="zh-CN" altLang="en-US"/>
          </a:p>
        </p:txBody>
      </p:sp>
    </p:spTree>
    <p:extLst>
      <p:ext uri="{BB962C8B-B14F-4D97-AF65-F5344CB8AC3E}">
        <p14:creationId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7060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金榜苑：归纳总结">
    <p:bg>
      <p:bgPr>
        <a:solidFill>
          <a:schemeClr val="bg1"/>
        </a:solidFill>
        <a:effectLst/>
      </p:bgPr>
    </p:bg>
    <p:spTree>
      <p:nvGrpSpPr>
        <p:cNvPr id="1" name=""/>
        <p:cNvGrpSpPr/>
        <p:nvPr/>
      </p:nvGrpSpPr>
      <p:grpSpPr>
        <a:xfrm>
          <a:off x="0" y="0"/>
          <a:ext cx="0" cy="0"/>
          <a:chOff x="0" y="0"/>
          <a:chExt cx="0" cy="0"/>
        </a:xfrm>
      </p:grpSpPr>
      <p:pic>
        <p:nvPicPr>
          <p:cNvPr id="8" name="图片 7"/>
          <p:cNvPicPr preferRelativeResize="0">
            <a:picLocks/>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b="9649"/>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拓展</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综合应用</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Tree>
    <p:extLst>
      <p:ext uri="{BB962C8B-B14F-4D97-AF65-F5344CB8AC3E}">
        <p14:creationId xmlns:p14="http://schemas.microsoft.com/office/powerpoint/2010/main" val="6681078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金榜苑：归纳总结">
    <p:bg>
      <p:bgPr>
        <a:solidFill>
          <a:schemeClr val="bg1"/>
        </a:solidFill>
        <a:effectLst/>
      </p:bgPr>
    </p:bg>
    <p:spTree>
      <p:nvGrpSpPr>
        <p:cNvPr id="1" name=""/>
        <p:cNvGrpSpPr/>
        <p:nvPr/>
      </p:nvGrpSpPr>
      <p:grpSpPr>
        <a:xfrm>
          <a:off x="0" y="0"/>
          <a:ext cx="0" cy="0"/>
          <a:chOff x="0" y="0"/>
          <a:chExt cx="0" cy="0"/>
        </a:xfrm>
      </p:grpSpPr>
      <p:pic>
        <p:nvPicPr>
          <p:cNvPr id="11" name="图片 10"/>
          <p:cNvPicPr preferRelativeResize="0">
            <a:picLocks/>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9151" b="16046"/>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accent5">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特别提醒</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9981969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金榜苑：归纳总结">
    <p:bg>
      <p:bgPr>
        <a:solidFill>
          <a:schemeClr val="bg1"/>
        </a:solidFill>
        <a:effectLst/>
      </p:bgPr>
    </p:bg>
    <p:spTree>
      <p:nvGrpSpPr>
        <p:cNvPr id="1" name=""/>
        <p:cNvGrpSpPr/>
        <p:nvPr/>
      </p:nvGrpSpPr>
      <p:grpSpPr>
        <a:xfrm>
          <a:off x="0" y="0"/>
          <a:ext cx="0" cy="0"/>
          <a:chOff x="0" y="0"/>
          <a:chExt cx="0" cy="0"/>
        </a:xfrm>
      </p:grpSpPr>
      <p:pic>
        <p:nvPicPr>
          <p:cNvPr id="11" name="图片 10"/>
          <p:cNvPicPr preferRelativeResize="0">
            <a:picLocks/>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9151" b="16046"/>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tx2">
              <a:lumMod val="60000"/>
              <a:lumOff val="40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归纳总结</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3098872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金榜苑：归纳总结">
    <p:bg>
      <p:bgPr>
        <a:solidFill>
          <a:schemeClr val="bg1"/>
        </a:solidFill>
        <a:effectLst/>
      </p:bgPr>
    </p:bg>
    <p:spTree>
      <p:nvGrpSpPr>
        <p:cNvPr id="1" name=""/>
        <p:cNvGrpSpPr/>
        <p:nvPr/>
      </p:nvGrpSpPr>
      <p:grpSpPr>
        <a:xfrm>
          <a:off x="0" y="0"/>
          <a:ext cx="0" cy="0"/>
          <a:chOff x="0" y="0"/>
          <a:chExt cx="0" cy="0"/>
        </a:xfrm>
      </p:grpSpPr>
      <p:pic>
        <p:nvPicPr>
          <p:cNvPr id="11" name="图片 10"/>
          <p:cNvPicPr preferRelativeResize="0">
            <a:picLocks/>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9151" b="16046"/>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chemeClr val="bg2">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练后反思</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40076173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金榜苑：归纳总结">
    <p:bg>
      <p:bgPr>
        <a:solidFill>
          <a:schemeClr val="bg1"/>
        </a:solidFill>
        <a:effectLst/>
      </p:bgPr>
    </p:bg>
    <p:spTree>
      <p:nvGrpSpPr>
        <p:cNvPr id="1" name=""/>
        <p:cNvGrpSpPr/>
        <p:nvPr/>
      </p:nvGrpSpPr>
      <p:grpSpPr>
        <a:xfrm>
          <a:off x="0" y="0"/>
          <a:ext cx="0" cy="0"/>
          <a:chOff x="0" y="0"/>
          <a:chExt cx="0" cy="0"/>
        </a:xfrm>
      </p:grpSpPr>
      <p:pic>
        <p:nvPicPr>
          <p:cNvPr id="11" name="图片 10"/>
          <p:cNvPicPr preferRelativeResize="0">
            <a:picLocks/>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9151" b="16046"/>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chemeClr val="tx2">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方法技巧</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7824347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金榜苑：归纳总结">
    <p:bg>
      <p:bgPr>
        <a:solidFill>
          <a:schemeClr val="bg1"/>
        </a:solidFill>
        <a:effectLst/>
      </p:bgPr>
    </p:bg>
    <p:spTree>
      <p:nvGrpSpPr>
        <p:cNvPr id="1" name=""/>
        <p:cNvGrpSpPr/>
        <p:nvPr/>
      </p:nvGrpSpPr>
      <p:grpSpPr>
        <a:xfrm>
          <a:off x="0" y="0"/>
          <a:ext cx="0" cy="0"/>
          <a:chOff x="0" y="0"/>
          <a:chExt cx="0" cy="0"/>
        </a:xfrm>
      </p:grpSpPr>
      <p:pic>
        <p:nvPicPr>
          <p:cNvPr id="11" name="图片 10"/>
          <p:cNvPicPr preferRelativeResize="0">
            <a:picLocks/>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9151" b="16046"/>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332"/>
          </a:xfrm>
          <a:prstGeom prst="rect">
            <a:avLst/>
          </a:prstGeom>
          <a:solidFill>
            <a:srgbClr val="7030A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思维建模</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1326005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金榜苑：归纳总结">
    <p:bg>
      <p:bgPr>
        <a:solidFill>
          <a:schemeClr val="bg1"/>
        </a:solidFill>
        <a:effectLst/>
      </p:bgPr>
    </p:bg>
    <p:spTree>
      <p:nvGrpSpPr>
        <p:cNvPr id="1" name=""/>
        <p:cNvGrpSpPr/>
        <p:nvPr/>
      </p:nvGrpSpPr>
      <p:grpSpPr>
        <a:xfrm>
          <a:off x="0" y="0"/>
          <a:ext cx="0" cy="0"/>
          <a:chOff x="0" y="0"/>
          <a:chExt cx="0" cy="0"/>
        </a:xfrm>
      </p:grpSpPr>
      <p:pic>
        <p:nvPicPr>
          <p:cNvPr id="11" name="图片 10"/>
          <p:cNvPicPr preferRelativeResize="0">
            <a:picLocks/>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9151" b="16046"/>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rgbClr val="00B05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易错警示</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7569320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金榜苑：归纳总结">
    <p:bg>
      <p:bgPr>
        <a:solidFill>
          <a:schemeClr val="bg1"/>
        </a:solidFill>
        <a:effectLst/>
      </p:bgPr>
    </p:bg>
    <p:spTree>
      <p:nvGrpSpPr>
        <p:cNvPr id="1" name=""/>
        <p:cNvGrpSpPr/>
        <p:nvPr/>
      </p:nvGrpSpPr>
      <p:grpSpPr>
        <a:xfrm>
          <a:off x="0" y="0"/>
          <a:ext cx="0" cy="0"/>
          <a:chOff x="0" y="0"/>
          <a:chExt cx="0" cy="0"/>
        </a:xfrm>
      </p:grpSpPr>
      <p:pic>
        <p:nvPicPr>
          <p:cNvPr id="11" name="图片 10"/>
          <p:cNvPicPr preferRelativeResize="0">
            <a:picLocks/>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9151" b="16046"/>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rgbClr val="A27B0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知识拓展</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5523799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金榜苑：归纳总结">
    <p:bg>
      <p:bgPr>
        <a:solidFill>
          <a:schemeClr val="bg1"/>
        </a:solidFill>
        <a:effectLst/>
      </p:bgPr>
    </p:bg>
    <p:spTree>
      <p:nvGrpSpPr>
        <p:cNvPr id="1" name=""/>
        <p:cNvGrpSpPr/>
        <p:nvPr/>
      </p:nvGrpSpPr>
      <p:grpSpPr>
        <a:xfrm>
          <a:off x="0" y="0"/>
          <a:ext cx="0" cy="0"/>
          <a:chOff x="0" y="0"/>
          <a:chExt cx="0" cy="0"/>
        </a:xfrm>
      </p:grpSpPr>
      <p:pic>
        <p:nvPicPr>
          <p:cNvPr id="12" name="图片 11"/>
          <p:cNvPicPr preferRelativeResize="0">
            <a:picLocks/>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9151" b="16046"/>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1" name="矩形 10"/>
          <p:cNvSpPr/>
          <p:nvPr userDrawn="1"/>
        </p:nvSpPr>
        <p:spPr>
          <a:xfrm>
            <a:off x="5376087" y="1301440"/>
            <a:ext cx="1439827" cy="369247"/>
          </a:xfrm>
          <a:prstGeom prst="rect">
            <a:avLst/>
          </a:prstGeom>
          <a:solidFill>
            <a:srgbClr val="532476"/>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拓展延伸</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9596722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金榜苑：归纳总结">
    <p:bg>
      <p:bgPr>
        <a:solidFill>
          <a:schemeClr val="bg1"/>
        </a:solidFill>
        <a:effectLst/>
      </p:bgPr>
    </p:bg>
    <p:spTree>
      <p:nvGrpSpPr>
        <p:cNvPr id="1" name=""/>
        <p:cNvGrpSpPr/>
        <p:nvPr/>
      </p:nvGrpSpPr>
      <p:grpSpPr>
        <a:xfrm>
          <a:off x="0" y="0"/>
          <a:ext cx="0" cy="0"/>
          <a:chOff x="0" y="0"/>
          <a:chExt cx="0" cy="0"/>
        </a:xfrm>
      </p:grpSpPr>
      <p:pic>
        <p:nvPicPr>
          <p:cNvPr id="9" name="图片 8"/>
          <p:cNvPicPr preferRelativeResize="0">
            <a:picLocks/>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b="9649"/>
          <a:stretch/>
        </p:blipFill>
        <p:spPr>
          <a:xfrm flipH="1">
            <a:off x="0" y="0"/>
            <a:ext cx="12193200" cy="6858000"/>
          </a:xfrm>
          <a:prstGeom prst="rect">
            <a:avLst/>
          </a:prstGeom>
        </p:spPr>
      </p:pic>
      <p:sp>
        <p:nvSpPr>
          <p:cNvPr id="4" name="TextBox 51"/>
          <p:cNvSpPr txBox="1"/>
          <p:nvPr userDrawn="1"/>
        </p:nvSpPr>
        <p:spPr>
          <a:xfrm>
            <a:off x="1991544" y="505247"/>
            <a:ext cx="1551520" cy="461665"/>
          </a:xfrm>
          <a:prstGeom prst="rect">
            <a:avLst/>
          </a:prstGeom>
          <a:noFill/>
        </p:spPr>
        <p:txBody>
          <a:bodyPr wrap="square" rtlCol="0">
            <a:spAutoFit/>
          </a:bodyPr>
          <a:lstStyle/>
          <a:p>
            <a:pPr marL="0" algn="l" defTabSz="914400" rtl="0" eaLnBrk="1" latinLnBrk="0" hangingPunct="1"/>
            <a:r>
              <a:rPr lang="zh-CN" altLang="en-US" sz="2400" kern="1200" smtClean="0">
                <a:solidFill>
                  <a:schemeClr val="bg1"/>
                </a:solidFill>
                <a:latin typeface="+mn-lt"/>
                <a:ea typeface="+mn-ea"/>
                <a:cs typeface="+mn-cs"/>
              </a:rPr>
              <a:t>命题方向</a:t>
            </a:r>
            <a:endParaRPr lang="zh-CN" altLang="zh-CN" sz="2400" kern="1200" dirty="0">
              <a:solidFill>
                <a:schemeClr val="bg1"/>
              </a:solidFill>
              <a:latin typeface="+mn-lt"/>
              <a:ea typeface="+mn-ea"/>
              <a:cs typeface="+mn-cs"/>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1814872" y="505247"/>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3" name="矩形 12"/>
          <p:cNvSpPr/>
          <p:nvPr userDrawn="1"/>
        </p:nvSpPr>
        <p:spPr>
          <a:xfrm>
            <a:off x="0" y="505247"/>
            <a:ext cx="1815509" cy="4602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noProof="0" smtClean="0">
              <a:solidFill>
                <a:schemeClr val="lt1"/>
              </a:solidFill>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smtClean="0">
                <a:latin typeface="微软雅黑" pitchFamily="34" charset="-122"/>
                <a:ea typeface="微软雅黑" pitchFamily="34" charset="-122"/>
              </a:rPr>
              <a:t>明确</a:t>
            </a:r>
            <a:endParaRPr lang="en-US" altLang="zh-CN" sz="4000" b="1" dirty="0">
              <a:solidFill>
                <a:prstClr val="white"/>
              </a:solidFill>
              <a:latin typeface="微软雅黑" pitchFamily="34" charset="-122"/>
              <a:ea typeface="微软雅黑" pitchFamily="34" charset="-122"/>
            </a:endParaRPr>
          </a:p>
        </p:txBody>
      </p:sp>
    </p:spTree>
    <p:extLst>
      <p:ext uri="{BB962C8B-B14F-4D97-AF65-F5344CB8AC3E}">
        <p14:creationId xmlns:p14="http://schemas.microsoft.com/office/powerpoint/2010/main" val="22807363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0534729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矩形 1"/>
          <p:cNvSpPr/>
          <p:nvPr userDrawn="1"/>
        </p:nvSpPr>
        <p:spPr>
          <a:xfrm>
            <a:off x="0" y="1052736"/>
            <a:ext cx="12192000" cy="5805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同侧圆角矩形 2">
            <a:extLst>
              <a:ext uri="{FF2B5EF4-FFF2-40B4-BE49-F238E27FC236}">
                <a16:creationId xmlns:a16="http://schemas.microsoft.com/office/drawing/2014/main" xmlns="" id="{DCF931F0-E024-3A42-B800-B9D38A749F17}"/>
              </a:ext>
            </a:extLst>
          </p:cNvPr>
          <p:cNvSpPr/>
          <p:nvPr userDrawn="1"/>
        </p:nvSpPr>
        <p:spPr>
          <a:xfrm rot="5400000">
            <a:off x="424211" y="-148788"/>
            <a:ext cx="495047" cy="1343473"/>
          </a:xfrm>
          <a:prstGeom prst="round2SameRect">
            <a:avLst>
              <a:gd name="adj1" fmla="val 31187"/>
              <a:gd name="adj2" fmla="val 0"/>
            </a:avLst>
          </a:prstGeom>
          <a:solidFill>
            <a:srgbClr val="062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矩形 3"/>
          <p:cNvSpPr/>
          <p:nvPr userDrawn="1"/>
        </p:nvSpPr>
        <p:spPr>
          <a:xfrm>
            <a:off x="115205" y="289757"/>
            <a:ext cx="1107996" cy="461665"/>
          </a:xfrm>
          <a:prstGeom prst="rect">
            <a:avLst/>
          </a:prstGeom>
        </p:spPr>
        <p:txBody>
          <a:bodyPr wrap="none">
            <a:spAutoFit/>
          </a:bodyPr>
          <a:lstStyle/>
          <a:p>
            <a:r>
              <a:rPr lang="zh-CN" altLang="en-US" sz="2400" b="1" dirty="0" smtClean="0">
                <a:solidFill>
                  <a:schemeClr val="bg1"/>
                </a:solidFill>
              </a:rPr>
              <a:t>练真题</a:t>
            </a:r>
            <a:endParaRPr lang="zh-CN" altLang="en-US" sz="2400" b="1" dirty="0">
              <a:solidFill>
                <a:schemeClr val="bg1"/>
              </a:solidFill>
            </a:endParaRPr>
          </a:p>
        </p:txBody>
      </p:sp>
    </p:spTree>
    <p:extLst>
      <p:ext uri="{BB962C8B-B14F-4D97-AF65-F5344CB8AC3E}">
        <p14:creationId xmlns:p14="http://schemas.microsoft.com/office/powerpoint/2010/main" val="30041292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习题">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9689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zh-CN" sz="2400" dirty="0" smtClean="0">
                <a:solidFill>
                  <a:schemeClr val="bg1">
                    <a:lumMod val="85000"/>
                  </a:schemeClr>
                </a:solidFill>
              </a:rPr>
              <a:t>知识</a:t>
            </a:r>
            <a:r>
              <a:rPr lang="zh-CN" altLang="en-US" sz="2400" dirty="0" smtClean="0">
                <a:solidFill>
                  <a:schemeClr val="bg1">
                    <a:lumMod val="85000"/>
                  </a:schemeClr>
                </a:solidFill>
              </a:rPr>
              <a:t>网络</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构建</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5498681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4129906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0070C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应用举例</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7" name="矩形 16"/>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20"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792840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00B0F0"/>
          </a:solidFill>
        </p:spPr>
        <p:txBody>
          <a:bodyPr wrap="square">
            <a:spAutoFit/>
          </a:bodyPr>
          <a:lstStyle/>
          <a:p>
            <a:pPr algn="ctr"/>
            <a:r>
              <a:rPr lang="zh-CN" altLang="en-US" b="1" smtClean="0">
                <a:solidFill>
                  <a:schemeClr val="bg1"/>
                </a:solidFill>
                <a:latin typeface="方正仿宋简体" panose="03000509000000000000" pitchFamily="65" charset="-122"/>
                <a:ea typeface="方正仿宋简体" panose="03000509000000000000" pitchFamily="65" charset="-122"/>
              </a:rPr>
              <a:t>易错辨析</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9" name="矩形 18"/>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21"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22"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29419883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C0504D">
              <a:lumMod val="75000"/>
            </a:srgbClr>
          </a:solidFill>
        </p:spPr>
        <p:txBody>
          <a:bodyPr wrap="square">
            <a:spAutoFit/>
          </a:bodyPr>
          <a:lstStyle/>
          <a:p>
            <a:pPr algn="ctr"/>
            <a:r>
              <a:rPr lang="zh-CN" altLang="en-US" b="1" smtClean="0">
                <a:solidFill>
                  <a:schemeClr val="bg1"/>
                </a:solidFill>
                <a:latin typeface="方正仿宋简体" panose="03000509000000000000" pitchFamily="65" charset="-122"/>
                <a:ea typeface="方正仿宋简体" panose="03000509000000000000" pitchFamily="65" charset="-122"/>
              </a:rPr>
              <a:t>易错提醒</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1" name="矩形 10"/>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7"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18"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38433006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D6A30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答题模板</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1" name="矩形 10"/>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7"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18"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32781944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金榜苑：归纳总结">
    <p:bg>
      <p:bgPr>
        <a:solidFill>
          <a:schemeClr val="bg1"/>
        </a:solidFill>
        <a:effectLst/>
      </p:bgPr>
    </p:bg>
    <p:spTree>
      <p:nvGrpSpPr>
        <p:cNvPr id="1" name=""/>
        <p:cNvGrpSpPr/>
        <p:nvPr/>
      </p:nvGrpSpPr>
      <p:grpSpPr>
        <a:xfrm>
          <a:off x="0" y="0"/>
          <a:ext cx="0" cy="0"/>
          <a:chOff x="0" y="0"/>
          <a:chExt cx="0" cy="0"/>
        </a:xfrm>
      </p:grpSpPr>
      <p:pic>
        <p:nvPicPr>
          <p:cNvPr id="11" name="图片 10"/>
          <p:cNvPicPr preferRelativeResize="0">
            <a:picLocks/>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9151" b="16046"/>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Tree>
    <p:extLst>
      <p:ext uri="{BB962C8B-B14F-4D97-AF65-F5344CB8AC3E}">
        <p14:creationId xmlns:p14="http://schemas.microsoft.com/office/powerpoint/2010/main" val="33811364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preferRelativeResize="0">
            <a:picLocks/>
          </p:cNvPicPr>
          <p:nvPr userDrawn="1"/>
        </p:nvPicPr>
        <p:blipFill rotWithShape="1">
          <a:blip r:embed="rId23">
            <a:duotone>
              <a:schemeClr val="accent2">
                <a:shade val="45000"/>
                <a:satMod val="135000"/>
              </a:schemeClr>
              <a:prstClr val="white"/>
            </a:duotone>
            <a:extLst>
              <a:ext uri="{28A0092B-C50C-407E-A947-70E740481C1C}">
                <a14:useLocalDpi xmlns:a14="http://schemas.microsoft.com/office/drawing/2010/main" val="0"/>
              </a:ext>
            </a:extLst>
          </a:blip>
          <a:srcRect t="9151" b="16046"/>
          <a:stretch/>
        </p:blipFill>
        <p:spPr>
          <a:xfrm flipH="1">
            <a:off x="0" y="0"/>
            <a:ext cx="12193200" cy="6858000"/>
          </a:xfrm>
          <a:prstGeom prst="rect">
            <a:avLst/>
          </a:prstGeom>
        </p:spPr>
      </p:pic>
    </p:spTree>
    <p:extLst>
      <p:ext uri="{BB962C8B-B14F-4D97-AF65-F5344CB8AC3E}">
        <p14:creationId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96" r:id="rId3"/>
    <p:sldLayoutId id="2147483693" r:id="rId4"/>
    <p:sldLayoutId id="2147483670" r:id="rId5"/>
    <p:sldLayoutId id="2147483673" r:id="rId6"/>
    <p:sldLayoutId id="2147483674" r:id="rId7"/>
    <p:sldLayoutId id="2147483694" r:id="rId8"/>
    <p:sldLayoutId id="2147483671" r:id="rId9"/>
    <p:sldLayoutId id="2147483697" r:id="rId10"/>
    <p:sldLayoutId id="2147483687" r:id="rId11"/>
    <p:sldLayoutId id="2147483688" r:id="rId12"/>
    <p:sldLayoutId id="2147483689" r:id="rId13"/>
    <p:sldLayoutId id="2147483690" r:id="rId14"/>
    <p:sldLayoutId id="2147483691" r:id="rId15"/>
    <p:sldLayoutId id="2147483692" r:id="rId16"/>
    <p:sldLayoutId id="2147483695" r:id="rId17"/>
    <p:sldLayoutId id="2147483698" r:id="rId18"/>
    <p:sldLayoutId id="2147483672" r:id="rId19"/>
    <p:sldLayoutId id="2147483651" r:id="rId20"/>
    <p:sldLayoutId id="2147483675" r:id="rId2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Word___1.doc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74.xml"/><Relationship Id="rId5" Type="http://schemas.openxmlformats.org/officeDocument/2006/relationships/slide" Target="slide41.xml"/><Relationship Id="rId4" Type="http://schemas.openxmlformats.org/officeDocument/2006/relationships/slide" Target="slide3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package" Target="../embeddings/Microsoft_Word___3.docx"/><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6.emf"/><Relationship Id="rId4" Type="http://schemas.openxmlformats.org/officeDocument/2006/relationships/package" Target="../embeddings/Microsoft_Word___2.docx"/></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oleObject" Target="../embeddings/oleObject4.bin"/><Relationship Id="rId7" Type="http://schemas.openxmlformats.org/officeDocument/2006/relationships/image" Target="../media/image18.png"/><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image" Target="../media/image19.emf"/><Relationship Id="rId4" Type="http://schemas.openxmlformats.org/officeDocument/2006/relationships/package" Target="../embeddings/Microsoft_Word___4.docx"/></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4.xml"/><Relationship Id="rId1" Type="http://schemas.openxmlformats.org/officeDocument/2006/relationships/slideLayout" Target="../slideLayouts/slideLayout20.xml"/><Relationship Id="rId6" Type="http://schemas.openxmlformats.org/officeDocument/2006/relationships/slide" Target="slide40.xml"/><Relationship Id="rId5" Type="http://schemas.openxmlformats.org/officeDocument/2006/relationships/slide" Target="slide38.xml"/><Relationship Id="rId4" Type="http://schemas.openxmlformats.org/officeDocument/2006/relationships/slide" Target="slide37.xml"/></Relationships>
</file>

<file path=ppt/slides/_rels/slide35.xml.rels><?xml version="1.0" encoding="UTF-8" standalone="yes"?>
<Relationships xmlns="http://schemas.openxmlformats.org/package/2006/relationships"><Relationship Id="rId3" Type="http://schemas.openxmlformats.org/officeDocument/2006/relationships/slide" Target="slide35.xml"/><Relationship Id="rId7" Type="http://schemas.openxmlformats.org/officeDocument/2006/relationships/image" Target="../media/image20.png"/><Relationship Id="rId2" Type="http://schemas.openxmlformats.org/officeDocument/2006/relationships/slide" Target="slide34.xml"/><Relationship Id="rId1" Type="http://schemas.openxmlformats.org/officeDocument/2006/relationships/slideLayout" Target="../slideLayouts/slideLayout20.xml"/><Relationship Id="rId6" Type="http://schemas.openxmlformats.org/officeDocument/2006/relationships/slide" Target="slide40.xml"/><Relationship Id="rId5" Type="http://schemas.openxmlformats.org/officeDocument/2006/relationships/slide" Target="slide38.xml"/><Relationship Id="rId4" Type="http://schemas.openxmlformats.org/officeDocument/2006/relationships/slide" Target="slide37.xml"/></Relationships>
</file>

<file path=ppt/slides/_rels/slide36.xml.rels><?xml version="1.0" encoding="UTF-8" standalone="yes"?>
<Relationships xmlns="http://schemas.openxmlformats.org/package/2006/relationships"><Relationship Id="rId3" Type="http://schemas.openxmlformats.org/officeDocument/2006/relationships/slide" Target="slide35.xml"/><Relationship Id="rId7" Type="http://schemas.openxmlformats.org/officeDocument/2006/relationships/image" Target="../media/image20.png"/><Relationship Id="rId2" Type="http://schemas.openxmlformats.org/officeDocument/2006/relationships/slide" Target="slide34.xml"/><Relationship Id="rId1" Type="http://schemas.openxmlformats.org/officeDocument/2006/relationships/slideLayout" Target="../slideLayouts/slideLayout20.xml"/><Relationship Id="rId6" Type="http://schemas.openxmlformats.org/officeDocument/2006/relationships/slide" Target="slide40.xml"/><Relationship Id="rId5" Type="http://schemas.openxmlformats.org/officeDocument/2006/relationships/slide" Target="slide38.xml"/><Relationship Id="rId4" Type="http://schemas.openxmlformats.org/officeDocument/2006/relationships/slide" Target="slide37.xml"/></Relationships>
</file>

<file path=ppt/slides/_rels/slide3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4.xml"/><Relationship Id="rId1" Type="http://schemas.openxmlformats.org/officeDocument/2006/relationships/slideLayout" Target="../slideLayouts/slideLayout20.xml"/><Relationship Id="rId6" Type="http://schemas.openxmlformats.org/officeDocument/2006/relationships/slide" Target="slide40.xml"/><Relationship Id="rId5" Type="http://schemas.openxmlformats.org/officeDocument/2006/relationships/slide" Target="slide38.xml"/><Relationship Id="rId4" Type="http://schemas.openxmlformats.org/officeDocument/2006/relationships/slide" Target="slide37.xml"/></Relationships>
</file>

<file path=ppt/slides/_rels/slide38.xml.rels><?xml version="1.0" encoding="UTF-8" standalone="yes"?>
<Relationships xmlns="http://schemas.openxmlformats.org/package/2006/relationships"><Relationship Id="rId3" Type="http://schemas.openxmlformats.org/officeDocument/2006/relationships/slide" Target="slide35.xml"/><Relationship Id="rId7" Type="http://schemas.openxmlformats.org/officeDocument/2006/relationships/image" Target="../media/image21.png"/><Relationship Id="rId2" Type="http://schemas.openxmlformats.org/officeDocument/2006/relationships/slide" Target="slide34.xml"/><Relationship Id="rId1" Type="http://schemas.openxmlformats.org/officeDocument/2006/relationships/slideLayout" Target="../slideLayouts/slideLayout20.xml"/><Relationship Id="rId6" Type="http://schemas.openxmlformats.org/officeDocument/2006/relationships/slide" Target="slide40.xml"/><Relationship Id="rId5" Type="http://schemas.openxmlformats.org/officeDocument/2006/relationships/slide" Target="slide38.xml"/><Relationship Id="rId4" Type="http://schemas.openxmlformats.org/officeDocument/2006/relationships/slide" Target="slide37.xml"/></Relationships>
</file>

<file path=ppt/slides/_rels/slide39.xml.rels><?xml version="1.0" encoding="UTF-8" standalone="yes"?>
<Relationships xmlns="http://schemas.openxmlformats.org/package/2006/relationships"><Relationship Id="rId3" Type="http://schemas.openxmlformats.org/officeDocument/2006/relationships/slide" Target="slide35.xml"/><Relationship Id="rId7" Type="http://schemas.openxmlformats.org/officeDocument/2006/relationships/image" Target="../media/image21.png"/><Relationship Id="rId2" Type="http://schemas.openxmlformats.org/officeDocument/2006/relationships/slide" Target="slide34.xml"/><Relationship Id="rId1" Type="http://schemas.openxmlformats.org/officeDocument/2006/relationships/slideLayout" Target="../slideLayouts/slideLayout20.xml"/><Relationship Id="rId6" Type="http://schemas.openxmlformats.org/officeDocument/2006/relationships/slide" Target="slide40.xml"/><Relationship Id="rId5" Type="http://schemas.openxmlformats.org/officeDocument/2006/relationships/slide" Target="slide38.xml"/><Relationship Id="rId4" Type="http://schemas.openxmlformats.org/officeDocument/2006/relationships/slide" Target="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 Target="slide35.xml"/><Relationship Id="rId7" Type="http://schemas.openxmlformats.org/officeDocument/2006/relationships/slide" Target="slide3.xml"/><Relationship Id="rId2" Type="http://schemas.openxmlformats.org/officeDocument/2006/relationships/slide" Target="slide34.xml"/><Relationship Id="rId1" Type="http://schemas.openxmlformats.org/officeDocument/2006/relationships/slideLayout" Target="../slideLayouts/slideLayout20.xml"/><Relationship Id="rId6" Type="http://schemas.openxmlformats.org/officeDocument/2006/relationships/slide" Target="slide40.xml"/><Relationship Id="rId5" Type="http://schemas.openxmlformats.org/officeDocument/2006/relationships/slide" Target="slide38.xml"/><Relationship Id="rId4" Type="http://schemas.openxmlformats.org/officeDocument/2006/relationships/slide" Target="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59.xml"/><Relationship Id="rId18" Type="http://schemas.openxmlformats.org/officeDocument/2006/relationships/package" Target="../embeddings/Microsoft_Word___5.docx"/><Relationship Id="rId3" Type="http://schemas.openxmlformats.org/officeDocument/2006/relationships/slide" Target="slide42.xml"/><Relationship Id="rId7" Type="http://schemas.openxmlformats.org/officeDocument/2006/relationships/slide" Target="slide48.xml"/><Relationship Id="rId12" Type="http://schemas.openxmlformats.org/officeDocument/2006/relationships/slide" Target="slide57.xml"/><Relationship Id="rId17" Type="http://schemas.openxmlformats.org/officeDocument/2006/relationships/oleObject" Target="../embeddings/oleObject5.bin"/><Relationship Id="rId2" Type="http://schemas.openxmlformats.org/officeDocument/2006/relationships/slideLayout" Target="../slideLayouts/slideLayout21.xml"/><Relationship Id="rId16" Type="http://schemas.openxmlformats.org/officeDocument/2006/relationships/slide" Target="slide68.xml"/><Relationship Id="rId1" Type="http://schemas.openxmlformats.org/officeDocument/2006/relationships/vmlDrawing" Target="../drawings/vmlDrawing4.vml"/><Relationship Id="rId6" Type="http://schemas.openxmlformats.org/officeDocument/2006/relationships/slide" Target="slide46.xml"/><Relationship Id="rId11" Type="http://schemas.openxmlformats.org/officeDocument/2006/relationships/slide" Target="slide55.xml"/><Relationship Id="rId5" Type="http://schemas.openxmlformats.org/officeDocument/2006/relationships/slide" Target="slide44.xml"/><Relationship Id="rId15" Type="http://schemas.openxmlformats.org/officeDocument/2006/relationships/slide" Target="slide64.xml"/><Relationship Id="rId10" Type="http://schemas.openxmlformats.org/officeDocument/2006/relationships/slide" Target="slide54.xml"/><Relationship Id="rId19" Type="http://schemas.openxmlformats.org/officeDocument/2006/relationships/image" Target="../media/image22.emf"/><Relationship Id="rId4" Type="http://schemas.openxmlformats.org/officeDocument/2006/relationships/slide" Target="slide43.xml"/><Relationship Id="rId9" Type="http://schemas.openxmlformats.org/officeDocument/2006/relationships/slide" Target="slide52.xml"/><Relationship Id="rId14" Type="http://schemas.openxmlformats.org/officeDocument/2006/relationships/slide" Target="slide61.xml"/></Relationships>
</file>

<file path=ppt/slides/_rels/slide43.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44.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45.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46.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6" Type="http://schemas.openxmlformats.org/officeDocument/2006/relationships/image" Target="../media/image23.png"/><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47.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6" Type="http://schemas.openxmlformats.org/officeDocument/2006/relationships/image" Target="../media/image23.png"/><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48.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49.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51.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52.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18" Type="http://schemas.openxmlformats.org/officeDocument/2006/relationships/image" Target="../media/image26.png"/><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17" Type="http://schemas.openxmlformats.org/officeDocument/2006/relationships/image" Target="../media/image25.png"/><Relationship Id="rId2" Type="http://schemas.openxmlformats.org/officeDocument/2006/relationships/slide" Target="slide42.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19" Type="http://schemas.openxmlformats.org/officeDocument/2006/relationships/image" Target="../media/image27.png"/><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53.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59.xml"/><Relationship Id="rId18" Type="http://schemas.openxmlformats.org/officeDocument/2006/relationships/package" Target="../embeddings/Microsoft_Word___6.docx"/><Relationship Id="rId3" Type="http://schemas.openxmlformats.org/officeDocument/2006/relationships/slide" Target="slide42.xml"/><Relationship Id="rId7" Type="http://schemas.openxmlformats.org/officeDocument/2006/relationships/slide" Target="slide48.xml"/><Relationship Id="rId12" Type="http://schemas.openxmlformats.org/officeDocument/2006/relationships/slide" Target="slide57.xml"/><Relationship Id="rId17" Type="http://schemas.openxmlformats.org/officeDocument/2006/relationships/oleObject" Target="../embeddings/oleObject6.bin"/><Relationship Id="rId2" Type="http://schemas.openxmlformats.org/officeDocument/2006/relationships/slideLayout" Target="../slideLayouts/slideLayout21.xml"/><Relationship Id="rId16" Type="http://schemas.openxmlformats.org/officeDocument/2006/relationships/slide" Target="slide68.xml"/><Relationship Id="rId1" Type="http://schemas.openxmlformats.org/officeDocument/2006/relationships/vmlDrawing" Target="../drawings/vmlDrawing5.vml"/><Relationship Id="rId6" Type="http://schemas.openxmlformats.org/officeDocument/2006/relationships/slide" Target="slide46.xml"/><Relationship Id="rId11" Type="http://schemas.openxmlformats.org/officeDocument/2006/relationships/slide" Target="slide55.xml"/><Relationship Id="rId5" Type="http://schemas.openxmlformats.org/officeDocument/2006/relationships/slide" Target="slide44.xml"/><Relationship Id="rId15" Type="http://schemas.openxmlformats.org/officeDocument/2006/relationships/slide" Target="slide64.xml"/><Relationship Id="rId10" Type="http://schemas.openxmlformats.org/officeDocument/2006/relationships/slide" Target="slide54.xml"/><Relationship Id="rId19" Type="http://schemas.openxmlformats.org/officeDocument/2006/relationships/image" Target="../media/image29.emf"/><Relationship Id="rId4" Type="http://schemas.openxmlformats.org/officeDocument/2006/relationships/slide" Target="slide43.xml"/><Relationship Id="rId9" Type="http://schemas.openxmlformats.org/officeDocument/2006/relationships/slide" Target="slide52.xml"/><Relationship Id="rId14" Type="http://schemas.openxmlformats.org/officeDocument/2006/relationships/slide" Target="slide61.xml"/></Relationships>
</file>

<file path=ppt/slides/_rels/slide54.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6" Type="http://schemas.openxmlformats.org/officeDocument/2006/relationships/image" Target="../media/image30.png"/><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55.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6" Type="http://schemas.openxmlformats.org/officeDocument/2006/relationships/image" Target="../media/image31.png"/><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56.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6" Type="http://schemas.openxmlformats.org/officeDocument/2006/relationships/image" Target="../media/image31.png"/><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57.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6" Type="http://schemas.openxmlformats.org/officeDocument/2006/relationships/image" Target="../media/image32.png"/><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58.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6" Type="http://schemas.openxmlformats.org/officeDocument/2006/relationships/image" Target="../media/image32.png"/><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59.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61.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62.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63.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64.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65.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66.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67.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68.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69.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17" Type="http://schemas.openxmlformats.org/officeDocument/2006/relationships/image" Target="../media/image34.png"/><Relationship Id="rId2" Type="http://schemas.openxmlformats.org/officeDocument/2006/relationships/slide" Target="slide42.xml"/><Relationship Id="rId16" Type="http://schemas.openxmlformats.org/officeDocument/2006/relationships/image" Target="../media/image33.png"/><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71.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72.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61.xml"/><Relationship Id="rId3" Type="http://schemas.openxmlformats.org/officeDocument/2006/relationships/slide" Target="slide43.xml"/><Relationship Id="rId7" Type="http://schemas.openxmlformats.org/officeDocument/2006/relationships/slide" Target="slide50.xml"/><Relationship Id="rId12" Type="http://schemas.openxmlformats.org/officeDocument/2006/relationships/slide" Target="slide59.xml"/><Relationship Id="rId2" Type="http://schemas.openxmlformats.org/officeDocument/2006/relationships/slide" Target="slide42.xml"/><Relationship Id="rId1" Type="http://schemas.openxmlformats.org/officeDocument/2006/relationships/slideLayout" Target="../slideLayouts/slideLayout21.xml"/><Relationship Id="rId6" Type="http://schemas.openxmlformats.org/officeDocument/2006/relationships/slide" Target="slide48.xml"/><Relationship Id="rId11" Type="http://schemas.openxmlformats.org/officeDocument/2006/relationships/slide" Target="slide57.xml"/><Relationship Id="rId5" Type="http://schemas.openxmlformats.org/officeDocument/2006/relationships/slide" Target="slide46.xml"/><Relationship Id="rId15" Type="http://schemas.openxmlformats.org/officeDocument/2006/relationships/slide" Target="slide68.xml"/><Relationship Id="rId10" Type="http://schemas.openxmlformats.org/officeDocument/2006/relationships/slide" Target="slide55.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4.xml"/></Relationships>
</file>

<file path=ppt/slides/_rels/slide73.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59.xml"/><Relationship Id="rId3" Type="http://schemas.openxmlformats.org/officeDocument/2006/relationships/slide" Target="slide42.xml"/><Relationship Id="rId7" Type="http://schemas.openxmlformats.org/officeDocument/2006/relationships/slide" Target="slide48.xml"/><Relationship Id="rId12" Type="http://schemas.openxmlformats.org/officeDocument/2006/relationships/slide" Target="slide57.xml"/><Relationship Id="rId2" Type="http://schemas.openxmlformats.org/officeDocument/2006/relationships/slide" Target="slide3.xml"/><Relationship Id="rId16" Type="http://schemas.openxmlformats.org/officeDocument/2006/relationships/slide" Target="slide68.xml"/><Relationship Id="rId1" Type="http://schemas.openxmlformats.org/officeDocument/2006/relationships/slideLayout" Target="../slideLayouts/slideLayout21.xml"/><Relationship Id="rId6" Type="http://schemas.openxmlformats.org/officeDocument/2006/relationships/slide" Target="slide46.xml"/><Relationship Id="rId11" Type="http://schemas.openxmlformats.org/officeDocument/2006/relationships/slide" Target="slide55.xml"/><Relationship Id="rId5" Type="http://schemas.openxmlformats.org/officeDocument/2006/relationships/slide" Target="slide44.xml"/><Relationship Id="rId15" Type="http://schemas.openxmlformats.org/officeDocument/2006/relationships/slide" Target="slide64.xml"/><Relationship Id="rId10" Type="http://schemas.openxmlformats.org/officeDocument/2006/relationships/slide" Target="slide54.xml"/><Relationship Id="rId4" Type="http://schemas.openxmlformats.org/officeDocument/2006/relationships/slide" Target="slide43.xml"/><Relationship Id="rId9" Type="http://schemas.openxmlformats.org/officeDocument/2006/relationships/slide" Target="slide52.xml"/><Relationship Id="rId14" Type="http://schemas.openxmlformats.org/officeDocument/2006/relationships/slide" Target="slide6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3.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262315" y="138704"/>
            <a:ext cx="2737341" cy="457240"/>
          </a:xfrm>
          <a:prstGeom prst="rect">
            <a:avLst/>
          </a:prstGeom>
        </p:spPr>
      </p:pic>
      <p:grpSp>
        <p:nvGrpSpPr>
          <p:cNvPr id="4" name="组合 3"/>
          <p:cNvGrpSpPr/>
          <p:nvPr/>
        </p:nvGrpSpPr>
        <p:grpSpPr>
          <a:xfrm>
            <a:off x="0" y="1612675"/>
            <a:ext cx="12192001" cy="3544517"/>
            <a:chOff x="0" y="1612675"/>
            <a:chExt cx="12192001" cy="3544517"/>
          </a:xfrm>
        </p:grpSpPr>
        <p:grpSp>
          <p:nvGrpSpPr>
            <p:cNvPr id="3" name="组合 2"/>
            <p:cNvGrpSpPr/>
            <p:nvPr/>
          </p:nvGrpSpPr>
          <p:grpSpPr>
            <a:xfrm>
              <a:off x="0" y="1850900"/>
              <a:ext cx="12192001" cy="3306292"/>
              <a:chOff x="0" y="1850900"/>
              <a:chExt cx="12192001" cy="3306292"/>
            </a:xfrm>
          </p:grpSpPr>
          <p:pic>
            <p:nvPicPr>
              <p:cNvPr id="2" name="图片 1"/>
              <p:cNvPicPr>
                <a:picLocks noChangeAspect="1"/>
              </p:cNvPicPr>
              <p:nvPr/>
            </p:nvPicPr>
            <p:blipFill>
              <a:blip r:embed="rId3"/>
              <a:stretch>
                <a:fillRect/>
              </a:stretch>
            </p:blipFill>
            <p:spPr>
              <a:xfrm>
                <a:off x="0" y="1850900"/>
                <a:ext cx="12192000" cy="3306292"/>
              </a:xfrm>
              <a:prstGeom prst="rect">
                <a:avLst/>
              </a:prstGeom>
            </p:spPr>
          </p:pic>
          <p:pic>
            <p:nvPicPr>
              <p:cNvPr id="6" name="图片 5"/>
              <p:cNvPicPr>
                <a:picLocks noChangeAspect="1"/>
              </p:cNvPicPr>
              <p:nvPr/>
            </p:nvPicPr>
            <p:blipFill>
              <a:blip r:embed="rId4"/>
              <a:stretch>
                <a:fillRect/>
              </a:stretch>
            </p:blipFill>
            <p:spPr>
              <a:xfrm>
                <a:off x="10272464" y="3305484"/>
                <a:ext cx="1919537" cy="1788799"/>
              </a:xfrm>
              <a:prstGeom prst="rect">
                <a:avLst/>
              </a:prstGeom>
            </p:spPr>
          </p:pic>
        </p:grpSp>
        <p:sp>
          <p:nvSpPr>
            <p:cNvPr id="5" name="副标题 2">
              <a:extLst>
                <a:ext uri="{FF2B5EF4-FFF2-40B4-BE49-F238E27FC236}">
                  <a16:creationId xmlns="" xmlns:a16="http://schemas.microsoft.com/office/drawing/2014/main" id="{52C4449A-F464-4D7F-BEC9-4DBC80644CF4}"/>
                </a:ext>
              </a:extLst>
            </p:cNvPr>
            <p:cNvSpPr txBox="1">
              <a:spLocks/>
            </p:cNvSpPr>
            <p:nvPr/>
          </p:nvSpPr>
          <p:spPr>
            <a:xfrm>
              <a:off x="5209309" y="1612675"/>
              <a:ext cx="1773382" cy="448173"/>
            </a:xfrm>
            <a:prstGeom prst="roundRect">
              <a:avLst>
                <a:gd name="adj" fmla="val 50000"/>
              </a:avLst>
            </a:prstGeom>
            <a:solidFill>
              <a:srgbClr val="8EB4E3"/>
            </a:solidFill>
            <a:ln>
              <a:noFill/>
            </a:ln>
          </p:spPr>
          <p:txBody>
            <a:bodyPr anchor="ctr">
              <a:noAutofit/>
            </a:bodyPr>
            <a:lstStyle>
              <a:defPPr>
                <a:defRPr lang="zh-CN"/>
              </a:defPPr>
              <a:lvl1pPr indent="0" algn="ctr">
                <a:lnSpc>
                  <a:spcPct val="90000"/>
                </a:lnSpc>
                <a:spcBef>
                  <a:spcPts val="1000"/>
                </a:spcBef>
                <a:buFont typeface="Arial" panose="020B0604020202020204" pitchFamily="34" charset="0"/>
                <a:buNone/>
                <a:defRPr sz="2800">
                  <a:solidFill>
                    <a:schemeClr val="bg1"/>
                  </a:solidFill>
                  <a:latin typeface="KaiTi" panose="02010609060101010101" pitchFamily="49" charset="-122"/>
                  <a:ea typeface="KaiTi" panose="02010609060101010101" pitchFamily="49"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400" dirty="0" smtClean="0"/>
                <a:t>第</a:t>
              </a:r>
              <a:r>
                <a:rPr lang="en-US" altLang="zh-CN" sz="2400" dirty="0" smtClean="0"/>
                <a:t>33</a:t>
              </a:r>
              <a:r>
                <a:rPr lang="zh-CN" altLang="en-US" sz="2400" dirty="0" smtClean="0"/>
                <a:t>讲</a:t>
              </a:r>
              <a:endParaRPr lang="zh-CN" altLang="en-US" sz="2400" dirty="0"/>
            </a:p>
          </p:txBody>
        </p:sp>
      </p:grpSp>
      <p:sp>
        <p:nvSpPr>
          <p:cNvPr id="12" name="标题 1">
            <a:extLst>
              <a:ext uri="{FF2B5EF4-FFF2-40B4-BE49-F238E27FC236}">
                <a16:creationId xmlns="" xmlns:a16="http://schemas.microsoft.com/office/drawing/2014/main" id="{322A6B15-2E76-455A-9DAC-24409D258021}"/>
              </a:ext>
            </a:extLst>
          </p:cNvPr>
          <p:cNvSpPr txBox="1">
            <a:spLocks/>
          </p:cNvSpPr>
          <p:nvPr/>
        </p:nvSpPr>
        <p:spPr>
          <a:xfrm>
            <a:off x="242376" y="2784562"/>
            <a:ext cx="11707249" cy="12888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lnSpc>
                <a:spcPct val="120000"/>
              </a:lnSpc>
            </a:pPr>
            <a:r>
              <a:rPr lang="zh-CN" altLang="en-US" sz="6400" b="1" dirty="0" smtClean="0">
                <a:solidFill>
                  <a:schemeClr val="bg1"/>
                </a:solidFill>
              </a:rPr>
              <a:t>物质</a:t>
            </a:r>
            <a:r>
              <a:rPr lang="zh-CN" altLang="en-US" sz="6400" b="1" dirty="0">
                <a:solidFill>
                  <a:schemeClr val="bg1"/>
                </a:solidFill>
              </a:rPr>
              <a:t>的聚集状态　常见晶体类型</a:t>
            </a:r>
          </a:p>
        </p:txBody>
      </p:sp>
    </p:spTree>
    <p:extLst>
      <p:ext uri="{BB962C8B-B14F-4D97-AF65-F5344CB8AC3E}">
        <p14:creationId xmlns:p14="http://schemas.microsoft.com/office/powerpoint/2010/main" val="1815278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1988840"/>
            <a:ext cx="11160000" cy="2664296"/>
            <a:chOff x="792914" y="3925222"/>
            <a:chExt cx="11160000" cy="2664296"/>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2551406"/>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0" y="2268163"/>
            <a:ext cx="10586645" cy="2238241"/>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等离子体是由阳离子、电子和电中性粒子组成的整体上呈电中性的物质聚集体，故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纯</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物质有固定的熔点，但其晶体颗粒尺寸在纳米量级时也可能发生变化，熔点可能下降，故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26239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441239"/>
            <a:ext cx="11412000" cy="3901068"/>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水的状态除了气、液和固态外，还有玻璃态。它是由液态水急速冷却到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165 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时形成的。玻璃态的水无固定形状，不存在晶体结构，且密度与普通液态水的密度相同，下列有关玻璃态水的叙述正确的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水由液态变为玻璃态，体积缩小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水由液态变为玻璃态，体积膨胀</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玻璃态是水的一种特殊状态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在玻璃态水的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射线图谱上有分立的斑点或明锐的衍射峰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TextBox 9"/>
          <p:cNvSpPr txBox="1"/>
          <p:nvPr/>
        </p:nvSpPr>
        <p:spPr>
          <a:xfrm>
            <a:off x="226180" y="412549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pSp>
        <p:nvGrpSpPr>
          <p:cNvPr id="5" name="组合 4">
            <a:extLst>
              <a:ext uri="{FF2B5EF4-FFF2-40B4-BE49-F238E27FC236}">
                <a16:creationId xmlns:a16="http://schemas.microsoft.com/office/drawing/2014/main" xmlns="" id="{574E7DD6-E482-894D-9E46-D2B62C9ED9EC}"/>
              </a:ext>
            </a:extLst>
          </p:cNvPr>
          <p:cNvGrpSpPr/>
          <p:nvPr/>
        </p:nvGrpSpPr>
        <p:grpSpPr>
          <a:xfrm>
            <a:off x="516000" y="5448750"/>
            <a:ext cx="11160000" cy="1257782"/>
            <a:chOff x="792914" y="3925222"/>
            <a:chExt cx="11160000" cy="1257782"/>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1144892"/>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9" name="矩形 8"/>
          <p:cNvSpPr/>
          <p:nvPr/>
        </p:nvSpPr>
        <p:spPr>
          <a:xfrm>
            <a:off x="695400" y="5575348"/>
            <a:ext cx="10586645" cy="111376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玻璃态水无固定形状，不存在晶体结构，因密度与普通液态水相同，故水由液态变为玻璃态时体积不变。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662173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546914"/>
            <a:ext cx="11412000" cy="4016484"/>
          </a:xfrm>
          <a:prstGeom prst="rect">
            <a:avLst/>
          </a:prstGeom>
        </p:spPr>
        <p:txBody>
          <a:bodyPr wrap="square">
            <a:spAutoFit/>
          </a:bodyPr>
          <a:lstStyle/>
          <a:p>
            <a:pPr algn="just">
              <a:lnSpc>
                <a:spcPct val="150000"/>
              </a:lnSpc>
              <a:spcAft>
                <a:spcPts val="0"/>
              </a:spcAft>
            </a:pP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二、晶体与非晶体的区别</a:t>
            </a:r>
            <a:endParaRPr lang="zh-CN" altLang="zh-CN" sz="260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下列关于晶体和非晶体的说法正确的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晶体在三维空间里呈周期性有序排列，因此在各个不同的方向上具有相同的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物理</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en-US"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性质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晶体在熔化过程中需要不断地吸热，温度不断地升高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普通玻璃在各个不同的方向上力学、热学、电学、光学性质相同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晶体和非晶体之间不可以相互转化</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TextBox 9"/>
          <p:cNvSpPr txBox="1"/>
          <p:nvPr/>
        </p:nvSpPr>
        <p:spPr>
          <a:xfrm>
            <a:off x="227432" y="429201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424420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1988840"/>
            <a:ext cx="11160000" cy="2160240"/>
            <a:chOff x="792914" y="3925222"/>
            <a:chExt cx="11160000" cy="2160240"/>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2047350"/>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0" y="2296904"/>
            <a:ext cx="10586645" cy="168424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晶体的许多物理性质常常会表现出各向异性，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晶体</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的熔点是固定的，所以在熔化过程中温度不会变化，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在</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一定条件下晶体和非晶体是可以相互转化的，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408711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618922"/>
            <a:ext cx="11412000" cy="3970318"/>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玻璃是常见的非晶体，在生产生活中有着广泛的用途，如图是玻璃的结构示意图，下列有关玻璃的说法错误的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玻璃内部微粒排列是无序的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玻璃熔化时吸热，温度不断上升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光导纤维和玻璃的主要成分都可看成是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SiO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二者</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en-US"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都</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是非晶体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利用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射线衍射实验可以鉴别石英玻璃和</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水晶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47458" name="Picture 2" descr="70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63394" y="2518833"/>
            <a:ext cx="3320616" cy="261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9"/>
          <p:cNvSpPr txBox="1"/>
          <p:nvPr/>
        </p:nvSpPr>
        <p:spPr>
          <a:xfrm>
            <a:off x="227432" y="3762913"/>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187994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1988840"/>
            <a:ext cx="11160000" cy="3724384"/>
            <a:chOff x="792914" y="3925222"/>
            <a:chExt cx="11160000" cy="3724384"/>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3611494"/>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1" y="2259454"/>
            <a:ext cx="7272808" cy="3416320"/>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根据玻璃的结构示意图可知，构成玻璃的粒子排列</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相对</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无序，所以玻璃是非晶体，因此没有固定的熔点</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玻璃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属于非晶体，但光导纤维属于晶体，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区分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晶体与非晶体最科学的方法是对固体进行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射线</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衍射</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实验，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 name="Picture 2" descr="70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4232" y="2353687"/>
            <a:ext cx="3320616" cy="261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a:hlinkClick r:id="rId3" action="ppaction://hlinksldjump"/>
          </p:cNvPr>
          <p:cNvSpPr/>
          <p:nvPr/>
        </p:nvSpPr>
        <p:spPr>
          <a:xfrm>
            <a:off x="11378232" y="6484114"/>
            <a:ext cx="813768" cy="373886"/>
          </a:xfrm>
          <a:prstGeom prst="rect">
            <a:avLst/>
          </a:prstGeom>
          <a:solidFill>
            <a:srgbClr val="187E8C"/>
          </a:solidFill>
        </p:spPr>
        <p:txBody>
          <a:bodyPr wrap="square">
            <a:spAutoFit/>
          </a:bodyPr>
          <a:lstStyle/>
          <a:p>
            <a:pPr algn="ctr">
              <a:tabLst>
                <a:tab pos="2430780" algn="l"/>
              </a:tabLst>
            </a:pPr>
            <a:r>
              <a:rPr lang="zh-CN" altLang="en-US" kern="100" dirty="0">
                <a:solidFill>
                  <a:schemeClr val="bg1"/>
                </a:solidFill>
                <a:latin typeface="+mj-ea"/>
                <a:ea typeface="+mj-ea"/>
                <a:cs typeface="Courier New" panose="02070309020205020404" pitchFamily="49" charset="0"/>
              </a:rPr>
              <a:t>返回</a:t>
            </a:r>
          </a:p>
        </p:txBody>
      </p:sp>
    </p:spTree>
    <p:extLst>
      <p:ext uri="{BB962C8B-B14F-4D97-AF65-F5344CB8AC3E}">
        <p14:creationId xmlns:p14="http://schemas.microsoft.com/office/powerpoint/2010/main" val="3450969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23592" y="2060848"/>
            <a:ext cx="9768408" cy="2304255"/>
          </a:xfrm>
          <a:prstGeom prst="roundRect">
            <a:avLst>
              <a:gd name="adj" fmla="val 0"/>
            </a:avLst>
          </a:prstGeom>
          <a:solidFill>
            <a:srgbClr val="D4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2711624" y="1780080"/>
            <a:ext cx="9480376" cy="2296991"/>
          </a:xfrm>
          <a:prstGeom prst="rect">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xmlns="" id="{C267AA83-D616-ED4E-81C0-545EB4398E09}"/>
              </a:ext>
            </a:extLst>
          </p:cNvPr>
          <p:cNvSpPr txBox="1"/>
          <p:nvPr/>
        </p:nvSpPr>
        <p:spPr>
          <a:xfrm>
            <a:off x="4892850" y="2649686"/>
            <a:ext cx="5117924" cy="923330"/>
          </a:xfrm>
          <a:prstGeom prst="rect">
            <a:avLst/>
          </a:prstGeom>
          <a:noFill/>
        </p:spPr>
        <p:txBody>
          <a:bodyPr wrap="square" rtlCol="0" anchor="ctr">
            <a:spAutoFit/>
          </a:bodyPr>
          <a:lstStyle/>
          <a:p>
            <a:pPr algn="dist"/>
            <a:r>
              <a:rPr lang="zh-CN" altLang="en-US" sz="5400" b="1" dirty="0">
                <a:solidFill>
                  <a:schemeClr val="bg1"/>
                </a:solidFill>
                <a:latin typeface="微软雅黑" panose="020B0503020204020204" pitchFamily="34" charset="-122"/>
              </a:rPr>
              <a:t>常见晶体类型</a:t>
            </a:r>
            <a:endParaRPr lang="zh-CN" altLang="zh-CN" sz="5400" b="1" dirty="0">
              <a:solidFill>
                <a:schemeClr val="bg1"/>
              </a:solidFill>
              <a:latin typeface="微软雅黑" panose="020B0503020204020204" pitchFamily="34" charset="-122"/>
            </a:endParaRPr>
          </a:p>
        </p:txBody>
      </p:sp>
      <p:grpSp>
        <p:nvGrpSpPr>
          <p:cNvPr id="9" name="组合 8"/>
          <p:cNvGrpSpPr/>
          <p:nvPr/>
        </p:nvGrpSpPr>
        <p:grpSpPr>
          <a:xfrm>
            <a:off x="6399480" y="2074783"/>
            <a:ext cx="2104665" cy="430887"/>
            <a:chOff x="5951984" y="2074783"/>
            <a:chExt cx="2104665" cy="430887"/>
          </a:xfrm>
        </p:grpSpPr>
        <p:grpSp>
          <p:nvGrpSpPr>
            <p:cNvPr id="10" name="组合 9">
              <a:extLst>
                <a:ext uri="{FF2B5EF4-FFF2-40B4-BE49-F238E27FC236}">
                  <a16:creationId xmlns="" xmlns:a16="http://schemas.microsoft.com/office/drawing/2014/main" id="{5EDD1B64-CEE3-CE44-8F17-E05128AFB818}"/>
                </a:ext>
              </a:extLst>
            </p:cNvPr>
            <p:cNvGrpSpPr/>
            <p:nvPr/>
          </p:nvGrpSpPr>
          <p:grpSpPr>
            <a:xfrm>
              <a:off x="5951984" y="2074783"/>
              <a:ext cx="2104665" cy="369332"/>
              <a:chOff x="5015445" y="2374315"/>
              <a:chExt cx="2104665" cy="369332"/>
            </a:xfrm>
          </p:grpSpPr>
          <p:sp>
            <p:nvSpPr>
              <p:cNvPr id="17" name="文本框 16">
                <a:extLst>
                  <a:ext uri="{FF2B5EF4-FFF2-40B4-BE49-F238E27FC236}">
                    <a16:creationId xmlns="" xmlns:a16="http://schemas.microsoft.com/office/drawing/2014/main" id="{A6A0A2D4-C220-DA46-A6AD-B44FA94018D4}"/>
                  </a:ext>
                </a:extLst>
              </p:cNvPr>
              <p:cNvSpPr txBox="1"/>
              <p:nvPr/>
            </p:nvSpPr>
            <p:spPr>
              <a:xfrm>
                <a:off x="6800792" y="2374315"/>
                <a:ext cx="319318" cy="369332"/>
              </a:xfrm>
              <a:prstGeom prst="rect">
                <a:avLst/>
              </a:prstGeom>
              <a:noFill/>
            </p:spPr>
            <p:txBody>
              <a:bodyPr wrap="none" rtlCol="0">
                <a:spAutoFit/>
              </a:bodyPr>
              <a:lstStyle/>
              <a:p>
                <a:r>
                  <a:rPr kumimoji="1" lang="en-US" altLang="zh-CN" dirty="0">
                    <a:solidFill>
                      <a:schemeClr val="bg1">
                        <a:lumMod val="85000"/>
                      </a:schemeClr>
                    </a:solidFill>
                  </a:rPr>
                  <a:t>&gt;</a:t>
                </a:r>
                <a:endParaRPr kumimoji="1" lang="zh-CN" altLang="en-US" dirty="0">
                  <a:solidFill>
                    <a:schemeClr val="bg1">
                      <a:lumMod val="85000"/>
                    </a:schemeClr>
                  </a:solidFill>
                </a:endParaRPr>
              </a:p>
            </p:txBody>
          </p:sp>
          <p:sp>
            <p:nvSpPr>
              <p:cNvPr id="18" name="文本框 17">
                <a:extLst>
                  <a:ext uri="{FF2B5EF4-FFF2-40B4-BE49-F238E27FC236}">
                    <a16:creationId xmlns="" xmlns:a16="http://schemas.microsoft.com/office/drawing/2014/main" id="{5EEDB553-6843-D943-908B-713024609FA6}"/>
                  </a:ext>
                </a:extLst>
              </p:cNvPr>
              <p:cNvSpPr txBox="1"/>
              <p:nvPr/>
            </p:nvSpPr>
            <p:spPr>
              <a:xfrm>
                <a:off x="5015445" y="2374315"/>
                <a:ext cx="319318" cy="369332"/>
              </a:xfrm>
              <a:prstGeom prst="rect">
                <a:avLst/>
              </a:prstGeom>
              <a:noFill/>
            </p:spPr>
            <p:txBody>
              <a:bodyPr wrap="none" rtlCol="0">
                <a:spAutoFit/>
              </a:bodyPr>
              <a:lstStyle/>
              <a:p>
                <a:r>
                  <a:rPr kumimoji="1" lang="en-US" altLang="zh-CN" dirty="0">
                    <a:solidFill>
                      <a:schemeClr val="bg1">
                        <a:lumMod val="85000"/>
                      </a:schemeClr>
                    </a:solidFill>
                  </a:rPr>
                  <a:t>&lt;</a:t>
                </a:r>
                <a:endParaRPr kumimoji="1" lang="zh-CN" altLang="en-US" dirty="0">
                  <a:solidFill>
                    <a:schemeClr val="bg1">
                      <a:lumMod val="85000"/>
                    </a:schemeClr>
                  </a:solidFill>
                </a:endParaRPr>
              </a:p>
            </p:txBody>
          </p:sp>
        </p:grpSp>
        <p:sp>
          <p:nvSpPr>
            <p:cNvPr id="11" name="矩形 10"/>
            <p:cNvSpPr/>
            <p:nvPr/>
          </p:nvSpPr>
          <p:spPr>
            <a:xfrm>
              <a:off x="6418518" y="2074783"/>
              <a:ext cx="1171597" cy="430887"/>
            </a:xfrm>
            <a:prstGeom prst="rect">
              <a:avLst/>
            </a:prstGeom>
          </p:spPr>
          <p:txBody>
            <a:bodyPr wrap="square">
              <a:spAutoFit/>
            </a:bodyPr>
            <a:lstStyle/>
            <a:p>
              <a:pPr algn="dist"/>
              <a:r>
                <a:rPr lang="zh-CN" altLang="en-US" sz="2200" smtClean="0">
                  <a:solidFill>
                    <a:schemeClr val="bg1">
                      <a:lumMod val="85000"/>
                    </a:schemeClr>
                  </a:solidFill>
                </a:rPr>
                <a:t>考点二</a:t>
              </a:r>
              <a:endParaRPr lang="zh-CN" altLang="en-US" sz="2200" dirty="0">
                <a:solidFill>
                  <a:schemeClr val="bg1">
                    <a:lumMod val="85000"/>
                  </a:schemeClr>
                </a:solidFill>
              </a:endParaRPr>
            </a:p>
          </p:txBody>
        </p:sp>
      </p:grpSp>
    </p:spTree>
    <p:extLst>
      <p:ext uri="{BB962C8B-B14F-4D97-AF65-F5344CB8AC3E}">
        <p14:creationId xmlns:p14="http://schemas.microsoft.com/office/powerpoint/2010/main" val="2267845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556792"/>
            <a:ext cx="11412000" cy="577081"/>
          </a:xfrm>
          <a:prstGeom prst="rect">
            <a:avLst/>
          </a:prstGeom>
        </p:spPr>
        <p:txBody>
          <a:bodyPr wrap="square">
            <a:spAutoFit/>
          </a:bodyPr>
          <a:lstStyle/>
          <a:p>
            <a:pPr>
              <a:lnSpc>
                <a:spcPct val="150000"/>
              </a:lnSpc>
              <a:tabLst>
                <a:tab pos="2250440" algn="l"/>
              </a:tabLst>
            </a:pPr>
            <a:r>
              <a:rPr lang="en-US" altLang="zh-CN" sz="2400" b="1" kern="100" dirty="0">
                <a:latin typeface="+mj-ea"/>
                <a:ea typeface="+mj-ea"/>
                <a:cs typeface="Courier New" panose="02070309020205020404" pitchFamily="49" charset="0"/>
              </a:rPr>
              <a:t>1.</a:t>
            </a:r>
            <a:r>
              <a:rPr lang="zh-CN" altLang="zh-CN" sz="2400" b="1" kern="100" dirty="0">
                <a:latin typeface="+mj-ea"/>
                <a:ea typeface="+mj-ea"/>
                <a:cs typeface="Courier New" panose="02070309020205020404" pitchFamily="49" charset="0"/>
              </a:rPr>
              <a:t>四种常见晶体类型的比较</a:t>
            </a:r>
          </a:p>
        </p:txBody>
      </p:sp>
      <p:graphicFrame>
        <p:nvGraphicFramePr>
          <p:cNvPr id="3" name="表格 2"/>
          <p:cNvGraphicFramePr>
            <a:graphicFrameLocks noGrp="1"/>
          </p:cNvGraphicFramePr>
          <p:nvPr>
            <p:extLst>
              <p:ext uri="{D42A27DB-BD31-4B8C-83A1-F6EECF244321}">
                <p14:modId xmlns:p14="http://schemas.microsoft.com/office/powerpoint/2010/main" val="2212336127"/>
              </p:ext>
            </p:extLst>
          </p:nvPr>
        </p:nvGraphicFramePr>
        <p:xfrm>
          <a:off x="516000" y="2276872"/>
          <a:ext cx="11160000" cy="3364820"/>
        </p:xfrm>
        <a:graphic>
          <a:graphicData uri="http://schemas.openxmlformats.org/drawingml/2006/table">
            <a:tbl>
              <a:tblPr/>
              <a:tblGrid>
                <a:gridCol w="1966350"/>
                <a:gridCol w="2317506"/>
                <a:gridCol w="1584176"/>
                <a:gridCol w="3168352"/>
                <a:gridCol w="2123616"/>
              </a:tblGrid>
              <a:tr h="310810">
                <a:tc>
                  <a:txBody>
                    <a:bodyPr/>
                    <a:lstStyle/>
                    <a:p>
                      <a:pPr algn="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类型</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比较</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分子晶体</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共价晶体</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金属晶体</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离子晶体</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62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构成微粒</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金属阳离子、自由电子</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7025">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微粒间</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的相互作用</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力</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某些含氢键</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215">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硬度</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较小</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有的很大，有的很小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3262139" y="3420291"/>
            <a:ext cx="800219" cy="461665"/>
          </a:xfrm>
          <a:prstGeom prst="rect">
            <a:avLst/>
          </a:prstGeom>
        </p:spPr>
        <p:txBody>
          <a:bodyPr wrap="none">
            <a:spAutoFit/>
          </a:bodyPr>
          <a:lstStyle/>
          <a:p>
            <a:pPr>
              <a:tabLst>
                <a:tab pos="2250440" algn="l"/>
              </a:tabLs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分子</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5177314" y="3429000"/>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原子</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9757363" y="3408092"/>
            <a:ext cx="172354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阴、阳离子</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10056440" y="4284387"/>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离子键</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2565869" y="3984156"/>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范德华力</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矩形 9"/>
          <p:cNvSpPr/>
          <p:nvPr/>
        </p:nvSpPr>
        <p:spPr>
          <a:xfrm>
            <a:off x="5070470" y="4284387"/>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共价键</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矩形 10"/>
          <p:cNvSpPr/>
          <p:nvPr/>
        </p:nvSpPr>
        <p:spPr>
          <a:xfrm>
            <a:off x="7455443" y="4275678"/>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金属键</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矩形 11"/>
          <p:cNvSpPr/>
          <p:nvPr/>
        </p:nvSpPr>
        <p:spPr>
          <a:xfrm>
            <a:off x="5241776" y="5102602"/>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很大</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p:cNvSpPr/>
          <p:nvPr/>
        </p:nvSpPr>
        <p:spPr>
          <a:xfrm>
            <a:off x="10227746" y="5111311"/>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较大</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33255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716977098"/>
              </p:ext>
            </p:extLst>
          </p:nvPr>
        </p:nvGraphicFramePr>
        <p:xfrm>
          <a:off x="461684" y="1674681"/>
          <a:ext cx="11268632" cy="4937760"/>
        </p:xfrm>
        <a:graphic>
          <a:graphicData uri="http://schemas.openxmlformats.org/drawingml/2006/table">
            <a:tbl>
              <a:tblPr/>
              <a:tblGrid>
                <a:gridCol w="1966350"/>
                <a:gridCol w="2029474"/>
                <a:gridCol w="2376264"/>
                <a:gridCol w="2232248"/>
                <a:gridCol w="2664296"/>
              </a:tblGrid>
              <a:tr h="310810">
                <a:tc>
                  <a:txBody>
                    <a:bodyPr/>
                    <a:lstStyle/>
                    <a:p>
                      <a:pPr algn="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类型</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比较</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分子晶体</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共价晶体</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金属晶体</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离子晶体</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215">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熔、沸点</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较低</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有的很高，有的很低</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较高</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62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溶解性</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相似相溶</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难溶于一般溶剂</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一般不溶于水，少数与水反应</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大多易溶于水等极性溶剂</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7834">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导电、导热性</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一般不导电，溶于水后有的导电</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一般不具有导电</a:t>
                      </a:r>
                      <a:r>
                        <a:rPr lang="zh-CN" sz="2400" kern="100" spc="150" baseline="0" dirty="0">
                          <a:effectLst/>
                          <a:latin typeface="Times New Roman" panose="02020603050405020304" pitchFamily="18" charset="0"/>
                          <a:ea typeface="微软雅黑" panose="020B0503020204020204" pitchFamily="34" charset="-122"/>
                          <a:cs typeface="Times New Roman" panose="02020603050405020304" pitchFamily="18" charset="0"/>
                        </a:rPr>
                        <a:t>性，个别为半导</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体</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电和热的良导体</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晶体不导电，水溶液或熔融态导电</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9426" marR="194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矩形 1"/>
          <p:cNvSpPr/>
          <p:nvPr/>
        </p:nvSpPr>
        <p:spPr>
          <a:xfrm>
            <a:off x="5231904" y="3051542"/>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很高</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38176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484784"/>
            <a:ext cx="11412000" cy="1131079"/>
          </a:xfrm>
          <a:prstGeom prst="rect">
            <a:avLst/>
          </a:prstGeom>
        </p:spPr>
        <p:txBody>
          <a:bodyPr wrap="square">
            <a:spAutoFit/>
          </a:bodyPr>
          <a:lstStyle/>
          <a:p>
            <a:pPr>
              <a:lnSpc>
                <a:spcPct val="150000"/>
              </a:lnSpc>
              <a:tabLst>
                <a:tab pos="2250440" algn="l"/>
              </a:tabLst>
            </a:pPr>
            <a:r>
              <a:rPr lang="en-US" altLang="zh-CN" sz="2400" b="1" kern="100" dirty="0">
                <a:latin typeface="+mj-ea"/>
                <a:ea typeface="+mj-ea"/>
                <a:cs typeface="Courier New" panose="02070309020205020404" pitchFamily="49" charset="0"/>
              </a:rPr>
              <a:t>2.</a:t>
            </a:r>
            <a:r>
              <a:rPr lang="zh-CN" altLang="zh-CN" sz="2400" b="1" kern="100" dirty="0">
                <a:latin typeface="+mj-ea"/>
                <a:ea typeface="+mj-ea"/>
                <a:cs typeface="Courier New" panose="02070309020205020404" pitchFamily="49" charset="0"/>
              </a:rPr>
              <a:t>常见晶体的结构模型</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典型的分子晶体</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干冰和冰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1554" name="Picture 2" descr="710"/>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027936" y="2700211"/>
            <a:ext cx="4136128" cy="206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90000" y="4823279"/>
            <a:ext cx="11412000" cy="1685077"/>
          </a:xfrm>
          <a:prstGeom prst="rect">
            <a:avLst/>
          </a:prstGeom>
        </p:spPr>
        <p:txBody>
          <a:bodyPr wrap="square">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干冰晶体中，每个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分子周围等距且紧邻的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有</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个</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冰晶体中，每个水分子与相邻</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个</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水分子以氢键相连接，含</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的冰中，最多可</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形成</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氢键。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8328248" y="4897623"/>
            <a:ext cx="49244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12</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5096597" y="5452402"/>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4</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2080970" y="5995372"/>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71114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80728"/>
            <a:ext cx="1530138" cy="2786580"/>
          </a:xfrm>
          <a:prstGeom prst="rect">
            <a:avLst/>
          </a:prstGeom>
          <a:solidFill>
            <a:srgbClr val="377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300255" y="980728"/>
            <a:ext cx="10891745" cy="2786580"/>
          </a:xfrm>
          <a:prstGeom prst="rect">
            <a:avLst/>
          </a:prstGeom>
          <a:solidFill>
            <a:srgbClr val="F9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p:cNvSpPr/>
          <p:nvPr/>
        </p:nvSpPr>
        <p:spPr>
          <a:xfrm>
            <a:off x="1559496" y="1277469"/>
            <a:ext cx="10369152" cy="2123658"/>
          </a:xfrm>
          <a:prstGeom prst="rect">
            <a:avLst/>
          </a:prstGeom>
          <a:noFill/>
          <a:ln>
            <a:noFill/>
          </a:ln>
        </p:spPr>
        <p:txBody>
          <a:bodyPr wrap="square">
            <a:spAutoFit/>
          </a:bodyPr>
          <a:lstStyle/>
          <a:p>
            <a:pPr algn="just">
              <a:lnSpc>
                <a:spcPct val="150000"/>
              </a:lnSpc>
              <a:spcAft>
                <a:spcPts val="0"/>
              </a:spcAft>
            </a:pPr>
            <a:r>
              <a:rPr lang="en-US" altLang="zh-CN" sz="22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200" kern="100" dirty="0">
                <a:latin typeface="Times New Roman" panose="02020603050405020304" pitchFamily="18" charset="0"/>
                <a:ea typeface="楷体" panose="02010609060101010101" pitchFamily="49" charset="-122"/>
                <a:cs typeface="Times New Roman" panose="02020603050405020304" pitchFamily="18" charset="0"/>
              </a:rPr>
              <a:t>了解晶体和非晶体的区别</a:t>
            </a:r>
            <a:r>
              <a:rPr lang="zh-CN" altLang="zh-CN" sz="2200" kern="1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2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en-US" altLang="zh-CN" sz="2200" kern="100" dirty="0" smtClean="0">
                <a:latin typeface="Times New Roman" panose="02020603050405020304" pitchFamily="18" charset="0"/>
                <a:ea typeface="楷体" panose="02010609060101010101" pitchFamily="49" charset="-122"/>
                <a:cs typeface="Courier New" panose="02070309020205020404" pitchFamily="49" charset="0"/>
              </a:rPr>
              <a:t>2</a:t>
            </a:r>
            <a:r>
              <a:rPr lang="en-US" altLang="zh-CN" sz="22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200" kern="100" dirty="0">
                <a:latin typeface="Times New Roman" panose="02020603050405020304" pitchFamily="18" charset="0"/>
                <a:ea typeface="楷体" panose="02010609060101010101" pitchFamily="49" charset="-122"/>
                <a:cs typeface="Times New Roman" panose="02020603050405020304" pitchFamily="18" charset="0"/>
              </a:rPr>
              <a:t>了解常见晶体的类型，了解不同类型晶体中结构微粒、微粒间作用力的区别</a:t>
            </a:r>
            <a:r>
              <a:rPr lang="zh-CN" altLang="zh-CN" sz="2200" kern="1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2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en-US" altLang="zh-CN" sz="2200" kern="100" dirty="0" smtClean="0">
                <a:latin typeface="Times New Roman" panose="02020603050405020304" pitchFamily="18" charset="0"/>
                <a:ea typeface="楷体" panose="02010609060101010101" pitchFamily="49" charset="-122"/>
                <a:cs typeface="Courier New" panose="02070309020205020404" pitchFamily="49" charset="0"/>
              </a:rPr>
              <a:t>3</a:t>
            </a:r>
            <a:r>
              <a:rPr lang="en-US" altLang="zh-CN" sz="22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200" kern="100" dirty="0">
                <a:latin typeface="Times New Roman" panose="02020603050405020304" pitchFamily="18" charset="0"/>
                <a:ea typeface="楷体" panose="02010609060101010101" pitchFamily="49" charset="-122"/>
                <a:cs typeface="Times New Roman" panose="02020603050405020304" pitchFamily="18" charset="0"/>
              </a:rPr>
              <a:t>了解分子晶体、</a:t>
            </a:r>
            <a:r>
              <a:rPr lang="zh-CN" altLang="zh-CN" sz="2200" kern="100" dirty="0">
                <a:latin typeface="宋体" panose="02010600030101010101" pitchFamily="2" charset="-122"/>
                <a:ea typeface="Times New Roman" panose="02020603050405020304" pitchFamily="18" charset="0"/>
                <a:cs typeface="Courier New" panose="02070309020205020404" pitchFamily="49" charset="0"/>
              </a:rPr>
              <a:t> </a:t>
            </a:r>
            <a:r>
              <a:rPr lang="zh-CN" altLang="zh-CN" sz="2200" kern="100" dirty="0">
                <a:latin typeface="Times New Roman" panose="02020603050405020304" pitchFamily="18" charset="0"/>
                <a:ea typeface="楷体" panose="02010609060101010101" pitchFamily="49" charset="-122"/>
                <a:cs typeface="Times New Roman" panose="02020603050405020304" pitchFamily="18" charset="0"/>
              </a:rPr>
              <a:t>共价晶体、</a:t>
            </a:r>
            <a:r>
              <a:rPr lang="zh-CN" altLang="zh-CN" sz="2200" kern="100" dirty="0">
                <a:latin typeface="宋体" panose="02010600030101010101" pitchFamily="2" charset="-122"/>
                <a:ea typeface="Times New Roman" panose="02020603050405020304" pitchFamily="18" charset="0"/>
                <a:cs typeface="Courier New" panose="02070309020205020404" pitchFamily="49" charset="0"/>
              </a:rPr>
              <a:t> </a:t>
            </a:r>
            <a:r>
              <a:rPr lang="zh-CN" altLang="zh-CN" sz="2200" kern="100" dirty="0">
                <a:latin typeface="Times New Roman" panose="02020603050405020304" pitchFamily="18" charset="0"/>
                <a:ea typeface="楷体" panose="02010609060101010101" pitchFamily="49" charset="-122"/>
                <a:cs typeface="Times New Roman" panose="02020603050405020304" pitchFamily="18" charset="0"/>
              </a:rPr>
              <a:t>离子晶体、金属晶体结构与性质的关系</a:t>
            </a:r>
            <a:r>
              <a:rPr lang="zh-CN" altLang="zh-CN" sz="2200" kern="1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2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en-US" altLang="zh-CN" sz="2200" kern="100" dirty="0" smtClean="0">
                <a:latin typeface="Times New Roman" panose="02020603050405020304" pitchFamily="18" charset="0"/>
                <a:ea typeface="楷体" panose="02010609060101010101" pitchFamily="49" charset="-122"/>
                <a:cs typeface="Courier New" panose="02070309020205020404" pitchFamily="49" charset="0"/>
              </a:rPr>
              <a:t>4</a:t>
            </a:r>
            <a:r>
              <a:rPr lang="en-US" altLang="zh-CN" sz="22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200" kern="100" dirty="0">
                <a:latin typeface="Times New Roman" panose="02020603050405020304" pitchFamily="18" charset="0"/>
                <a:ea typeface="楷体" panose="02010609060101010101" pitchFamily="49" charset="-122"/>
                <a:cs typeface="Times New Roman" panose="02020603050405020304" pitchFamily="18" charset="0"/>
              </a:rPr>
              <a:t>了解四种晶体类型熔点、沸点、溶解性等性质的不同。</a:t>
            </a:r>
            <a:endParaRPr lang="zh-CN" altLang="zh-CN" sz="22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 name="组合 1"/>
          <p:cNvGrpSpPr/>
          <p:nvPr/>
        </p:nvGrpSpPr>
        <p:grpSpPr>
          <a:xfrm>
            <a:off x="919540" y="1662670"/>
            <a:ext cx="517928" cy="1478298"/>
            <a:chOff x="919540" y="1662670"/>
            <a:chExt cx="517928" cy="1478298"/>
          </a:xfrm>
        </p:grpSpPr>
        <p:sp>
          <p:nvSpPr>
            <p:cNvPr id="3" name="圆角矩形 2"/>
            <p:cNvSpPr/>
            <p:nvPr/>
          </p:nvSpPr>
          <p:spPr>
            <a:xfrm>
              <a:off x="970718" y="1662670"/>
              <a:ext cx="432048" cy="1478298"/>
            </a:xfrm>
            <a:prstGeom prst="roundRect">
              <a:avLst/>
            </a:prstGeom>
            <a:solidFill>
              <a:srgbClr val="8EB4E3"/>
            </a:solidFill>
            <a:ln>
              <a:solidFill>
                <a:srgbClr val="8AB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19540" y="1792588"/>
              <a:ext cx="517928" cy="1200329"/>
            </a:xfrm>
            <a:prstGeom prst="rect">
              <a:avLst/>
            </a:prstGeom>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复</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习</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目</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标</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grpSp>
    </p:spTree>
    <p:extLst>
      <p:ext uri="{BB962C8B-B14F-4D97-AF65-F5344CB8AC3E}">
        <p14:creationId xmlns:p14="http://schemas.microsoft.com/office/powerpoint/2010/main" val="22672423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497124"/>
            <a:ext cx="11412000" cy="113107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典型的共价晶体</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金刚石、二氧化硅</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金刚石和二氧化硅晶体结构模型比较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364490844"/>
              </p:ext>
            </p:extLst>
          </p:nvPr>
        </p:nvGraphicFramePr>
        <p:xfrm>
          <a:off x="516000" y="2780928"/>
          <a:ext cx="9252408" cy="3977640"/>
        </p:xfrm>
        <a:graphic>
          <a:graphicData uri="http://schemas.openxmlformats.org/drawingml/2006/table">
            <a:tbl>
              <a:tblPr/>
              <a:tblGrid>
                <a:gridCol w="2307176"/>
                <a:gridCol w="3542813"/>
                <a:gridCol w="3402419"/>
              </a:tblGrid>
              <a:tr h="0">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结构模型</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晶胞</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金刚石</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pPr>
                      <a:endParaRPr lang="en-US" altLang="zh-CN"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pP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二氧化硅</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pPr>
                      <a:endParaRPr lang="en-US" altLang="zh-CN"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pPr>
                      <a:endParaRPr lang="en-US" altLang="zh-CN" sz="10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pPr>
                      <a:endParaRPr lang="zh-CN" sz="20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52578" name="Picture 2" descr="71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9780" y="3385216"/>
            <a:ext cx="1380524" cy="151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79" name="Picture 3" descr="71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43356" y="3473917"/>
            <a:ext cx="1450297" cy="134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0" name="Picture 4" descr="71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5572" y="5065445"/>
            <a:ext cx="1868940" cy="161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1" name="Picture 5" descr="71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5235" y="5255321"/>
            <a:ext cx="1226539" cy="119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794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699791"/>
            <a:ext cx="11412000" cy="577081"/>
          </a:xfrm>
          <a:prstGeom prst="rect">
            <a:avLst/>
          </a:prstGeom>
        </p:spPr>
        <p:txBody>
          <a:bodyPr wrap="square">
            <a:spAutoFit/>
          </a:bodyPr>
          <a:lstStyle/>
          <a:p>
            <a:pPr>
              <a:lnSpc>
                <a:spcPct val="150000"/>
              </a:lnSpc>
              <a:spcAft>
                <a:spcPts val="0"/>
              </a:spcAft>
              <a:tabLst>
                <a:tab pos="2250440"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金刚石和二氧化硅结构特点分析比较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46236855"/>
              </p:ext>
            </p:extLst>
          </p:nvPr>
        </p:nvGraphicFramePr>
        <p:xfrm>
          <a:off x="516000" y="2465352"/>
          <a:ext cx="11160000" cy="3474720"/>
        </p:xfrm>
        <a:graphic>
          <a:graphicData uri="http://schemas.openxmlformats.org/drawingml/2006/table">
            <a:tbl>
              <a:tblPr/>
              <a:tblGrid>
                <a:gridCol w="1115504"/>
                <a:gridCol w="10044496"/>
              </a:tblGrid>
              <a:tr h="4572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金刚石</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碳原子</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采取</a:t>
                      </a:r>
                      <a:r>
                        <a:rPr lang="en-US" sz="2400" u="sng"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杂化</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，键角</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b.</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每个碳原子与周围紧邻的</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4</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个碳原子以共价键结合</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成</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结构</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，向空间伸展形成空间网状结构</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最小碳环</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由</a:t>
                      </a:r>
                      <a:r>
                        <a:rPr lang="en-US" sz="2400" u="sng"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个</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碳原子组成，每个碳原子</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被</a:t>
                      </a:r>
                      <a:r>
                        <a:rPr lang="en-US" sz="2400" u="sng"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个</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六元环共用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400" kern="100" spc="-30" baseline="0" dirty="0">
                          <a:effectLst/>
                          <a:latin typeface="Times New Roman" panose="02020603050405020304" pitchFamily="18" charset="0"/>
                          <a:ea typeface="微软雅黑" panose="020B0503020204020204" pitchFamily="34" charset="-122"/>
                          <a:cs typeface="Courier New" panose="02070309020205020404" pitchFamily="49" charset="0"/>
                        </a:rPr>
                        <a:t>d.</a:t>
                      </a:r>
                      <a:r>
                        <a:rPr lang="zh-CN" sz="2400" kern="100" spc="-30" baseline="0" dirty="0">
                          <a:effectLst/>
                          <a:latin typeface="Times New Roman" panose="02020603050405020304" pitchFamily="18" charset="0"/>
                          <a:ea typeface="微软雅黑" panose="020B0503020204020204" pitchFamily="34" charset="-122"/>
                          <a:cs typeface="Times New Roman" panose="02020603050405020304" pitchFamily="18" charset="0"/>
                        </a:rPr>
                        <a:t>金刚石晶胞的</a:t>
                      </a:r>
                      <a:r>
                        <a:rPr lang="zh-CN" sz="2400" kern="100" spc="-30" baseline="0" dirty="0" smtClean="0">
                          <a:effectLst/>
                          <a:latin typeface="Times New Roman" panose="02020603050405020304" pitchFamily="18" charset="0"/>
                          <a:ea typeface="微软雅黑" panose="020B0503020204020204" pitchFamily="34" charset="-122"/>
                          <a:cs typeface="Times New Roman" panose="02020603050405020304" pitchFamily="18" charset="0"/>
                        </a:rPr>
                        <a:t>每个</a:t>
                      </a:r>
                      <a:r>
                        <a:rPr lang="en-US" altLang="zh-CN" sz="2400" u="sng" kern="100" spc="-30" baseline="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spc="-30" baseline="0" dirty="0" smtClean="0">
                          <a:effectLst/>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u="sng" kern="100" spc="-30" baseline="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spc="-30" baseline="0" dirty="0" smtClean="0">
                          <a:effectLst/>
                          <a:latin typeface="Times New Roman" panose="02020603050405020304" pitchFamily="18" charset="0"/>
                          <a:ea typeface="微软雅黑" panose="020B0503020204020204" pitchFamily="34" charset="-122"/>
                          <a:cs typeface="Times New Roman" panose="02020603050405020304" pitchFamily="18" charset="0"/>
                        </a:rPr>
                        <a:t>均</a:t>
                      </a:r>
                      <a:r>
                        <a:rPr lang="zh-CN" sz="2400" kern="100" spc="-30" baseline="0" dirty="0">
                          <a:effectLst/>
                          <a:latin typeface="Times New Roman" panose="02020603050405020304" pitchFamily="18" charset="0"/>
                          <a:ea typeface="微软雅黑" panose="020B0503020204020204" pitchFamily="34" charset="-122"/>
                          <a:cs typeface="Times New Roman" panose="02020603050405020304" pitchFamily="18" charset="0"/>
                        </a:rPr>
                        <a:t>有</a:t>
                      </a:r>
                      <a:r>
                        <a:rPr lang="en-US" sz="2400" kern="100" spc="-30" baseline="0" dirty="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spc="-30" baseline="0" dirty="0">
                          <a:effectLst/>
                          <a:latin typeface="Times New Roman" panose="02020603050405020304" pitchFamily="18" charset="0"/>
                          <a:ea typeface="微软雅黑" panose="020B0503020204020204" pitchFamily="34" charset="-122"/>
                          <a:cs typeface="Times New Roman" panose="02020603050405020304" pitchFamily="18" charset="0"/>
                        </a:rPr>
                        <a:t>个</a:t>
                      </a:r>
                      <a:r>
                        <a:rPr lang="en-US" sz="2400" kern="100" spc="-30" baseline="0" dirty="0">
                          <a:effectLst/>
                          <a:latin typeface="Times New Roman" panose="02020603050405020304" pitchFamily="18" charset="0"/>
                          <a:ea typeface="微软雅黑" panose="020B0503020204020204" pitchFamily="34" charset="-122"/>
                          <a:cs typeface="Courier New" panose="02070309020205020404" pitchFamily="49" charset="0"/>
                        </a:rPr>
                        <a:t>C</a:t>
                      </a:r>
                      <a:r>
                        <a:rPr lang="zh-CN" sz="2400" kern="100" spc="-30" baseline="0" dirty="0">
                          <a:effectLst/>
                          <a:latin typeface="Times New Roman" panose="02020603050405020304" pitchFamily="18" charset="0"/>
                          <a:ea typeface="微软雅黑" panose="020B0503020204020204" pitchFamily="34" charset="-122"/>
                          <a:cs typeface="Times New Roman" panose="02020603050405020304" pitchFamily="18" charset="0"/>
                        </a:rPr>
                        <a:t>原子，晶胞内部</a:t>
                      </a:r>
                      <a:r>
                        <a:rPr lang="zh-CN" sz="2400" kern="100" spc="-30" baseline="0" dirty="0" smtClean="0">
                          <a:effectLst/>
                          <a:latin typeface="Times New Roman" panose="02020603050405020304" pitchFamily="18" charset="0"/>
                          <a:ea typeface="微软雅黑" panose="020B0503020204020204" pitchFamily="34" charset="-122"/>
                          <a:cs typeface="Times New Roman" panose="02020603050405020304" pitchFamily="18" charset="0"/>
                        </a:rPr>
                        <a:t>有</a:t>
                      </a:r>
                      <a:r>
                        <a:rPr lang="en-US" sz="2400" u="sng" kern="100" spc="-30" baseline="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zh-CN" sz="2400" kern="100" spc="-30" baseline="0" dirty="0" smtClean="0">
                          <a:effectLst/>
                          <a:latin typeface="Times New Roman" panose="02020603050405020304" pitchFamily="18" charset="0"/>
                          <a:ea typeface="微软雅黑" panose="020B0503020204020204" pitchFamily="34" charset="-122"/>
                          <a:cs typeface="Times New Roman" panose="02020603050405020304" pitchFamily="18" charset="0"/>
                        </a:rPr>
                        <a:t>个</a:t>
                      </a:r>
                      <a:r>
                        <a:rPr lang="en-US" sz="2400" kern="100" spc="-30" baseline="0" dirty="0">
                          <a:effectLst/>
                          <a:latin typeface="Times New Roman" panose="02020603050405020304" pitchFamily="18" charset="0"/>
                          <a:ea typeface="微软雅黑" panose="020B0503020204020204" pitchFamily="34" charset="-122"/>
                          <a:cs typeface="Courier New" panose="02070309020205020404" pitchFamily="49" charset="0"/>
                        </a:rPr>
                        <a:t>C</a:t>
                      </a:r>
                      <a:r>
                        <a:rPr lang="zh-CN" sz="2400" kern="100" spc="-30" baseline="0" dirty="0">
                          <a:effectLst/>
                          <a:latin typeface="Times New Roman" panose="02020603050405020304" pitchFamily="18" charset="0"/>
                          <a:ea typeface="微软雅黑" panose="020B0503020204020204" pitchFamily="34" charset="-122"/>
                          <a:cs typeface="Times New Roman" panose="02020603050405020304" pitchFamily="18" charset="0"/>
                        </a:rPr>
                        <a:t>原子，</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内部的</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在晶胞的体对角线</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处</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，每个金刚石晶胞中</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含有</a:t>
                      </a:r>
                      <a:r>
                        <a:rPr lang="en-US" sz="2400" u="sng"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个</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原子</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marL="72000" algn="l">
                        <a:lnSpc>
                          <a:spcPct val="150000"/>
                        </a:lnSpc>
                        <a:spcAft>
                          <a:spcPts val="0"/>
                        </a:spcAft>
                      </a:pPr>
                      <a:endParaRPr lang="zh-CN" sz="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712086995"/>
              </p:ext>
            </p:extLst>
          </p:nvPr>
        </p:nvGraphicFramePr>
        <p:xfrm>
          <a:off x="5663952" y="5138640"/>
          <a:ext cx="839788" cy="868363"/>
        </p:xfrm>
        <a:graphic>
          <a:graphicData uri="http://schemas.openxmlformats.org/presentationml/2006/ole">
            <mc:AlternateContent xmlns:mc="http://schemas.openxmlformats.org/markup-compatibility/2006">
              <mc:Choice xmlns:v="urn:schemas-microsoft-com:vml" Requires="v">
                <p:oleObj spid="_x0000_s162832" name="文档" r:id="rId4" imgW="862705" imgH="896748" progId="Word.Document.12">
                  <p:embed/>
                </p:oleObj>
              </mc:Choice>
              <mc:Fallback>
                <p:oleObj name="文档" r:id="rId4" imgW="862705" imgH="896748" progId="Word.Document.12">
                  <p:embed/>
                  <p:pic>
                    <p:nvPicPr>
                      <p:cNvPr id="0" name=""/>
                      <p:cNvPicPr/>
                      <p:nvPr/>
                    </p:nvPicPr>
                    <p:blipFill>
                      <a:blip r:embed="rId5"/>
                      <a:stretch>
                        <a:fillRect/>
                      </a:stretch>
                    </p:blipFill>
                    <p:spPr>
                      <a:xfrm>
                        <a:off x="5663952" y="5138640"/>
                        <a:ext cx="839788" cy="868363"/>
                      </a:xfrm>
                      <a:prstGeom prst="rect">
                        <a:avLst/>
                      </a:prstGeom>
                    </p:spPr>
                  </p:pic>
                </p:oleObj>
              </mc:Fallback>
            </mc:AlternateContent>
          </a:graphicData>
        </a:graphic>
      </p:graphicFrame>
      <p:sp>
        <p:nvSpPr>
          <p:cNvPr id="7" name="矩形 6"/>
          <p:cNvSpPr/>
          <p:nvPr/>
        </p:nvSpPr>
        <p:spPr>
          <a:xfrm>
            <a:off x="3575720" y="2455724"/>
            <a:ext cx="56137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endParaRPr lang="zh-CN" altLang="en-US" dirty="0"/>
          </a:p>
        </p:txBody>
      </p:sp>
      <p:sp>
        <p:nvSpPr>
          <p:cNvPr id="10" name="矩形 9"/>
          <p:cNvSpPr/>
          <p:nvPr/>
        </p:nvSpPr>
        <p:spPr>
          <a:xfrm>
            <a:off x="6168008" y="2493061"/>
            <a:ext cx="1386918"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109°28</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endParaRPr lang="zh-CN" altLang="en-US" dirty="0"/>
          </a:p>
        </p:txBody>
      </p:sp>
      <p:sp>
        <p:nvSpPr>
          <p:cNvPr id="12" name="矩形 11"/>
          <p:cNvSpPr/>
          <p:nvPr/>
        </p:nvSpPr>
        <p:spPr>
          <a:xfrm>
            <a:off x="8841013" y="3021059"/>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正四面体</a:t>
            </a:r>
            <a:endParaRPr lang="zh-CN" altLang="en-US" dirty="0"/>
          </a:p>
        </p:txBody>
      </p:sp>
      <p:sp>
        <p:nvSpPr>
          <p:cNvPr id="14" name="矩形 13"/>
          <p:cNvSpPr/>
          <p:nvPr/>
        </p:nvSpPr>
        <p:spPr>
          <a:xfrm>
            <a:off x="3505443" y="4140371"/>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6</a:t>
            </a:r>
            <a:endParaRPr lang="zh-CN" altLang="en-US" dirty="0"/>
          </a:p>
        </p:txBody>
      </p:sp>
      <p:sp>
        <p:nvSpPr>
          <p:cNvPr id="16" name="矩形 15"/>
          <p:cNvSpPr/>
          <p:nvPr/>
        </p:nvSpPr>
        <p:spPr>
          <a:xfrm>
            <a:off x="7968208" y="4142872"/>
            <a:ext cx="49244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12</a:t>
            </a:r>
            <a:endParaRPr lang="zh-CN" altLang="en-US" dirty="0"/>
          </a:p>
        </p:txBody>
      </p:sp>
      <p:sp>
        <p:nvSpPr>
          <p:cNvPr id="18" name="矩形 17"/>
          <p:cNvSpPr/>
          <p:nvPr/>
        </p:nvSpPr>
        <p:spPr>
          <a:xfrm>
            <a:off x="4287091" y="4661845"/>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顶点</a:t>
            </a:r>
            <a:endParaRPr lang="zh-CN" altLang="en-US" dirty="0"/>
          </a:p>
        </p:txBody>
      </p:sp>
      <p:sp>
        <p:nvSpPr>
          <p:cNvPr id="20" name="矩形 19"/>
          <p:cNvSpPr/>
          <p:nvPr/>
        </p:nvSpPr>
        <p:spPr>
          <a:xfrm>
            <a:off x="5367211" y="4678109"/>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面心</a:t>
            </a:r>
            <a:endParaRPr lang="zh-CN" altLang="en-US" dirty="0"/>
          </a:p>
        </p:txBody>
      </p:sp>
      <p:sp>
        <p:nvSpPr>
          <p:cNvPr id="22" name="矩形 21"/>
          <p:cNvSpPr/>
          <p:nvPr/>
        </p:nvSpPr>
        <p:spPr>
          <a:xfrm>
            <a:off x="9777117" y="4695408"/>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4</a:t>
            </a:r>
            <a:endParaRPr lang="zh-CN" altLang="en-US" dirty="0"/>
          </a:p>
        </p:txBody>
      </p:sp>
      <p:sp>
        <p:nvSpPr>
          <p:cNvPr id="2" name="矩形 1"/>
          <p:cNvSpPr/>
          <p:nvPr/>
        </p:nvSpPr>
        <p:spPr>
          <a:xfrm>
            <a:off x="9615683" y="5246618"/>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8</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26996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linds(horizont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4" grpId="0"/>
      <p:bldP spid="16" grpId="0"/>
      <p:bldP spid="18" grpId="0"/>
      <p:bldP spid="20" grpId="0"/>
      <p:bldP spid="22"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771145983"/>
              </p:ext>
            </p:extLst>
          </p:nvPr>
        </p:nvGraphicFramePr>
        <p:xfrm>
          <a:off x="516000" y="1601574"/>
          <a:ext cx="11160000" cy="4937760"/>
        </p:xfrm>
        <a:graphic>
          <a:graphicData uri="http://schemas.openxmlformats.org/drawingml/2006/table">
            <a:tbl>
              <a:tblPr/>
              <a:tblGrid>
                <a:gridCol w="1115504"/>
                <a:gridCol w="10044496"/>
              </a:tblGrid>
              <a:tr h="2526583">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二氧</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化硅</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a.Si</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原子采取</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sp</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3</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杂化，正四面体内</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O—Si—O</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键角为</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109°28</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b.</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每个</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Si</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原子</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与</a:t>
                      </a:r>
                      <a:r>
                        <a:rPr lang="en-US" sz="2400" u="sng"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个</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原子形成</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4</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个共价键，</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Si</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原子位于正四面体的中心，</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原子位于正四面体的顶点，同时每个</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原子</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被</a:t>
                      </a:r>
                      <a:r>
                        <a:rPr lang="en-US" sz="2400" u="sng"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个</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硅氧正四面体共用，晶体中</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Si</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原子与</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原子个数比</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最小环上</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有</a:t>
                      </a:r>
                      <a:r>
                        <a:rPr lang="en-US" sz="2400" u="sng"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个</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原子，</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包括</a:t>
                      </a:r>
                      <a:r>
                        <a:rPr lang="en-US" sz="2400" u="sng"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个</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原子</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和</a:t>
                      </a:r>
                      <a:r>
                        <a:rPr lang="en-US" sz="2400" u="sng"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个</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Si</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原子</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d.1 </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mol</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SiO</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晶体中含</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Si—O</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数目</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e.SiO</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晶胞中</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有</a:t>
                      </a:r>
                      <a:r>
                        <a:rPr lang="en-US" sz="2400" u="sng"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个</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Si</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原子位于立方晶胞的顶点，</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有</a:t>
                      </a:r>
                      <a:r>
                        <a:rPr lang="en-US" sz="2400" u="sng"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个</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Si</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原子位于立方晶胞的面心，</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还有</a:t>
                      </a:r>
                      <a:r>
                        <a:rPr lang="en-US" sz="2400" u="sng"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个</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Si</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原子</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与</a:t>
                      </a:r>
                      <a:r>
                        <a:rPr lang="en-US" sz="2400" u="sng"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个</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原子在晶胞内构成</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4</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个硅氧四面体。每个</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SiO</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晶胞中</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含有</a:t>
                      </a:r>
                      <a:r>
                        <a:rPr lang="en-US" sz="2400" u="sng"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个</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Si</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原子</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和</a:t>
                      </a:r>
                      <a:r>
                        <a:rPr lang="en-US" sz="2400" u="sng"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个</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原子</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3783035" y="2187446"/>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4</a:t>
            </a:r>
            <a:endParaRPr lang="zh-CN" altLang="en-US" dirty="0"/>
          </a:p>
        </p:txBody>
      </p:sp>
      <p:sp>
        <p:nvSpPr>
          <p:cNvPr id="6" name="矩形 5"/>
          <p:cNvSpPr/>
          <p:nvPr/>
        </p:nvSpPr>
        <p:spPr>
          <a:xfrm>
            <a:off x="8003044" y="2735047"/>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9" name="矩形 8"/>
          <p:cNvSpPr/>
          <p:nvPr/>
        </p:nvSpPr>
        <p:spPr>
          <a:xfrm>
            <a:off x="5879976" y="3292539"/>
            <a:ext cx="80021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2</a:t>
            </a:r>
            <a:endParaRPr lang="zh-CN" altLang="en-US" dirty="0"/>
          </a:p>
        </p:txBody>
      </p:sp>
      <p:sp>
        <p:nvSpPr>
          <p:cNvPr id="10" name="矩形 9"/>
          <p:cNvSpPr/>
          <p:nvPr/>
        </p:nvSpPr>
        <p:spPr>
          <a:xfrm>
            <a:off x="3503712" y="3831431"/>
            <a:ext cx="49244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12</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11" name="矩形 10"/>
          <p:cNvSpPr/>
          <p:nvPr/>
        </p:nvSpPr>
        <p:spPr>
          <a:xfrm>
            <a:off x="5951984" y="3831431"/>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6</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12" name="矩形 11"/>
          <p:cNvSpPr/>
          <p:nvPr/>
        </p:nvSpPr>
        <p:spPr>
          <a:xfrm>
            <a:off x="7832901" y="3831431"/>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6</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14" name="矩形 13"/>
          <p:cNvSpPr/>
          <p:nvPr/>
        </p:nvSpPr>
        <p:spPr>
          <a:xfrm>
            <a:off x="6223000" y="4356395"/>
            <a:ext cx="691215"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4</a:t>
            </a:r>
            <a:r>
              <a:rPr lang="en-US" altLang="zh-CN" sz="2400" i="1" kern="100" dirty="0">
                <a:solidFill>
                  <a:srgbClr val="C00000"/>
                </a:solidFill>
                <a:latin typeface="Times New Roman" panose="02020603050405020304" pitchFamily="18" charset="0"/>
                <a:ea typeface="微软雅黑" panose="020B0503020204020204" pitchFamily="34" charset="-122"/>
              </a:rPr>
              <a:t>N</a:t>
            </a:r>
            <a:r>
              <a:rPr lang="en-US" altLang="zh-CN" sz="2400" kern="100" baseline="-25000" dirty="0">
                <a:solidFill>
                  <a:srgbClr val="C00000"/>
                </a:solidFill>
                <a:latin typeface="Times New Roman" panose="02020603050405020304" pitchFamily="18" charset="0"/>
                <a:ea typeface="微软雅黑" panose="020B0503020204020204" pitchFamily="34" charset="-122"/>
              </a:rPr>
              <a:t>A</a:t>
            </a:r>
            <a:endParaRPr lang="zh-CN" altLang="en-US" dirty="0"/>
          </a:p>
        </p:txBody>
      </p:sp>
      <p:sp>
        <p:nvSpPr>
          <p:cNvPr id="15" name="矩形 14"/>
          <p:cNvSpPr/>
          <p:nvPr/>
        </p:nvSpPr>
        <p:spPr>
          <a:xfrm>
            <a:off x="3756908" y="4911551"/>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8</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16" name="矩形 15"/>
          <p:cNvSpPr/>
          <p:nvPr/>
        </p:nvSpPr>
        <p:spPr>
          <a:xfrm>
            <a:off x="8624989" y="4937678"/>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6</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17" name="矩形 16"/>
          <p:cNvSpPr/>
          <p:nvPr/>
        </p:nvSpPr>
        <p:spPr>
          <a:xfrm>
            <a:off x="4206374" y="5480060"/>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4</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18" name="矩形 17"/>
          <p:cNvSpPr/>
          <p:nvPr/>
        </p:nvSpPr>
        <p:spPr>
          <a:xfrm>
            <a:off x="6023992" y="5480060"/>
            <a:ext cx="49244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16</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19" name="矩形 18"/>
          <p:cNvSpPr/>
          <p:nvPr/>
        </p:nvSpPr>
        <p:spPr>
          <a:xfrm>
            <a:off x="4498474" y="6017798"/>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8</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20" name="矩形 19"/>
          <p:cNvSpPr/>
          <p:nvPr/>
        </p:nvSpPr>
        <p:spPr>
          <a:xfrm>
            <a:off x="6395645" y="6022442"/>
            <a:ext cx="49244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16</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Tree>
    <p:extLst>
      <p:ext uri="{BB962C8B-B14F-4D97-AF65-F5344CB8AC3E}">
        <p14:creationId xmlns:p14="http://schemas.microsoft.com/office/powerpoint/2010/main" val="163249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linds(horizont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linds(horizont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2" grpId="0"/>
      <p:bldP spid="14" grpId="0"/>
      <p:bldP spid="15" grpId="0"/>
      <p:bldP spid="16" grpId="0"/>
      <p:bldP spid="17" grpId="0"/>
      <p:bldP spid="18"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318CE0B2-849C-2B4D-B715-7B2A33B87A76}"/>
              </a:ext>
            </a:extLst>
          </p:cNvPr>
          <p:cNvSpPr/>
          <p:nvPr/>
        </p:nvSpPr>
        <p:spPr>
          <a:xfrm>
            <a:off x="390000" y="1412776"/>
            <a:ext cx="11412000" cy="576248"/>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典型的离子晶体</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CsCl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CaF</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3" name="组合 2"/>
          <p:cNvGrpSpPr/>
          <p:nvPr/>
        </p:nvGrpSpPr>
        <p:grpSpPr>
          <a:xfrm>
            <a:off x="2727795" y="1908123"/>
            <a:ext cx="6720239" cy="1926463"/>
            <a:chOff x="1559496" y="2132856"/>
            <a:chExt cx="6720239" cy="1926463"/>
          </a:xfrm>
        </p:grpSpPr>
        <p:pic>
          <p:nvPicPr>
            <p:cNvPr id="163842" name="Picture 2" descr="715"/>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559496" y="2408469"/>
              <a:ext cx="4463204" cy="16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3" name="Picture 3" descr="716"/>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583885" y="2132856"/>
              <a:ext cx="1695850" cy="192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矩形 5">
            <a:extLst>
              <a:ext uri="{FF2B5EF4-FFF2-40B4-BE49-F238E27FC236}">
                <a16:creationId xmlns:a16="http://schemas.microsoft.com/office/drawing/2014/main" xmlns="" id="{318CE0B2-849C-2B4D-B715-7B2A33B87A76}"/>
              </a:ext>
            </a:extLst>
          </p:cNvPr>
          <p:cNvSpPr/>
          <p:nvPr/>
        </p:nvSpPr>
        <p:spPr>
          <a:xfrm>
            <a:off x="390000" y="3878466"/>
            <a:ext cx="11412000" cy="2862322"/>
          </a:xfrm>
          <a:prstGeom prst="rect">
            <a:avLst/>
          </a:prstGeom>
        </p:spPr>
        <p:txBody>
          <a:bodyPr wrap="square">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型：在晶体中，每个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同时</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吸引</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，每个</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同时</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吸引</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，配位数</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每个晶胞</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含</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CsCl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型：在晶体中，每个</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吸引</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Cs</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，每个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Cs</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吸引</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，配位数</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spc="-1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sz="2400" kern="100" spc="-10" dirty="0">
                <a:latin typeface="Times New Roman" panose="02020603050405020304" pitchFamily="18" charset="0"/>
                <a:ea typeface="微软雅黑" panose="020B0503020204020204" pitchFamily="34" charset="-122"/>
                <a:cs typeface="Courier New" panose="02070309020205020404" pitchFamily="49" charset="0"/>
              </a:rPr>
              <a:t>CaF</a:t>
            </a:r>
            <a:r>
              <a:rPr lang="en-US" altLang="zh-CN" sz="2400" kern="100" spc="-1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spc="-10" dirty="0">
                <a:latin typeface="Times New Roman" panose="02020603050405020304" pitchFamily="18" charset="0"/>
                <a:ea typeface="微软雅黑" panose="020B0503020204020204" pitchFamily="34" charset="-122"/>
                <a:cs typeface="Times New Roman" panose="02020603050405020304" pitchFamily="18" charset="0"/>
              </a:rPr>
              <a:t>型：在晶体中，每个</a:t>
            </a:r>
            <a:r>
              <a:rPr lang="en-US" altLang="zh-CN" sz="2400" kern="100" spc="-10" dirty="0">
                <a:latin typeface="Times New Roman" panose="02020603050405020304" pitchFamily="18" charset="0"/>
                <a:ea typeface="微软雅黑" panose="020B0503020204020204" pitchFamily="34" charset="-122"/>
                <a:cs typeface="Courier New" panose="02070309020205020404" pitchFamily="49" charset="0"/>
              </a:rPr>
              <a:t>Ca</a:t>
            </a:r>
            <a:r>
              <a:rPr lang="en-US" altLang="zh-CN" sz="2400" kern="100" spc="-1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spc="-1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spc="-10" dirty="0" smtClean="0">
                <a:latin typeface="Times New Roman" panose="02020603050405020304" pitchFamily="18" charset="0"/>
                <a:ea typeface="微软雅黑" panose="020B0503020204020204" pitchFamily="34" charset="-122"/>
                <a:cs typeface="Times New Roman" panose="02020603050405020304" pitchFamily="18" charset="0"/>
              </a:rPr>
              <a:t>吸引</a:t>
            </a:r>
            <a:r>
              <a:rPr lang="en-US" altLang="zh-CN" sz="2400" u="sng" kern="100" spc="-1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spc="-10" dirty="0" smtClean="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spc="-10" dirty="0">
                <a:latin typeface="Times New Roman" panose="02020603050405020304" pitchFamily="18" charset="0"/>
                <a:ea typeface="微软雅黑" panose="020B0503020204020204" pitchFamily="34" charset="-122"/>
                <a:cs typeface="Courier New" panose="02070309020205020404" pitchFamily="49" charset="0"/>
              </a:rPr>
              <a:t>F</a:t>
            </a:r>
            <a:r>
              <a:rPr lang="zh-CN" altLang="zh-CN" sz="2400" kern="100" spc="-1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spc="-10" dirty="0">
                <a:latin typeface="Times New Roman" panose="02020603050405020304" pitchFamily="18" charset="0"/>
                <a:ea typeface="微软雅黑" panose="020B0503020204020204" pitchFamily="34" charset="-122"/>
                <a:cs typeface="Times New Roman" panose="02020603050405020304" pitchFamily="18" charset="0"/>
              </a:rPr>
              <a:t>，每个</a:t>
            </a:r>
            <a:r>
              <a:rPr lang="en-US" altLang="zh-CN" sz="2400" kern="100" spc="-10" dirty="0">
                <a:latin typeface="Times New Roman" panose="02020603050405020304" pitchFamily="18" charset="0"/>
                <a:ea typeface="微软雅黑" panose="020B0503020204020204" pitchFamily="34" charset="-122"/>
                <a:cs typeface="Courier New" panose="02070309020205020404" pitchFamily="49" charset="0"/>
              </a:rPr>
              <a:t>F</a:t>
            </a:r>
            <a:r>
              <a:rPr lang="zh-CN" altLang="zh-CN" sz="2400" kern="100" spc="-1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spc="-10" dirty="0" smtClean="0">
                <a:latin typeface="Times New Roman" panose="02020603050405020304" pitchFamily="18" charset="0"/>
                <a:ea typeface="微软雅黑" panose="020B0503020204020204" pitchFamily="34" charset="-122"/>
                <a:cs typeface="Times New Roman" panose="02020603050405020304" pitchFamily="18" charset="0"/>
              </a:rPr>
              <a:t>吸引</a:t>
            </a:r>
            <a:r>
              <a:rPr lang="en-US" altLang="zh-CN" sz="2400" u="sng" kern="100" spc="-1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spc="-10" dirty="0" smtClean="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spc="-10" dirty="0">
                <a:latin typeface="Times New Roman" panose="02020603050405020304" pitchFamily="18" charset="0"/>
                <a:ea typeface="微软雅黑" panose="020B0503020204020204" pitchFamily="34" charset="-122"/>
                <a:cs typeface="Courier New" panose="02070309020205020404" pitchFamily="49" charset="0"/>
              </a:rPr>
              <a:t>Ca</a:t>
            </a:r>
            <a:r>
              <a:rPr lang="en-US" altLang="zh-CN" sz="2400" kern="100" spc="-1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spc="-1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spc="-10" dirty="0">
                <a:latin typeface="Times New Roman" panose="02020603050405020304" pitchFamily="18" charset="0"/>
                <a:ea typeface="微软雅黑" panose="020B0503020204020204" pitchFamily="34" charset="-122"/>
                <a:cs typeface="Times New Roman" panose="02020603050405020304" pitchFamily="18" charset="0"/>
              </a:rPr>
              <a:t>，每个晶胞</a:t>
            </a:r>
            <a:r>
              <a:rPr lang="zh-CN" altLang="zh-CN" sz="2400" kern="100" spc="-10" dirty="0" smtClean="0">
                <a:latin typeface="Times New Roman" panose="02020603050405020304" pitchFamily="18" charset="0"/>
                <a:ea typeface="微软雅黑" panose="020B0503020204020204" pitchFamily="34" charset="-122"/>
                <a:cs typeface="Times New Roman" panose="02020603050405020304" pitchFamily="18" charset="0"/>
              </a:rPr>
              <a:t>含</a:t>
            </a:r>
            <a:r>
              <a:rPr lang="en-US" altLang="zh-CN" sz="2400" kern="100" spc="-10" dirty="0" smtClean="0">
                <a:latin typeface="Times New Roman" panose="02020603050405020304" pitchFamily="18" charset="0"/>
                <a:ea typeface="微软雅黑" panose="020B0503020204020204" pitchFamily="34" charset="-122"/>
                <a:cs typeface="Times New Roman" panose="02020603050405020304" pitchFamily="18" charset="0"/>
              </a:rPr>
              <a:t>___</a:t>
            </a:r>
            <a:r>
              <a:rPr lang="zh-CN" altLang="zh-CN" sz="2400" kern="100" spc="-10" dirty="0" smtClean="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spc="-10" dirty="0">
                <a:latin typeface="Times New Roman" panose="02020603050405020304" pitchFamily="18" charset="0"/>
                <a:ea typeface="微软雅黑" panose="020B0503020204020204" pitchFamily="34" charset="-122"/>
                <a:cs typeface="Courier New" panose="02070309020205020404" pitchFamily="49" charset="0"/>
              </a:rPr>
              <a:t>Ca</a:t>
            </a:r>
            <a:r>
              <a:rPr lang="en-US" altLang="zh-CN" sz="2400" kern="100" spc="-1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spc="-10" baseline="300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spc="-1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spc="-1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5973470" y="3975289"/>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6</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5" name="矩形 4"/>
          <p:cNvSpPr/>
          <p:nvPr/>
        </p:nvSpPr>
        <p:spPr>
          <a:xfrm>
            <a:off x="1419860" y="4520007"/>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6</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7" name="矩形 6"/>
          <p:cNvSpPr/>
          <p:nvPr/>
        </p:nvSpPr>
        <p:spPr>
          <a:xfrm>
            <a:off x="3689280" y="4511298"/>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4</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8" name="矩形 7"/>
          <p:cNvSpPr/>
          <p:nvPr/>
        </p:nvSpPr>
        <p:spPr>
          <a:xfrm>
            <a:off x="5270808" y="4506783"/>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4</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9" name="矩形 8"/>
          <p:cNvSpPr/>
          <p:nvPr/>
        </p:nvSpPr>
        <p:spPr>
          <a:xfrm>
            <a:off x="5303912" y="5066454"/>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8</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10" name="矩形 9"/>
          <p:cNvSpPr/>
          <p:nvPr/>
        </p:nvSpPr>
        <p:spPr>
          <a:xfrm>
            <a:off x="8624989" y="5061376"/>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8</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11" name="矩形 10"/>
          <p:cNvSpPr/>
          <p:nvPr/>
        </p:nvSpPr>
        <p:spPr>
          <a:xfrm>
            <a:off x="11361293" y="5052666"/>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8</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12" name="矩形 11"/>
          <p:cNvSpPr/>
          <p:nvPr/>
        </p:nvSpPr>
        <p:spPr>
          <a:xfrm>
            <a:off x="5460705" y="5606529"/>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8</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13" name="矩形 12"/>
          <p:cNvSpPr/>
          <p:nvPr/>
        </p:nvSpPr>
        <p:spPr>
          <a:xfrm>
            <a:off x="8539631" y="5606529"/>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4</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14" name="矩形 13"/>
          <p:cNvSpPr/>
          <p:nvPr/>
        </p:nvSpPr>
        <p:spPr>
          <a:xfrm>
            <a:off x="551384" y="6155283"/>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4</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15" name="矩形 14"/>
          <p:cNvSpPr/>
          <p:nvPr/>
        </p:nvSpPr>
        <p:spPr>
          <a:xfrm>
            <a:off x="2244740" y="6157907"/>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8</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16" name="矩形 15"/>
          <p:cNvSpPr/>
          <p:nvPr/>
        </p:nvSpPr>
        <p:spPr>
          <a:xfrm>
            <a:off x="9822998" y="3963376"/>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6</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Tree>
    <p:extLst>
      <p:ext uri="{BB962C8B-B14F-4D97-AF65-F5344CB8AC3E}">
        <p14:creationId xmlns:p14="http://schemas.microsoft.com/office/powerpoint/2010/main" val="172012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linds(horizontal)">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p:bldP spid="13"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318CE0B2-849C-2B4D-B715-7B2A33B87A76}"/>
              </a:ext>
            </a:extLst>
          </p:cNvPr>
          <p:cNvSpPr/>
          <p:nvPr/>
        </p:nvSpPr>
        <p:spPr>
          <a:xfrm>
            <a:off x="390000" y="1690930"/>
            <a:ext cx="11412000" cy="3970318"/>
          </a:xfrm>
          <a:prstGeom prst="rect">
            <a:avLst/>
          </a:prstGeom>
        </p:spPr>
        <p:txBody>
          <a:bodyPr wrap="square">
            <a:spAutoFit/>
          </a:bodyPr>
          <a:lstStyle/>
          <a:p>
            <a:pPr algn="just">
              <a:lnSpc>
                <a:spcPct val="150000"/>
              </a:lnSpc>
              <a:spcAft>
                <a:spcPts val="0"/>
              </a:spcAft>
            </a:pPr>
            <a:r>
              <a:rPr lang="zh-CN" altLang="zh-CN" sz="2400" b="1"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知识拓展</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b="1" kern="100"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晶格能</a:t>
            </a:r>
            <a:endParaRPr lang="zh-CN" altLang="zh-CN" sz="1050" kern="100" dirty="0">
              <a:solidFill>
                <a:srgbClr val="0070C0"/>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定义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气态离子形成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离子晶体释放的能量，通常取正值，单位：</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意义：晶格能越大，表示离子键越强，离子晶体越稳定，熔、沸点越高。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影响因素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离子所带电荷数：离子所带电荷数越多，晶格能越大。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离子的半径：离子的半径越小，晶格能越大。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2316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318CE0B2-849C-2B4D-B715-7B2A33B87A76}"/>
              </a:ext>
            </a:extLst>
          </p:cNvPr>
          <p:cNvSpPr/>
          <p:nvPr/>
        </p:nvSpPr>
        <p:spPr>
          <a:xfrm>
            <a:off x="390000" y="1574210"/>
            <a:ext cx="8658328" cy="4524315"/>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过渡晶体与混合型晶体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过渡晶体：纯粹的分子晶体、共价晶体、离子晶体和金属晶体四种典型晶体是不多的，大多数晶体是它们之间的过渡晶体。人们通常把偏向离子晶体的过渡晶体当作离子晶体来处理，把偏向共价晶体的过渡晶体当作共价晶体来处理</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混合型晶体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石墨层状晶体中，层与层之间的作用</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平均每个正六边形拥有的碳原子个数</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原子采取的杂化方式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64866" name="Picture 2" descr="71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08067" y="2235313"/>
            <a:ext cx="2456375" cy="3485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690079" y="4923750"/>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rPr>
              <a:t>范德华力</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4" name="矩形 3"/>
          <p:cNvSpPr/>
          <p:nvPr/>
        </p:nvSpPr>
        <p:spPr>
          <a:xfrm>
            <a:off x="4271405" y="5489725"/>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a:t>
            </a:r>
            <a:endParaRPr lang="zh-CN" altLang="en-US" sz="2400" kern="100" dirty="0">
              <a:solidFill>
                <a:srgbClr val="C00000"/>
              </a:solidFill>
              <a:latin typeface="Times New Roman" panose="02020603050405020304" pitchFamily="18" charset="0"/>
              <a:ea typeface="微软雅黑" panose="020B0503020204020204" pitchFamily="34" charset="-122"/>
            </a:endParaRPr>
          </a:p>
        </p:txBody>
      </p:sp>
      <p:sp>
        <p:nvSpPr>
          <p:cNvPr id="6" name="矩形 5"/>
          <p:cNvSpPr/>
          <p:nvPr/>
        </p:nvSpPr>
        <p:spPr>
          <a:xfrm>
            <a:off x="8397530" y="5436515"/>
            <a:ext cx="56137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endParaRPr lang="zh-CN" altLang="en-US" dirty="0">
              <a:solidFill>
                <a:srgbClr val="C00000"/>
              </a:solidFill>
            </a:endParaRPr>
          </a:p>
        </p:txBody>
      </p:sp>
    </p:spTree>
    <p:extLst>
      <p:ext uri="{BB962C8B-B14F-4D97-AF65-F5344CB8AC3E}">
        <p14:creationId xmlns:p14="http://schemas.microsoft.com/office/powerpoint/2010/main" val="171342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318CE0B2-849C-2B4D-B715-7B2A33B87A76}"/>
              </a:ext>
            </a:extLst>
          </p:cNvPr>
          <p:cNvSpPr/>
          <p:nvPr/>
        </p:nvSpPr>
        <p:spPr>
          <a:xfrm>
            <a:off x="557813" y="2314044"/>
            <a:ext cx="11076375" cy="3347070"/>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分子晶体不导电，溶于水后也都不导电</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沸点：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HF&lt;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HCl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HBr</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&lt;HI(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离子晶体是由阴、阳离子构成的，所以离子晶体能够导电</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共价晶体的熔点一定比离子晶体的高</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金属导电是因为在外加电场作用下产生自由电子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金属具有光泽是因为金属阳离子吸收并放出可见光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a:extLst>
              <a:ext uri="{FF2B5EF4-FFF2-40B4-BE49-F238E27FC236}">
                <a16:creationId xmlns:a16="http://schemas.microsoft.com/office/drawing/2014/main" xmlns="" id="{F1FDC4C7-996B-8E4C-9906-8E72300E8B1C}"/>
              </a:ext>
            </a:extLst>
          </p:cNvPr>
          <p:cNvSpPr/>
          <p:nvPr/>
        </p:nvSpPr>
        <p:spPr>
          <a:xfrm>
            <a:off x="6175804" y="2331462"/>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4" name="矩形 13">
            <a:extLst>
              <a:ext uri="{FF2B5EF4-FFF2-40B4-BE49-F238E27FC236}">
                <a16:creationId xmlns:a16="http://schemas.microsoft.com/office/drawing/2014/main" xmlns="" id="{8CA795CB-D9A7-FA40-91B1-820BCE512DF7}"/>
              </a:ext>
            </a:extLst>
          </p:cNvPr>
          <p:cNvSpPr/>
          <p:nvPr/>
        </p:nvSpPr>
        <p:spPr>
          <a:xfrm>
            <a:off x="4177911" y="2879063"/>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a:extLst>
              <a:ext uri="{FF2B5EF4-FFF2-40B4-BE49-F238E27FC236}">
                <a16:creationId xmlns:a16="http://schemas.microsoft.com/office/drawing/2014/main" xmlns="" id="{DBFDB294-2283-C943-BA5D-C52A1673A2AA}"/>
              </a:ext>
            </a:extLst>
          </p:cNvPr>
          <p:cNvSpPr/>
          <p:nvPr/>
        </p:nvSpPr>
        <p:spPr>
          <a:xfrm>
            <a:off x="8633698" y="3429000"/>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xmlns="" id="{DBFDB294-2283-C943-BA5D-C52A1673A2AA}"/>
              </a:ext>
            </a:extLst>
          </p:cNvPr>
          <p:cNvSpPr/>
          <p:nvPr/>
        </p:nvSpPr>
        <p:spPr>
          <a:xfrm>
            <a:off x="5870354" y="3973962"/>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9" name="矩形 8">
            <a:extLst>
              <a:ext uri="{FF2B5EF4-FFF2-40B4-BE49-F238E27FC236}">
                <a16:creationId xmlns:a16="http://schemas.microsoft.com/office/drawing/2014/main" xmlns="" id="{DBFDB294-2283-C943-BA5D-C52A1673A2AA}"/>
              </a:ext>
            </a:extLst>
          </p:cNvPr>
          <p:cNvSpPr/>
          <p:nvPr/>
        </p:nvSpPr>
        <p:spPr>
          <a:xfrm>
            <a:off x="7400853" y="4535247"/>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2" name="矩形 11">
            <a:extLst>
              <a:ext uri="{FF2B5EF4-FFF2-40B4-BE49-F238E27FC236}">
                <a16:creationId xmlns:a16="http://schemas.microsoft.com/office/drawing/2014/main" xmlns="" id="{DBFDB294-2283-C943-BA5D-C52A1673A2AA}"/>
              </a:ext>
            </a:extLst>
          </p:cNvPr>
          <p:cNvSpPr/>
          <p:nvPr/>
        </p:nvSpPr>
        <p:spPr>
          <a:xfrm>
            <a:off x="7699930" y="5076475"/>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059405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1" grpId="0"/>
      <p:bldP spid="8" grpId="0"/>
      <p:bldP spid="9"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538089"/>
            <a:ext cx="11412000" cy="5124480"/>
          </a:xfrm>
          <a:prstGeom prst="rect">
            <a:avLst/>
          </a:prstGeom>
        </p:spPr>
        <p:txBody>
          <a:bodyPr wrap="square">
            <a:spAutoFit/>
          </a:bodyPr>
          <a:lstStyle/>
          <a:p>
            <a:pPr algn="just">
              <a:lnSpc>
                <a:spcPct val="150000"/>
              </a:lnSpc>
              <a:spcAft>
                <a:spcPts val="0"/>
              </a:spcAft>
            </a:pP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一、常见晶体类型的判断</a:t>
            </a:r>
            <a:endParaRPr lang="zh-CN" altLang="zh-CN" sz="260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在下列物质中：</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SiO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SiC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、晶体硅、金刚石、晶体氩。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其中只含有离子键的离子晶体</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其中既含有离子键又含有极性共价键的离子晶体</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其中既含有离子键又含有极性共价键和配位键的离子晶体</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其中既含有离子键又含有非极性共价键的离子晶体</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其中形成的晶体是分子晶体的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其中含有极性共价键的共价晶体</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5159896" y="3265229"/>
            <a:ext cx="1774845" cy="461665"/>
          </a:xfrm>
          <a:prstGeom prst="rect">
            <a:avLst/>
          </a:prstGeom>
        </p:spPr>
        <p:txBody>
          <a:bodyPr wrap="none">
            <a:spAutoFit/>
          </a:bodyPr>
          <a:lstStyle/>
          <a:p>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NaCl</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a:t>
            </a:r>
            <a:endParaRPr lang="zh-CN" altLang="en-US" dirty="0"/>
          </a:p>
        </p:txBody>
      </p:sp>
      <p:sp>
        <p:nvSpPr>
          <p:cNvPr id="9" name="矩形 8"/>
          <p:cNvSpPr/>
          <p:nvPr/>
        </p:nvSpPr>
        <p:spPr>
          <a:xfrm>
            <a:off x="7679511" y="3805304"/>
            <a:ext cx="2324675" cy="461665"/>
          </a:xfrm>
          <a:prstGeom prst="rect">
            <a:avLst/>
          </a:prstGeom>
        </p:spPr>
        <p:txBody>
          <a:bodyPr wrap="none">
            <a:spAutoFit/>
          </a:bodyPr>
          <a:lstStyle/>
          <a:p>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NaOH</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a:t>
            </a:r>
            <a:endParaRPr lang="zh-CN" altLang="en-US" dirty="0"/>
          </a:p>
        </p:txBody>
      </p:sp>
      <p:sp>
        <p:nvSpPr>
          <p:cNvPr id="11" name="矩形 10"/>
          <p:cNvSpPr/>
          <p:nvPr/>
        </p:nvSpPr>
        <p:spPr>
          <a:xfrm>
            <a:off x="8855223" y="4356395"/>
            <a:ext cx="1212191"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a:t>
            </a:r>
            <a:endParaRPr lang="zh-CN" altLang="en-US" dirty="0"/>
          </a:p>
        </p:txBody>
      </p:sp>
      <p:sp>
        <p:nvSpPr>
          <p:cNvPr id="14" name="矩形 13"/>
          <p:cNvSpPr/>
          <p:nvPr/>
        </p:nvSpPr>
        <p:spPr>
          <a:xfrm>
            <a:off x="7930112" y="4911551"/>
            <a:ext cx="920445"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endParaRPr lang="zh-CN" altLang="en-US" dirty="0"/>
          </a:p>
        </p:txBody>
      </p:sp>
      <p:sp>
        <p:nvSpPr>
          <p:cNvPr id="16" name="矩形 15"/>
          <p:cNvSpPr/>
          <p:nvPr/>
        </p:nvSpPr>
        <p:spPr>
          <a:xfrm>
            <a:off x="5278691" y="5449250"/>
            <a:ext cx="475162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CCl</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、晶体氩</a:t>
            </a:r>
            <a:endParaRPr lang="zh-CN" altLang="en-US" dirty="0"/>
          </a:p>
        </p:txBody>
      </p:sp>
      <p:sp>
        <p:nvSpPr>
          <p:cNvPr id="18" name="矩形 17"/>
          <p:cNvSpPr/>
          <p:nvPr/>
        </p:nvSpPr>
        <p:spPr>
          <a:xfrm>
            <a:off x="5478688" y="6000380"/>
            <a:ext cx="1535998" cy="461665"/>
          </a:xfrm>
          <a:prstGeom prst="rect">
            <a:avLst/>
          </a:prstGeom>
        </p:spPr>
        <p:txBody>
          <a:bodyPr wrap="none">
            <a:spAutoFit/>
          </a:bodyPr>
          <a:lstStyle/>
          <a:p>
            <a:pPr lvl="0" algn="just"/>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SiO</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SiC</a:t>
            </a:r>
            <a:endParaRPr lang="zh-CN" altLang="zh-CN" sz="24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462875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4" grpId="0"/>
      <p:bldP spid="16"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6495" y="1590342"/>
            <a:ext cx="11299010" cy="576248"/>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下列有关晶体类型的判断正确的是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066988059"/>
              </p:ext>
            </p:extLst>
          </p:nvPr>
        </p:nvGraphicFramePr>
        <p:xfrm>
          <a:off x="516000" y="2300848"/>
          <a:ext cx="11160000" cy="2194560"/>
        </p:xfrm>
        <a:graphic>
          <a:graphicData uri="http://schemas.openxmlformats.org/drawingml/2006/table">
            <a:tbl>
              <a:tblPr/>
              <a:tblGrid>
                <a:gridCol w="834092"/>
                <a:gridCol w="8444647"/>
                <a:gridCol w="1881261"/>
              </a:tblGrid>
              <a:tr h="0">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SiI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：熔点</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120.5 </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，沸点</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271.5 </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共价晶体</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：熔点</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2 300 </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，沸点</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2 550 </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，硬度大</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金属晶体</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Sb</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：熔点</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630.74 </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，沸点</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1 750 </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，晶体导电</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共价晶体</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D</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FeCl</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：熔点</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282 </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，易溶于水，也易溶于有机溶剂</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分子晶体</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9"/>
          <p:cNvSpPr txBox="1"/>
          <p:nvPr/>
        </p:nvSpPr>
        <p:spPr>
          <a:xfrm>
            <a:off x="552636" y="385359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437536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691947"/>
            <a:ext cx="11412000" cy="3393237"/>
          </a:xfrm>
          <a:prstGeom prst="rect">
            <a:avLst/>
          </a:prstGeom>
        </p:spPr>
        <p:txBody>
          <a:bodyPr wrap="square">
            <a:spAutoFit/>
          </a:bodyPr>
          <a:lstStyle/>
          <a:p>
            <a:pPr algn="just">
              <a:lnSpc>
                <a:spcPct val="150000"/>
              </a:lnSpc>
              <a:spcAft>
                <a:spcPts val="0"/>
              </a:spcAft>
            </a:pP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二、常见晶体类型的结构特点</a:t>
            </a:r>
            <a:endParaRPr lang="zh-CN" altLang="zh-CN" sz="260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金刚石和石墨是碳元素形成的两种单质，下列说法正确的是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金刚石和石墨晶体中最小的环均含有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个碳原子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金刚石中每个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原子连接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个六元环，石墨中每个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原子连接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个六元环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金刚石与石墨中碳原子的杂化方式均为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金刚石中碳原子数与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数之比为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，而石墨中碳原子数与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数之比为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TextBox 9"/>
          <p:cNvSpPr txBox="1"/>
          <p:nvPr/>
        </p:nvSpPr>
        <p:spPr>
          <a:xfrm>
            <a:off x="218723" y="281439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81263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80728"/>
            <a:ext cx="1530138" cy="3816424"/>
          </a:xfrm>
          <a:prstGeom prst="rect">
            <a:avLst/>
          </a:prstGeom>
          <a:solidFill>
            <a:srgbClr val="377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300255" y="980728"/>
            <a:ext cx="10891745" cy="3816424"/>
          </a:xfrm>
          <a:prstGeom prst="rect">
            <a:avLst/>
          </a:prstGeom>
          <a:solidFill>
            <a:srgbClr val="F9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 name="组合 1"/>
          <p:cNvGrpSpPr/>
          <p:nvPr/>
        </p:nvGrpSpPr>
        <p:grpSpPr>
          <a:xfrm>
            <a:off x="964484" y="1662670"/>
            <a:ext cx="438282" cy="1478298"/>
            <a:chOff x="964484" y="1662670"/>
            <a:chExt cx="438282" cy="1478298"/>
          </a:xfrm>
        </p:grpSpPr>
        <p:sp>
          <p:nvSpPr>
            <p:cNvPr id="3" name="圆角矩形 2"/>
            <p:cNvSpPr/>
            <p:nvPr/>
          </p:nvSpPr>
          <p:spPr>
            <a:xfrm>
              <a:off x="970718" y="1662670"/>
              <a:ext cx="432048" cy="1478298"/>
            </a:xfrm>
            <a:prstGeom prst="roundRect">
              <a:avLst/>
            </a:prstGeom>
            <a:solidFill>
              <a:srgbClr val="8EB4E3"/>
            </a:solidFill>
            <a:ln>
              <a:solidFill>
                <a:srgbClr val="8AB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64484" y="1792588"/>
              <a:ext cx="428040" cy="1200329"/>
            </a:xfrm>
            <a:prstGeom prst="rect">
              <a:avLst/>
            </a:prstGeom>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内</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容</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索</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引</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grpSp>
      <p:sp>
        <p:nvSpPr>
          <p:cNvPr id="7" name="文本框 6">
            <a:hlinkClick r:id="rId2" action="ppaction://hlinksldjump"/>
          </p:cNvPr>
          <p:cNvSpPr txBox="1"/>
          <p:nvPr/>
        </p:nvSpPr>
        <p:spPr>
          <a:xfrm>
            <a:off x="2703021" y="1330923"/>
            <a:ext cx="7281411" cy="492443"/>
          </a:xfrm>
          <a:prstGeom prst="rect">
            <a:avLst/>
          </a:prstGeom>
          <a:noFill/>
        </p:spPr>
        <p:txBody>
          <a:bodyPr wrap="square" rtlCol="0">
            <a:spAutoFit/>
          </a:bodyPr>
          <a:lstStyle/>
          <a:p>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考点</a:t>
            </a:r>
            <a:r>
              <a:rPr lang="zh-CN" altLang="zh-CN" sz="2600" kern="100" dirty="0" smtClean="0">
                <a:latin typeface="黑体" panose="02010609060101010101" pitchFamily="49" charset="-122"/>
                <a:ea typeface="黑体" panose="02010609060101010101" pitchFamily="49" charset="-122"/>
                <a:cs typeface="Times New Roman" panose="02020603050405020304" pitchFamily="18" charset="0"/>
              </a:rPr>
              <a:t>一</a:t>
            </a:r>
            <a:r>
              <a:rPr lang="zh-CN" altLang="en-US" sz="2600" kern="100" dirty="0" smtClean="0">
                <a:latin typeface="黑体" panose="02010609060101010101" pitchFamily="49" charset="-122"/>
                <a:ea typeface="黑体" panose="02010609060101010101" pitchFamily="49" charset="-122"/>
                <a:cs typeface="Times New Roman" panose="02020603050405020304" pitchFamily="18" charset="0"/>
              </a:rPr>
              <a:t>　　    物质</a:t>
            </a:r>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的聚集状态　晶体与非晶体</a:t>
            </a:r>
            <a:endParaRPr lang="zh-CN" altLang="zh-CN" sz="26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8" name="文本框 7">
            <a:hlinkClick r:id="rId3" action="ppaction://hlinksldjump"/>
          </p:cNvPr>
          <p:cNvSpPr txBox="1"/>
          <p:nvPr/>
        </p:nvSpPr>
        <p:spPr>
          <a:xfrm>
            <a:off x="2703021" y="2022403"/>
            <a:ext cx="7281411" cy="492443"/>
          </a:xfrm>
          <a:prstGeom prst="rect">
            <a:avLst/>
          </a:prstGeom>
          <a:noFill/>
        </p:spPr>
        <p:txBody>
          <a:bodyPr wrap="square" rtlCol="0">
            <a:spAutoFit/>
          </a:bodyPr>
          <a:lstStyle/>
          <a:p>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考点</a:t>
            </a:r>
            <a:r>
              <a:rPr lang="zh-CN" altLang="en-US" sz="2600" kern="100" dirty="0" smtClean="0">
                <a:latin typeface="黑体" panose="02010609060101010101" pitchFamily="49" charset="-122"/>
                <a:ea typeface="黑体" panose="02010609060101010101" pitchFamily="49" charset="-122"/>
                <a:cs typeface="Times New Roman" panose="02020603050405020304" pitchFamily="18" charset="0"/>
              </a:rPr>
              <a:t>二　　    常见</a:t>
            </a:r>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晶体类型</a:t>
            </a:r>
            <a:endParaRPr lang="zh-CN" altLang="zh-CN" sz="26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11" name="文本框 10">
            <a:hlinkClick r:id="rId4" action="ppaction://hlinksldjump"/>
          </p:cNvPr>
          <p:cNvSpPr txBox="1"/>
          <p:nvPr/>
        </p:nvSpPr>
        <p:spPr>
          <a:xfrm>
            <a:off x="2703020" y="2713883"/>
            <a:ext cx="7929483" cy="492443"/>
          </a:xfrm>
          <a:prstGeom prst="rect">
            <a:avLst/>
          </a:prstGeom>
          <a:noFill/>
          <a:ln>
            <a:noFill/>
          </a:ln>
        </p:spPr>
        <p:txBody>
          <a:bodyPr wrap="square" rtlCol="0">
            <a:spAutoFit/>
          </a:bodyPr>
          <a:lstStyle/>
          <a:p>
            <a:pPr defTabSz="914103"/>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练真</a:t>
            </a:r>
            <a:r>
              <a:rPr lang="zh-CN" altLang="en-US" sz="2600" kern="100" dirty="0" smtClean="0">
                <a:latin typeface="黑体" panose="02010609060101010101" pitchFamily="49" charset="-122"/>
                <a:ea typeface="黑体" panose="02010609060101010101" pitchFamily="49" charset="-122"/>
                <a:cs typeface="Times New Roman" panose="02020603050405020304" pitchFamily="18" charset="0"/>
              </a:rPr>
              <a:t>题　　    明考</a:t>
            </a:r>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向</a:t>
            </a:r>
          </a:p>
        </p:txBody>
      </p:sp>
      <p:sp>
        <p:nvSpPr>
          <p:cNvPr id="12" name="文本框 11">
            <a:hlinkClick r:id="rId5" action="ppaction://hlinksldjump"/>
          </p:cNvPr>
          <p:cNvSpPr txBox="1"/>
          <p:nvPr/>
        </p:nvSpPr>
        <p:spPr>
          <a:xfrm>
            <a:off x="2703021" y="3405363"/>
            <a:ext cx="3392979" cy="492443"/>
          </a:xfrm>
          <a:prstGeom prst="rect">
            <a:avLst/>
          </a:prstGeom>
          <a:noFill/>
          <a:ln>
            <a:noFill/>
          </a:ln>
        </p:spPr>
        <p:txBody>
          <a:bodyPr wrap="square" rtlCol="0">
            <a:spAutoFit/>
          </a:bodyPr>
          <a:lstStyle/>
          <a:p>
            <a:pPr defTabSz="914103"/>
            <a:r>
              <a:rPr lang="zh-CN" altLang="en-US" sz="2600" dirty="0">
                <a:ln>
                  <a:solidFill>
                    <a:srgbClr val="0E59EE"/>
                  </a:solidFill>
                </a:ln>
                <a:solidFill>
                  <a:srgbClr val="2B6FA6"/>
                </a:solidFill>
                <a:latin typeface="黑体" panose="02010609060101010101" pitchFamily="49" charset="-122"/>
                <a:ea typeface="黑体" panose="02010609060101010101" pitchFamily="49" charset="-122"/>
              </a:rPr>
              <a:t>课时精练</a:t>
            </a:r>
          </a:p>
        </p:txBody>
      </p:sp>
      <p:sp>
        <p:nvSpPr>
          <p:cNvPr id="14" name="文本框 13">
            <a:hlinkClick r:id="rId6" action="ppaction://hlinksldjump"/>
          </p:cNvPr>
          <p:cNvSpPr txBox="1"/>
          <p:nvPr/>
        </p:nvSpPr>
        <p:spPr>
          <a:xfrm>
            <a:off x="2703021" y="4096844"/>
            <a:ext cx="6561331" cy="492443"/>
          </a:xfrm>
          <a:prstGeom prst="rect">
            <a:avLst/>
          </a:prstGeom>
          <a:noFill/>
        </p:spPr>
        <p:txBody>
          <a:bodyPr wrap="square" rtlCol="0">
            <a:spAutoFit/>
          </a:bodyPr>
          <a:lstStyle/>
          <a:p>
            <a:r>
              <a:rPr lang="zh-CN" altLang="zh-CN" sz="2600" kern="100" dirty="0">
                <a:latin typeface="黑体" panose="02010609060101010101" pitchFamily="49" charset="-122"/>
                <a:ea typeface="黑体" panose="02010609060101010101" pitchFamily="49" charset="-122"/>
                <a:cs typeface="Times New Roman" panose="02020603050405020304" pitchFamily="18" charset="0"/>
              </a:rPr>
              <a:t>答题规范</a:t>
            </a:r>
            <a:r>
              <a:rPr lang="en-US" altLang="zh-CN" sz="2600" kern="100" dirty="0" smtClean="0">
                <a:latin typeface="Times New Roman" panose="02020603050405020304" pitchFamily="18" charset="0"/>
                <a:ea typeface="Times New Roman" panose="02020603050405020304" pitchFamily="18" charset="0"/>
                <a:cs typeface="Times New Roman" panose="02020603050405020304" pitchFamily="18" charset="0"/>
              </a:rPr>
              <a:t>(6)</a:t>
            </a:r>
            <a:r>
              <a:rPr lang="zh-CN" altLang="zh-CN" sz="2600"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 </a:t>
            </a:r>
            <a:r>
              <a:rPr lang="zh-CN" altLang="en-US" sz="1600"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2600" kern="100" dirty="0" smtClean="0">
                <a:latin typeface="黑体" panose="02010609060101010101" pitchFamily="49" charset="-122"/>
                <a:ea typeface="黑体" panose="02010609060101010101" pitchFamily="49" charset="-122"/>
                <a:cs typeface="Times New Roman" panose="02020603050405020304" pitchFamily="18" charset="0"/>
              </a:rPr>
              <a:t>晶体</a:t>
            </a:r>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熔、沸点高低原因解释</a:t>
            </a:r>
            <a:endParaRPr lang="zh-CN" altLang="zh-CN" sz="2600" kern="100" dirty="0">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63616905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1730415"/>
            <a:ext cx="11160000" cy="4740338"/>
            <a:chOff x="792914" y="3925222"/>
            <a:chExt cx="11160000" cy="4740338"/>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1"/>
              <a:ext cx="11160000" cy="4627449"/>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0" y="1946439"/>
            <a:ext cx="10586645" cy="4524315"/>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金刚石中每个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原子连接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个六元环，石墨中每个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原子连接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个六元环，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金刚石</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中碳原子采取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杂化，而石墨中碳原子采取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金刚石</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中每个碳原子与周围其他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个碳原子形成共价键，而每个共价键为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个碳原子所共有，则每个碳原子平均形成的共价键数为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，故碳原子数与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数之比为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；石墨晶体中每个碳原子与周围其他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个碳原子形成共价键，同样可求得每个碳原子平均形成的共价键数为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，故碳原子数与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数之比为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3433886548"/>
              </p:ext>
            </p:extLst>
          </p:nvPr>
        </p:nvGraphicFramePr>
        <p:xfrm>
          <a:off x="8319539" y="4089688"/>
          <a:ext cx="846137" cy="884237"/>
        </p:xfrm>
        <a:graphic>
          <a:graphicData uri="http://schemas.openxmlformats.org/presentationml/2006/ole">
            <mc:AlternateContent xmlns:mc="http://schemas.openxmlformats.org/markup-compatibility/2006">
              <mc:Choice xmlns:v="urn:schemas-microsoft-com:vml" Requires="v">
                <p:oleObj spid="_x0000_s141344" name="文档" r:id="rId4" imgW="862705" imgH="894224" progId="Word.Document.12">
                  <p:embed/>
                </p:oleObj>
              </mc:Choice>
              <mc:Fallback>
                <p:oleObj name="文档" r:id="rId4" imgW="862705" imgH="894224" progId="Word.Document.12">
                  <p:embed/>
                  <p:pic>
                    <p:nvPicPr>
                      <p:cNvPr id="0" name=""/>
                      <p:cNvPicPr/>
                      <p:nvPr/>
                    </p:nvPicPr>
                    <p:blipFill>
                      <a:blip r:embed="rId5"/>
                      <a:stretch>
                        <a:fillRect/>
                      </a:stretch>
                    </p:blipFill>
                    <p:spPr>
                      <a:xfrm>
                        <a:off x="8319539" y="4089688"/>
                        <a:ext cx="846137" cy="884237"/>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4239884534"/>
              </p:ext>
            </p:extLst>
          </p:nvPr>
        </p:nvGraphicFramePr>
        <p:xfrm>
          <a:off x="7455984" y="5169381"/>
          <a:ext cx="846137" cy="884237"/>
        </p:xfrm>
        <a:graphic>
          <a:graphicData uri="http://schemas.openxmlformats.org/presentationml/2006/ole">
            <mc:AlternateContent xmlns:mc="http://schemas.openxmlformats.org/markup-compatibility/2006">
              <mc:Choice xmlns:v="urn:schemas-microsoft-com:vml" Requires="v">
                <p:oleObj spid="_x0000_s141345" name="文档" r:id="rId7" imgW="862705" imgH="894224" progId="Word.Document.12">
                  <p:embed/>
                </p:oleObj>
              </mc:Choice>
              <mc:Fallback>
                <p:oleObj name="文档" r:id="rId7" imgW="862705" imgH="894224" progId="Word.Document.12">
                  <p:embed/>
                  <p:pic>
                    <p:nvPicPr>
                      <p:cNvPr id="0" name=""/>
                      <p:cNvPicPr/>
                      <p:nvPr/>
                    </p:nvPicPr>
                    <p:blipFill>
                      <a:blip r:embed="rId5"/>
                      <a:stretch>
                        <a:fillRect/>
                      </a:stretch>
                    </p:blipFill>
                    <p:spPr>
                      <a:xfrm>
                        <a:off x="7455984" y="5169381"/>
                        <a:ext cx="846137" cy="884237"/>
                      </a:xfrm>
                      <a:prstGeom prst="rect">
                        <a:avLst/>
                      </a:prstGeom>
                    </p:spPr>
                  </p:pic>
                </p:oleObj>
              </mc:Fallback>
            </mc:AlternateContent>
          </a:graphicData>
        </a:graphic>
      </p:graphicFrame>
    </p:spTree>
    <p:extLst>
      <p:ext uri="{BB962C8B-B14F-4D97-AF65-F5344CB8AC3E}">
        <p14:creationId xmlns:p14="http://schemas.microsoft.com/office/powerpoint/2010/main" val="340495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484784"/>
            <a:ext cx="11412000" cy="57708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有关晶体的结构如图所示，下列说法不正确的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390000" y="4293096"/>
            <a:ext cx="11412000" cy="2239074"/>
          </a:xfrm>
          <a:prstGeom prst="rect">
            <a:avLst/>
          </a:prstGeom>
        </p:spPr>
        <p:txBody>
          <a:bodyPr wrap="square">
            <a:spAutoFit/>
          </a:bodyPr>
          <a:lstStyle/>
          <a:p>
            <a:pPr lvl="0" algn="just">
              <a:lnSpc>
                <a:spcPct val="150000"/>
              </a:lnSpc>
            </a:pP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400" kern="100" dirty="0" err="1">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NaCl</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晶体中，距</a:t>
            </a:r>
            <a:r>
              <a:rPr lang="en-US" altLang="zh-CN" sz="2400" kern="100" dirty="0" err="1">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baseline="30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最近的</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Na</a:t>
            </a:r>
            <a:r>
              <a:rPr lang="zh-CN" altLang="zh-CN" sz="2400" kern="100" baseline="30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形成正八面体</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pP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CaF</a:t>
            </a:r>
            <a:r>
              <a:rPr lang="en-US" altLang="zh-CN" sz="2400" kern="100" baseline="-250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晶体中，每个晶胞平均含有</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Ca</a:t>
            </a:r>
            <a:r>
              <a:rPr lang="en-US" altLang="zh-CN" sz="2400" kern="100" baseline="300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pP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冰晶体中每个水分子与另外四个水分子形成四面体结构</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pP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该气态团簇分子的分子式为</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EF</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3" name="TextBox 9"/>
          <p:cNvSpPr txBox="1"/>
          <p:nvPr/>
        </p:nvSpPr>
        <p:spPr>
          <a:xfrm>
            <a:off x="200053" y="5905735"/>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pSp>
        <p:nvGrpSpPr>
          <p:cNvPr id="2" name="组合 1"/>
          <p:cNvGrpSpPr/>
          <p:nvPr/>
        </p:nvGrpSpPr>
        <p:grpSpPr>
          <a:xfrm>
            <a:off x="1608653" y="2170028"/>
            <a:ext cx="8974694" cy="1979527"/>
            <a:chOff x="1368477" y="2178737"/>
            <a:chExt cx="8974694" cy="1979527"/>
          </a:xfrm>
        </p:grpSpPr>
        <p:pic>
          <p:nvPicPr>
            <p:cNvPr id="169986" name="Picture 2" descr="71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8477" y="2365212"/>
              <a:ext cx="4770950" cy="179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7" name="Picture 3" descr="719"/>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65083"/>
            <a:stretch/>
          </p:blipFill>
          <p:spPr bwMode="auto">
            <a:xfrm>
              <a:off x="6204176" y="2178737"/>
              <a:ext cx="1665897" cy="197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719"/>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1895"/>
            <a:stretch/>
          </p:blipFill>
          <p:spPr bwMode="auto">
            <a:xfrm>
              <a:off x="8048117" y="2178737"/>
              <a:ext cx="2295054" cy="197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6310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1772816"/>
            <a:ext cx="11160000" cy="4464496"/>
            <a:chOff x="792914" y="3925222"/>
            <a:chExt cx="11160000" cy="4464496"/>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4351606"/>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0" y="4959872"/>
            <a:ext cx="10586645" cy="113024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气态团簇分子不同于晶胞，气态团簇分子中含有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原子，则分子式为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E</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E</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1664284756"/>
              </p:ext>
            </p:extLst>
          </p:nvPr>
        </p:nvGraphicFramePr>
        <p:xfrm>
          <a:off x="785813" y="4212379"/>
          <a:ext cx="10574337" cy="1227137"/>
        </p:xfrm>
        <a:graphic>
          <a:graphicData uri="http://schemas.openxmlformats.org/presentationml/2006/ole">
            <mc:AlternateContent xmlns:mc="http://schemas.openxmlformats.org/markup-compatibility/2006">
              <mc:Choice xmlns:v="urn:schemas-microsoft-com:vml" Requires="v">
                <p:oleObj spid="_x0000_s168976" name="文档" r:id="rId4" imgW="10598832" imgH="1229983" progId="Word.Document.12">
                  <p:embed/>
                </p:oleObj>
              </mc:Choice>
              <mc:Fallback>
                <p:oleObj name="文档" r:id="rId4" imgW="10598832" imgH="1229983" progId="Word.Document.12">
                  <p:embed/>
                  <p:pic>
                    <p:nvPicPr>
                      <p:cNvPr id="0" name=""/>
                      <p:cNvPicPr/>
                      <p:nvPr/>
                    </p:nvPicPr>
                    <p:blipFill>
                      <a:blip r:embed="rId5"/>
                      <a:stretch>
                        <a:fillRect/>
                      </a:stretch>
                    </p:blipFill>
                    <p:spPr>
                      <a:xfrm>
                        <a:off x="785813" y="4212379"/>
                        <a:ext cx="10574337" cy="1227137"/>
                      </a:xfrm>
                      <a:prstGeom prst="rect">
                        <a:avLst/>
                      </a:prstGeom>
                    </p:spPr>
                  </p:pic>
                </p:oleObj>
              </mc:Fallback>
            </mc:AlternateContent>
          </a:graphicData>
        </a:graphic>
      </p:graphicFrame>
      <p:grpSp>
        <p:nvGrpSpPr>
          <p:cNvPr id="10" name="组合 9"/>
          <p:cNvGrpSpPr/>
          <p:nvPr/>
        </p:nvGrpSpPr>
        <p:grpSpPr>
          <a:xfrm>
            <a:off x="1635948" y="2097545"/>
            <a:ext cx="8920104" cy="1979527"/>
            <a:chOff x="1368477" y="2178737"/>
            <a:chExt cx="8920104" cy="1979527"/>
          </a:xfrm>
        </p:grpSpPr>
        <p:pic>
          <p:nvPicPr>
            <p:cNvPr id="11" name="Picture 2" descr="71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8477" y="2365212"/>
              <a:ext cx="4770950" cy="179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719"/>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r="65083"/>
            <a:stretch/>
          </p:blipFill>
          <p:spPr bwMode="auto">
            <a:xfrm>
              <a:off x="6212885" y="2178737"/>
              <a:ext cx="1665897" cy="197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719"/>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895"/>
            <a:stretch/>
          </p:blipFill>
          <p:spPr bwMode="auto">
            <a:xfrm>
              <a:off x="7993527" y="2178737"/>
              <a:ext cx="2295054" cy="197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矩形 13">
            <a:hlinkClick r:id="rId8" action="ppaction://hlinksldjump"/>
          </p:cNvPr>
          <p:cNvSpPr/>
          <p:nvPr/>
        </p:nvSpPr>
        <p:spPr>
          <a:xfrm>
            <a:off x="11378232" y="6484114"/>
            <a:ext cx="813768" cy="373886"/>
          </a:xfrm>
          <a:prstGeom prst="rect">
            <a:avLst/>
          </a:prstGeom>
          <a:solidFill>
            <a:srgbClr val="187E8C"/>
          </a:solidFill>
        </p:spPr>
        <p:txBody>
          <a:bodyPr wrap="square">
            <a:spAutoFit/>
          </a:bodyPr>
          <a:lstStyle/>
          <a:p>
            <a:pPr algn="ctr">
              <a:tabLst>
                <a:tab pos="2430780" algn="l"/>
              </a:tabLst>
            </a:pPr>
            <a:r>
              <a:rPr lang="zh-CN" altLang="en-US" kern="100" dirty="0">
                <a:solidFill>
                  <a:schemeClr val="bg1"/>
                </a:solidFill>
                <a:latin typeface="+mj-ea"/>
                <a:ea typeface="+mj-ea"/>
                <a:cs typeface="Courier New" panose="02070309020205020404" pitchFamily="49" charset="0"/>
              </a:rPr>
              <a:t>返回</a:t>
            </a:r>
          </a:p>
        </p:txBody>
      </p:sp>
    </p:spTree>
    <p:extLst>
      <p:ext uri="{BB962C8B-B14F-4D97-AF65-F5344CB8AC3E}">
        <p14:creationId xmlns:p14="http://schemas.microsoft.com/office/powerpoint/2010/main" val="3830680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23592" y="2060848"/>
            <a:ext cx="9768408" cy="2304255"/>
          </a:xfrm>
          <a:prstGeom prst="roundRect">
            <a:avLst>
              <a:gd name="adj" fmla="val 0"/>
            </a:avLst>
          </a:prstGeom>
          <a:solidFill>
            <a:srgbClr val="D4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2711624" y="1780080"/>
            <a:ext cx="9480376" cy="2296991"/>
          </a:xfrm>
          <a:prstGeom prst="rect">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xmlns="" id="{C267AA83-D616-ED4E-81C0-545EB4398E09}"/>
              </a:ext>
            </a:extLst>
          </p:cNvPr>
          <p:cNvSpPr txBox="1"/>
          <p:nvPr/>
        </p:nvSpPr>
        <p:spPr>
          <a:xfrm>
            <a:off x="4304805" y="2359188"/>
            <a:ext cx="6294015" cy="1138773"/>
          </a:xfrm>
          <a:prstGeom prst="rect">
            <a:avLst/>
          </a:prstGeom>
          <a:noFill/>
        </p:spPr>
        <p:txBody>
          <a:bodyPr wrap="square" rtlCol="0" anchor="ctr">
            <a:spAutoFit/>
          </a:bodyPr>
          <a:lstStyle/>
          <a:p>
            <a:pPr algn="dist"/>
            <a:r>
              <a:rPr lang="zh-CN" altLang="en-US" sz="6800" b="1" dirty="0" smtClean="0">
                <a:solidFill>
                  <a:schemeClr val="bg1"/>
                </a:solidFill>
                <a:latin typeface="微软雅黑" panose="020B0503020204020204" pitchFamily="34" charset="-122"/>
              </a:rPr>
              <a:t>练真题   明考向</a:t>
            </a:r>
            <a:endParaRPr lang="zh-CN" altLang="zh-CN" sz="6800" b="1" dirty="0">
              <a:solidFill>
                <a:schemeClr val="bg1"/>
              </a:solidFill>
              <a:latin typeface="微软雅黑" panose="020B0503020204020204" pitchFamily="34" charset="-122"/>
            </a:endParaRPr>
          </a:p>
        </p:txBody>
      </p:sp>
    </p:spTree>
    <p:extLst>
      <p:ext uri="{BB962C8B-B14F-4D97-AF65-F5344CB8AC3E}">
        <p14:creationId xmlns:p14="http://schemas.microsoft.com/office/powerpoint/2010/main" val="1449396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xmlns="" id="{B9872406-72F5-594F-A16E-02C2617B58AB}"/>
              </a:ext>
            </a:extLst>
          </p:cNvPr>
          <p:cNvSpPr/>
          <p:nvPr/>
        </p:nvSpPr>
        <p:spPr>
          <a:xfrm>
            <a:off x="390000" y="1268760"/>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天津，</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下列各组物质的晶体类型相同的是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A.SiO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B.I</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NaCl</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C.Cu</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Ag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D.SiC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MgO</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TextBox 9"/>
          <p:cNvSpPr txBox="1"/>
          <p:nvPr/>
        </p:nvSpPr>
        <p:spPr>
          <a:xfrm>
            <a:off x="254643" y="231948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9" name="圆角矩形 8">
            <a:hlinkClick r:id="rId2"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1</a:t>
            </a:r>
            <a:endParaRPr kumimoji="1" lang="zh-CN" altLang="en-US" sz="1600" kern="0" dirty="0">
              <a:solidFill>
                <a:prstClr val="white"/>
              </a:solidFill>
              <a:latin typeface="Arial"/>
              <a:ea typeface="微软雅黑"/>
            </a:endParaRPr>
          </a:p>
        </p:txBody>
      </p:sp>
      <p:sp>
        <p:nvSpPr>
          <p:cNvPr id="10" name="圆角矩形 9">
            <a:hlinkClick r:id="rId3"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13" name="组合 12">
            <a:extLst>
              <a:ext uri="{FF2B5EF4-FFF2-40B4-BE49-F238E27FC236}">
                <a16:creationId xmlns:a16="http://schemas.microsoft.com/office/drawing/2014/main" xmlns="" id="{574E7DD6-E482-894D-9E46-D2B62C9ED9EC}"/>
              </a:ext>
            </a:extLst>
          </p:cNvPr>
          <p:cNvGrpSpPr/>
          <p:nvPr/>
        </p:nvGrpSpPr>
        <p:grpSpPr>
          <a:xfrm>
            <a:off x="516000" y="3356992"/>
            <a:ext cx="11160000" cy="2592288"/>
            <a:chOff x="792914" y="3925222"/>
            <a:chExt cx="11160000" cy="2592288"/>
          </a:xfrm>
        </p:grpSpPr>
        <p:sp>
          <p:nvSpPr>
            <p:cNvPr id="14" name="圆角矩形 13">
              <a:extLst>
                <a:ext uri="{FF2B5EF4-FFF2-40B4-BE49-F238E27FC236}">
                  <a16:creationId xmlns:a16="http://schemas.microsoft.com/office/drawing/2014/main" xmlns="" id="{E0791A29-2CB4-2744-96C1-EA2037B165CE}"/>
                </a:ext>
              </a:extLst>
            </p:cNvPr>
            <p:cNvSpPr/>
            <p:nvPr/>
          </p:nvSpPr>
          <p:spPr>
            <a:xfrm>
              <a:off x="792914" y="4038113"/>
              <a:ext cx="11160000" cy="2479397"/>
            </a:xfrm>
            <a:prstGeom prst="roundRect">
              <a:avLst>
                <a:gd name="adj" fmla="val 318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5" name="矩形 1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 name="矩形 3"/>
          <p:cNvSpPr/>
          <p:nvPr/>
        </p:nvSpPr>
        <p:spPr>
          <a:xfrm>
            <a:off x="695400" y="3594660"/>
            <a:ext cx="10801200" cy="223824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为共价晶体，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为分子晶体，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为分子晶体，</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为离子晶体，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Cu</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都为金属晶体，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SiC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为共价晶体，</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MgO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为离子晶体，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圆角矩形 16">
            <a:hlinkClick r:id="rId6" action="ppaction://hlinksldjump"/>
            <a:extLst>
              <a:ext uri="{FF2B5EF4-FFF2-40B4-BE49-F238E27FC236}">
                <a16:creationId xmlns:a16="http://schemas.microsoft.com/office/drawing/2014/main" xmlns="" id="{420DDA33-2EAA-D548-B1EC-BF7E708DD8EC}"/>
              </a:ext>
            </a:extLst>
          </p:cNvPr>
          <p:cNvSpPr/>
          <p:nvPr/>
        </p:nvSpPr>
        <p:spPr>
          <a:xfrm>
            <a:off x="313062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06001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3A329BE5-FA48-1445-847B-16C3FB060719}"/>
              </a:ext>
            </a:extLst>
          </p:cNvPr>
          <p:cNvSpPr/>
          <p:nvPr/>
        </p:nvSpPr>
        <p:spPr>
          <a:xfrm>
            <a:off x="460326" y="1006855"/>
            <a:ext cx="11076375" cy="116183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北京，</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中国科学家首次成功制得大面积单晶石墨炔，是碳材料科学的一大进步</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2"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2</a:t>
            </a:r>
            <a:endParaRPr kumimoji="1" lang="zh-CN" altLang="en-US" sz="1600" kern="0" dirty="0">
              <a:solidFill>
                <a:prstClr val="white"/>
              </a:solidFill>
              <a:latin typeface="Arial"/>
              <a:ea typeface="微软雅黑"/>
            </a:endParaRPr>
          </a:p>
        </p:txBody>
      </p:sp>
      <p:sp>
        <p:nvSpPr>
          <p:cNvPr id="11" name="圆角矩形 10">
            <a:hlinkClick r:id="rId4"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4" name="圆角矩形 13">
            <a:hlinkClick r:id="rId6" action="ppaction://hlinksldjump"/>
            <a:extLst>
              <a:ext uri="{FF2B5EF4-FFF2-40B4-BE49-F238E27FC236}">
                <a16:creationId xmlns:a16="http://schemas.microsoft.com/office/drawing/2014/main" xmlns="" id="{420DDA33-2EAA-D548-B1EC-BF7E708DD8EC}"/>
              </a:ext>
            </a:extLst>
          </p:cNvPr>
          <p:cNvSpPr/>
          <p:nvPr/>
        </p:nvSpPr>
        <p:spPr>
          <a:xfrm>
            <a:off x="313062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pic>
        <p:nvPicPr>
          <p:cNvPr id="171010" name="Picture 2" descr="720"/>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2883" y="1772816"/>
            <a:ext cx="5486235" cy="209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a:extLst>
              <a:ext uri="{FF2B5EF4-FFF2-40B4-BE49-F238E27FC236}">
                <a16:creationId xmlns:a16="http://schemas.microsoft.com/office/drawing/2014/main" xmlns="" id="{3A329BE5-FA48-1445-847B-16C3FB060719}"/>
              </a:ext>
            </a:extLst>
          </p:cNvPr>
          <p:cNvSpPr/>
          <p:nvPr/>
        </p:nvSpPr>
        <p:spPr>
          <a:xfrm>
            <a:off x="460326" y="3887175"/>
            <a:ext cx="11076375" cy="282382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lvl="0" algn="just" defTabSz="914400">
              <a:lnSpc>
                <a:spcPct val="150000"/>
              </a:lnSpc>
            </a:pP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下列关于金刚石、石墨、石墨炔的说法正确的是</a:t>
            </a:r>
            <a:endParaRPr lang="zh-CN" altLang="zh-CN"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defTabSz="914400">
              <a:lnSpc>
                <a:spcPct val="150000"/>
              </a:lnSpc>
            </a:pP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三种物质中均有碳碳原子间的</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σ</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键</a:t>
            </a:r>
            <a:endParaRPr lang="zh-CN" altLang="zh-CN"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defTabSz="914400">
              <a:lnSpc>
                <a:spcPct val="150000"/>
              </a:lnSpc>
            </a:pP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三种物质中的碳原子都是</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baseline="300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杂化</a:t>
            </a:r>
            <a:endParaRPr lang="zh-CN" altLang="zh-CN"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defTabSz="914400">
              <a:lnSpc>
                <a:spcPct val="150000"/>
              </a:lnSpc>
            </a:pP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三种物质的晶体类型相同</a:t>
            </a:r>
            <a:endParaRPr lang="zh-CN" altLang="zh-CN"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defTabSz="914400">
              <a:lnSpc>
                <a:spcPct val="150000"/>
              </a:lnSpc>
            </a:pP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三种物质均能导电</a:t>
            </a:r>
            <a:endParaRPr lang="zh-CN" altLang="zh-CN"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13" name="TextBox 9"/>
          <p:cNvSpPr txBox="1"/>
          <p:nvPr/>
        </p:nvSpPr>
        <p:spPr>
          <a:xfrm>
            <a:off x="316858" y="4428403"/>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73230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2"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2</a:t>
            </a:r>
            <a:endParaRPr kumimoji="1" lang="zh-CN" altLang="en-US" sz="1600" kern="0" dirty="0">
              <a:solidFill>
                <a:prstClr val="white"/>
              </a:solidFill>
              <a:latin typeface="Arial"/>
              <a:ea typeface="微软雅黑"/>
            </a:endParaRPr>
          </a:p>
        </p:txBody>
      </p:sp>
      <p:sp>
        <p:nvSpPr>
          <p:cNvPr id="11" name="圆角矩形 10">
            <a:hlinkClick r:id="rId4"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20" name="组合 19">
            <a:extLst>
              <a:ext uri="{FF2B5EF4-FFF2-40B4-BE49-F238E27FC236}">
                <a16:creationId xmlns:a16="http://schemas.microsoft.com/office/drawing/2014/main" xmlns="" id="{574E7DD6-E482-894D-9E46-D2B62C9ED9EC}"/>
              </a:ext>
            </a:extLst>
          </p:cNvPr>
          <p:cNvGrpSpPr/>
          <p:nvPr/>
        </p:nvGrpSpPr>
        <p:grpSpPr>
          <a:xfrm>
            <a:off x="516000" y="1758290"/>
            <a:ext cx="11160000" cy="3686934"/>
            <a:chOff x="792914" y="3925222"/>
            <a:chExt cx="11160000" cy="3686934"/>
          </a:xfrm>
        </p:grpSpPr>
        <p:sp>
          <p:nvSpPr>
            <p:cNvPr id="21" name="圆角矩形 20">
              <a:extLst>
                <a:ext uri="{FF2B5EF4-FFF2-40B4-BE49-F238E27FC236}">
                  <a16:creationId xmlns:a16="http://schemas.microsoft.com/office/drawing/2014/main" xmlns="" id="{E0791A29-2CB4-2744-96C1-EA2037B165CE}"/>
                </a:ext>
              </a:extLst>
            </p:cNvPr>
            <p:cNvSpPr/>
            <p:nvPr/>
          </p:nvSpPr>
          <p:spPr>
            <a:xfrm>
              <a:off x="792914" y="4038112"/>
              <a:ext cx="11160000" cy="3574044"/>
            </a:xfrm>
            <a:prstGeom prst="roundRect">
              <a:avLst>
                <a:gd name="adj" fmla="val 318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矩形 23"/>
          <p:cNvSpPr/>
          <p:nvPr/>
        </p:nvSpPr>
        <p:spPr>
          <a:xfrm>
            <a:off x="685875" y="2028904"/>
            <a:ext cx="10692511" cy="3416320"/>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金刚石中所有碳原子均采用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石墨</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中</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所有碳原子均采用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杂化，石墨炔中</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苯</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环</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上的碳原子采用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杂化，碳碳三键上</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碳</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原子采用</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sp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金刚石</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为共价晶体，石墨为混合型晶体，石墨炔为分子晶体，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金刚石</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不能导电，</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6" action="ppaction://hlinksldjump"/>
            <a:extLst>
              <a:ext uri="{FF2B5EF4-FFF2-40B4-BE49-F238E27FC236}">
                <a16:creationId xmlns:a16="http://schemas.microsoft.com/office/drawing/2014/main" xmlns="" id="{420DDA33-2EAA-D548-B1EC-BF7E708DD8EC}"/>
              </a:ext>
            </a:extLst>
          </p:cNvPr>
          <p:cNvSpPr/>
          <p:nvPr/>
        </p:nvSpPr>
        <p:spPr>
          <a:xfrm>
            <a:off x="313062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pic>
        <p:nvPicPr>
          <p:cNvPr id="15" name="Picture 2" descr="720"/>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5813" y="2024461"/>
            <a:ext cx="4938105" cy="188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873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18FEF50E-5279-AC48-99A0-C8947064D50F}"/>
              </a:ext>
            </a:extLst>
          </p:cNvPr>
          <p:cNvSpPr/>
          <p:nvPr/>
        </p:nvSpPr>
        <p:spPr>
          <a:xfrm>
            <a:off x="407368" y="1260051"/>
            <a:ext cx="1129901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湖北，</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7)</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在高温高压下可转变为具有一定导电性、高硬度的非晶态碳玻璃。下列关于该碳玻璃的说法错误的是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具有自</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范性</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互为同素异形体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含有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杂化的碳</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原子</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D</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化学性质与金刚石有差异</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TextBox 9"/>
          <p:cNvSpPr txBox="1"/>
          <p:nvPr/>
        </p:nvSpPr>
        <p:spPr>
          <a:xfrm>
            <a:off x="270740" y="234098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0" name="圆角矩形 19">
            <a:hlinkClick r:id="rId2"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1" name="圆角矩形 20">
            <a:hlinkClick r:id="rId3"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2" name="圆角矩形 21">
            <a:hlinkClick r:id="rId4"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3</a:t>
            </a:r>
            <a:endParaRPr kumimoji="1" lang="zh-CN" altLang="en-US" sz="1600" kern="0" dirty="0">
              <a:solidFill>
                <a:prstClr val="white"/>
              </a:solidFill>
              <a:latin typeface="Arial"/>
              <a:ea typeface="微软雅黑"/>
            </a:endParaRPr>
          </a:p>
        </p:txBody>
      </p:sp>
      <p:sp>
        <p:nvSpPr>
          <p:cNvPr id="23" name="圆角矩形 22">
            <a:hlinkClick r:id="rId5"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24" name="组合 23">
            <a:extLst>
              <a:ext uri="{FF2B5EF4-FFF2-40B4-BE49-F238E27FC236}">
                <a16:creationId xmlns:a16="http://schemas.microsoft.com/office/drawing/2014/main" xmlns="" id="{574E7DD6-E482-894D-9E46-D2B62C9ED9EC}"/>
              </a:ext>
            </a:extLst>
          </p:cNvPr>
          <p:cNvGrpSpPr/>
          <p:nvPr/>
        </p:nvGrpSpPr>
        <p:grpSpPr>
          <a:xfrm>
            <a:off x="516000" y="3824702"/>
            <a:ext cx="11160000" cy="2547917"/>
            <a:chOff x="792914" y="3925222"/>
            <a:chExt cx="11160000" cy="2547917"/>
          </a:xfrm>
        </p:grpSpPr>
        <p:sp>
          <p:nvSpPr>
            <p:cNvPr id="25" name="圆角矩形 24">
              <a:extLst>
                <a:ext uri="{FF2B5EF4-FFF2-40B4-BE49-F238E27FC236}">
                  <a16:creationId xmlns:a16="http://schemas.microsoft.com/office/drawing/2014/main" xmlns="" id="{E0791A29-2CB4-2744-96C1-EA2037B165CE}"/>
                </a:ext>
              </a:extLst>
            </p:cNvPr>
            <p:cNvSpPr/>
            <p:nvPr/>
          </p:nvSpPr>
          <p:spPr>
            <a:xfrm>
              <a:off x="792914" y="4038113"/>
              <a:ext cx="11160000" cy="2435026"/>
            </a:xfrm>
            <a:prstGeom prst="roundRect">
              <a:avLst>
                <a:gd name="adj" fmla="val 318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6" name="矩形 25">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8" name="矩形 27"/>
          <p:cNvSpPr/>
          <p:nvPr/>
        </p:nvSpPr>
        <p:spPr>
          <a:xfrm>
            <a:off x="695400" y="4062370"/>
            <a:ext cx="10801200" cy="2238241"/>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自范性是晶体的性质，碳玻璃为非晶态，所以没有自范性，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碳</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玻璃和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60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均是由碳元素形成的不同的单质，所以互为同素异形体，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金刚石</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与碳玻璃互为同素异形体，性质差异主要表现在物理性质上，化学性质上也有差异，</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6" action="ppaction://hlinksldjump"/>
            <a:extLst>
              <a:ext uri="{FF2B5EF4-FFF2-40B4-BE49-F238E27FC236}">
                <a16:creationId xmlns:a16="http://schemas.microsoft.com/office/drawing/2014/main" xmlns="" id="{420DDA33-2EAA-D548-B1EC-BF7E708DD8EC}"/>
              </a:ext>
            </a:extLst>
          </p:cNvPr>
          <p:cNvSpPr/>
          <p:nvPr/>
        </p:nvSpPr>
        <p:spPr>
          <a:xfrm>
            <a:off x="313062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4241375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linds(horizontal)">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C1FBDD9-C637-3049-A2CA-EC551F20B050}"/>
              </a:ext>
            </a:extLst>
          </p:cNvPr>
          <p:cNvSpPr/>
          <p:nvPr/>
        </p:nvSpPr>
        <p:spPr>
          <a:xfrm>
            <a:off x="435943" y="1268760"/>
            <a:ext cx="11076375"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山东，</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石墨与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450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反应，石墨层间插入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得到层状结构化合物</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(CF)</a:t>
            </a:r>
            <a:r>
              <a:rPr lang="en-US" altLang="zh-CN" i="1" kern="100" baseline="-250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，该物质仍具润滑性，其单层局部结构如图所示。下列关于该化合物的说法正确的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与石墨相比，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(CF)</a:t>
            </a:r>
            <a:r>
              <a:rPr lang="en-US" altLang="zh-CN" i="1" kern="100" baseline="-250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导电性增强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与石墨相比，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(CF)</a:t>
            </a:r>
            <a:r>
              <a:rPr lang="en-US" altLang="zh-CN" i="1" kern="100" baseline="-250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抗氧化性增强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C.(CF)</a:t>
            </a:r>
            <a:r>
              <a:rPr lang="en-US" altLang="zh-CN" i="1" kern="100" baseline="-250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的键长比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C—F</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(CF)</a:t>
            </a:r>
            <a:r>
              <a:rPr lang="en-US" altLang="zh-CN" i="1" kern="100" baseline="-250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中含有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x</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共价</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单键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4" name="TextBox 9"/>
          <p:cNvSpPr txBox="1"/>
          <p:nvPr/>
        </p:nvSpPr>
        <p:spPr>
          <a:xfrm>
            <a:off x="280390" y="344641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5" name="圆角矩形 14">
            <a:hlinkClick r:id="rId2"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6" name="圆角矩形 15">
            <a:hlinkClick r:id="rId3"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7" name="圆角矩形 16">
            <a:hlinkClick r:id="rId4"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8" name="圆角矩形 17">
            <a:hlinkClick r:id="rId5"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sp>
        <p:nvSpPr>
          <p:cNvPr id="8" name="圆角矩形 7">
            <a:hlinkClick r:id="rId6" action="ppaction://hlinksldjump"/>
            <a:extLst>
              <a:ext uri="{FF2B5EF4-FFF2-40B4-BE49-F238E27FC236}">
                <a16:creationId xmlns:a16="http://schemas.microsoft.com/office/drawing/2014/main" xmlns="" id="{420DDA33-2EAA-D548-B1EC-BF7E708DD8EC}"/>
              </a:ext>
            </a:extLst>
          </p:cNvPr>
          <p:cNvSpPr/>
          <p:nvPr/>
        </p:nvSpPr>
        <p:spPr>
          <a:xfrm>
            <a:off x="313062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pic>
        <p:nvPicPr>
          <p:cNvPr id="172034" name="Picture 2" descr="72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98810" y="2740833"/>
            <a:ext cx="3250744" cy="22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43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xmlns="" id="{574E7DD6-E482-894D-9E46-D2B62C9ED9EC}"/>
              </a:ext>
            </a:extLst>
          </p:cNvPr>
          <p:cNvGrpSpPr/>
          <p:nvPr/>
        </p:nvGrpSpPr>
        <p:grpSpPr>
          <a:xfrm>
            <a:off x="516000" y="1286178"/>
            <a:ext cx="11160000" cy="5280254"/>
            <a:chOff x="792914" y="3925222"/>
            <a:chExt cx="11160000" cy="5280254"/>
          </a:xfrm>
        </p:grpSpPr>
        <p:sp>
          <p:nvSpPr>
            <p:cNvPr id="10" name="圆角矩形 9">
              <a:extLst>
                <a:ext uri="{FF2B5EF4-FFF2-40B4-BE49-F238E27FC236}">
                  <a16:creationId xmlns:a16="http://schemas.microsoft.com/office/drawing/2014/main" xmlns="" id="{E0791A29-2CB4-2744-96C1-EA2037B165CE}"/>
                </a:ext>
              </a:extLst>
            </p:cNvPr>
            <p:cNvSpPr/>
            <p:nvPr/>
          </p:nvSpPr>
          <p:spPr>
            <a:xfrm>
              <a:off x="792914" y="4038112"/>
              <a:ext cx="11160000" cy="5167364"/>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 name="矩形 3"/>
          <p:cNvSpPr/>
          <p:nvPr/>
        </p:nvSpPr>
        <p:spPr>
          <a:xfrm>
            <a:off x="727280" y="1547510"/>
            <a:ext cx="7307297" cy="2238241"/>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石墨晶体中每个碳原子上未参与杂化的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轨道上电子在层内离域运动，故石墨晶体能导电，而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(CF)</a:t>
            </a:r>
            <a:r>
              <a:rPr lang="en-US" altLang="zh-CN" sz="2400" i="1" kern="100" baseline="-250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中没有未参与杂化的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轨道上的电子，故与石墨相比，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(CF)</a:t>
            </a:r>
            <a:r>
              <a:rPr lang="en-US" altLang="zh-CN" sz="2400" i="1" kern="100" baseline="-250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导电性减弱，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圆角矩形 12">
            <a:hlinkClick r:id="rId2"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6" name="圆角矩形 15">
            <a:hlinkClick r:id="rId4"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5"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sp>
        <p:nvSpPr>
          <p:cNvPr id="14" name="圆角矩形 13">
            <a:hlinkClick r:id="rId6" action="ppaction://hlinksldjump"/>
            <a:extLst>
              <a:ext uri="{FF2B5EF4-FFF2-40B4-BE49-F238E27FC236}">
                <a16:creationId xmlns:a16="http://schemas.microsoft.com/office/drawing/2014/main" xmlns="" id="{420DDA33-2EAA-D548-B1EC-BF7E708DD8EC}"/>
              </a:ext>
            </a:extLst>
          </p:cNvPr>
          <p:cNvSpPr/>
          <p:nvPr/>
        </p:nvSpPr>
        <p:spPr>
          <a:xfrm>
            <a:off x="313062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pic>
        <p:nvPicPr>
          <p:cNvPr id="19" name="Picture 2" descr="72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5856" y="1496647"/>
            <a:ext cx="3250744" cy="22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a:xfrm>
            <a:off x="727280" y="3755836"/>
            <a:ext cx="10737441" cy="2775760"/>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石墨层间插入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后形成的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键长短，键能极大，分子结构稳定性增强，抗氧化性增强，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题干结构示意图可知，在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(CF)</a:t>
            </a:r>
            <a:r>
              <a:rPr lang="en-US" altLang="zh-CN" sz="2400" i="1" kern="100" baseline="-250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中每个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与周围的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个碳原子、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原子形成共价键，每个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个碳原子共用，即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(CF)</a:t>
            </a:r>
            <a:r>
              <a:rPr lang="en-US" altLang="zh-CN" sz="2400" i="1" kern="100" baseline="-250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2.5</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共价单键，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345690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23592" y="2060848"/>
            <a:ext cx="9768408" cy="2304255"/>
          </a:xfrm>
          <a:prstGeom prst="roundRect">
            <a:avLst>
              <a:gd name="adj" fmla="val 0"/>
            </a:avLst>
          </a:prstGeom>
          <a:solidFill>
            <a:srgbClr val="D4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2711624" y="1780080"/>
            <a:ext cx="9480376" cy="2296991"/>
          </a:xfrm>
          <a:prstGeom prst="rect">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xmlns="" id="{C267AA83-D616-ED4E-81C0-545EB4398E09}"/>
              </a:ext>
            </a:extLst>
          </p:cNvPr>
          <p:cNvSpPr txBox="1"/>
          <p:nvPr/>
        </p:nvSpPr>
        <p:spPr>
          <a:xfrm>
            <a:off x="2873121" y="2680463"/>
            <a:ext cx="9157382" cy="861774"/>
          </a:xfrm>
          <a:prstGeom prst="rect">
            <a:avLst/>
          </a:prstGeom>
          <a:noFill/>
        </p:spPr>
        <p:txBody>
          <a:bodyPr wrap="square" rtlCol="0" anchor="ctr">
            <a:spAutoFit/>
          </a:bodyPr>
          <a:lstStyle/>
          <a:p>
            <a:pPr algn="dist"/>
            <a:r>
              <a:rPr lang="zh-CN" altLang="en-US" sz="5000" b="1" dirty="0">
                <a:solidFill>
                  <a:schemeClr val="bg1"/>
                </a:solidFill>
                <a:latin typeface="微软雅黑" panose="020B0503020204020204" pitchFamily="34" charset="-122"/>
              </a:rPr>
              <a:t>物质的聚集状态　晶体与非晶体</a:t>
            </a:r>
            <a:endParaRPr lang="zh-CN" altLang="zh-CN" sz="5000" b="1" dirty="0">
              <a:solidFill>
                <a:schemeClr val="bg1"/>
              </a:solidFill>
              <a:latin typeface="微软雅黑" panose="020B0503020204020204" pitchFamily="34" charset="-122"/>
            </a:endParaRPr>
          </a:p>
        </p:txBody>
      </p:sp>
      <p:grpSp>
        <p:nvGrpSpPr>
          <p:cNvPr id="9" name="组合 8"/>
          <p:cNvGrpSpPr/>
          <p:nvPr/>
        </p:nvGrpSpPr>
        <p:grpSpPr>
          <a:xfrm>
            <a:off x="6399480" y="2074783"/>
            <a:ext cx="2104665" cy="430887"/>
            <a:chOff x="5951984" y="2074783"/>
            <a:chExt cx="2104665" cy="430887"/>
          </a:xfrm>
        </p:grpSpPr>
        <p:grpSp>
          <p:nvGrpSpPr>
            <p:cNvPr id="10" name="组合 9">
              <a:extLst>
                <a:ext uri="{FF2B5EF4-FFF2-40B4-BE49-F238E27FC236}">
                  <a16:creationId xmlns="" xmlns:a16="http://schemas.microsoft.com/office/drawing/2014/main" id="{5EDD1B64-CEE3-CE44-8F17-E05128AFB818}"/>
                </a:ext>
              </a:extLst>
            </p:cNvPr>
            <p:cNvGrpSpPr/>
            <p:nvPr/>
          </p:nvGrpSpPr>
          <p:grpSpPr>
            <a:xfrm>
              <a:off x="5951984" y="2074783"/>
              <a:ext cx="2104665" cy="369332"/>
              <a:chOff x="5015445" y="2374315"/>
              <a:chExt cx="2104665" cy="369332"/>
            </a:xfrm>
          </p:grpSpPr>
          <p:sp>
            <p:nvSpPr>
              <p:cNvPr id="17" name="文本框 16">
                <a:extLst>
                  <a:ext uri="{FF2B5EF4-FFF2-40B4-BE49-F238E27FC236}">
                    <a16:creationId xmlns="" xmlns:a16="http://schemas.microsoft.com/office/drawing/2014/main" id="{A6A0A2D4-C220-DA46-A6AD-B44FA94018D4}"/>
                  </a:ext>
                </a:extLst>
              </p:cNvPr>
              <p:cNvSpPr txBox="1"/>
              <p:nvPr/>
            </p:nvSpPr>
            <p:spPr>
              <a:xfrm>
                <a:off x="6800792" y="2374315"/>
                <a:ext cx="319318" cy="369332"/>
              </a:xfrm>
              <a:prstGeom prst="rect">
                <a:avLst/>
              </a:prstGeom>
              <a:noFill/>
            </p:spPr>
            <p:txBody>
              <a:bodyPr wrap="none" rtlCol="0">
                <a:spAutoFit/>
              </a:bodyPr>
              <a:lstStyle/>
              <a:p>
                <a:r>
                  <a:rPr kumimoji="1" lang="en-US" altLang="zh-CN" dirty="0">
                    <a:solidFill>
                      <a:schemeClr val="bg1">
                        <a:lumMod val="85000"/>
                      </a:schemeClr>
                    </a:solidFill>
                  </a:rPr>
                  <a:t>&gt;</a:t>
                </a:r>
                <a:endParaRPr kumimoji="1" lang="zh-CN" altLang="en-US" dirty="0">
                  <a:solidFill>
                    <a:schemeClr val="bg1">
                      <a:lumMod val="85000"/>
                    </a:schemeClr>
                  </a:solidFill>
                </a:endParaRPr>
              </a:p>
            </p:txBody>
          </p:sp>
          <p:sp>
            <p:nvSpPr>
              <p:cNvPr id="18" name="文本框 17">
                <a:extLst>
                  <a:ext uri="{FF2B5EF4-FFF2-40B4-BE49-F238E27FC236}">
                    <a16:creationId xmlns="" xmlns:a16="http://schemas.microsoft.com/office/drawing/2014/main" id="{5EEDB553-6843-D943-908B-713024609FA6}"/>
                  </a:ext>
                </a:extLst>
              </p:cNvPr>
              <p:cNvSpPr txBox="1"/>
              <p:nvPr/>
            </p:nvSpPr>
            <p:spPr>
              <a:xfrm>
                <a:off x="5015445" y="2374315"/>
                <a:ext cx="319318" cy="369332"/>
              </a:xfrm>
              <a:prstGeom prst="rect">
                <a:avLst/>
              </a:prstGeom>
              <a:noFill/>
            </p:spPr>
            <p:txBody>
              <a:bodyPr wrap="none" rtlCol="0">
                <a:spAutoFit/>
              </a:bodyPr>
              <a:lstStyle/>
              <a:p>
                <a:r>
                  <a:rPr kumimoji="1" lang="en-US" altLang="zh-CN" dirty="0">
                    <a:solidFill>
                      <a:schemeClr val="bg1">
                        <a:lumMod val="85000"/>
                      </a:schemeClr>
                    </a:solidFill>
                  </a:rPr>
                  <a:t>&lt;</a:t>
                </a:r>
                <a:endParaRPr kumimoji="1" lang="zh-CN" altLang="en-US" dirty="0">
                  <a:solidFill>
                    <a:schemeClr val="bg1">
                      <a:lumMod val="85000"/>
                    </a:schemeClr>
                  </a:solidFill>
                </a:endParaRPr>
              </a:p>
            </p:txBody>
          </p:sp>
        </p:grpSp>
        <p:sp>
          <p:nvSpPr>
            <p:cNvPr id="11" name="矩形 10"/>
            <p:cNvSpPr/>
            <p:nvPr/>
          </p:nvSpPr>
          <p:spPr>
            <a:xfrm>
              <a:off x="6418518" y="2074783"/>
              <a:ext cx="1171597" cy="430887"/>
            </a:xfrm>
            <a:prstGeom prst="rect">
              <a:avLst/>
            </a:prstGeom>
          </p:spPr>
          <p:txBody>
            <a:bodyPr wrap="square">
              <a:spAutoFit/>
            </a:bodyPr>
            <a:lstStyle/>
            <a:p>
              <a:pPr algn="dist"/>
              <a:r>
                <a:rPr lang="zh-CN" altLang="en-US" sz="2200" smtClean="0">
                  <a:solidFill>
                    <a:schemeClr val="bg1">
                      <a:lumMod val="85000"/>
                    </a:schemeClr>
                  </a:solidFill>
                </a:rPr>
                <a:t>考点一</a:t>
              </a:r>
              <a:endParaRPr lang="zh-CN" altLang="en-US" sz="2200" dirty="0">
                <a:solidFill>
                  <a:schemeClr val="bg1">
                    <a:lumMod val="85000"/>
                  </a:schemeClr>
                </a:solidFill>
              </a:endParaRPr>
            </a:p>
          </p:txBody>
        </p:sp>
      </p:grpSp>
    </p:spTree>
    <p:extLst>
      <p:ext uri="{BB962C8B-B14F-4D97-AF65-F5344CB8AC3E}">
        <p14:creationId xmlns:p14="http://schemas.microsoft.com/office/powerpoint/2010/main" val="608294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AC1FBDD9-C637-3049-A2CA-EC551F20B050}"/>
              </a:ext>
            </a:extLst>
          </p:cNvPr>
          <p:cNvSpPr/>
          <p:nvPr/>
        </p:nvSpPr>
        <p:spPr>
          <a:xfrm>
            <a:off x="390000" y="1460420"/>
            <a:ext cx="11412000" cy="60700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rPr>
              <a:t>5.</a:t>
            </a:r>
            <a:r>
              <a:rPr lang="en-US" altLang="zh-CN" kern="100" dirty="0">
                <a:latin typeface="Times New Roman" panose="02020603050405020304" pitchFamily="18" charset="0"/>
                <a:ea typeface="楷体_GB2312" panose="02010609030101010101" pitchFamily="49" charset="-122"/>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kern="100" dirty="0">
                <a:latin typeface="Times New Roman" panose="02020603050405020304" pitchFamily="18" charset="0"/>
                <a:ea typeface="楷体_GB2312" panose="02010609030101010101" pitchFamily="49" charset="-122"/>
              </a:rPr>
              <a:t>6</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月选考，</a:t>
            </a:r>
            <a:r>
              <a:rPr lang="en-US" altLang="zh-CN" kern="100" dirty="0">
                <a:latin typeface="Times New Roman" panose="02020603050405020304" pitchFamily="18" charset="0"/>
                <a:ea typeface="楷体_GB2312" panose="02010609030101010101" pitchFamily="49" charset="-122"/>
              </a:rPr>
              <a:t>26(1)]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a:latin typeface="Times New Roman" panose="02020603050405020304" pitchFamily="18" charset="0"/>
                <a:ea typeface="微软雅黑" panose="020B0503020204020204" pitchFamily="34" charset="-122"/>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种共价晶体的熔点数据如下表：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圆角矩形 14">
            <a:hlinkClick r:id="rId2" action="ppaction://hlinksldjump"/>
            <a:extLst>
              <a:ext uri="{FF2B5EF4-FFF2-40B4-BE49-F238E27FC236}">
                <a16:creationId xmlns:a16="http://schemas.microsoft.com/office/drawing/2014/main" xmlns="" id="{8A03C771-76B5-3044-A3D0-6C121234005B}"/>
              </a:ext>
            </a:extLst>
          </p:cNvPr>
          <p:cNvSpPr/>
          <p:nvPr/>
        </p:nvSpPr>
        <p:spPr>
          <a:xfrm>
            <a:off x="148752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6" name="圆角矩形 15">
            <a:hlinkClick r:id="rId3" action="ppaction://hlinksldjump"/>
            <a:extLst>
              <a:ext uri="{FF2B5EF4-FFF2-40B4-BE49-F238E27FC236}">
                <a16:creationId xmlns:a16="http://schemas.microsoft.com/office/drawing/2014/main" xmlns="" id="{9131852B-0E70-E44C-AD72-A2891F559746}"/>
              </a:ext>
            </a:extLst>
          </p:cNvPr>
          <p:cNvSpPr/>
          <p:nvPr/>
        </p:nvSpPr>
        <p:spPr>
          <a:xfrm>
            <a:off x="189830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7" name="圆角矩形 16">
            <a:hlinkClick r:id="rId4" action="ppaction://hlinksldjump"/>
            <a:extLst>
              <a:ext uri="{FF2B5EF4-FFF2-40B4-BE49-F238E27FC236}">
                <a16:creationId xmlns:a16="http://schemas.microsoft.com/office/drawing/2014/main" xmlns="" id="{BC2B01EB-E5AC-8647-9CF7-874276A952AF}"/>
              </a:ext>
            </a:extLst>
          </p:cNvPr>
          <p:cNvSpPr/>
          <p:nvPr/>
        </p:nvSpPr>
        <p:spPr>
          <a:xfrm>
            <a:off x="230907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8" name="圆角矩形 17">
            <a:hlinkClick r:id="rId5" action="ppaction://hlinksldjump"/>
            <a:extLst>
              <a:ext uri="{FF2B5EF4-FFF2-40B4-BE49-F238E27FC236}">
                <a16:creationId xmlns:a16="http://schemas.microsoft.com/office/drawing/2014/main" xmlns="" id="{420DDA33-2EAA-D548-B1EC-BF7E708DD8EC}"/>
              </a:ext>
            </a:extLst>
          </p:cNvPr>
          <p:cNvSpPr/>
          <p:nvPr/>
        </p:nvSpPr>
        <p:spPr>
          <a:xfrm>
            <a:off x="271984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8" name="圆角矩形 7">
            <a:hlinkClick r:id="rId6" action="ppaction://hlinksldjump"/>
            <a:extLst>
              <a:ext uri="{FF2B5EF4-FFF2-40B4-BE49-F238E27FC236}">
                <a16:creationId xmlns:a16="http://schemas.microsoft.com/office/drawing/2014/main" xmlns="" id="{420DDA33-2EAA-D548-B1EC-BF7E708DD8EC}"/>
              </a:ext>
            </a:extLst>
          </p:cNvPr>
          <p:cNvSpPr/>
          <p:nvPr/>
        </p:nvSpPr>
        <p:spPr>
          <a:xfrm>
            <a:off x="3130621" y="387739"/>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smtClean="0">
                <a:solidFill>
                  <a:prstClr val="white"/>
                </a:solidFill>
                <a:latin typeface="Arial"/>
                <a:ea typeface="微软雅黑"/>
              </a:rPr>
              <a:t>5</a:t>
            </a:r>
            <a:endParaRPr kumimoji="1" lang="zh-CN" altLang="en-US" sz="1600" kern="0" dirty="0">
              <a:solidFill>
                <a:prstClr val="white"/>
              </a:solidFill>
              <a:latin typeface="Arial"/>
              <a:ea typeface="微软雅黑"/>
            </a:endParaRPr>
          </a:p>
        </p:txBody>
      </p:sp>
      <p:graphicFrame>
        <p:nvGraphicFramePr>
          <p:cNvPr id="11" name="表格 10"/>
          <p:cNvGraphicFramePr>
            <a:graphicFrameLocks noGrp="1"/>
          </p:cNvGraphicFramePr>
          <p:nvPr>
            <p:extLst>
              <p:ext uri="{D42A27DB-BD31-4B8C-83A1-F6EECF244321}">
                <p14:modId xmlns:p14="http://schemas.microsoft.com/office/powerpoint/2010/main" val="1251414913"/>
              </p:ext>
            </p:extLst>
          </p:nvPr>
        </p:nvGraphicFramePr>
        <p:xfrm>
          <a:off x="516001" y="2261217"/>
          <a:ext cx="11159999" cy="1097280"/>
        </p:xfrm>
        <a:graphic>
          <a:graphicData uri="http://schemas.openxmlformats.org/drawingml/2006/table">
            <a:tbl>
              <a:tblPr/>
              <a:tblGrid>
                <a:gridCol w="2773814"/>
                <a:gridCol w="2795395"/>
                <a:gridCol w="2795395"/>
                <a:gridCol w="2795395"/>
              </a:tblGrid>
              <a:tr h="0">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金刚石</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碳化硅</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晶体硅</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熔点</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&gt;3 550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2 600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1 415</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矩形 11">
            <a:extLst>
              <a:ext uri="{FF2B5EF4-FFF2-40B4-BE49-F238E27FC236}">
                <a16:creationId xmlns:a16="http://schemas.microsoft.com/office/drawing/2014/main" xmlns="" id="{AC1FBDD9-C637-3049-A2CA-EC551F20B050}"/>
              </a:ext>
            </a:extLst>
          </p:cNvPr>
          <p:cNvSpPr/>
          <p:nvPr/>
        </p:nvSpPr>
        <p:spPr>
          <a:xfrm>
            <a:off x="390000" y="3566070"/>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金刚石熔点比晶体硅熔点高的原因是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619369" y="3531234"/>
            <a:ext cx="10953263" cy="1200329"/>
          </a:xfrm>
          <a:prstGeom prst="rect">
            <a:avLst/>
          </a:prstGeom>
        </p:spPr>
        <p:txBody>
          <a:bodyPr>
            <a:spAutoFit/>
          </a:bodyPr>
          <a:lstStyle/>
          <a:p>
            <a:pPr algn="just">
              <a:lnSpc>
                <a:spcPct val="150000"/>
              </a:lnSpc>
              <a:spcAft>
                <a:spcPts val="0"/>
              </a:spcAft>
            </a:pPr>
            <a:r>
              <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共价晶体</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中，原子半径越小，共价键键能越大，熔点越高，原子半径：</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Si(</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或键长：</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C—C</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Si—Si)</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，键能：</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C—C</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Si—Si</a:t>
            </a:r>
          </a:p>
        </p:txBody>
      </p:sp>
      <p:sp>
        <p:nvSpPr>
          <p:cNvPr id="19" name="矩形 18">
            <a:hlinkClick r:id="rId7" action="ppaction://hlinksldjump"/>
          </p:cNvPr>
          <p:cNvSpPr/>
          <p:nvPr/>
        </p:nvSpPr>
        <p:spPr>
          <a:xfrm>
            <a:off x="11378232" y="6484114"/>
            <a:ext cx="813768" cy="373886"/>
          </a:xfrm>
          <a:prstGeom prst="rect">
            <a:avLst/>
          </a:prstGeom>
          <a:solidFill>
            <a:srgbClr val="062680"/>
          </a:solidFill>
        </p:spPr>
        <p:txBody>
          <a:bodyPr wrap="square">
            <a:spAutoFit/>
          </a:bodyPr>
          <a:lstStyle/>
          <a:p>
            <a:pPr algn="ctr">
              <a:tabLst>
                <a:tab pos="2430780" algn="l"/>
              </a:tabLst>
            </a:pPr>
            <a:r>
              <a:rPr lang="zh-CN" altLang="en-US" kern="100" dirty="0">
                <a:solidFill>
                  <a:schemeClr val="bg1"/>
                </a:solidFill>
                <a:latin typeface="+mj-ea"/>
                <a:ea typeface="+mj-ea"/>
                <a:cs typeface="Courier New" panose="02070309020205020404" pitchFamily="49" charset="0"/>
              </a:rPr>
              <a:t>返回</a:t>
            </a:r>
          </a:p>
        </p:txBody>
      </p:sp>
    </p:spTree>
    <p:extLst>
      <p:ext uri="{BB962C8B-B14F-4D97-AF65-F5344CB8AC3E}">
        <p14:creationId xmlns:p14="http://schemas.microsoft.com/office/powerpoint/2010/main" val="3597552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23592" y="2060848"/>
            <a:ext cx="9768408" cy="2304255"/>
          </a:xfrm>
          <a:prstGeom prst="roundRect">
            <a:avLst>
              <a:gd name="adj" fmla="val 0"/>
            </a:avLst>
          </a:prstGeom>
          <a:solidFill>
            <a:srgbClr val="D4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2711624" y="1780080"/>
            <a:ext cx="9480376" cy="2296991"/>
          </a:xfrm>
          <a:prstGeom prst="rect">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xmlns="" id="{C267AA83-D616-ED4E-81C0-545EB4398E09}"/>
              </a:ext>
            </a:extLst>
          </p:cNvPr>
          <p:cNvSpPr txBox="1"/>
          <p:nvPr/>
        </p:nvSpPr>
        <p:spPr>
          <a:xfrm>
            <a:off x="4698529" y="2328411"/>
            <a:ext cx="4925863" cy="1200329"/>
          </a:xfrm>
          <a:prstGeom prst="rect">
            <a:avLst/>
          </a:prstGeom>
          <a:noFill/>
        </p:spPr>
        <p:txBody>
          <a:bodyPr wrap="square" rtlCol="0" anchor="ctr">
            <a:spAutoFit/>
          </a:bodyPr>
          <a:lstStyle/>
          <a:p>
            <a:pPr algn="dist"/>
            <a:r>
              <a:rPr lang="zh-CN" altLang="en-US" sz="7200" b="1" dirty="0" smtClean="0">
                <a:solidFill>
                  <a:schemeClr val="bg1"/>
                </a:solidFill>
                <a:latin typeface="微软雅黑" panose="020B0503020204020204" pitchFamily="34" charset="-122"/>
              </a:rPr>
              <a:t>课时精练</a:t>
            </a:r>
            <a:endParaRPr lang="zh-CN" altLang="zh-CN" sz="7200" b="1" dirty="0">
              <a:solidFill>
                <a:schemeClr val="bg1"/>
              </a:solidFill>
              <a:latin typeface="微软雅黑" panose="020B0503020204020204" pitchFamily="34" charset="-122"/>
            </a:endParaRPr>
          </a:p>
        </p:txBody>
      </p:sp>
    </p:spTree>
    <p:extLst>
      <p:ext uri="{BB962C8B-B14F-4D97-AF65-F5344CB8AC3E}">
        <p14:creationId xmlns:p14="http://schemas.microsoft.com/office/powerpoint/2010/main" val="3319834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xmlns="" id="{F3C0D54F-E471-254D-996C-2FBC9553FFE9}"/>
              </a:ext>
            </a:extLst>
          </p:cNvPr>
          <p:cNvSpPr/>
          <p:nvPr/>
        </p:nvSpPr>
        <p:spPr>
          <a:xfrm>
            <a:off x="390000" y="1035318"/>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晶体具有各向异性，如蓝晶石</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·SiO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在不同方向上的硬度不同；又如石墨在与层垂直的方向上的电导率是与层平行的方向上的电导率</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晶体的各向异性主要表现在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硬度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导热性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导电性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④</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光学性质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①③</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B.</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②④</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①②③</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D.</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①②③④</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691563" y="372639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 name="圆角矩形 2">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1</a:t>
            </a:r>
            <a:endParaRPr kumimoji="1" lang="zh-CN" altLang="en-US" sz="1600" kern="0" dirty="0">
              <a:solidFill>
                <a:prstClr val="white"/>
              </a:solidFill>
              <a:latin typeface="Arial"/>
              <a:ea typeface="微软雅黑"/>
            </a:endParaRPr>
          </a:p>
        </p:txBody>
      </p:sp>
      <p:sp>
        <p:nvSpPr>
          <p:cNvPr id="4" name="圆角矩形 3">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2" name="圆角矩形 41">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3" name="圆角矩形 42">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4" name="圆角矩形 43">
            <a:hlinkClick r:id="rId16"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18" name="对象 17"/>
          <p:cNvGraphicFramePr>
            <a:graphicFrameLocks noChangeAspect="1"/>
          </p:cNvGraphicFramePr>
          <p:nvPr>
            <p:extLst>
              <p:ext uri="{D42A27DB-BD31-4B8C-83A1-F6EECF244321}">
                <p14:modId xmlns:p14="http://schemas.microsoft.com/office/powerpoint/2010/main" val="275660509"/>
              </p:ext>
            </p:extLst>
          </p:nvPr>
        </p:nvGraphicFramePr>
        <p:xfrm>
          <a:off x="8509436" y="1506695"/>
          <a:ext cx="846137" cy="884237"/>
        </p:xfrm>
        <a:graphic>
          <a:graphicData uri="http://schemas.openxmlformats.org/presentationml/2006/ole">
            <mc:AlternateContent xmlns:mc="http://schemas.openxmlformats.org/markup-compatibility/2006">
              <mc:Choice xmlns:v="urn:schemas-microsoft-com:vml" Requires="v">
                <p:oleObj spid="_x0000_s175118" name="文档" r:id="rId18" imgW="862705" imgH="896748" progId="Word.Document.12">
                  <p:embed/>
                </p:oleObj>
              </mc:Choice>
              <mc:Fallback>
                <p:oleObj name="文档" r:id="rId18" imgW="862705" imgH="896748" progId="Word.Document.12">
                  <p:embed/>
                  <p:pic>
                    <p:nvPicPr>
                      <p:cNvPr id="0" name=""/>
                      <p:cNvPicPr/>
                      <p:nvPr/>
                    </p:nvPicPr>
                    <p:blipFill>
                      <a:blip r:embed="rId19"/>
                      <a:stretch>
                        <a:fillRect/>
                      </a:stretch>
                    </p:blipFill>
                    <p:spPr>
                      <a:xfrm>
                        <a:off x="8509436" y="1506695"/>
                        <a:ext cx="846137" cy="884237"/>
                      </a:xfrm>
                      <a:prstGeom prst="rect">
                        <a:avLst/>
                      </a:prstGeom>
                    </p:spPr>
                  </p:pic>
                </p:oleObj>
              </mc:Fallback>
            </mc:AlternateContent>
          </a:graphicData>
        </a:graphic>
      </p:graphicFrame>
    </p:spTree>
    <p:extLst>
      <p:ext uri="{BB962C8B-B14F-4D97-AF65-F5344CB8AC3E}">
        <p14:creationId xmlns:p14="http://schemas.microsoft.com/office/powerpoint/2010/main" val="1394282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446495" y="472842"/>
            <a:ext cx="1129901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杭州高三模拟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下列关于物质的聚集状态的说法不正确的是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射线衍射实验可以区分晶体和非晶体，也可以获得分子的键长和键角的数值</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自然形成的水晶柱是晶体，从水晶柱上切削下来的粉末不是晶体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spc="-60" dirty="0" smtClean="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spc="-60" dirty="0" smtClean="0">
                <a:latin typeface="Times New Roman" panose="02020603050405020304" pitchFamily="18" charset="0"/>
                <a:ea typeface="微软雅黑" panose="020B0503020204020204" pitchFamily="34" charset="-122"/>
                <a:cs typeface="Times New Roman" panose="02020603050405020304" pitchFamily="18" charset="0"/>
              </a:rPr>
              <a:t>缺角的</a:t>
            </a:r>
            <a:r>
              <a:rPr lang="en-US" altLang="zh-CN" kern="100" spc="-60" dirty="0" err="1" smtClean="0">
                <a:latin typeface="Times New Roman" panose="02020603050405020304" pitchFamily="18" charset="0"/>
                <a:ea typeface="微软雅黑" panose="020B0503020204020204" pitchFamily="34" charset="-122"/>
                <a:cs typeface="Courier New" panose="02070309020205020404" pitchFamily="49" charset="0"/>
              </a:rPr>
              <a:t>NaCl</a:t>
            </a:r>
            <a:r>
              <a:rPr lang="zh-CN" altLang="zh-CN" kern="100" spc="-60" dirty="0" smtClean="0">
                <a:latin typeface="Times New Roman" panose="02020603050405020304" pitchFamily="18" charset="0"/>
                <a:ea typeface="微软雅黑" panose="020B0503020204020204" pitchFamily="34" charset="-122"/>
                <a:cs typeface="Times New Roman" panose="02020603050405020304" pitchFamily="18" charset="0"/>
              </a:rPr>
              <a:t>晶体在饱和</a:t>
            </a:r>
            <a:r>
              <a:rPr lang="en-US" altLang="zh-CN" kern="100" spc="-60" dirty="0" err="1" smtClean="0">
                <a:latin typeface="Times New Roman" panose="02020603050405020304" pitchFamily="18" charset="0"/>
                <a:ea typeface="微软雅黑" panose="020B0503020204020204" pitchFamily="34" charset="-122"/>
                <a:cs typeface="Courier New" panose="02070309020205020404" pitchFamily="49" charset="0"/>
              </a:rPr>
              <a:t>NaCl</a:t>
            </a:r>
            <a:r>
              <a:rPr lang="zh-CN" altLang="zh-CN" kern="100" spc="-60" dirty="0" smtClean="0">
                <a:latin typeface="Times New Roman" panose="02020603050405020304" pitchFamily="18" charset="0"/>
                <a:ea typeface="微软雅黑" panose="020B0503020204020204" pitchFamily="34" charset="-122"/>
                <a:cs typeface="Times New Roman" panose="02020603050405020304" pitchFamily="18" charset="0"/>
              </a:rPr>
              <a:t>溶液中慢慢生长为规则的多面体，体现了晶体的自范性</a:t>
            </a:r>
            <a:endParaRPr lang="zh-CN" altLang="zh-CN" sz="1050" kern="100" spc="-6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D</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液晶具有液体的流动性，在导热性、光学性质等物理性质方面具有类似晶体的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各</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en-US"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向</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异性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9"/>
          <p:cNvSpPr txBox="1"/>
          <p:nvPr/>
        </p:nvSpPr>
        <p:spPr>
          <a:xfrm>
            <a:off x="299440" y="1541915"/>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pSp>
        <p:nvGrpSpPr>
          <p:cNvPr id="23" name="组合 22">
            <a:extLst>
              <a:ext uri="{FF2B5EF4-FFF2-40B4-BE49-F238E27FC236}">
                <a16:creationId xmlns:a16="http://schemas.microsoft.com/office/drawing/2014/main" xmlns="" id="{574E7DD6-E482-894D-9E46-D2B62C9ED9EC}"/>
              </a:ext>
            </a:extLst>
          </p:cNvPr>
          <p:cNvGrpSpPr/>
          <p:nvPr/>
        </p:nvGrpSpPr>
        <p:grpSpPr>
          <a:xfrm>
            <a:off x="516000" y="4073242"/>
            <a:ext cx="11160000" cy="1443990"/>
            <a:chOff x="792914" y="3925222"/>
            <a:chExt cx="11160000" cy="1443990"/>
          </a:xfrm>
        </p:grpSpPr>
        <p:sp>
          <p:nvSpPr>
            <p:cNvPr id="24" name="圆角矩形 23">
              <a:extLst>
                <a:ext uri="{FF2B5EF4-FFF2-40B4-BE49-F238E27FC236}">
                  <a16:creationId xmlns:a16="http://schemas.microsoft.com/office/drawing/2014/main" xmlns="" id="{E0791A29-2CB4-2744-96C1-EA2037B165CE}"/>
                </a:ext>
              </a:extLst>
            </p:cNvPr>
            <p:cNvSpPr/>
            <p:nvPr/>
          </p:nvSpPr>
          <p:spPr>
            <a:xfrm>
              <a:off x="792914" y="4038112"/>
              <a:ext cx="11160000" cy="1331100"/>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6" name="矩形 5"/>
          <p:cNvSpPr/>
          <p:nvPr/>
        </p:nvSpPr>
        <p:spPr>
          <a:xfrm>
            <a:off x="651967" y="4300423"/>
            <a:ext cx="10799436" cy="113024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晶体形成后其结构是有序和可复制的，与大小无关，所以从水晶柱上切削下来的粉末也是晶体，故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6" name="圆角矩形 55">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7" name="圆角矩形 5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2</a:t>
            </a:r>
            <a:endParaRPr kumimoji="1" lang="zh-CN" altLang="en-US" sz="1600" kern="0" dirty="0">
              <a:solidFill>
                <a:prstClr val="white"/>
              </a:solidFill>
              <a:latin typeface="Arial"/>
              <a:ea typeface="微软雅黑"/>
            </a:endParaRPr>
          </a:p>
        </p:txBody>
      </p:sp>
      <p:sp>
        <p:nvSpPr>
          <p:cNvPr id="58" name="圆角矩形 57">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9" name="圆角矩形 58">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0" name="圆角矩形 59">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1" name="圆角矩形 60">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2" name="圆角矩形 61">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3" name="圆角矩形 62">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4" name="圆角矩形 63">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65" name="圆角矩形 64">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6" name="圆角矩形 65">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7" name="圆角矩形 66">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8" name="圆角矩形 67">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9" name="圆角矩形 68">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23560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426418" y="980728"/>
            <a:ext cx="11076375" cy="282382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只含分子的晶体一定是分子晶体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碘晶体升华时破坏了共价键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几乎所有的酸都属于分子晶体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稀有气体中只含原子，但稀有气体的晶体属于分子晶体</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9"/>
          <p:cNvSpPr txBox="1"/>
          <p:nvPr/>
        </p:nvSpPr>
        <p:spPr>
          <a:xfrm>
            <a:off x="283831" y="206084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8" name="圆角矩形 17">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0" name="圆角矩形 19">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1" name="圆角矩形 20">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3</a:t>
            </a:r>
            <a:endParaRPr kumimoji="1" lang="zh-CN" altLang="en-US" sz="1600" kern="0" dirty="0">
              <a:solidFill>
                <a:prstClr val="white"/>
              </a:solidFill>
              <a:latin typeface="Arial"/>
              <a:ea typeface="微软雅黑"/>
            </a:endParaRPr>
          </a:p>
        </p:txBody>
      </p:sp>
      <p:sp>
        <p:nvSpPr>
          <p:cNvPr id="22" name="圆角矩形 21">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3" name="圆角矩形 22">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4" name="圆角矩形 23">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5" name="圆角矩形 24">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6" name="圆角矩形 25">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7" name="圆角矩形 26">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8" name="圆角矩形 27">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9" name="圆角矩形 28">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0" name="圆角矩形 29">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1" name="圆角矩形 30">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2" name="圆角矩形 31">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2412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0" name="圆角矩形 19">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1" name="圆角矩形 20">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3</a:t>
            </a:r>
            <a:endParaRPr kumimoji="1" lang="zh-CN" altLang="en-US" sz="1600" kern="0" dirty="0">
              <a:solidFill>
                <a:prstClr val="white"/>
              </a:solidFill>
              <a:latin typeface="Arial"/>
              <a:ea typeface="微软雅黑"/>
            </a:endParaRPr>
          </a:p>
        </p:txBody>
      </p:sp>
      <p:sp>
        <p:nvSpPr>
          <p:cNvPr id="22" name="圆角矩形 21">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3" name="圆角矩形 22">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4" name="圆角矩形 23">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5" name="圆角矩形 24">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6" name="圆角矩形 25">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7" name="圆角矩形 26">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8" name="圆角矩形 27">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9" name="圆角矩形 28">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0" name="圆角矩形 29">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1" name="圆角矩形 30">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2" name="圆角矩形 31">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33" name="组合 32">
            <a:extLst>
              <a:ext uri="{FF2B5EF4-FFF2-40B4-BE49-F238E27FC236}">
                <a16:creationId xmlns:a16="http://schemas.microsoft.com/office/drawing/2014/main" xmlns="" id="{574E7DD6-E482-894D-9E46-D2B62C9ED9EC}"/>
              </a:ext>
            </a:extLst>
          </p:cNvPr>
          <p:cNvGrpSpPr/>
          <p:nvPr/>
        </p:nvGrpSpPr>
        <p:grpSpPr>
          <a:xfrm>
            <a:off x="516000" y="1196752"/>
            <a:ext cx="11160000" cy="3672408"/>
            <a:chOff x="792914" y="3925222"/>
            <a:chExt cx="11160000" cy="3672408"/>
          </a:xfrm>
        </p:grpSpPr>
        <p:sp>
          <p:nvSpPr>
            <p:cNvPr id="34" name="圆角矩形 33">
              <a:extLst>
                <a:ext uri="{FF2B5EF4-FFF2-40B4-BE49-F238E27FC236}">
                  <a16:creationId xmlns:a16="http://schemas.microsoft.com/office/drawing/2014/main" xmlns="" id="{E0791A29-2CB4-2744-96C1-EA2037B165CE}"/>
                </a:ext>
              </a:extLst>
            </p:cNvPr>
            <p:cNvSpPr/>
            <p:nvPr/>
          </p:nvSpPr>
          <p:spPr>
            <a:xfrm>
              <a:off x="792914" y="4038112"/>
              <a:ext cx="11160000" cy="3559518"/>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5" name="矩形 3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文本框 3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8" name="矩形 37"/>
          <p:cNvSpPr/>
          <p:nvPr/>
        </p:nvSpPr>
        <p:spPr>
          <a:xfrm>
            <a:off x="696282" y="1450915"/>
            <a:ext cx="10799436" cy="3346237"/>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分子晶体是分子通过相邻分子间的作用力形成的，只含分子的晶体一定是分子晶体，故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碘</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晶体属于分子晶体，升华时破坏了分子间作用力，故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几乎</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所有的酸都是由分子构成的，故几乎所有的酸都属于分子晶体，故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稀有气体</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是由原子直接构成的，只含原子，故稀有气体的晶体属于分子晶体，故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156449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par>
                                <p:cTn id="8" presetID="3"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407368" y="315238"/>
            <a:ext cx="11299010" cy="566306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如图是金属晶体内部的电子气理论示意图。电子气理论可以用来解释金属的性质，其中正确的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金属能导电是因为金属阳离子在外加电场作用</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下定</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en-US"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向</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移动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金属能导热是因为自由电子在热的作用下相互碰撞</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en-US"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从而</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发生热的传导</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金属具有延展性是因为在外力的作用下，金属中各原子层间会出现相对滑动，</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但</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en-US"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自由电子</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可以起到润滑剂的作用，使金属不会断裂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合金与纯金属相比，由于增加了不同的金属或非金属，使电子数目增多，所以</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合</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en-US"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金</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的延展性比纯金属强，硬度比纯金属</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9"/>
          <p:cNvSpPr txBox="1"/>
          <p:nvPr/>
        </p:nvSpPr>
        <p:spPr>
          <a:xfrm>
            <a:off x="273313" y="358064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5" name="圆角矩形 24">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6" name="圆角矩形 25">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7" name="圆角矩形 26">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8" name="圆角矩形 27">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sp>
        <p:nvSpPr>
          <p:cNvPr id="29" name="圆角矩形 28">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0" name="圆角矩形 29">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1" name="圆角矩形 30">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2" name="圆角矩形 31">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3" name="圆角矩形 32">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4" name="圆角矩形 33">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5" name="圆角矩形 34">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6" name="圆角矩形 35">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6" name="圆角矩形 45">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7" name="圆角矩形 46">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176130" name="Picture 2" descr="72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58148" y="1127228"/>
            <a:ext cx="3586448" cy="223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11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xmlns="" id="{574E7DD6-E482-894D-9E46-D2B62C9ED9EC}"/>
              </a:ext>
            </a:extLst>
          </p:cNvPr>
          <p:cNvGrpSpPr/>
          <p:nvPr/>
        </p:nvGrpSpPr>
        <p:grpSpPr>
          <a:xfrm>
            <a:off x="516000" y="836712"/>
            <a:ext cx="11160000" cy="4176464"/>
            <a:chOff x="792914" y="3925222"/>
            <a:chExt cx="11160000" cy="4176464"/>
          </a:xfrm>
        </p:grpSpPr>
        <p:sp>
          <p:nvSpPr>
            <p:cNvPr id="21" name="圆角矩形 20">
              <a:extLst>
                <a:ext uri="{FF2B5EF4-FFF2-40B4-BE49-F238E27FC236}">
                  <a16:creationId xmlns:a16="http://schemas.microsoft.com/office/drawing/2014/main" xmlns="" id="{E0791A29-2CB4-2744-96C1-EA2037B165CE}"/>
                </a:ext>
              </a:extLst>
            </p:cNvPr>
            <p:cNvSpPr/>
            <p:nvPr/>
          </p:nvSpPr>
          <p:spPr>
            <a:xfrm>
              <a:off x="792914" y="4038112"/>
              <a:ext cx="11160000" cy="4063574"/>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矩形 23"/>
          <p:cNvSpPr/>
          <p:nvPr/>
        </p:nvSpPr>
        <p:spPr>
          <a:xfrm>
            <a:off x="651967" y="1063893"/>
            <a:ext cx="7028209" cy="230832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金属能导电是因为自由电子在外加电场作用下定向移动，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自由电子</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在热的作用下与金属阳离子发生碰撞，实现热的传导，</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圆角矩形 24">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6" name="圆角矩形 25">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7" name="圆角矩形 26">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8" name="圆角矩形 27">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sp>
        <p:nvSpPr>
          <p:cNvPr id="29" name="圆角矩形 28">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0" name="圆角矩形 29">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1" name="圆角矩形 30">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2" name="圆角矩形 31">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3" name="圆角矩形 32">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4" name="圆角矩形 33">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5" name="圆角矩形 34">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6" name="圆角矩形 35">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6" name="圆角矩形 45">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7" name="圆角矩形 46">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38" name="Picture 2" descr="72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2238" y="1107895"/>
            <a:ext cx="3480971" cy="217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矩形 38"/>
          <p:cNvSpPr/>
          <p:nvPr/>
        </p:nvSpPr>
        <p:spPr>
          <a:xfrm>
            <a:off x="651967" y="3250148"/>
            <a:ext cx="10799436" cy="166776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合金与纯金属相比，由于增加了不同的金属或非金属，相当于填补了金属阳离子之间的空隙，所以一般情况下合金的延展性比纯金属弱，硬度比纯金属大，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293974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linds(horizontal)">
                                      <p:cBhvr>
                                        <p:cTn id="13" dur="500"/>
                                        <p:tgtEl>
                                          <p:spTgt spid="3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linds(horizontal)">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xmlns="" id="{F3C0D54F-E471-254D-996C-2FBC9553FFE9}"/>
              </a:ext>
            </a:extLst>
          </p:cNvPr>
          <p:cNvSpPr/>
          <p:nvPr/>
        </p:nvSpPr>
        <p:spPr>
          <a:xfrm>
            <a:off x="390000" y="836712"/>
            <a:ext cx="11412000" cy="337782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山东，</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5)</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AlN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GaN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属于第三代半导体材料，二者成键结构与金刚石相似，晶体中只存在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Ga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A.GaN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的熔点高于</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AlN</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晶体中所有化学键均为极性键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晶体中所有原子均采取</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杂化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晶体中所有原子的配位数均相同</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45118" y="191917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8" name="圆角矩形 17">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9" name="圆角矩形 18">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0" name="圆角矩形 19">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1" name="圆角矩形 20">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2" name="圆角矩形 21">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5</a:t>
            </a:r>
            <a:endParaRPr kumimoji="1" lang="zh-CN" altLang="en-US" sz="1600" kern="0" dirty="0">
              <a:solidFill>
                <a:prstClr val="white"/>
              </a:solidFill>
              <a:latin typeface="Arial"/>
              <a:ea typeface="微软雅黑"/>
            </a:endParaRPr>
          </a:p>
        </p:txBody>
      </p:sp>
      <p:sp>
        <p:nvSpPr>
          <p:cNvPr id="23" name="圆角矩形 22">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4" name="圆角矩形 23">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5" name="圆角矩形 24">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6" name="圆角矩形 25">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7" name="圆角矩形 26">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8" name="圆角矩形 27">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9" name="圆角矩形 28">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0" name="圆角矩形 29">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7" name="圆角矩形 46">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75463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xmlns="" id="{574E7DD6-E482-894D-9E46-D2B62C9ED9EC}"/>
              </a:ext>
            </a:extLst>
          </p:cNvPr>
          <p:cNvGrpSpPr/>
          <p:nvPr/>
        </p:nvGrpSpPr>
        <p:grpSpPr>
          <a:xfrm>
            <a:off x="516000" y="836712"/>
            <a:ext cx="11160000" cy="4786332"/>
            <a:chOff x="792914" y="3925222"/>
            <a:chExt cx="11160000" cy="4786332"/>
          </a:xfrm>
        </p:grpSpPr>
        <p:sp>
          <p:nvSpPr>
            <p:cNvPr id="21" name="圆角矩形 20">
              <a:extLst>
                <a:ext uri="{FF2B5EF4-FFF2-40B4-BE49-F238E27FC236}">
                  <a16:creationId xmlns:a16="http://schemas.microsoft.com/office/drawing/2014/main" xmlns="" id="{E0791A29-2CB4-2744-96C1-EA2037B165CE}"/>
                </a:ext>
              </a:extLst>
            </p:cNvPr>
            <p:cNvSpPr/>
            <p:nvPr/>
          </p:nvSpPr>
          <p:spPr>
            <a:xfrm>
              <a:off x="792914" y="4038112"/>
              <a:ext cx="11160000" cy="4673442"/>
            </a:xfrm>
            <a:prstGeom prst="roundRect">
              <a:avLst>
                <a:gd name="adj" fmla="val 412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6282" y="1098729"/>
            <a:ext cx="10799436" cy="4524315"/>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Ga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均为第</a:t>
            </a: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Ⅲ</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族元素，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属于第</a:t>
            </a: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Ⅴ</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族元素，</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AlN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GaN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的成键结构与金刚石相似，则其均为共价晶体，由于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原子的半径小于</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Ga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的键长小于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Ga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的键长，则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的键能较大，故</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GaN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的熔点低于</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AlN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说法错误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不同</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元素的原子之间形成的共价键为极性键，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说法正确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金刚石</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中每个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原子形成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个共价键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原子的价层电子对数为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，无孤电子对，故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原子均采取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原子的配位数是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，由于</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AlN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GaN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与金刚石结构相似，</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则其晶体中所有原子均采取</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杂化，所有原子的配位数也均为</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说法正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圆角矩形 23">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5</a:t>
            </a:r>
            <a:endParaRPr kumimoji="1" lang="zh-CN" altLang="en-US" sz="1600" kern="0" dirty="0">
              <a:solidFill>
                <a:prstClr val="white"/>
              </a:solidFill>
              <a:latin typeface="Arial"/>
              <a:ea typeface="微软雅黑"/>
            </a:endParaRPr>
          </a:p>
        </p:txBody>
      </p:sp>
      <p:sp>
        <p:nvSpPr>
          <p:cNvPr id="29" name="圆角矩形 28">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0" name="圆角矩形 29">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1" name="圆角矩形 30">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2" name="圆角矩形 31">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7" name="圆角矩形 46">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8" name="圆角矩形 47">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9" name="圆角矩形 48">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0" name="圆角矩形 49">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1" name="圆角矩形 50">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459712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620812"/>
            <a:ext cx="11412000" cy="4524315"/>
          </a:xfrm>
          <a:prstGeom prst="rect">
            <a:avLst/>
          </a:prstGeom>
        </p:spPr>
        <p:txBody>
          <a:bodyPr wrap="square">
            <a:spAutoFit/>
          </a:bodyPr>
          <a:lstStyle/>
          <a:p>
            <a:pPr algn="just">
              <a:lnSpc>
                <a:spcPct val="150000"/>
              </a:lnSpc>
              <a:spcAft>
                <a:spcPts val="0"/>
              </a:spcAft>
            </a:pPr>
            <a:r>
              <a:rPr lang="en-US" altLang="zh-CN" sz="2400" b="1" kern="100" dirty="0">
                <a:latin typeface="+mj-ea"/>
                <a:ea typeface="+mj-ea"/>
                <a:cs typeface="Courier New" panose="02070309020205020404" pitchFamily="49" charset="0"/>
              </a:rPr>
              <a:t>1.</a:t>
            </a:r>
            <a:r>
              <a:rPr lang="zh-CN" altLang="zh-CN" sz="2400" b="1" kern="100" dirty="0">
                <a:latin typeface="+mj-ea"/>
                <a:ea typeface="+mj-ea"/>
                <a:cs typeface="Courier New" panose="02070309020205020404" pitchFamily="49" charset="0"/>
              </a:rPr>
              <a:t>物质的聚集状态</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物质的聚集状态除了固态、液态、气态，</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还有</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以及</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介</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乎</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之间</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的塑晶态、液晶态等。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等离子体和液晶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等离子体：</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由</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和</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电中性粒子组成的整体上呈电中性的物质聚集体。具有良好的导电性和流动性。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液晶：介于液态和晶态之间的物质状态。既具有液体的流动性、黏度、形变性等，又具有晶体的导热性、光学性质等。</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6951387" y="2229837"/>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晶态</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8138351" y="2230991"/>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非晶态</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10577914" y="2229837"/>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晶态</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533966" y="2789637"/>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非晶态</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2657034" y="3874260"/>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电子</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7"/>
          <p:cNvSpPr/>
          <p:nvPr/>
        </p:nvSpPr>
        <p:spPr>
          <a:xfrm>
            <a:off x="3855043" y="3861035"/>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阳离子</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3759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0843" y="682903"/>
            <a:ext cx="11350315" cy="576248"/>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根据下表中给出的有关数据，判断下列说法错误的是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圆角矩形 27">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9" name="圆角矩形 28">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0" name="圆角矩形 29">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1" name="圆角矩形 30">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2" name="圆角矩形 31">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3" name="圆角矩形 32">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6</a:t>
            </a:r>
            <a:endParaRPr kumimoji="1" lang="zh-CN" altLang="en-US" sz="1600" kern="0" dirty="0">
              <a:solidFill>
                <a:prstClr val="white"/>
              </a:solidFill>
              <a:latin typeface="Arial"/>
              <a:ea typeface="微软雅黑"/>
            </a:endParaRPr>
          </a:p>
        </p:txBody>
      </p:sp>
      <p:sp>
        <p:nvSpPr>
          <p:cNvPr id="34" name="圆角矩形 33">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5" name="圆角矩形 34">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6" name="圆角矩形 35">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1" name="圆角矩形 40">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2" name="圆角矩形 41">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3" name="圆角矩形 42">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38" name="表格 37"/>
          <p:cNvGraphicFramePr>
            <a:graphicFrameLocks noGrp="1"/>
          </p:cNvGraphicFramePr>
          <p:nvPr>
            <p:extLst>
              <p:ext uri="{D42A27DB-BD31-4B8C-83A1-F6EECF244321}">
                <p14:modId xmlns:p14="http://schemas.microsoft.com/office/powerpoint/2010/main" val="1461174221"/>
              </p:ext>
            </p:extLst>
          </p:nvPr>
        </p:nvGraphicFramePr>
        <p:xfrm>
          <a:off x="516000" y="1402983"/>
          <a:ext cx="11160000" cy="1645920"/>
        </p:xfrm>
        <a:graphic>
          <a:graphicData uri="http://schemas.openxmlformats.org/drawingml/2006/table">
            <a:tbl>
              <a:tblPr/>
              <a:tblGrid>
                <a:gridCol w="2035742"/>
                <a:gridCol w="1641727"/>
                <a:gridCol w="1576060"/>
                <a:gridCol w="1925044"/>
                <a:gridCol w="2056383"/>
                <a:gridCol w="1925044"/>
              </a:tblGrid>
              <a:tr h="0">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AlCl</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SiCl</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晶体硼</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金刚石</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晶体硅</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熔点</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190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68</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2 300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3 550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1 415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沸点</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178</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2 550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4 827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2 355</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 name="矩形 38"/>
          <p:cNvSpPr/>
          <p:nvPr/>
        </p:nvSpPr>
        <p:spPr>
          <a:xfrm>
            <a:off x="420843" y="3227924"/>
            <a:ext cx="11350315" cy="2239074"/>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A.SiCl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是分子晶体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晶体硼是共价晶体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C.AlCl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是分子晶体，加热能升华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金刚石中的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比晶体硅中的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Si—Si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弱</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TextBox 9"/>
          <p:cNvSpPr txBox="1"/>
          <p:nvPr/>
        </p:nvSpPr>
        <p:spPr>
          <a:xfrm>
            <a:off x="244850" y="483324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55169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xmlns="" id="{574E7DD6-E482-894D-9E46-D2B62C9ED9EC}"/>
              </a:ext>
            </a:extLst>
          </p:cNvPr>
          <p:cNvGrpSpPr/>
          <p:nvPr/>
        </p:nvGrpSpPr>
        <p:grpSpPr>
          <a:xfrm>
            <a:off x="516000" y="1196752"/>
            <a:ext cx="11160000" cy="3168352"/>
            <a:chOff x="792914" y="3925222"/>
            <a:chExt cx="11160000" cy="3168352"/>
          </a:xfrm>
        </p:grpSpPr>
        <p:sp>
          <p:nvSpPr>
            <p:cNvPr id="23" name="圆角矩形 22">
              <a:extLst>
                <a:ext uri="{FF2B5EF4-FFF2-40B4-BE49-F238E27FC236}">
                  <a16:creationId xmlns:a16="http://schemas.microsoft.com/office/drawing/2014/main" xmlns="" id="{E0791A29-2CB4-2744-96C1-EA2037B165CE}"/>
                </a:ext>
              </a:extLst>
            </p:cNvPr>
            <p:cNvSpPr/>
            <p:nvPr/>
          </p:nvSpPr>
          <p:spPr>
            <a:xfrm>
              <a:off x="792914" y="4038112"/>
              <a:ext cx="11160000" cy="3055462"/>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6" name="矩形 25"/>
          <p:cNvSpPr/>
          <p:nvPr/>
        </p:nvSpPr>
        <p:spPr>
          <a:xfrm>
            <a:off x="696282" y="1431704"/>
            <a:ext cx="10799436" cy="2792239"/>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的熔、沸点低，都是分子晶体，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的沸点低于其熔点，即在低于熔化的温度下就能气化，故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加热能升华，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晶体</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硼的熔、沸点很高，所以晶体硼是共价晶体，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金刚石与晶体硅的熔、沸点相对高低可知，金刚石中的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比晶体硅中的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圆角矩形 27">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9" name="圆角矩形 28">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0" name="圆角矩形 29">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1" name="圆角矩形 30">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2" name="圆角矩形 31">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3" name="圆角矩形 32">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6</a:t>
            </a:r>
            <a:endParaRPr kumimoji="1" lang="zh-CN" altLang="en-US" sz="1600" kern="0" dirty="0">
              <a:solidFill>
                <a:prstClr val="white"/>
              </a:solidFill>
              <a:latin typeface="Arial"/>
              <a:ea typeface="微软雅黑"/>
            </a:endParaRPr>
          </a:p>
        </p:txBody>
      </p:sp>
      <p:sp>
        <p:nvSpPr>
          <p:cNvPr id="34" name="圆角矩形 33">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5" name="圆角矩形 34">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6" name="圆角矩形 35">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1" name="圆角矩形 40">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2" name="圆角矩形 41">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3" name="圆角矩形 42">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720974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FFF65964-AB35-1C41-A7F1-54DD8E8F48A6}"/>
              </a:ext>
            </a:extLst>
          </p:cNvPr>
          <p:cNvSpPr/>
          <p:nvPr/>
        </p:nvSpPr>
        <p:spPr>
          <a:xfrm>
            <a:off x="407368" y="445735"/>
            <a:ext cx="11187139" cy="60700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250440" algn="l"/>
              </a:tabLst>
            </a:pPr>
            <a:r>
              <a:rPr lang="en-US" altLang="zh-CN" kern="100" dirty="0">
                <a:latin typeface="Times New Roman" panose="02020603050405020304" pitchFamily="18" charset="0"/>
                <a:ea typeface="微软雅黑" panose="020B0503020204020204" pitchFamily="34" charset="-122"/>
              </a:rPr>
              <a:t>7.</a:t>
            </a:r>
            <a:r>
              <a:rPr lang="en-US" altLang="zh-CN" kern="100" dirty="0">
                <a:latin typeface="Times New Roman" panose="02020603050405020304" pitchFamily="18" charset="0"/>
                <a:ea typeface="楷体_GB2312" panose="02010609030101010101" pitchFamily="49" charset="-122"/>
              </a:rPr>
              <a:t>(2023·</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嘉兴模拟</a:t>
            </a:r>
            <a:r>
              <a:rPr lang="en-US" altLang="zh-CN" kern="100" dirty="0">
                <a:latin typeface="Times New Roman" panose="02020603050405020304" pitchFamily="18" charset="0"/>
                <a:ea typeface="楷体_GB2312" panose="02010609030101010101" pitchFamily="49" charset="-122"/>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观察下列模型，判断下列说法错误的是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矩形 20">
            <a:extLst>
              <a:ext uri="{FF2B5EF4-FFF2-40B4-BE49-F238E27FC236}">
                <a16:creationId xmlns:a16="http://schemas.microsoft.com/office/drawing/2014/main" xmlns="" id="{FFF65964-AB35-1C41-A7F1-54DD8E8F48A6}"/>
              </a:ext>
            </a:extLst>
          </p:cNvPr>
          <p:cNvSpPr/>
          <p:nvPr/>
        </p:nvSpPr>
        <p:spPr>
          <a:xfrm>
            <a:off x="407368" y="3627606"/>
            <a:ext cx="11187139" cy="226982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原子数相同的金刚石和碳化硅，共价键个数之比为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B.SiO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晶体中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Si—O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个数比为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石墨烯中碳原子和六元环个数比为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晶体堆积属于分子密堆积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72061" y="363523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0" name="圆角矩形 19">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7</a:t>
            </a:r>
            <a:endParaRPr kumimoji="1" lang="zh-CN" altLang="en-US" sz="1600" kern="0" dirty="0">
              <a:solidFill>
                <a:prstClr val="white"/>
              </a:solidFill>
              <a:latin typeface="Arial"/>
              <a:ea typeface="微软雅黑"/>
            </a:endParaRPr>
          </a:p>
        </p:txBody>
      </p:sp>
      <p:sp>
        <p:nvSpPr>
          <p:cNvPr id="28" name="圆角矩形 27">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9" name="圆角矩形 28">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0" name="圆角矩形 49">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32" name="表格 31"/>
          <p:cNvGraphicFramePr>
            <a:graphicFrameLocks noGrp="1"/>
          </p:cNvGraphicFramePr>
          <p:nvPr>
            <p:extLst>
              <p:ext uri="{D42A27DB-BD31-4B8C-83A1-F6EECF244321}">
                <p14:modId xmlns:p14="http://schemas.microsoft.com/office/powerpoint/2010/main" val="761273355"/>
              </p:ext>
            </p:extLst>
          </p:nvPr>
        </p:nvGraphicFramePr>
        <p:xfrm>
          <a:off x="516001" y="1268760"/>
          <a:ext cx="11159999" cy="2194560"/>
        </p:xfrm>
        <a:graphic>
          <a:graphicData uri="http://schemas.openxmlformats.org/drawingml/2006/table">
            <a:tbl>
              <a:tblPr/>
              <a:tblGrid>
                <a:gridCol w="1641826"/>
                <a:gridCol w="2379198"/>
                <a:gridCol w="2379198"/>
                <a:gridCol w="2379198"/>
                <a:gridCol w="2380579"/>
              </a:tblGrid>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金刚石</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碳化硅</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二氧化硅</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石墨烯</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pPr>
                      <a:endParaRPr lang="en-US" altLang="zh-CN"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pP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78178" name="Picture 2" descr="723"/>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6527" y="2256199"/>
            <a:ext cx="705340"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0" name="Picture 4" descr="72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8224" y="2157036"/>
            <a:ext cx="1058009" cy="97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1" name="Picture 5" descr="726"/>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8168" y="2250745"/>
            <a:ext cx="1058009" cy="80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2" name="Picture 6" descr="727"/>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68408" y="1980131"/>
            <a:ext cx="1463266" cy="134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79" name="Picture 3" descr="724"/>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97299" y="2285581"/>
            <a:ext cx="708433" cy="640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59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574E7DD6-E482-894D-9E46-D2B62C9ED9EC}"/>
              </a:ext>
            </a:extLst>
          </p:cNvPr>
          <p:cNvGrpSpPr/>
          <p:nvPr/>
        </p:nvGrpSpPr>
        <p:grpSpPr>
          <a:xfrm>
            <a:off x="516000" y="459254"/>
            <a:ext cx="11160000" cy="5384444"/>
            <a:chOff x="792914" y="3925222"/>
            <a:chExt cx="11160000" cy="5384444"/>
          </a:xfrm>
        </p:grpSpPr>
        <p:sp>
          <p:nvSpPr>
            <p:cNvPr id="23" name="圆角矩形 22">
              <a:extLst>
                <a:ext uri="{FF2B5EF4-FFF2-40B4-BE49-F238E27FC236}">
                  <a16:creationId xmlns:a16="http://schemas.microsoft.com/office/drawing/2014/main" xmlns="" id="{E0791A29-2CB4-2744-96C1-EA2037B165CE}"/>
                </a:ext>
              </a:extLst>
            </p:cNvPr>
            <p:cNvSpPr/>
            <p:nvPr/>
          </p:nvSpPr>
          <p:spPr>
            <a:xfrm>
              <a:off x="792914" y="4038112"/>
              <a:ext cx="11160000" cy="5271554"/>
            </a:xfrm>
            <a:prstGeom prst="roundRect">
              <a:avLst>
                <a:gd name="adj" fmla="val 297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7" name="矩形 26"/>
          <p:cNvSpPr/>
          <p:nvPr/>
        </p:nvSpPr>
        <p:spPr>
          <a:xfrm>
            <a:off x="696282" y="765385"/>
            <a:ext cx="10799436" cy="5078313"/>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金刚石和碳化硅都是共价晶体，在晶体中每个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原子与相邻的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个原子形成共价键，每个共价键为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个原子所共有，因此若晶体中含有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原子，则物质含有共价键的数目是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，故原子数相同的金刚石和碳化硅共价键个数之比为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晶体中，每个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原子与相邻的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原子形成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个数比为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在</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石墨烯中，每个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原子为相邻的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个六元环所共有，则在六元环中含有的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2400" kern="100" dirty="0" smtClean="0">
                <a:latin typeface="宋体" panose="02010600030101010101" pitchFamily="2" charset="-122"/>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，因此石墨烯中碳原子和六元环个数比为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60</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分子之间只有范德华力，所以晶体是分子密堆积，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4" name="圆角矩形 23">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1" name="圆角矩形 30">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6" name="圆角矩形 45">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7</a:t>
            </a:r>
            <a:endParaRPr kumimoji="1" lang="zh-CN" altLang="en-US" sz="1600" kern="0" dirty="0">
              <a:solidFill>
                <a:prstClr val="white"/>
              </a:solidFill>
              <a:latin typeface="Arial"/>
              <a:ea typeface="微软雅黑"/>
            </a:endParaRPr>
          </a:p>
        </p:txBody>
      </p:sp>
      <p:sp>
        <p:nvSpPr>
          <p:cNvPr id="47" name="圆角矩形 46">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8" name="圆角矩形 47">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0" name="圆角矩形 49">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3" name="圆角矩形 52">
            <a:hlinkClick r:id="rId16"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33" name="对象 32"/>
          <p:cNvGraphicFramePr>
            <a:graphicFrameLocks noChangeAspect="1"/>
          </p:cNvGraphicFramePr>
          <p:nvPr>
            <p:extLst>
              <p:ext uri="{D42A27DB-BD31-4B8C-83A1-F6EECF244321}">
                <p14:modId xmlns:p14="http://schemas.microsoft.com/office/powerpoint/2010/main" val="1169478573"/>
              </p:ext>
            </p:extLst>
          </p:nvPr>
        </p:nvGraphicFramePr>
        <p:xfrm>
          <a:off x="2225527" y="4535247"/>
          <a:ext cx="846137" cy="884237"/>
        </p:xfrm>
        <a:graphic>
          <a:graphicData uri="http://schemas.openxmlformats.org/presentationml/2006/ole">
            <mc:AlternateContent xmlns:mc="http://schemas.openxmlformats.org/markup-compatibility/2006">
              <mc:Choice xmlns:v="urn:schemas-microsoft-com:vml" Requires="v">
                <p:oleObj spid="_x0000_s126023" name="文档" r:id="rId18" imgW="862705" imgH="896748" progId="Word.Document.12">
                  <p:embed/>
                </p:oleObj>
              </mc:Choice>
              <mc:Fallback>
                <p:oleObj name="文档" r:id="rId18" imgW="862705" imgH="896748" progId="Word.Document.12">
                  <p:embed/>
                  <p:pic>
                    <p:nvPicPr>
                      <p:cNvPr id="0" name=""/>
                      <p:cNvPicPr/>
                      <p:nvPr/>
                    </p:nvPicPr>
                    <p:blipFill>
                      <a:blip r:embed="rId19"/>
                      <a:stretch>
                        <a:fillRect/>
                      </a:stretch>
                    </p:blipFill>
                    <p:spPr>
                      <a:xfrm>
                        <a:off x="2225527" y="4535247"/>
                        <a:ext cx="846137" cy="884237"/>
                      </a:xfrm>
                      <a:prstGeom prst="rect">
                        <a:avLst/>
                      </a:prstGeom>
                    </p:spPr>
                  </p:pic>
                </p:oleObj>
              </mc:Fallback>
            </mc:AlternateContent>
          </a:graphicData>
        </a:graphic>
      </p:graphicFrame>
    </p:spTree>
    <p:extLst>
      <p:ext uri="{BB962C8B-B14F-4D97-AF65-F5344CB8AC3E}">
        <p14:creationId xmlns:p14="http://schemas.microsoft.com/office/powerpoint/2010/main" val="4098650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linds(horizontal)">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xmlns="" id="{9EF13083-441D-CC41-A3B9-50FF39250BAC}"/>
              </a:ext>
            </a:extLst>
          </p:cNvPr>
          <p:cNvSpPr/>
          <p:nvPr/>
        </p:nvSpPr>
        <p:spPr>
          <a:xfrm>
            <a:off x="502431" y="980728"/>
            <a:ext cx="11187139"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8.PCl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晶体的晶胞结构如图。下列说法正确的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该晶体为分子晶体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晶胞体心上微粒为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晶胞顶点上微粒的空间结构为正八面体形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存在的化学键类型仅有极性</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共价键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0" name="TextBox 9"/>
          <p:cNvSpPr txBox="1"/>
          <p:nvPr/>
        </p:nvSpPr>
        <p:spPr>
          <a:xfrm>
            <a:off x="371448" y="2577659"/>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6" name="圆角矩形 25">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1" name="圆角矩形 30">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6" name="圆角矩形 45">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8</a:t>
            </a:r>
            <a:endParaRPr kumimoji="1" lang="zh-CN" altLang="en-US" sz="1600" kern="0" dirty="0">
              <a:solidFill>
                <a:prstClr val="white"/>
              </a:solidFill>
              <a:latin typeface="Arial"/>
              <a:ea typeface="微软雅黑"/>
            </a:endParaRPr>
          </a:p>
        </p:txBody>
      </p:sp>
      <p:sp>
        <p:nvSpPr>
          <p:cNvPr id="48" name="圆角矩形 47">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0" name="圆角矩形 4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3" name="圆角矩形 52">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179202" name="Picture 2" descr="728"/>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8962" y="1158216"/>
            <a:ext cx="2891568" cy="249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85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9EF13083-441D-CC41-A3B9-50FF39250BAC}"/>
              </a:ext>
            </a:extLst>
          </p:cNvPr>
          <p:cNvSpPr/>
          <p:nvPr/>
        </p:nvSpPr>
        <p:spPr>
          <a:xfrm>
            <a:off x="390000" y="1073889"/>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五羰基铁</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是一种具有三角双锥结构的黄色黏稠状液体，结构如图所示，已知其熔点为－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，沸点为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103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。下列推测不合理的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属于分子晶体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不溶于水，易溶于苯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隔绝空气受热分解生成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每个</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粒子中含</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σ</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54643" y="378904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1" name="圆角矩形 20">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9" name="圆角矩形 28">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0" name="圆角矩形 29">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9</a:t>
            </a:r>
            <a:endParaRPr kumimoji="1" lang="zh-CN" altLang="en-US" sz="1600" kern="0" dirty="0">
              <a:solidFill>
                <a:prstClr val="white"/>
              </a:solidFill>
              <a:latin typeface="Arial"/>
              <a:ea typeface="微软雅黑"/>
            </a:endParaRPr>
          </a:p>
        </p:txBody>
      </p:sp>
      <p:sp>
        <p:nvSpPr>
          <p:cNvPr id="47" name="圆角矩形 46">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8" name="圆角矩形 47">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9" name="圆角矩形 48">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0" name="圆角矩形 49">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1" name="圆角矩形 50">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180226" name="Picture 2" descr="729"/>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55114" y="1916832"/>
            <a:ext cx="2309366" cy="239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80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574E7DD6-E482-894D-9E46-D2B62C9ED9EC}"/>
              </a:ext>
            </a:extLst>
          </p:cNvPr>
          <p:cNvGrpSpPr/>
          <p:nvPr/>
        </p:nvGrpSpPr>
        <p:grpSpPr>
          <a:xfrm>
            <a:off x="516000" y="908720"/>
            <a:ext cx="11160000" cy="3816425"/>
            <a:chOff x="792914" y="3925222"/>
            <a:chExt cx="11160000" cy="3816425"/>
          </a:xfrm>
        </p:grpSpPr>
        <p:sp>
          <p:nvSpPr>
            <p:cNvPr id="23" name="圆角矩形 22">
              <a:extLst>
                <a:ext uri="{FF2B5EF4-FFF2-40B4-BE49-F238E27FC236}">
                  <a16:creationId xmlns:a16="http://schemas.microsoft.com/office/drawing/2014/main" xmlns="" id="{E0791A29-2CB4-2744-96C1-EA2037B165CE}"/>
                </a:ext>
              </a:extLst>
            </p:cNvPr>
            <p:cNvSpPr/>
            <p:nvPr/>
          </p:nvSpPr>
          <p:spPr>
            <a:xfrm>
              <a:off x="792914" y="4038113"/>
              <a:ext cx="11160000" cy="3703534"/>
            </a:xfrm>
            <a:prstGeom prst="roundRect">
              <a:avLst>
                <a:gd name="adj" fmla="val 412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6" name="矩形 25"/>
          <p:cNvSpPr/>
          <p:nvPr/>
        </p:nvSpPr>
        <p:spPr>
          <a:xfrm>
            <a:off x="749745" y="1162597"/>
            <a:ext cx="7722519" cy="3416320"/>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五羰基铁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是一种具有三角双锥结构的非极性分子，易溶于非极性溶剂苯中，故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五</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羰基铁不稳定，在隔绝空气条件下受热分解，生成铁和一氧化碳，故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分子</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中铁和碳原子形成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键，每个碳氧三键中含一个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键，则每个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粒子中含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圆角矩形 26">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8" name="圆角矩形 27">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0" name="圆角矩形 29">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1" name="圆角矩形 30">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7" name="圆角矩形 46">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8" name="圆角矩形 47">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9" name="圆角矩形 48">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0" name="圆角矩形 49">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9</a:t>
            </a:r>
            <a:endParaRPr kumimoji="1" lang="zh-CN" altLang="en-US" sz="1600" kern="0" dirty="0">
              <a:solidFill>
                <a:prstClr val="white"/>
              </a:solidFill>
              <a:latin typeface="Arial"/>
              <a:ea typeface="微软雅黑"/>
            </a:endParaRPr>
          </a:p>
        </p:txBody>
      </p:sp>
      <p:sp>
        <p:nvSpPr>
          <p:cNvPr id="51" name="圆角矩形 50">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2" name="圆角矩形 51">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3" name="圆角矩形 52">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4" name="圆角矩形 53">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5" name="圆角矩形 54">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9" name="Picture 2" descr="729"/>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38001" y="1328377"/>
            <a:ext cx="2441181" cy="253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724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xmlns="" id="{9EF13083-441D-CC41-A3B9-50FF39250BAC}"/>
              </a:ext>
            </a:extLst>
          </p:cNvPr>
          <p:cNvSpPr/>
          <p:nvPr/>
        </p:nvSpPr>
        <p:spPr>
          <a:xfrm>
            <a:off x="390000" y="430791"/>
            <a:ext cx="9090376"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铝的卤化物</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AlX</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气态时以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双聚形态存在，下列说法错误的是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圆角矩形 23">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0" name="圆角矩形 29">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8" name="圆角矩形 47">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50" name="圆角矩形 4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3" name="圆角矩形 52">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181250" name="Picture 2" descr="730"/>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21230" y="646815"/>
            <a:ext cx="1784079" cy="81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 name="表格 31"/>
          <p:cNvGraphicFramePr>
            <a:graphicFrameLocks noGrp="1"/>
          </p:cNvGraphicFramePr>
          <p:nvPr>
            <p:extLst>
              <p:ext uri="{D42A27DB-BD31-4B8C-83A1-F6EECF244321}">
                <p14:modId xmlns:p14="http://schemas.microsoft.com/office/powerpoint/2010/main" val="2445004235"/>
              </p:ext>
            </p:extLst>
          </p:nvPr>
        </p:nvGraphicFramePr>
        <p:xfrm>
          <a:off x="516000" y="1709517"/>
          <a:ext cx="11160001" cy="1645920"/>
        </p:xfrm>
        <a:graphic>
          <a:graphicData uri="http://schemas.openxmlformats.org/drawingml/2006/table">
            <a:tbl>
              <a:tblPr/>
              <a:tblGrid>
                <a:gridCol w="1996472"/>
                <a:gridCol w="2231999"/>
                <a:gridCol w="2382886"/>
                <a:gridCol w="2403127"/>
                <a:gridCol w="2145517"/>
              </a:tblGrid>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性质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AlF</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AlCl</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AlBr</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AlI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熔点</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1 290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192.4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97.8</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189.4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沸点</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1 272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256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382</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 name="矩形 32">
            <a:extLst>
              <a:ext uri="{FF2B5EF4-FFF2-40B4-BE49-F238E27FC236}">
                <a16:creationId xmlns:a16="http://schemas.microsoft.com/office/drawing/2014/main" xmlns="" id="{9EF13083-441D-CC41-A3B9-50FF39250BAC}"/>
              </a:ext>
            </a:extLst>
          </p:cNvPr>
          <p:cNvSpPr/>
          <p:nvPr/>
        </p:nvSpPr>
        <p:spPr>
          <a:xfrm>
            <a:off x="390000" y="3503358"/>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A.AlF</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晶体类型与其他三种不同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中所含配位键数目为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原子价电子层均满足</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8e</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结构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D.AlCl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熔点高于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AlBr</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的原因是</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的电负性大于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，具有一定离子晶体</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特征</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 name="TextBox 9"/>
          <p:cNvSpPr txBox="1"/>
          <p:nvPr/>
        </p:nvSpPr>
        <p:spPr>
          <a:xfrm>
            <a:off x="236141" y="402481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1288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xmlns="" id="{574E7DD6-E482-894D-9E46-D2B62C9ED9EC}"/>
              </a:ext>
            </a:extLst>
          </p:cNvPr>
          <p:cNvGrpSpPr/>
          <p:nvPr/>
        </p:nvGrpSpPr>
        <p:grpSpPr>
          <a:xfrm>
            <a:off x="516000" y="1196752"/>
            <a:ext cx="11160000" cy="3240359"/>
            <a:chOff x="792914" y="3925222"/>
            <a:chExt cx="11160000" cy="3240359"/>
          </a:xfrm>
        </p:grpSpPr>
        <p:sp>
          <p:nvSpPr>
            <p:cNvPr id="19" name="圆角矩形 18">
              <a:extLst>
                <a:ext uri="{FF2B5EF4-FFF2-40B4-BE49-F238E27FC236}">
                  <a16:creationId xmlns:a16="http://schemas.microsoft.com/office/drawing/2014/main" xmlns="" id="{E0791A29-2CB4-2744-96C1-EA2037B165CE}"/>
                </a:ext>
              </a:extLst>
            </p:cNvPr>
            <p:cNvSpPr/>
            <p:nvPr/>
          </p:nvSpPr>
          <p:spPr>
            <a:xfrm>
              <a:off x="792914" y="4038112"/>
              <a:ext cx="11160000" cy="3127469"/>
            </a:xfrm>
            <a:prstGeom prst="roundRect">
              <a:avLst>
                <a:gd name="adj" fmla="val 419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34681" y="1459462"/>
            <a:ext cx="10799436" cy="2862322"/>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AlF</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为离子晶体，其他三种为分子晶体，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每个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与周围的三个</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共用一对电子，与另一个</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形成配位键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中所含配位键数目为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每个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与周围的三个</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共用一对电子，与另一个</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形成配位键，均满足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电子结构，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圆角矩形 23">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0" name="圆角矩形 29">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8" name="圆角矩形 47">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50" name="圆角矩形 4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3" name="圆角矩形 52">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2" name="Picture 2" descr="730"/>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43463" y="1675229"/>
            <a:ext cx="1801920" cy="82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868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75F79D94-896B-AE4F-97EE-8AF2ABE2A968}"/>
              </a:ext>
            </a:extLst>
          </p:cNvPr>
          <p:cNvSpPr/>
          <p:nvPr/>
        </p:nvSpPr>
        <p:spPr>
          <a:xfrm>
            <a:off x="407368" y="908720"/>
            <a:ext cx="11299010" cy="393182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11.</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义乌高三月考</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是核外电子数最少的元素，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是地壳中含量最丰富的元素，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在地壳中的含量仅次于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可以形成自然界中硬度最大的共价晶体。下列叙述错误的是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A.X</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晶体的熔点高于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WX</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晶体的熔点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固态</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是分子晶体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C.ZW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是共价晶体，其硬度比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晶体的大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是同一主族的元素，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与元素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形成的晶体都是共价晶体</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71245" y="415904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8" name="圆角矩形 17">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9" name="圆角矩形 18">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0" name="圆角矩形 19">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1" name="圆角矩形 20">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2" name="圆角矩形 21">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3" name="圆角矩形 22">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4" name="圆角矩形 23">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5" name="圆角矩形 24">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6" name="圆角矩形 25">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7" name="圆角矩形 26">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8" name="圆角矩形 27">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29" name="圆角矩形 28">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6" name="圆角矩形 45">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7" name="圆角矩形 46">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294825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489541"/>
            <a:ext cx="11412000" cy="1200329"/>
          </a:xfrm>
          <a:prstGeom prst="rect">
            <a:avLst/>
          </a:prstGeom>
        </p:spPr>
        <p:txBody>
          <a:bodyPr wrap="square">
            <a:spAutoFit/>
          </a:bodyPr>
          <a:lstStyle/>
          <a:p>
            <a:pPr algn="just">
              <a:lnSpc>
                <a:spcPct val="150000"/>
              </a:lnSpc>
              <a:spcAft>
                <a:spcPts val="0"/>
              </a:spcAft>
            </a:pPr>
            <a:r>
              <a:rPr lang="en-US" altLang="zh-CN" sz="2400" b="1" kern="100" dirty="0">
                <a:latin typeface="+mj-ea"/>
                <a:ea typeface="+mj-ea"/>
                <a:cs typeface="Courier New" panose="02070309020205020404" pitchFamily="49" charset="0"/>
              </a:rPr>
              <a:t>2.</a:t>
            </a:r>
            <a:r>
              <a:rPr lang="zh-CN" altLang="zh-CN" sz="2400" b="1" kern="100" dirty="0">
                <a:latin typeface="+mj-ea"/>
                <a:ea typeface="+mj-ea"/>
                <a:cs typeface="Courier New" panose="02070309020205020404" pitchFamily="49" charset="0"/>
              </a:rPr>
              <a:t>晶体与非晶体</a:t>
            </a:r>
          </a:p>
          <a:p>
            <a:pPr>
              <a:lnSpc>
                <a:spcPct val="150000"/>
              </a:lnSpc>
            </a:pPr>
            <a:r>
              <a:rPr lang="en-US" altLang="zh-CN" sz="2400" kern="100" dirty="0">
                <a:latin typeface="Times New Roman" panose="02020603050405020304" pitchFamily="18" charset="0"/>
                <a:ea typeface="微软雅黑" panose="020B0503020204020204" pitchFamily="34" charset="-122"/>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晶体与非晶体的比较</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173335136"/>
              </p:ext>
            </p:extLst>
          </p:nvPr>
        </p:nvGraphicFramePr>
        <p:xfrm>
          <a:off x="516000" y="2784316"/>
          <a:ext cx="11160000" cy="2743200"/>
        </p:xfrm>
        <a:graphic>
          <a:graphicData uri="http://schemas.openxmlformats.org/drawingml/2006/table">
            <a:tbl>
              <a:tblPr/>
              <a:tblGrid>
                <a:gridCol w="1331528"/>
                <a:gridCol w="1512168"/>
                <a:gridCol w="5256584"/>
                <a:gridCol w="3059720"/>
              </a:tblGrid>
              <a:tr h="0">
                <a:tc gridSpan="2">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晶体</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非晶体</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结构特征</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原子在三维空间里</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呈</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排列</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原子</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排列</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3">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性质特征</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自范性</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熔点</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异同表现</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6198778" y="3338420"/>
            <a:ext cx="1723549" cy="461665"/>
          </a:xfrm>
          <a:prstGeom prst="rect">
            <a:avLst/>
          </a:prstGeom>
        </p:spPr>
        <p:txBody>
          <a:bodyPr wrap="none">
            <a:spAutoFit/>
          </a:bodyPr>
          <a:lstStyle/>
          <a:p>
            <a:pPr algn="just"/>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周期性有序</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10047731" y="3355838"/>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相对无序</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5745591" y="3890908"/>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有</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7"/>
          <p:cNvSpPr/>
          <p:nvPr/>
        </p:nvSpPr>
        <p:spPr>
          <a:xfrm>
            <a:off x="9903715" y="3903439"/>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无</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5539680" y="4334087"/>
            <a:ext cx="800219" cy="580865"/>
          </a:xfrm>
          <a:prstGeom prst="rect">
            <a:avLst/>
          </a:prstGeom>
        </p:spPr>
        <p:txBody>
          <a:bodyPr wrap="none">
            <a:spAutoFit/>
          </a:bodyPr>
          <a:lstStyle/>
          <a:p>
            <a:pPr algn="ctr">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固定</a:t>
            </a:r>
          </a:p>
        </p:txBody>
      </p:sp>
      <p:sp>
        <p:nvSpPr>
          <p:cNvPr id="10" name="矩形 9"/>
          <p:cNvSpPr/>
          <p:nvPr/>
        </p:nvSpPr>
        <p:spPr>
          <a:xfrm>
            <a:off x="9604647" y="4455207"/>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不固定</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矩形 10"/>
          <p:cNvSpPr/>
          <p:nvPr/>
        </p:nvSpPr>
        <p:spPr>
          <a:xfrm>
            <a:off x="5258031" y="4993266"/>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各向异性</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矩形 11"/>
          <p:cNvSpPr/>
          <p:nvPr/>
        </p:nvSpPr>
        <p:spPr>
          <a:xfrm>
            <a:off x="9442050" y="4992268"/>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各向同性</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34769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xmlns="" id="{574E7DD6-E482-894D-9E46-D2B62C9ED9EC}"/>
              </a:ext>
            </a:extLst>
          </p:cNvPr>
          <p:cNvGrpSpPr/>
          <p:nvPr/>
        </p:nvGrpSpPr>
        <p:grpSpPr>
          <a:xfrm>
            <a:off x="516000" y="836712"/>
            <a:ext cx="11160000" cy="3816424"/>
            <a:chOff x="792914" y="3925222"/>
            <a:chExt cx="11160000" cy="3816424"/>
          </a:xfrm>
        </p:grpSpPr>
        <p:sp>
          <p:nvSpPr>
            <p:cNvPr id="33" name="圆角矩形 32">
              <a:extLst>
                <a:ext uri="{FF2B5EF4-FFF2-40B4-BE49-F238E27FC236}">
                  <a16:creationId xmlns:a16="http://schemas.microsoft.com/office/drawing/2014/main" xmlns="" id="{E0791A29-2CB4-2744-96C1-EA2037B165CE}"/>
                </a:ext>
              </a:extLst>
            </p:cNvPr>
            <p:cNvSpPr/>
            <p:nvPr/>
          </p:nvSpPr>
          <p:spPr>
            <a:xfrm>
              <a:off x="792914" y="4038113"/>
              <a:ext cx="11160000" cy="3703533"/>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749745" y="1115134"/>
            <a:ext cx="10692511" cy="3346237"/>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晶体是冰，分子间存在氢键，熔点高于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固态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，属于分子晶体，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SiC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、晶体硅为共价晶体，碳的原子半径小于硅，</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SiC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的硬度比晶体硅的大，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均是分子晶体，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8" name="圆角矩形 27">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9" name="圆角矩形 28">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0" name="圆角矩形 29">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1" name="圆角矩形 30">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36" name="圆角矩形 35">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688666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1991D404-2CED-D84E-A33D-6A797F18D4C4}"/>
              </a:ext>
            </a:extLst>
          </p:cNvPr>
          <p:cNvSpPr/>
          <p:nvPr/>
        </p:nvSpPr>
        <p:spPr>
          <a:xfrm>
            <a:off x="390000" y="387246"/>
            <a:ext cx="11412000" cy="60700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rPr>
              <a:t>12.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下表给出了三组物质的相关性质数据：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7" name="圆角矩形 4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8" name="圆角矩形 47">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9" name="圆角矩形 48">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0" name="圆角矩形 49">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1" name="圆角矩形 50">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2" name="圆角矩形 51">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3" name="圆角矩形 52">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4" name="圆角矩形 53">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5" name="圆角矩形 54">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6" name="圆角矩形 55">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7" name="圆角矩形 56">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8" name="圆角矩形 57">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9" name="圆角矩形 58">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32" name="表格 31"/>
          <p:cNvGraphicFramePr>
            <a:graphicFrameLocks noGrp="1"/>
          </p:cNvGraphicFramePr>
          <p:nvPr>
            <p:extLst>
              <p:ext uri="{D42A27DB-BD31-4B8C-83A1-F6EECF244321}">
                <p14:modId xmlns:p14="http://schemas.microsoft.com/office/powerpoint/2010/main" val="3747688661"/>
              </p:ext>
            </p:extLst>
          </p:nvPr>
        </p:nvGraphicFramePr>
        <p:xfrm>
          <a:off x="516001" y="1124744"/>
          <a:ext cx="11159999" cy="2194560"/>
        </p:xfrm>
        <a:graphic>
          <a:graphicData uri="http://schemas.openxmlformats.org/drawingml/2006/table">
            <a:tbl>
              <a:tblPr/>
              <a:tblGrid>
                <a:gridCol w="2747148"/>
                <a:gridCol w="4315851"/>
                <a:gridCol w="4097000"/>
              </a:tblGrid>
              <a:tr h="0">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组</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熔点</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组</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沸点</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组</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晶格能</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kJ·mol</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金刚石：</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3 550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OH</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NaCl</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石墨：</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3 850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OH</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117.6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NaBr</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碳化硅：</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34.5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MgO</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c</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 name="矩形 32">
            <a:extLst>
              <a:ext uri="{FF2B5EF4-FFF2-40B4-BE49-F238E27FC236}">
                <a16:creationId xmlns:a16="http://schemas.microsoft.com/office/drawing/2014/main" xmlns="" id="{1991D404-2CED-D84E-A33D-6A797F18D4C4}"/>
              </a:ext>
            </a:extLst>
          </p:cNvPr>
          <p:cNvSpPr/>
          <p:nvPr/>
        </p:nvSpPr>
        <p:spPr>
          <a:xfrm>
            <a:off x="390000" y="3466186"/>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回答下列问题：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组中的碳化硅属于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晶体，碳化硅的沸点</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大于</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小于</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等于</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)3 350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，石墨沸点高于金刚石的原因是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a:t>
            </a: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453421" y="4535260"/>
            <a:ext cx="11285158" cy="1200329"/>
          </a:xfrm>
          <a:prstGeom prst="rect">
            <a:avLst/>
          </a:prstGeom>
        </p:spPr>
        <p:txBody>
          <a:bodyPr>
            <a:spAutoFit/>
          </a:bodyPr>
          <a:lstStyle/>
          <a:p>
            <a:pPr>
              <a:lnSpc>
                <a:spcPct val="150000"/>
              </a:lnSpc>
            </a:pPr>
            <a:r>
              <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石墨</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中碳碳之间除</a:t>
            </a:r>
            <a:r>
              <a:rPr lang="en-US" altLang="zh-CN" sz="2400" kern="100" dirty="0">
                <a:solidFill>
                  <a:srgbClr val="C00000"/>
                </a:solidFill>
                <a:latin typeface="Times New Roman" panose="02020603050405020304" pitchFamily="18" charset="0"/>
                <a:ea typeface="微软雅黑" panose="020B0503020204020204" pitchFamily="34" charset="-122"/>
              </a:rPr>
              <a:t>σ</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键，还存在大</a:t>
            </a:r>
            <a:r>
              <a:rPr lang="en-US" altLang="zh-CN" sz="2400" kern="100" dirty="0">
                <a:solidFill>
                  <a:srgbClr val="C00000"/>
                </a:solidFill>
                <a:latin typeface="Times New Roman" panose="02020603050405020304" pitchFamily="18" charset="0"/>
                <a:ea typeface="微软雅黑" panose="020B0503020204020204" pitchFamily="34" charset="-122"/>
              </a:rPr>
              <a:t>π</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键，石墨中碳碳键的键长短于金刚石，键能大于金刚石，沸点更高</a:t>
            </a:r>
            <a:endParaRPr lang="zh-CN" altLang="en-US" dirty="0"/>
          </a:p>
        </p:txBody>
      </p:sp>
      <p:sp>
        <p:nvSpPr>
          <p:cNvPr id="7" name="矩形 6"/>
          <p:cNvSpPr/>
          <p:nvPr/>
        </p:nvSpPr>
        <p:spPr>
          <a:xfrm>
            <a:off x="3731469" y="411425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共价</a:t>
            </a:r>
            <a:endParaRPr lang="zh-CN" altLang="en-US" dirty="0"/>
          </a:p>
        </p:txBody>
      </p:sp>
      <p:sp>
        <p:nvSpPr>
          <p:cNvPr id="9" name="矩形 8"/>
          <p:cNvSpPr/>
          <p:nvPr/>
        </p:nvSpPr>
        <p:spPr>
          <a:xfrm>
            <a:off x="8103515" y="411425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小于</a:t>
            </a:r>
            <a:endParaRPr lang="zh-CN" altLang="en-US" dirty="0"/>
          </a:p>
        </p:txBody>
      </p:sp>
    </p:spTree>
    <p:extLst>
      <p:ext uri="{BB962C8B-B14F-4D97-AF65-F5344CB8AC3E}">
        <p14:creationId xmlns:p14="http://schemas.microsoft.com/office/powerpoint/2010/main" val="698727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7" name="圆角矩形 4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8" name="圆角矩形 47">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9" name="圆角矩形 48">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0" name="圆角矩形 49">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1" name="圆角矩形 50">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2" name="圆角矩形 51">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3" name="圆角矩形 52">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4" name="圆角矩形 53">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5" name="圆角矩形 54">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6" name="圆角矩形 55">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7" name="圆角矩形 56">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8" name="圆角矩形 57">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9" name="圆角矩形 58">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32" name="表格 31"/>
          <p:cNvGraphicFramePr>
            <a:graphicFrameLocks noGrp="1"/>
          </p:cNvGraphicFramePr>
          <p:nvPr>
            <p:extLst>
              <p:ext uri="{D42A27DB-BD31-4B8C-83A1-F6EECF244321}">
                <p14:modId xmlns:p14="http://schemas.microsoft.com/office/powerpoint/2010/main" val="2276986009"/>
              </p:ext>
            </p:extLst>
          </p:nvPr>
        </p:nvGraphicFramePr>
        <p:xfrm>
          <a:off x="516001" y="836712"/>
          <a:ext cx="11159999" cy="2194560"/>
        </p:xfrm>
        <a:graphic>
          <a:graphicData uri="http://schemas.openxmlformats.org/drawingml/2006/table">
            <a:tbl>
              <a:tblPr/>
              <a:tblGrid>
                <a:gridCol w="2747148"/>
                <a:gridCol w="4315851"/>
                <a:gridCol w="4097000"/>
              </a:tblGrid>
              <a:tr h="0">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组</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熔点</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组</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沸点</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组</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晶格能</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kJ·mol</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金刚石：</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3 550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OH</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NaCl</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石墨：</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3 850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OH</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117.6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NaBr</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碳化硅：</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34.5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MgO</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c</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 name="矩形 32">
            <a:extLst>
              <a:ext uri="{FF2B5EF4-FFF2-40B4-BE49-F238E27FC236}">
                <a16:creationId xmlns:a16="http://schemas.microsoft.com/office/drawing/2014/main" xmlns="" id="{1991D404-2CED-D84E-A33D-6A797F18D4C4}"/>
              </a:ext>
            </a:extLst>
          </p:cNvPr>
          <p:cNvSpPr/>
          <p:nvPr/>
        </p:nvSpPr>
        <p:spPr>
          <a:xfrm>
            <a:off x="390000" y="3178154"/>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判断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组中甲醇沸点</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的范围</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a.&gt;117.6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b.34.5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117.6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34.5</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在水中的溶解度，</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远大于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，原因</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4926454" y="3281494"/>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b</a:t>
            </a:r>
            <a:endParaRPr lang="zh-CN" altLang="en-US" dirty="0"/>
          </a:p>
        </p:txBody>
      </p:sp>
      <p:sp>
        <p:nvSpPr>
          <p:cNvPr id="4" name="矩形 3"/>
          <p:cNvSpPr/>
          <p:nvPr/>
        </p:nvSpPr>
        <p:spPr>
          <a:xfrm>
            <a:off x="551384" y="4869160"/>
            <a:ext cx="744626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CH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en-US" altLang="zh-CN" sz="2400" kern="100" dirty="0">
                <a:solidFill>
                  <a:srgbClr val="C00000"/>
                </a:solidFill>
                <a:latin typeface="Times New Roman" panose="02020603050405020304" pitchFamily="18" charset="0"/>
                <a:ea typeface="微软雅黑" panose="020B0503020204020204" pitchFamily="34" charset="-122"/>
              </a:rPr>
              <a:t>CH</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CH</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CH</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OH </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能与水形成分子间氢键，乙醚不能</a:t>
            </a:r>
            <a:endParaRPr lang="zh-CN" altLang="en-US" sz="2400" dirty="0"/>
          </a:p>
        </p:txBody>
      </p:sp>
    </p:spTree>
    <p:extLst>
      <p:ext uri="{BB962C8B-B14F-4D97-AF65-F5344CB8AC3E}">
        <p14:creationId xmlns:p14="http://schemas.microsoft.com/office/powerpoint/2010/main" val="566471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7" name="圆角矩形 4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8" name="圆角矩形 47">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9" name="圆角矩形 48">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0" name="圆角矩形 49">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1" name="圆角矩形 50">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2" name="圆角矩形 51">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3" name="圆角矩形 52">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4" name="圆角矩形 53">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5" name="圆角矩形 54">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6" name="圆角矩形 55">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7" name="圆角矩形 56">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8" name="圆角矩形 57">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9" name="圆角矩形 58">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32" name="表格 31"/>
          <p:cNvGraphicFramePr>
            <a:graphicFrameLocks noGrp="1"/>
          </p:cNvGraphicFramePr>
          <p:nvPr>
            <p:extLst>
              <p:ext uri="{D42A27DB-BD31-4B8C-83A1-F6EECF244321}">
                <p14:modId xmlns:p14="http://schemas.microsoft.com/office/powerpoint/2010/main" val="2276986009"/>
              </p:ext>
            </p:extLst>
          </p:nvPr>
        </p:nvGraphicFramePr>
        <p:xfrm>
          <a:off x="516001" y="836712"/>
          <a:ext cx="11159999" cy="2194560"/>
        </p:xfrm>
        <a:graphic>
          <a:graphicData uri="http://schemas.openxmlformats.org/drawingml/2006/table">
            <a:tbl>
              <a:tblPr/>
              <a:tblGrid>
                <a:gridCol w="2747148"/>
                <a:gridCol w="4315851"/>
                <a:gridCol w="4097000"/>
              </a:tblGrid>
              <a:tr h="0">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组</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熔点</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组</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沸点</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组</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晶格能</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kJ·mol</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金刚石：</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3 550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OH</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NaCl</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石墨：</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3 850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OH</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117.6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NaBr</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碳化硅：</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34.5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MgO</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c</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 name="矩形 32">
            <a:extLst>
              <a:ext uri="{FF2B5EF4-FFF2-40B4-BE49-F238E27FC236}">
                <a16:creationId xmlns:a16="http://schemas.microsoft.com/office/drawing/2014/main" xmlns="" id="{1991D404-2CED-D84E-A33D-6A797F18D4C4}"/>
              </a:ext>
            </a:extLst>
          </p:cNvPr>
          <p:cNvSpPr/>
          <p:nvPr/>
        </p:nvSpPr>
        <p:spPr>
          <a:xfrm>
            <a:off x="390000" y="3178154"/>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组物质，其晶体中微粒之间的作用力名称是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。该组物质可能具有的性质是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填序号</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硬度小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熔融状态能导电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固体能导电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④</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熔点较低</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7043151" y="3276275"/>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离子键</a:t>
            </a:r>
            <a:endParaRPr lang="zh-CN" altLang="en-US" dirty="0"/>
          </a:p>
        </p:txBody>
      </p:sp>
      <p:sp>
        <p:nvSpPr>
          <p:cNvPr id="7" name="矩形 6"/>
          <p:cNvSpPr/>
          <p:nvPr/>
        </p:nvSpPr>
        <p:spPr>
          <a:xfrm>
            <a:off x="1326054" y="3805236"/>
            <a:ext cx="492443"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②</a:t>
            </a:r>
            <a:endParaRPr lang="zh-CN" altLang="en-US" dirty="0"/>
          </a:p>
        </p:txBody>
      </p:sp>
    </p:spTree>
    <p:extLst>
      <p:ext uri="{BB962C8B-B14F-4D97-AF65-F5344CB8AC3E}">
        <p14:creationId xmlns:p14="http://schemas.microsoft.com/office/powerpoint/2010/main" val="872772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1991D404-2CED-D84E-A33D-6A797F18D4C4}"/>
              </a:ext>
            </a:extLst>
          </p:cNvPr>
          <p:cNvSpPr/>
          <p:nvPr/>
        </p:nvSpPr>
        <p:spPr>
          <a:xfrm>
            <a:off x="390000" y="1035576"/>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13.(1)</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Ⅱ</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35(2)]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Ti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的四卤化合物熔点如下表所示，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TiF</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熔点高于其他三种卤化物，自</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TiCl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至</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TiI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熔点依次升高，原因是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a:t>
            </a: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a:t>
            </a:r>
            <a:r>
              <a:rPr lang="en-US" altLang="zh-CN" kern="100" dirty="0" smtClean="0">
                <a:latin typeface="Times New Roman" panose="02020603050405020304" pitchFamily="18" charset="0"/>
                <a:ea typeface="微软雅黑" panose="020B0503020204020204" pitchFamily="34" charset="-122"/>
              </a:rPr>
              <a:t>_________________________________________________________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p:txBody>
      </p:sp>
      <p:sp>
        <p:nvSpPr>
          <p:cNvPr id="17" name="圆角矩形 16">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8" name="圆角矩形 17">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9" name="圆角矩形 18">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0" name="圆角矩形 19">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1" name="圆角矩形 20">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2" name="圆角矩形 21">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3" name="圆角矩形 22">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4" name="圆角矩形 23">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5" name="圆角矩形 24">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6" name="圆角矩形 25">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7" name="圆角矩形 26">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30" name="圆角矩形 29">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31" name="表格 30"/>
          <p:cNvGraphicFramePr>
            <a:graphicFrameLocks noGrp="1"/>
          </p:cNvGraphicFramePr>
          <p:nvPr>
            <p:extLst>
              <p:ext uri="{D42A27DB-BD31-4B8C-83A1-F6EECF244321}">
                <p14:modId xmlns:p14="http://schemas.microsoft.com/office/powerpoint/2010/main" val="1210065636"/>
              </p:ext>
            </p:extLst>
          </p:nvPr>
        </p:nvGraphicFramePr>
        <p:xfrm>
          <a:off x="516000" y="2979792"/>
          <a:ext cx="11160001" cy="1097280"/>
        </p:xfrm>
        <a:graphic>
          <a:graphicData uri="http://schemas.openxmlformats.org/drawingml/2006/table">
            <a:tbl>
              <a:tblPr/>
              <a:tblGrid>
                <a:gridCol w="2691398"/>
                <a:gridCol w="1892661"/>
                <a:gridCol w="2676515"/>
                <a:gridCol w="2123352"/>
                <a:gridCol w="1776075"/>
              </a:tblGrid>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化合物</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TiF</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TiCl</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TiBr</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TiI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熔点</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377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24.12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38.3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155</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587748" y="1540501"/>
            <a:ext cx="11016504" cy="1200329"/>
          </a:xfrm>
          <a:prstGeom prst="rect">
            <a:avLst/>
          </a:prstGeom>
        </p:spPr>
        <p:txBody>
          <a:bodyPr>
            <a:spAutoFit/>
          </a:bodyPr>
          <a:lstStyle/>
          <a:p>
            <a:pPr>
              <a:lnSpc>
                <a:spcPct val="150000"/>
              </a:lnSpc>
            </a:pPr>
            <a:r>
              <a:rPr lang="en-US" altLang="zh-CN" sz="2400" kern="100" dirty="0" smtClean="0">
                <a:solidFill>
                  <a:srgbClr val="C00000"/>
                </a:solidFill>
                <a:latin typeface="Times New Roman" panose="02020603050405020304" pitchFamily="18" charset="0"/>
                <a:ea typeface="微软雅黑" panose="020B0503020204020204" pitchFamily="34" charset="-122"/>
              </a:rPr>
              <a:t>                                                                                  TiF</a:t>
            </a:r>
            <a:r>
              <a:rPr lang="en-US" altLang="zh-CN" sz="2400" kern="100" baseline="-25000" dirty="0" smtClean="0">
                <a:solidFill>
                  <a:srgbClr val="C00000"/>
                </a:solidFill>
                <a:latin typeface="Times New Roman" panose="02020603050405020304" pitchFamily="18" charset="0"/>
                <a:ea typeface="微软雅黑" panose="020B0503020204020204" pitchFamily="34" charset="-122"/>
              </a:rPr>
              <a:t>4</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为离子晶体，熔点高，其他三种均为分子晶体，随相对分子质量的增大分子间作用力增大，熔点逐渐升高</a:t>
            </a:r>
            <a:endParaRPr lang="zh-CN" altLang="en-US" dirty="0"/>
          </a:p>
        </p:txBody>
      </p:sp>
    </p:spTree>
    <p:extLst>
      <p:ext uri="{BB962C8B-B14F-4D97-AF65-F5344CB8AC3E}">
        <p14:creationId xmlns:p14="http://schemas.microsoft.com/office/powerpoint/2010/main" val="2570420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1991D404-2CED-D84E-A33D-6A797F18D4C4}"/>
              </a:ext>
            </a:extLst>
          </p:cNvPr>
          <p:cNvSpPr/>
          <p:nvPr/>
        </p:nvSpPr>
        <p:spPr>
          <a:xfrm>
            <a:off x="390000" y="1189806"/>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天津，</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13(2)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节选</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是三种重要的金属元素，三种元素二价氧化物的晶胞类型相同，其熔点由高到低的顺序</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圆角矩形 16">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8" name="圆角矩形 17">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9" name="圆角矩形 18">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0" name="圆角矩形 19">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1" name="圆角矩形 20">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2" name="圆角矩形 21">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3" name="圆角矩形 22">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4" name="圆角矩形 23">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5" name="圆角矩形 24">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6" name="圆角矩形 25">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7" name="圆角矩形 26">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30" name="圆角矩形 29">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 name="矩形 2"/>
          <p:cNvSpPr/>
          <p:nvPr/>
        </p:nvSpPr>
        <p:spPr>
          <a:xfrm>
            <a:off x="6397715" y="1838653"/>
            <a:ext cx="2443298" cy="461665"/>
          </a:xfrm>
          <a:prstGeom prst="rect">
            <a:avLst/>
          </a:prstGeom>
        </p:spPr>
        <p:txBody>
          <a:bodyPr wrap="none">
            <a:spAutoFit/>
          </a:bodyPr>
          <a:lstStyle/>
          <a:p>
            <a:r>
              <a:rPr lang="en-US" altLang="zh-CN" sz="2400" kern="100" dirty="0" err="1">
                <a:solidFill>
                  <a:srgbClr val="C00000"/>
                </a:solidFill>
                <a:latin typeface="Times New Roman" panose="02020603050405020304" pitchFamily="18" charset="0"/>
                <a:ea typeface="微软雅黑" panose="020B0503020204020204" pitchFamily="34" charset="-122"/>
              </a:rPr>
              <a:t>NiO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solidFill>
                  <a:srgbClr val="C00000"/>
                </a:solidFill>
                <a:latin typeface="Times New Roman" panose="02020603050405020304" pitchFamily="18" charset="0"/>
                <a:ea typeface="微软雅黑" panose="020B0503020204020204" pitchFamily="34" charset="-122"/>
              </a:rPr>
              <a:t>CoO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solidFill>
                  <a:srgbClr val="C00000"/>
                </a:solidFill>
                <a:latin typeface="Times New Roman" panose="02020603050405020304" pitchFamily="18" charset="0"/>
                <a:ea typeface="微软雅黑" panose="020B0503020204020204" pitchFamily="34" charset="-122"/>
              </a:rPr>
              <a:t>FeO</a:t>
            </a:r>
            <a:endParaRPr lang="zh-CN" altLang="en-US" dirty="0"/>
          </a:p>
        </p:txBody>
      </p:sp>
      <p:grpSp>
        <p:nvGrpSpPr>
          <p:cNvPr id="38" name="组合 37">
            <a:extLst>
              <a:ext uri="{FF2B5EF4-FFF2-40B4-BE49-F238E27FC236}">
                <a16:creationId xmlns:a16="http://schemas.microsoft.com/office/drawing/2014/main" xmlns="" id="{574E7DD6-E482-894D-9E46-D2B62C9ED9EC}"/>
              </a:ext>
            </a:extLst>
          </p:cNvPr>
          <p:cNvGrpSpPr/>
          <p:nvPr/>
        </p:nvGrpSpPr>
        <p:grpSpPr>
          <a:xfrm>
            <a:off x="516000" y="2752464"/>
            <a:ext cx="11160000" cy="2079522"/>
            <a:chOff x="792914" y="3925222"/>
            <a:chExt cx="11160000" cy="2079522"/>
          </a:xfrm>
        </p:grpSpPr>
        <p:sp>
          <p:nvSpPr>
            <p:cNvPr id="39" name="圆角矩形 38">
              <a:extLst>
                <a:ext uri="{FF2B5EF4-FFF2-40B4-BE49-F238E27FC236}">
                  <a16:creationId xmlns:a16="http://schemas.microsoft.com/office/drawing/2014/main" xmlns="" id="{E0791A29-2CB4-2744-96C1-EA2037B165CE}"/>
                </a:ext>
              </a:extLst>
            </p:cNvPr>
            <p:cNvSpPr/>
            <p:nvPr/>
          </p:nvSpPr>
          <p:spPr>
            <a:xfrm>
              <a:off x="792914" y="4038111"/>
              <a:ext cx="11160000" cy="1966633"/>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0" name="矩形 3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文本框 4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2" name="矩形 41"/>
          <p:cNvSpPr/>
          <p:nvPr/>
        </p:nvSpPr>
        <p:spPr>
          <a:xfrm>
            <a:off x="642285" y="3031603"/>
            <a:ext cx="10907430" cy="168424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三种元素二价氧化物均为离子晶体，由于离子半径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&gt;Co</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&gt;Ni</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，则离子键强度由大到小的顺序为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NiO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CoO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FeO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，三种晶体的熔点由高到低的顺序为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NiO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CoO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FeO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794872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linds(horizontal)">
                                      <p:cBhvr>
                                        <p:cTn id="12" dur="500"/>
                                        <p:tgtEl>
                                          <p:spTgt spid="42"/>
                                        </p:tgtEl>
                                      </p:cBhvr>
                                    </p:animEffect>
                                  </p:childTnLst>
                                </p:cTn>
                              </p:par>
                              <p:par>
                                <p:cTn id="13" presetID="3" presetClass="entr" presetSubtype="1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linds(horizontal)">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1991D404-2CED-D84E-A33D-6A797F18D4C4}"/>
              </a:ext>
            </a:extLst>
          </p:cNvPr>
          <p:cNvSpPr/>
          <p:nvPr/>
        </p:nvSpPr>
        <p:spPr>
          <a:xfrm>
            <a:off x="390000" y="620688"/>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山东，</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17(1)(2)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节选</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CdSnAs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是一种高迁移率的新型热电材料，回答下列问题：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Sn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err="1">
                <a:latin typeface="宋体" panose="02010600030101010101" pitchFamily="2" charset="-122"/>
                <a:ea typeface="微软雅黑" panose="020B0503020204020204" pitchFamily="34" charset="-122"/>
                <a:cs typeface="Times New Roman" panose="02020603050405020304" pitchFamily="18" charset="0"/>
              </a:rPr>
              <a:t>Ⅳ</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族元素，单质</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Sn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与干燥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SnCl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。常温常压下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SnCl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为无色液体，</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SnCl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空间构型为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，其固体的晶体类型</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圆角矩形 16">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8" name="圆角矩形 17">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9" name="圆角矩形 18">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0" name="圆角矩形 19">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1" name="圆角矩形 20">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2" name="圆角矩形 21">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3" name="圆角矩形 22">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4" name="圆角矩形 23">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5" name="圆角矩形 24">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6" name="圆角矩形 25">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7" name="圆角矩形 26">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30" name="圆角矩形 29">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 name="矩形 2"/>
          <p:cNvSpPr/>
          <p:nvPr/>
        </p:nvSpPr>
        <p:spPr>
          <a:xfrm>
            <a:off x="2873058" y="2348880"/>
            <a:ext cx="172354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正四面</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体形</a:t>
            </a:r>
            <a:endParaRPr lang="zh-CN" altLang="en-US" dirty="0"/>
          </a:p>
        </p:txBody>
      </p:sp>
      <p:sp>
        <p:nvSpPr>
          <p:cNvPr id="38" name="矩形 37"/>
          <p:cNvSpPr/>
          <p:nvPr/>
        </p:nvSpPr>
        <p:spPr>
          <a:xfrm>
            <a:off x="7896200" y="2357589"/>
            <a:ext cx="1415772"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分子晶体</a:t>
            </a:r>
            <a:endParaRPr lang="zh-CN" altLang="en-US" dirty="0"/>
          </a:p>
        </p:txBody>
      </p:sp>
      <p:grpSp>
        <p:nvGrpSpPr>
          <p:cNvPr id="39" name="组合 38">
            <a:extLst>
              <a:ext uri="{FF2B5EF4-FFF2-40B4-BE49-F238E27FC236}">
                <a16:creationId xmlns:a16="http://schemas.microsoft.com/office/drawing/2014/main" xmlns="" id="{574E7DD6-E482-894D-9E46-D2B62C9ED9EC}"/>
              </a:ext>
            </a:extLst>
          </p:cNvPr>
          <p:cNvGrpSpPr/>
          <p:nvPr/>
        </p:nvGrpSpPr>
        <p:grpSpPr>
          <a:xfrm>
            <a:off x="516000" y="3140968"/>
            <a:ext cx="11160000" cy="2016224"/>
            <a:chOff x="792914" y="3925222"/>
            <a:chExt cx="11160000" cy="2016224"/>
          </a:xfrm>
        </p:grpSpPr>
        <p:sp>
          <p:nvSpPr>
            <p:cNvPr id="40" name="圆角矩形 39">
              <a:extLst>
                <a:ext uri="{FF2B5EF4-FFF2-40B4-BE49-F238E27FC236}">
                  <a16:creationId xmlns:a16="http://schemas.microsoft.com/office/drawing/2014/main" xmlns="" id="{E0791A29-2CB4-2744-96C1-EA2037B165CE}"/>
                </a:ext>
              </a:extLst>
            </p:cNvPr>
            <p:cNvSpPr/>
            <p:nvPr/>
          </p:nvSpPr>
          <p:spPr>
            <a:xfrm>
              <a:off x="792914" y="4038112"/>
              <a:ext cx="11160000" cy="1903334"/>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1" name="矩形 40">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2" name="文本框 41">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3" name="矩形 42"/>
          <p:cNvSpPr/>
          <p:nvPr/>
        </p:nvSpPr>
        <p:spPr>
          <a:xfrm>
            <a:off x="642285" y="3411398"/>
            <a:ext cx="10907430" cy="1667764"/>
          </a:xfrm>
          <a:prstGeom prst="rect">
            <a:avLst/>
          </a:prstGeom>
        </p:spPr>
        <p:txBody>
          <a:bodyPr>
            <a:spAutoFit/>
          </a:bodyPr>
          <a:lstStyle/>
          <a:p>
            <a:pPr algn="just">
              <a:lnSpc>
                <a:spcPct val="150000"/>
              </a:lnSpc>
              <a:spcAft>
                <a:spcPts val="0"/>
              </a:spcAft>
            </a:pPr>
            <a:r>
              <a:rPr lang="en-US" altLang="zh-CN" sz="2400" kern="100" dirty="0" err="1">
                <a:latin typeface="Times New Roman" panose="02020603050405020304" pitchFamily="18" charset="0"/>
                <a:ea typeface="宋体" panose="02010600030101010101" pitchFamily="2" charset="-122"/>
              </a:rPr>
              <a:t>Sn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最外层有</a:t>
            </a:r>
            <a:r>
              <a:rPr lang="en-US" altLang="zh-CN" sz="2400" kern="100" dirty="0">
                <a:latin typeface="Times New Roman" panose="02020603050405020304" pitchFamily="18" charset="0"/>
                <a:ea typeface="宋体" panose="02010600030101010101" pitchFamily="2" charset="-122"/>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个电子，与</a:t>
            </a:r>
            <a:r>
              <a:rPr lang="en-US" altLang="zh-CN" sz="2400" kern="100" dirty="0">
                <a:latin typeface="Times New Roman" panose="02020603050405020304" pitchFamily="18" charset="0"/>
                <a:ea typeface="宋体" panose="02010600030101010101" pitchFamily="2" charset="-122"/>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err="1">
                <a:latin typeface="Times New Roman" panose="02020603050405020304" pitchFamily="18" charset="0"/>
                <a:ea typeface="宋体" panose="02010600030101010101" pitchFamily="2" charset="-122"/>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形成</a:t>
            </a:r>
            <a:r>
              <a:rPr lang="en-US" altLang="zh-CN" sz="2400" kern="100" dirty="0">
                <a:latin typeface="Times New Roman" panose="02020603050405020304" pitchFamily="18" charset="0"/>
                <a:ea typeface="宋体" panose="02010600030101010101" pitchFamily="2" charset="-122"/>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键，因此</a:t>
            </a:r>
            <a:r>
              <a:rPr lang="en-US" altLang="zh-CN" sz="2400" kern="100" dirty="0">
                <a:latin typeface="Times New Roman" panose="02020603050405020304" pitchFamily="18" charset="0"/>
                <a:ea typeface="宋体" panose="02010600030101010101" pitchFamily="2" charset="-122"/>
              </a:rPr>
              <a:t>SnCl</a:t>
            </a:r>
            <a:r>
              <a:rPr lang="en-US" altLang="zh-CN" sz="2400" kern="100" baseline="-25000" dirty="0">
                <a:latin typeface="Times New Roman" panose="02020603050405020304" pitchFamily="18" charset="0"/>
                <a:ea typeface="宋体" panose="02010600030101010101" pitchFamily="2" charset="-122"/>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的空间构型为正四面体形；由题给信息知</a:t>
            </a:r>
            <a:r>
              <a:rPr lang="en-US" altLang="zh-CN" sz="2400" kern="100" dirty="0">
                <a:latin typeface="Times New Roman" panose="02020603050405020304" pitchFamily="18" charset="0"/>
                <a:ea typeface="宋体" panose="02010600030101010101" pitchFamily="2" charset="-122"/>
              </a:rPr>
              <a:t>SnCl</a:t>
            </a:r>
            <a:r>
              <a:rPr lang="en-US" altLang="zh-CN" sz="2400" kern="100" baseline="-25000" dirty="0">
                <a:latin typeface="Times New Roman" panose="02020603050405020304" pitchFamily="18" charset="0"/>
                <a:ea typeface="宋体" panose="02010600030101010101" pitchFamily="2" charset="-122"/>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常温常压下为液体，说明</a:t>
            </a:r>
            <a:r>
              <a:rPr lang="en-US" altLang="zh-CN" sz="2400" kern="100" dirty="0">
                <a:latin typeface="Times New Roman" panose="02020603050405020304" pitchFamily="18" charset="0"/>
                <a:ea typeface="宋体" panose="02010600030101010101" pitchFamily="2" charset="-122"/>
              </a:rPr>
              <a:t>SnCl</a:t>
            </a:r>
            <a:r>
              <a:rPr lang="en-US" altLang="zh-CN" sz="2400" kern="100" baseline="-25000" dirty="0">
                <a:latin typeface="Times New Roman" panose="02020603050405020304" pitchFamily="18" charset="0"/>
                <a:ea typeface="宋体" panose="02010600030101010101" pitchFamily="2" charset="-122"/>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的熔点较低，所以其固体的晶体类型为分子晶体。</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47912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linds(horizont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par>
                                <p:cTn id="18" presetID="3" presetClass="entr" presetSubtype="10"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blinds(horizontal)">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8" grpId="0"/>
      <p:bldP spid="4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1991D404-2CED-D84E-A33D-6A797F18D4C4}"/>
              </a:ext>
            </a:extLst>
          </p:cNvPr>
          <p:cNvSpPr/>
          <p:nvPr/>
        </p:nvSpPr>
        <p:spPr>
          <a:xfrm>
            <a:off x="390000" y="1412776"/>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AsH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的沸点由高到低的顺序为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填化学式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圆角矩形 16">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8" name="圆角矩形 17">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9" name="圆角矩形 18">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0" name="圆角矩形 19">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1" name="圆角矩形 20">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2" name="圆角矩形 21">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3" name="圆角矩形 22">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4" name="圆角矩形 23">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5" name="圆角矩形 24">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6" name="圆角矩形 25">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7" name="圆角矩形 26">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30" name="圆角矩形 29">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 name="矩形 2"/>
          <p:cNvSpPr/>
          <p:nvPr/>
        </p:nvSpPr>
        <p:spPr>
          <a:xfrm>
            <a:off x="6453781" y="1472573"/>
            <a:ext cx="251383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NH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AsH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PH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endParaRPr lang="zh-CN" altLang="en-US" dirty="0"/>
          </a:p>
        </p:txBody>
      </p:sp>
      <p:grpSp>
        <p:nvGrpSpPr>
          <p:cNvPr id="38" name="组合 37">
            <a:extLst>
              <a:ext uri="{FF2B5EF4-FFF2-40B4-BE49-F238E27FC236}">
                <a16:creationId xmlns:a16="http://schemas.microsoft.com/office/drawing/2014/main" xmlns="" id="{574E7DD6-E482-894D-9E46-D2B62C9ED9EC}"/>
              </a:ext>
            </a:extLst>
          </p:cNvPr>
          <p:cNvGrpSpPr/>
          <p:nvPr/>
        </p:nvGrpSpPr>
        <p:grpSpPr>
          <a:xfrm>
            <a:off x="516000" y="2501606"/>
            <a:ext cx="11160000" cy="2079522"/>
            <a:chOff x="792914" y="3925222"/>
            <a:chExt cx="11160000" cy="2079522"/>
          </a:xfrm>
        </p:grpSpPr>
        <p:sp>
          <p:nvSpPr>
            <p:cNvPr id="39" name="圆角矩形 38">
              <a:extLst>
                <a:ext uri="{FF2B5EF4-FFF2-40B4-BE49-F238E27FC236}">
                  <a16:creationId xmlns:a16="http://schemas.microsoft.com/office/drawing/2014/main" xmlns="" id="{E0791A29-2CB4-2744-96C1-EA2037B165CE}"/>
                </a:ext>
              </a:extLst>
            </p:cNvPr>
            <p:cNvSpPr/>
            <p:nvPr/>
          </p:nvSpPr>
          <p:spPr>
            <a:xfrm>
              <a:off x="792914" y="4038111"/>
              <a:ext cx="11160000" cy="1966633"/>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0" name="矩形 3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文本框 4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2" name="矩形 41"/>
          <p:cNvSpPr/>
          <p:nvPr/>
        </p:nvSpPr>
        <p:spPr>
          <a:xfrm>
            <a:off x="642285" y="2780745"/>
            <a:ext cx="10907430" cy="1684244"/>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均为分子晶体，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分子间存在氢键，因此沸点高于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的相对分子质量大于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的沸点高于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，即三者沸点由高到低的顺序为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995084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linds(horizontal)">
                                      <p:cBhvr>
                                        <p:cTn id="12" dur="500"/>
                                        <p:tgtEl>
                                          <p:spTgt spid="42"/>
                                        </p:tgtEl>
                                      </p:cBhvr>
                                    </p:animEffect>
                                  </p:childTnLst>
                                </p:cTn>
                              </p:par>
                              <p:par>
                                <p:cTn id="13" presetID="3" presetClass="entr" presetSubtype="1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linds(horizontal)">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392981" y="478944"/>
            <a:ext cx="11412000" cy="60700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rPr>
              <a:t>14.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下表数据是</a:t>
            </a:r>
            <a:r>
              <a:rPr lang="en-US" altLang="zh-CN" kern="100" dirty="0">
                <a:latin typeface="Times New Roman" panose="02020603050405020304" pitchFamily="18" charset="0"/>
                <a:ea typeface="微软雅黑" panose="020B0503020204020204" pitchFamily="34" charset="-122"/>
              </a:rPr>
              <a:t>8</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种物质的熔点：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9" name="圆角矩形 58">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graphicFrame>
        <p:nvGraphicFramePr>
          <p:cNvPr id="26" name="表格 25"/>
          <p:cNvGraphicFramePr>
            <a:graphicFrameLocks noGrp="1"/>
          </p:cNvGraphicFramePr>
          <p:nvPr>
            <p:extLst>
              <p:ext uri="{D42A27DB-BD31-4B8C-83A1-F6EECF244321}">
                <p14:modId xmlns:p14="http://schemas.microsoft.com/office/powerpoint/2010/main" val="821060280"/>
              </p:ext>
            </p:extLst>
          </p:nvPr>
        </p:nvGraphicFramePr>
        <p:xfrm>
          <a:off x="516000" y="1281296"/>
          <a:ext cx="11160000" cy="1645920"/>
        </p:xfrm>
        <a:graphic>
          <a:graphicData uri="http://schemas.openxmlformats.org/drawingml/2006/table">
            <a:tbl>
              <a:tblPr/>
              <a:tblGrid>
                <a:gridCol w="1500446"/>
                <a:gridCol w="1193442"/>
                <a:gridCol w="1161636"/>
                <a:gridCol w="1225249"/>
                <a:gridCol w="1210037"/>
                <a:gridCol w="1273651"/>
                <a:gridCol w="1241844"/>
                <a:gridCol w="1128446"/>
                <a:gridCol w="1225249"/>
              </a:tblGrid>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编号</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①</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②</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③</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④</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⑤</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⑥</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⑦</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⑧</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物质</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NaCl</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AlF</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AlCl</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BCl</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Al</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SiO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熔点</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920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801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1 291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2 072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1 723</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 name="矩形 36"/>
          <p:cNvSpPr/>
          <p:nvPr/>
        </p:nvSpPr>
        <p:spPr>
          <a:xfrm>
            <a:off x="392981" y="3103388"/>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请根据上表中的信息回答下列问题：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上述涉及的元素中最活泼非金属元素原子核外电子排布式是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，其核外有</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种</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不同运动状态的电子，能量最高且相同的电子有</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个。上述元素能形成简单离子的半径由大到小的顺序：</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用离子符号表示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4923237" y="4848252"/>
            <a:ext cx="3459601" cy="461665"/>
          </a:xfrm>
          <a:prstGeom prst="rect">
            <a:avLst/>
          </a:prstGeom>
        </p:spPr>
        <p:txBody>
          <a:bodyPr wrap="none">
            <a:spAutoFit/>
          </a:bodyPr>
          <a:lstStyle/>
          <a:p>
            <a:r>
              <a:rPr lang="en-US" altLang="zh-CN" sz="2400" kern="100" dirty="0" err="1" smtClean="0">
                <a:solidFill>
                  <a:srgbClr val="C00000"/>
                </a:solidFill>
                <a:latin typeface="Times New Roman" panose="02020603050405020304" pitchFamily="18" charset="0"/>
                <a:ea typeface="微软雅黑" panose="020B0503020204020204" pitchFamily="34" charset="-122"/>
              </a:rPr>
              <a:t>Cl</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&gt;O</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&gt;F</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&gt;Na</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&gt;Al</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dirty="0"/>
          </a:p>
        </p:txBody>
      </p:sp>
      <p:sp>
        <p:nvSpPr>
          <p:cNvPr id="6" name="矩形 5"/>
          <p:cNvSpPr/>
          <p:nvPr/>
        </p:nvSpPr>
        <p:spPr>
          <a:xfrm>
            <a:off x="9076743" y="3708323"/>
            <a:ext cx="1348446"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2p</a:t>
            </a:r>
            <a:r>
              <a:rPr lang="en-US" altLang="zh-CN" sz="2400" kern="100" baseline="30000" dirty="0">
                <a:solidFill>
                  <a:srgbClr val="C00000"/>
                </a:solidFill>
                <a:latin typeface="Times New Roman" panose="02020603050405020304" pitchFamily="18" charset="0"/>
                <a:ea typeface="微软雅黑" panose="020B0503020204020204" pitchFamily="34" charset="-122"/>
              </a:rPr>
              <a:t>5</a:t>
            </a:r>
            <a:endParaRPr lang="zh-CN" altLang="en-US" dirty="0"/>
          </a:p>
        </p:txBody>
      </p:sp>
      <p:sp>
        <p:nvSpPr>
          <p:cNvPr id="8" name="矩形 7"/>
          <p:cNvSpPr/>
          <p:nvPr/>
        </p:nvSpPr>
        <p:spPr>
          <a:xfrm>
            <a:off x="856834" y="4294537"/>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9</a:t>
            </a:r>
            <a:endParaRPr lang="zh-CN" altLang="en-US" dirty="0"/>
          </a:p>
        </p:txBody>
      </p:sp>
      <p:sp>
        <p:nvSpPr>
          <p:cNvPr id="10" name="矩形 9"/>
          <p:cNvSpPr/>
          <p:nvPr/>
        </p:nvSpPr>
        <p:spPr>
          <a:xfrm>
            <a:off x="8142419" y="4310514"/>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5</a:t>
            </a:r>
            <a:endParaRPr lang="zh-CN" altLang="en-US" dirty="0"/>
          </a:p>
        </p:txBody>
      </p:sp>
    </p:spTree>
    <p:extLst>
      <p:ext uri="{BB962C8B-B14F-4D97-AF65-F5344CB8AC3E}">
        <p14:creationId xmlns:p14="http://schemas.microsoft.com/office/powerpoint/2010/main" val="1222814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a:extLst>
              <a:ext uri="{FF2B5EF4-FFF2-40B4-BE49-F238E27FC236}">
                <a16:creationId xmlns:a16="http://schemas.microsoft.com/office/drawing/2014/main" xmlns="" id="{574E7DD6-E482-894D-9E46-D2B62C9ED9EC}"/>
              </a:ext>
            </a:extLst>
          </p:cNvPr>
          <p:cNvGrpSpPr/>
          <p:nvPr/>
        </p:nvGrpSpPr>
        <p:grpSpPr>
          <a:xfrm>
            <a:off x="516000" y="1094140"/>
            <a:ext cx="11160000" cy="2722970"/>
            <a:chOff x="792914" y="3925222"/>
            <a:chExt cx="11160000" cy="2722970"/>
          </a:xfrm>
        </p:grpSpPr>
        <p:sp>
          <p:nvSpPr>
            <p:cNvPr id="29" name="圆角矩形 28">
              <a:extLst>
                <a:ext uri="{FF2B5EF4-FFF2-40B4-BE49-F238E27FC236}">
                  <a16:creationId xmlns:a16="http://schemas.microsoft.com/office/drawing/2014/main" xmlns="" id="{E0791A29-2CB4-2744-96C1-EA2037B165CE}"/>
                </a:ext>
              </a:extLst>
            </p:cNvPr>
            <p:cNvSpPr/>
            <p:nvPr/>
          </p:nvSpPr>
          <p:spPr>
            <a:xfrm>
              <a:off x="792914" y="4038112"/>
              <a:ext cx="11160000" cy="2610080"/>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zh-CN" altLang="en-US"/>
            </a:p>
          </p:txBody>
        </p:sp>
        <p:sp useBgFill="1">
          <p:nvSpPr>
            <p:cNvPr id="30" name="矩形 2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zh-CN" altLang="en-US"/>
            </a:p>
          </p:txBody>
        </p:sp>
        <p:sp>
          <p:nvSpPr>
            <p:cNvPr id="31" name="文本框 3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50000"/>
                </a:lnSpc>
              </a:pPr>
              <a:endParaRPr lang="zh-CN" altLang="en-US" dirty="0">
                <a:solidFill>
                  <a:schemeClr val="bg1"/>
                </a:solidFill>
                <a:latin typeface="DOUYU Font" pitchFamily="2" charset="-122"/>
                <a:ea typeface="DOUYU Font" pitchFamily="2" charset="-122"/>
              </a:endParaRPr>
            </a:p>
          </p:txBody>
        </p:sp>
      </p:grpSp>
      <p:sp>
        <p:nvSpPr>
          <p:cNvPr id="32" name="矩形 31"/>
          <p:cNvSpPr/>
          <p:nvPr/>
        </p:nvSpPr>
        <p:spPr>
          <a:xfrm>
            <a:off x="642285" y="1373279"/>
            <a:ext cx="10907430" cy="2308324"/>
          </a:xfrm>
          <a:prstGeom prst="rect">
            <a:avLst/>
          </a:prstGeom>
        </p:spPr>
        <p:txBody>
          <a:bodyPr>
            <a:spAutoFit/>
          </a:bodyPr>
          <a:lstStyle/>
          <a:p>
            <a:pPr algn="just">
              <a:lnSpc>
                <a:spcPct val="150000"/>
              </a:lnSpc>
              <a:spcAft>
                <a:spcPts val="0"/>
              </a:spcAft>
            </a:pP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题述涉及元素中最活泼非金属元素是</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F</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元素，其基态原子核外电子排布式为</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1s</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2s</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2p</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9</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种不同运动状态的电子，能量最高且相同的电子为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电子，有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个；电子层数越多，离子半径越大，电子层结构相同，核电荷数越小，离子半径越大，则能形成简单离子的半径由大到小的顺序为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&gt;O</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&gt;F</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&gt;Na</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&gt;Al</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9" name="圆角矩形 58">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Tree>
    <p:extLst>
      <p:ext uri="{BB962C8B-B14F-4D97-AF65-F5344CB8AC3E}">
        <p14:creationId xmlns:p14="http://schemas.microsoft.com/office/powerpoint/2010/main" val="2818718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616164"/>
            <a:ext cx="11412000" cy="3901068"/>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得到晶体的途径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熔融态物质凝固；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气态物质冷却不经液态直接凝固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凝华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溶质从溶液中析出。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晶体与非晶体的测定方法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测熔点：晶体有固定的熔点，非晶体没有固定的熔点。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最可靠方法：对固体</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进行</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实验</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4313218" y="4958586"/>
            <a:ext cx="163859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X</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射线衍射</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07221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390000" y="2339795"/>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物质</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的电子式：</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⑤</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的分子空间结构：</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⑧</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的晶体类型：</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9" name="圆角矩形 58">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graphicFrame>
        <p:nvGraphicFramePr>
          <p:cNvPr id="23" name="表格 22"/>
          <p:cNvGraphicFramePr>
            <a:graphicFrameLocks noGrp="1"/>
          </p:cNvGraphicFramePr>
          <p:nvPr>
            <p:extLst>
              <p:ext uri="{D42A27DB-BD31-4B8C-83A1-F6EECF244321}">
                <p14:modId xmlns:p14="http://schemas.microsoft.com/office/powerpoint/2010/main" val="2060685626"/>
              </p:ext>
            </p:extLst>
          </p:nvPr>
        </p:nvGraphicFramePr>
        <p:xfrm>
          <a:off x="516000" y="330517"/>
          <a:ext cx="11160000" cy="1645920"/>
        </p:xfrm>
        <a:graphic>
          <a:graphicData uri="http://schemas.openxmlformats.org/drawingml/2006/table">
            <a:tbl>
              <a:tblPr/>
              <a:tblGrid>
                <a:gridCol w="1500446"/>
                <a:gridCol w="1193442"/>
                <a:gridCol w="1161636"/>
                <a:gridCol w="1225249"/>
                <a:gridCol w="1210037"/>
                <a:gridCol w="1273651"/>
                <a:gridCol w="1241844"/>
                <a:gridCol w="1128446"/>
                <a:gridCol w="1225249"/>
              </a:tblGrid>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编号</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①</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②</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③</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④</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⑤</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⑥</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⑦</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⑧</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物质</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NaCl</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AlF</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AlCl</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BCl</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Al</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SiO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熔点</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920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801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1 291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2 072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1 723</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88419" name="图片 1"/>
          <p:cNvPicPr>
            <a:picLocks noChangeAspect="1" noChangeArrowheads="1"/>
          </p:cNvPicPr>
          <p:nvPr/>
        </p:nvPicPr>
        <p:blipFill>
          <a:blip r:embed="rId1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49593" y="2231188"/>
            <a:ext cx="2628019" cy="58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9509681" y="2386131"/>
            <a:ext cx="2031325"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平面正三角形</a:t>
            </a:r>
            <a:endParaRPr lang="zh-CN" altLang="en-US" dirty="0"/>
          </a:p>
        </p:txBody>
      </p:sp>
      <p:sp>
        <p:nvSpPr>
          <p:cNvPr id="5" name="矩形 4"/>
          <p:cNvSpPr/>
          <p:nvPr/>
        </p:nvSpPr>
        <p:spPr>
          <a:xfrm>
            <a:off x="2694206" y="2964949"/>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共价晶体</a:t>
            </a:r>
            <a:endParaRPr lang="zh-CN" altLang="en-US" dirty="0"/>
          </a:p>
        </p:txBody>
      </p:sp>
      <p:grpSp>
        <p:nvGrpSpPr>
          <p:cNvPr id="38" name="组合 37">
            <a:extLst>
              <a:ext uri="{FF2B5EF4-FFF2-40B4-BE49-F238E27FC236}">
                <a16:creationId xmlns:a16="http://schemas.microsoft.com/office/drawing/2014/main" xmlns="" id="{574E7DD6-E482-894D-9E46-D2B62C9ED9EC}"/>
              </a:ext>
            </a:extLst>
          </p:cNvPr>
          <p:cNvGrpSpPr/>
          <p:nvPr/>
        </p:nvGrpSpPr>
        <p:grpSpPr>
          <a:xfrm>
            <a:off x="516000" y="3712555"/>
            <a:ext cx="11160000" cy="2118836"/>
            <a:chOff x="792914" y="3925222"/>
            <a:chExt cx="11160000" cy="2118836"/>
          </a:xfrm>
        </p:grpSpPr>
        <p:sp>
          <p:nvSpPr>
            <p:cNvPr id="39" name="圆角矩形 38">
              <a:extLst>
                <a:ext uri="{FF2B5EF4-FFF2-40B4-BE49-F238E27FC236}">
                  <a16:creationId xmlns:a16="http://schemas.microsoft.com/office/drawing/2014/main" xmlns="" id="{E0791A29-2CB4-2744-96C1-EA2037B165CE}"/>
                </a:ext>
              </a:extLst>
            </p:cNvPr>
            <p:cNvSpPr/>
            <p:nvPr/>
          </p:nvSpPr>
          <p:spPr>
            <a:xfrm>
              <a:off x="792914" y="4038112"/>
              <a:ext cx="11160000" cy="2005946"/>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0" name="矩形 3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文本框 4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2" name="矩形 41"/>
          <p:cNvSpPr/>
          <p:nvPr/>
        </p:nvSpPr>
        <p:spPr>
          <a:xfrm>
            <a:off x="642285" y="3991694"/>
            <a:ext cx="10907430" cy="175432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物质</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为离子化合物，其电子式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原子的价层电子对数为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，空间结构为平面正三角形；</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熔点高达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1 723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，为共价晶体。</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3" name="Picture 6"/>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9065" y="4046468"/>
            <a:ext cx="2597932" cy="57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065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8419"/>
                                        </p:tgtEl>
                                        <p:attrNameLst>
                                          <p:attrName>style.visibility</p:attrName>
                                        </p:attrNameLst>
                                      </p:cBhvr>
                                      <p:to>
                                        <p:strVal val="visible"/>
                                      </p:to>
                                    </p:set>
                                    <p:animEffect transition="in" filter="blinds(horizontal)">
                                      <p:cBhvr>
                                        <p:cTn id="7" dur="500"/>
                                        <p:tgtEl>
                                          <p:spTgt spid="1884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linds(horizontal)">
                                      <p:cBhvr>
                                        <p:cTn id="22" dur="500"/>
                                        <p:tgtEl>
                                          <p:spTgt spid="42"/>
                                        </p:tgtEl>
                                      </p:cBhvr>
                                    </p:animEffect>
                                  </p:childTnLst>
                                </p:cTn>
                              </p:par>
                              <p:par>
                                <p:cTn id="23" presetID="3" presetClass="entr" presetSubtype="1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linds(horizontal)">
                                      <p:cBhvr>
                                        <p:cTn id="25" dur="500"/>
                                        <p:tgtEl>
                                          <p:spTgt spid="38"/>
                                        </p:tgtEl>
                                      </p:cBhvr>
                                    </p:animEffect>
                                  </p:childTnLst>
                                </p:cTn>
                              </p:par>
                              <p:par>
                                <p:cTn id="26" presetID="3" presetClass="entr" presetSubtype="1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blinds(horizontal)">
                                      <p:cBhvr>
                                        <p:cTn id="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390000" y="2552149"/>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不能用于比较</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金属性相对强弱的事实是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最高价氧化物对应水化物的碱性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B.Na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最外层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个电子，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最外层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个电子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单质与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反应的难易程度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比较同浓度</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AlCl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溶液的</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pH</a:t>
            </a:r>
          </a:p>
        </p:txBody>
      </p:sp>
      <p:sp>
        <p:nvSpPr>
          <p:cNvPr id="25" name="圆角矩形 24">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9" name="圆角矩形 58">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3" name="矩形 2"/>
          <p:cNvSpPr/>
          <p:nvPr/>
        </p:nvSpPr>
        <p:spPr>
          <a:xfrm>
            <a:off x="7302718" y="2667701"/>
            <a:ext cx="38985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B</a:t>
            </a:r>
            <a:endParaRPr lang="zh-CN" altLang="en-US" dirty="0"/>
          </a:p>
        </p:txBody>
      </p:sp>
      <p:graphicFrame>
        <p:nvGraphicFramePr>
          <p:cNvPr id="26" name="表格 25"/>
          <p:cNvGraphicFramePr>
            <a:graphicFrameLocks noGrp="1"/>
          </p:cNvGraphicFramePr>
          <p:nvPr>
            <p:extLst>
              <p:ext uri="{D42A27DB-BD31-4B8C-83A1-F6EECF244321}">
                <p14:modId xmlns:p14="http://schemas.microsoft.com/office/powerpoint/2010/main" val="3808551047"/>
              </p:ext>
            </p:extLst>
          </p:nvPr>
        </p:nvGraphicFramePr>
        <p:xfrm>
          <a:off x="516000" y="774968"/>
          <a:ext cx="11160000" cy="1645920"/>
        </p:xfrm>
        <a:graphic>
          <a:graphicData uri="http://schemas.openxmlformats.org/drawingml/2006/table">
            <a:tbl>
              <a:tblPr/>
              <a:tblGrid>
                <a:gridCol w="1500446"/>
                <a:gridCol w="1193442"/>
                <a:gridCol w="1161636"/>
                <a:gridCol w="1225249"/>
                <a:gridCol w="1210037"/>
                <a:gridCol w="1273651"/>
                <a:gridCol w="1241844"/>
                <a:gridCol w="1128446"/>
                <a:gridCol w="1225249"/>
              </a:tblGrid>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编号</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①</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②</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③</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④</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⑤</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⑥</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⑦</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⑧</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物质</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NaCl</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AlF</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AlCl</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BCl</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Al</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SiO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熔点</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920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801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1 291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2 072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1 723</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74330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a:extLst>
              <a:ext uri="{FF2B5EF4-FFF2-40B4-BE49-F238E27FC236}">
                <a16:creationId xmlns:a16="http://schemas.microsoft.com/office/drawing/2014/main" xmlns="" id="{574E7DD6-E482-894D-9E46-D2B62C9ED9EC}"/>
              </a:ext>
            </a:extLst>
          </p:cNvPr>
          <p:cNvGrpSpPr/>
          <p:nvPr/>
        </p:nvGrpSpPr>
        <p:grpSpPr>
          <a:xfrm>
            <a:off x="516000" y="1196752"/>
            <a:ext cx="11160000" cy="3758570"/>
            <a:chOff x="792914" y="3925222"/>
            <a:chExt cx="11160000" cy="3758570"/>
          </a:xfrm>
        </p:grpSpPr>
        <p:sp>
          <p:nvSpPr>
            <p:cNvPr id="29" name="圆角矩形 28">
              <a:extLst>
                <a:ext uri="{FF2B5EF4-FFF2-40B4-BE49-F238E27FC236}">
                  <a16:creationId xmlns:a16="http://schemas.microsoft.com/office/drawing/2014/main" xmlns="" id="{E0791A29-2CB4-2744-96C1-EA2037B165CE}"/>
                </a:ext>
              </a:extLst>
            </p:cNvPr>
            <p:cNvSpPr/>
            <p:nvPr/>
          </p:nvSpPr>
          <p:spPr>
            <a:xfrm>
              <a:off x="792914" y="4038111"/>
              <a:ext cx="11160000" cy="3645681"/>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0" name="矩形 2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文本框 3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2" name="矩形 31"/>
          <p:cNvSpPr/>
          <p:nvPr/>
        </p:nvSpPr>
        <p:spPr>
          <a:xfrm>
            <a:off x="642285" y="1475891"/>
            <a:ext cx="10907430" cy="3416320"/>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最高价氧化物对应水化物的碱性越强，该元素的金属性越强，故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元素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金属性强弱与最外层电子数无关，与得失电子难易程度有关，故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单质</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反应的难易程度能判断其单质的还原性强弱，从而确定元素金属性强弱，故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比较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同浓度</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来判断其金属元素最高价氧化物对应水化物的碱性强弱，从而确定其金属性强弱，故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9" name="圆角矩形 58">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Tree>
    <p:extLst>
      <p:ext uri="{BB962C8B-B14F-4D97-AF65-F5344CB8AC3E}">
        <p14:creationId xmlns:p14="http://schemas.microsoft.com/office/powerpoint/2010/main" val="416970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399666" y="2933635"/>
            <a:ext cx="11392669"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④</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熔点高出很多，其原因是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都属于离子晶体，但</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的熔点高，请解释原因：</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a:t>
            </a: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0" name="矩形 49">
            <a:hlinkClick r:id="rId2" action="ppaction://hlinksldjump"/>
          </p:cNvPr>
          <p:cNvSpPr/>
          <p:nvPr/>
        </p:nvSpPr>
        <p:spPr>
          <a:xfrm>
            <a:off x="11378232" y="6484114"/>
            <a:ext cx="813768" cy="373886"/>
          </a:xfrm>
          <a:prstGeom prst="rect">
            <a:avLst/>
          </a:prstGeom>
          <a:solidFill>
            <a:srgbClr val="062680"/>
          </a:solidFill>
        </p:spPr>
        <p:txBody>
          <a:bodyPr wrap="square">
            <a:spAutoFit/>
          </a:bodyPr>
          <a:lstStyle/>
          <a:p>
            <a:pPr algn="ctr">
              <a:tabLst>
                <a:tab pos="2430780" algn="l"/>
              </a:tabLst>
            </a:pPr>
            <a:r>
              <a:rPr lang="zh-CN" altLang="en-US" kern="100" dirty="0">
                <a:solidFill>
                  <a:schemeClr val="bg1"/>
                </a:solidFill>
                <a:latin typeface="+mj-ea"/>
                <a:ea typeface="+mj-ea"/>
                <a:cs typeface="Courier New" panose="02070309020205020404" pitchFamily="49" charset="0"/>
              </a:rPr>
              <a:t>返回</a:t>
            </a:r>
          </a:p>
        </p:txBody>
      </p:sp>
      <p:sp>
        <p:nvSpPr>
          <p:cNvPr id="25" name="圆角矩形 24">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1" name="圆角矩形 30">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2" name="圆角矩形 31">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9" name="圆角矩形 58">
            <a:hlinkClick r:id="rId16"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graphicFrame>
        <p:nvGraphicFramePr>
          <p:cNvPr id="24" name="表格 23"/>
          <p:cNvGraphicFramePr>
            <a:graphicFrameLocks noGrp="1"/>
          </p:cNvGraphicFramePr>
          <p:nvPr>
            <p:extLst>
              <p:ext uri="{D42A27DB-BD31-4B8C-83A1-F6EECF244321}">
                <p14:modId xmlns:p14="http://schemas.microsoft.com/office/powerpoint/2010/main" val="4162677772"/>
              </p:ext>
            </p:extLst>
          </p:nvPr>
        </p:nvGraphicFramePr>
        <p:xfrm>
          <a:off x="516000" y="1052736"/>
          <a:ext cx="11160000" cy="1645920"/>
        </p:xfrm>
        <a:graphic>
          <a:graphicData uri="http://schemas.openxmlformats.org/drawingml/2006/table">
            <a:tbl>
              <a:tblPr/>
              <a:tblGrid>
                <a:gridCol w="1500446"/>
                <a:gridCol w="1193442"/>
                <a:gridCol w="1161636"/>
                <a:gridCol w="1225249"/>
                <a:gridCol w="1210037"/>
                <a:gridCol w="1273651"/>
                <a:gridCol w="1241844"/>
                <a:gridCol w="1128446"/>
                <a:gridCol w="1225249"/>
              </a:tblGrid>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编号</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①</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②</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③</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④</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⑤</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⑥</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⑦</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⑧</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物质</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NaCl</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AlF</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AlCl</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BCl</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Al</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SiO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熔点</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920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801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1 291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2 072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1 723</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矩形 2"/>
          <p:cNvSpPr/>
          <p:nvPr/>
        </p:nvSpPr>
        <p:spPr>
          <a:xfrm>
            <a:off x="5491862" y="2996952"/>
            <a:ext cx="485261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AlF</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是离子晶体，</a:t>
            </a:r>
            <a:r>
              <a:rPr lang="en-US" altLang="zh-CN" sz="2400" kern="100" dirty="0">
                <a:solidFill>
                  <a:srgbClr val="C00000"/>
                </a:solidFill>
                <a:latin typeface="Times New Roman" panose="02020603050405020304" pitchFamily="18" charset="0"/>
                <a:ea typeface="微软雅黑" panose="020B0503020204020204" pitchFamily="34" charset="-122"/>
              </a:rPr>
              <a:t>AlCl</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是分子晶体</a:t>
            </a:r>
            <a:endParaRPr lang="zh-CN" altLang="en-US" dirty="0"/>
          </a:p>
        </p:txBody>
      </p:sp>
      <p:sp>
        <p:nvSpPr>
          <p:cNvPr id="5" name="矩形 4"/>
          <p:cNvSpPr/>
          <p:nvPr/>
        </p:nvSpPr>
        <p:spPr>
          <a:xfrm>
            <a:off x="579039" y="3446418"/>
            <a:ext cx="11016504" cy="1200329"/>
          </a:xfrm>
          <a:prstGeom prst="rect">
            <a:avLst/>
          </a:prstGeom>
        </p:spPr>
        <p:txBody>
          <a:bodyPr>
            <a:spAutoFit/>
          </a:bodyPr>
          <a:lstStyle/>
          <a:p>
            <a:pPr algn="just">
              <a:lnSpc>
                <a:spcPct val="150000"/>
              </a:lnSpc>
              <a:spcAft>
                <a:spcPts val="0"/>
              </a:spcAft>
            </a:pPr>
            <a:r>
              <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氧</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离子半径比氯离子半径小且氧离子带</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个电荷，故</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的离子键比</a:t>
            </a:r>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NaCl</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强，熔点比</a:t>
            </a:r>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NaCl</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250520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23592" y="2060848"/>
            <a:ext cx="9768408" cy="2304255"/>
          </a:xfrm>
          <a:prstGeom prst="roundRect">
            <a:avLst>
              <a:gd name="adj" fmla="val 0"/>
            </a:avLst>
          </a:prstGeom>
          <a:solidFill>
            <a:srgbClr val="D4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2711624" y="1780080"/>
            <a:ext cx="9480376" cy="2296991"/>
          </a:xfrm>
          <a:prstGeom prst="rect">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 xmlns:a16="http://schemas.microsoft.com/office/drawing/2014/main" id="{C267AA83-D616-ED4E-81C0-545EB4398E09}"/>
              </a:ext>
            </a:extLst>
          </p:cNvPr>
          <p:cNvSpPr txBox="1"/>
          <p:nvPr/>
        </p:nvSpPr>
        <p:spPr>
          <a:xfrm>
            <a:off x="2874324" y="2675527"/>
            <a:ext cx="9154976" cy="923330"/>
          </a:xfrm>
          <a:prstGeom prst="rect">
            <a:avLst/>
          </a:prstGeom>
          <a:noFill/>
        </p:spPr>
        <p:txBody>
          <a:bodyPr wrap="square" rtlCol="0" anchor="ctr">
            <a:spAutoFit/>
          </a:bodyPr>
          <a:lstStyle/>
          <a:p>
            <a:pPr algn="dist"/>
            <a:r>
              <a:rPr lang="zh-CN" altLang="en-US" sz="5400" b="1" dirty="0">
                <a:solidFill>
                  <a:prstClr val="white"/>
                </a:solidFill>
                <a:latin typeface="微软雅黑" panose="020B0503020204020204" pitchFamily="34" charset="-122"/>
              </a:rPr>
              <a:t>晶体熔、沸点高低原因解释</a:t>
            </a:r>
            <a:endParaRPr lang="en-US" altLang="zh-CN" sz="5400" b="1" dirty="0" smtClean="0">
              <a:solidFill>
                <a:prstClr val="white"/>
              </a:solidFill>
              <a:latin typeface="微软雅黑" panose="020B0503020204020204" pitchFamily="34" charset="-122"/>
            </a:endParaRPr>
          </a:p>
        </p:txBody>
      </p:sp>
      <p:grpSp>
        <p:nvGrpSpPr>
          <p:cNvPr id="14" name="组合 13"/>
          <p:cNvGrpSpPr/>
          <p:nvPr/>
        </p:nvGrpSpPr>
        <p:grpSpPr>
          <a:xfrm>
            <a:off x="6217608" y="2074783"/>
            <a:ext cx="2429958" cy="430887"/>
            <a:chOff x="5770112" y="2074783"/>
            <a:chExt cx="2429958" cy="430887"/>
          </a:xfrm>
        </p:grpSpPr>
        <p:grpSp>
          <p:nvGrpSpPr>
            <p:cNvPr id="15" name="组合 14">
              <a:extLst>
                <a:ext uri="{FF2B5EF4-FFF2-40B4-BE49-F238E27FC236}">
                  <a16:creationId xmlns:a16="http://schemas.microsoft.com/office/drawing/2014/main" xmlns="" id="{5EDD1B64-CEE3-CE44-8F17-E05128AFB818}"/>
                </a:ext>
              </a:extLst>
            </p:cNvPr>
            <p:cNvGrpSpPr/>
            <p:nvPr/>
          </p:nvGrpSpPr>
          <p:grpSpPr>
            <a:xfrm>
              <a:off x="5770112" y="2074783"/>
              <a:ext cx="2429958" cy="369332"/>
              <a:chOff x="4833573" y="2374315"/>
              <a:chExt cx="2429958" cy="369332"/>
            </a:xfrm>
          </p:grpSpPr>
          <p:sp>
            <p:nvSpPr>
              <p:cNvPr id="19" name="文本框 18">
                <a:extLst>
                  <a:ext uri="{FF2B5EF4-FFF2-40B4-BE49-F238E27FC236}">
                    <a16:creationId xmlns:a16="http://schemas.microsoft.com/office/drawing/2014/main" xmlns="" id="{A6A0A2D4-C220-DA46-A6AD-B44FA94018D4}"/>
                  </a:ext>
                </a:extLst>
              </p:cNvPr>
              <p:cNvSpPr txBox="1"/>
              <p:nvPr/>
            </p:nvSpPr>
            <p:spPr>
              <a:xfrm>
                <a:off x="6944213" y="2374315"/>
                <a:ext cx="319318" cy="369332"/>
              </a:xfrm>
              <a:prstGeom prst="rect">
                <a:avLst/>
              </a:prstGeom>
              <a:noFill/>
            </p:spPr>
            <p:txBody>
              <a:bodyPr wrap="none" rtlCol="0">
                <a:spAutoFit/>
              </a:bodyPr>
              <a:lstStyle/>
              <a:p>
                <a:r>
                  <a:rPr kumimoji="1" lang="en-US" altLang="zh-CN" dirty="0">
                    <a:solidFill>
                      <a:prstClr val="white">
                        <a:lumMod val="85000"/>
                      </a:prstClr>
                    </a:solidFill>
                  </a:rPr>
                  <a:t>&gt;</a:t>
                </a:r>
                <a:endParaRPr kumimoji="1" lang="zh-CN" altLang="en-US" dirty="0">
                  <a:solidFill>
                    <a:prstClr val="white">
                      <a:lumMod val="85000"/>
                    </a:prstClr>
                  </a:solidFill>
                </a:endParaRPr>
              </a:p>
            </p:txBody>
          </p:sp>
          <p:sp>
            <p:nvSpPr>
              <p:cNvPr id="20" name="文本框 19">
                <a:extLst>
                  <a:ext uri="{FF2B5EF4-FFF2-40B4-BE49-F238E27FC236}">
                    <a16:creationId xmlns:a16="http://schemas.microsoft.com/office/drawing/2014/main" xmlns="" id="{5EEDB553-6843-D943-908B-713024609FA6}"/>
                  </a:ext>
                </a:extLst>
              </p:cNvPr>
              <p:cNvSpPr txBox="1"/>
              <p:nvPr/>
            </p:nvSpPr>
            <p:spPr>
              <a:xfrm>
                <a:off x="4833573" y="2374315"/>
                <a:ext cx="319318" cy="369332"/>
              </a:xfrm>
              <a:prstGeom prst="rect">
                <a:avLst/>
              </a:prstGeom>
              <a:noFill/>
            </p:spPr>
            <p:txBody>
              <a:bodyPr wrap="none" rtlCol="0">
                <a:spAutoFit/>
              </a:bodyPr>
              <a:lstStyle/>
              <a:p>
                <a:r>
                  <a:rPr kumimoji="1" lang="en-US" altLang="zh-CN" dirty="0">
                    <a:solidFill>
                      <a:prstClr val="white">
                        <a:lumMod val="85000"/>
                      </a:prstClr>
                    </a:solidFill>
                  </a:rPr>
                  <a:t>&lt;</a:t>
                </a:r>
                <a:endParaRPr kumimoji="1" lang="zh-CN" altLang="en-US" dirty="0">
                  <a:solidFill>
                    <a:prstClr val="white">
                      <a:lumMod val="85000"/>
                    </a:prstClr>
                  </a:solidFill>
                </a:endParaRPr>
              </a:p>
            </p:txBody>
          </p:sp>
        </p:grpSp>
        <p:sp>
          <p:nvSpPr>
            <p:cNvPr id="16" name="矩形 15"/>
            <p:cNvSpPr/>
            <p:nvPr/>
          </p:nvSpPr>
          <p:spPr>
            <a:xfrm>
              <a:off x="6146648" y="2074783"/>
              <a:ext cx="1715336" cy="430887"/>
            </a:xfrm>
            <a:prstGeom prst="rect">
              <a:avLst/>
            </a:prstGeom>
          </p:spPr>
          <p:txBody>
            <a:bodyPr wrap="square">
              <a:spAutoFit/>
            </a:bodyPr>
            <a:lstStyle/>
            <a:p>
              <a:pPr algn="dist"/>
              <a:r>
                <a:rPr lang="zh-CN" altLang="zh-CN" sz="2200" dirty="0">
                  <a:solidFill>
                    <a:prstClr val="white">
                      <a:lumMod val="85000"/>
                    </a:prstClr>
                  </a:solidFill>
                  <a:latin typeface="Times New Roman" panose="02020603050405020304" pitchFamily="18" charset="0"/>
                  <a:cs typeface="Times New Roman" panose="02020603050405020304" pitchFamily="18" charset="0"/>
                </a:rPr>
                <a:t>答题规范</a:t>
              </a:r>
              <a:r>
                <a:rPr lang="en-US" altLang="zh-CN" sz="2200" dirty="0">
                  <a:solidFill>
                    <a:prstClr val="white">
                      <a:lumMod val="85000"/>
                    </a:prstClr>
                  </a:solidFill>
                  <a:latin typeface="Times New Roman" panose="02020603050405020304" pitchFamily="18" charset="0"/>
                  <a:ea typeface="Times New Roman" panose="02020603050405020304" pitchFamily="18" charset="0"/>
                  <a:cs typeface="Times New Roman" panose="02020603050405020304" pitchFamily="18" charset="0"/>
                </a:rPr>
                <a:t>(6)</a:t>
              </a:r>
              <a:endParaRPr lang="zh-CN" altLang="en-US" sz="2200" dirty="0">
                <a:solidFill>
                  <a:prstClr val="white">
                    <a:lumMod val="85000"/>
                  </a:prst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56470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7843" y="908720"/>
            <a:ext cx="11386789" cy="2308324"/>
          </a:xfrm>
          <a:prstGeom prst="rect">
            <a:avLst/>
          </a:prstGeom>
        </p:spPr>
        <p:txBody>
          <a:bodyPr wrap="square">
            <a:spAutoFit/>
          </a:bodyPr>
          <a:lstStyle/>
          <a:p>
            <a:pPr>
              <a:lnSpc>
                <a:spcPct val="150000"/>
              </a:lnSpc>
              <a:tabLst>
                <a:tab pos="2250440" algn="l"/>
              </a:tabLst>
            </a:pPr>
            <a:r>
              <a:rPr lang="en-US" altLang="zh-CN" sz="2400" b="1" kern="100" dirty="0">
                <a:latin typeface="+mj-ea"/>
                <a:ea typeface="+mj-ea"/>
                <a:cs typeface="Courier New" panose="02070309020205020404" pitchFamily="49" charset="0"/>
              </a:rPr>
              <a:t>1.</a:t>
            </a:r>
            <a:r>
              <a:rPr lang="zh-CN" altLang="zh-CN" sz="2400" b="1" kern="100" dirty="0">
                <a:latin typeface="+mj-ea"/>
                <a:ea typeface="+mj-ea"/>
                <a:cs typeface="Courier New" panose="02070309020205020404" pitchFamily="49" charset="0"/>
              </a:rPr>
              <a:t>不同类型晶体熔、沸点比较</a:t>
            </a: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答题模板：</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晶体，而</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晶体。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b="1"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400" b="1" kern="100" dirty="0">
                <a:solidFill>
                  <a:srgbClr val="0070C0"/>
                </a:solidFill>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金刚石的熔点比</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高，原因</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(2)SiO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的熔点比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高，原因</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5910762" y="2045464"/>
            <a:ext cx="5450531"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金刚石是共价晶体，而</a:t>
            </a:r>
            <a:r>
              <a:rPr lang="en-US" altLang="zh-CN" sz="2400" kern="100" dirty="0" err="1">
                <a:solidFill>
                  <a:srgbClr val="C00000"/>
                </a:solidFill>
                <a:latin typeface="Times New Roman" panose="02020603050405020304" pitchFamily="18" charset="0"/>
                <a:ea typeface="微软雅黑" panose="020B0503020204020204" pitchFamily="34" charset="-122"/>
              </a:rPr>
              <a:t>NaCl</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是离子晶体</a:t>
            </a:r>
            <a:endParaRPr lang="zh-CN" altLang="en-US" sz="2400" dirty="0"/>
          </a:p>
        </p:txBody>
      </p:sp>
      <p:sp>
        <p:nvSpPr>
          <p:cNvPr id="6" name="矩形 5"/>
          <p:cNvSpPr/>
          <p:nvPr/>
        </p:nvSpPr>
        <p:spPr>
          <a:xfrm>
            <a:off x="4714640" y="2597229"/>
            <a:ext cx="499046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SiO</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是共价晶体，而</a:t>
            </a:r>
            <a:r>
              <a:rPr lang="en-US" altLang="zh-CN" sz="2400" kern="100" dirty="0">
                <a:solidFill>
                  <a:srgbClr val="C00000"/>
                </a:solidFill>
                <a:latin typeface="Times New Roman" panose="02020603050405020304" pitchFamily="18" charset="0"/>
                <a:ea typeface="微软雅黑" panose="020B0503020204020204" pitchFamily="34" charset="-122"/>
              </a:rPr>
              <a:t>CO</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是分子晶体</a:t>
            </a:r>
            <a:endParaRPr lang="zh-CN" altLang="en-US" sz="2400" dirty="0"/>
          </a:p>
        </p:txBody>
      </p:sp>
    </p:spTree>
    <p:extLst>
      <p:ext uri="{BB962C8B-B14F-4D97-AF65-F5344CB8AC3E}">
        <p14:creationId xmlns:p14="http://schemas.microsoft.com/office/powerpoint/2010/main" val="83198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7843" y="774134"/>
            <a:ext cx="11386789" cy="4455066"/>
          </a:xfrm>
          <a:prstGeom prst="rect">
            <a:avLst/>
          </a:prstGeom>
        </p:spPr>
        <p:txBody>
          <a:bodyPr wrap="square">
            <a:spAutoFit/>
          </a:bodyPr>
          <a:lstStyle/>
          <a:p>
            <a:pPr>
              <a:lnSpc>
                <a:spcPct val="150000"/>
              </a:lnSpc>
              <a:tabLst>
                <a:tab pos="2250440" algn="l"/>
              </a:tabLst>
            </a:pPr>
            <a:r>
              <a:rPr lang="en-US" altLang="zh-CN" sz="2400" b="1" kern="100" dirty="0">
                <a:latin typeface="+mj-ea"/>
                <a:ea typeface="+mj-ea"/>
                <a:cs typeface="Courier New" panose="02070309020205020404" pitchFamily="49" charset="0"/>
              </a:rPr>
              <a:t>2.</a:t>
            </a:r>
            <a:r>
              <a:rPr lang="zh-CN" altLang="zh-CN" sz="2400" b="1" kern="100" dirty="0">
                <a:latin typeface="+mj-ea"/>
                <a:ea typeface="+mj-ea"/>
                <a:cs typeface="Courier New" panose="02070309020205020404" pitchFamily="49" charset="0"/>
              </a:rPr>
              <a:t>同类型晶体熔、沸点比较</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分子晶体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答题模板：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同为分子晶体，</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存在氢键，而</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仅存在较弱的范德华力。</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同为分子晶体，</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的相对分子质量大，范德华力强，熔、沸点高。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同为分子晶体，两者的相对分子质量相同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或相近</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的极性大，熔、沸点高。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同为分子晶体，</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形成分子间氢键，而</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形成的则是分子内氢键，分子间氢键会使熔、沸点升高。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454675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7843" y="593954"/>
            <a:ext cx="11386789" cy="5632311"/>
          </a:xfrm>
          <a:prstGeom prst="rect">
            <a:avLst/>
          </a:prstGeom>
        </p:spPr>
        <p:txBody>
          <a:bodyPr wrap="square">
            <a:spAutoFit/>
          </a:bodyPr>
          <a:lstStyle/>
          <a:p>
            <a:pPr algn="just">
              <a:lnSpc>
                <a:spcPct val="150000"/>
              </a:lnSpc>
              <a:spcAft>
                <a:spcPts val="0"/>
              </a:spcAft>
            </a:pPr>
            <a:r>
              <a:rPr lang="zh-CN" altLang="zh-CN" sz="2400" b="1"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400" b="1" kern="100" dirty="0">
                <a:solidFill>
                  <a:srgbClr val="0070C0"/>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的沸点比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高，原因</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CS</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的熔、沸点低，原因</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__________________________________________</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的熔、沸点高，原因</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____________________________________________</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沸点</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比</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高</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，原因</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___________________________</a:t>
            </a:r>
          </a:p>
          <a:p>
            <a:pPr algn="just">
              <a:lnSpc>
                <a:spcPct val="150000"/>
              </a:lnSpc>
              <a:spcAft>
                <a:spcPts val="0"/>
              </a:spcAft>
            </a:pP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9046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0957" y="4551924"/>
            <a:ext cx="2226834" cy="47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67"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33643" y="4085040"/>
            <a:ext cx="1489878" cy="89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68" name="Picture 4"/>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18018" y="4001985"/>
            <a:ext cx="1460613" cy="89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9156413" y="4450279"/>
            <a:ext cx="2412195" cy="461665"/>
          </a:xfrm>
          <a:prstGeom prst="rect">
            <a:avLst/>
          </a:prstGeom>
        </p:spPr>
        <p:txBody>
          <a:bodyPr wrap="squar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形成分子内氢键</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470667" y="5486240"/>
            <a:ext cx="8802410"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而</a:t>
            </a:r>
            <a:r>
              <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形成</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分子间氢键，分子间氢键会使沸点升高</a:t>
            </a:r>
            <a:endParaRPr lang="zh-CN" altLang="en-US" sz="2400" dirty="0"/>
          </a:p>
        </p:txBody>
      </p:sp>
      <p:pic>
        <p:nvPicPr>
          <p:cNvPr id="10" name="Picture 2"/>
          <p:cNvPicPr>
            <a:picLocks noChangeAspect="1" noChangeArrowheads="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4256" y="5498439"/>
            <a:ext cx="2226834" cy="47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96302" y="548680"/>
            <a:ext cx="11126669" cy="1200329"/>
          </a:xfrm>
          <a:prstGeom prst="rect">
            <a:avLst/>
          </a:prstGeom>
        </p:spPr>
        <p:txBody>
          <a:bodyPr>
            <a:spAutoFit/>
          </a:bodyPr>
          <a:lstStyle/>
          <a:p>
            <a:pPr>
              <a:lnSpc>
                <a:spcPct val="150000"/>
              </a:lnSpc>
            </a:pPr>
            <a:r>
              <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同</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为分子晶体，</a:t>
            </a:r>
            <a:r>
              <a:rPr lang="en-US" altLang="zh-CN" sz="2400" kern="100" dirty="0">
                <a:solidFill>
                  <a:srgbClr val="C00000"/>
                </a:solidFill>
                <a:latin typeface="Times New Roman" panose="02020603050405020304" pitchFamily="18" charset="0"/>
                <a:ea typeface="微软雅黑" panose="020B0503020204020204" pitchFamily="34" charset="-122"/>
              </a:rPr>
              <a:t>NH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分子间存在较强的氢键，而</a:t>
            </a:r>
            <a:r>
              <a:rPr lang="en-US" altLang="zh-CN" sz="2400" kern="100" dirty="0">
                <a:solidFill>
                  <a:srgbClr val="C00000"/>
                </a:solidFill>
                <a:latin typeface="Times New Roman" panose="02020603050405020304" pitchFamily="18" charset="0"/>
                <a:ea typeface="微软雅黑" panose="020B0503020204020204" pitchFamily="34" charset="-122"/>
              </a:rPr>
              <a:t>PH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分子间仅有较弱的范德华力</a:t>
            </a:r>
            <a:endParaRPr lang="zh-CN" altLang="en-US" sz="2400" dirty="0"/>
          </a:p>
        </p:txBody>
      </p:sp>
      <p:sp>
        <p:nvSpPr>
          <p:cNvPr id="7" name="矩形 6"/>
          <p:cNvSpPr/>
          <p:nvPr/>
        </p:nvSpPr>
        <p:spPr>
          <a:xfrm>
            <a:off x="5178582" y="1754759"/>
            <a:ext cx="65117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同为分子晶体，</a:t>
            </a:r>
            <a:r>
              <a:rPr lang="en-US" altLang="zh-CN" sz="2400" kern="100" dirty="0">
                <a:solidFill>
                  <a:srgbClr val="C00000"/>
                </a:solidFill>
                <a:latin typeface="Times New Roman" panose="02020603050405020304" pitchFamily="18" charset="0"/>
                <a:ea typeface="微软雅黑" panose="020B0503020204020204" pitchFamily="34" charset="-122"/>
              </a:rPr>
              <a:t>CS</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的相对分子质量大，</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范德华</a:t>
            </a:r>
            <a:endParaRPr lang="zh-CN" altLang="en-US" sz="2400" dirty="0"/>
          </a:p>
        </p:txBody>
      </p:sp>
      <p:sp>
        <p:nvSpPr>
          <p:cNvPr id="11" name="矩形 10"/>
          <p:cNvSpPr/>
          <p:nvPr/>
        </p:nvSpPr>
        <p:spPr>
          <a:xfrm>
            <a:off x="587880" y="2305549"/>
            <a:ext cx="2646878" cy="461665"/>
          </a:xfrm>
          <a:prstGeom prst="rect">
            <a:avLst/>
          </a:prstGeom>
        </p:spPr>
        <p:txBody>
          <a:bodyPr wrap="none">
            <a:spAutoFit/>
          </a:bodyPr>
          <a:lstStyle/>
          <a:p>
            <a:pPr lvl="0"/>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力强，熔、沸点高</a:t>
            </a:r>
            <a:endParaRPr lang="zh-CN" altLang="en-US" sz="2400" dirty="0">
              <a:solidFill>
                <a:prstClr val="black"/>
              </a:solidFill>
            </a:endParaRPr>
          </a:p>
        </p:txBody>
      </p:sp>
      <p:sp>
        <p:nvSpPr>
          <p:cNvPr id="13" name="矩形 12"/>
          <p:cNvSpPr/>
          <p:nvPr/>
        </p:nvSpPr>
        <p:spPr>
          <a:xfrm>
            <a:off x="4944425" y="2849953"/>
            <a:ext cx="676819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同为分子晶体，两者相对分子质量相同，</a:t>
            </a:r>
            <a:r>
              <a:rPr lang="en-US" altLang="zh-CN" sz="2400" kern="100" dirty="0">
                <a:solidFill>
                  <a:srgbClr val="C00000"/>
                </a:solidFill>
                <a:latin typeface="Times New Roman" panose="02020603050405020304" pitchFamily="18" charset="0"/>
                <a:ea typeface="微软雅黑" panose="020B0503020204020204" pitchFamily="34" charset="-122"/>
              </a:rPr>
              <a:t>CO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极</a:t>
            </a:r>
            <a:endParaRPr lang="zh-CN" altLang="en-US" sz="2400" dirty="0"/>
          </a:p>
        </p:txBody>
      </p:sp>
      <p:sp>
        <p:nvSpPr>
          <p:cNvPr id="15" name="矩形 14"/>
          <p:cNvSpPr/>
          <p:nvPr/>
        </p:nvSpPr>
        <p:spPr>
          <a:xfrm>
            <a:off x="549414" y="3399698"/>
            <a:ext cx="2646878" cy="461665"/>
          </a:xfrm>
          <a:prstGeom prst="rect">
            <a:avLst/>
          </a:prstGeom>
        </p:spPr>
        <p:txBody>
          <a:bodyPr wrap="none">
            <a:spAutoFit/>
          </a:bodyPr>
          <a:lstStyle/>
          <a:p>
            <a:pPr lvl="0"/>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性大，熔、沸点高</a:t>
            </a:r>
            <a:endParaRPr lang="zh-CN" altLang="en-US" sz="2400" dirty="0">
              <a:solidFill>
                <a:prstClr val="black"/>
              </a:solidFill>
            </a:endParaRPr>
          </a:p>
        </p:txBody>
      </p:sp>
    </p:spTree>
    <p:extLst>
      <p:ext uri="{BB962C8B-B14F-4D97-AF65-F5344CB8AC3E}">
        <p14:creationId xmlns:p14="http://schemas.microsoft.com/office/powerpoint/2010/main" val="374110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90468"/>
                                        </p:tgtEl>
                                        <p:attrNameLst>
                                          <p:attrName>style.visibility</p:attrName>
                                        </p:attrNameLst>
                                      </p:cBhvr>
                                      <p:to>
                                        <p:strVal val="visible"/>
                                      </p:to>
                                    </p:set>
                                    <p:animEffect transition="in" filter="blinds(horizontal)">
                                      <p:cBhvr>
                                        <p:cTn id="28" dur="500"/>
                                        <p:tgtEl>
                                          <p:spTgt spid="19046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linds(horizontal)">
                                      <p:cBhvr>
                                        <p:cTn id="34" dur="500"/>
                                        <p:tgtEl>
                                          <p:spTgt spid="4"/>
                                        </p:tgtEl>
                                      </p:cBhvr>
                                    </p:animEffect>
                                  </p:childTnLst>
                                </p:cTn>
                              </p:par>
                              <p:par>
                                <p:cTn id="35" presetID="3" presetClass="entr" presetSubtype="1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3" grpId="0"/>
      <p:bldP spid="1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7843" y="1192684"/>
            <a:ext cx="11386789" cy="230832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共价晶体</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答题模板：同为共价晶体，</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晶体的键长短，键能大，熔、沸点高</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b="1"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400" b="1" kern="100" dirty="0">
                <a:solidFill>
                  <a:srgbClr val="0070C0"/>
                </a:solidFill>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单质比化合物</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SiC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的熔点低，理由</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487424" y="2213742"/>
            <a:ext cx="11126669" cy="1200329"/>
          </a:xfrm>
          <a:prstGeom prst="rect">
            <a:avLst/>
          </a:prstGeom>
        </p:spPr>
        <p:txBody>
          <a:bodyPr>
            <a:spAutoFit/>
          </a:bodyPr>
          <a:lstStyle/>
          <a:p>
            <a:pPr>
              <a:lnSpc>
                <a:spcPct val="150000"/>
              </a:lnSpc>
            </a:pPr>
            <a:r>
              <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晶体</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硅与</a:t>
            </a:r>
            <a:r>
              <a:rPr lang="en-US" altLang="zh-CN" sz="2400" kern="100" dirty="0" err="1">
                <a:solidFill>
                  <a:srgbClr val="C00000"/>
                </a:solidFill>
                <a:latin typeface="Times New Roman" panose="02020603050405020304" pitchFamily="18" charset="0"/>
                <a:ea typeface="微软雅黑" panose="020B0503020204020204" pitchFamily="34" charset="-122"/>
              </a:rPr>
              <a:t>SiC</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均属于共价晶体，晶体硅中的</a:t>
            </a:r>
            <a:r>
              <a:rPr lang="en-US" altLang="zh-CN" sz="2400" kern="100" dirty="0">
                <a:solidFill>
                  <a:srgbClr val="C00000"/>
                </a:solidFill>
                <a:latin typeface="Times New Roman" panose="02020603050405020304" pitchFamily="18" charset="0"/>
                <a:ea typeface="微软雅黑" panose="020B0503020204020204" pitchFamily="34" charset="-122"/>
              </a:rPr>
              <a:t>Si—Si</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比</a:t>
            </a:r>
            <a:r>
              <a:rPr lang="en-US" altLang="zh-CN" sz="2400" kern="100" dirty="0" err="1">
                <a:solidFill>
                  <a:srgbClr val="C00000"/>
                </a:solidFill>
                <a:latin typeface="Times New Roman" panose="02020603050405020304" pitchFamily="18" charset="0"/>
                <a:ea typeface="微软雅黑" panose="020B0503020204020204" pitchFamily="34" charset="-122"/>
              </a:rPr>
              <a:t>SiC</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2400" kern="100" dirty="0">
                <a:solidFill>
                  <a:srgbClr val="C00000"/>
                </a:solidFill>
                <a:latin typeface="Times New Roman" panose="02020603050405020304" pitchFamily="18" charset="0"/>
                <a:ea typeface="微软雅黑" panose="020B0503020204020204" pitchFamily="34" charset="-122"/>
              </a:rPr>
              <a:t>Si—C</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的键长长，键能低，所以熔点低</a:t>
            </a:r>
            <a:endParaRPr lang="zh-CN" altLang="en-US" sz="2400" dirty="0"/>
          </a:p>
        </p:txBody>
      </p:sp>
    </p:spTree>
    <p:extLst>
      <p:ext uri="{BB962C8B-B14F-4D97-AF65-F5344CB8AC3E}">
        <p14:creationId xmlns:p14="http://schemas.microsoft.com/office/powerpoint/2010/main" val="193553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7843" y="702126"/>
            <a:ext cx="11386789" cy="4455066"/>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离子晶体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答题模板：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阴、阳离子电荷数相等，则看阴、阳离子半径：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同为离子晶体，</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R</a:t>
            </a:r>
            <a:r>
              <a:rPr lang="en-US" altLang="zh-CN" sz="2400" i="1" kern="100" baseline="30000" dirty="0" err="1">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a:t>
            </a:r>
            <a:r>
              <a:rPr lang="en-US" altLang="zh-CN" sz="2400" i="1" kern="100" baseline="30000" dirty="0" err="1">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半径小于</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X</a:t>
            </a:r>
            <a:r>
              <a:rPr lang="en-US" altLang="zh-CN" sz="2400" i="1" kern="100" baseline="30000" dirty="0" err="1">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i="1" kern="100" baseline="30000" dirty="0" err="1">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，故</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晶体离子键强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或晶格能大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，熔、沸点高。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阴离子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或阳离子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电荷数不相等，阴离子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或阳离子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半径不相同：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同为离子晶体，</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R</a:t>
            </a:r>
            <a:r>
              <a:rPr lang="en-US" altLang="zh-CN" sz="2400" i="1" kern="100" baseline="30000" dirty="0" err="1">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a:t>
            </a:r>
            <a:r>
              <a:rPr lang="en-US" altLang="zh-CN" sz="2400" i="1" kern="100" baseline="30000" dirty="0" err="1">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半径小于</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X</a:t>
            </a:r>
            <a:r>
              <a:rPr lang="en-US" altLang="zh-CN" sz="2400" i="1" kern="100" baseline="30000" dirty="0" err="1">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i="1" kern="100" baseline="300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R</a:t>
            </a:r>
            <a:r>
              <a:rPr lang="en-US" altLang="zh-CN" sz="2400" i="1" kern="100" baseline="30000" dirty="0" err="1">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a:t>
            </a:r>
            <a:r>
              <a:rPr lang="en-US" altLang="zh-CN" sz="2400" i="1" kern="100" baseline="30000" dirty="0" err="1">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电荷数大于</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X</a:t>
            </a:r>
            <a:r>
              <a:rPr lang="en-US" altLang="zh-CN" sz="2400" i="1" kern="100" baseline="30000" dirty="0" err="1">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i="1" kern="100" baseline="300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，故</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晶体离子键强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或晶格能大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，熔、沸点高</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939410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318CE0B2-849C-2B4D-B715-7B2A33B87A76}"/>
              </a:ext>
            </a:extLst>
          </p:cNvPr>
          <p:cNvSpPr/>
          <p:nvPr/>
        </p:nvSpPr>
        <p:spPr>
          <a:xfrm>
            <a:off x="394564" y="2103563"/>
            <a:ext cx="11299010" cy="2793072"/>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在物质的三态相互转化过程中只是分子间距离发生了变化</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晶体和非晶体的本质区别是晶体中粒子在微观空间里呈现周期性的有序排列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晶体的熔点一定比非晶体的熔点高</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具有规则几何外形的固体一定是晶体</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缺角的</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晶体在饱和</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溶液中会慢慢变为完美的立方体块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8416406" y="2112548"/>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4" name="矩形 13"/>
          <p:cNvSpPr/>
          <p:nvPr/>
        </p:nvSpPr>
        <p:spPr>
          <a:xfrm>
            <a:off x="10867873" y="2664051"/>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5" name="矩形 14"/>
          <p:cNvSpPr/>
          <p:nvPr/>
        </p:nvSpPr>
        <p:spPr>
          <a:xfrm>
            <a:off x="5380320" y="3220478"/>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3" name="矩形 2"/>
          <p:cNvSpPr/>
          <p:nvPr/>
        </p:nvSpPr>
        <p:spPr>
          <a:xfrm>
            <a:off x="5677358" y="3770226"/>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6" name="矩形 15"/>
          <p:cNvSpPr/>
          <p:nvPr/>
        </p:nvSpPr>
        <p:spPr>
          <a:xfrm>
            <a:off x="9111627" y="4302834"/>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691066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3" grpId="0"/>
      <p:bldP spid="1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7843" y="1484784"/>
            <a:ext cx="11386789" cy="2308324"/>
          </a:xfrm>
          <a:prstGeom prst="rect">
            <a:avLst/>
          </a:prstGeom>
        </p:spPr>
        <p:txBody>
          <a:bodyPr wrap="square">
            <a:spAutoFit/>
          </a:bodyPr>
          <a:lstStyle/>
          <a:p>
            <a:pPr algn="just">
              <a:lnSpc>
                <a:spcPct val="150000"/>
              </a:lnSpc>
              <a:spcAft>
                <a:spcPts val="0"/>
              </a:spcAft>
            </a:pPr>
            <a:r>
              <a:rPr lang="zh-CN" altLang="zh-CN" sz="2400" b="1"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400" b="1" kern="100" dirty="0">
                <a:solidFill>
                  <a:srgbClr val="0070C0"/>
                </a:solidFill>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ZnO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ZnS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的晶体结构相似，熔点较高的是</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ZnO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，理由</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FeO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的熔点小于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的熔点，原因</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587748" y="1438903"/>
            <a:ext cx="11016504" cy="1200329"/>
          </a:xfrm>
          <a:prstGeom prst="rect">
            <a:avLst/>
          </a:prstGeom>
        </p:spPr>
        <p:txBody>
          <a:bodyPr>
            <a:spAutoFit/>
          </a:bodyPr>
          <a:lstStyle/>
          <a:p>
            <a:pPr>
              <a:lnSpc>
                <a:spcPct val="150000"/>
              </a:lnSpc>
            </a:pPr>
            <a:r>
              <a:rPr lang="en-US" altLang="zh-CN" sz="2400" kern="100" dirty="0" smtClean="0">
                <a:solidFill>
                  <a:srgbClr val="C00000"/>
                </a:solidFill>
                <a:latin typeface="Times New Roman" panose="02020603050405020304" pitchFamily="18" charset="0"/>
                <a:ea typeface="微软雅黑" panose="020B0503020204020204" pitchFamily="34" charset="-122"/>
              </a:rPr>
              <a:t>                                                                                                                </a:t>
            </a:r>
            <a:r>
              <a:rPr lang="en-US" altLang="zh-CN" sz="2400" kern="100" dirty="0" err="1" smtClean="0">
                <a:solidFill>
                  <a:srgbClr val="C00000"/>
                </a:solidFill>
                <a:latin typeface="Times New Roman" panose="02020603050405020304" pitchFamily="18" charset="0"/>
                <a:ea typeface="微软雅黑" panose="020B0503020204020204" pitchFamily="34" charset="-122"/>
              </a:rPr>
              <a:t>ZnO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err="1">
                <a:solidFill>
                  <a:srgbClr val="C00000"/>
                </a:solidFill>
                <a:latin typeface="Times New Roman" panose="02020603050405020304" pitchFamily="18" charset="0"/>
                <a:ea typeface="微软雅黑" panose="020B0503020204020204" pitchFamily="34" charset="-122"/>
              </a:rPr>
              <a:t>ZnS</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同属于离子晶体，</a:t>
            </a:r>
            <a:r>
              <a:rPr lang="en-US" altLang="zh-CN" sz="2400" kern="100" dirty="0">
                <a:solidFill>
                  <a:srgbClr val="C00000"/>
                </a:solidFill>
                <a:latin typeface="Times New Roman" panose="02020603050405020304" pitchFamily="18" charset="0"/>
                <a:ea typeface="微软雅黑" panose="020B0503020204020204" pitchFamily="34" charset="-122"/>
              </a:rPr>
              <a:t>O</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半径小于</a:t>
            </a:r>
            <a:r>
              <a:rPr lang="en-US" altLang="zh-CN" sz="2400" kern="100" dirty="0">
                <a:solidFill>
                  <a:srgbClr val="C00000"/>
                </a:solidFill>
                <a:latin typeface="Times New Roman" panose="02020603050405020304" pitchFamily="18" charset="0"/>
                <a:ea typeface="微软雅黑" panose="020B0503020204020204" pitchFamily="34" charset="-122"/>
              </a:rPr>
              <a:t>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，故</a:t>
            </a:r>
            <a:r>
              <a:rPr lang="en-US" altLang="zh-CN" sz="2400" kern="100" dirty="0" err="1">
                <a:solidFill>
                  <a:srgbClr val="C00000"/>
                </a:solidFill>
                <a:latin typeface="Times New Roman" panose="02020603050405020304" pitchFamily="18" charset="0"/>
                <a:ea typeface="微软雅黑" panose="020B0503020204020204" pitchFamily="34" charset="-122"/>
              </a:rPr>
              <a:t>ZnO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离子键强</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或晶格能大</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，熔点高</a:t>
            </a:r>
            <a:endParaRPr lang="zh-CN" altLang="en-US" sz="2400" dirty="0"/>
          </a:p>
        </p:txBody>
      </p:sp>
      <p:sp>
        <p:nvSpPr>
          <p:cNvPr id="3" name="矩形 2"/>
          <p:cNvSpPr/>
          <p:nvPr/>
        </p:nvSpPr>
        <p:spPr>
          <a:xfrm>
            <a:off x="515248" y="2519023"/>
            <a:ext cx="11126669" cy="1200329"/>
          </a:xfrm>
          <a:prstGeom prst="rect">
            <a:avLst/>
          </a:prstGeom>
        </p:spPr>
        <p:txBody>
          <a:bodyPr>
            <a:spAutoFit/>
          </a:bodyPr>
          <a:lstStyle/>
          <a:p>
            <a:pPr>
              <a:lnSpc>
                <a:spcPct val="150000"/>
              </a:lnSpc>
            </a:pPr>
            <a:r>
              <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同</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为离子晶体，</a:t>
            </a:r>
            <a:r>
              <a:rPr lang="en-US" altLang="zh-CN" sz="2400" kern="100" dirty="0">
                <a:solidFill>
                  <a:srgbClr val="C00000"/>
                </a:solidFill>
                <a:latin typeface="Times New Roman" panose="02020603050405020304" pitchFamily="18" charset="0"/>
                <a:ea typeface="微软雅黑" panose="020B0503020204020204" pitchFamily="34" charset="-122"/>
              </a:rPr>
              <a:t>Fe</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半径比</a:t>
            </a:r>
            <a:r>
              <a:rPr lang="en-US" altLang="zh-CN" sz="2400" kern="100" dirty="0">
                <a:solidFill>
                  <a:srgbClr val="C00000"/>
                </a:solidFill>
                <a:latin typeface="Times New Roman" panose="02020603050405020304" pitchFamily="18" charset="0"/>
                <a:ea typeface="微软雅黑" panose="020B0503020204020204" pitchFamily="34" charset="-122"/>
              </a:rPr>
              <a:t>Fe</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大，所带电荷数也小于</a:t>
            </a:r>
            <a:r>
              <a:rPr lang="en-US" altLang="zh-CN" sz="2400" kern="100" dirty="0">
                <a:solidFill>
                  <a:srgbClr val="C00000"/>
                </a:solidFill>
                <a:latin typeface="Times New Roman" panose="02020603050405020304" pitchFamily="18" charset="0"/>
                <a:ea typeface="微软雅黑" panose="020B0503020204020204" pitchFamily="34" charset="-122"/>
              </a:rPr>
              <a:t>Fe</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solidFill>
                  <a:srgbClr val="C00000"/>
                </a:solidFill>
                <a:latin typeface="Times New Roman" panose="02020603050405020304" pitchFamily="18" charset="0"/>
                <a:ea typeface="微软雅黑" panose="020B0503020204020204" pitchFamily="34" charset="-122"/>
              </a:rPr>
              <a:t>FeO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的离子键</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或晶格能</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比</a:t>
            </a:r>
            <a:r>
              <a:rPr lang="en-US" altLang="zh-CN" sz="2400" kern="100" dirty="0">
                <a:solidFill>
                  <a:srgbClr val="C00000"/>
                </a:solidFill>
                <a:latin typeface="Times New Roman" panose="02020603050405020304" pitchFamily="18" charset="0"/>
                <a:ea typeface="微软雅黑" panose="020B0503020204020204" pitchFamily="34" charset="-122"/>
              </a:rPr>
              <a:t>Fe</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O</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弱</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或小</a:t>
            </a:r>
            <a:r>
              <a:rPr lang="en-US"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sz="2400" dirty="0"/>
          </a:p>
        </p:txBody>
      </p:sp>
    </p:spTree>
    <p:extLst>
      <p:ext uri="{BB962C8B-B14F-4D97-AF65-F5344CB8AC3E}">
        <p14:creationId xmlns:p14="http://schemas.microsoft.com/office/powerpoint/2010/main" val="24229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0000" y="456601"/>
            <a:ext cx="10668000" cy="524127"/>
            <a:chOff x="304592" y="188640"/>
            <a:chExt cx="10668000" cy="524127"/>
          </a:xfrm>
        </p:grpSpPr>
        <p:sp>
          <p:nvSpPr>
            <p:cNvPr id="5" name="平行四边形 4">
              <a:extLst>
                <a:ext uri="{FF2B5EF4-FFF2-40B4-BE49-F238E27FC236}">
                  <a16:creationId xmlns:a16="http://schemas.microsoft.com/office/drawing/2014/main" xmlns="" id="{9CDA5F8E-6C05-AD69-A4CB-1A0747C08357}"/>
                </a:ext>
              </a:extLst>
            </p:cNvPr>
            <p:cNvSpPr/>
            <p:nvPr/>
          </p:nvSpPr>
          <p:spPr>
            <a:xfrm>
              <a:off x="406192" y="334942"/>
              <a:ext cx="10566400" cy="377825"/>
            </a:xfrm>
            <a:prstGeom prst="parallelogram">
              <a:avLst/>
            </a:prstGeom>
            <a:gradFill>
              <a:gsLst>
                <a:gs pos="59000">
                  <a:srgbClr val="002060"/>
                </a:gs>
                <a:gs pos="0">
                  <a:schemeClr val="bg1"/>
                </a:gs>
                <a:gs pos="100000">
                  <a:srgbClr val="002060"/>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平行四边形 5">
              <a:extLst>
                <a:ext uri="{FF2B5EF4-FFF2-40B4-BE49-F238E27FC236}">
                  <a16:creationId xmlns:a16="http://schemas.microsoft.com/office/drawing/2014/main" xmlns="" id="{4AAE6963-0F8F-348F-BC7A-E993B310C5A8}"/>
                </a:ext>
              </a:extLst>
            </p:cNvPr>
            <p:cNvSpPr/>
            <p:nvPr/>
          </p:nvSpPr>
          <p:spPr>
            <a:xfrm>
              <a:off x="304592" y="192682"/>
              <a:ext cx="1614944" cy="429895"/>
            </a:xfrm>
            <a:prstGeom prst="parallelogram">
              <a:avLst/>
            </a:prstGeom>
            <a:solidFill>
              <a:srgbClr val="EA8B00"/>
            </a:solidFill>
            <a:ln w="22225">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xmlns="" id="{84995F56-3B4A-5F32-4FF0-CD53AA6402A8}"/>
                </a:ext>
              </a:extLst>
            </p:cNvPr>
            <p:cNvSpPr/>
            <p:nvPr>
              <p:custDataLst>
                <p:tags r:id="rId1"/>
              </p:custDataLst>
            </p:nvPr>
          </p:nvSpPr>
          <p:spPr>
            <a:xfrm>
              <a:off x="479376" y="188640"/>
              <a:ext cx="1368152" cy="430887"/>
            </a:xfrm>
            <a:prstGeom prst="rect">
              <a:avLst/>
            </a:prstGeom>
          </p:spPr>
          <p:txBody>
            <a:bodyPr wrap="square">
              <a:spAutoFit/>
            </a:bodyPr>
            <a:lstStyle/>
            <a:p>
              <a:r>
                <a:rPr lang="zh-CN" altLang="en-US" sz="2200" b="1" dirty="0" smtClean="0">
                  <a:solidFill>
                    <a:schemeClr val="bg1"/>
                  </a:solidFill>
                </a:rPr>
                <a:t>规范精练</a:t>
              </a:r>
              <a:endParaRPr lang="zh-CN" altLang="en-US" sz="2200" b="1" dirty="0">
                <a:solidFill>
                  <a:schemeClr val="bg1"/>
                </a:solidFill>
              </a:endParaRPr>
            </a:p>
          </p:txBody>
        </p:sp>
      </p:grpSp>
      <p:sp>
        <p:nvSpPr>
          <p:cNvPr id="9" name="矩形 8"/>
          <p:cNvSpPr/>
          <p:nvPr/>
        </p:nvSpPr>
        <p:spPr>
          <a:xfrm>
            <a:off x="390000" y="1379591"/>
            <a:ext cx="11412000" cy="113107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1.FeF</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具有较高的熔点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高于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1 000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，其化学键类型是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FeBr</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的相对分子质量大于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FeF</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，但其熔点只有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200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，原因是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7985626" y="1466047"/>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离子键</a:t>
            </a:r>
            <a:endParaRPr lang="zh-CN" altLang="en-US" dirty="0"/>
          </a:p>
        </p:txBody>
      </p:sp>
      <p:sp>
        <p:nvSpPr>
          <p:cNvPr id="13" name="矩形 12"/>
          <p:cNvSpPr/>
          <p:nvPr/>
        </p:nvSpPr>
        <p:spPr>
          <a:xfrm>
            <a:off x="6545466" y="1980131"/>
            <a:ext cx="5178021"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FeF</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为离子晶体，</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FeBr</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属于分子晶体</a:t>
            </a:r>
            <a:endParaRPr lang="zh-CN" altLang="en-US" dirty="0"/>
          </a:p>
        </p:txBody>
      </p:sp>
    </p:spTree>
    <p:extLst>
      <p:ext uri="{BB962C8B-B14F-4D97-AF65-F5344CB8AC3E}">
        <p14:creationId xmlns:p14="http://schemas.microsoft.com/office/powerpoint/2010/main" val="371478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1356008"/>
            <a:ext cx="11412000" cy="1754326"/>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的熔点为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770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的熔点为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1 275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，二者的晶体类型均为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的熔点低于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的原因是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560093" y="1980131"/>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离子晶体</a:t>
            </a:r>
            <a:endParaRPr lang="zh-CN" altLang="en-US" dirty="0"/>
          </a:p>
        </p:txBody>
      </p:sp>
      <p:sp>
        <p:nvSpPr>
          <p:cNvPr id="4" name="矩形 3"/>
          <p:cNvSpPr/>
          <p:nvPr/>
        </p:nvSpPr>
        <p:spPr>
          <a:xfrm>
            <a:off x="6528048" y="1980131"/>
            <a:ext cx="511069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K</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的半径大于</a:t>
            </a:r>
            <a:r>
              <a:rPr lang="en-US" altLang="zh-CN" sz="2400" kern="100" dirty="0">
                <a:solidFill>
                  <a:srgbClr val="C00000"/>
                </a:solidFill>
                <a:latin typeface="Times New Roman" panose="02020603050405020304" pitchFamily="18" charset="0"/>
                <a:ea typeface="微软雅黑" panose="020B0503020204020204" pitchFamily="34" charset="-122"/>
              </a:rPr>
              <a:t>Na</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K</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的离子键</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弱</a:t>
            </a:r>
            <a:endParaRPr lang="zh-CN" altLang="en-US" sz="2400" dirty="0"/>
          </a:p>
        </p:txBody>
      </p:sp>
      <p:sp>
        <p:nvSpPr>
          <p:cNvPr id="6" name="矩形 5"/>
          <p:cNvSpPr/>
          <p:nvPr/>
        </p:nvSpPr>
        <p:spPr>
          <a:xfrm>
            <a:off x="560093" y="2501605"/>
            <a:ext cx="1176925" cy="461665"/>
          </a:xfrm>
          <a:prstGeom prst="rect">
            <a:avLst/>
          </a:prstGeom>
        </p:spPr>
        <p:txBody>
          <a:bodyPr wrap="none">
            <a:spAutoFit/>
          </a:bodyPr>
          <a:lstStyle/>
          <a:p>
            <a:pPr lvl="0"/>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于</a:t>
            </a:r>
            <a:r>
              <a:rPr lang="en-US" altLang="zh-CN" sz="2400" kern="100" dirty="0">
                <a:solidFill>
                  <a:srgbClr val="C00000"/>
                </a:solidFill>
                <a:latin typeface="Times New Roman" panose="02020603050405020304" pitchFamily="18" charset="0"/>
                <a:ea typeface="微软雅黑" panose="020B0503020204020204" pitchFamily="34" charset="-122"/>
              </a:rPr>
              <a:t>Na</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O</a:t>
            </a:r>
            <a:endParaRPr lang="zh-CN" altLang="en-US" sz="2400" dirty="0">
              <a:solidFill>
                <a:prstClr val="black"/>
              </a:solidFill>
            </a:endParaRPr>
          </a:p>
        </p:txBody>
      </p:sp>
    </p:spTree>
    <p:extLst>
      <p:ext uri="{BB962C8B-B14F-4D97-AF65-F5344CB8AC3E}">
        <p14:creationId xmlns:p14="http://schemas.microsoft.com/office/powerpoint/2010/main" val="106152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7843" y="1139984"/>
            <a:ext cx="11386789" cy="1685077"/>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，熔点：－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77.8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、沸点：－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33.5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，联氨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，熔点：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、沸点：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113.5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，解释其熔、沸点高低的主要原因：</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6540234" y="1628800"/>
            <a:ext cx="5109091" cy="646331"/>
          </a:xfrm>
          <a:prstGeom prst="rect">
            <a:avLst/>
          </a:prstGeom>
        </p:spPr>
        <p:txBody>
          <a:bodyPr wrap="none">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联氨分子间形成氢键的数目多于氨</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分</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614683" y="2176400"/>
            <a:ext cx="2031325" cy="646331"/>
          </a:xfrm>
          <a:prstGeom prst="rect">
            <a:avLst/>
          </a:prstGeom>
        </p:spPr>
        <p:txBody>
          <a:bodyPr wrap="none">
            <a:spAutoFit/>
          </a:bodyPr>
          <a:lstStyle/>
          <a:p>
            <a:pPr lvl="0" algn="just">
              <a:lnSpc>
                <a:spcPct val="150000"/>
              </a:lnSpc>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子形成的氢键</a:t>
            </a:r>
            <a:endParaRPr lang="zh-CN" altLang="zh-CN" sz="24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80142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7843" y="1577841"/>
            <a:ext cx="11386789" cy="113107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已知氮化硼与砷化镓属于同种晶体类型。则两种晶体熔点较高的是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填化学式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，其理由是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2550190" y="2060848"/>
            <a:ext cx="9145016" cy="646331"/>
          </a:xfrm>
          <a:prstGeom prst="rect">
            <a:avLst/>
          </a:prstGeom>
        </p:spPr>
        <p:txBody>
          <a:bodyPr wrap="square">
            <a:spAutoFit/>
          </a:bodyPr>
          <a:lstStyle/>
          <a:p>
            <a:pPr algn="just">
              <a:lnSpc>
                <a:spcPct val="150000"/>
              </a:lnSpc>
              <a:spcAft>
                <a:spcPts val="0"/>
              </a:spcAft>
            </a:pP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两种</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晶体均为共价晶体，</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原子半径较小，键能较大，熔点较高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9840416" y="1673006"/>
            <a:ext cx="612668"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BN</a:t>
            </a:r>
            <a:endParaRPr lang="zh-CN" altLang="en-US" dirty="0"/>
          </a:p>
        </p:txBody>
      </p:sp>
    </p:spTree>
    <p:extLst>
      <p:ext uri="{BB962C8B-B14F-4D97-AF65-F5344CB8AC3E}">
        <p14:creationId xmlns:p14="http://schemas.microsoft.com/office/powerpoint/2010/main" val="230994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7843" y="1164808"/>
            <a:ext cx="11386789" cy="3416320"/>
          </a:xfrm>
          <a:prstGeom prst="rect">
            <a:avLst/>
          </a:prstGeom>
        </p:spPr>
        <p:txBody>
          <a:bodyPr wrap="square">
            <a:spAutoFit/>
          </a:bodyPr>
          <a:lstStyle/>
          <a:p>
            <a:pPr algn="di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5.(1)</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海南，</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19(3)</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节选</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邻苯二甲酸酐</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和邻苯二甲酰亚胺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p>
          <a:p>
            <a:pPr algn="just">
              <a:lnSpc>
                <a:spcPct val="150000"/>
              </a:lnSpc>
              <a:spcAft>
                <a:spcPts val="0"/>
              </a:spcAft>
            </a:pPr>
            <a:endPar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都是</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合成酞菁的原料，后者熔点高于前者，主要原因是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海南，</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19(6)]</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MnS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晶胞与</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晶胞属于同种类型。前者的熔点明显高于后者，其主要原因是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a:hlinkClick r:id="rId2" action="ppaction://hlinksldjump"/>
          </p:cNvPr>
          <p:cNvSpPr/>
          <p:nvPr/>
        </p:nvSpPr>
        <p:spPr>
          <a:xfrm>
            <a:off x="11378232" y="6484114"/>
            <a:ext cx="813768" cy="373886"/>
          </a:xfrm>
          <a:prstGeom prst="rect">
            <a:avLst/>
          </a:prstGeom>
          <a:solidFill>
            <a:srgbClr val="062680"/>
          </a:solidFill>
        </p:spPr>
        <p:txBody>
          <a:bodyPr wrap="square">
            <a:spAutoFit/>
          </a:bodyPr>
          <a:lstStyle/>
          <a:p>
            <a:pPr algn="ctr">
              <a:tabLst>
                <a:tab pos="2430780" algn="l"/>
              </a:tabLst>
            </a:pPr>
            <a:r>
              <a:rPr lang="zh-CN" altLang="en-US" kern="100" dirty="0">
                <a:solidFill>
                  <a:schemeClr val="bg1"/>
                </a:solidFill>
                <a:latin typeface="+mj-ea"/>
                <a:ea typeface="+mj-ea"/>
                <a:cs typeface="Courier New" panose="02070309020205020404" pitchFamily="49" charset="0"/>
              </a:rPr>
              <a:t>返回</a:t>
            </a:r>
          </a:p>
        </p:txBody>
      </p:sp>
      <p:pic>
        <p:nvPicPr>
          <p:cNvPr id="191490" name="Picture 2" descr="73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0795" y="845280"/>
            <a:ext cx="1147441" cy="134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1" name="Picture 3" descr="73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5283" y="866020"/>
            <a:ext cx="1299309" cy="134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55944" y="2239558"/>
            <a:ext cx="11080112" cy="1200329"/>
          </a:xfrm>
          <a:prstGeom prst="rect">
            <a:avLst/>
          </a:prstGeom>
        </p:spPr>
        <p:txBody>
          <a:bodyPr>
            <a:spAutoFit/>
          </a:bodyPr>
          <a:lstStyle/>
          <a:p>
            <a:pPr>
              <a:lnSpc>
                <a:spcPct val="150000"/>
              </a:lnSpc>
            </a:pPr>
            <a:r>
              <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两者</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均为分子晶体，后者能形成分子间氢键，使分子间作用力增大，熔点更高</a:t>
            </a:r>
            <a:endParaRPr lang="zh-CN" altLang="en-US" dirty="0"/>
          </a:p>
        </p:txBody>
      </p:sp>
      <p:sp>
        <p:nvSpPr>
          <p:cNvPr id="6" name="矩形 5"/>
          <p:cNvSpPr/>
          <p:nvPr/>
        </p:nvSpPr>
        <p:spPr>
          <a:xfrm>
            <a:off x="2371338" y="3987505"/>
            <a:ext cx="7920880" cy="461665"/>
          </a:xfrm>
          <a:prstGeom prst="rect">
            <a:avLst/>
          </a:prstGeom>
        </p:spPr>
        <p:txBody>
          <a:bodyPr wrap="square">
            <a:spAutoFit/>
          </a:bodyPr>
          <a:lstStyle/>
          <a:p>
            <a:r>
              <a:rPr lang="en-US" altLang="zh-CN" sz="2400" kern="100" dirty="0" err="1">
                <a:solidFill>
                  <a:srgbClr val="C00000"/>
                </a:solidFill>
                <a:latin typeface="Times New Roman" panose="02020603050405020304" pitchFamily="18" charset="0"/>
                <a:ea typeface="微软雅黑" panose="020B0503020204020204" pitchFamily="34" charset="-122"/>
              </a:rPr>
              <a:t>MnS</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中阴阳离子所带电荷数比</a:t>
            </a:r>
            <a:r>
              <a:rPr lang="en-US" altLang="zh-CN" sz="2400" kern="100" dirty="0" err="1">
                <a:solidFill>
                  <a:srgbClr val="C00000"/>
                </a:solidFill>
                <a:latin typeface="Times New Roman" panose="02020603050405020304" pitchFamily="18" charset="0"/>
                <a:ea typeface="微软雅黑" panose="020B0503020204020204" pitchFamily="34" charset="-122"/>
              </a:rPr>
              <a:t>NaCl</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的多，离子键强度更大</a:t>
            </a:r>
            <a:endParaRPr lang="zh-CN" altLang="en-US" dirty="0"/>
          </a:p>
        </p:txBody>
      </p:sp>
    </p:spTree>
    <p:extLst>
      <p:ext uri="{BB962C8B-B14F-4D97-AF65-F5344CB8AC3E}">
        <p14:creationId xmlns:p14="http://schemas.microsoft.com/office/powerpoint/2010/main" val="120662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850900"/>
            <a:ext cx="12192001" cy="3306292"/>
            <a:chOff x="0" y="1850900"/>
            <a:chExt cx="12192001" cy="3306292"/>
          </a:xfrm>
        </p:grpSpPr>
        <p:pic>
          <p:nvPicPr>
            <p:cNvPr id="9" name="图片 8"/>
            <p:cNvPicPr>
              <a:picLocks noChangeAspect="1"/>
            </p:cNvPicPr>
            <p:nvPr/>
          </p:nvPicPr>
          <p:blipFill>
            <a:blip r:embed="rId2"/>
            <a:stretch>
              <a:fillRect/>
            </a:stretch>
          </p:blipFill>
          <p:spPr>
            <a:xfrm>
              <a:off x="0" y="1850900"/>
              <a:ext cx="12192000" cy="3306292"/>
            </a:xfrm>
            <a:prstGeom prst="rect">
              <a:avLst/>
            </a:prstGeom>
          </p:spPr>
        </p:pic>
        <p:pic>
          <p:nvPicPr>
            <p:cNvPr id="10" name="图片 9"/>
            <p:cNvPicPr>
              <a:picLocks noChangeAspect="1"/>
            </p:cNvPicPr>
            <p:nvPr/>
          </p:nvPicPr>
          <p:blipFill>
            <a:blip r:embed="rId3"/>
            <a:stretch>
              <a:fillRect/>
            </a:stretch>
          </p:blipFill>
          <p:spPr>
            <a:xfrm>
              <a:off x="10272464" y="3305484"/>
              <a:ext cx="1919537" cy="1788799"/>
            </a:xfrm>
            <a:prstGeom prst="rect">
              <a:avLst/>
            </a:prstGeom>
          </p:spPr>
        </p:pic>
      </p:grpSp>
      <p:sp>
        <p:nvSpPr>
          <p:cNvPr id="13" name="文本框 12">
            <a:extLst>
              <a:ext uri="{FF2B5EF4-FFF2-40B4-BE49-F238E27FC236}">
                <a16:creationId xmlns:a16="http://schemas.microsoft.com/office/drawing/2014/main" xmlns="" id="{C03048A7-E3A6-3A41-AE40-D749B06A0787}"/>
              </a:ext>
            </a:extLst>
          </p:cNvPr>
          <p:cNvSpPr txBox="1"/>
          <p:nvPr/>
        </p:nvSpPr>
        <p:spPr>
          <a:xfrm>
            <a:off x="3504729" y="3573016"/>
            <a:ext cx="5182542" cy="360040"/>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 altLang="zh-CN" sz="2800" b="0" i="0" u="none" strike="noStrike" kern="0" cap="none" spc="0" normalizeH="0" baseline="0" noProof="0" dirty="0" smtClean="0">
              <a:ln>
                <a:noFill/>
              </a:ln>
              <a:solidFill>
                <a:prstClr val="white"/>
              </a:solidFill>
              <a:effectLst/>
              <a:uLnTx/>
              <a:uFillTx/>
            </a:endParaRPr>
          </a:p>
        </p:txBody>
      </p:sp>
      <p:sp>
        <p:nvSpPr>
          <p:cNvPr id="14" name="文本框 13">
            <a:extLst>
              <a:ext uri="{FF2B5EF4-FFF2-40B4-BE49-F238E27FC236}">
                <a16:creationId xmlns:a16="http://schemas.microsoft.com/office/drawing/2014/main" xmlns="" id="{EA17DC6A-E188-E641-8772-276D9A5EFC0B}"/>
              </a:ext>
            </a:extLst>
          </p:cNvPr>
          <p:cNvSpPr txBox="1"/>
          <p:nvPr/>
        </p:nvSpPr>
        <p:spPr>
          <a:xfrm>
            <a:off x="4428373" y="2647845"/>
            <a:ext cx="3335255" cy="457186"/>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6000" b="0" i="0" u="none" strike="noStrike" kern="0" cap="none" spc="0" normalizeH="0" baseline="0" noProof="0" dirty="0" smtClean="0">
              <a:ln>
                <a:noFill/>
              </a:ln>
              <a:solidFill>
                <a:prstClr val="black"/>
              </a:solidFill>
              <a:effectLst/>
              <a:uLnTx/>
              <a:uFillTx/>
              <a:latin typeface="DOUYU Font" pitchFamily="2" charset="-122"/>
              <a:ea typeface="DOUYU Font" pitchFamily="2" charset="-122"/>
            </a:endParaRPr>
          </a:p>
        </p:txBody>
      </p:sp>
      <p:pic>
        <p:nvPicPr>
          <p:cNvPr id="15" name="图片 14"/>
          <p:cNvPicPr>
            <a:picLocks noChangeAspect="1"/>
          </p:cNvPicPr>
          <p:nvPr/>
        </p:nvPicPr>
        <p:blipFill>
          <a:blip r:embed="rId4"/>
          <a:stretch>
            <a:fillRect/>
          </a:stretch>
        </p:blipFill>
        <p:spPr>
          <a:xfrm>
            <a:off x="262315" y="138704"/>
            <a:ext cx="2737341" cy="457240"/>
          </a:xfrm>
          <a:prstGeom prst="rect">
            <a:avLst/>
          </a:prstGeom>
        </p:spPr>
      </p:pic>
    </p:spTree>
    <p:extLst>
      <p:ext uri="{BB962C8B-B14F-4D97-AF65-F5344CB8AC3E}">
        <p14:creationId xmlns:p14="http://schemas.microsoft.com/office/powerpoint/2010/main" val="3023824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619939"/>
            <a:ext cx="11412000" cy="3393237"/>
          </a:xfrm>
          <a:prstGeom prst="rect">
            <a:avLst/>
          </a:prstGeom>
        </p:spPr>
        <p:txBody>
          <a:bodyPr wrap="square">
            <a:spAutoFit/>
          </a:bodyPr>
          <a:lstStyle/>
          <a:p>
            <a:pPr algn="just">
              <a:lnSpc>
                <a:spcPct val="150000"/>
              </a:lnSpc>
              <a:spcAft>
                <a:spcPts val="0"/>
              </a:spcAft>
            </a:pP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一、物质聚集状态的多样性</a:t>
            </a:r>
            <a:endParaRPr lang="zh-CN" altLang="zh-CN" sz="260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下列有关物质特殊聚集状态与结构的说法不正确的是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液晶中分子的长轴取向一致，表现出类似晶体的各向异性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等离子体是一种特殊的气体，由阳离子和电子两部分构成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纯物质有固定的熔点，但其晶体颗粒尺寸在纳米量级时也可能发生变化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超分子内部的分子间一般通过非共价键或分子间作用力结合成聚集体</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TextBox 9"/>
          <p:cNvSpPr txBox="1"/>
          <p:nvPr/>
        </p:nvSpPr>
        <p:spPr>
          <a:xfrm>
            <a:off x="210014" y="327740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353704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12163</TotalTime>
  <Words>7189</Words>
  <Application>Microsoft Office PowerPoint</Application>
  <PresentationFormat>宽屏</PresentationFormat>
  <Paragraphs>1278</Paragraphs>
  <Slides>86</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86</vt:i4>
      </vt:variant>
    </vt:vector>
  </HeadingPairs>
  <TitlesOfParts>
    <vt:vector size="101" baseType="lpstr">
      <vt:lpstr>DOUYU Font</vt:lpstr>
      <vt:lpstr>KaiTi</vt:lpstr>
      <vt:lpstr>方正仿宋简体</vt:lpstr>
      <vt:lpstr>黑体</vt:lpstr>
      <vt:lpstr>华文细黑</vt:lpstr>
      <vt:lpstr>楷体</vt:lpstr>
      <vt:lpstr>楷体_GB2312</vt:lpstr>
      <vt:lpstr>宋体</vt:lpstr>
      <vt:lpstr>微软雅黑</vt:lpstr>
      <vt:lpstr>Arial</vt:lpstr>
      <vt:lpstr>Calibri</vt:lpstr>
      <vt:lpstr>Courier New</vt:lpstr>
      <vt:lpstr>Times New Roman</vt: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734</cp:revision>
  <dcterms:created xsi:type="dcterms:W3CDTF">2021-11-07T03:17:42Z</dcterms:created>
  <dcterms:modified xsi:type="dcterms:W3CDTF">2024-03-02T01:28:59Z</dcterms:modified>
</cp:coreProperties>
</file>