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817" r:id="rId3"/>
    <p:sldId id="877" r:id="rId4"/>
    <p:sldId id="846" r:id="rId5"/>
    <p:sldId id="848" r:id="rId6"/>
    <p:sldId id="856" r:id="rId7"/>
    <p:sldId id="849" r:id="rId8"/>
    <p:sldId id="850" r:id="rId9"/>
    <p:sldId id="862" r:id="rId10"/>
    <p:sldId id="860" r:id="rId11"/>
    <p:sldId id="865" r:id="rId12"/>
    <p:sldId id="867" r:id="rId13"/>
    <p:sldId id="870" r:id="rId14"/>
    <p:sldId id="874" r:id="rId15"/>
    <p:sldId id="875" r:id="rId16"/>
    <p:sldId id="87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7AB"/>
    <a:srgbClr val="8EB4E3"/>
    <a:srgbClr val="8AB0CE"/>
    <a:srgbClr val="D4E2ED"/>
    <a:srgbClr val="2A6FA6"/>
    <a:srgbClr val="D4E1ED"/>
    <a:srgbClr val="F9FBFC"/>
    <a:srgbClr val="F8FAFC"/>
    <a:srgbClr val="FFFFFF"/>
    <a:srgbClr val="BDE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4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282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习题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整合</a:t>
            </a:r>
            <a:endParaRPr lang="en-US" altLang="zh-CN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应用举例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整合</a:t>
            </a:r>
            <a:endParaRPr lang="en-US" altLang="zh-CN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易错辨析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整合</a:t>
            </a:r>
            <a:endParaRPr lang="en-US" altLang="zh-CN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易错提醒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</a:rPr>
              <a:t>整合</a:t>
            </a:r>
            <a:endParaRPr lang="en-US" altLang="zh-CN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7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7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命题方向</a:t>
            </a:r>
            <a:endParaRPr lang="zh-CN" altLang="zh-CN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noProof="0" smtClean="0">
              <a:solidFill>
                <a:schemeClr val="lt1"/>
              </a:solidFill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smtClean="0">
                <a:latin typeface="微软雅黑" panose="020B0503020204020204" charset="-122"/>
                <a:ea typeface="微软雅黑" panose="020B0503020204020204" charset="-122"/>
              </a:rPr>
              <a:t>明确</a:t>
            </a:r>
            <a:endParaRPr lang="en-US" altLang="zh-CN" sz="4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052736"/>
            <a:ext cx="12192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同侧圆角矩形 2"/>
          <p:cNvSpPr/>
          <p:nvPr userDrawn="1"/>
        </p:nvSpPr>
        <p:spPr>
          <a:xfrm rot="5400000">
            <a:off x="424211" y="-148788"/>
            <a:ext cx="495047" cy="134347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06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5205" y="28975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练真题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 preferRelativeResize="0"/>
          <p:nvPr userDrawn="1"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9"/>
          <a:stretch>
            <a:fillRect/>
          </a:stretch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package" Target="../embeddings/Document11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package" Target="../embeddings/Document13.docx"/><Relationship Id="rId3" Type="http://schemas.openxmlformats.org/officeDocument/2006/relationships/image" Target="../media/image22.emf"/><Relationship Id="rId2" Type="http://schemas.openxmlformats.org/officeDocument/2006/relationships/package" Target="../embeddings/Document12.docx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emf"/><Relationship Id="rId1" Type="http://schemas.openxmlformats.org/officeDocument/2006/relationships/package" Target="../embeddings/Document14.docx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7.emf"/><Relationship Id="rId4" Type="http://schemas.openxmlformats.org/officeDocument/2006/relationships/package" Target="../embeddings/Document16.docx"/><Relationship Id="rId3" Type="http://schemas.openxmlformats.org/officeDocument/2006/relationships/image" Target="../media/image26.emf"/><Relationship Id="rId2" Type="http://schemas.openxmlformats.org/officeDocument/2006/relationships/package" Target="../embeddings/Document15.docx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package" Target="../embeddings/Document18.docx"/><Relationship Id="rId4" Type="http://schemas.openxmlformats.org/officeDocument/2006/relationships/image" Target="../media/image30.png"/><Relationship Id="rId3" Type="http://schemas.openxmlformats.org/officeDocument/2006/relationships/image" Target="../media/image29.emf"/><Relationship Id="rId2" Type="http://schemas.openxmlformats.org/officeDocument/2006/relationships/package" Target="../embeddings/Document17.docx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5.docx"/><Relationship Id="rId8" Type="http://schemas.openxmlformats.org/officeDocument/2006/relationships/image" Target="../media/image9.emf"/><Relationship Id="rId7" Type="http://schemas.openxmlformats.org/officeDocument/2006/relationships/package" Target="../embeddings/Document4.docx"/><Relationship Id="rId6" Type="http://schemas.openxmlformats.org/officeDocument/2006/relationships/image" Target="../media/image8.emf"/><Relationship Id="rId5" Type="http://schemas.openxmlformats.org/officeDocument/2006/relationships/package" Target="../embeddings/Document3.docx"/><Relationship Id="rId4" Type="http://schemas.openxmlformats.org/officeDocument/2006/relationships/image" Target="../media/image7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6.emf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10.emf"/><Relationship Id="rId1" Type="http://schemas.openxmlformats.org/officeDocument/2006/relationships/package" Target="../embeddings/Document1.docx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emf"/><Relationship Id="rId1" Type="http://schemas.openxmlformats.org/officeDocument/2006/relationships/package" Target="../embeddings/Document6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package" Target="../embeddings/Document9.docx"/><Relationship Id="rId4" Type="http://schemas.openxmlformats.org/officeDocument/2006/relationships/package" Target="../embeddings/Document8.docx"/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package" Target="../embeddings/Document7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emf"/><Relationship Id="rId3" Type="http://schemas.openxmlformats.org/officeDocument/2006/relationships/package" Target="../embeddings/Document10.docx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612675"/>
            <a:ext cx="12192001" cy="3544517"/>
            <a:chOff x="0" y="1612675"/>
            <a:chExt cx="12192001" cy="3544517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1850900"/>
              <a:ext cx="12192001" cy="3306292"/>
              <a:chOff x="0" y="1850900"/>
              <a:chExt cx="12192001" cy="330629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850900"/>
                <a:ext cx="12192000" cy="330629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72464" y="3305484"/>
                <a:ext cx="1919537" cy="1788799"/>
              </a:xfrm>
              <a:prstGeom prst="rect">
                <a:avLst/>
              </a:prstGeom>
            </p:spPr>
          </p:pic>
        </p:grpSp>
        <p:sp>
          <p:nvSpPr>
            <p:cNvPr id="5" name="副标题 2"/>
            <p:cNvSpPr txBox="1"/>
            <p:nvPr/>
          </p:nvSpPr>
          <p:spPr>
            <a:xfrm>
              <a:off x="5148599" y="1612675"/>
              <a:ext cx="1894803" cy="448173"/>
            </a:xfrm>
            <a:prstGeom prst="roundRect">
              <a:avLst>
                <a:gd name="adj" fmla="val 50000"/>
              </a:avLst>
            </a:prstGeom>
            <a:solidFill>
              <a:srgbClr val="8EB4E3"/>
            </a:solidFill>
            <a:ln>
              <a:noFill/>
            </a:ln>
          </p:spPr>
          <p:txBody>
            <a:bodyPr anchor="ctr">
              <a:noAutofit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zh-CN" sz="2400" dirty="0" smtClean="0"/>
                <a:t>热点</a:t>
              </a:r>
              <a:r>
                <a:rPr lang="zh-CN" altLang="zh-CN" sz="2400" dirty="0"/>
                <a:t>强化</a:t>
              </a:r>
              <a:r>
                <a:rPr lang="en-US" altLang="zh-CN" sz="2400" dirty="0" smtClean="0"/>
                <a:t>14</a:t>
              </a:r>
              <a:endParaRPr lang="zh-CN" altLang="en-US" sz="2400" dirty="0"/>
            </a:p>
          </p:txBody>
        </p:sp>
      </p:grpSp>
      <p:sp>
        <p:nvSpPr>
          <p:cNvPr id="12" name="标题 1"/>
          <p:cNvSpPr txBox="1"/>
          <p:nvPr/>
        </p:nvSpPr>
        <p:spPr>
          <a:xfrm>
            <a:off x="396238" y="2784562"/>
            <a:ext cx="11399524" cy="1288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2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</a:rPr>
              <a:t>微粒</a:t>
            </a:r>
            <a:r>
              <a:rPr lang="zh-CN" altLang="en-US" sz="6600" b="1" dirty="0">
                <a:solidFill>
                  <a:schemeClr val="bg1"/>
                </a:solidFill>
              </a:rPr>
              <a:t>空间结构　大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zh-CN" altLang="en-US" sz="6600" b="1" dirty="0">
                <a:solidFill>
                  <a:schemeClr val="bg1"/>
                </a:solidFill>
              </a:rPr>
              <a:t>键的判断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698602"/>
            <a:ext cx="1141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5.(1)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杭州模拟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含有碳元素的有机化合物分布极广，最简单的为碳正离子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      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，该离子的空间结构为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；如图是叶绿素的结构示意图，配体是一种平面大环有机物，该结构中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原子的杂化方式为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C—N 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983835" y="748250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4" name="文档" r:id="rId1" imgW="1275715" imgH="772795" progId="Word.Document.12">
                  <p:embed/>
                </p:oleObj>
              </mc:Choice>
              <mc:Fallback>
                <p:oleObj name="文档" r:id="rId1" imgW="1275715" imgH="772795" progId="Word.Document.12">
                  <p:embed/>
                  <p:pic>
                    <p:nvPicPr>
                      <p:cNvPr id="0" name="图片 1392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983835" y="748250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269" name="Picture 5" descr="6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94" y="2664892"/>
            <a:ext cx="4168612" cy="30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312086" y="131880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平面三角形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320733" y="1845060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r>
              <a:rPr lang="en-US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r>
              <a:rPr lang="en-US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814289" y="189689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0000" y="872492"/>
            <a:ext cx="11412000" cy="421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天津模拟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溶液检验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的存在，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中四种元素的电负性由小到大的顺序为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用元素符号表示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SCN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的空间结构为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，中心原子的杂化类型为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杭州模拟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RbH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是次磷酸的正盐，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的结构式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，其中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采取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杂化方式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59883" y="1539148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K&lt;C&lt;S&lt;N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318942" y="149655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直线形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767947" y="2018231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072261" y="4474058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en-US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505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04" y="2715376"/>
            <a:ext cx="1987321" cy="16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0000" y="1284000"/>
            <a:ext cx="1141200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非金属氮化物在生产、生活和科研中应用广泛。氟化硝酰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可用作火箭推进剂中的氧化剂，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中心原子的杂化方式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。气态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的分子结构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而固态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则由一种直线形的阳离子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与一种平面正三角形的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阴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构成，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的化学式为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的离域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键可表示为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Picture 4" descr="66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0" y="2544157"/>
            <a:ext cx="2357044" cy="122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983497" y="1899414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endParaRPr lang="zh-CN" altLang="en-US" dirty="0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287091" y="3735333"/>
          <a:ext cx="12588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9" name="文档" r:id="rId2" imgW="1275715" imgH="772795" progId="Word.Document.12">
                  <p:embed/>
                </p:oleObj>
              </mc:Choice>
              <mc:Fallback>
                <p:oleObj name="文档" r:id="rId2" imgW="1275715" imgH="772795" progId="Word.Document.12">
                  <p:embed/>
                  <p:pic>
                    <p:nvPicPr>
                      <p:cNvPr id="0" name="图片 14438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87091" y="3735333"/>
                        <a:ext cx="1258887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8598862" y="3861048"/>
          <a:ext cx="12588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0" name="文档" r:id="rId4" imgW="1275715" imgH="774065" progId="Word.Document.12">
                  <p:embed/>
                </p:oleObj>
              </mc:Choice>
              <mc:Fallback>
                <p:oleObj name="文档" r:id="rId4" imgW="1275715" imgH="774065" progId="Word.Document.12">
                  <p:embed/>
                  <p:pic>
                    <p:nvPicPr>
                      <p:cNvPr id="0" name="图片 14438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8862" y="3861048"/>
                        <a:ext cx="1258887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0000" y="307811"/>
            <a:ext cx="1141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6.(1)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[2022·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湖南，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18(3)</a:t>
            </a: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互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为等电子体的一种分子为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填化学式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[2020·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35(3)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节选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原子总数相等的等电子体是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写分子式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208794" y="454593"/>
          <a:ext cx="12588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8" name="文档" r:id="rId1" imgW="1275715" imgH="772795" progId="Word.Document.12">
                  <p:embed/>
                </p:oleObj>
              </mc:Choice>
              <mc:Fallback>
                <p:oleObj name="文档" r:id="rId1" imgW="1275715" imgH="772795" progId="Word.Document.12">
                  <p:embed/>
                  <p:pic>
                    <p:nvPicPr>
                      <p:cNvPr id="0" name="图片 14950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08794" y="454593"/>
                        <a:ext cx="1258888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599557" y="354128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912424" y="898371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0000" y="764673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[2017·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35(3)</a:t>
            </a: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射线衍射测得化合物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的晶体结构，其局部结构如图所示。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0530" name="Picture 2" descr="666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26" y="1594474"/>
            <a:ext cx="2731949" cy="153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07988" y="3432274"/>
          <a:ext cx="1139190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9" name="文档" r:id="rId2" imgW="11512550" imgH="2037715" progId="Word.Document.12">
                  <p:embed/>
                </p:oleObj>
              </mc:Choice>
              <mc:Fallback>
                <p:oleObj name="文档" r:id="rId2" imgW="11512550" imgH="2037715" progId="Word.Document.12">
                  <p:embed/>
                  <p:pic>
                    <p:nvPicPr>
                      <p:cNvPr id="0" name="图片 15053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3432274"/>
                        <a:ext cx="11391900" cy="201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773729" y="34409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5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646534" y="4815117"/>
          <a:ext cx="7048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0" name="文档" r:id="rId4" imgW="705485" imgH="562610" progId="Word.Document.12">
                  <p:embed/>
                </p:oleObj>
              </mc:Choice>
              <mc:Fallback>
                <p:oleObj name="文档" r:id="rId4" imgW="705485" imgH="562610" progId="Word.Document.12">
                  <p:embed/>
                  <p:pic>
                    <p:nvPicPr>
                      <p:cNvPr id="0" name="图片 15053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46534" y="4815117"/>
                        <a:ext cx="704850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0000" y="673685"/>
            <a:ext cx="11412000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[2022·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16(3)]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吡啶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替代苯也可形成类似的笼形包合物。已知吡啶中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含有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苯类似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键、则吡啶中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原子的价层孤电子对占据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填标号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A.2s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轨道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B.2p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轨道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C.sp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杂化轨道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D.sp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杂化轨道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41" y="620688"/>
            <a:ext cx="519724" cy="90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074835" y="1734504"/>
          <a:ext cx="7000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8" name="文档" r:id="rId2" imgW="705485" imgH="563880" progId="Word.Document.12">
                  <p:embed/>
                </p:oleObj>
              </mc:Choice>
              <mc:Fallback>
                <p:oleObj name="文档" r:id="rId2" imgW="705485" imgH="563880" progId="Word.Document.12">
                  <p:embed/>
                  <p:pic>
                    <p:nvPicPr>
                      <p:cNvPr id="0" name="图片 15155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74835" y="1734504"/>
                        <a:ext cx="700088" cy="55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705706" y="168410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D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90000" y="3642558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已知吡咯为平面形结构，如图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则吡咯环中的大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键应表示为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5416" name="Picture 8" descr="6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258" y="3564161"/>
            <a:ext cx="673784" cy="13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583832" y="4299917"/>
          <a:ext cx="7048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2" name="文档" r:id="rId5" imgW="705485" imgH="562610" progId="Word.Document.12">
                  <p:embed/>
                </p:oleObj>
              </mc:Choice>
              <mc:Fallback>
                <p:oleObj name="文档" r:id="rId5" imgW="705485" imgH="562610" progId="Word.Document.12">
                  <p:embed/>
                  <p:pic>
                    <p:nvPicPr>
                      <p:cNvPr id="0" name="图片 1454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3832" y="4299917"/>
                        <a:ext cx="704850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367492"/>
            <a:ext cx="11412000" cy="61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微粒空间结构的判断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000" y="984969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</a:rPr>
              <a:t>1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熟记常见分子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charset="-122"/>
              </a:rPr>
              <a:t>(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charset="-122"/>
              </a:rPr>
              <a:t>)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的空间结构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16000" y="1730303"/>
          <a:ext cx="11160000" cy="4389120"/>
        </p:xfrm>
        <a:graphic>
          <a:graphicData uri="http://schemas.openxmlformats.org/drawingml/2006/table">
            <a:tbl>
              <a:tblPr/>
              <a:tblGrid>
                <a:gridCol w="2195624"/>
                <a:gridCol w="3816424"/>
                <a:gridCol w="1697294"/>
                <a:gridCol w="1725329"/>
                <a:gridCol w="172532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微粒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组成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为中心原子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实例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中心原子的孤电子对数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中心原子的杂化方式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微粒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空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间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结构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AB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BeCl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HCN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</a:t>
                      </a:r>
                      <a:endParaRPr lang="zh-CN" sz="24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           SO</a:t>
                      </a:r>
                      <a:r>
                        <a:rPr lang="en-US" sz="2400" kern="100" baseline="-250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SnBr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             H</a:t>
                      </a:r>
                      <a:r>
                        <a:rPr lang="en-US" sz="2400" kern="100" baseline="-250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OF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 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AB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            BF</a:t>
                      </a:r>
                      <a:r>
                        <a:rPr lang="en-US" sz="2400" kern="100" baseline="-250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             NH</a:t>
                      </a:r>
                      <a:r>
                        <a:rPr lang="en-US" sz="2400" kern="100" baseline="-250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PCl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AB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   CH</a:t>
                      </a:r>
                      <a:r>
                        <a:rPr lang="en-US" sz="2400" kern="100" baseline="-250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CHCl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20" marR="209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210956" y="28842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0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854747" y="2824473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219665" y="344641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210956" y="396789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210956" y="453524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0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210956" y="50904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210956" y="56205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0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8812160" y="3383119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8812160" y="3943997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r>
              <a:rPr lang="en-US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8812160" y="4502447"/>
            <a:ext cx="561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8812160" y="5042874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r>
              <a:rPr lang="en-US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812160" y="5589578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r>
              <a:rPr lang="en-US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0425277" y="3400537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V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10228909" y="286456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直线形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0425277" y="3950474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V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9938551" y="450135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平面三角形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10102321" y="505062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三角锥形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0128448" y="559561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四面体形</a:t>
            </a:r>
            <a:endParaRPr lang="zh-CN" altLang="en-US" dirty="0"/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5295203" y="3374918"/>
          <a:ext cx="10191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name="文档" r:id="rId1" imgW="1021080" imgH="597535" progId="Word.Document.12">
                  <p:embed/>
                </p:oleObj>
              </mc:Choice>
              <mc:Fallback>
                <p:oleObj name="文档" r:id="rId1" imgW="1021080" imgH="597535" progId="Word.Document.12">
                  <p:embed/>
                  <p:pic>
                    <p:nvPicPr>
                      <p:cNvPr id="0" name="图片 1484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95203" y="3374918"/>
                        <a:ext cx="1019175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5245145" y="3927431"/>
          <a:ext cx="10112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3" name="文档" r:id="rId3" imgW="1021080" imgH="598805" progId="Word.Document.12">
                  <p:embed/>
                </p:oleObj>
              </mc:Choice>
              <mc:Fallback>
                <p:oleObj name="文档" r:id="rId3" imgW="1021080" imgH="598805" progId="Word.Document.12">
                  <p:embed/>
                  <p:pic>
                    <p:nvPicPr>
                      <p:cNvPr id="0" name="图片 1484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5145" y="3927431"/>
                        <a:ext cx="10112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/>
        </p:nvGraphicFramePr>
        <p:xfrm>
          <a:off x="5224463" y="4480657"/>
          <a:ext cx="10017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4" name="文档" r:id="rId5" imgW="1021080" imgH="600710" progId="Word.Document.12">
                  <p:embed/>
                </p:oleObj>
              </mc:Choice>
              <mc:Fallback>
                <p:oleObj name="文档" r:id="rId5" imgW="1021080" imgH="600710" progId="Word.Document.12">
                  <p:embed/>
                  <p:pic>
                    <p:nvPicPr>
                      <p:cNvPr id="0" name="图片 1484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4463" y="4480657"/>
                        <a:ext cx="1001712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5293709" y="5021901"/>
          <a:ext cx="9921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5" name="文档" r:id="rId7" imgW="1021080" imgH="600710" progId="Word.Document.12">
                  <p:embed/>
                </p:oleObj>
              </mc:Choice>
              <mc:Fallback>
                <p:oleObj name="文档" r:id="rId7" imgW="1021080" imgH="600710" progId="Word.Document.12">
                  <p:embed/>
                  <p:pic>
                    <p:nvPicPr>
                      <p:cNvPr id="0" name="图片 14849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93709" y="5021901"/>
                        <a:ext cx="992188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/>
        </p:nvGraphicFramePr>
        <p:xfrm>
          <a:off x="4778471" y="5579974"/>
          <a:ext cx="20526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6" name="文档" r:id="rId9" imgW="2121535" imgH="654050" progId="Word.Document.12">
                  <p:embed/>
                </p:oleObj>
              </mc:Choice>
              <mc:Fallback>
                <p:oleObj name="文档" r:id="rId9" imgW="2121535" imgH="654050" progId="Word.Document.12">
                  <p:embed/>
                  <p:pic>
                    <p:nvPicPr>
                      <p:cNvPr id="0" name="图片 14849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78471" y="5579974"/>
                        <a:ext cx="2052637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  <p:bldP spid="14" grpId="0"/>
      <p:bldP spid="15" grpId="0"/>
      <p:bldP spid="17" grpId="0"/>
      <p:bldP spid="19" grpId="0"/>
      <p:bldP spid="20" grpId="0"/>
      <p:bldP spid="22" grpId="0"/>
      <p:bldP spid="23" grpId="0"/>
      <p:bldP spid="24" grpId="0"/>
      <p:bldP spid="26" grpId="0"/>
      <p:bldP spid="28" grpId="0"/>
      <p:bldP spid="29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35360" y="572487"/>
            <a:ext cx="10903751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知识拓展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等电子原理及应用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基本观点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原子总数相同、价电子总数相同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的分子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或离子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互为等电子体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。等电子体具有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相似的结构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特征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空间结构和化学键类型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及相近的性质。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确定等电子体的方法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举例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变换过程中注意电荷改变，并伴有元素种类的改变。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20320" y="4005218"/>
          <a:ext cx="10661650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1" name="文档" r:id="rId1" imgW="10660380" imgH="2170430" progId="Word.Document.12">
                  <p:embed/>
                </p:oleObj>
              </mc:Choice>
              <mc:Fallback>
                <p:oleObj name="文档" r:id="rId1" imgW="10660380" imgH="2170430" progId="Word.Document.12">
                  <p:embed/>
                  <p:pic>
                    <p:nvPicPr>
                      <p:cNvPr id="0" name="图片 1269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0320" y="4005218"/>
                        <a:ext cx="10661650" cy="217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476672"/>
            <a:ext cx="11412000" cy="61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二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离域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1116035"/>
            <a:ext cx="11412000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形成条件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中心原子采取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sp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sp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杂化。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参与形成大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键的多个原子应在同一个平面或同一直线上。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键共用电子数分析方法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键中共用电子的数目等于垂直于分子或离子平面的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轨道中的电子数目总和。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判断出中心原子的杂化方式，并画出价层电子轨道表示式。未参与成键的杂化轨道，优先填充两个电子，形成孤电子对，杂化轨道中的电子不参与形成大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根据配位原子的价层电子轨道表示式，判断配位原子中未参与成键且垂直该分子或离子平面的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轨道中电子数目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单电子优先形成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010821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示例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推测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000" y="1861805"/>
            <a:ext cx="11412000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分析　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根据价层电子对互斥模型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判断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平面三角形结构，中心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原子为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杂化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价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层电子轨道表示式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每个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原子有两个单电子，三个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</a:t>
            </a:r>
            <a:endParaRPr lang="en-US" altLang="zh-CN" sz="24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用一个单电子与中心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原子形成三个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C—O σ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键，另一个单电子参与形成大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键，形成两个负电荷的电子也参与形成大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键。则大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键的电子总数为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，表示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054111" y="1066929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3" name="文档" r:id="rId1" imgW="1275715" imgH="772795" progId="Word.Document.12">
                  <p:embed/>
                </p:oleObj>
              </mc:Choice>
              <mc:Fallback>
                <p:oleObj name="文档" r:id="rId1" imgW="1275715" imgH="772795" progId="Word.Document.12">
                  <p:embed/>
                  <p:pic>
                    <p:nvPicPr>
                      <p:cNvPr id="0" name="图片 12803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4111" y="1066929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29" y="2539415"/>
            <a:ext cx="3032622" cy="94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461793" y="1915984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4" name="文档" r:id="rId4" imgW="1275715" imgH="772795" progId="Word.Document.12">
                  <p:embed/>
                </p:oleObj>
              </mc:Choice>
              <mc:Fallback>
                <p:oleObj name="文档" r:id="rId4" imgW="1275715" imgH="772795" progId="Word.Document.12">
                  <p:embed/>
                  <p:pic>
                    <p:nvPicPr>
                      <p:cNvPr id="0" name="图片 12803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61793" y="1915984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824685" y="4792390"/>
          <a:ext cx="6715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5" name="文档" r:id="rId5" imgW="687070" imgH="492125" progId="Word.Document.12">
                  <p:embed/>
                </p:oleObj>
              </mc:Choice>
              <mc:Fallback>
                <p:oleObj name="文档" r:id="rId5" imgW="687070" imgH="492125" progId="Word.Document.12">
                  <p:embed/>
                  <p:pic>
                    <p:nvPicPr>
                      <p:cNvPr id="0" name="图片 12803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4685" y="4792390"/>
                        <a:ext cx="67151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0000" y="456601"/>
            <a:ext cx="10668000" cy="524127"/>
            <a:chOff x="304592" y="188640"/>
            <a:chExt cx="10668000" cy="524127"/>
          </a:xfrm>
        </p:grpSpPr>
        <p:sp>
          <p:nvSpPr>
            <p:cNvPr id="5" name="平行四边形 4"/>
            <p:cNvSpPr/>
            <p:nvPr/>
          </p:nvSpPr>
          <p:spPr>
            <a:xfrm>
              <a:off x="406192" y="334942"/>
              <a:ext cx="10566400" cy="377825"/>
            </a:xfrm>
            <a:prstGeom prst="parallelogram">
              <a:avLst/>
            </a:prstGeom>
            <a:gradFill>
              <a:gsLst>
                <a:gs pos="59000">
                  <a:srgbClr val="002060"/>
                </a:gs>
                <a:gs pos="0">
                  <a:schemeClr val="bg1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304592" y="192682"/>
              <a:ext cx="1614944" cy="429895"/>
            </a:xfrm>
            <a:prstGeom prst="parallelogram">
              <a:avLst/>
            </a:prstGeom>
            <a:solidFill>
              <a:srgbClr val="EA8B0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479376" y="188640"/>
              <a:ext cx="1368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bg1"/>
                  </a:solidFill>
                </a:rPr>
                <a:t>热点专练</a:t>
              </a:r>
              <a:endParaRPr lang="zh-CN" alt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90000" y="1378074"/>
            <a:ext cx="11412000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(2020·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7)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无机苯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的结构与苯类似，也有大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键。下列关于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其熔点主要取决于所含化学键的键能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形成大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键的电子全部由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分子中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的杂化方式相同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分子中所有原子共平面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202" y="246613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0000" y="868144"/>
            <a:ext cx="1141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丽水中学高三模拟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胍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           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是一种平面形分子。胍盐在碱性条件下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稳定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，易水解产生尿素和氨气，其盐酸盐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                 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是核酸检测液的主要成分。下列说法错误的是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胍的水溶液呈碱性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胍中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杂化方式均为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sp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胍中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存在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胍盐中含有的化学键均为极性键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1874" name="Picture 1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17" y="530178"/>
            <a:ext cx="1676728" cy="141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5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29" y="2166608"/>
            <a:ext cx="2060330" cy="13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048821" y="4868076"/>
          <a:ext cx="6715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3" name="文档" r:id="rId3" imgW="687070" imgH="492125" progId="Word.Document.12">
                  <p:embed/>
                </p:oleObj>
              </mc:Choice>
              <mc:Fallback>
                <p:oleObj name="文档" r:id="rId3" imgW="687070" imgH="492125" progId="Word.Document.12">
                  <p:embed/>
                  <p:pic>
                    <p:nvPicPr>
                      <p:cNvPr id="0" name="图片 1218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8821" y="4868076"/>
                        <a:ext cx="67151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9"/>
          <p:cNvSpPr txBox="1"/>
          <p:nvPr/>
        </p:nvSpPr>
        <p:spPr>
          <a:xfrm>
            <a:off x="218723" y="519328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0000" y="826834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3.5-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氨基四唑硝酸盐受热迅速生成以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为主的环境友好型气体，并放出大量的热，是制造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HTPB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火箭推进剂的重要原料。该盐结构简式如图，其中五元环为平面结构，下列说法正确的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阴离子的空间结构为三角锥形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该化合物难溶于水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该化合物中五元环上的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个原子的杂化方式都相同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该化合物存在类似于苯分子的大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键，化学性质比较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稳定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4147" name="Picture 3" descr="66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335" y="2315195"/>
            <a:ext cx="2766257" cy="154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227432" y="351320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215736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4.(1)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[2020·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35(3)]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磷酸根离子的空间结构为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，其中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的价层电子对数为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，杂化轨道类型为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41610" y="28891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正四面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体形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35560" y="8736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269076" y="812939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r>
              <a:rPr lang="en-US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90000" y="1364069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[2018·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35(3)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节选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LiAlH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中的阴离子空间结构是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、中心原子的杂化形式为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39274" y="142097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四面体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792341" y="1963565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sp</a:t>
            </a:r>
            <a:r>
              <a:rPr lang="en-US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5" grpId="0"/>
      <p:bldP spid="1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2468</Words>
  <Application>WPS 演示</Application>
  <PresentationFormat>宽屏</PresentationFormat>
  <Paragraphs>235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15</vt:i4>
      </vt:variant>
    </vt:vector>
  </HeadingPairs>
  <TitlesOfParts>
    <vt:vector size="51" baseType="lpstr">
      <vt:lpstr>Arial</vt:lpstr>
      <vt:lpstr>宋体</vt:lpstr>
      <vt:lpstr>Wingdings</vt:lpstr>
      <vt:lpstr>Arial</vt:lpstr>
      <vt:lpstr>微软雅黑</vt:lpstr>
      <vt:lpstr>黑体</vt:lpstr>
      <vt:lpstr>时尚中黑简体</vt:lpstr>
      <vt:lpstr>方正仿宋简体</vt:lpstr>
      <vt:lpstr>楷体</vt:lpstr>
      <vt:lpstr>Times New Roman</vt:lpstr>
      <vt:lpstr>Courier New</vt:lpstr>
      <vt:lpstr>楷体_GB2312</vt:lpstr>
      <vt:lpstr>新宋体</vt:lpstr>
      <vt:lpstr>华文细黑</vt:lpstr>
      <vt:lpstr>DOUYU Font</vt:lpstr>
      <vt:lpstr>Arial Unicode MS</vt:lpstr>
      <vt:lpstr>Calibri</vt:lpstr>
      <vt:lpstr>Office 主题​​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583</cp:revision>
  <dcterms:created xsi:type="dcterms:W3CDTF">2021-11-07T03:17:00Z</dcterms:created>
  <dcterms:modified xsi:type="dcterms:W3CDTF">2024-10-04T12:53:28Z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A2DDECFB158641AAB745A53458889F65</vt:lpwstr>
  </property>
  <property fmtid="{D5CDD505-2E9C-101B-9397-08002B2CF9AE}" pid="3" name="KSOProductBuildVer">
    <vt:lpwstr>2052-11.8.2.12195</vt:lpwstr>
  </property>
</Properties>
</file>