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9" r:id="rId12"/>
    <p:sldMasterId id="2147483781" r:id="rId13"/>
  </p:sldMasterIdLst>
  <p:notesMasterIdLst>
    <p:notesMasterId r:id="rId15"/>
  </p:notesMasterIdLst>
  <p:handoutMasterIdLst>
    <p:handoutMasterId r:id="rId29"/>
  </p:handoutMasterIdLst>
  <p:sldIdLst>
    <p:sldId id="387" r:id="rId14"/>
    <p:sldId id="395" r:id="rId16"/>
    <p:sldId id="396" r:id="rId17"/>
    <p:sldId id="397" r:id="rId18"/>
    <p:sldId id="399" r:id="rId19"/>
    <p:sldId id="400" r:id="rId20"/>
    <p:sldId id="402" r:id="rId21"/>
    <p:sldId id="417" r:id="rId22"/>
    <p:sldId id="405" r:id="rId23"/>
    <p:sldId id="406" r:id="rId24"/>
    <p:sldId id="407" r:id="rId25"/>
    <p:sldId id="390" r:id="rId26"/>
    <p:sldId id="411" r:id="rId27"/>
    <p:sldId id="391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051"/>
    <a:srgbClr val="ECC345"/>
    <a:srgbClr val="E96151"/>
    <a:srgbClr val="77B9B0"/>
    <a:srgbClr val="19262F"/>
    <a:srgbClr val="203240"/>
    <a:srgbClr val="00B0F3"/>
    <a:srgbClr val="182631"/>
    <a:srgbClr val="384E5E"/>
    <a:srgbClr val="B02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925"/>
    <p:restoredTop sz="94660"/>
  </p:normalViewPr>
  <p:slideViewPr>
    <p:cSldViewPr snapToGrid="0" showGuides="1">
      <p:cViewPr varScale="1">
        <p:scale>
          <a:sx n="92" d="100"/>
          <a:sy n="92" d="100"/>
        </p:scale>
        <p:origin x="546" y="84"/>
      </p:cViewPr>
      <p:guideLst>
        <p:guide orient="horz" pos="213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4220DE84-7540-4BAE-93D5-32991EEC6BB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43B71138-478F-4AEB-9727-F1F86C7B23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57928EC-C307-4355-BD2A-8EA0425DE4B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46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43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94DA0389-68DE-4DAA-A876-A2D284F6FF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8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8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48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等线" panose="02010600030101010101" charset="-122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等线" panose="02010600030101010101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10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101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7101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3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30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730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51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51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751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71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71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771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92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92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7920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46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4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6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6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87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87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07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07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28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28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4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4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6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6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69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89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89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89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pPr fontAlgn="auto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auto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 fontAlgn="auto"/>
            <a:r>
              <a:rPr lang="zh-CN" altLang="en-US" sz="2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pPr fontAlgn="auto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 fontAlgn="auto"/>
            <a:r>
              <a:rPr lang="zh-CN" altLang="en-US" sz="2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1CF2553F-153C-4E93-A560-630C5AB10022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/>
          <a:p>
            <a:pPr defTabSz="914400" fontAlgn="auto"/>
            <a:fld id="{2F8BB876-26EA-4208-983C-EBD1188B4361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9525" y="582613"/>
            <a:ext cx="12201525" cy="607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prstClr val="white"/>
              </a:solidFill>
            </a:endParaRPr>
          </a:p>
        </p:txBody>
      </p:sp>
      <p:pic>
        <p:nvPicPr>
          <p:cNvPr id="139267" name="图片 2" descr="21世纪教育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4575" y="0"/>
            <a:ext cx="2090738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268" name="图片 4" descr="行业数学教师人物矢量元素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25" y="393700"/>
            <a:ext cx="1231900" cy="1230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269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C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>
              <a:solidFill>
                <a:prstClr val="white"/>
              </a:solidFill>
              <a:latin typeface="方正黑体简体" pitchFamily="2" charset="-122"/>
              <a:ea typeface="方正黑体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B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>
              <a:solidFill>
                <a:prstClr val="white"/>
              </a:solidFill>
              <a:latin typeface="方正黑体简体" pitchFamily="2" charset="-122"/>
              <a:ea typeface="方正黑体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>
              <a:solidFill>
                <a:prstClr val="white"/>
              </a:solidFill>
              <a:latin typeface="方正黑体简体" pitchFamily="2" charset="-122"/>
              <a:ea typeface="方正黑体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9F03549-4AF7-4564-B350-4EC3ACFA174B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87424C2-A6B4-43A8-B732-B24314C01B0B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pPr fontAlgn="auto"/>
            <a:endParaRPr lang="en-US" strike="noStrike" noProof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 fontAlgn="auto"/>
            <a:r>
              <a:rPr lang="es-ES_tradnl" strike="noStrike" noProof="1" dirty="0"/>
              <a:t>TITLE HERE</a:t>
            </a:r>
            <a:endParaRPr lang="es-ES_tradnl" strike="noStrike" noProof="1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 fontAlgn="auto"/>
            <a:r>
              <a:rPr lang="es-ES_tradnl" strike="noStrike" noProof="1" dirty="0" err="1"/>
              <a:t>Ultimate</a:t>
            </a:r>
            <a:r>
              <a:rPr lang="es-ES_tradnl" strike="noStrike" noProof="1" dirty="0"/>
              <a:t> </a:t>
            </a:r>
            <a:r>
              <a:rPr lang="es-ES_tradnl" strike="noStrike" noProof="1" dirty="0" err="1"/>
              <a:t>Powerpoint</a:t>
            </a:r>
            <a:r>
              <a:rPr lang="es-ES_tradnl" strike="noStrike" noProof="1" dirty="0"/>
              <a:t> </a:t>
            </a:r>
            <a:r>
              <a:rPr lang="es-ES_tradnl" strike="noStrike" noProof="1" dirty="0" err="1"/>
              <a:t>Template</a:t>
            </a:r>
            <a:endParaRPr lang="es-ES_tradnl" strike="noStrike" noProof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 fontAlgn="auto"/>
            <a:r>
              <a:rPr lang="en-US" sz="1440" strike="noStrike" noProof="1" dirty="0" err="1"/>
              <a:t>Lorem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ipsum</a:t>
            </a:r>
            <a:r>
              <a:rPr lang="en-US" sz="1440" strike="noStrike" noProof="1" dirty="0"/>
              <a:t> dolor sit </a:t>
            </a:r>
            <a:r>
              <a:rPr lang="en-US" sz="1440" strike="noStrike" noProof="1" dirty="0" err="1"/>
              <a:t>amet</a:t>
            </a:r>
            <a:r>
              <a:rPr lang="en-US" sz="1440" strike="noStrike" noProof="1" dirty="0"/>
              <a:t>, </a:t>
            </a:r>
            <a:r>
              <a:rPr lang="en-US" sz="1440" strike="noStrike" noProof="1" dirty="0" err="1"/>
              <a:t>consectetur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adipiscing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elit</a:t>
            </a:r>
            <a:r>
              <a:rPr lang="en-US" sz="1440" strike="noStrike" noProof="1" dirty="0"/>
              <a:t>. </a:t>
            </a:r>
            <a:r>
              <a:rPr lang="en-US" sz="1440" strike="noStrike" noProof="1" dirty="0" err="1"/>
              <a:t>Fusce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diam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tortor</a:t>
            </a:r>
            <a:r>
              <a:rPr lang="en-US" sz="1440" strike="noStrike" noProof="1" dirty="0"/>
              <a:t>, </a:t>
            </a:r>
            <a:r>
              <a:rPr lang="en-US" sz="1440" strike="noStrike" noProof="1" dirty="0" err="1"/>
              <a:t>mattis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quis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dapibus</a:t>
            </a:r>
            <a:r>
              <a:rPr lang="en-US" sz="1440" strike="noStrike" noProof="1" dirty="0"/>
              <a:t> vitae, </a:t>
            </a:r>
            <a:r>
              <a:rPr lang="en-US" sz="1440" strike="noStrike" noProof="1" dirty="0" err="1"/>
              <a:t>euismod</a:t>
            </a:r>
            <a:r>
              <a:rPr lang="en-US" sz="1440" strike="noStrike" noProof="1" dirty="0"/>
              <a:t> non </a:t>
            </a:r>
            <a:r>
              <a:rPr lang="en-US" sz="1440" strike="noStrike" noProof="1" dirty="0" err="1"/>
              <a:t>purus</a:t>
            </a:r>
            <a:r>
              <a:rPr lang="en-US" sz="1440" strike="noStrike" noProof="1" dirty="0"/>
              <a:t>. Maecenas </a:t>
            </a:r>
            <a:r>
              <a:rPr lang="en-US" sz="1440" strike="noStrike" noProof="1" dirty="0" err="1"/>
              <a:t>ut</a:t>
            </a:r>
            <a:r>
              <a:rPr lang="en-US" sz="1440" strike="noStrike" noProof="1" dirty="0"/>
              <a:t> lacus </a:t>
            </a:r>
            <a:r>
              <a:rPr lang="en-US" sz="1440" strike="noStrike" noProof="1" dirty="0" err="1"/>
              <a:t>nec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mauris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feugiat</a:t>
            </a:r>
            <a:r>
              <a:rPr lang="en-US" sz="1440" strike="noStrike" noProof="1" dirty="0"/>
              <a:t> </a:t>
            </a:r>
            <a:r>
              <a:rPr lang="en-US" sz="1440" strike="noStrike" noProof="1" dirty="0" err="1"/>
              <a:t>tristique</a:t>
            </a:r>
            <a:r>
              <a:rPr lang="en-US" sz="1440" strike="noStrike" noProof="1" dirty="0"/>
              <a:t>.</a:t>
            </a:r>
            <a:endParaRPr 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255588DD-C7BB-45FD-BCD2-FE06B64C214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B43AF10-CB38-4D74-97C7-B8D5530C2D2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18AACE1B-E754-4D20-B7CC-C938A7B495C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AE077089-CEF8-492D-8B16-E213501881B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1BB6D06-6DD3-48AE-9E22-40BBF880452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63605F8-D81C-4485-975B-6DCD2ECAB6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91414347-0CAF-4373-BCC4-566DB23B8D4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008CA8E-69B2-441C-83D3-1F81A928649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FBACCA3-3AA3-4826-83AB-737FA3970B4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6F3223E-952E-4907-B06A-E54A810FDA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7F8EE81-5A46-4FF1-9B9D-52C8E54B2C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875A5E9-22AE-47C8-A449-E1D05D748E4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09585E2-81F1-4A28-AB4C-C86A0D593F6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35095C2-A987-4056-856C-B0F7EAF8A0F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1BB3F9E-1067-442D-98FC-44F4CDA7CAB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672DB83A-7730-4D49-A757-AE9A9009E41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D868027-3F5A-49BA-83CE-E21698DA9C5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8B186C0-D297-44D3-AFC5-86A3CBA242DA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5" Type="http://schemas.openxmlformats.org/officeDocument/2006/relationships/theme" Target="../theme/theme11.xml"/><Relationship Id="rId14" Type="http://schemas.openxmlformats.org/officeDocument/2006/relationships/image" Target="../media/image13.png"/><Relationship Id="rId13" Type="http://schemas.openxmlformats.org/officeDocument/2006/relationships/image" Target="../media/image4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3.png"/><Relationship Id="rId7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1" Type="http://schemas.openxmlformats.org/officeDocument/2006/relationships/image" Target="../media/image15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image" Target="../media/image2.png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5" Type="http://schemas.openxmlformats.org/officeDocument/2006/relationships/image" Target="../media/image7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5" Type="http://schemas.openxmlformats.org/officeDocument/2006/relationships/image" Target="../media/image8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5" Type="http://schemas.openxmlformats.org/officeDocument/2006/relationships/image" Target="../media/image9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5" Type="http://schemas.openxmlformats.org/officeDocument/2006/relationships/image" Target="../media/image10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5" Type="http://schemas.openxmlformats.org/officeDocument/2006/relationships/image" Target="../media/image5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8.xml"/><Relationship Id="rId15" Type="http://schemas.openxmlformats.org/officeDocument/2006/relationships/image" Target="../media/image11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9.xml"/><Relationship Id="rId15" Type="http://schemas.openxmlformats.org/officeDocument/2006/relationships/image" Target="../media/image12.png"/><Relationship Id="rId14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 userDrawn="1"/>
        </p:nvCxnSpPr>
        <p:spPr>
          <a:xfrm>
            <a:off x="3222625" y="3813175"/>
            <a:ext cx="768350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8375650" y="3813175"/>
            <a:ext cx="768350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终止 9"/>
          <p:cNvSpPr/>
          <p:nvPr userDrawn="1"/>
        </p:nvSpPr>
        <p:spPr>
          <a:xfrm>
            <a:off x="263525" y="381000"/>
            <a:ext cx="3730625" cy="1066800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trike="noStrike" noProof="1"/>
          </a:p>
        </p:txBody>
      </p:sp>
      <p:pic>
        <p:nvPicPr>
          <p:cNvPr id="1030" name="图片 10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1063" y="576263"/>
            <a:ext cx="2493962" cy="61118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4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43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11A6D91B-069E-443F-AA7F-7D12822B6D8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33FB1F2-4027-4DE6-A202-28FF85EC1EE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 userDrawn="1"/>
        </p:nvSpPr>
        <p:spPr>
          <a:xfrm>
            <a:off x="6350" y="-15875"/>
            <a:ext cx="12179300" cy="688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z="1800" strike="noStrike" noProof="1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68275" y="757238"/>
            <a:ext cx="11777663" cy="595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z="1800" strike="noStrike" noProof="1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386888" y="254000"/>
            <a:ext cx="2422525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z="1800" strike="noStrike" noProof="1">
              <a:solidFill>
                <a:prstClr val="white"/>
              </a:solidFill>
            </a:endParaRPr>
          </a:p>
        </p:txBody>
      </p:sp>
      <p:pic>
        <p:nvPicPr>
          <p:cNvPr id="11269" name="图片 18" descr="21世纪教育logo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56763" y="338138"/>
            <a:ext cx="1757362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9" descr="图层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9713" y="1203325"/>
            <a:ext cx="7537450" cy="5240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71" name="组合 20"/>
          <p:cNvGrpSpPr/>
          <p:nvPr userDrawn="1"/>
        </p:nvGrpSpPr>
        <p:grpSpPr>
          <a:xfrm>
            <a:off x="7500938" y="2138363"/>
            <a:ext cx="4556125" cy="2700337"/>
            <a:chOff x="12290" y="3712"/>
            <a:chExt cx="6576" cy="4410"/>
          </a:xfrm>
        </p:grpSpPr>
        <p:sp>
          <p:nvSpPr>
            <p:cNvPr id="23" name="文本框 9"/>
            <p:cNvSpPr txBox="1"/>
            <p:nvPr userDrawn="1"/>
          </p:nvSpPr>
          <p:spPr>
            <a:xfrm>
              <a:off x="12296" y="3712"/>
              <a:ext cx="6505" cy="1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altLang="en-US" sz="5865" b="1" strike="noStrike" noProof="1" dirty="0">
                  <a:solidFill>
                    <a:srgbClr val="F4786E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字魂5号-无外润黑体" pitchFamily="2" charset="-122"/>
                </a:rPr>
                <a:t>谢谢大家</a:t>
              </a:r>
              <a:r>
                <a:rPr lang="en-US" altLang="zh-CN" sz="5865" b="1" strike="noStrike" noProof="1" dirty="0">
                  <a:solidFill>
                    <a:srgbClr val="F4786E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字魂5号-无外润黑体" pitchFamily="2" charset="-122"/>
                </a:rPr>
                <a:t>!</a:t>
              </a:r>
              <a:endParaRPr lang="en-US" altLang="zh-CN" sz="5865" b="1" strike="noStrike" noProof="1" dirty="0">
                <a:solidFill>
                  <a:srgbClr val="F4786E"/>
                </a:solidFill>
                <a:latin typeface="杨任东竹石体-Bold" charset="-122"/>
                <a:ea typeface="杨任东竹石体-Bold" charset="-122"/>
                <a:cs typeface="杨任东竹石体-Bold" charset="-122"/>
                <a:sym typeface="字魂5号-无外润黑体" pitchFamily="2" charset="-122"/>
              </a:endParaRPr>
            </a:p>
          </p:txBody>
        </p:sp>
        <p:sp>
          <p:nvSpPr>
            <p:cNvPr id="24" name="文本框 87"/>
            <p:cNvSpPr txBox="1">
              <a:spLocks noChangeArrowheads="1"/>
            </p:cNvSpPr>
            <p:nvPr userDrawn="1"/>
          </p:nvSpPr>
          <p:spPr bwMode="auto">
            <a:xfrm>
              <a:off x="12290" y="5142"/>
              <a:ext cx="6576" cy="13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65" b="1" strike="noStrike" noProof="1" dirty="0">
                  <a:solidFill>
                    <a:srgbClr val="E7E6E6">
                      <a:lumMod val="50000"/>
                    </a:srgbClr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21</a:t>
              </a:r>
              <a:r>
                <a:rPr lang="zh-CN" altLang="en-US" sz="1865" b="1" strike="noStrike" noProof="1" dirty="0">
                  <a:solidFill>
                    <a:srgbClr val="E7E6E6">
                      <a:lumMod val="50000"/>
                    </a:srgbClr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世纪教育网（</a:t>
              </a:r>
              <a:r>
                <a:rPr lang="en-US" altLang="zh-CN" sz="1865" b="1" strike="noStrike" noProof="1" dirty="0">
                  <a:solidFill>
                    <a:srgbClr val="E7E6E6">
                      <a:lumMod val="50000"/>
                    </a:srgbClr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www.21cnjy.com)</a:t>
              </a:r>
              <a:r>
                <a:rPr lang="zh-CN" altLang="en-US" sz="1865" b="1" strike="noStrike" noProof="1" dirty="0">
                  <a:solidFill>
                    <a:srgbClr val="E7E6E6">
                      <a:lumMod val="50000"/>
                    </a:srgbClr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 中小学教育资源网站</a:t>
              </a:r>
              <a:endParaRPr lang="zh-CN" altLang="en-US" sz="1865" b="1" strike="noStrike" noProof="1" dirty="0">
                <a:solidFill>
                  <a:srgbClr val="E7E6E6">
                    <a:lumMod val="50000"/>
                  </a:srgbClr>
                </a:solidFill>
                <a:latin typeface="杨任东竹石体-Bold" charset="-122"/>
                <a:ea typeface="杨任东竹石体-Bold" charset="-122"/>
                <a:cs typeface="杨任东竹石体-Bold" charset="-122"/>
                <a:sym typeface="+mn-ea"/>
              </a:endParaRPr>
            </a:p>
          </p:txBody>
        </p:sp>
        <p:sp>
          <p:nvSpPr>
            <p:cNvPr id="25" name="文本框 13"/>
            <p:cNvSpPr txBox="1"/>
            <p:nvPr userDrawn="1"/>
          </p:nvSpPr>
          <p:spPr>
            <a:xfrm>
              <a:off x="12290" y="6463"/>
              <a:ext cx="6564" cy="16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335" strike="noStrike" noProof="1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宋体" panose="02010600030101010101" pitchFamily="2" charset="-122"/>
                </a:rPr>
                <a:t>有大把高质量资料？一线教师？一线教研员？欢迎加入</a:t>
              </a:r>
              <a:r>
                <a:rPr lang="en-US" altLang="zh-CN" sz="1335" strike="noStrike" noProof="1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宋体" panose="02010600030101010101" pitchFamily="2" charset="-122"/>
                </a:rPr>
                <a:t>21</a:t>
              </a:r>
              <a:r>
                <a:rPr lang="zh-CN" altLang="en-US" sz="1335" strike="noStrike" noProof="1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宋体" panose="02010600030101010101" pitchFamily="2" charset="-122"/>
                </a:rPr>
                <a:t>世纪教育网教师合作团队！！！月薪过万不是梦！！详情请看</a:t>
              </a:r>
              <a:r>
                <a:rPr lang="zh-CN" altLang="en-US" sz="1335" b="1" strike="noStrike" noProof="1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cs typeface="杨任东竹石体-Bold" charset="-122"/>
                  <a:sym typeface="宋体" panose="02010600030101010101" pitchFamily="2" charset="-122"/>
                </a:rPr>
                <a:t>：</a:t>
              </a:r>
              <a:endParaRPr lang="zh-CN" altLang="en-US" sz="1335" strike="noStrike" noProof="1">
                <a:solidFill>
                  <a:prstClr val="black"/>
                </a:solidFill>
                <a:latin typeface="杨任东竹石体-Bold" charset="-122"/>
                <a:ea typeface="杨任东竹石体-Bold" charset="-122"/>
                <a:cs typeface="杨任东竹石体-Bold" charset="-122"/>
              </a:endParaRPr>
            </a:p>
          </p:txBody>
        </p:sp>
      </p:grpSp>
      <p:pic>
        <p:nvPicPr>
          <p:cNvPr id="11275" name="图片 2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033482">
            <a:off x="300038" y="258763"/>
            <a:ext cx="1190625" cy="10699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hf sldNum="0" hdr="0" ftr="0" dt="0"/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290" name="图片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prstClr val="white"/>
              </a:solidFill>
            </a:endParaRPr>
          </a:p>
        </p:txBody>
      </p:sp>
      <p:pic>
        <p:nvPicPr>
          <p:cNvPr id="12292" name="图片 9" descr="21世纪教育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图片 13" descr="数学培训班师生互动免抠元素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582613"/>
            <a:ext cx="1023938" cy="10239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2050" name="图片 1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1" name="矩形 20"/>
          <p:cNvSpPr/>
          <p:nvPr userDrawn="1"/>
        </p:nvSpPr>
        <p:spPr>
          <a:xfrm>
            <a:off x="-4762" y="588963"/>
            <a:ext cx="12201525" cy="568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zh-CN" altLang="en-US" strike="noStrike" noProof="1"/>
          </a:p>
        </p:txBody>
      </p:sp>
      <p:pic>
        <p:nvPicPr>
          <p:cNvPr id="2053" name="图片 21" descr="图层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2575" y="947738"/>
            <a:ext cx="7427913" cy="5165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4" name="组合 22"/>
          <p:cNvGrpSpPr/>
          <p:nvPr userDrawn="1"/>
        </p:nvGrpSpPr>
        <p:grpSpPr>
          <a:xfrm>
            <a:off x="8124825" y="2147888"/>
            <a:ext cx="3416300" cy="2047875"/>
            <a:chOff x="12290" y="3712"/>
            <a:chExt cx="6576" cy="4458"/>
          </a:xfrm>
        </p:grpSpPr>
        <p:sp>
          <p:nvSpPr>
            <p:cNvPr id="2055" name="文本框 9"/>
            <p:cNvSpPr txBox="1"/>
            <p:nvPr userDrawn="1"/>
          </p:nvSpPr>
          <p:spPr>
            <a:xfrm>
              <a:off x="12296" y="3712"/>
              <a:ext cx="6505" cy="16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lvl="0"/>
              <a:r>
                <a:rPr lang="zh-CN" altLang="en-US" sz="4400" b="1" dirty="0">
                  <a:solidFill>
                    <a:srgbClr val="F4786E"/>
                  </a:solidFill>
                  <a:latin typeface="杨任东竹石体-Bold" charset="-122"/>
                  <a:ea typeface="杨任东竹石体-Bold" charset="-122"/>
                  <a:sym typeface="字魂5号-无外润黑体" pitchFamily="2" charset="-122"/>
                </a:rPr>
                <a:t>谢谢大家</a:t>
              </a:r>
              <a:r>
                <a:rPr lang="en-US" altLang="zh-CN" sz="4400" b="1" dirty="0">
                  <a:solidFill>
                    <a:srgbClr val="F4786E"/>
                  </a:solidFill>
                  <a:latin typeface="杨任东竹石体-Bold" charset="-122"/>
                  <a:ea typeface="杨任东竹石体-Bold" charset="-122"/>
                  <a:sym typeface="字魂5号-无外润黑体" pitchFamily="2" charset="-122"/>
                </a:rPr>
                <a:t>!</a:t>
              </a:r>
              <a:endParaRPr lang="en-US" altLang="zh-CN" sz="4400" b="1" dirty="0">
                <a:solidFill>
                  <a:srgbClr val="F4786E"/>
                </a:solidFill>
                <a:latin typeface="杨任东竹石体-Bold" charset="-122"/>
                <a:ea typeface="杨任东竹石体-Bold" charset="-122"/>
                <a:sym typeface="字魂5号-无外润黑体" pitchFamily="2" charset="-122"/>
              </a:endParaRPr>
            </a:p>
          </p:txBody>
        </p:sp>
        <p:sp>
          <p:nvSpPr>
            <p:cNvPr id="27" name="文本框 87"/>
            <p:cNvSpPr txBox="1">
              <a:spLocks noChangeArrowheads="1"/>
            </p:cNvSpPr>
            <p:nvPr userDrawn="1"/>
          </p:nvSpPr>
          <p:spPr bwMode="auto">
            <a:xfrm>
              <a:off x="12290" y="5142"/>
              <a:ext cx="6576" cy="1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21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世纪教育网（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www.21cnjy.com)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杨任东竹石体-Bold" charset="-122"/>
                  <a:ea typeface="杨任东竹石体-Bold" charset="-122"/>
                  <a:cs typeface="杨任东竹石体-Bold" charset="-122"/>
                  <a:sym typeface="+mn-ea"/>
                </a:rPr>
                <a:t> 中小学教育资源网站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杨任东竹石体-Bold" charset="-122"/>
                <a:ea typeface="杨任东竹石体-Bold" charset="-122"/>
                <a:cs typeface="杨任东竹石体-Bold" charset="-122"/>
                <a:sym typeface="+mn-ea"/>
              </a:endParaRPr>
            </a:p>
          </p:txBody>
        </p:sp>
        <p:sp>
          <p:nvSpPr>
            <p:cNvPr id="2057" name="文本框 13"/>
            <p:cNvSpPr txBox="1"/>
            <p:nvPr userDrawn="1"/>
          </p:nvSpPr>
          <p:spPr>
            <a:xfrm>
              <a:off x="12290" y="6463"/>
              <a:ext cx="6564" cy="17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lvl="0">
                <a:lnSpc>
                  <a:spcPct val="150000"/>
                </a:lnSpc>
              </a:pPr>
              <a:r>
                <a:rPr lang="zh-CN" altLang="en-US" sz="1000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sym typeface="宋体" panose="02010600030101010101" pitchFamily="2" charset="-122"/>
                </a:rPr>
                <a:t>有大把高质量资料？一线教师？一线教研员？欢迎加入</a:t>
              </a:r>
              <a:r>
                <a:rPr lang="en-US" altLang="zh-CN" sz="1000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sym typeface="宋体" panose="02010600030101010101" pitchFamily="2" charset="-122"/>
                </a:rPr>
                <a:t>21</a:t>
              </a:r>
              <a:r>
                <a:rPr lang="zh-CN" altLang="en-US" sz="1000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sym typeface="宋体" panose="02010600030101010101" pitchFamily="2" charset="-122"/>
                </a:rPr>
                <a:t>世纪教育网教师合作团队！！！月薪过万不是梦！！详情请看</a:t>
              </a:r>
              <a:r>
                <a:rPr lang="zh-CN" altLang="en-US" sz="1000" b="1" dirty="0">
                  <a:solidFill>
                    <a:srgbClr val="767171"/>
                  </a:solidFill>
                  <a:latin typeface="杨任东竹石体-Bold" charset="-122"/>
                  <a:ea typeface="杨任东竹石体-Bold" charset="-122"/>
                  <a:sym typeface="宋体" panose="02010600030101010101" pitchFamily="2" charset="-122"/>
                </a:rPr>
                <a:t>：</a:t>
              </a:r>
              <a:endParaRPr lang="zh-CN" altLang="en-US" sz="1000">
                <a:latin typeface="杨任东竹石体-Bold" charset="-122"/>
                <a:ea typeface="杨任东竹石体-Bold" charset="-122"/>
              </a:endParaRPr>
            </a:p>
          </p:txBody>
        </p:sp>
      </p:grpSp>
      <p:pic>
        <p:nvPicPr>
          <p:cNvPr id="2058" name="图片 23" descr="21世纪教育logo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15500" y="785813"/>
            <a:ext cx="209232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图片 24" descr="教师节老师卡通手绘插画设计原创商用元素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3663" y="4740275"/>
            <a:ext cx="1465262" cy="146526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3076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11" descr="教师节数学课教师节原创商用9.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3037" y="450850"/>
            <a:ext cx="1463675" cy="14636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4098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4100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11" descr="教师节数学老师原创插画可商业元素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2400" y="4318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5122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5124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1" descr="教师节园丁老师原创手绘卡通插画商用元素原创可商用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525" y="582613"/>
            <a:ext cx="1112838" cy="11128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6146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148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11" descr="女孩学生日常校服蓝色人物扁平卡通插画元素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525" y="498475"/>
            <a:ext cx="1144588" cy="11461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7170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7172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11" descr="教师节老师卡通手绘插画设计原创商用元素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525" y="433388"/>
            <a:ext cx="1235075" cy="12350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8194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8196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11" descr="124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82613"/>
            <a:ext cx="1093788" cy="7445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9218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-9525" y="582613"/>
            <a:ext cx="12201525" cy="568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9220" name="图片 8" descr="21世纪教育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31388" y="669925"/>
            <a:ext cx="2090737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2988" y="2849563"/>
            <a:ext cx="3448050" cy="82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11" descr="教师节帅气老师授课可爱卡通风矢量元素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525" y="582613"/>
            <a:ext cx="1035050" cy="10366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4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4.xml"/><Relationship Id="rId2" Type="http://schemas.openxmlformats.org/officeDocument/2006/relationships/image" Target="../media/image16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24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4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866900" y="1674813"/>
            <a:ext cx="763270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defRPr/>
            </a:pPr>
            <a:r>
              <a:rPr kumimoji="0" lang="zh-CN" altLang="en-US" sz="36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第</a:t>
            </a:r>
            <a:r>
              <a:rPr kumimoji="0" lang="en-US" altLang="zh-CN" sz="36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2</a:t>
            </a:r>
            <a:r>
              <a:rPr kumimoji="0" lang="zh-CN" altLang="en-US" sz="36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节</a:t>
            </a:r>
            <a:r>
              <a:rPr kumimoji="0" lang="en-US" altLang="zh-CN" sz="36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   </a:t>
            </a:r>
            <a:r>
              <a:rPr kumimoji="0" lang="zh-CN" altLang="en-US" sz="36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定义与命题</a:t>
            </a:r>
            <a:endParaRPr kumimoji="0" lang="en-US" altLang="zh-CN" sz="3600" b="1" strike="noStrike" noProof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charset="-122"/>
              <a:sym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defRPr/>
            </a:pPr>
            <a:r>
              <a:rPr kumimoji="0" lang="zh-CN" altLang="en-US" sz="3600" b="1" strike="noStrike" noProof="1" dirty="0" smtClean="0">
                <a:solidFill>
                  <a:srgbClr val="5C8A00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rPr>
              <a:t>       </a:t>
            </a:r>
            <a:endParaRPr kumimoji="0" lang="en-US" altLang="zh-CN" sz="3600" b="1" strike="noStrike" noProof="1" dirty="0">
              <a:solidFill>
                <a:srgbClr val="5C8A00"/>
              </a:solidFill>
              <a:latin typeface="Times New Roman" panose="02020603050405020304" pitchFamily="18" charset="0"/>
              <a:ea typeface="黑体" panose="02010609060101010101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203200" y="199390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课堂练习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4560" y="1076960"/>
            <a:ext cx="10836275" cy="3322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625475" indent="-625475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．如图：①∠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；②∠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；③∠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F.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从以上三个条件中选出两个作为已知条件，另一个作为结论所组成的命题中，正确命题的个数为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800" b="1" strike="noStrike" kern="100" noProof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800" b="1" strike="noStrike" kern="100" noProof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  </a:t>
            </a:r>
            <a:r>
              <a:rPr lang="en-US" altLang="zh-CN" sz="2800" b="1" strike="noStrike" kern="100" noProof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B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 </a:t>
            </a:r>
            <a:endParaRPr lang="en-US" altLang="zh-CN" sz="2800" b="1" strike="noStrike" kern="100" noProof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 </a:t>
            </a:r>
            <a:r>
              <a:rPr lang="en-US" altLang="zh-CN" sz="2800" b="1" strike="noStrike" kern="100" noProof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D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zh-CN" sz="2800" b="1" strike="noStrike" kern="100" noProof="1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9987" name="Picture 2" descr="ZB9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4425" y="3068638"/>
            <a:ext cx="2919413" cy="2890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146175" y="777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课堂练习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6175" y="1285875"/>
            <a:ext cx="10604500" cy="39693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625475" indent="-62547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．对于命题“如果∠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＋∠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90°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1≠∠2”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，能说明它是假命题的反例是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50°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40°</a:t>
            </a:r>
            <a:endParaRPr lang="en-US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50°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50°</a:t>
            </a:r>
            <a:endParaRPr lang="en-US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45°</a:t>
            </a:r>
            <a:endParaRPr lang="en-US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2547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40°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，∠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40°</a:t>
            </a:r>
            <a:endParaRPr lang="en-US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501650" y="331788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拓展提高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6175" y="1285875"/>
            <a:ext cx="9880600" cy="1383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79705" indent="-17970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．判断下列命题的真假：</a:t>
            </a:r>
            <a:endParaRPr lang="zh-CN" altLang="zh-CN" sz="2800" b="1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9705" indent="54292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|a|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|b|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altLang="zh-CN" sz="2800" b="1" strike="noStrike" kern="100" baseline="300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en-US" altLang="zh-CN" sz="2800" b="1" strike="noStrike" kern="100" baseline="300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2800" b="1" strike="noStrike" kern="100" noProof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zh-CN" sz="2800" b="1" strike="noStrike" kern="100" noProof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4083" name="矩形 6"/>
          <p:cNvSpPr/>
          <p:nvPr/>
        </p:nvSpPr>
        <p:spPr>
          <a:xfrm>
            <a:off x="1146175" y="3932238"/>
            <a:ext cx="7864475" cy="736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179705" indent="542925"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(2)</a:t>
            </a: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如果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AC</a:t>
            </a: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＝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BC</a:t>
            </a: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，那么点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是线段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AB</a:t>
            </a: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的中点；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28800" y="2670175"/>
            <a:ext cx="9580563" cy="1382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722630" indent="-722630" algn="just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解：当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＝－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时，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|a|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|b|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，但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en-US" altLang="zh-CN" sz="2800" b="1" baseline="30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en-US" altLang="zh-CN" sz="2800" b="1" baseline="30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＝－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，它们不相等，故是假命题．</a:t>
            </a:r>
            <a:endParaRPr lang="zh-CN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8800" y="4668838"/>
            <a:ext cx="10050463" cy="138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722630" indent="-722630" algn="just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解：当点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不在线段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AB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上时，点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不是线段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AB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的中点，故是假命题．</a:t>
            </a:r>
            <a:endParaRPr lang="zh-CN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960755" y="347980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中考链接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76130" name="文本框 1"/>
          <p:cNvSpPr txBox="1"/>
          <p:nvPr/>
        </p:nvSpPr>
        <p:spPr>
          <a:xfrm>
            <a:off x="960438" y="1266825"/>
            <a:ext cx="10983912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下列命题中，假命题是（　　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A．矩形的对角线相等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B．矩形对角线交点到四个顶点的距离相等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C．矩形的对角线互相平分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D．矩形对角线交点到四条边的距离相等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732790" y="11620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中考链接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78178" name="文本框 1"/>
          <p:cNvSpPr txBox="1"/>
          <p:nvPr/>
        </p:nvSpPr>
        <p:spPr>
          <a:xfrm>
            <a:off x="960438" y="1266825"/>
            <a:ext cx="10783887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6.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下列四个命题：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①两直线平行，内错角相等；②对顶角相等；③等腰三角形的两个底角相等；④菱形的对角线互相垂直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其中逆命题是真命题的是（　　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A．①②③④	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B．①③④	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C．①③	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D．①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649288" y="396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53602" name="文本框 1"/>
          <p:cNvSpPr txBox="1"/>
          <p:nvPr/>
        </p:nvSpPr>
        <p:spPr>
          <a:xfrm>
            <a:off x="981075" y="2344738"/>
            <a:ext cx="10007600" cy="3322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下列命题中，哪些正确？哪些不正确？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(1)三角形的两边之和大于第三边；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(2)三角形的三个内角的和等于180°；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(3)两点确定一条直线；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(4)对于任何实数 x,   x</a:t>
            </a:r>
            <a:r>
              <a:rPr lang="zh-CN" altLang="en-US" sz="2800" b="1" baseline="30000"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＜0.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315" name="文本框 2"/>
          <p:cNvSpPr txBox="1"/>
          <p:nvPr/>
        </p:nvSpPr>
        <p:spPr>
          <a:xfrm>
            <a:off x="6913563" y="3081338"/>
            <a:ext cx="2311400" cy="6937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✔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316" name="文本框 4"/>
          <p:cNvSpPr txBox="1"/>
          <p:nvPr/>
        </p:nvSpPr>
        <p:spPr>
          <a:xfrm>
            <a:off x="5959475" y="5118100"/>
            <a:ext cx="2311400" cy="693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✖</a:t>
            </a:r>
            <a:endParaRPr lang="zh-CN" altLang="en-US" sz="28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41317" name="文本框 5"/>
          <p:cNvSpPr txBox="1"/>
          <p:nvPr/>
        </p:nvSpPr>
        <p:spPr>
          <a:xfrm>
            <a:off x="6913563" y="3775075"/>
            <a:ext cx="2311400" cy="693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✔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318" name="文本框 6"/>
          <p:cNvSpPr txBox="1"/>
          <p:nvPr/>
        </p:nvSpPr>
        <p:spPr>
          <a:xfrm>
            <a:off x="4940300" y="4424363"/>
            <a:ext cx="2311400" cy="6937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✔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319" name="文本框 7"/>
          <p:cNvSpPr txBox="1"/>
          <p:nvPr/>
        </p:nvSpPr>
        <p:spPr>
          <a:xfrm>
            <a:off x="1825625" y="1104900"/>
            <a:ext cx="8318500" cy="693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正确的命题称为真命题,不正确的命题称为假命题.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/>
      <p:bldP spid="141317" grpId="0"/>
      <p:bldP spid="141318" grpId="0"/>
      <p:bldP spid="141316" grpId="0"/>
      <p:bldP spid="1413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146175" y="777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55650" name="文本框 1"/>
          <p:cNvSpPr txBox="1"/>
          <p:nvPr/>
        </p:nvSpPr>
        <p:spPr>
          <a:xfrm>
            <a:off x="1146175" y="1285875"/>
            <a:ext cx="9029700" cy="693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怎样判定一个命题是真命题还是假命题？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6175" y="2030413"/>
            <a:ext cx="10983913" cy="12969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要判定一个命题是真命题，常常通过推理的方式，即根据已知事实来推断未知事实；也有一些命题是人们经过长期实践，公认为正确的.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6175" y="3378200"/>
            <a:ext cx="10541000" cy="310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例如，上述四个命题中，命题（1）（2）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通过推理可以判定是正确的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，所以是真命题；命题（3）则是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人们经过长期实践后，公认为正确的命题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，也是真命题.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因为对于任何实数x，都有x</a:t>
            </a:r>
            <a:r>
              <a:rPr lang="zh-CN" altLang="en-US" sz="2800" b="1" baseline="30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≥0，所以命题（4）是不正确的，是一个假命题.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146175" y="777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57698" name="文本框 1"/>
          <p:cNvSpPr txBox="1"/>
          <p:nvPr/>
        </p:nvSpPr>
        <p:spPr>
          <a:xfrm>
            <a:off x="1146175" y="1285875"/>
            <a:ext cx="10566400" cy="2501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例2 判断下列命题的真假，并说明理由.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）三角形一条边的两个顶点到这条边上的中线所在直线的距离相等.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7459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83425" y="3006725"/>
            <a:ext cx="3209925" cy="2535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881380" y="414020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59746" name="文本框 1"/>
          <p:cNvSpPr txBox="1"/>
          <p:nvPr/>
        </p:nvSpPr>
        <p:spPr>
          <a:xfrm>
            <a:off x="1146175" y="1285875"/>
            <a:ext cx="10002838" cy="6937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（2）一组对边平行，另一组对边相等的四边形是平行四边形。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146175" y="777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61794" name="文本框 1"/>
          <p:cNvSpPr txBox="1"/>
          <p:nvPr/>
        </p:nvSpPr>
        <p:spPr>
          <a:xfrm>
            <a:off x="1146175" y="1979930"/>
            <a:ext cx="10566400" cy="866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（3）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=a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(a为实数）.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61795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360930" y="2188210"/>
          <a:ext cx="822325" cy="657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316865" imgH="254000" progId="Equation.KSEE3">
                  <p:embed/>
                </p:oleObj>
              </mc:Choice>
              <mc:Fallback>
                <p:oleObj name="" r:id="rId1" imgW="316865" imgH="2540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60930" y="2188210"/>
                        <a:ext cx="822325" cy="6578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355600" y="2952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63842" name="文本框 1"/>
          <p:cNvSpPr txBox="1"/>
          <p:nvPr/>
        </p:nvSpPr>
        <p:spPr>
          <a:xfrm>
            <a:off x="2369185" y="671830"/>
            <a:ext cx="8788400" cy="55149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【做一做】    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判断下列命题的真假，并说明理由.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（1）如图，已知∠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和∠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β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，则∠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&gt;∠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β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（2）两点之间线段最短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（3）如图，若a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⊥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b，c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⊥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b，则a//c.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（4）会飞的动物是鸟。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384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5303" y="2743518"/>
            <a:ext cx="6307137" cy="137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146175" y="777875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新知讲解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165890" name="文本框 2"/>
          <p:cNvSpPr txBox="1"/>
          <p:nvPr/>
        </p:nvSpPr>
        <p:spPr>
          <a:xfrm>
            <a:off x="848360" y="1575435"/>
            <a:ext cx="10820400" cy="310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用推理的方法判断为正确的命题叫做定理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定理也可以作为判断其他命题真假的依据.例如，前面我们已经学过的“对顶角相等”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“三角形任何两边的和大于第三边”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,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“两条直线被第三条直线所截，如果内错角相等，那么这两条直线平行”等都是定理。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iSlíďè"/>
          <p:cNvSpPr txBox="1"/>
          <p:nvPr/>
        </p:nvSpPr>
        <p:spPr bwMode="auto">
          <a:xfrm>
            <a:off x="158750" y="120650"/>
            <a:ext cx="1493838" cy="508000"/>
          </a:xfrm>
          <a:prstGeom prst="rect">
            <a:avLst/>
          </a:prstGeom>
          <a:solidFill>
            <a:srgbClr val="2F5051"/>
          </a:solidFill>
          <a:ln>
            <a:noFill/>
          </a:ln>
        </p:spPr>
        <p:txBody>
          <a:bodyPr wrap="none" lIns="90000" rIns="90000">
            <a:noAutofit/>
          </a:bodyPr>
          <a:lstStyle/>
          <a:p>
            <a:pPr defTabSz="913765" fontAlgn="auto">
              <a:defRPr/>
            </a:pPr>
            <a:r>
              <a:rPr lang="zh-CN" altLang="en-US" sz="2400" b="1" noProof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zihun58hao-chuangzhonghei" pitchFamily="2" charset="-122"/>
              </a:rPr>
              <a:t>课堂练习</a:t>
            </a:r>
            <a:endParaRPr lang="zh-CN" altLang="en-US" sz="2400" b="1" noProof="1" dirty="0"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  <a:sym typeface="zihun58hao-chuangzhonghei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29348" y="1170623"/>
            <a:ext cx="10482263" cy="3322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79705" indent="-179705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．下列给出的四个命题中，是真命题的是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zh-CN" sz="2800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9705" indent="360680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．如果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|a|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zh-CN" altLang="zh-CN" sz="2800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9705" indent="360680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．如果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en-US" altLang="zh-CN" sz="2800" b="1" strike="noStrike" kern="100" baseline="300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zh-CN" sz="2800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9705" indent="360680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．如果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－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1)(a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＋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2)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－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＋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zh-CN" altLang="zh-CN" sz="2800" strike="noStrike" kern="10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9705" indent="360680" fontAlgn="base">
              <a:lnSpc>
                <a:spcPct val="150000"/>
              </a:lnSpc>
              <a:spcAft>
                <a:spcPts val="0"/>
              </a:spcAft>
            </a:pP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．如果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－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1)</a:t>
            </a:r>
            <a:r>
              <a:rPr lang="en-US" altLang="zh-CN" sz="2800" b="1" strike="noStrike" kern="100" baseline="300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＋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(b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＋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2)</a:t>
            </a:r>
            <a:r>
              <a:rPr lang="en-US" altLang="zh-CN" sz="2800" b="1" strike="noStrike" kern="100" baseline="300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，那么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＝－</a:t>
            </a:r>
            <a:r>
              <a:rPr lang="en-US" altLang="zh-CN" sz="2800" b="1" strike="noStrike" kern="10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2800" b="1" strike="noStrike" kern="100" noProof="1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992.5007874015746,&quot;width&quot;:5055}"/>
</p:tagLst>
</file>

<file path=ppt/tags/tag2.xml><?xml version="1.0" encoding="utf-8"?>
<p:tagLst xmlns:p="http://schemas.openxmlformats.org/presentationml/2006/main">
  <p:tag name="COMMONDATA" val="eyJoZGlkIjoiMGQ4Nzg5NTA5MzM2MTJjZjIxMjQxYWNhYzFlOTFiMjAifQ=="/>
</p:tagLst>
</file>

<file path=ppt/theme/theme1.xml><?xml version="1.0" encoding="utf-8"?>
<a:theme xmlns:a="http://schemas.openxmlformats.org/drawingml/2006/main" name="1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qjnyln5">
      <a:majorFont>
        <a:latin typeface="字魂43号-国朝手书"/>
        <a:ea typeface="字魂43号-国朝手书"/>
        <a:cs typeface=""/>
      </a:majorFont>
      <a:minorFont>
        <a:latin typeface="字魂43号-国朝手书"/>
        <a:ea typeface="字魂43号-国朝手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>
          <a:lnSpc>
            <a:spcPct val="140000"/>
          </a:lnSpc>
          <a:defRPr lang="zh-CN" altLang="en-US" sz="2800" b="1">
            <a:solidFill>
              <a:srgbClr val="FF0000"/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</Words>
  <Application>WPS 演示</Application>
  <PresentationFormat>宽屏</PresentationFormat>
  <Paragraphs>110</Paragraphs>
  <Slides>14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杨任东竹石体-Bold</vt:lpstr>
      <vt:lpstr>字魂5号-无外润黑体</vt:lpstr>
      <vt:lpstr>微软雅黑</vt:lpstr>
      <vt:lpstr>方正黑体简体</vt:lpstr>
      <vt:lpstr>Lato Regular</vt:lpstr>
      <vt:lpstr>Segoe Print</vt:lpstr>
      <vt:lpstr>Lato Hairline</vt:lpstr>
      <vt:lpstr>Lato Light</vt:lpstr>
      <vt:lpstr>Times New Roman</vt:lpstr>
      <vt:lpstr>黑体</vt:lpstr>
      <vt:lpstr>等线</vt:lpstr>
      <vt:lpstr>zihun58hao-chuangzhonghei</vt:lpstr>
      <vt:lpstr>新宋体</vt:lpstr>
      <vt:lpstr>字魂43号-国朝手书</vt:lpstr>
      <vt:lpstr>Calibri Light</vt:lpstr>
      <vt:lpstr>Arial Unicode MS</vt:lpstr>
      <vt:lpstr>10_自定义设计方案</vt:lpstr>
      <vt:lpstr>8_自定义设计方案</vt:lpstr>
      <vt:lpstr>7_自定义设计方案</vt:lpstr>
      <vt:lpstr>6_自定义设计方案</vt:lpstr>
      <vt:lpstr>5_自定义设计方案</vt:lpstr>
      <vt:lpstr>4_自定义设计方案</vt:lpstr>
      <vt:lpstr>3_自定义设计方案</vt:lpstr>
      <vt:lpstr>2_自定义设计方案</vt:lpstr>
      <vt:lpstr>1_自定义设计方案</vt:lpstr>
      <vt:lpstr>自定义设计方案</vt:lpstr>
      <vt:lpstr>9_自定义设计方案</vt:lpstr>
      <vt:lpstr>1_Office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1330</cp:revision>
  <dcterms:created xsi:type="dcterms:W3CDTF">2014-11-18T07:27:00Z</dcterms:created>
  <dcterms:modified xsi:type="dcterms:W3CDTF">2022-09-07T09:07:49Z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2052-11.1.0.12156</vt:lpwstr>
  </property>
  <property fmtid="{D5CDD505-2E9C-101B-9397-08002B2CF9AE}" pid="3" name="ICV">
    <vt:lpwstr>089BE030403440F68BFA4E0BD5866FAE</vt:lpwstr>
  </property>
</Properties>
</file>