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1" r:id="rId3"/>
  </p:sldMasterIdLst>
  <p:notesMasterIdLst>
    <p:notesMasterId r:id="rId6"/>
  </p:notesMasterIdLst>
  <p:handoutMasterIdLst>
    <p:handoutMasterId r:id="rId16"/>
  </p:handoutMasterIdLst>
  <p:sldIdLst>
    <p:sldId id="293" r:id="rId4"/>
    <p:sldId id="256" r:id="rId5"/>
    <p:sldId id="276" r:id="rId7"/>
    <p:sldId id="277" r:id="rId8"/>
    <p:sldId id="266" r:id="rId9"/>
    <p:sldId id="295" r:id="rId10"/>
    <p:sldId id="267" r:id="rId11"/>
    <p:sldId id="268" r:id="rId12"/>
    <p:sldId id="275" r:id="rId13"/>
    <p:sldId id="269" r:id="rId14"/>
    <p:sldId id="294" r:id="rId15"/>
  </p:sldIdLst>
  <p:sldSz cx="12192000" cy="6858000"/>
  <p:notesSz cx="6858000" cy="9144000"/>
  <p:embeddedFontLst>
    <p:embeddedFont>
      <p:font typeface="华文新魏" panose="02010800040101010101" pitchFamily="2" charset="-122"/>
      <p:regular r:id="rId20"/>
    </p:embeddedFont>
    <p:embeddedFont>
      <p:font typeface="Impact" panose="020B0806030902050204" pitchFamily="34" charset="0"/>
      <p:regular r:id="rId21"/>
    </p:embeddedFont>
    <p:embeddedFont>
      <p:font typeface="微软雅黑" panose="020B0503020204020204" pitchFamily="34" charset="-122"/>
      <p:regular r:id="rId22"/>
    </p:embeddedFont>
    <p:embeddedFont>
      <p:font typeface="Calibri" panose="020F0502020204030204" charset="0"/>
      <p:regular r:id="rId23"/>
      <p:bold r:id="rId24"/>
      <p:italic r:id="rId25"/>
      <p:boldItalic r:id="rId26"/>
    </p:embeddedFont>
    <p:embeddedFont>
      <p:font typeface="Calibri" panose="020F0502020204030204"/>
      <p:regular r:id="rId27"/>
      <p:bold r:id="rId28"/>
      <p:italic r:id="rId29"/>
      <p:boldItalic r:id="rId30"/>
    </p:embeddedFont>
    <p:embeddedFont>
      <p:font typeface="方正仿宋_GB2312" panose="02000000000000000000" charset="-122"/>
      <p:regular r:id="rId31"/>
    </p:embeddedFont>
  </p:embeddedFontLst>
  <p:custDataLst>
    <p:tags r:id="rId32"/>
  </p:custDataLst>
  <p:defaultTextStyle>
    <a:defPPr>
      <a:defRPr lang="zh-C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Times New Roman" panose="02020603050405020304" pitchFamily="18" charset="0"/>
        <a:ea typeface="华文新魏" panose="02010800040101010101" pitchFamily="2" charset="-122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Times New Roman" panose="02020603050405020304" pitchFamily="18" charset="0"/>
        <a:ea typeface="华文新魏" panose="02010800040101010101" pitchFamily="2" charset="-122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Times New Roman" panose="02020603050405020304" pitchFamily="18" charset="0"/>
        <a:ea typeface="华文新魏" panose="02010800040101010101" pitchFamily="2" charset="-122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Times New Roman" panose="02020603050405020304" pitchFamily="18" charset="0"/>
        <a:ea typeface="华文新魏" panose="02010800040101010101" pitchFamily="2" charset="-122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Times New Roman" panose="02020603050405020304" pitchFamily="18" charset="0"/>
        <a:ea typeface="华文新魏" panose="02010800040101010101" pitchFamily="2" charset="-122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Times New Roman" panose="02020603050405020304" pitchFamily="18" charset="0"/>
        <a:ea typeface="华文新魏" panose="02010800040101010101" pitchFamily="2" charset="-122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Times New Roman" panose="02020603050405020304" pitchFamily="18" charset="0"/>
        <a:ea typeface="华文新魏" panose="02010800040101010101" pitchFamily="2" charset="-122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Times New Roman" panose="02020603050405020304" pitchFamily="18" charset="0"/>
        <a:ea typeface="华文新魏" panose="02010800040101010101" pitchFamily="2" charset="-122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Times New Roman" panose="02020603050405020304" pitchFamily="18" charset="0"/>
        <a:ea typeface="华文新魏" panose="0201080004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75" userDrawn="1">
          <p15:clr>
            <a:srgbClr val="A4A3A4"/>
          </p15:clr>
        </p15:guide>
        <p15:guide id="2" pos="381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FF0000"/>
    <a:srgbClr val="68B026"/>
    <a:srgbClr val="83D43A"/>
    <a:srgbClr val="F836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-534" y="-102"/>
      </p:cViewPr>
      <p:guideLst>
        <p:guide orient="horz" pos="2275"/>
        <p:guide pos="381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2" Type="http://schemas.openxmlformats.org/officeDocument/2006/relationships/tags" Target="tags/tag1.xml"/><Relationship Id="rId31" Type="http://schemas.openxmlformats.org/officeDocument/2006/relationships/font" Target="fonts/font12.fntdata"/><Relationship Id="rId30" Type="http://schemas.openxmlformats.org/officeDocument/2006/relationships/font" Target="fonts/font11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10.fntdata"/><Relationship Id="rId28" Type="http://schemas.openxmlformats.org/officeDocument/2006/relationships/font" Target="fonts/font9.fntdata"/><Relationship Id="rId27" Type="http://schemas.openxmlformats.org/officeDocument/2006/relationships/font" Target="fonts/font8.fntdata"/><Relationship Id="rId26" Type="http://schemas.openxmlformats.org/officeDocument/2006/relationships/font" Target="fonts/font7.fntdata"/><Relationship Id="rId25" Type="http://schemas.openxmlformats.org/officeDocument/2006/relationships/font" Target="fonts/font6.fntdata"/><Relationship Id="rId24" Type="http://schemas.openxmlformats.org/officeDocument/2006/relationships/font" Target="fonts/font5.fntdata"/><Relationship Id="rId23" Type="http://schemas.openxmlformats.org/officeDocument/2006/relationships/font" Target="fonts/font4.fntdata"/><Relationship Id="rId22" Type="http://schemas.openxmlformats.org/officeDocument/2006/relationships/font" Target="fonts/font3.fntdata"/><Relationship Id="rId21" Type="http://schemas.openxmlformats.org/officeDocument/2006/relationships/font" Target="fonts/font2.fntdata"/><Relationship Id="rId20" Type="http://schemas.openxmlformats.org/officeDocument/2006/relationships/font" Target="fonts/font1.fntdata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handoutMaster" Target="handoutMasters/handoutMaster1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8130" name="页眉占位符 48129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endParaRPr lang="zh-CN" altLang="en-US" sz="1200" dirty="0"/>
          </a:p>
        </p:txBody>
      </p:sp>
      <p:sp>
        <p:nvSpPr>
          <p:cNvPr id="48131" name="日期占位符 48130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 algn="r"/>
            <a:fld id="{BB962C8B-B14F-4D97-AF65-F5344CB8AC3E}" type="datetimeFigureOut">
              <a:rPr lang="zh-CN" altLang="en-US" sz="1200" dirty="0"/>
            </a:fld>
            <a:endParaRPr lang="zh-CN" altLang="en-US" sz="1200" dirty="0"/>
          </a:p>
        </p:txBody>
      </p:sp>
      <p:sp>
        <p:nvSpPr>
          <p:cNvPr id="48132" name="页脚占位符 48131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/>
            <a:endParaRPr lang="zh-CN" altLang="en-US" sz="1200" dirty="0"/>
          </a:p>
        </p:txBody>
      </p:sp>
      <p:sp>
        <p:nvSpPr>
          <p:cNvPr id="48133" name="灯片编号占位符 48132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7410" name="Rectangle 2"/>
          <p:cNvSpPr/>
          <p:nvPr>
            <p:ph type="sldImg" idx="2"/>
          </p:nvPr>
        </p:nvSpPr>
        <p:spPr>
          <a:xfrm>
            <a:off x="408870" y="754063"/>
            <a:ext cx="5856110" cy="3294062"/>
          </a:xfrm>
          <a:prstGeom prst="rect">
            <a:avLst/>
          </a:prstGeom>
          <a:noFill/>
          <a:ln w="1">
            <a:noFill/>
          </a:ln>
        </p:spPr>
      </p:sp>
      <p:sp>
        <p:nvSpPr>
          <p:cNvPr id="2051" name="Rectangle 3"/>
          <p:cNvSpPr>
            <a:spLocks noChangeArrowheads="1"/>
          </p:cNvSpPr>
          <p:nvPr>
            <p:ph type="body" sz="quarter" idx="3"/>
          </p:nvPr>
        </p:nvSpPr>
        <p:spPr bwMode="auto">
          <a:xfrm>
            <a:off x="538163" y="4387850"/>
            <a:ext cx="5780088" cy="395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chemeClr val="tx1">
                    <a:alpha val="0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单击此处编辑母版文本样式</a:t>
            </a:r>
            <a:endParaRPr kumimoji="0" lang="zh-CN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1" indent="0" algn="l" defTabSz="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第二级</a:t>
            </a:r>
            <a:endParaRPr kumimoji="0" lang="zh-CN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2" indent="0" algn="l" defTabSz="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第三级</a:t>
            </a:r>
            <a:endParaRPr kumimoji="0" lang="zh-CN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3" indent="0" algn="l" defTabSz="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第四级</a:t>
            </a:r>
            <a:endParaRPr kumimoji="0" lang="zh-CN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4" indent="0" algn="l" defTabSz="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第五级</a:t>
            </a:r>
            <a:endParaRPr kumimoji="0" lang="zh-CN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2" name="Rectangle 4"/>
          <p:cNvSpPr>
            <a:spLocks noChangeArrowheads="1"/>
          </p:cNvSpPr>
          <p:nvPr>
            <p:ph type="hdr" sz="quarter"/>
          </p:nvPr>
        </p:nvSpPr>
        <p:spPr bwMode="auto">
          <a:xfrm>
            <a:off x="0" y="0"/>
            <a:ext cx="29733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chemeClr val="tx1">
                    <a:alpha val="0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3" name="Rectangle 5"/>
          <p:cNvSpPr>
            <a:spLocks noChangeArrowheads="1"/>
          </p:cNvSpPr>
          <p:nvPr>
            <p:ph type="dt" idx="1"/>
          </p:nvPr>
        </p:nvSpPr>
        <p:spPr bwMode="auto">
          <a:xfrm>
            <a:off x="3883025" y="0"/>
            <a:ext cx="2974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chemeClr val="tx1">
                    <a:alpha val="0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4" name="Rectangle 6"/>
          <p:cNvSpPr>
            <a:spLocks noChangeArrowheads="1"/>
          </p:cNvSpPr>
          <p:nvPr>
            <p:ph type="ftr" sz="quarter" idx="4"/>
          </p:nvPr>
        </p:nvSpPr>
        <p:spPr bwMode="auto">
          <a:xfrm>
            <a:off x="0" y="8686800"/>
            <a:ext cx="29733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chemeClr val="tx1">
                    <a:alpha val="0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5" name="Rectangle 7"/>
          <p:cNvSpPr>
            <a:spLocks noChangeArrowheads="1"/>
          </p:cNvSpPr>
          <p:nvPr>
            <p:ph type="sldNum" sz="quarter" idx="5"/>
          </p:nvPr>
        </p:nvSpPr>
        <p:spPr bwMode="auto">
          <a:xfrm>
            <a:off x="3883025" y="8686800"/>
            <a:ext cx="2974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chemeClr val="tx1">
                    <a:alpha val="0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pPr lvl="0" algn="r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8434" name="Rectangle 2"/>
          <p:cNvSpPr>
            <a:spLocks noTextEdit="1"/>
          </p:cNvSpPr>
          <p:nvPr>
            <p:ph type="sldImg"/>
          </p:nvPr>
        </p:nvSpPr>
        <p:spPr>
          <a:xfrm>
            <a:off x="408870" y="754063"/>
            <a:ext cx="5856110" cy="3294062"/>
          </a:xfrm>
        </p:spPr>
      </p:sp>
      <p:sp>
        <p:nvSpPr>
          <p:cNvPr id="18435" name="Rectangle 3"/>
          <p:cNvSpPr/>
          <p:nvPr>
            <p:ph type="body" idx="1"/>
          </p:nvPr>
        </p:nvSpPr>
        <p:spPr>
          <a:xfrm>
            <a:off x="538163" y="4387850"/>
            <a:ext cx="5780087" cy="3952875"/>
          </a:xfrm>
          <a:ln w="1"/>
        </p:spPr>
        <p:txBody>
          <a:bodyPr wrap="square" lIns="91440" tIns="45720" rIns="91440" bIns="45720" anchor="t" anchorCtr="0"/>
          <a:p>
            <a:pPr lvl="0"/>
            <a:r>
              <a:rPr lang="zh-CN" altLang="en-US" dirty="0"/>
              <a:t>www.ppt123.net 模板下载</a:t>
            </a:r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EE9F9BB-D879-468F-9B56-1071A3FB5D7B}" type="datetime1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MS PMincho" pitchFamily="18" charset="-128"/>
                <a:cs typeface="+mn-cs"/>
                <a:sym typeface="Times New Roman" panose="02020603050405020304" pitchFamily="18" charset="0"/>
              </a:rPr>
            </a:fld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  <a:sym typeface="Times New Roman" panose="02020603050405020304" pitchFamily="18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MS PMincho" pitchFamily="18" charset="-128"/>
              <a:cs typeface="+mn-cs"/>
              <a:sym typeface="Times New Roman" panose="02020603050405020304" pitchFamily="18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zh-CN" altLang="en-US" dirty="0">
                <a:latin typeface="Times New Roman" panose="02020603050405020304" pitchFamily="18" charset="0"/>
                <a:sym typeface="Times New Roman" panose="02020603050405020304" pitchFamily="18" charset="0"/>
              </a:rPr>
            </a:fld>
            <a:endParaRPr lang="zh-CN" altLang="en-US" dirty="0"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EE9F9BB-D879-468F-9B56-1071A3FB5D7B}" type="datetime1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MS PMincho" pitchFamily="18" charset="-128"/>
                <a:cs typeface="+mn-cs"/>
                <a:sym typeface="Times New Roman" panose="02020603050405020304" pitchFamily="18" charset="0"/>
              </a:rPr>
            </a:fld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  <a:sym typeface="Times New Roman" panose="02020603050405020304" pitchFamily="18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MS PMincho" pitchFamily="18" charset="-128"/>
              <a:cs typeface="+mn-cs"/>
              <a:sym typeface="Times New Roman" panose="02020603050405020304" pitchFamily="18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zh-CN" altLang="en-US" dirty="0">
                <a:latin typeface="Times New Roman" panose="02020603050405020304" pitchFamily="18" charset="0"/>
                <a:sym typeface="Times New Roman" panose="02020603050405020304" pitchFamily="18" charset="0"/>
              </a:rPr>
            </a:fld>
            <a:endParaRPr lang="zh-CN" altLang="en-US" dirty="0"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17463"/>
            <a:ext cx="2743200" cy="61087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7463"/>
            <a:ext cx="8026400" cy="61087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EE9F9BB-D879-468F-9B56-1071A3FB5D7B}" type="datetime1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MS PMincho" pitchFamily="18" charset="-128"/>
                <a:cs typeface="+mn-cs"/>
                <a:sym typeface="Times New Roman" panose="02020603050405020304" pitchFamily="18" charset="0"/>
              </a:rPr>
            </a:fld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  <a:sym typeface="Times New Roman" panose="02020603050405020304" pitchFamily="18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MS PMincho" pitchFamily="18" charset="-128"/>
              <a:cs typeface="+mn-cs"/>
              <a:sym typeface="Times New Roman" panose="02020603050405020304" pitchFamily="18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zh-CN" altLang="en-US" dirty="0">
                <a:latin typeface="Times New Roman" panose="02020603050405020304" pitchFamily="18" charset="0"/>
                <a:sym typeface="Times New Roman" panose="02020603050405020304" pitchFamily="18" charset="0"/>
              </a:rPr>
            </a:fld>
            <a:endParaRPr lang="zh-CN" altLang="en-US" dirty="0"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17463"/>
            <a:ext cx="10972800" cy="890587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EE9F9BB-D879-468F-9B56-1071A3FB5D7B}" type="datetime1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MS PMincho" pitchFamily="18" charset="-128"/>
                <a:cs typeface="+mn-cs"/>
                <a:sym typeface="Times New Roman" panose="02020603050405020304" pitchFamily="18" charset="0"/>
              </a:rPr>
            </a:fld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  <a:sym typeface="Times New Roman" panose="02020603050405020304" pitchFamily="18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MS PMincho" pitchFamily="18" charset="-128"/>
              <a:cs typeface="+mn-cs"/>
              <a:sym typeface="Times New Roman" panose="02020603050405020304" pitchFamily="18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zh-CN" altLang="en-US" dirty="0">
                <a:latin typeface="Times New Roman" panose="02020603050405020304" pitchFamily="18" charset="0"/>
                <a:sym typeface="Times New Roman" panose="02020603050405020304" pitchFamily="18" charset="0"/>
              </a:rPr>
            </a:fld>
            <a:endParaRPr lang="zh-CN" altLang="en-US" dirty="0"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99BD292-7AE7-4830-B829-3E5837DB8A89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r"/>
            <a:fld id="{9A0DB2DC-4C9A-4742-B13C-FB6460FD3503}" type="slidenum">
              <a:rPr lang="zh-CN" altLang="en-US" dirty="0">
                <a:latin typeface="Calibri" panose="020F0502020204030204" charset="0"/>
              </a:rPr>
            </a:fld>
            <a:endParaRPr lang="zh-CN" altLang="en-US" dirty="0">
              <a:latin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8B66E3E-168E-4E15-A691-60633DF58182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r"/>
            <a:fld id="{9A0DB2DC-4C9A-4742-B13C-FB6460FD3503}" type="slidenum">
              <a:rPr lang="zh-CN" altLang="en-US" dirty="0">
                <a:latin typeface="Calibri" panose="020F0502020204030204" charset="0"/>
              </a:rPr>
            </a:fld>
            <a:endParaRPr lang="zh-CN" altLang="en-US" dirty="0">
              <a:latin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0F4582-57BE-4C92-B36D-CB3A649F60F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r"/>
            <a:fld id="{9A0DB2DC-4C9A-4742-B13C-FB6460FD3503}" type="slidenum">
              <a:rPr lang="zh-CN" altLang="en-US" dirty="0">
                <a:latin typeface="Calibri" panose="020F0502020204030204" charset="0"/>
              </a:rPr>
            </a:fld>
            <a:endParaRPr lang="zh-CN" altLang="en-US" dirty="0">
              <a:latin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46AA25A-D9BC-4BBB-A318-5064FD91E2F7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r"/>
            <a:fld id="{9A0DB2DC-4C9A-4742-B13C-FB6460FD3503}" type="slidenum">
              <a:rPr lang="zh-CN" altLang="en-US" dirty="0">
                <a:latin typeface="Calibri" panose="020F0502020204030204" charset="0"/>
              </a:rPr>
            </a:fld>
            <a:endParaRPr lang="zh-CN" altLang="en-US" dirty="0">
              <a:latin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17ED16-9E63-4BDD-BC8B-48277AB0C41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r"/>
            <a:fld id="{9A0DB2DC-4C9A-4742-B13C-FB6460FD3503}" type="slidenum">
              <a:rPr lang="zh-CN" altLang="en-US" dirty="0">
                <a:latin typeface="Calibri" panose="020F0502020204030204" charset="0"/>
              </a:rPr>
            </a:fld>
            <a:endParaRPr lang="zh-CN" altLang="en-US" dirty="0">
              <a:latin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C96BDFD-E0D2-41CB-9841-6727B30BE44A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r"/>
            <a:fld id="{9A0DB2DC-4C9A-4742-B13C-FB6460FD3503}" type="slidenum">
              <a:rPr lang="zh-CN" altLang="en-US" dirty="0">
                <a:latin typeface="Calibri" panose="020F0502020204030204" charset="0"/>
              </a:rPr>
            </a:fld>
            <a:endParaRPr lang="zh-CN" altLang="en-US" dirty="0">
              <a:latin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3CD83D9-239D-4580-8AF6-4F451879B5BC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r"/>
            <a:fld id="{9A0DB2DC-4C9A-4742-B13C-FB6460FD3503}" type="slidenum">
              <a:rPr lang="zh-CN" altLang="en-US" dirty="0">
                <a:latin typeface="Calibri" panose="020F0502020204030204" charset="0"/>
              </a:rPr>
            </a:fld>
            <a:endParaRPr lang="zh-CN" altLang="en-US" dirty="0">
              <a:latin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EE9F9BB-D879-468F-9B56-1071A3FB5D7B}" type="datetime1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MS PMincho" pitchFamily="18" charset="-128"/>
                <a:cs typeface="+mn-cs"/>
                <a:sym typeface="Times New Roman" panose="02020603050405020304" pitchFamily="18" charset="0"/>
              </a:rPr>
            </a:fld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  <a:sym typeface="Times New Roman" panose="02020603050405020304" pitchFamily="18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MS PMincho" pitchFamily="18" charset="-128"/>
              <a:cs typeface="+mn-cs"/>
              <a:sym typeface="Times New Roman" panose="02020603050405020304" pitchFamily="18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zh-CN" altLang="en-US" dirty="0">
                <a:latin typeface="Times New Roman" panose="02020603050405020304" pitchFamily="18" charset="0"/>
                <a:sym typeface="Times New Roman" panose="02020603050405020304" pitchFamily="18" charset="0"/>
              </a:rPr>
            </a:fld>
            <a:endParaRPr lang="zh-CN" altLang="en-US" dirty="0"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728B2CB-8381-4A0B-8E0C-38E4AB28081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r"/>
            <a:fld id="{9A0DB2DC-4C9A-4742-B13C-FB6460FD3503}" type="slidenum">
              <a:rPr lang="zh-CN" altLang="en-US" dirty="0">
                <a:latin typeface="Calibri" panose="020F0502020204030204" charset="0"/>
              </a:rPr>
            </a:fld>
            <a:endParaRPr lang="zh-CN" altLang="en-US" dirty="0">
              <a:latin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45714F4-624A-44C4-915F-40AC6289F7AD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r"/>
            <a:fld id="{9A0DB2DC-4C9A-4742-B13C-FB6460FD3503}" type="slidenum">
              <a:rPr lang="zh-CN" altLang="en-US" dirty="0">
                <a:latin typeface="Calibri" panose="020F0502020204030204" charset="0"/>
              </a:rPr>
            </a:fld>
            <a:endParaRPr lang="zh-CN" altLang="en-US" dirty="0">
              <a:latin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2D8986C-137F-4CA6-AE6A-368DD7FA459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r"/>
            <a:fld id="{9A0DB2DC-4C9A-4742-B13C-FB6460FD3503}" type="slidenum">
              <a:rPr lang="zh-CN" altLang="en-US" dirty="0">
                <a:latin typeface="Calibri" panose="020F0502020204030204" charset="0"/>
              </a:rPr>
            </a:fld>
            <a:endParaRPr lang="zh-CN" altLang="en-US" dirty="0">
              <a:latin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D5F83FE-9F9E-4619-847C-1BAD25E63DDA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r"/>
            <a:fld id="{9A0DB2DC-4C9A-4742-B13C-FB6460FD3503}" type="slidenum">
              <a:rPr lang="zh-CN" altLang="en-US" dirty="0">
                <a:latin typeface="Calibri" panose="020F0502020204030204" charset="0"/>
              </a:rPr>
            </a:fld>
            <a:endParaRPr lang="zh-CN" altLang="en-US" dirty="0">
              <a:latin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EE9F9BB-D879-468F-9B56-1071A3FB5D7B}" type="datetime1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MS PMincho" pitchFamily="18" charset="-128"/>
                <a:cs typeface="+mn-cs"/>
                <a:sym typeface="Times New Roman" panose="02020603050405020304" pitchFamily="18" charset="0"/>
              </a:rPr>
            </a:fld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  <a:sym typeface="Times New Roman" panose="02020603050405020304" pitchFamily="18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MS PMincho" pitchFamily="18" charset="-128"/>
              <a:cs typeface="+mn-cs"/>
              <a:sym typeface="Times New Roman" panose="02020603050405020304" pitchFamily="18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zh-CN" altLang="en-US" dirty="0">
                <a:latin typeface="Times New Roman" panose="02020603050405020304" pitchFamily="18" charset="0"/>
                <a:sym typeface="Times New Roman" panose="02020603050405020304" pitchFamily="18" charset="0"/>
              </a:rPr>
            </a:fld>
            <a:endParaRPr lang="zh-CN" altLang="en-US" dirty="0"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196975"/>
            <a:ext cx="5384800" cy="4929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196975"/>
            <a:ext cx="5384800" cy="4929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EE9F9BB-D879-468F-9B56-1071A3FB5D7B}" type="datetime1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MS PMincho" pitchFamily="18" charset="-128"/>
                <a:cs typeface="+mn-cs"/>
                <a:sym typeface="Times New Roman" panose="02020603050405020304" pitchFamily="18" charset="0"/>
              </a:rPr>
            </a:fld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  <a:sym typeface="Times New Roman" panose="02020603050405020304" pitchFamily="18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MS PMincho" pitchFamily="18" charset="-128"/>
              <a:cs typeface="+mn-cs"/>
              <a:sym typeface="Times New Roman" panose="02020603050405020304" pitchFamily="18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zh-CN" altLang="en-US" dirty="0">
                <a:latin typeface="Times New Roman" panose="02020603050405020304" pitchFamily="18" charset="0"/>
                <a:sym typeface="Times New Roman" panose="02020603050405020304" pitchFamily="18" charset="0"/>
              </a:rPr>
            </a:fld>
            <a:endParaRPr lang="zh-CN" altLang="en-US" dirty="0"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EE9F9BB-D879-468F-9B56-1071A3FB5D7B}" type="datetime1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MS PMincho" pitchFamily="18" charset="-128"/>
                <a:cs typeface="+mn-cs"/>
                <a:sym typeface="Times New Roman" panose="02020603050405020304" pitchFamily="18" charset="0"/>
              </a:rPr>
            </a:fld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  <a:sym typeface="Times New Roman" panose="02020603050405020304" pitchFamily="18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MS PMincho" pitchFamily="18" charset="-128"/>
              <a:cs typeface="+mn-cs"/>
              <a:sym typeface="Times New Roman" panose="02020603050405020304" pitchFamily="18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zh-CN" altLang="en-US" dirty="0">
                <a:latin typeface="Times New Roman" panose="02020603050405020304" pitchFamily="18" charset="0"/>
                <a:sym typeface="Times New Roman" panose="02020603050405020304" pitchFamily="18" charset="0"/>
              </a:rPr>
            </a:fld>
            <a:endParaRPr lang="zh-CN" altLang="en-US" dirty="0"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EE9F9BB-D879-468F-9B56-1071A3FB5D7B}" type="datetime1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MS PMincho" pitchFamily="18" charset="-128"/>
                <a:cs typeface="+mn-cs"/>
                <a:sym typeface="Times New Roman" panose="02020603050405020304" pitchFamily="18" charset="0"/>
              </a:rPr>
            </a:fld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  <a:sym typeface="Times New Roman" panose="02020603050405020304" pitchFamily="18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MS PMincho" pitchFamily="18" charset="-128"/>
              <a:cs typeface="+mn-cs"/>
              <a:sym typeface="Times New Roman" panose="02020603050405020304" pitchFamily="18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zh-CN" altLang="en-US" dirty="0">
                <a:latin typeface="Times New Roman" panose="02020603050405020304" pitchFamily="18" charset="0"/>
                <a:sym typeface="Times New Roman" panose="02020603050405020304" pitchFamily="18" charset="0"/>
              </a:rPr>
            </a:fld>
            <a:endParaRPr lang="zh-CN" altLang="en-US" dirty="0"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EE9F9BB-D879-468F-9B56-1071A3FB5D7B}" type="datetime1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MS PMincho" pitchFamily="18" charset="-128"/>
                <a:cs typeface="+mn-cs"/>
                <a:sym typeface="Times New Roman" panose="02020603050405020304" pitchFamily="18" charset="0"/>
              </a:rPr>
            </a:fld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  <a:sym typeface="Times New Roman" panose="02020603050405020304" pitchFamily="18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MS PMincho" pitchFamily="18" charset="-128"/>
              <a:cs typeface="+mn-cs"/>
              <a:sym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zh-CN" altLang="en-US" dirty="0">
                <a:latin typeface="Times New Roman" panose="02020603050405020304" pitchFamily="18" charset="0"/>
                <a:sym typeface="Times New Roman" panose="02020603050405020304" pitchFamily="18" charset="0"/>
              </a:rPr>
            </a:fld>
            <a:endParaRPr lang="zh-CN" altLang="en-US" dirty="0"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EE9F9BB-D879-468F-9B56-1071A3FB5D7B}" type="datetime1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MS PMincho" pitchFamily="18" charset="-128"/>
                <a:cs typeface="+mn-cs"/>
                <a:sym typeface="Times New Roman" panose="02020603050405020304" pitchFamily="18" charset="0"/>
              </a:rPr>
            </a:fld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  <a:sym typeface="Times New Roman" panose="02020603050405020304" pitchFamily="18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MS PMincho" pitchFamily="18" charset="-128"/>
              <a:cs typeface="+mn-cs"/>
              <a:sym typeface="Times New Roman" panose="02020603050405020304" pitchFamily="18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zh-CN" altLang="en-US" dirty="0">
                <a:latin typeface="Times New Roman" panose="02020603050405020304" pitchFamily="18" charset="0"/>
                <a:sym typeface="Times New Roman" panose="02020603050405020304" pitchFamily="18" charset="0"/>
              </a:rPr>
            </a:fld>
            <a:endParaRPr lang="zh-CN" altLang="en-US" dirty="0"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CCA62"/>
              </a:buClr>
              <a:buSzTx/>
              <a:buFont typeface="Wingdings" panose="05000000000000000000" pitchFamily="2" charset="2"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Times New Roman" panose="02020603050405020304" pitchFamily="18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EE9F9BB-D879-468F-9B56-1071A3FB5D7B}" type="datetime1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MS PMincho" pitchFamily="18" charset="-128"/>
                <a:cs typeface="+mn-cs"/>
                <a:sym typeface="Times New Roman" panose="02020603050405020304" pitchFamily="18" charset="0"/>
              </a:rPr>
            </a:fld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  <a:sym typeface="Times New Roman" panose="02020603050405020304" pitchFamily="18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MS PMincho" pitchFamily="18" charset="-128"/>
              <a:cs typeface="+mn-cs"/>
              <a:sym typeface="Times New Roman" panose="02020603050405020304" pitchFamily="18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zh-CN" altLang="en-US" dirty="0">
                <a:latin typeface="Times New Roman" panose="02020603050405020304" pitchFamily="18" charset="0"/>
                <a:sym typeface="Times New Roman" panose="02020603050405020304" pitchFamily="18" charset="0"/>
              </a:rPr>
            </a:fld>
            <a:endParaRPr lang="zh-CN" altLang="en-US" dirty="0"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1.jpe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609600" y="17463"/>
            <a:ext cx="10972800" cy="890587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>
          <a:xfrm>
            <a:off x="609600" y="1196975"/>
            <a:ext cx="10972800" cy="4929188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>
              <a:defRPr sz="1200">
                <a:solidFill>
                  <a:srgbClr val="898989"/>
                </a:solidFill>
                <a:ea typeface="MS PMincho" pitchFamily="18" charset="-128"/>
                <a:sym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EE9F9BB-D879-468F-9B56-1071A3FB5D7B}" type="datetime1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MS PMincho" pitchFamily="18" charset="-128"/>
                <a:cs typeface="+mn-cs"/>
                <a:sym typeface="Times New Roman" panose="02020603050405020304" pitchFamily="18" charset="0"/>
              </a:rPr>
            </a:fld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  <a:sym typeface="Times New Roman" panose="02020603050405020304" pitchFamily="18" charset="0"/>
            </a:endParaRPr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>
              <a:defRPr sz="1200">
                <a:solidFill>
                  <a:srgbClr val="898989"/>
                </a:solidFill>
                <a:ea typeface="MS PMincho" pitchFamily="18" charset="-128"/>
                <a:sym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MS PMincho" pitchFamily="18" charset="-128"/>
              <a:cs typeface="+mn-cs"/>
              <a:sym typeface="Times New Roman" panose="02020603050405020304" pitchFamily="18" charset="0"/>
            </a:endParaRPr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  <a:ea typeface="MS PMincho" pitchFamily="18" charset="-128"/>
              </a:defRPr>
            </a:lvl1pPr>
          </a:lstStyle>
          <a:p>
            <a:pPr lvl="0"/>
            <a:fld id="{9A0DB2DC-4C9A-4742-B13C-FB6460FD3503}" type="slidenum">
              <a:rPr lang="zh-CN" altLang="en-US" dirty="0">
                <a:latin typeface="Times New Roman" panose="02020603050405020304" pitchFamily="18" charset="0"/>
                <a:sym typeface="Times New Roman" panose="02020603050405020304" pitchFamily="18" charset="0"/>
              </a:rPr>
            </a:fld>
            <a:endParaRPr lang="zh-CN" altLang="en-US" dirty="0"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/>
  <p:txStyles>
    <p:titleStyle>
      <a:lvl1pPr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+mj-cs"/>
          <a:sym typeface="Impact" panose="020B080603090205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Impact" panose="020B0806030902050204" pitchFamily="34" charset="0"/>
          <a:ea typeface="微软雅黑" panose="020B0503020204020204" pitchFamily="34" charset="-122"/>
          <a:sym typeface="Impact" panose="020B080603090205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Impact" panose="020B0806030902050204" pitchFamily="34" charset="0"/>
          <a:ea typeface="微软雅黑" panose="020B0503020204020204" pitchFamily="34" charset="-122"/>
          <a:sym typeface="Impact" panose="020B080603090205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Impact" panose="020B0806030902050204" pitchFamily="34" charset="0"/>
          <a:ea typeface="微软雅黑" panose="020B0503020204020204" pitchFamily="34" charset="-122"/>
          <a:sym typeface="Impact" panose="020B080603090205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Impact" panose="020B0806030902050204" pitchFamily="34" charset="0"/>
          <a:ea typeface="微软雅黑" panose="020B0503020204020204" pitchFamily="34" charset="-122"/>
          <a:sym typeface="Impact" panose="020B080603090205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Impact" panose="020B0806030902050204" pitchFamily="34" charset="0"/>
          <a:ea typeface="微软雅黑" panose="020B0503020204020204" pitchFamily="34" charset="-122"/>
          <a:sym typeface="Impact" panose="020B080603090205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Impact" panose="020B0806030902050204" pitchFamily="34" charset="0"/>
          <a:ea typeface="微软雅黑" panose="020B0503020204020204" pitchFamily="34" charset="-122"/>
          <a:sym typeface="Impact" panose="020B080603090205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Impact" panose="020B0806030902050204" pitchFamily="34" charset="0"/>
          <a:ea typeface="微软雅黑" panose="020B0503020204020204" pitchFamily="34" charset="-122"/>
          <a:sym typeface="Impact" panose="020B080603090205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Impact" panose="020B0806030902050204" pitchFamily="34" charset="0"/>
          <a:ea typeface="微软雅黑" panose="020B0503020204020204" pitchFamily="34" charset="-122"/>
          <a:sym typeface="Impact" panose="020B0806030902050204" pitchFamily="34" charset="0"/>
        </a:defRPr>
      </a:lvl9pPr>
    </p:titleStyle>
    <p:bodyStyle>
      <a:lvl1pPr marL="342900" indent="-342900" algn="l" defTabSz="0" rtl="0" fontAlgn="base">
        <a:spcBef>
          <a:spcPct val="20000"/>
        </a:spcBef>
        <a:spcAft>
          <a:spcPct val="0"/>
        </a:spcAft>
        <a:buClr>
          <a:srgbClr val="7CCA62"/>
        </a:buClr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  <a:ea typeface="+mn-ea"/>
          <a:cs typeface="+mn-cs"/>
          <a:sym typeface="Times New Roman" panose="02020603050405020304" pitchFamily="18" charset="0"/>
        </a:defRPr>
      </a:lvl1pPr>
      <a:lvl2pPr marL="742950" indent="-285750" algn="l" defTabSz="0" rtl="0" fontAlgn="base">
        <a:spcBef>
          <a:spcPct val="20000"/>
        </a:spcBef>
        <a:spcAft>
          <a:spcPct val="0"/>
        </a:spcAft>
        <a:buClr>
          <a:srgbClr val="7CCA62"/>
        </a:buClr>
        <a:buFont typeface="Arial" panose="020B0604020202020204" pitchFamily="34" charset="0"/>
        <a:buChar char="–"/>
        <a:defRPr>
          <a:solidFill>
            <a:schemeClr val="tx1"/>
          </a:solidFill>
          <a:latin typeface="+mn-lt"/>
          <a:ea typeface="+mn-ea"/>
          <a:sym typeface="Times New Roman" panose="02020603050405020304" pitchFamily="18" charset="0"/>
        </a:defRPr>
      </a:lvl2pPr>
      <a:lvl3pPr marL="1143000" indent="-228600" algn="l" defTabSz="0" rtl="0" fontAlgn="base">
        <a:spcBef>
          <a:spcPct val="20000"/>
        </a:spcBef>
        <a:spcAft>
          <a:spcPct val="0"/>
        </a:spcAft>
        <a:buClr>
          <a:srgbClr val="7CCA62"/>
        </a:buClr>
        <a:buFont typeface="Arial" panose="020B0604020202020204" pitchFamily="34" charset="0"/>
        <a:buChar char="•"/>
        <a:defRPr sz="1600">
          <a:solidFill>
            <a:schemeClr val="tx1"/>
          </a:solidFill>
          <a:latin typeface="+mn-lt"/>
          <a:ea typeface="+mn-ea"/>
          <a:sym typeface="Times New Roman" panose="02020603050405020304" pitchFamily="18" charset="0"/>
        </a:defRPr>
      </a:lvl3pPr>
      <a:lvl4pPr marL="1600200" indent="-228600" algn="l" defTabSz="0" rtl="0" fontAlgn="base">
        <a:spcBef>
          <a:spcPct val="20000"/>
        </a:spcBef>
        <a:spcAft>
          <a:spcPct val="0"/>
        </a:spcAft>
        <a:buClr>
          <a:srgbClr val="7CCA62"/>
        </a:buClr>
        <a:buFont typeface="Arial" panose="020B0604020202020204" pitchFamily="34" charset="0"/>
        <a:buChar char="–"/>
        <a:defRPr sz="1400">
          <a:solidFill>
            <a:schemeClr val="tx1"/>
          </a:solidFill>
          <a:latin typeface="+mn-lt"/>
          <a:ea typeface="+mn-ea"/>
          <a:sym typeface="Times New Roman" panose="02020603050405020304" pitchFamily="18" charset="0"/>
        </a:defRPr>
      </a:lvl4pPr>
      <a:lvl5pPr marL="2057400" indent="-228600" algn="l" defTabSz="0" rtl="0" fontAlgn="base">
        <a:spcBef>
          <a:spcPct val="20000"/>
        </a:spcBef>
        <a:spcAft>
          <a:spcPct val="0"/>
        </a:spcAft>
        <a:buClr>
          <a:srgbClr val="7CCA62"/>
        </a:buClr>
        <a:buFont typeface="Arial" panose="020B0604020202020204" pitchFamily="34" charset="0"/>
        <a:buChar char="»"/>
        <a:defRPr sz="1400">
          <a:solidFill>
            <a:schemeClr val="tx1"/>
          </a:solidFill>
          <a:latin typeface="+mn-lt"/>
          <a:ea typeface="+mn-ea"/>
          <a:sym typeface="Times New Roman" panose="02020603050405020304" pitchFamily="18" charset="0"/>
        </a:defRPr>
      </a:lvl5pPr>
      <a:lvl6pPr marL="2514600" indent="-228600" algn="l" defTabSz="0" rtl="0" fontAlgn="base">
        <a:spcBef>
          <a:spcPct val="20000"/>
        </a:spcBef>
        <a:spcAft>
          <a:spcPct val="0"/>
        </a:spcAft>
        <a:buClr>
          <a:srgbClr val="7CCA62"/>
        </a:buClr>
        <a:buFont typeface="Arial" panose="020B0604020202020204" pitchFamily="34" charset="0"/>
        <a:buChar char="»"/>
        <a:defRPr sz="1400">
          <a:solidFill>
            <a:schemeClr val="tx1"/>
          </a:solidFill>
          <a:latin typeface="+mn-lt"/>
          <a:ea typeface="+mn-ea"/>
          <a:sym typeface="Times New Roman" panose="02020603050405020304" pitchFamily="18" charset="0"/>
        </a:defRPr>
      </a:lvl6pPr>
      <a:lvl7pPr marL="2971800" indent="-228600" algn="l" defTabSz="0" rtl="0" fontAlgn="base">
        <a:spcBef>
          <a:spcPct val="20000"/>
        </a:spcBef>
        <a:spcAft>
          <a:spcPct val="0"/>
        </a:spcAft>
        <a:buClr>
          <a:srgbClr val="7CCA62"/>
        </a:buClr>
        <a:buFont typeface="Arial" panose="020B0604020202020204" pitchFamily="34" charset="0"/>
        <a:buChar char="»"/>
        <a:defRPr sz="1400">
          <a:solidFill>
            <a:schemeClr val="tx1"/>
          </a:solidFill>
          <a:latin typeface="+mn-lt"/>
          <a:ea typeface="+mn-ea"/>
          <a:sym typeface="Times New Roman" panose="02020603050405020304" pitchFamily="18" charset="0"/>
        </a:defRPr>
      </a:lvl7pPr>
      <a:lvl8pPr marL="3429000" indent="-228600" algn="l" defTabSz="0" rtl="0" fontAlgn="base">
        <a:spcBef>
          <a:spcPct val="20000"/>
        </a:spcBef>
        <a:spcAft>
          <a:spcPct val="0"/>
        </a:spcAft>
        <a:buClr>
          <a:srgbClr val="7CCA62"/>
        </a:buClr>
        <a:buFont typeface="Arial" panose="020B0604020202020204" pitchFamily="34" charset="0"/>
        <a:buChar char="»"/>
        <a:defRPr sz="1400">
          <a:solidFill>
            <a:schemeClr val="tx1"/>
          </a:solidFill>
          <a:latin typeface="+mn-lt"/>
          <a:ea typeface="+mn-ea"/>
          <a:sym typeface="Times New Roman" panose="02020603050405020304" pitchFamily="18" charset="0"/>
        </a:defRPr>
      </a:lvl8pPr>
      <a:lvl9pPr marL="3886200" indent="-228600" algn="l" defTabSz="0" rtl="0" fontAlgn="base">
        <a:spcBef>
          <a:spcPct val="20000"/>
        </a:spcBef>
        <a:spcAft>
          <a:spcPct val="0"/>
        </a:spcAft>
        <a:buClr>
          <a:srgbClr val="7CCA62"/>
        </a:buClr>
        <a:buFont typeface="Arial" panose="020B0604020202020204" pitchFamily="34" charset="0"/>
        <a:buChar char="»"/>
        <a:defRPr sz="1400">
          <a:solidFill>
            <a:schemeClr val="tx1"/>
          </a:solidFill>
          <a:latin typeface="+mn-lt"/>
          <a:ea typeface="+mn-ea"/>
          <a:sym typeface="Times New Roman" panose="02020603050405020304" pitchFamily="18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050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2051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3C63E9D-DDAD-4D49-88D6-FDECB018DEAA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98989"/>
                </a:solidFill>
                <a:latin typeface="Calibri" panose="020F0502020204030204" charset="0"/>
              </a:defRPr>
            </a:lvl1pPr>
          </a:lstStyle>
          <a:p>
            <a:pPr lvl="0" eaLnBrk="1" hangingPunct="1"/>
            <a:fld id="{9A0DB2DC-4C9A-4742-B13C-FB6460FD3503}" type="slidenum">
              <a:rPr lang="zh-CN" altLang="en-US" dirty="0">
                <a:ea typeface="宋体" panose="02010600030101010101" pitchFamily="2" charset="-122"/>
              </a:rPr>
            </a:fld>
            <a:endParaRPr lang="zh-CN" altLang="en-US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2.xml"/><Relationship Id="rId2" Type="http://schemas.openxmlformats.org/officeDocument/2006/relationships/slide" Target="slide10.xml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slide" Target="slide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slide" Target="slide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443230" y="944880"/>
            <a:ext cx="10832465" cy="1753235"/>
          </a:xfrm>
          <a:prstGeom prst="rect">
            <a:avLst/>
          </a:prstGeom>
        </p:spPr>
        <p:txBody>
          <a:bodyPr wrap="square">
            <a:spAutoFit/>
          </a:bodyPr>
          <a:p>
            <a:pPr marL="173355" indent="-173355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latin typeface="+mn-ea"/>
                <a:ea typeface="+mn-ea"/>
                <a:cs typeface="+mn-ea"/>
              </a:rPr>
              <a:t>  </a:t>
            </a:r>
            <a:r>
              <a:rPr lang="zh-CN" altLang="en-US" sz="2400" b="1">
                <a:latin typeface="+mn-ea"/>
                <a:ea typeface="+mn-ea"/>
                <a:cs typeface="+mn-ea"/>
              </a:rPr>
              <a:t>一块直角三角形木板的直角边</a:t>
            </a:r>
            <a:r>
              <a:rPr lang="en-US" altLang="zh-CN" sz="2400" b="1" i="1">
                <a:latin typeface="+mn-ea"/>
                <a:ea typeface="+mn-ea"/>
                <a:cs typeface="+mn-ea"/>
              </a:rPr>
              <a:t>BC</a:t>
            </a:r>
            <a:r>
              <a:rPr lang="zh-CN" altLang="en-US" sz="2400" b="1">
                <a:latin typeface="+mn-ea"/>
                <a:ea typeface="+mn-ea"/>
                <a:cs typeface="+mn-ea"/>
              </a:rPr>
              <a:t>长为</a:t>
            </a:r>
            <a:r>
              <a:rPr lang="en-US" altLang="zh-CN" sz="2400" b="1">
                <a:latin typeface="+mn-ea"/>
                <a:ea typeface="+mn-ea"/>
                <a:cs typeface="+mn-ea"/>
              </a:rPr>
              <a:t>1.5</a:t>
            </a:r>
            <a:r>
              <a:rPr lang="en-US" altLang="zh-CN" sz="2400" b="1" i="1">
                <a:latin typeface="+mn-ea"/>
                <a:ea typeface="+mn-ea"/>
                <a:cs typeface="+mn-ea"/>
              </a:rPr>
              <a:t>m</a:t>
            </a:r>
            <a:r>
              <a:rPr lang="zh-CN" altLang="en-US" sz="2400" b="1">
                <a:latin typeface="+mn-ea"/>
                <a:ea typeface="+mn-ea"/>
                <a:cs typeface="+mn-ea"/>
              </a:rPr>
              <a:t>，</a:t>
            </a:r>
            <a:r>
              <a:rPr lang="en-US" altLang="zh-CN" sz="2400" b="1" i="1">
                <a:latin typeface="+mn-ea"/>
                <a:ea typeface="+mn-ea"/>
                <a:cs typeface="+mn-ea"/>
              </a:rPr>
              <a:t>AB</a:t>
            </a:r>
            <a:r>
              <a:rPr lang="zh-CN" altLang="en-US" sz="2400" b="1">
                <a:latin typeface="+mn-ea"/>
                <a:ea typeface="+mn-ea"/>
                <a:cs typeface="+mn-ea"/>
              </a:rPr>
              <a:t>长为</a:t>
            </a:r>
            <a:r>
              <a:rPr lang="en-US" altLang="zh-CN" sz="2400" b="1">
                <a:latin typeface="+mn-ea"/>
                <a:ea typeface="+mn-ea"/>
                <a:cs typeface="+mn-ea"/>
              </a:rPr>
              <a:t>2</a:t>
            </a:r>
            <a:r>
              <a:rPr lang="en-US" altLang="zh-CN" sz="2400" b="1" i="1">
                <a:latin typeface="+mn-ea"/>
                <a:ea typeface="+mn-ea"/>
                <a:cs typeface="+mn-ea"/>
              </a:rPr>
              <a:t>m</a:t>
            </a:r>
            <a:r>
              <a:rPr lang="zh-CN" altLang="en-US" sz="2400" b="1">
                <a:latin typeface="+mn-ea"/>
                <a:ea typeface="+mn-ea"/>
                <a:cs typeface="+mn-ea"/>
              </a:rPr>
              <a:t>．要把它加工成一个面积最大的正方形桌面，甲、乙两位同学的加工方法分别如图所示．请你用学过的知识说明哪位同学的加工方法符合要求．（加工损耗忽略不计）</a:t>
            </a:r>
            <a:endParaRPr lang="zh-CN" altLang="en-US" sz="2400" b="1">
              <a:latin typeface="+mn-ea"/>
              <a:ea typeface="+mn-ea"/>
              <a:cs typeface="+mn-ea"/>
            </a:endParaRPr>
          </a:p>
        </p:txBody>
      </p:sp>
      <p:pic>
        <p:nvPicPr>
          <p:cNvPr id="7" name="图片 6"/>
          <p:cNvPicPr/>
          <p:nvPr/>
        </p:nvPicPr>
        <p:blipFill>
          <a:blip r:embed="rId1"/>
          <a:stretch>
            <a:fillRect/>
          </a:stretch>
        </p:blipFill>
        <p:spPr>
          <a:xfrm>
            <a:off x="695325" y="3248660"/>
            <a:ext cx="6526530" cy="279463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327785" y="4384040"/>
            <a:ext cx="8564880" cy="860425"/>
          </a:xfrm>
          <a:prstGeom prst="rect">
            <a:avLst/>
          </a:prstGeom>
        </p:spPr>
        <p:txBody>
          <a:bodyPr wrap="square">
            <a:spAutoFit/>
          </a:bodyPr>
          <a:p>
            <a:endParaRPr lang="en-US" altLang="zh-CN" sz="2600"/>
          </a:p>
          <a:p>
            <a:pPr marL="173355" indent="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latin typeface="Calibri" panose="020F0502020204030204"/>
                <a:ea typeface="Calibri" panose="020F0502020204030204"/>
              </a:rPr>
              <a:t> </a:t>
            </a:r>
            <a:endParaRPr lang="en-US" altLang="zh-CN" sz="1600">
              <a:latin typeface="Calibri" panose="020F0502020204030204"/>
              <a:ea typeface="Calibri" panose="020F0502020204030204"/>
            </a:endParaRPr>
          </a:p>
        </p:txBody>
      </p:sp>
      <p:sp>
        <p:nvSpPr>
          <p:cNvPr id="55307" name="标题 55306"/>
          <p:cNvSpPr>
            <a:spLocks noGrp="1"/>
          </p:cNvSpPr>
          <p:nvPr>
            <p:ph type="title"/>
          </p:nvPr>
        </p:nvSpPr>
        <p:spPr>
          <a:xfrm>
            <a:off x="36830" y="0"/>
            <a:ext cx="3431540" cy="755650"/>
          </a:xfrm>
          <a:noFill/>
          <a:ln w="57150">
            <a:solidFill>
              <a:srgbClr val="0070C0"/>
            </a:solidFill>
            <a:miter/>
          </a:ln>
        </p:spPr>
        <p:txBody>
          <a:bodyPr vert="horz" rtlCol="0" anchor="ctr" anchorCtr="0">
            <a:normAutofit fontScale="90000"/>
          </a:bodyPr>
          <a:p>
            <a:pPr lvl="0" algn="ctr">
              <a:buClrTx/>
              <a:buSzTx/>
              <a:buFontTx/>
            </a:pPr>
            <a:r>
              <a:rPr lang="zh-CN" altLang="en-US" b="1" dirty="0">
                <a:effectLst>
                  <a:outerShdw blurRad="38100" dist="38100" dir="2700000">
                    <a:srgbClr val="FFFFFF"/>
                  </a:outerShdw>
                </a:effectLst>
                <a:sym typeface="+mn-ea"/>
              </a:rPr>
              <a:t>原题</a:t>
            </a:r>
            <a:r>
              <a:rPr lang="zh-CN" altLang="en-US" b="1" dirty="0">
                <a:effectLst>
                  <a:outerShdw blurRad="38100" dist="38100" dir="2700000">
                    <a:srgbClr val="FFFFFF"/>
                  </a:outerShdw>
                </a:effectLst>
                <a:sym typeface="+mn-ea"/>
              </a:rPr>
              <a:t>呈现</a:t>
            </a:r>
            <a:endParaRPr lang="zh-CN" altLang="en-US" b="1" dirty="0">
              <a:effectLst>
                <a:outerShdw blurRad="38100" dist="38100" dir="2700000">
                  <a:srgbClr val="FFFFFF"/>
                </a:outerShdw>
              </a:effectLst>
              <a:sym typeface="+mn-e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1992" name="文本框 41991"/>
          <p:cNvSpPr txBox="1"/>
          <p:nvPr/>
        </p:nvSpPr>
        <p:spPr>
          <a:xfrm>
            <a:off x="731520" y="1412875"/>
            <a:ext cx="7453313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3200" b="1" dirty="0">
                <a:latin typeface="Times New Roman" panose="02020603050405020304" pitchFamily="18" charset="0"/>
                <a:ea typeface="华文新魏" panose="02010800040101010101" pitchFamily="2" charset="-122"/>
              </a:rPr>
              <a:t>1.</a:t>
            </a:r>
            <a:r>
              <a:rPr lang="zh-CN" altLang="en-US" sz="3200" b="1" dirty="0">
                <a:latin typeface="Times New Roman" panose="02020603050405020304" pitchFamily="18" charset="0"/>
                <a:ea typeface="华文新魏" panose="02010800040101010101" pitchFamily="2" charset="-122"/>
              </a:rPr>
              <a:t>如何求三角形的内接正方形的边长？</a:t>
            </a:r>
            <a:endParaRPr lang="zh-CN" altLang="en-US" sz="3200" b="1" dirty="0">
              <a:latin typeface="Times New Roman" panose="02020603050405020304" pitchFamily="18" charset="0"/>
              <a:ea typeface="华文新魏" panose="02010800040101010101" pitchFamily="2" charset="-122"/>
            </a:endParaRPr>
          </a:p>
        </p:txBody>
      </p:sp>
      <p:sp>
        <p:nvSpPr>
          <p:cNvPr id="41993" name="文本框 41992"/>
          <p:cNvSpPr txBox="1"/>
          <p:nvPr/>
        </p:nvSpPr>
        <p:spPr>
          <a:xfrm>
            <a:off x="632460" y="2132965"/>
            <a:ext cx="11462385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F83616"/>
                </a:solidFill>
                <a:latin typeface="Times New Roman" panose="02020603050405020304" pitchFamily="18" charset="0"/>
                <a:ea typeface="华文新魏" panose="02010800040101010101" pitchFamily="2" charset="-122"/>
              </a:rPr>
              <a:t>根据</a:t>
            </a:r>
            <a:r>
              <a:rPr lang="en-US" altLang="zh-CN" sz="3200" b="1" dirty="0">
                <a:solidFill>
                  <a:srgbClr val="F83616"/>
                </a:solidFill>
                <a:latin typeface="Times New Roman" panose="02020603050405020304" pitchFamily="18" charset="0"/>
                <a:ea typeface="华文新魏" panose="02010800040101010101" pitchFamily="2" charset="-122"/>
              </a:rPr>
              <a:t>“</a:t>
            </a:r>
            <a:r>
              <a:rPr lang="zh-CN" altLang="en-US" sz="3200" b="1" dirty="0">
                <a:solidFill>
                  <a:srgbClr val="F83616"/>
                </a:solidFill>
                <a:latin typeface="Times New Roman" panose="02020603050405020304" pitchFamily="18" charset="0"/>
                <a:ea typeface="华文新魏" panose="02010800040101010101" pitchFamily="2" charset="-122"/>
              </a:rPr>
              <a:t>相似三角形的对应边</a:t>
            </a:r>
            <a:r>
              <a:rPr lang="zh-CN" altLang="en-US" sz="3200" b="1" dirty="0">
                <a:solidFill>
                  <a:srgbClr val="F83616"/>
                </a:solidFill>
                <a:latin typeface="Times New Roman" panose="02020603050405020304" pitchFamily="18" charset="0"/>
                <a:ea typeface="华文新魏" panose="02010800040101010101" pitchFamily="2" charset="-122"/>
              </a:rPr>
              <a:t>成比例”、</a:t>
            </a:r>
            <a:endParaRPr lang="zh-CN" altLang="en-US" sz="3200" b="1" dirty="0">
              <a:solidFill>
                <a:srgbClr val="F83616"/>
              </a:solidFill>
              <a:latin typeface="Times New Roman" panose="02020603050405020304" pitchFamily="18" charset="0"/>
              <a:ea typeface="华文新魏" panose="02010800040101010101" pitchFamily="2" charset="-122"/>
            </a:endParaRPr>
          </a:p>
          <a:p>
            <a:pPr>
              <a:spcBef>
                <a:spcPct val="50000"/>
              </a:spcBef>
            </a:pPr>
            <a:r>
              <a:rPr lang="en-US" altLang="zh-CN" sz="3200" b="1" dirty="0">
                <a:solidFill>
                  <a:srgbClr val="F83616"/>
                </a:solidFill>
                <a:latin typeface="Times New Roman" panose="02020603050405020304" pitchFamily="18" charset="0"/>
                <a:ea typeface="华文新魏" panose="02010800040101010101" pitchFamily="2" charset="-122"/>
              </a:rPr>
              <a:t>“</a:t>
            </a:r>
            <a:r>
              <a:rPr lang="zh-CN" altLang="en-US" sz="3200" b="1" dirty="0">
                <a:solidFill>
                  <a:srgbClr val="F83616"/>
                </a:solidFill>
                <a:latin typeface="Times New Roman" panose="02020603050405020304" pitchFamily="18" charset="0"/>
                <a:ea typeface="华文新魏" panose="02010800040101010101" pitchFamily="2" charset="-122"/>
              </a:rPr>
              <a:t>相似三角形对应高之比等于相似比</a:t>
            </a:r>
            <a:r>
              <a:rPr lang="en-US" altLang="zh-CN" sz="3200" b="1" dirty="0">
                <a:solidFill>
                  <a:srgbClr val="F83616"/>
                </a:solidFill>
                <a:latin typeface="Times New Roman" panose="02020603050405020304" pitchFamily="18" charset="0"/>
                <a:ea typeface="华文新魏" panose="02010800040101010101" pitchFamily="2" charset="-122"/>
              </a:rPr>
              <a:t>”</a:t>
            </a:r>
            <a:r>
              <a:rPr lang="zh-CN" altLang="en-US" sz="3200" b="1" dirty="0">
                <a:solidFill>
                  <a:srgbClr val="F83616"/>
                </a:solidFill>
                <a:latin typeface="Times New Roman" panose="02020603050405020304" pitchFamily="18" charset="0"/>
                <a:ea typeface="华文新魏" panose="02010800040101010101" pitchFamily="2" charset="-122"/>
              </a:rPr>
              <a:t>建立方程</a:t>
            </a:r>
            <a:endParaRPr lang="zh-CN" altLang="en-US" sz="3200" b="1" dirty="0">
              <a:solidFill>
                <a:srgbClr val="F83616"/>
              </a:solidFill>
              <a:latin typeface="Times New Roman" panose="02020603050405020304" pitchFamily="18" charset="0"/>
              <a:ea typeface="华文新魏" panose="02010800040101010101" pitchFamily="2" charset="-122"/>
            </a:endParaRPr>
          </a:p>
        </p:txBody>
      </p:sp>
      <p:sp>
        <p:nvSpPr>
          <p:cNvPr id="41994" name="文本框 41993"/>
          <p:cNvSpPr txBox="1"/>
          <p:nvPr/>
        </p:nvSpPr>
        <p:spPr>
          <a:xfrm>
            <a:off x="731203" y="3609340"/>
            <a:ext cx="558165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3200" b="1" dirty="0">
                <a:latin typeface="Times New Roman" panose="02020603050405020304" pitchFamily="18" charset="0"/>
                <a:ea typeface="华文新魏" panose="02010800040101010101" pitchFamily="2" charset="-122"/>
              </a:rPr>
              <a:t>2.</a:t>
            </a:r>
            <a:r>
              <a:rPr lang="zh-CN" altLang="en-US" sz="3200" b="1" dirty="0">
                <a:latin typeface="Times New Roman" panose="02020603050405020304" pitchFamily="18" charset="0"/>
                <a:ea typeface="华文新魏" panose="02010800040101010101" pitchFamily="2" charset="-122"/>
              </a:rPr>
              <a:t>体会到了哪些数学思想？</a:t>
            </a:r>
            <a:endParaRPr lang="zh-CN" altLang="en-US" sz="3200" b="1" dirty="0">
              <a:latin typeface="Times New Roman" panose="02020603050405020304" pitchFamily="18" charset="0"/>
              <a:ea typeface="华文新魏" panose="02010800040101010101" pitchFamily="2" charset="-122"/>
            </a:endParaRPr>
          </a:p>
        </p:txBody>
      </p:sp>
      <p:sp>
        <p:nvSpPr>
          <p:cNvPr id="41995" name="矩形 41994"/>
          <p:cNvSpPr/>
          <p:nvPr/>
        </p:nvSpPr>
        <p:spPr>
          <a:xfrm>
            <a:off x="551180" y="4221480"/>
            <a:ext cx="1118362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>
              <a:spcBef>
                <a:spcPct val="50000"/>
              </a:spcBef>
            </a:pPr>
            <a:r>
              <a:rPr lang="zh-CN" altLang="en-US" sz="3200" b="1" dirty="0">
                <a:solidFill>
                  <a:srgbClr val="F83616"/>
                </a:solidFill>
                <a:sym typeface="+mn-ea"/>
              </a:rPr>
              <a:t>分类讨论思想、</a:t>
            </a:r>
            <a:r>
              <a:rPr lang="zh-CN" altLang="en-US" sz="3200" b="1" dirty="0">
                <a:solidFill>
                  <a:srgbClr val="F83616"/>
                </a:solidFill>
                <a:sym typeface="+mn-ea"/>
              </a:rPr>
              <a:t> </a:t>
            </a:r>
            <a:r>
              <a:rPr lang="zh-CN" altLang="en-US" sz="3200" b="1" dirty="0">
                <a:solidFill>
                  <a:srgbClr val="F83616"/>
                </a:solidFill>
                <a:latin typeface="Times New Roman" panose="02020603050405020304" pitchFamily="18" charset="0"/>
                <a:ea typeface="华文新魏" panose="02010800040101010101" pitchFamily="2" charset="-122"/>
              </a:rPr>
              <a:t>建模思想、方程思想、类比思想、函数</a:t>
            </a:r>
            <a:r>
              <a:rPr lang="zh-CN" altLang="en-US" sz="3200" b="1" dirty="0">
                <a:solidFill>
                  <a:srgbClr val="F83616"/>
                </a:solidFill>
                <a:latin typeface="Times New Roman" panose="02020603050405020304" pitchFamily="18" charset="0"/>
                <a:ea typeface="华文新魏" panose="02010800040101010101" pitchFamily="2" charset="-122"/>
              </a:rPr>
              <a:t>思想。</a:t>
            </a:r>
            <a:endParaRPr lang="zh-CN" altLang="en-US" sz="3200" b="1" dirty="0">
              <a:solidFill>
                <a:srgbClr val="F83616"/>
              </a:solidFill>
              <a:latin typeface="Times New Roman" panose="02020603050405020304" pitchFamily="18" charset="0"/>
              <a:ea typeface="华文新魏" panose="02010800040101010101" pitchFamily="2" charset="-122"/>
            </a:endParaRPr>
          </a:p>
        </p:txBody>
      </p:sp>
      <p:sp>
        <p:nvSpPr>
          <p:cNvPr id="55307" name="标题 55306"/>
          <p:cNvSpPr>
            <a:spLocks noGrp="1"/>
          </p:cNvSpPr>
          <p:nvPr>
            <p:ph type="title"/>
          </p:nvPr>
        </p:nvSpPr>
        <p:spPr>
          <a:xfrm>
            <a:off x="36830" y="0"/>
            <a:ext cx="6145530" cy="755650"/>
          </a:xfrm>
          <a:noFill/>
          <a:ln w="57150">
            <a:solidFill>
              <a:srgbClr val="0070C0"/>
            </a:solidFill>
            <a:miter/>
          </a:ln>
        </p:spPr>
        <p:txBody>
          <a:bodyPr vert="horz" rtlCol="0" anchor="ctr" anchorCtr="0">
            <a:normAutofit fontScale="90000"/>
          </a:bodyPr>
          <a:p>
            <a:pPr lvl="0" algn="ctr">
              <a:buClrTx/>
              <a:buSzTx/>
              <a:buFontTx/>
            </a:pPr>
            <a:r>
              <a:rPr lang="zh-CN" altLang="en-US" b="1" dirty="0">
                <a:effectLst>
                  <a:outerShdw blurRad="38100" dist="38100" dir="2700000">
                    <a:srgbClr val="FFFFFF"/>
                  </a:outerShdw>
                </a:effectLst>
                <a:sym typeface="+mn-ea"/>
              </a:rPr>
              <a:t>课堂小结</a:t>
            </a:r>
            <a:endParaRPr lang="zh-CN" altLang="en-US" b="1" dirty="0">
              <a:effectLst>
                <a:outerShdw blurRad="38100" dist="38100" dir="2700000">
                  <a:srgbClr val="FFFFFF"/>
                </a:outerShdw>
              </a:effectLst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>
                                            <p:txEl>
                                              <p:charRg st="0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1992">
                                            <p:txEl>
                                              <p:charRg st="0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1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>
                                            <p:txEl>
                                              <p:charRg st="0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1994">
                                            <p:txEl>
                                              <p:charRg st="0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41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3" grpId="0"/>
      <p:bldP spid="4199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63320" y="692785"/>
            <a:ext cx="10972800" cy="1912620"/>
          </a:xfrm>
        </p:spPr>
        <p:txBody>
          <a:bodyPr/>
          <a:p>
            <a:r>
              <a:rPr lang="zh-CN" altLang="en-US"/>
              <a:t>数学有什么用？</a:t>
            </a:r>
            <a:br>
              <a:rPr lang="zh-CN" altLang="en-US"/>
            </a:br>
            <a:br>
              <a:rPr lang="zh-CN" altLang="en-US"/>
            </a:br>
            <a:r>
              <a:rPr lang="zh-CN" altLang="en-US">
                <a:solidFill>
                  <a:srgbClr val="FF0000"/>
                </a:solidFill>
                <a:sym typeface="+mn-ea"/>
              </a:rPr>
              <a:t>大用</a:t>
            </a:r>
            <a:r>
              <a:rPr lang="en-US" altLang="zh-CN">
                <a:solidFill>
                  <a:srgbClr val="FF0000"/>
                </a:solidFill>
                <a:sym typeface="+mn-ea"/>
              </a:rPr>
              <a:t>——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在数学学习中</a:t>
            </a:r>
            <a:endParaRPr lang="zh-CN" altLang="en-US">
              <a:solidFill>
                <a:srgbClr val="FF0000"/>
              </a:solidFill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719195" y="2816860"/>
            <a:ext cx="8603615" cy="3286760"/>
          </a:xfrm>
        </p:spPr>
        <p:txBody>
          <a:bodyPr/>
          <a:p>
            <a:r>
              <a:rPr lang="zh-CN" altLang="en-US" sz="4000">
                <a:solidFill>
                  <a:srgbClr val="FF0000"/>
                </a:solidFill>
              </a:rPr>
              <a:t>树立自信，坚定正念，</a:t>
            </a:r>
            <a:endParaRPr lang="zh-CN" altLang="en-US" sz="4000">
              <a:solidFill>
                <a:srgbClr val="FF0000"/>
              </a:solidFill>
            </a:endParaRPr>
          </a:p>
          <a:p>
            <a:r>
              <a:rPr lang="zh-CN" altLang="en-US" sz="4000">
                <a:solidFill>
                  <a:srgbClr val="FF0000"/>
                </a:solidFill>
              </a:rPr>
              <a:t>增强定力，激励精进，</a:t>
            </a:r>
            <a:endParaRPr lang="zh-CN" altLang="en-US" sz="4000">
              <a:solidFill>
                <a:srgbClr val="FF0000"/>
              </a:solidFill>
            </a:endParaRPr>
          </a:p>
          <a:p>
            <a:r>
              <a:rPr lang="zh-CN" altLang="en-US" sz="4000">
                <a:solidFill>
                  <a:srgbClr val="FF0000"/>
                </a:solidFill>
              </a:rPr>
              <a:t>启迪智慧，净化心灵。</a:t>
            </a:r>
            <a:endParaRPr lang="zh-CN" altLang="en-US" sz="4000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/>
          <p:nvPr/>
        </p:nvPicPr>
        <p:blipFill>
          <a:blip r:embed="rId1"/>
          <a:stretch>
            <a:fillRect/>
          </a:stretch>
        </p:blipFill>
        <p:spPr>
          <a:xfrm>
            <a:off x="227330" y="583883"/>
            <a:ext cx="2857500" cy="265747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31520" y="3357245"/>
            <a:ext cx="27603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章建跃博士</a:t>
            </a:r>
            <a:endParaRPr lang="zh-CN" altLang="en-US" sz="32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4342" name="矩形 14341"/>
          <p:cNvSpPr/>
          <p:nvPr/>
        </p:nvSpPr>
        <p:spPr>
          <a:xfrm>
            <a:off x="3467735" y="1809115"/>
            <a:ext cx="7222490" cy="219837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  <a:normAutofit/>
          </a:bodyPr>
          <a:p>
            <a:pPr algn="ctr"/>
            <a:endParaRPr lang="zh-CN" altLang="en-US" sz="36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4343" name="文本框 14342"/>
          <p:cNvSpPr txBox="1"/>
          <p:nvPr/>
        </p:nvSpPr>
        <p:spPr>
          <a:xfrm>
            <a:off x="5448300" y="2667000"/>
            <a:ext cx="7512685" cy="48323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>
              <a:spcBef>
                <a:spcPct val="50000"/>
              </a:spcBef>
            </a:pPr>
            <a:r>
              <a:rPr lang="zh-CN" altLang="en-US" sz="4800" b="1" dirty="0">
                <a:latin typeface="Times New Roman" panose="02020603050405020304" pitchFamily="18" charset="0"/>
                <a:ea typeface="华文新魏" panose="02010800040101010101" pitchFamily="2" charset="-122"/>
              </a:rPr>
              <a:t>当正方形赖上三角形时</a:t>
            </a:r>
            <a:endParaRPr lang="en-US" altLang="zh-CN" sz="4800" b="1" dirty="0">
              <a:latin typeface="Times New Roman" panose="02020603050405020304" pitchFamily="18" charset="0"/>
              <a:ea typeface="华文新魏" panose="0201080004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600190" y="4437380"/>
            <a:ext cx="57543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马寅初初级中学</a:t>
            </a:r>
            <a:r>
              <a:rPr lang="en-US" altLang="zh-CN" sz="2800"/>
              <a:t>  </a:t>
            </a:r>
            <a:r>
              <a:rPr lang="zh-CN" altLang="en-US" sz="2800"/>
              <a:t>马梦娇</a:t>
            </a:r>
            <a:endParaRPr lang="zh-CN" altLang="en-US" sz="2800"/>
          </a:p>
        </p:txBody>
      </p:sp>
      <p:sp>
        <p:nvSpPr>
          <p:cNvPr id="56322" name="直角三角形 56321">
            <a:hlinkClick r:id="rId2" action="ppaction://hlinksldjump"/>
          </p:cNvPr>
          <p:cNvSpPr/>
          <p:nvPr/>
        </p:nvSpPr>
        <p:spPr>
          <a:xfrm>
            <a:off x="335280" y="583565"/>
            <a:ext cx="1910080" cy="2915285"/>
          </a:xfrm>
          <a:prstGeom prst="rtTriangle">
            <a:avLst/>
          </a:prstGeom>
          <a:gradFill>
            <a:gsLst>
              <a:gs pos="100000">
                <a:srgbClr val="F9F8CA"/>
              </a:gs>
              <a:gs pos="6000">
                <a:srgbClr val="4EAADD"/>
              </a:gs>
            </a:gsLst>
            <a:lin ang="18900000" scaled="1"/>
          </a:gradFill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56323" name="矩形 56322"/>
          <p:cNvSpPr/>
          <p:nvPr/>
        </p:nvSpPr>
        <p:spPr>
          <a:xfrm>
            <a:off x="335280" y="2346960"/>
            <a:ext cx="1123315" cy="1151890"/>
          </a:xfrm>
          <a:prstGeom prst="rect">
            <a:avLst/>
          </a:prstGeom>
          <a:solidFill>
            <a:schemeClr val="bg2"/>
          </a:solidFill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56332" name="直角三角形 56331"/>
          <p:cNvSpPr/>
          <p:nvPr/>
        </p:nvSpPr>
        <p:spPr>
          <a:xfrm rot="7606200">
            <a:off x="2044383" y="4093528"/>
            <a:ext cx="2447925" cy="3278187"/>
          </a:xfrm>
          <a:prstGeom prst="rtTriangle">
            <a:avLst/>
          </a:prstGeom>
          <a:gradFill>
            <a:gsLst>
              <a:gs pos="100000">
                <a:srgbClr val="F9F8CA"/>
              </a:gs>
              <a:gs pos="6000">
                <a:srgbClr val="4EAADD"/>
              </a:gs>
            </a:gsLst>
            <a:lin ang="18900000" scaled="1"/>
          </a:gradFill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noAutofit/>
          </a:bodyPr>
          <a:p>
            <a:pPr lvl="0" algn="l">
              <a:buClrTx/>
              <a:buSzTx/>
              <a:buFontTx/>
            </a:pPr>
            <a:endParaRPr lang="zh-CN" altLang="en-US" sz="1800">
              <a:sym typeface="+mn-ea"/>
            </a:endParaRPr>
          </a:p>
        </p:txBody>
      </p:sp>
      <p:sp>
        <p:nvSpPr>
          <p:cNvPr id="56333" name="矩形 56332"/>
          <p:cNvSpPr/>
          <p:nvPr/>
        </p:nvSpPr>
        <p:spPr>
          <a:xfrm>
            <a:off x="2207895" y="4472940"/>
            <a:ext cx="1368425" cy="1268413"/>
          </a:xfrm>
          <a:prstGeom prst="rect">
            <a:avLst/>
          </a:prstGeom>
          <a:solidFill>
            <a:schemeClr val="bg2"/>
          </a:solidFill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noAutofit/>
          </a:bodyPr>
          <a:p>
            <a:pPr lvl="0" algn="l">
              <a:buClrTx/>
              <a:buSzTx/>
              <a:buFontTx/>
            </a:pPr>
            <a:endParaRPr lang="zh-CN" altLang="en-US" sz="1800"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2" grpId="0" bldLvl="0" animBg="1"/>
      <p:bldP spid="56323" grpId="0" bldLvl="0" animBg="1"/>
      <p:bldP spid="56322" grpId="1" animBg="1"/>
      <p:bldP spid="5632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5298" name="文本占位符 55297"/>
          <p:cNvSpPr>
            <a:spLocks noGrp="1"/>
          </p:cNvSpPr>
          <p:nvPr>
            <p:ph type="body" idx="1"/>
          </p:nvPr>
        </p:nvSpPr>
        <p:spPr>
          <a:xfrm>
            <a:off x="415290" y="1052830"/>
            <a:ext cx="11791950" cy="1584325"/>
          </a:xfrm>
        </p:spPr>
        <p:txBody>
          <a:bodyPr/>
          <a:p>
            <a:r>
              <a:rPr lang="zh-CN" altLang="en-US" b="1" dirty="0"/>
              <a:t>一块</a:t>
            </a:r>
            <a:r>
              <a:rPr lang="zh-CN" altLang="en-US" b="1" dirty="0">
                <a:solidFill>
                  <a:srgbClr val="FF0000"/>
                </a:solidFill>
              </a:rPr>
              <a:t>等腰直角三角形</a:t>
            </a:r>
            <a:r>
              <a:rPr lang="zh-CN" altLang="en-US" b="1" dirty="0"/>
              <a:t>木板的直角边长为</a:t>
            </a:r>
            <a:r>
              <a:rPr lang="en-US" altLang="zh-CN" b="1" dirty="0"/>
              <a:t>2</a:t>
            </a:r>
            <a:r>
              <a:rPr lang="en-US" altLang="zh-CN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b="1" dirty="0"/>
              <a:t>,</a:t>
            </a:r>
            <a:r>
              <a:rPr lang="zh-CN" altLang="en-US" b="1" dirty="0"/>
              <a:t>木工师傅要把它加工成一个面积</a:t>
            </a:r>
            <a:r>
              <a:rPr lang="zh-CN" altLang="en-US" b="1" dirty="0">
                <a:solidFill>
                  <a:srgbClr val="FF0000"/>
                </a:solidFill>
              </a:rPr>
              <a:t>最大</a:t>
            </a:r>
            <a:r>
              <a:rPr lang="zh-CN" altLang="en-US" b="1" dirty="0"/>
              <a:t>的正方形桌面，求出这个正方形的边长</a:t>
            </a:r>
            <a:r>
              <a:rPr lang="en-US" altLang="zh-CN" b="1" dirty="0"/>
              <a:t>.</a:t>
            </a:r>
            <a:endParaRPr lang="en-US" altLang="zh-CN" b="1" dirty="0"/>
          </a:p>
        </p:txBody>
      </p:sp>
      <p:sp>
        <p:nvSpPr>
          <p:cNvPr id="55299" name="直角三角形 55298">
            <a:hlinkClick r:id="rId1" action="ppaction://hlinksldjump"/>
          </p:cNvPr>
          <p:cNvSpPr/>
          <p:nvPr/>
        </p:nvSpPr>
        <p:spPr>
          <a:xfrm>
            <a:off x="2532063" y="3141663"/>
            <a:ext cx="2879725" cy="2808287"/>
          </a:xfrm>
          <a:prstGeom prst="rtTriangle">
            <a:avLst/>
          </a:prstGeom>
          <a:solidFill>
            <a:schemeClr val="accent1"/>
          </a:solidFill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55300" name="矩形 55299"/>
          <p:cNvSpPr/>
          <p:nvPr/>
        </p:nvSpPr>
        <p:spPr>
          <a:xfrm>
            <a:off x="2532063" y="4581525"/>
            <a:ext cx="1438275" cy="1368425"/>
          </a:xfrm>
          <a:prstGeom prst="rect">
            <a:avLst/>
          </a:prstGeom>
          <a:solidFill>
            <a:srgbClr val="FF00FF"/>
          </a:solidFill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grpSp>
        <p:nvGrpSpPr>
          <p:cNvPr id="55301" name="组合 55300"/>
          <p:cNvGrpSpPr/>
          <p:nvPr/>
        </p:nvGrpSpPr>
        <p:grpSpPr>
          <a:xfrm>
            <a:off x="6672263" y="4437063"/>
            <a:ext cx="2951162" cy="2954337"/>
            <a:chOff x="3470" y="1752"/>
            <a:chExt cx="1859" cy="1861"/>
          </a:xfrm>
        </p:grpSpPr>
        <p:sp>
          <p:nvSpPr>
            <p:cNvPr id="55302" name="直角三角形 55301"/>
            <p:cNvSpPr/>
            <p:nvPr/>
          </p:nvSpPr>
          <p:spPr>
            <a:xfrm rot="8108502">
              <a:off x="3470" y="1752"/>
              <a:ext cx="1859" cy="1861"/>
            </a:xfrm>
            <a:prstGeom prst="rtTriangle">
              <a:avLst/>
            </a:prstGeom>
            <a:solidFill>
              <a:schemeClr val="accent1"/>
            </a:solidFill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55303" name="矩形 55302"/>
            <p:cNvSpPr/>
            <p:nvPr/>
          </p:nvSpPr>
          <p:spPr>
            <a:xfrm>
              <a:off x="3923" y="1842"/>
              <a:ext cx="910" cy="826"/>
            </a:xfrm>
            <a:prstGeom prst="rect">
              <a:avLst/>
            </a:prstGeom>
            <a:solidFill>
              <a:srgbClr val="FF00FF"/>
            </a:solidFill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55307" name="标题 55306"/>
          <p:cNvSpPr>
            <a:spLocks noGrp="1"/>
          </p:cNvSpPr>
          <p:nvPr>
            <p:ph type="title"/>
          </p:nvPr>
        </p:nvSpPr>
        <p:spPr>
          <a:xfrm>
            <a:off x="36830" y="0"/>
            <a:ext cx="6145530" cy="755650"/>
          </a:xfrm>
          <a:noFill/>
          <a:ln w="57150">
            <a:solidFill>
              <a:srgbClr val="0070C0"/>
            </a:solidFill>
            <a:miter/>
          </a:ln>
        </p:spPr>
        <p:txBody>
          <a:bodyPr vert="horz" rtlCol="0" anchor="ctr" anchorCtr="0">
            <a:normAutofit fontScale="90000"/>
          </a:bodyPr>
          <a:p>
            <a:pPr lvl="0" algn="ctr">
              <a:buClrTx/>
              <a:buSzTx/>
              <a:buFontTx/>
            </a:pPr>
            <a:r>
              <a:rPr lang="zh-CN" altLang="en-US" b="1" dirty="0">
                <a:effectLst>
                  <a:outerShdw blurRad="38100" dist="38100" dir="2700000">
                    <a:srgbClr val="FFFFFF"/>
                  </a:outerShdw>
                </a:effectLst>
                <a:sym typeface="+mn-ea"/>
              </a:rPr>
              <a:t>这里有我们熟悉的问题</a:t>
            </a:r>
            <a:endParaRPr lang="zh-CN" altLang="en-US" b="1" dirty="0">
              <a:effectLst>
                <a:outerShdw blurRad="38100" dist="38100" dir="2700000">
                  <a:srgbClr val="FFFFFF"/>
                </a:outerShdw>
              </a:effectLst>
              <a:sym typeface="+mn-ea"/>
            </a:endParaRPr>
          </a:p>
        </p:txBody>
      </p:sp>
      <p:sp>
        <p:nvSpPr>
          <p:cNvPr id="55308" name="文本框 55307"/>
          <p:cNvSpPr txBox="1"/>
          <p:nvPr/>
        </p:nvSpPr>
        <p:spPr>
          <a:xfrm>
            <a:off x="2279650" y="2638425"/>
            <a:ext cx="936625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3200" b="1" dirty="0">
                <a:latin typeface="Times New Roman" panose="02020603050405020304" pitchFamily="18" charset="0"/>
                <a:ea typeface="华文新魏" panose="02010800040101010101" pitchFamily="2" charset="-122"/>
              </a:rPr>
              <a:t>A</a:t>
            </a:r>
            <a:endParaRPr lang="en-US" altLang="zh-CN" sz="3200" b="1" dirty="0">
              <a:latin typeface="Times New Roman" panose="02020603050405020304" pitchFamily="18" charset="0"/>
              <a:ea typeface="华文新魏" panose="02010800040101010101" pitchFamily="2" charset="-122"/>
            </a:endParaRPr>
          </a:p>
        </p:txBody>
      </p:sp>
      <p:sp>
        <p:nvSpPr>
          <p:cNvPr id="55309" name="文本框 55308"/>
          <p:cNvSpPr txBox="1"/>
          <p:nvPr/>
        </p:nvSpPr>
        <p:spPr>
          <a:xfrm>
            <a:off x="5124450" y="5913438"/>
            <a:ext cx="936625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3200" b="1" dirty="0">
                <a:latin typeface="Times New Roman" panose="02020603050405020304" pitchFamily="18" charset="0"/>
                <a:ea typeface="华文新魏" panose="02010800040101010101" pitchFamily="2" charset="-122"/>
              </a:rPr>
              <a:t>B</a:t>
            </a:r>
            <a:endParaRPr lang="en-US" altLang="zh-CN" sz="3200" b="1" dirty="0">
              <a:latin typeface="Times New Roman" panose="02020603050405020304" pitchFamily="18" charset="0"/>
              <a:ea typeface="华文新魏" panose="02010800040101010101" pitchFamily="2" charset="-122"/>
            </a:endParaRPr>
          </a:p>
        </p:txBody>
      </p:sp>
      <p:sp>
        <p:nvSpPr>
          <p:cNvPr id="55310" name="文本框 55309"/>
          <p:cNvSpPr txBox="1"/>
          <p:nvPr/>
        </p:nvSpPr>
        <p:spPr>
          <a:xfrm>
            <a:off x="2208213" y="5911850"/>
            <a:ext cx="936625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3200" b="1" dirty="0">
                <a:latin typeface="Times New Roman" panose="02020603050405020304" pitchFamily="18" charset="0"/>
                <a:ea typeface="华文新魏" panose="02010800040101010101" pitchFamily="2" charset="-122"/>
              </a:rPr>
              <a:t>C</a:t>
            </a:r>
            <a:endParaRPr lang="en-US" altLang="zh-CN" sz="3200" b="1" dirty="0">
              <a:latin typeface="Times New Roman" panose="02020603050405020304" pitchFamily="18" charset="0"/>
              <a:ea typeface="华文新魏" panose="02010800040101010101" pitchFamily="2" charset="-122"/>
            </a:endParaRPr>
          </a:p>
        </p:txBody>
      </p:sp>
      <p:sp>
        <p:nvSpPr>
          <p:cNvPr id="55311" name="文本框 55310"/>
          <p:cNvSpPr txBox="1"/>
          <p:nvPr/>
        </p:nvSpPr>
        <p:spPr>
          <a:xfrm>
            <a:off x="1992313" y="4222750"/>
            <a:ext cx="936625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3200" b="1" dirty="0">
                <a:latin typeface="Times New Roman" panose="02020603050405020304" pitchFamily="18" charset="0"/>
                <a:ea typeface="华文新魏" panose="02010800040101010101" pitchFamily="2" charset="-122"/>
              </a:rPr>
              <a:t>F</a:t>
            </a:r>
            <a:endParaRPr lang="en-US" altLang="zh-CN" sz="3200" b="1" dirty="0">
              <a:latin typeface="Times New Roman" panose="02020603050405020304" pitchFamily="18" charset="0"/>
              <a:ea typeface="华文新魏" panose="02010800040101010101" pitchFamily="2" charset="-122"/>
            </a:endParaRPr>
          </a:p>
        </p:txBody>
      </p:sp>
      <p:sp>
        <p:nvSpPr>
          <p:cNvPr id="55312" name="文本框 55311"/>
          <p:cNvSpPr txBox="1"/>
          <p:nvPr/>
        </p:nvSpPr>
        <p:spPr>
          <a:xfrm>
            <a:off x="4008438" y="4146550"/>
            <a:ext cx="936625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3200" b="1" dirty="0">
                <a:latin typeface="Times New Roman" panose="02020603050405020304" pitchFamily="18" charset="0"/>
                <a:ea typeface="华文新魏" panose="02010800040101010101" pitchFamily="2" charset="-122"/>
              </a:rPr>
              <a:t>E</a:t>
            </a:r>
            <a:endParaRPr lang="en-US" altLang="zh-CN" sz="3200" b="1" dirty="0">
              <a:latin typeface="Times New Roman" panose="02020603050405020304" pitchFamily="18" charset="0"/>
              <a:ea typeface="华文新魏" panose="02010800040101010101" pitchFamily="2" charset="-122"/>
            </a:endParaRPr>
          </a:p>
        </p:txBody>
      </p:sp>
      <p:sp>
        <p:nvSpPr>
          <p:cNvPr id="55313" name="文本框 55312"/>
          <p:cNvSpPr txBox="1"/>
          <p:nvPr/>
        </p:nvSpPr>
        <p:spPr>
          <a:xfrm>
            <a:off x="3684588" y="5911850"/>
            <a:ext cx="936625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3200" b="1" dirty="0">
                <a:latin typeface="Times New Roman" panose="02020603050405020304" pitchFamily="18" charset="0"/>
                <a:ea typeface="华文新魏" panose="02010800040101010101" pitchFamily="2" charset="-122"/>
              </a:rPr>
              <a:t>D</a:t>
            </a:r>
            <a:endParaRPr lang="en-US" altLang="zh-CN" sz="3200" b="1" dirty="0">
              <a:latin typeface="Times New Roman" panose="02020603050405020304" pitchFamily="18" charset="0"/>
              <a:ea typeface="华文新魏" panose="02010800040101010101" pitchFamily="2" charset="-122"/>
            </a:endParaRPr>
          </a:p>
        </p:txBody>
      </p:sp>
      <p:sp>
        <p:nvSpPr>
          <p:cNvPr id="55314" name="文本框 55313"/>
          <p:cNvSpPr txBox="1"/>
          <p:nvPr/>
        </p:nvSpPr>
        <p:spPr>
          <a:xfrm>
            <a:off x="5951538" y="5876925"/>
            <a:ext cx="936625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3200" b="1" dirty="0">
                <a:latin typeface="Times New Roman" panose="02020603050405020304" pitchFamily="18" charset="0"/>
                <a:ea typeface="华文新魏" panose="02010800040101010101" pitchFamily="2" charset="-122"/>
              </a:rPr>
              <a:t>A</a:t>
            </a:r>
            <a:endParaRPr lang="en-US" altLang="zh-CN" sz="3200" b="1" dirty="0">
              <a:latin typeface="Times New Roman" panose="02020603050405020304" pitchFamily="18" charset="0"/>
              <a:ea typeface="华文新魏" panose="02010800040101010101" pitchFamily="2" charset="-122"/>
            </a:endParaRPr>
          </a:p>
        </p:txBody>
      </p:sp>
      <p:sp>
        <p:nvSpPr>
          <p:cNvPr id="55315" name="文本框 55314"/>
          <p:cNvSpPr txBox="1"/>
          <p:nvPr/>
        </p:nvSpPr>
        <p:spPr>
          <a:xfrm>
            <a:off x="9767888" y="5873750"/>
            <a:ext cx="936625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3200" b="1" dirty="0">
                <a:latin typeface="Times New Roman" panose="02020603050405020304" pitchFamily="18" charset="0"/>
                <a:ea typeface="华文新魏" panose="02010800040101010101" pitchFamily="2" charset="-122"/>
              </a:rPr>
              <a:t>B</a:t>
            </a:r>
            <a:endParaRPr lang="en-US" altLang="zh-CN" sz="3200" b="1" dirty="0">
              <a:latin typeface="Times New Roman" panose="02020603050405020304" pitchFamily="18" charset="0"/>
              <a:ea typeface="华文新魏" panose="02010800040101010101" pitchFamily="2" charset="-122"/>
            </a:endParaRPr>
          </a:p>
        </p:txBody>
      </p:sp>
      <p:sp>
        <p:nvSpPr>
          <p:cNvPr id="55316" name="文本框 55315"/>
          <p:cNvSpPr txBox="1"/>
          <p:nvPr/>
        </p:nvSpPr>
        <p:spPr>
          <a:xfrm>
            <a:off x="7896225" y="3284538"/>
            <a:ext cx="936625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3200" b="1" dirty="0">
                <a:latin typeface="Times New Roman" panose="02020603050405020304" pitchFamily="18" charset="0"/>
                <a:ea typeface="华文新魏" panose="02010800040101010101" pitchFamily="2" charset="-122"/>
              </a:rPr>
              <a:t>C</a:t>
            </a:r>
            <a:endParaRPr lang="en-US" altLang="zh-CN" sz="3200" b="1" dirty="0">
              <a:latin typeface="Times New Roman" panose="02020603050405020304" pitchFamily="18" charset="0"/>
              <a:ea typeface="华文新魏" panose="02010800040101010101" pitchFamily="2" charset="-122"/>
            </a:endParaRPr>
          </a:p>
        </p:txBody>
      </p:sp>
      <p:sp>
        <p:nvSpPr>
          <p:cNvPr id="55317" name="文本框 55316"/>
          <p:cNvSpPr txBox="1"/>
          <p:nvPr/>
        </p:nvSpPr>
        <p:spPr>
          <a:xfrm>
            <a:off x="8832850" y="4110038"/>
            <a:ext cx="936625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3200" b="1" dirty="0">
                <a:latin typeface="Times New Roman" panose="02020603050405020304" pitchFamily="18" charset="0"/>
                <a:ea typeface="华文新魏" panose="02010800040101010101" pitchFamily="2" charset="-122"/>
              </a:rPr>
              <a:t>F</a:t>
            </a:r>
            <a:endParaRPr lang="en-US" altLang="zh-CN" sz="3200" b="1" dirty="0">
              <a:latin typeface="Times New Roman" panose="02020603050405020304" pitchFamily="18" charset="0"/>
              <a:ea typeface="华文新魏" panose="02010800040101010101" pitchFamily="2" charset="-122"/>
            </a:endParaRPr>
          </a:p>
        </p:txBody>
      </p:sp>
      <p:sp>
        <p:nvSpPr>
          <p:cNvPr id="55318" name="文本框 55317"/>
          <p:cNvSpPr txBox="1"/>
          <p:nvPr/>
        </p:nvSpPr>
        <p:spPr>
          <a:xfrm>
            <a:off x="8507413" y="5910263"/>
            <a:ext cx="936625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3200" b="1" dirty="0">
                <a:latin typeface="Times New Roman" panose="02020603050405020304" pitchFamily="18" charset="0"/>
                <a:ea typeface="华文新魏" panose="02010800040101010101" pitchFamily="2" charset="-122"/>
              </a:rPr>
              <a:t>E</a:t>
            </a:r>
            <a:endParaRPr lang="en-US" altLang="zh-CN" sz="3200" b="1" dirty="0">
              <a:latin typeface="Times New Roman" panose="02020603050405020304" pitchFamily="18" charset="0"/>
              <a:ea typeface="华文新魏" panose="02010800040101010101" pitchFamily="2" charset="-122"/>
            </a:endParaRPr>
          </a:p>
        </p:txBody>
      </p:sp>
      <p:sp>
        <p:nvSpPr>
          <p:cNvPr id="55319" name="文本框 55318"/>
          <p:cNvSpPr txBox="1"/>
          <p:nvPr/>
        </p:nvSpPr>
        <p:spPr>
          <a:xfrm>
            <a:off x="7212013" y="5913438"/>
            <a:ext cx="936625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3200" b="1" dirty="0">
                <a:latin typeface="Times New Roman" panose="02020603050405020304" pitchFamily="18" charset="0"/>
                <a:ea typeface="华文新魏" panose="02010800040101010101" pitchFamily="2" charset="-122"/>
              </a:rPr>
              <a:t>D</a:t>
            </a:r>
            <a:endParaRPr lang="en-US" altLang="zh-CN" sz="3200" b="1" dirty="0">
              <a:latin typeface="Times New Roman" panose="02020603050405020304" pitchFamily="18" charset="0"/>
              <a:ea typeface="华文新魏" panose="02010800040101010101" pitchFamily="2" charset="-122"/>
            </a:endParaRPr>
          </a:p>
        </p:txBody>
      </p:sp>
      <p:sp>
        <p:nvSpPr>
          <p:cNvPr id="55320" name="文本框 55319"/>
          <p:cNvSpPr txBox="1"/>
          <p:nvPr/>
        </p:nvSpPr>
        <p:spPr>
          <a:xfrm>
            <a:off x="6923088" y="4113213"/>
            <a:ext cx="936625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3200" b="1" dirty="0">
                <a:latin typeface="Times New Roman" panose="02020603050405020304" pitchFamily="18" charset="0"/>
                <a:ea typeface="华文新魏" panose="02010800040101010101" pitchFamily="2" charset="-122"/>
              </a:rPr>
              <a:t>G</a:t>
            </a:r>
            <a:endParaRPr lang="en-US" altLang="zh-CN" sz="3200" b="1" dirty="0">
              <a:latin typeface="Times New Roman" panose="02020603050405020304" pitchFamily="18" charset="0"/>
              <a:ea typeface="华文新魏" panose="02010800040101010101" pitchFamily="2" charset="-122"/>
            </a:endParaRPr>
          </a:p>
        </p:txBody>
      </p:sp>
      <p:sp>
        <p:nvSpPr>
          <p:cNvPr id="55322" name="文本框 55321"/>
          <p:cNvSpPr txBox="1"/>
          <p:nvPr/>
        </p:nvSpPr>
        <p:spPr>
          <a:xfrm>
            <a:off x="3935413" y="5121275"/>
            <a:ext cx="936625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3200" b="1" dirty="0">
                <a:solidFill>
                  <a:srgbClr val="F83616"/>
                </a:solidFill>
                <a:latin typeface="Times New Roman" panose="02020603050405020304" pitchFamily="18" charset="0"/>
                <a:ea typeface="华文新魏" panose="02010800040101010101" pitchFamily="2" charset="-122"/>
              </a:rPr>
              <a:t>x</a:t>
            </a:r>
            <a:endParaRPr lang="en-US" altLang="zh-CN" sz="3200" b="1" dirty="0">
              <a:solidFill>
                <a:srgbClr val="F83616"/>
              </a:solidFill>
              <a:latin typeface="Times New Roman" panose="02020603050405020304" pitchFamily="18" charset="0"/>
              <a:ea typeface="华文新魏" panose="02010800040101010101" pitchFamily="2" charset="-122"/>
            </a:endParaRPr>
          </a:p>
        </p:txBody>
      </p:sp>
      <p:sp>
        <p:nvSpPr>
          <p:cNvPr id="55323" name="文本框 55322"/>
          <p:cNvSpPr txBox="1"/>
          <p:nvPr/>
        </p:nvSpPr>
        <p:spPr>
          <a:xfrm>
            <a:off x="2963863" y="4113213"/>
            <a:ext cx="936625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3200" b="1" dirty="0">
                <a:solidFill>
                  <a:srgbClr val="F83616"/>
                </a:solidFill>
                <a:latin typeface="Times New Roman" panose="02020603050405020304" pitchFamily="18" charset="0"/>
                <a:ea typeface="华文新魏" panose="02010800040101010101" pitchFamily="2" charset="-122"/>
              </a:rPr>
              <a:t>x</a:t>
            </a:r>
            <a:endParaRPr lang="en-US" altLang="zh-CN" sz="3200" b="1" dirty="0">
              <a:solidFill>
                <a:srgbClr val="F83616"/>
              </a:solidFill>
              <a:latin typeface="Times New Roman" panose="02020603050405020304" pitchFamily="18" charset="0"/>
              <a:ea typeface="华文新魏" panose="02010800040101010101" pitchFamily="2" charset="-122"/>
            </a:endParaRPr>
          </a:p>
        </p:txBody>
      </p:sp>
      <p:sp>
        <p:nvSpPr>
          <p:cNvPr id="55324" name="文本框 55323"/>
          <p:cNvSpPr txBox="1"/>
          <p:nvPr/>
        </p:nvSpPr>
        <p:spPr>
          <a:xfrm>
            <a:off x="2098675" y="4905375"/>
            <a:ext cx="936625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3200" b="1" dirty="0">
                <a:solidFill>
                  <a:srgbClr val="F83616"/>
                </a:solidFill>
                <a:latin typeface="Times New Roman" panose="02020603050405020304" pitchFamily="18" charset="0"/>
                <a:ea typeface="华文新魏" panose="02010800040101010101" pitchFamily="2" charset="-122"/>
              </a:rPr>
              <a:t>x</a:t>
            </a:r>
            <a:endParaRPr lang="en-US" altLang="zh-CN" sz="3200" b="1" dirty="0">
              <a:solidFill>
                <a:srgbClr val="F83616"/>
              </a:solidFill>
              <a:latin typeface="Times New Roman" panose="02020603050405020304" pitchFamily="18" charset="0"/>
              <a:ea typeface="华文新魏" panose="02010800040101010101" pitchFamily="2" charset="-122"/>
            </a:endParaRPr>
          </a:p>
        </p:txBody>
      </p:sp>
      <p:sp>
        <p:nvSpPr>
          <p:cNvPr id="55325" name="文本框 55324"/>
          <p:cNvSpPr txBox="1"/>
          <p:nvPr/>
        </p:nvSpPr>
        <p:spPr>
          <a:xfrm>
            <a:off x="2998788" y="5842000"/>
            <a:ext cx="936625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3200" b="1" dirty="0">
                <a:solidFill>
                  <a:srgbClr val="F83616"/>
                </a:solidFill>
                <a:latin typeface="Times New Roman" panose="02020603050405020304" pitchFamily="18" charset="0"/>
                <a:ea typeface="华文新魏" panose="02010800040101010101" pitchFamily="2" charset="-122"/>
              </a:rPr>
              <a:t>x</a:t>
            </a:r>
            <a:endParaRPr lang="en-US" altLang="zh-CN" sz="3200" b="1" dirty="0">
              <a:solidFill>
                <a:srgbClr val="F83616"/>
              </a:solidFill>
              <a:latin typeface="Times New Roman" panose="02020603050405020304" pitchFamily="18" charset="0"/>
              <a:ea typeface="华文新魏" panose="02010800040101010101" pitchFamily="2" charset="-122"/>
            </a:endParaRPr>
          </a:p>
        </p:txBody>
      </p:sp>
      <p:sp>
        <p:nvSpPr>
          <p:cNvPr id="55326" name="文本框 55325"/>
          <p:cNvSpPr txBox="1"/>
          <p:nvPr/>
        </p:nvSpPr>
        <p:spPr>
          <a:xfrm>
            <a:off x="2135188" y="3608388"/>
            <a:ext cx="936625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3200" b="1" dirty="0">
                <a:solidFill>
                  <a:srgbClr val="F83616"/>
                </a:solidFill>
                <a:latin typeface="Times New Roman" panose="02020603050405020304" pitchFamily="18" charset="0"/>
                <a:ea typeface="华文新魏" panose="02010800040101010101" pitchFamily="2" charset="-122"/>
              </a:rPr>
              <a:t>x</a:t>
            </a:r>
            <a:endParaRPr lang="en-US" altLang="zh-CN" sz="3200" b="1" dirty="0">
              <a:solidFill>
                <a:srgbClr val="F83616"/>
              </a:solidFill>
              <a:latin typeface="Times New Roman" panose="02020603050405020304" pitchFamily="18" charset="0"/>
              <a:ea typeface="华文新魏" panose="02010800040101010101" pitchFamily="2" charset="-122"/>
            </a:endParaRPr>
          </a:p>
        </p:txBody>
      </p:sp>
      <p:grpSp>
        <p:nvGrpSpPr>
          <p:cNvPr id="55331" name="组合 55330"/>
          <p:cNvGrpSpPr/>
          <p:nvPr/>
        </p:nvGrpSpPr>
        <p:grpSpPr>
          <a:xfrm>
            <a:off x="7032625" y="4110038"/>
            <a:ext cx="2700338" cy="2243138"/>
            <a:chOff x="3470" y="2589"/>
            <a:chExt cx="1701" cy="1413"/>
          </a:xfrm>
        </p:grpSpPr>
        <p:sp>
          <p:nvSpPr>
            <p:cNvPr id="55327" name="文本框 55326"/>
            <p:cNvSpPr txBox="1"/>
            <p:nvPr/>
          </p:nvSpPr>
          <p:spPr>
            <a:xfrm>
              <a:off x="4036" y="2589"/>
              <a:ext cx="590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3200" b="1" dirty="0">
                  <a:solidFill>
                    <a:srgbClr val="F83616"/>
                  </a:solidFill>
                  <a:latin typeface="Times New Roman" panose="02020603050405020304" pitchFamily="18" charset="0"/>
                  <a:ea typeface="华文新魏" panose="02010800040101010101" pitchFamily="2" charset="-122"/>
                </a:rPr>
                <a:t>x</a:t>
              </a:r>
              <a:endParaRPr lang="en-US" altLang="zh-CN" sz="3200" b="1" dirty="0">
                <a:solidFill>
                  <a:srgbClr val="F83616"/>
                </a:solidFill>
                <a:latin typeface="Times New Roman" panose="02020603050405020304" pitchFamily="18" charset="0"/>
                <a:ea typeface="华文新魏" panose="02010800040101010101" pitchFamily="2" charset="-122"/>
              </a:endParaRPr>
            </a:p>
          </p:txBody>
        </p:sp>
        <p:sp>
          <p:nvSpPr>
            <p:cNvPr id="55328" name="文本框 55327"/>
            <p:cNvSpPr txBox="1"/>
            <p:nvPr/>
          </p:nvSpPr>
          <p:spPr>
            <a:xfrm>
              <a:off x="3470" y="3158"/>
              <a:ext cx="590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3200" b="1" dirty="0">
                  <a:solidFill>
                    <a:srgbClr val="F83616"/>
                  </a:solidFill>
                  <a:latin typeface="Times New Roman" panose="02020603050405020304" pitchFamily="18" charset="0"/>
                  <a:ea typeface="华文新魏" panose="02010800040101010101" pitchFamily="2" charset="-122"/>
                </a:rPr>
                <a:t>x</a:t>
              </a:r>
              <a:endParaRPr lang="en-US" altLang="zh-CN" sz="3200" b="1" dirty="0">
                <a:solidFill>
                  <a:srgbClr val="F83616"/>
                </a:solidFill>
                <a:latin typeface="Times New Roman" panose="02020603050405020304" pitchFamily="18" charset="0"/>
                <a:ea typeface="华文新魏" panose="02010800040101010101" pitchFamily="2" charset="-122"/>
              </a:endParaRPr>
            </a:p>
          </p:txBody>
        </p:sp>
        <p:sp>
          <p:nvSpPr>
            <p:cNvPr id="55329" name="文本框 55328"/>
            <p:cNvSpPr txBox="1"/>
            <p:nvPr/>
          </p:nvSpPr>
          <p:spPr>
            <a:xfrm>
              <a:off x="4581" y="3156"/>
              <a:ext cx="590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3200" b="1" dirty="0">
                  <a:solidFill>
                    <a:srgbClr val="F83616"/>
                  </a:solidFill>
                  <a:latin typeface="Times New Roman" panose="02020603050405020304" pitchFamily="18" charset="0"/>
                  <a:ea typeface="华文新魏" panose="02010800040101010101" pitchFamily="2" charset="-122"/>
                </a:rPr>
                <a:t>x</a:t>
              </a:r>
              <a:endParaRPr lang="en-US" altLang="zh-CN" sz="3200" b="1" dirty="0">
                <a:solidFill>
                  <a:srgbClr val="F83616"/>
                </a:solidFill>
                <a:latin typeface="Times New Roman" panose="02020603050405020304" pitchFamily="18" charset="0"/>
                <a:ea typeface="华文新魏" panose="02010800040101010101" pitchFamily="2" charset="-122"/>
              </a:endParaRPr>
            </a:p>
          </p:txBody>
        </p:sp>
        <p:sp>
          <p:nvSpPr>
            <p:cNvPr id="55330" name="文本框 55329"/>
            <p:cNvSpPr txBox="1"/>
            <p:nvPr/>
          </p:nvSpPr>
          <p:spPr>
            <a:xfrm>
              <a:off x="3991" y="3634"/>
              <a:ext cx="590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3200" b="1" dirty="0">
                  <a:solidFill>
                    <a:srgbClr val="F83616"/>
                  </a:solidFill>
                  <a:latin typeface="Times New Roman" panose="02020603050405020304" pitchFamily="18" charset="0"/>
                  <a:ea typeface="华文新魏" panose="02010800040101010101" pitchFamily="2" charset="-122"/>
                </a:rPr>
                <a:t>x</a:t>
              </a:r>
              <a:endParaRPr lang="en-US" altLang="zh-CN" sz="3200" b="1" dirty="0">
                <a:solidFill>
                  <a:srgbClr val="F83616"/>
                </a:solidFill>
                <a:latin typeface="Times New Roman" panose="02020603050405020304" pitchFamily="18" charset="0"/>
                <a:ea typeface="华文新魏" panose="02010800040101010101" pitchFamily="2" charset="-122"/>
              </a:endParaRPr>
            </a:p>
          </p:txBody>
        </p:sp>
      </p:grpSp>
      <p:grpSp>
        <p:nvGrpSpPr>
          <p:cNvPr id="55334" name="组合 55333"/>
          <p:cNvGrpSpPr/>
          <p:nvPr/>
        </p:nvGrpSpPr>
        <p:grpSpPr>
          <a:xfrm>
            <a:off x="6491288" y="5765800"/>
            <a:ext cx="3636962" cy="587376"/>
            <a:chOff x="3129" y="3632"/>
            <a:chExt cx="2291" cy="370"/>
          </a:xfrm>
        </p:grpSpPr>
        <p:sp>
          <p:nvSpPr>
            <p:cNvPr id="55332" name="文本框 55331"/>
            <p:cNvSpPr txBox="1"/>
            <p:nvPr/>
          </p:nvSpPr>
          <p:spPr>
            <a:xfrm>
              <a:off x="3129" y="3632"/>
              <a:ext cx="590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3200" b="1" dirty="0">
                  <a:solidFill>
                    <a:srgbClr val="F83616"/>
                  </a:solidFill>
                  <a:latin typeface="Times New Roman" panose="02020603050405020304" pitchFamily="18" charset="0"/>
                  <a:ea typeface="华文新魏" panose="02010800040101010101" pitchFamily="2" charset="-122"/>
                </a:rPr>
                <a:t>x</a:t>
              </a:r>
              <a:endParaRPr lang="en-US" altLang="zh-CN" sz="3200" b="1" dirty="0">
                <a:solidFill>
                  <a:srgbClr val="F83616"/>
                </a:solidFill>
                <a:latin typeface="Times New Roman" panose="02020603050405020304" pitchFamily="18" charset="0"/>
                <a:ea typeface="华文新魏" panose="02010800040101010101" pitchFamily="2" charset="-122"/>
              </a:endParaRPr>
            </a:p>
          </p:txBody>
        </p:sp>
        <p:sp>
          <p:nvSpPr>
            <p:cNvPr id="55333" name="文本框 55332"/>
            <p:cNvSpPr txBox="1"/>
            <p:nvPr/>
          </p:nvSpPr>
          <p:spPr>
            <a:xfrm>
              <a:off x="4830" y="3634"/>
              <a:ext cx="590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3200" b="1" dirty="0">
                  <a:solidFill>
                    <a:srgbClr val="F83616"/>
                  </a:solidFill>
                  <a:latin typeface="Times New Roman" panose="02020603050405020304" pitchFamily="18" charset="0"/>
                  <a:ea typeface="华文新魏" panose="02010800040101010101" pitchFamily="2" charset="-122"/>
                </a:rPr>
                <a:t>x</a:t>
              </a:r>
              <a:endParaRPr lang="en-US" altLang="zh-CN" sz="3200" b="1" dirty="0">
                <a:solidFill>
                  <a:srgbClr val="F83616"/>
                </a:solidFill>
                <a:latin typeface="Times New Roman" panose="02020603050405020304" pitchFamily="18" charset="0"/>
                <a:ea typeface="华文新魏" panose="02010800040101010101" pitchFamily="2" charset="-122"/>
              </a:endParaRPr>
            </a:p>
          </p:txBody>
        </p:sp>
      </p:grpSp>
      <p:sp>
        <p:nvSpPr>
          <p:cNvPr id="55335" name="文本框 55334"/>
          <p:cNvSpPr txBox="1"/>
          <p:nvPr/>
        </p:nvSpPr>
        <p:spPr>
          <a:xfrm>
            <a:off x="4403725" y="5802313"/>
            <a:ext cx="936625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3200" b="1" dirty="0">
                <a:solidFill>
                  <a:srgbClr val="F83616"/>
                </a:solidFill>
                <a:latin typeface="Times New Roman" panose="02020603050405020304" pitchFamily="18" charset="0"/>
                <a:ea typeface="华文新魏" panose="02010800040101010101" pitchFamily="2" charset="-122"/>
              </a:rPr>
              <a:t>x</a:t>
            </a:r>
            <a:endParaRPr lang="en-US" altLang="zh-CN" sz="3200" b="1" dirty="0">
              <a:solidFill>
                <a:srgbClr val="F83616"/>
              </a:solidFill>
              <a:latin typeface="Times New Roman" panose="02020603050405020304" pitchFamily="18" charset="0"/>
              <a:ea typeface="华文新魏" panose="02010800040101010101" pitchFamily="2" charset="-122"/>
            </a:endParaRPr>
          </a:p>
        </p:txBody>
      </p:sp>
      <p:sp>
        <p:nvSpPr>
          <p:cNvPr id="4" name="文本框 3" descr="7b0a2020202022776f7264617274223a20227b5c2269645c223a32353030323034372c5c227469645c223a5c225c227d220a7d0a"/>
          <p:cNvSpPr txBox="1"/>
          <p:nvPr/>
        </p:nvSpPr>
        <p:spPr>
          <a:xfrm>
            <a:off x="9142095" y="3321050"/>
            <a:ext cx="2785745" cy="5835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 panose="02010600030101010101" pitchFamily="2" charset="-122"/>
                <a:cs typeface="Times New Roman" panose="02020603050405020304" pitchFamily="18" charset="0"/>
              </a:rPr>
              <a:t>分类讨论思想</a:t>
            </a:r>
            <a:endParaRPr lang="zh-CN" altLang="en-US" sz="32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5081" name="矩形 45080"/>
          <p:cNvSpPr/>
          <p:nvPr/>
        </p:nvSpPr>
        <p:spPr>
          <a:xfrm>
            <a:off x="5340350" y="2096770"/>
            <a:ext cx="54864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60000"/>
          </a:bodyPr>
          <a:p>
            <a:pPr algn="ctr"/>
            <a:r>
              <a:rPr lang="zh-CN" alt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改编自八年级下课本第19页第5题</a:t>
            </a:r>
            <a:endParaRPr lang="zh-CN" altLang="en-US" sz="3600">
              <a:ln w="19050" cap="flat" cmpd="sng">
                <a:solidFill>
                  <a:srgbClr val="99CCFF"/>
                </a:solidFill>
                <a:prstDash val="solid"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5083" name="Rectangle 4"/>
          <p:cNvSpPr/>
          <p:nvPr/>
        </p:nvSpPr>
        <p:spPr>
          <a:xfrm>
            <a:off x="7787323" y="2600643"/>
            <a:ext cx="3997325" cy="583565"/>
          </a:xfrm>
          <a:prstGeom prst="rect">
            <a:avLst/>
          </a:prstGeom>
          <a:noFill/>
          <a:ln w="38100" cap="flat" cmpd="sng">
            <a:solidFill>
              <a:srgbClr val="FF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p>
            <a:pPr eaLnBrk="1" hangingPunct="1"/>
            <a:r>
              <a:rPr lang="zh-CN" altLang="en-US" sz="3200" b="1" dirty="0">
                <a:solidFill>
                  <a:schemeClr val="hlin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三角形的内接正方形</a:t>
            </a:r>
            <a:endParaRPr lang="zh-CN" altLang="en-US" sz="3200" b="1" dirty="0">
              <a:solidFill>
                <a:schemeClr val="hlin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5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55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55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55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000"/>
                                        <p:tgtEl>
                                          <p:spTgt spid="55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55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2000"/>
                                        <p:tgtEl>
                                          <p:spTgt spid="55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2000"/>
                                        <p:tgtEl>
                                          <p:spTgt spid="55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2000"/>
                                        <p:tgtEl>
                                          <p:spTgt spid="55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2000"/>
                                        <p:tgtEl>
                                          <p:spTgt spid="55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2000"/>
                                        <p:tgtEl>
                                          <p:spTgt spid="55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2000"/>
                                        <p:tgtEl>
                                          <p:spTgt spid="55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2000"/>
                                        <p:tgtEl>
                                          <p:spTgt spid="55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2000"/>
                                        <p:tgtEl>
                                          <p:spTgt spid="55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55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55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55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55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55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55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55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55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55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14" grpId="0"/>
      <p:bldP spid="55315" grpId="0"/>
      <p:bldP spid="55316" grpId="0"/>
      <p:bldP spid="55317" grpId="0"/>
      <p:bldP spid="55318" grpId="0"/>
      <p:bldP spid="55319" grpId="0"/>
      <p:bldP spid="55320" grpId="0"/>
      <p:bldP spid="4" grpId="0" bldLvl="0" animBg="1"/>
      <p:bldP spid="4" grpId="1" animBg="1"/>
      <p:bldP spid="45083" grpId="0" bldLvl="0" animBg="1"/>
      <p:bldP spid="55299" grpId="0" animBg="1"/>
      <p:bldP spid="55300" grpId="0" animBg="1"/>
      <p:bldP spid="55310" grpId="0"/>
      <p:bldP spid="55311" grpId="0"/>
      <p:bldP spid="55312" grpId="0"/>
      <p:bldP spid="55313" grpId="0"/>
      <p:bldP spid="55322" grpId="0"/>
      <p:bldP spid="55323" grpId="0"/>
      <p:bldP spid="55324" grpId="0"/>
      <p:bldP spid="55325" grpId="0"/>
      <p:bldP spid="55326" grpId="0"/>
      <p:bldP spid="55335" grpId="0"/>
      <p:bldP spid="55309" grpId="0"/>
      <p:bldP spid="5530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6322" name="直角三角形 56321">
            <a:hlinkClick r:id="rId1" action="ppaction://hlinksldjump"/>
          </p:cNvPr>
          <p:cNvSpPr/>
          <p:nvPr/>
        </p:nvSpPr>
        <p:spPr>
          <a:xfrm>
            <a:off x="2928938" y="2708275"/>
            <a:ext cx="2447925" cy="3278188"/>
          </a:xfrm>
          <a:prstGeom prst="rtTriangle">
            <a:avLst/>
          </a:prstGeom>
          <a:solidFill>
            <a:schemeClr val="accent1"/>
          </a:solidFill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 i="1"/>
          </a:p>
        </p:txBody>
      </p:sp>
      <p:sp>
        <p:nvSpPr>
          <p:cNvPr id="56323" name="矩形 56322"/>
          <p:cNvSpPr/>
          <p:nvPr/>
        </p:nvSpPr>
        <p:spPr>
          <a:xfrm>
            <a:off x="2928938" y="4689475"/>
            <a:ext cx="1439862" cy="1295400"/>
          </a:xfrm>
          <a:prstGeom prst="rect">
            <a:avLst/>
          </a:prstGeom>
          <a:solidFill>
            <a:srgbClr val="FF00FF"/>
          </a:solidFill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 i="1"/>
          </a:p>
        </p:txBody>
      </p:sp>
      <p:sp>
        <p:nvSpPr>
          <p:cNvPr id="56324" name="文本占位符 56323"/>
          <p:cNvSpPr>
            <a:spLocks noGrp="1"/>
          </p:cNvSpPr>
          <p:nvPr>
            <p:ph type="body" idx="1"/>
          </p:nvPr>
        </p:nvSpPr>
        <p:spPr>
          <a:xfrm>
            <a:off x="47625" y="800100"/>
            <a:ext cx="12193270" cy="1584325"/>
          </a:xfrm>
        </p:spPr>
        <p:txBody>
          <a:bodyPr/>
          <a:p>
            <a:r>
              <a:rPr lang="zh-CN" altLang="en-US" b="1" dirty="0"/>
              <a:t>变式</a:t>
            </a:r>
            <a:r>
              <a:rPr lang="en-US" altLang="zh-CN" b="1" dirty="0"/>
              <a:t>1  </a:t>
            </a:r>
            <a:r>
              <a:rPr lang="zh-CN" altLang="en-US" b="1" dirty="0"/>
              <a:t>一块</a:t>
            </a:r>
            <a:r>
              <a:rPr lang="zh-CN" altLang="en-US" b="1" dirty="0">
                <a:solidFill>
                  <a:srgbClr val="FF0000"/>
                </a:solidFill>
              </a:rPr>
              <a:t>直角三角形</a:t>
            </a:r>
            <a:r>
              <a:rPr lang="zh-CN" altLang="en-US" b="1" dirty="0"/>
              <a:t>木板的两条直角边长为</a:t>
            </a:r>
            <a:r>
              <a:rPr lang="en-US" altLang="zh-CN" b="1" dirty="0"/>
              <a:t>1.5</a:t>
            </a:r>
            <a:r>
              <a:rPr lang="en-US" altLang="zh-CN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en-US" b="1" dirty="0"/>
              <a:t>和</a:t>
            </a:r>
            <a:r>
              <a:rPr lang="en-US" altLang="zh-CN" b="1" dirty="0"/>
              <a:t>2.0</a:t>
            </a:r>
            <a:r>
              <a:rPr lang="en-US" altLang="zh-CN" b="1" i="1" dirty="0">
                <a:latin typeface="Times New Roman" panose="02020603050405020304" pitchFamily="18" charset="0"/>
                <a:ea typeface="方正仿宋_GB2312" panose="02000000000000000000" charset="-122"/>
                <a:cs typeface="Times New Roman" panose="02020603050405020304" pitchFamily="18" charset="0"/>
              </a:rPr>
              <a:t>m</a:t>
            </a:r>
            <a:r>
              <a:rPr lang="en-US" altLang="zh-CN" b="1" dirty="0"/>
              <a:t>,</a:t>
            </a:r>
            <a:r>
              <a:rPr lang="zh-CN" altLang="en-US" b="1" dirty="0"/>
              <a:t>木工师傅要把它加工成一个面积</a:t>
            </a:r>
            <a:r>
              <a:rPr lang="zh-CN" altLang="en-US" b="1" dirty="0">
                <a:solidFill>
                  <a:srgbClr val="FF0000"/>
                </a:solidFill>
              </a:rPr>
              <a:t>最大</a:t>
            </a:r>
            <a:r>
              <a:rPr lang="zh-CN" altLang="en-US" b="1" dirty="0"/>
              <a:t>的正方形桌面，求出这个正方形的边长</a:t>
            </a:r>
            <a:r>
              <a:rPr lang="en-US" altLang="zh-CN" b="1" dirty="0"/>
              <a:t>.</a:t>
            </a:r>
            <a:endParaRPr lang="zh-CN" altLang="en-US" b="1" dirty="0"/>
          </a:p>
        </p:txBody>
      </p:sp>
      <p:sp>
        <p:nvSpPr>
          <p:cNvPr id="56328" name="标题 56327"/>
          <p:cNvSpPr>
            <a:spLocks noGrp="1"/>
          </p:cNvSpPr>
          <p:nvPr>
            <p:ph type="title"/>
          </p:nvPr>
        </p:nvSpPr>
        <p:spPr>
          <a:xfrm>
            <a:off x="29210" y="8255"/>
            <a:ext cx="5511165" cy="755650"/>
          </a:xfrm>
          <a:noFill/>
          <a:ln w="57150">
            <a:solidFill>
              <a:srgbClr val="0070C0"/>
            </a:solidFill>
            <a:miter/>
          </a:ln>
        </p:spPr>
        <p:txBody>
          <a:bodyPr anchor="ctr" anchorCtr="0"/>
          <a:p>
            <a:r>
              <a:rPr lang="zh-CN" altLang="en-US" b="1" dirty="0">
                <a:effectLst>
                  <a:outerShdw blurRad="38100" dist="38100" dir="2700000">
                    <a:srgbClr val="FFFFFF"/>
                  </a:outerShdw>
                </a:effectLst>
              </a:rPr>
              <a:t>改变</a:t>
            </a:r>
            <a:r>
              <a:rPr lang="zh-CN" altLang="en-US" b="1" dirty="0">
                <a:effectLst>
                  <a:outerShdw blurRad="38100" dist="38100" dir="2700000">
                    <a:srgbClr val="FFFFFF"/>
                  </a:outerShdw>
                </a:effectLst>
              </a:rPr>
              <a:t>了材料的</a:t>
            </a:r>
            <a:r>
              <a:rPr lang="zh-CN" altLang="en-US" b="1" dirty="0">
                <a:effectLst>
                  <a:outerShdw blurRad="38100" dist="38100" dir="2700000">
                    <a:srgbClr val="FFFFFF"/>
                  </a:outerShdw>
                </a:effectLst>
              </a:rPr>
              <a:t>条件</a:t>
            </a:r>
            <a:endParaRPr lang="zh-CN" altLang="en-US" b="1" dirty="0">
              <a:effectLst>
                <a:outerShdw blurRad="38100" dist="38100" dir="2700000">
                  <a:srgbClr val="FFFFFF"/>
                </a:outerShdw>
              </a:effectLst>
            </a:endParaRPr>
          </a:p>
        </p:txBody>
      </p:sp>
      <p:sp>
        <p:nvSpPr>
          <p:cNvPr id="56329" name="矩形 56328"/>
          <p:cNvSpPr/>
          <p:nvPr/>
        </p:nvSpPr>
        <p:spPr>
          <a:xfrm>
            <a:off x="3719513" y="6294438"/>
            <a:ext cx="90424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en-US" altLang="zh-CN" sz="2800" b="1" dirty="0">
                <a:latin typeface="Times New Roman" panose="02020603050405020304" pitchFamily="18" charset="0"/>
                <a:ea typeface="华文新魏" panose="02010800040101010101" pitchFamily="2" charset="-122"/>
              </a:rPr>
              <a:t>1.5</a:t>
            </a:r>
            <a:r>
              <a:rPr lang="en-US" altLang="zh-CN" sz="2800" b="1" i="1" dirty="0">
                <a:latin typeface="Times New Roman" panose="02020603050405020304" pitchFamily="18" charset="0"/>
                <a:ea typeface="华文新魏" panose="02010800040101010101" pitchFamily="2" charset="-122"/>
              </a:rPr>
              <a:t>m</a:t>
            </a:r>
            <a:endParaRPr lang="en-US" altLang="zh-CN" sz="2800" b="1" i="1" dirty="0">
              <a:latin typeface="Times New Roman" panose="02020603050405020304" pitchFamily="18" charset="0"/>
              <a:ea typeface="华文新魏" panose="02010800040101010101" pitchFamily="2" charset="-122"/>
            </a:endParaRPr>
          </a:p>
        </p:txBody>
      </p:sp>
      <p:sp>
        <p:nvSpPr>
          <p:cNvPr id="56330" name="矩形 56329"/>
          <p:cNvSpPr/>
          <p:nvPr/>
        </p:nvSpPr>
        <p:spPr>
          <a:xfrm>
            <a:off x="1524000" y="4473575"/>
            <a:ext cx="92329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en-US" altLang="zh-CN" sz="2800" b="1" dirty="0">
                <a:latin typeface="Times New Roman" panose="02020603050405020304" pitchFamily="18" charset="0"/>
                <a:ea typeface="华文新魏" panose="02010800040101010101" pitchFamily="2" charset="-122"/>
              </a:rPr>
              <a:t>2.0</a:t>
            </a:r>
            <a:r>
              <a:rPr lang="en-US" altLang="zh-CN" sz="2800" b="1" i="1" dirty="0">
                <a:latin typeface="Times New Roman" panose="02020603050405020304" pitchFamily="18" charset="0"/>
                <a:ea typeface="华文新魏" panose="02010800040101010101" pitchFamily="2" charset="-122"/>
              </a:rPr>
              <a:t>m</a:t>
            </a:r>
            <a:endParaRPr lang="en-US" altLang="zh-CN" sz="2800" b="1" i="1" dirty="0">
              <a:latin typeface="Times New Roman" panose="02020603050405020304" pitchFamily="18" charset="0"/>
              <a:ea typeface="华文新魏" panose="02010800040101010101" pitchFamily="2" charset="-122"/>
            </a:endParaRPr>
          </a:p>
        </p:txBody>
      </p:sp>
      <p:sp>
        <p:nvSpPr>
          <p:cNvPr id="56336" name="文本框 56335"/>
          <p:cNvSpPr txBox="1"/>
          <p:nvPr/>
        </p:nvSpPr>
        <p:spPr>
          <a:xfrm>
            <a:off x="2422525" y="2420938"/>
            <a:ext cx="936625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3200" b="1" i="1" dirty="0">
                <a:latin typeface="Times New Roman" panose="02020603050405020304" pitchFamily="18" charset="0"/>
                <a:ea typeface="华文新魏" panose="02010800040101010101" pitchFamily="2" charset="-122"/>
              </a:rPr>
              <a:t>A</a:t>
            </a:r>
            <a:endParaRPr lang="en-US" altLang="zh-CN" sz="3200" b="1" i="1" dirty="0">
              <a:latin typeface="Times New Roman" panose="02020603050405020304" pitchFamily="18" charset="0"/>
              <a:ea typeface="华文新魏" panose="02010800040101010101" pitchFamily="2" charset="-122"/>
            </a:endParaRPr>
          </a:p>
        </p:txBody>
      </p:sp>
      <p:sp>
        <p:nvSpPr>
          <p:cNvPr id="56337" name="文本框 56336"/>
          <p:cNvSpPr txBox="1"/>
          <p:nvPr/>
        </p:nvSpPr>
        <p:spPr>
          <a:xfrm>
            <a:off x="5411788" y="5910263"/>
            <a:ext cx="936625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3200" b="1" i="1" dirty="0">
                <a:latin typeface="Times New Roman" panose="02020603050405020304" pitchFamily="18" charset="0"/>
                <a:ea typeface="华文新魏" panose="02010800040101010101" pitchFamily="2" charset="-122"/>
              </a:rPr>
              <a:t>B</a:t>
            </a:r>
            <a:endParaRPr lang="en-US" altLang="zh-CN" sz="3200" b="1" i="1" dirty="0">
              <a:latin typeface="Times New Roman" panose="02020603050405020304" pitchFamily="18" charset="0"/>
              <a:ea typeface="华文新魏" panose="02010800040101010101" pitchFamily="2" charset="-122"/>
            </a:endParaRPr>
          </a:p>
        </p:txBody>
      </p:sp>
      <p:sp>
        <p:nvSpPr>
          <p:cNvPr id="56338" name="文本框 56337"/>
          <p:cNvSpPr txBox="1"/>
          <p:nvPr/>
        </p:nvSpPr>
        <p:spPr>
          <a:xfrm>
            <a:off x="2459038" y="5910263"/>
            <a:ext cx="936625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3200" b="1" i="1" dirty="0">
                <a:latin typeface="Times New Roman" panose="02020603050405020304" pitchFamily="18" charset="0"/>
                <a:ea typeface="华文新魏" panose="02010800040101010101" pitchFamily="2" charset="-122"/>
              </a:rPr>
              <a:t>C</a:t>
            </a:r>
            <a:endParaRPr lang="en-US" altLang="zh-CN" sz="3200" b="1" i="1" dirty="0">
              <a:latin typeface="Times New Roman" panose="02020603050405020304" pitchFamily="18" charset="0"/>
              <a:ea typeface="华文新魏" panose="02010800040101010101" pitchFamily="2" charset="-122"/>
            </a:endParaRPr>
          </a:p>
        </p:txBody>
      </p:sp>
      <p:sp>
        <p:nvSpPr>
          <p:cNvPr id="56339" name="文本框 56338"/>
          <p:cNvSpPr txBox="1"/>
          <p:nvPr/>
        </p:nvSpPr>
        <p:spPr>
          <a:xfrm>
            <a:off x="2460625" y="4433888"/>
            <a:ext cx="936625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3200" b="1" i="1" dirty="0">
                <a:latin typeface="Times New Roman" panose="02020603050405020304" pitchFamily="18" charset="0"/>
                <a:ea typeface="华文新魏" panose="02010800040101010101" pitchFamily="2" charset="-122"/>
              </a:rPr>
              <a:t>F</a:t>
            </a:r>
            <a:endParaRPr lang="en-US" altLang="zh-CN" sz="3200" b="1" i="1" dirty="0">
              <a:latin typeface="Times New Roman" panose="02020603050405020304" pitchFamily="18" charset="0"/>
              <a:ea typeface="华文新魏" panose="02010800040101010101" pitchFamily="2" charset="-122"/>
            </a:endParaRPr>
          </a:p>
        </p:txBody>
      </p:sp>
      <p:sp>
        <p:nvSpPr>
          <p:cNvPr id="56340" name="文本框 56339"/>
          <p:cNvSpPr txBox="1"/>
          <p:nvPr/>
        </p:nvSpPr>
        <p:spPr>
          <a:xfrm>
            <a:off x="4332288" y="4181475"/>
            <a:ext cx="936625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3200" b="1" i="1" dirty="0">
                <a:latin typeface="Times New Roman" panose="02020603050405020304" pitchFamily="18" charset="0"/>
                <a:ea typeface="华文新魏" panose="02010800040101010101" pitchFamily="2" charset="-122"/>
              </a:rPr>
              <a:t>E</a:t>
            </a:r>
            <a:endParaRPr lang="en-US" altLang="zh-CN" sz="3200" b="1" i="1" dirty="0">
              <a:latin typeface="Times New Roman" panose="02020603050405020304" pitchFamily="18" charset="0"/>
              <a:ea typeface="华文新魏" panose="02010800040101010101" pitchFamily="2" charset="-122"/>
            </a:endParaRPr>
          </a:p>
        </p:txBody>
      </p:sp>
      <p:sp>
        <p:nvSpPr>
          <p:cNvPr id="56341" name="文本框 56340"/>
          <p:cNvSpPr txBox="1"/>
          <p:nvPr/>
        </p:nvSpPr>
        <p:spPr>
          <a:xfrm>
            <a:off x="4114800" y="5945188"/>
            <a:ext cx="936625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3200" b="1" i="1" dirty="0">
                <a:latin typeface="Times New Roman" panose="02020603050405020304" pitchFamily="18" charset="0"/>
                <a:ea typeface="华文新魏" panose="02010800040101010101" pitchFamily="2" charset="-122"/>
              </a:rPr>
              <a:t>D</a:t>
            </a:r>
            <a:endParaRPr lang="en-US" altLang="zh-CN" sz="3200" b="1" i="1" dirty="0">
              <a:latin typeface="Times New Roman" panose="02020603050405020304" pitchFamily="18" charset="0"/>
              <a:ea typeface="华文新魏" panose="02010800040101010101" pitchFamily="2" charset="-122"/>
            </a:endParaRPr>
          </a:p>
        </p:txBody>
      </p:sp>
      <p:grpSp>
        <p:nvGrpSpPr>
          <p:cNvPr id="56349" name="组合 56348"/>
          <p:cNvGrpSpPr/>
          <p:nvPr/>
        </p:nvGrpSpPr>
        <p:grpSpPr>
          <a:xfrm>
            <a:off x="5700713" y="2565400"/>
            <a:ext cx="5075237" cy="3706813"/>
            <a:chOff x="2631" y="1616"/>
            <a:chExt cx="3197" cy="2335"/>
          </a:xfrm>
        </p:grpSpPr>
        <p:grpSp>
          <p:nvGrpSpPr>
            <p:cNvPr id="56331" name="组合 56330"/>
            <p:cNvGrpSpPr/>
            <p:nvPr/>
          </p:nvGrpSpPr>
          <p:grpSpPr>
            <a:xfrm>
              <a:off x="2653" y="2137"/>
              <a:ext cx="2586" cy="1814"/>
              <a:chOff x="2653" y="2137"/>
              <a:chExt cx="2586" cy="1814"/>
            </a:xfrm>
          </p:grpSpPr>
          <p:sp>
            <p:nvSpPr>
              <p:cNvPr id="56332" name="直角三角形 56331"/>
              <p:cNvSpPr/>
              <p:nvPr/>
            </p:nvSpPr>
            <p:spPr>
              <a:xfrm rot="7606200">
                <a:off x="3435" y="2147"/>
                <a:ext cx="1542" cy="2065"/>
              </a:xfrm>
              <a:prstGeom prst="rtTriangle">
                <a:avLst/>
              </a:prstGeom>
              <a:solidFill>
                <a:schemeClr val="accent1"/>
              </a:solidFill>
              <a:ln w="38100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 i="1"/>
              </a:p>
            </p:txBody>
          </p:sp>
          <p:sp>
            <p:nvSpPr>
              <p:cNvPr id="56333" name="矩形 56332"/>
              <p:cNvSpPr/>
              <p:nvPr/>
            </p:nvSpPr>
            <p:spPr>
              <a:xfrm>
                <a:off x="3538" y="2386"/>
                <a:ext cx="862" cy="799"/>
              </a:xfrm>
              <a:prstGeom prst="rect">
                <a:avLst/>
              </a:prstGeom>
              <a:solidFill>
                <a:srgbClr val="FF00FF"/>
              </a:solidFill>
              <a:ln w="38100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 i="1"/>
              </a:p>
            </p:txBody>
          </p:sp>
          <p:sp>
            <p:nvSpPr>
              <p:cNvPr id="56334" name="矩形 56333"/>
              <p:cNvSpPr/>
              <p:nvPr/>
            </p:nvSpPr>
            <p:spPr>
              <a:xfrm>
                <a:off x="2653" y="2287"/>
                <a:ext cx="582" cy="32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 anchorCtr="0">
                <a:spAutoFit/>
              </a:bodyPr>
              <a:p>
                <a:r>
                  <a:rPr lang="en-US" altLang="zh-CN" sz="2800" b="1" dirty="0">
                    <a:latin typeface="Times New Roman" panose="02020603050405020304" pitchFamily="18" charset="0"/>
                    <a:ea typeface="华文新魏" panose="02010800040101010101" pitchFamily="2" charset="-122"/>
                  </a:rPr>
                  <a:t>1.5</a:t>
                </a:r>
                <a:r>
                  <a:rPr lang="en-US" altLang="zh-CN" sz="2800" b="1" i="1" dirty="0">
                    <a:latin typeface="Times New Roman" panose="02020603050405020304" pitchFamily="18" charset="0"/>
                    <a:ea typeface="华文新魏" panose="02010800040101010101" pitchFamily="2" charset="-122"/>
                  </a:rPr>
                  <a:t>m</a:t>
                </a:r>
                <a:endParaRPr lang="en-US" altLang="zh-CN" sz="2800" b="1" i="1" dirty="0">
                  <a:latin typeface="Times New Roman" panose="02020603050405020304" pitchFamily="18" charset="0"/>
                  <a:ea typeface="华文新魏" panose="02010800040101010101" pitchFamily="2" charset="-122"/>
                </a:endParaRPr>
              </a:p>
            </p:txBody>
          </p:sp>
          <p:sp>
            <p:nvSpPr>
              <p:cNvPr id="56335" name="矩形 56334"/>
              <p:cNvSpPr/>
              <p:nvPr/>
            </p:nvSpPr>
            <p:spPr>
              <a:xfrm>
                <a:off x="4717" y="2137"/>
                <a:ext cx="402" cy="32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 anchorCtr="0">
                <a:spAutoFit/>
              </a:bodyPr>
              <a:p>
                <a:r>
                  <a:rPr lang="en-US" altLang="zh-CN" sz="2800" b="1" dirty="0">
                    <a:latin typeface="Times New Roman" panose="02020603050405020304" pitchFamily="18" charset="0"/>
                    <a:ea typeface="华文新魏" panose="02010800040101010101" pitchFamily="2" charset="-122"/>
                  </a:rPr>
                  <a:t>2</a:t>
                </a:r>
                <a:r>
                  <a:rPr lang="en-US" altLang="zh-CN" sz="2800" b="1" i="1" dirty="0">
                    <a:latin typeface="Times New Roman" panose="02020603050405020304" pitchFamily="18" charset="0"/>
                    <a:ea typeface="华文新魏" panose="02010800040101010101" pitchFamily="2" charset="-122"/>
                  </a:rPr>
                  <a:t>m</a:t>
                </a:r>
                <a:endParaRPr lang="zh-CN" altLang="en-US" sz="2800" b="1" i="1" dirty="0">
                  <a:latin typeface="Times New Roman" panose="02020603050405020304" pitchFamily="18" charset="0"/>
                  <a:ea typeface="华文新魏" panose="02010800040101010101" pitchFamily="2" charset="-122"/>
                </a:endParaRPr>
              </a:p>
            </p:txBody>
          </p:sp>
        </p:grpSp>
        <p:sp>
          <p:nvSpPr>
            <p:cNvPr id="56342" name="文本框 56341"/>
            <p:cNvSpPr txBox="1"/>
            <p:nvPr/>
          </p:nvSpPr>
          <p:spPr>
            <a:xfrm>
              <a:off x="2631" y="3137"/>
              <a:ext cx="590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3200" b="1" i="1" dirty="0">
                  <a:latin typeface="Times New Roman" panose="02020603050405020304" pitchFamily="18" charset="0"/>
                  <a:ea typeface="华文新魏" panose="02010800040101010101" pitchFamily="2" charset="-122"/>
                </a:rPr>
                <a:t>B</a:t>
              </a:r>
              <a:endParaRPr lang="en-US" altLang="zh-CN" sz="3200" b="1" i="1" dirty="0">
                <a:latin typeface="Times New Roman" panose="02020603050405020304" pitchFamily="18" charset="0"/>
                <a:ea typeface="华文新魏" panose="02010800040101010101" pitchFamily="2" charset="-122"/>
              </a:endParaRPr>
            </a:p>
          </p:txBody>
        </p:sp>
        <p:sp>
          <p:nvSpPr>
            <p:cNvPr id="56343" name="文本框 56342"/>
            <p:cNvSpPr txBox="1"/>
            <p:nvPr/>
          </p:nvSpPr>
          <p:spPr>
            <a:xfrm>
              <a:off x="5238" y="3135"/>
              <a:ext cx="590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3200" b="1" i="1" dirty="0">
                  <a:latin typeface="Times New Roman" panose="02020603050405020304" pitchFamily="18" charset="0"/>
                  <a:ea typeface="华文新魏" panose="02010800040101010101" pitchFamily="2" charset="-122"/>
                </a:rPr>
                <a:t>A</a:t>
              </a:r>
              <a:endParaRPr lang="en-US" altLang="zh-CN" sz="3200" b="1" i="1" dirty="0">
                <a:latin typeface="Times New Roman" panose="02020603050405020304" pitchFamily="18" charset="0"/>
                <a:ea typeface="华文新魏" panose="02010800040101010101" pitchFamily="2" charset="-122"/>
              </a:endParaRPr>
            </a:p>
          </p:txBody>
        </p:sp>
        <p:sp>
          <p:nvSpPr>
            <p:cNvPr id="56344" name="文本框 56343"/>
            <p:cNvSpPr txBox="1"/>
            <p:nvPr/>
          </p:nvSpPr>
          <p:spPr>
            <a:xfrm>
              <a:off x="3696" y="1616"/>
              <a:ext cx="590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3200" b="1" i="1" dirty="0">
                  <a:latin typeface="Times New Roman" panose="02020603050405020304" pitchFamily="18" charset="0"/>
                  <a:ea typeface="华文新魏" panose="02010800040101010101" pitchFamily="2" charset="-122"/>
                </a:rPr>
                <a:t>C</a:t>
              </a:r>
              <a:endParaRPr lang="en-US" altLang="zh-CN" sz="3200" b="1" i="1" dirty="0">
                <a:latin typeface="Times New Roman" panose="02020603050405020304" pitchFamily="18" charset="0"/>
                <a:ea typeface="华文新魏" panose="02010800040101010101" pitchFamily="2" charset="-122"/>
              </a:endParaRPr>
            </a:p>
          </p:txBody>
        </p:sp>
        <p:sp>
          <p:nvSpPr>
            <p:cNvPr id="56345" name="文本框 56344"/>
            <p:cNvSpPr txBox="1"/>
            <p:nvPr/>
          </p:nvSpPr>
          <p:spPr>
            <a:xfrm>
              <a:off x="4354" y="2092"/>
              <a:ext cx="590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3200" b="1" i="1" dirty="0">
                  <a:latin typeface="Times New Roman" panose="02020603050405020304" pitchFamily="18" charset="0"/>
                  <a:ea typeface="华文新魏" panose="02010800040101010101" pitchFamily="2" charset="-122"/>
                </a:rPr>
                <a:t>F</a:t>
              </a:r>
              <a:endParaRPr lang="en-US" altLang="zh-CN" sz="3200" b="1" i="1" dirty="0">
                <a:latin typeface="Times New Roman" panose="02020603050405020304" pitchFamily="18" charset="0"/>
                <a:ea typeface="华文新魏" panose="02010800040101010101" pitchFamily="2" charset="-122"/>
              </a:endParaRPr>
            </a:p>
          </p:txBody>
        </p:sp>
        <p:sp>
          <p:nvSpPr>
            <p:cNvPr id="56346" name="文本框 56345"/>
            <p:cNvSpPr txBox="1"/>
            <p:nvPr/>
          </p:nvSpPr>
          <p:spPr>
            <a:xfrm>
              <a:off x="4241" y="3158"/>
              <a:ext cx="590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3200" b="1" i="1" dirty="0">
                  <a:latin typeface="Times New Roman" panose="02020603050405020304" pitchFamily="18" charset="0"/>
                  <a:ea typeface="华文新魏" panose="02010800040101010101" pitchFamily="2" charset="-122"/>
                </a:rPr>
                <a:t>E</a:t>
              </a:r>
              <a:endParaRPr lang="en-US" altLang="zh-CN" sz="3200" b="1" i="1" dirty="0">
                <a:latin typeface="Times New Roman" panose="02020603050405020304" pitchFamily="18" charset="0"/>
                <a:ea typeface="华文新魏" panose="02010800040101010101" pitchFamily="2" charset="-122"/>
              </a:endParaRPr>
            </a:p>
          </p:txBody>
        </p:sp>
        <p:sp>
          <p:nvSpPr>
            <p:cNvPr id="56347" name="文本框 56346"/>
            <p:cNvSpPr txBox="1"/>
            <p:nvPr/>
          </p:nvSpPr>
          <p:spPr>
            <a:xfrm>
              <a:off x="3425" y="3160"/>
              <a:ext cx="590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3200" b="1" i="1" dirty="0">
                  <a:latin typeface="Times New Roman" panose="02020603050405020304" pitchFamily="18" charset="0"/>
                  <a:ea typeface="华文新魏" panose="02010800040101010101" pitchFamily="2" charset="-122"/>
                </a:rPr>
                <a:t>D</a:t>
              </a:r>
              <a:endParaRPr lang="en-US" altLang="zh-CN" sz="3200" b="1" i="1" dirty="0">
                <a:latin typeface="Times New Roman" panose="02020603050405020304" pitchFamily="18" charset="0"/>
                <a:ea typeface="华文新魏" panose="02010800040101010101" pitchFamily="2" charset="-122"/>
              </a:endParaRPr>
            </a:p>
          </p:txBody>
        </p:sp>
        <p:sp>
          <p:nvSpPr>
            <p:cNvPr id="56348" name="文本框 56347"/>
            <p:cNvSpPr txBox="1"/>
            <p:nvPr/>
          </p:nvSpPr>
          <p:spPr>
            <a:xfrm>
              <a:off x="3152" y="2092"/>
              <a:ext cx="590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3200" b="1" i="1" dirty="0">
                  <a:latin typeface="Times New Roman" panose="02020603050405020304" pitchFamily="18" charset="0"/>
                  <a:ea typeface="华文新魏" panose="02010800040101010101" pitchFamily="2" charset="-122"/>
                </a:rPr>
                <a:t>G</a:t>
              </a:r>
              <a:endParaRPr lang="en-US" altLang="zh-CN" sz="3200" b="1" i="1" dirty="0">
                <a:latin typeface="Times New Roman" panose="02020603050405020304" pitchFamily="18" charset="0"/>
                <a:ea typeface="华文新魏" panose="02010800040101010101" pitchFamily="2" charset="-122"/>
              </a:endParaRPr>
            </a:p>
          </p:txBody>
        </p:sp>
      </p:grpSp>
      <p:sp>
        <p:nvSpPr>
          <p:cNvPr id="8" name="文本框 7" descr="7b0a2020202022776f7264617274223a20227b5c2269645c223a32353030323034372c5c227469645c223a5c225c227d220a7d0a"/>
          <p:cNvSpPr txBox="1"/>
          <p:nvPr/>
        </p:nvSpPr>
        <p:spPr>
          <a:xfrm>
            <a:off x="9372600" y="2169160"/>
            <a:ext cx="2586355" cy="58356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p>
            <a:r>
              <a:rPr lang="en-US" altLang="zh-CN" sz="32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en-US" altLang="zh-CN" sz="3200" i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lang="en-US" altLang="zh-CN" sz="32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altLang="en-US" sz="32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字型相似</a:t>
            </a:r>
            <a:endParaRPr lang="zh-CN" altLang="en-US" sz="32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" name="文本框 8" descr="7b0a2020202022776f7264617274223a20227b5c2269645c223a32353030323034372c5c227469645c223a5c225c227d220a7d0a"/>
          <p:cNvSpPr txBox="1"/>
          <p:nvPr/>
        </p:nvSpPr>
        <p:spPr>
          <a:xfrm>
            <a:off x="9371965" y="2955290"/>
            <a:ext cx="1922145" cy="5835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 panose="02010600030101010101" pitchFamily="2" charset="-122"/>
                <a:cs typeface="Times New Roman" panose="02020603050405020304" pitchFamily="18" charset="0"/>
              </a:rPr>
              <a:t>建模思想</a:t>
            </a:r>
            <a:endParaRPr lang="zh-CN" altLang="en-US" sz="32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 descr="7b0a2020202022776f7264617274223a20227b5c2269645c223a32353030323034372c5c227469645c223a5c225c227d220a7d0a"/>
          <p:cNvSpPr txBox="1"/>
          <p:nvPr/>
        </p:nvSpPr>
        <p:spPr>
          <a:xfrm>
            <a:off x="9408160" y="3897630"/>
            <a:ext cx="1974215" cy="5835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 panose="02010600030101010101" pitchFamily="2" charset="-122"/>
                <a:cs typeface="Times New Roman" panose="02020603050405020304" pitchFamily="18" charset="0"/>
              </a:rPr>
              <a:t>方程思想</a:t>
            </a:r>
            <a:endParaRPr lang="zh-CN" altLang="en-US" sz="32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1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2" grpId="0" animBg="1"/>
      <p:bldP spid="56323" grpId="0" animBg="1"/>
      <p:bldP spid="56329" grpId="0"/>
      <p:bldP spid="56330" grpId="0"/>
      <p:bldP spid="56336" grpId="0"/>
      <p:bldP spid="56338" grpId="0"/>
      <p:bldP spid="56339" grpId="0"/>
      <p:bldP spid="56340" grpId="0"/>
      <p:bldP spid="56341" grpId="0"/>
      <p:bldP spid="56337" grpId="0"/>
      <p:bldP spid="56322" grpId="1" animBg="1"/>
      <p:bldP spid="56323" grpId="1" animBg="1"/>
      <p:bldP spid="56329" grpId="1"/>
      <p:bldP spid="56330" grpId="1"/>
      <p:bldP spid="56336" grpId="1"/>
      <p:bldP spid="56338" grpId="1"/>
      <p:bldP spid="56339" grpId="1"/>
      <p:bldP spid="56340" grpId="1"/>
      <p:bldP spid="56341" grpId="1"/>
      <p:bldP spid="56337" grpId="1"/>
      <p:bldP spid="8" grpId="1" animBg="1"/>
      <p:bldP spid="9" grpId="1" animBg="1"/>
      <p:bldP spid="10" grpId="1" animBg="1"/>
      <p:bldP spid="8" grpId="2" animBg="1"/>
      <p:bldP spid="9" grpId="2" animBg="1"/>
      <p:bldP spid="10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8914" name="文本占位符 38913"/>
          <p:cNvSpPr>
            <a:spLocks noGrp="1"/>
          </p:cNvSpPr>
          <p:nvPr>
            <p:ph type="body" idx="1"/>
          </p:nvPr>
        </p:nvSpPr>
        <p:spPr>
          <a:xfrm>
            <a:off x="570865" y="800100"/>
            <a:ext cx="11103610" cy="2421255"/>
          </a:xfrm>
        </p:spPr>
        <p:txBody>
          <a:bodyPr/>
          <a:p>
            <a:pPr>
              <a:lnSpc>
                <a:spcPct val="90000"/>
              </a:lnSpc>
            </a:pPr>
            <a:r>
              <a:rPr lang="zh-CN" altLang="en-US" b="1" dirty="0">
                <a:sym typeface="+mn-ea"/>
              </a:rPr>
              <a:t>变式</a:t>
            </a:r>
            <a:r>
              <a:rPr lang="en-US" altLang="zh-CN" b="1" dirty="0">
                <a:sym typeface="+mn-ea"/>
              </a:rPr>
              <a:t>2  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一块</a:t>
            </a: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三角形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的木板</a:t>
            </a:r>
            <a:r>
              <a:rPr lang="en-US" altLang="zh-CN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它的边</a:t>
            </a:r>
            <a:r>
              <a:rPr lang="en-US" altLang="zh-CN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为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120</a:t>
            </a:r>
            <a:r>
              <a:rPr lang="en-US" altLang="zh-CN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mm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高</a:t>
            </a:r>
            <a:r>
              <a:rPr lang="en-US" altLang="zh-CN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为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r>
              <a:rPr lang="en-US" altLang="zh-CN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mm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木工师傅要把它加工成一个正方形零件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zh-CN" altLang="en-US" b="1" dirty="0">
                <a:solidFill>
                  <a:srgbClr val="F83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使正方形的一边在</a:t>
            </a:r>
            <a:r>
              <a:rPr lang="en-US" altLang="zh-CN" b="1" i="1" dirty="0">
                <a:solidFill>
                  <a:srgbClr val="F83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zh-CN" altLang="en-US" b="1" dirty="0">
                <a:solidFill>
                  <a:srgbClr val="F83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上，其余两个定点分别在</a:t>
            </a:r>
            <a:r>
              <a:rPr lang="en-US" altLang="zh-CN" b="1" i="1" dirty="0">
                <a:solidFill>
                  <a:srgbClr val="F83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b="1" dirty="0">
                <a:solidFill>
                  <a:srgbClr val="F83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zh-CN" b="1" i="1" dirty="0">
                <a:solidFill>
                  <a:srgbClr val="F83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zh-CN" altLang="en-US" b="1" dirty="0">
                <a:solidFill>
                  <a:srgbClr val="F83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上，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问：加工成的正方形零件的边长为多少毫米？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916" name="等腰三角形 38915"/>
          <p:cNvSpPr/>
          <p:nvPr/>
        </p:nvSpPr>
        <p:spPr>
          <a:xfrm>
            <a:off x="2208213" y="3824288"/>
            <a:ext cx="4103687" cy="2628900"/>
          </a:xfrm>
          <a:prstGeom prst="triangle">
            <a:avLst>
              <a:gd name="adj" fmla="val 76449"/>
            </a:avLst>
          </a:prstGeom>
          <a:solidFill>
            <a:schemeClr val="accent1"/>
          </a:solidFill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>
              <a:cs typeface="Times New Roman" panose="02020603050405020304" pitchFamily="18" charset="0"/>
            </a:endParaRPr>
          </a:p>
        </p:txBody>
      </p:sp>
      <p:sp>
        <p:nvSpPr>
          <p:cNvPr id="38917" name="矩形 38916"/>
          <p:cNvSpPr/>
          <p:nvPr/>
        </p:nvSpPr>
        <p:spPr>
          <a:xfrm>
            <a:off x="4008438" y="4941888"/>
            <a:ext cx="1727200" cy="1512887"/>
          </a:xfrm>
          <a:prstGeom prst="rect">
            <a:avLst/>
          </a:prstGeom>
          <a:solidFill>
            <a:srgbClr val="FF00FF"/>
          </a:solidFill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>
              <a:cs typeface="Times New Roman" panose="02020603050405020304" pitchFamily="18" charset="0"/>
            </a:endParaRPr>
          </a:p>
        </p:txBody>
      </p:sp>
      <p:sp>
        <p:nvSpPr>
          <p:cNvPr id="38918" name="直接连接符 38917"/>
          <p:cNvSpPr/>
          <p:nvPr/>
        </p:nvSpPr>
        <p:spPr>
          <a:xfrm>
            <a:off x="5329238" y="3824288"/>
            <a:ext cx="0" cy="2630487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8919" name="矩形 38918"/>
          <p:cNvSpPr/>
          <p:nvPr/>
        </p:nvSpPr>
        <p:spPr>
          <a:xfrm>
            <a:off x="5181600" y="2997200"/>
            <a:ext cx="54864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60000"/>
          </a:bodyPr>
          <a:p>
            <a:pPr algn="ctr"/>
            <a:r>
              <a:rPr lang="zh-CN" alt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ea typeface="宋体" panose="02010600030101010101" pitchFamily="2" charset="-122"/>
                <a:cs typeface="Times New Roman" panose="02020603050405020304" pitchFamily="18" charset="0"/>
              </a:rPr>
              <a:t>九年级上课本第149页第5题</a:t>
            </a:r>
            <a:endParaRPr lang="zh-CN" altLang="en-US" sz="3600">
              <a:ln w="19050" cap="flat" cmpd="sng">
                <a:solidFill>
                  <a:srgbClr val="99CCFF"/>
                </a:solidFill>
                <a:prstDash val="solid"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8920" name="文本框 38919"/>
          <p:cNvSpPr txBox="1"/>
          <p:nvPr/>
        </p:nvSpPr>
        <p:spPr>
          <a:xfrm>
            <a:off x="4872038" y="3429000"/>
            <a:ext cx="504825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spcBef>
                <a:spcPct val="50000"/>
              </a:spcBef>
            </a:pPr>
            <a:r>
              <a:rPr lang="en-US" altLang="zh-CN" sz="2800" b="1" i="1" dirty="0">
                <a:ea typeface="宋体" panose="02010600030101010101" pitchFamily="2" charset="-122"/>
                <a:cs typeface="Times New Roman" panose="02020603050405020304" pitchFamily="18" charset="0"/>
              </a:rPr>
              <a:t>A</a:t>
            </a:r>
            <a:endParaRPr lang="en-US" altLang="zh-CN" sz="2800" b="1" i="1" dirty="0"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8921" name="文本框 38920"/>
          <p:cNvSpPr txBox="1"/>
          <p:nvPr/>
        </p:nvSpPr>
        <p:spPr>
          <a:xfrm>
            <a:off x="5051425" y="6438900"/>
            <a:ext cx="504825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spcBef>
                <a:spcPct val="50000"/>
              </a:spcBef>
            </a:pPr>
            <a:r>
              <a:rPr lang="en-US" altLang="zh-CN" sz="2800" b="1" i="1" dirty="0"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endParaRPr lang="en-US" altLang="zh-CN" sz="2800" b="1" i="1" dirty="0"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8922" name="文本框 38921"/>
          <p:cNvSpPr txBox="1"/>
          <p:nvPr/>
        </p:nvSpPr>
        <p:spPr>
          <a:xfrm>
            <a:off x="6096000" y="6438900"/>
            <a:ext cx="504825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spcBef>
                <a:spcPct val="50000"/>
              </a:spcBef>
            </a:pPr>
            <a:r>
              <a:rPr lang="en-US" altLang="zh-CN" sz="2800" b="1" dirty="0">
                <a:ea typeface="宋体" panose="02010600030101010101" pitchFamily="2" charset="-122"/>
                <a:cs typeface="Times New Roman" panose="02020603050405020304" pitchFamily="18" charset="0"/>
              </a:rPr>
              <a:t>C</a:t>
            </a:r>
            <a:endParaRPr lang="en-US" altLang="zh-CN" sz="2800" b="1" dirty="0"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8923" name="文本框 38922"/>
          <p:cNvSpPr txBox="1"/>
          <p:nvPr/>
        </p:nvSpPr>
        <p:spPr>
          <a:xfrm>
            <a:off x="1774825" y="6365875"/>
            <a:ext cx="504825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spcBef>
                <a:spcPct val="50000"/>
              </a:spcBef>
            </a:pPr>
            <a:r>
              <a:rPr lang="en-US" altLang="zh-CN" sz="2800" b="1" i="1" dirty="0">
                <a:ea typeface="宋体" panose="02010600030101010101" pitchFamily="2" charset="-122"/>
                <a:cs typeface="Times New Roman" panose="02020603050405020304" pitchFamily="18" charset="0"/>
              </a:rPr>
              <a:t>B</a:t>
            </a:r>
            <a:endParaRPr lang="en-US" altLang="zh-CN" sz="2800" b="1" i="1" dirty="0"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8924" name="文本框 38923"/>
          <p:cNvSpPr txBox="1"/>
          <p:nvPr/>
        </p:nvSpPr>
        <p:spPr>
          <a:xfrm>
            <a:off x="3575050" y="4473575"/>
            <a:ext cx="504825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spcBef>
                <a:spcPct val="50000"/>
              </a:spcBef>
            </a:pPr>
            <a:r>
              <a:rPr lang="en-US" altLang="zh-CN" sz="2800" b="1" i="1" dirty="0">
                <a:ea typeface="宋体" panose="02010600030101010101" pitchFamily="2" charset="-122"/>
                <a:cs typeface="Times New Roman" panose="02020603050405020304" pitchFamily="18" charset="0"/>
              </a:rPr>
              <a:t>P</a:t>
            </a:r>
            <a:endParaRPr lang="en-US" altLang="zh-CN" sz="2800" b="1" i="1" dirty="0"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8925" name="文本框 38924"/>
          <p:cNvSpPr txBox="1"/>
          <p:nvPr/>
        </p:nvSpPr>
        <p:spPr>
          <a:xfrm>
            <a:off x="4872038" y="4473575"/>
            <a:ext cx="504825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spcBef>
                <a:spcPct val="50000"/>
              </a:spcBef>
            </a:pPr>
            <a:r>
              <a:rPr lang="en-US" altLang="zh-CN" sz="2800" b="1" dirty="0">
                <a:ea typeface="宋体" panose="02010600030101010101" pitchFamily="2" charset="-122"/>
                <a:cs typeface="Times New Roman" panose="02020603050405020304" pitchFamily="18" charset="0"/>
              </a:rPr>
              <a:t>E</a:t>
            </a:r>
            <a:endParaRPr lang="en-US" altLang="zh-CN" sz="2800" b="1" dirty="0"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8926" name="文本框 38925"/>
          <p:cNvSpPr txBox="1"/>
          <p:nvPr/>
        </p:nvSpPr>
        <p:spPr>
          <a:xfrm>
            <a:off x="5808663" y="4508500"/>
            <a:ext cx="504825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spcBef>
                <a:spcPct val="50000"/>
              </a:spcBef>
            </a:pPr>
            <a:r>
              <a:rPr lang="en-US" altLang="zh-CN" sz="2800" b="1" i="1" dirty="0">
                <a:ea typeface="宋体" panose="02010600030101010101" pitchFamily="2" charset="-122"/>
                <a:cs typeface="Times New Roman" panose="02020603050405020304" pitchFamily="18" charset="0"/>
              </a:rPr>
              <a:t>N</a:t>
            </a:r>
            <a:endParaRPr lang="en-US" altLang="zh-CN" sz="2800" b="1" i="1" dirty="0"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8927" name="文本框 38926"/>
          <p:cNvSpPr txBox="1"/>
          <p:nvPr/>
        </p:nvSpPr>
        <p:spPr>
          <a:xfrm>
            <a:off x="3719513" y="6438900"/>
            <a:ext cx="504825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spcBef>
                <a:spcPct val="50000"/>
              </a:spcBef>
            </a:pPr>
            <a:r>
              <a:rPr lang="en-US" altLang="zh-CN" sz="2800" b="1" i="1" dirty="0">
                <a:ea typeface="宋体" panose="02010600030101010101" pitchFamily="2" charset="-122"/>
                <a:cs typeface="Times New Roman" panose="02020603050405020304" pitchFamily="18" charset="0"/>
              </a:rPr>
              <a:t>Q</a:t>
            </a:r>
            <a:endParaRPr lang="en-US" altLang="zh-CN" sz="2800" b="1" i="1" dirty="0"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8928" name="文本框 38927"/>
          <p:cNvSpPr txBox="1"/>
          <p:nvPr/>
        </p:nvSpPr>
        <p:spPr>
          <a:xfrm>
            <a:off x="5520055" y="6434455"/>
            <a:ext cx="504825" cy="52641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eaLnBrk="1" hangingPunct="1">
              <a:spcBef>
                <a:spcPct val="50000"/>
              </a:spcBef>
            </a:pPr>
            <a:r>
              <a:rPr lang="en-US" altLang="zh-CN" sz="2800" b="1" i="1" dirty="0">
                <a:ea typeface="宋体" panose="02010600030101010101" pitchFamily="2" charset="-122"/>
                <a:cs typeface="Times New Roman" panose="02020603050405020304" pitchFamily="18" charset="0"/>
              </a:rPr>
              <a:t>M</a:t>
            </a:r>
            <a:endParaRPr lang="en-US" altLang="zh-CN" sz="2800" b="1" i="1" dirty="0"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8931" name="标题 38930"/>
          <p:cNvSpPr>
            <a:spLocks noGrp="1"/>
          </p:cNvSpPr>
          <p:nvPr>
            <p:ph type="title"/>
          </p:nvPr>
        </p:nvSpPr>
        <p:spPr>
          <a:xfrm>
            <a:off x="16510" y="8255"/>
            <a:ext cx="4728845" cy="755650"/>
          </a:xfrm>
          <a:noFill/>
          <a:ln w="57150">
            <a:solidFill>
              <a:srgbClr val="0070C0"/>
            </a:solidFill>
            <a:miter/>
          </a:ln>
        </p:spPr>
        <p:txBody>
          <a:bodyPr vert="horz" rtlCol="0" anchor="ctr" anchorCtr="0">
            <a:normAutofit fontScale="90000"/>
          </a:bodyPr>
          <a:p>
            <a:pPr lvl="0" algn="ctr">
              <a:buClrTx/>
              <a:buSzTx/>
              <a:buFontTx/>
            </a:pPr>
            <a:r>
              <a:rPr lang="zh-CN" altLang="en-US" b="1" dirty="0">
                <a:effectLst>
                  <a:outerShdw blurRad="38100" dist="38100" dir="2700000">
                    <a:srgbClr val="FFFFFF"/>
                  </a:outerShdw>
                </a:effectLst>
                <a:latin typeface="Times New Roman" panose="02020603050405020304" pitchFamily="18" charset="0"/>
                <a:sym typeface="+mn-ea"/>
              </a:rPr>
              <a:t>再改变材料的条件</a:t>
            </a:r>
            <a:endParaRPr lang="zh-CN" altLang="en-US" b="1" dirty="0">
              <a:effectLst>
                <a:outerShdw blurRad="38100" dist="38100" dir="2700000">
                  <a:srgbClr val="FFFFFF"/>
                </a:outerShdw>
              </a:effectLst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38932" name="文本框 38931"/>
          <p:cNvSpPr txBox="1"/>
          <p:nvPr/>
        </p:nvSpPr>
        <p:spPr>
          <a:xfrm>
            <a:off x="4583113" y="6216650"/>
            <a:ext cx="6477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3600" b="1" i="1" dirty="0">
                <a:solidFill>
                  <a:srgbClr val="F83616"/>
                </a:solidFill>
                <a:ea typeface="华文新魏" panose="02010800040101010101" pitchFamily="2" charset="-122"/>
                <a:cs typeface="Times New Roman" panose="02020603050405020304" pitchFamily="18" charset="0"/>
              </a:rPr>
              <a:t>x</a:t>
            </a:r>
            <a:endParaRPr lang="en-US" altLang="zh-CN" sz="3600" b="1" i="1" dirty="0">
              <a:solidFill>
                <a:srgbClr val="F83616"/>
              </a:solidFill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8933" name="文本框 38932"/>
          <p:cNvSpPr txBox="1"/>
          <p:nvPr/>
        </p:nvSpPr>
        <p:spPr>
          <a:xfrm>
            <a:off x="5700713" y="5416550"/>
            <a:ext cx="6477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3600" b="1" i="1" dirty="0">
                <a:solidFill>
                  <a:srgbClr val="F83616"/>
                </a:solidFill>
                <a:ea typeface="华文新魏" panose="02010800040101010101" pitchFamily="2" charset="-122"/>
                <a:cs typeface="Times New Roman" panose="02020603050405020304" pitchFamily="18" charset="0"/>
              </a:rPr>
              <a:t>x</a:t>
            </a:r>
            <a:endParaRPr lang="en-US" altLang="zh-CN" sz="3600" b="1" i="1" dirty="0">
              <a:solidFill>
                <a:srgbClr val="F83616"/>
              </a:solidFill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8934" name="文本框 38933"/>
          <p:cNvSpPr txBox="1"/>
          <p:nvPr/>
        </p:nvSpPr>
        <p:spPr>
          <a:xfrm>
            <a:off x="4656138" y="4437063"/>
            <a:ext cx="6477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3600" b="1" i="1" dirty="0">
                <a:solidFill>
                  <a:srgbClr val="F83616"/>
                </a:solidFill>
                <a:ea typeface="华文新魏" panose="02010800040101010101" pitchFamily="2" charset="-122"/>
                <a:cs typeface="Times New Roman" panose="02020603050405020304" pitchFamily="18" charset="0"/>
              </a:rPr>
              <a:t>x</a:t>
            </a:r>
            <a:endParaRPr lang="en-US" altLang="zh-CN" sz="3600" b="1" i="1" dirty="0">
              <a:solidFill>
                <a:srgbClr val="F83616"/>
              </a:solidFill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8935" name="文本框 38934"/>
          <p:cNvSpPr txBox="1"/>
          <p:nvPr/>
        </p:nvSpPr>
        <p:spPr>
          <a:xfrm>
            <a:off x="3611563" y="5445125"/>
            <a:ext cx="6477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3600" b="1" i="1" dirty="0">
                <a:solidFill>
                  <a:srgbClr val="F83616"/>
                </a:solidFill>
                <a:ea typeface="华文新魏" panose="02010800040101010101" pitchFamily="2" charset="-122"/>
                <a:cs typeface="Times New Roman" panose="02020603050405020304" pitchFamily="18" charset="0"/>
              </a:rPr>
              <a:t>x</a:t>
            </a:r>
            <a:endParaRPr lang="en-US" altLang="zh-CN" sz="3600" b="1" i="1" dirty="0">
              <a:solidFill>
                <a:srgbClr val="F83616"/>
              </a:solidFill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8936" name="右箭头 38935"/>
          <p:cNvSpPr/>
          <p:nvPr/>
        </p:nvSpPr>
        <p:spPr>
          <a:xfrm>
            <a:off x="5375275" y="4221163"/>
            <a:ext cx="792163" cy="107950"/>
          </a:xfrm>
          <a:prstGeom prst="rightArrow">
            <a:avLst>
              <a:gd name="adj1" fmla="val 50000"/>
              <a:gd name="adj2" fmla="val 183455"/>
            </a:avLst>
          </a:prstGeom>
          <a:solidFill>
            <a:srgbClr val="FF66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>
              <a:cs typeface="Times New Roman" panose="02020603050405020304" pitchFamily="18" charset="0"/>
            </a:endParaRPr>
          </a:p>
        </p:txBody>
      </p:sp>
      <p:sp>
        <p:nvSpPr>
          <p:cNvPr id="38937" name="文本框 38936"/>
          <p:cNvSpPr txBox="1"/>
          <p:nvPr/>
        </p:nvSpPr>
        <p:spPr>
          <a:xfrm>
            <a:off x="6203950" y="3968750"/>
            <a:ext cx="1189038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3600" b="1" dirty="0">
                <a:solidFill>
                  <a:srgbClr val="F83616"/>
                </a:solidFill>
                <a:ea typeface="华文新魏" panose="02010800040101010101" pitchFamily="2" charset="-122"/>
                <a:cs typeface="Times New Roman" panose="02020603050405020304" pitchFamily="18" charset="0"/>
              </a:rPr>
              <a:t>80-</a:t>
            </a:r>
            <a:r>
              <a:rPr lang="en-US" altLang="zh-CN" sz="3600" b="1" i="1" dirty="0">
                <a:solidFill>
                  <a:srgbClr val="F83616"/>
                </a:solidFill>
                <a:ea typeface="华文新魏" panose="02010800040101010101" pitchFamily="2" charset="-122"/>
                <a:cs typeface="Times New Roman" panose="02020603050405020304" pitchFamily="18" charset="0"/>
              </a:rPr>
              <a:t>x</a:t>
            </a:r>
            <a:endParaRPr lang="en-US" altLang="zh-CN" sz="3600" b="1" i="1" dirty="0">
              <a:solidFill>
                <a:srgbClr val="F83616"/>
              </a:solidFill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8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8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8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8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38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38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32" grpId="0"/>
      <p:bldP spid="38933" grpId="0"/>
      <p:bldP spid="38934" grpId="0"/>
      <p:bldP spid="38935" grpId="0"/>
      <p:bldP spid="38937" grpId="1"/>
      <p:bldP spid="38925" grpId="1"/>
      <p:bldP spid="3892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6322" name="直角三角形 56321">
            <a:hlinkClick r:id="rId1" action="ppaction://hlinksldjump"/>
          </p:cNvPr>
          <p:cNvSpPr/>
          <p:nvPr/>
        </p:nvSpPr>
        <p:spPr>
          <a:xfrm>
            <a:off x="2928938" y="2708275"/>
            <a:ext cx="2447925" cy="3278188"/>
          </a:xfrm>
          <a:prstGeom prst="rtTriangle">
            <a:avLst/>
          </a:prstGeom>
          <a:solidFill>
            <a:schemeClr val="accent1"/>
          </a:solidFill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 i="1"/>
          </a:p>
        </p:txBody>
      </p:sp>
      <p:sp>
        <p:nvSpPr>
          <p:cNvPr id="56323" name="矩形 56322"/>
          <p:cNvSpPr/>
          <p:nvPr/>
        </p:nvSpPr>
        <p:spPr>
          <a:xfrm>
            <a:off x="2928938" y="4689475"/>
            <a:ext cx="1439862" cy="1295400"/>
          </a:xfrm>
          <a:prstGeom prst="rect">
            <a:avLst/>
          </a:prstGeom>
          <a:solidFill>
            <a:srgbClr val="FF00FF"/>
          </a:solidFill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 i="1"/>
          </a:p>
        </p:txBody>
      </p:sp>
      <p:sp>
        <p:nvSpPr>
          <p:cNvPr id="56324" name="文本占位符 56323"/>
          <p:cNvSpPr>
            <a:spLocks noGrp="1"/>
          </p:cNvSpPr>
          <p:nvPr>
            <p:ph type="body" idx="1"/>
          </p:nvPr>
        </p:nvSpPr>
        <p:spPr>
          <a:xfrm>
            <a:off x="47625" y="800100"/>
            <a:ext cx="12193270" cy="1584325"/>
          </a:xfrm>
        </p:spPr>
        <p:txBody>
          <a:bodyPr/>
          <a:p>
            <a:r>
              <a:rPr lang="zh-CN" altLang="en-US" b="1" dirty="0">
                <a:sym typeface="+mn-ea"/>
              </a:rPr>
              <a:t>变式</a:t>
            </a:r>
            <a:r>
              <a:rPr lang="en-US" altLang="zh-CN" b="1" dirty="0">
                <a:sym typeface="+mn-ea"/>
              </a:rPr>
              <a:t>1  </a:t>
            </a:r>
            <a:r>
              <a:rPr lang="zh-CN" altLang="en-US" b="1" dirty="0"/>
              <a:t>一块</a:t>
            </a:r>
            <a:r>
              <a:rPr lang="zh-CN" altLang="en-US" b="1" dirty="0">
                <a:solidFill>
                  <a:srgbClr val="FF0000"/>
                </a:solidFill>
              </a:rPr>
              <a:t>直角三角形</a:t>
            </a:r>
            <a:r>
              <a:rPr lang="zh-CN" altLang="en-US" b="1" dirty="0"/>
              <a:t>木板的两条直角边长为</a:t>
            </a:r>
            <a:r>
              <a:rPr lang="en-US" altLang="zh-CN" b="1" dirty="0"/>
              <a:t>1.5</a:t>
            </a:r>
            <a:r>
              <a:rPr lang="en-US" altLang="zh-CN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en-US" b="1" dirty="0"/>
              <a:t>和</a:t>
            </a:r>
            <a:r>
              <a:rPr lang="en-US" altLang="zh-CN" b="1" dirty="0"/>
              <a:t>2.0</a:t>
            </a:r>
            <a:r>
              <a:rPr lang="en-US" altLang="zh-CN" b="1" i="1" dirty="0">
                <a:latin typeface="Times New Roman" panose="02020603050405020304" pitchFamily="18" charset="0"/>
                <a:ea typeface="方正仿宋_GB2312" panose="02000000000000000000" charset="-122"/>
                <a:cs typeface="Times New Roman" panose="02020603050405020304" pitchFamily="18" charset="0"/>
              </a:rPr>
              <a:t>m</a:t>
            </a:r>
            <a:r>
              <a:rPr lang="en-US" altLang="zh-CN" b="1" dirty="0"/>
              <a:t>,</a:t>
            </a:r>
            <a:r>
              <a:rPr lang="zh-CN" altLang="en-US" b="1" dirty="0"/>
              <a:t>木工师傅要把它加工成一个面积</a:t>
            </a:r>
            <a:r>
              <a:rPr lang="zh-CN" altLang="en-US" b="1" dirty="0">
                <a:solidFill>
                  <a:srgbClr val="FF0000"/>
                </a:solidFill>
              </a:rPr>
              <a:t>最大</a:t>
            </a:r>
            <a:r>
              <a:rPr lang="zh-CN" altLang="en-US" b="1" dirty="0"/>
              <a:t>的正方形桌面，求出这个正方形的边长</a:t>
            </a:r>
            <a:r>
              <a:rPr lang="en-US" altLang="zh-CN" b="1" dirty="0"/>
              <a:t>.</a:t>
            </a:r>
            <a:endParaRPr lang="zh-CN" altLang="en-US" b="1" dirty="0"/>
          </a:p>
        </p:txBody>
      </p:sp>
      <p:sp>
        <p:nvSpPr>
          <p:cNvPr id="56328" name="标题 56327"/>
          <p:cNvSpPr>
            <a:spLocks noGrp="1"/>
          </p:cNvSpPr>
          <p:nvPr>
            <p:ph type="title"/>
          </p:nvPr>
        </p:nvSpPr>
        <p:spPr>
          <a:xfrm>
            <a:off x="29210" y="8255"/>
            <a:ext cx="2713355" cy="755650"/>
          </a:xfrm>
          <a:noFill/>
          <a:ln w="57150">
            <a:solidFill>
              <a:srgbClr val="0070C0"/>
            </a:solidFill>
            <a:miter/>
          </a:ln>
        </p:spPr>
        <p:txBody>
          <a:bodyPr anchor="ctr" anchorCtr="0"/>
          <a:p>
            <a:r>
              <a:rPr lang="zh-CN" altLang="en-US" b="1" dirty="0">
                <a:effectLst>
                  <a:outerShdw blurRad="38100" dist="38100" dir="2700000">
                    <a:srgbClr val="FFFFFF"/>
                  </a:outerShdw>
                </a:effectLst>
              </a:rPr>
              <a:t>再回首</a:t>
            </a:r>
            <a:endParaRPr lang="zh-CN" altLang="en-US" b="1" dirty="0">
              <a:effectLst>
                <a:outerShdw blurRad="38100" dist="38100" dir="2700000">
                  <a:srgbClr val="FFFFFF"/>
                </a:outerShdw>
              </a:effectLst>
            </a:endParaRPr>
          </a:p>
        </p:txBody>
      </p:sp>
      <p:sp>
        <p:nvSpPr>
          <p:cNvPr id="56329" name="矩形 56328"/>
          <p:cNvSpPr/>
          <p:nvPr/>
        </p:nvSpPr>
        <p:spPr>
          <a:xfrm>
            <a:off x="3719513" y="6294438"/>
            <a:ext cx="90424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en-US" altLang="zh-CN" sz="2800" b="1" dirty="0">
                <a:latin typeface="Times New Roman" panose="02020603050405020304" pitchFamily="18" charset="0"/>
                <a:ea typeface="华文新魏" panose="02010800040101010101" pitchFamily="2" charset="-122"/>
              </a:rPr>
              <a:t>1.5</a:t>
            </a:r>
            <a:r>
              <a:rPr lang="en-US" altLang="zh-CN" sz="2800" b="1" i="1" dirty="0">
                <a:latin typeface="Times New Roman" panose="02020603050405020304" pitchFamily="18" charset="0"/>
                <a:ea typeface="华文新魏" panose="02010800040101010101" pitchFamily="2" charset="-122"/>
              </a:rPr>
              <a:t>m</a:t>
            </a:r>
            <a:endParaRPr lang="en-US" altLang="zh-CN" sz="2800" b="1" i="1" dirty="0">
              <a:latin typeface="Times New Roman" panose="02020603050405020304" pitchFamily="18" charset="0"/>
              <a:ea typeface="华文新魏" panose="02010800040101010101" pitchFamily="2" charset="-122"/>
            </a:endParaRPr>
          </a:p>
        </p:txBody>
      </p:sp>
      <p:sp>
        <p:nvSpPr>
          <p:cNvPr id="56330" name="矩形 56329"/>
          <p:cNvSpPr/>
          <p:nvPr/>
        </p:nvSpPr>
        <p:spPr>
          <a:xfrm>
            <a:off x="1524000" y="4473575"/>
            <a:ext cx="92329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en-US" altLang="zh-CN" sz="2800" b="1" dirty="0">
                <a:latin typeface="Times New Roman" panose="02020603050405020304" pitchFamily="18" charset="0"/>
                <a:ea typeface="华文新魏" panose="02010800040101010101" pitchFamily="2" charset="-122"/>
              </a:rPr>
              <a:t>2.0</a:t>
            </a:r>
            <a:r>
              <a:rPr lang="en-US" altLang="zh-CN" sz="2800" b="1" i="1" dirty="0">
                <a:latin typeface="Times New Roman" panose="02020603050405020304" pitchFamily="18" charset="0"/>
                <a:ea typeface="华文新魏" panose="02010800040101010101" pitchFamily="2" charset="-122"/>
              </a:rPr>
              <a:t>m</a:t>
            </a:r>
            <a:endParaRPr lang="en-US" altLang="zh-CN" sz="2800" b="1" i="1" dirty="0">
              <a:latin typeface="Times New Roman" panose="02020603050405020304" pitchFamily="18" charset="0"/>
              <a:ea typeface="华文新魏" panose="02010800040101010101" pitchFamily="2" charset="-122"/>
            </a:endParaRPr>
          </a:p>
        </p:txBody>
      </p:sp>
      <p:sp>
        <p:nvSpPr>
          <p:cNvPr id="56336" name="文本框 56335"/>
          <p:cNvSpPr txBox="1"/>
          <p:nvPr/>
        </p:nvSpPr>
        <p:spPr>
          <a:xfrm>
            <a:off x="2422525" y="2420938"/>
            <a:ext cx="936625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3200" b="1" i="1" dirty="0">
                <a:latin typeface="Times New Roman" panose="02020603050405020304" pitchFamily="18" charset="0"/>
                <a:ea typeface="华文新魏" panose="02010800040101010101" pitchFamily="2" charset="-122"/>
              </a:rPr>
              <a:t>A</a:t>
            </a:r>
            <a:endParaRPr lang="en-US" altLang="zh-CN" sz="3200" b="1" i="1" dirty="0">
              <a:latin typeface="Times New Roman" panose="02020603050405020304" pitchFamily="18" charset="0"/>
              <a:ea typeface="华文新魏" panose="02010800040101010101" pitchFamily="2" charset="-122"/>
            </a:endParaRPr>
          </a:p>
        </p:txBody>
      </p:sp>
      <p:sp>
        <p:nvSpPr>
          <p:cNvPr id="56337" name="文本框 56336"/>
          <p:cNvSpPr txBox="1"/>
          <p:nvPr/>
        </p:nvSpPr>
        <p:spPr>
          <a:xfrm>
            <a:off x="5411788" y="5910263"/>
            <a:ext cx="936625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3200" b="1" i="1" dirty="0">
                <a:latin typeface="Times New Roman" panose="02020603050405020304" pitchFamily="18" charset="0"/>
                <a:ea typeface="华文新魏" panose="02010800040101010101" pitchFamily="2" charset="-122"/>
              </a:rPr>
              <a:t>B</a:t>
            </a:r>
            <a:endParaRPr lang="en-US" altLang="zh-CN" sz="3200" b="1" i="1" dirty="0">
              <a:latin typeface="Times New Roman" panose="02020603050405020304" pitchFamily="18" charset="0"/>
              <a:ea typeface="华文新魏" panose="02010800040101010101" pitchFamily="2" charset="-122"/>
            </a:endParaRPr>
          </a:p>
        </p:txBody>
      </p:sp>
      <p:sp>
        <p:nvSpPr>
          <p:cNvPr id="56338" name="文本框 56337"/>
          <p:cNvSpPr txBox="1"/>
          <p:nvPr/>
        </p:nvSpPr>
        <p:spPr>
          <a:xfrm>
            <a:off x="2459038" y="5910263"/>
            <a:ext cx="936625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3200" b="1" i="1" dirty="0">
                <a:latin typeface="Times New Roman" panose="02020603050405020304" pitchFamily="18" charset="0"/>
                <a:ea typeface="华文新魏" panose="02010800040101010101" pitchFamily="2" charset="-122"/>
              </a:rPr>
              <a:t>C</a:t>
            </a:r>
            <a:endParaRPr lang="en-US" altLang="zh-CN" sz="3200" b="1" i="1" dirty="0">
              <a:latin typeface="Times New Roman" panose="02020603050405020304" pitchFamily="18" charset="0"/>
              <a:ea typeface="华文新魏" panose="02010800040101010101" pitchFamily="2" charset="-122"/>
            </a:endParaRPr>
          </a:p>
        </p:txBody>
      </p:sp>
      <p:sp>
        <p:nvSpPr>
          <p:cNvPr id="56339" name="文本框 56338"/>
          <p:cNvSpPr txBox="1"/>
          <p:nvPr/>
        </p:nvSpPr>
        <p:spPr>
          <a:xfrm>
            <a:off x="2460625" y="4433888"/>
            <a:ext cx="936625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3200" b="1" i="1" dirty="0">
                <a:latin typeface="Times New Roman" panose="02020603050405020304" pitchFamily="18" charset="0"/>
                <a:ea typeface="华文新魏" panose="02010800040101010101" pitchFamily="2" charset="-122"/>
              </a:rPr>
              <a:t>F</a:t>
            </a:r>
            <a:endParaRPr lang="en-US" altLang="zh-CN" sz="3200" b="1" i="1" dirty="0">
              <a:latin typeface="Times New Roman" panose="02020603050405020304" pitchFamily="18" charset="0"/>
              <a:ea typeface="华文新魏" panose="02010800040101010101" pitchFamily="2" charset="-122"/>
            </a:endParaRPr>
          </a:p>
        </p:txBody>
      </p:sp>
      <p:sp>
        <p:nvSpPr>
          <p:cNvPr id="56340" name="文本框 56339"/>
          <p:cNvSpPr txBox="1"/>
          <p:nvPr/>
        </p:nvSpPr>
        <p:spPr>
          <a:xfrm>
            <a:off x="4332288" y="4181475"/>
            <a:ext cx="936625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3200" b="1" i="1" dirty="0">
                <a:latin typeface="Times New Roman" panose="02020603050405020304" pitchFamily="18" charset="0"/>
                <a:ea typeface="华文新魏" panose="02010800040101010101" pitchFamily="2" charset="-122"/>
              </a:rPr>
              <a:t>E</a:t>
            </a:r>
            <a:endParaRPr lang="en-US" altLang="zh-CN" sz="3200" b="1" i="1" dirty="0">
              <a:latin typeface="Times New Roman" panose="02020603050405020304" pitchFamily="18" charset="0"/>
              <a:ea typeface="华文新魏" panose="02010800040101010101" pitchFamily="2" charset="-122"/>
            </a:endParaRPr>
          </a:p>
        </p:txBody>
      </p:sp>
      <p:sp>
        <p:nvSpPr>
          <p:cNvPr id="56341" name="文本框 56340"/>
          <p:cNvSpPr txBox="1"/>
          <p:nvPr/>
        </p:nvSpPr>
        <p:spPr>
          <a:xfrm>
            <a:off x="4114800" y="5945188"/>
            <a:ext cx="936625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3200" b="1" i="1" dirty="0">
                <a:latin typeface="Times New Roman" panose="02020603050405020304" pitchFamily="18" charset="0"/>
                <a:ea typeface="华文新魏" panose="02010800040101010101" pitchFamily="2" charset="-122"/>
              </a:rPr>
              <a:t>D</a:t>
            </a:r>
            <a:endParaRPr lang="en-US" altLang="zh-CN" sz="3200" b="1" i="1" dirty="0">
              <a:latin typeface="Times New Roman" panose="02020603050405020304" pitchFamily="18" charset="0"/>
              <a:ea typeface="华文新魏" panose="02010800040101010101" pitchFamily="2" charset="-122"/>
            </a:endParaRPr>
          </a:p>
        </p:txBody>
      </p:sp>
      <p:grpSp>
        <p:nvGrpSpPr>
          <p:cNvPr id="56349" name="组合 56348"/>
          <p:cNvGrpSpPr/>
          <p:nvPr/>
        </p:nvGrpSpPr>
        <p:grpSpPr>
          <a:xfrm>
            <a:off x="5700713" y="2565400"/>
            <a:ext cx="5075237" cy="3706813"/>
            <a:chOff x="2631" y="1616"/>
            <a:chExt cx="3197" cy="2335"/>
          </a:xfrm>
        </p:grpSpPr>
        <p:grpSp>
          <p:nvGrpSpPr>
            <p:cNvPr id="56331" name="组合 56330"/>
            <p:cNvGrpSpPr/>
            <p:nvPr/>
          </p:nvGrpSpPr>
          <p:grpSpPr>
            <a:xfrm>
              <a:off x="2653" y="2137"/>
              <a:ext cx="2586" cy="1814"/>
              <a:chOff x="2653" y="2137"/>
              <a:chExt cx="2586" cy="1814"/>
            </a:xfrm>
          </p:grpSpPr>
          <p:sp>
            <p:nvSpPr>
              <p:cNvPr id="56332" name="直角三角形 56331"/>
              <p:cNvSpPr/>
              <p:nvPr/>
            </p:nvSpPr>
            <p:spPr>
              <a:xfrm rot="7606200">
                <a:off x="3435" y="2147"/>
                <a:ext cx="1542" cy="2065"/>
              </a:xfrm>
              <a:prstGeom prst="rtTriangle">
                <a:avLst/>
              </a:prstGeom>
              <a:solidFill>
                <a:schemeClr val="accent1"/>
              </a:solidFill>
              <a:ln w="38100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 i="1"/>
              </a:p>
            </p:txBody>
          </p:sp>
          <p:sp>
            <p:nvSpPr>
              <p:cNvPr id="56333" name="矩形 56332"/>
              <p:cNvSpPr/>
              <p:nvPr/>
            </p:nvSpPr>
            <p:spPr>
              <a:xfrm>
                <a:off x="3538" y="2386"/>
                <a:ext cx="862" cy="799"/>
              </a:xfrm>
              <a:prstGeom prst="rect">
                <a:avLst/>
              </a:prstGeom>
              <a:solidFill>
                <a:srgbClr val="FF00FF"/>
              </a:solidFill>
              <a:ln w="38100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 i="1"/>
              </a:p>
            </p:txBody>
          </p:sp>
          <p:sp>
            <p:nvSpPr>
              <p:cNvPr id="56334" name="矩形 56333"/>
              <p:cNvSpPr/>
              <p:nvPr/>
            </p:nvSpPr>
            <p:spPr>
              <a:xfrm>
                <a:off x="2653" y="2287"/>
                <a:ext cx="582" cy="32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 anchorCtr="0">
                <a:spAutoFit/>
              </a:bodyPr>
              <a:p>
                <a:r>
                  <a:rPr lang="en-US" altLang="zh-CN" sz="2800" b="1" dirty="0">
                    <a:latin typeface="Times New Roman" panose="02020603050405020304" pitchFamily="18" charset="0"/>
                    <a:ea typeface="华文新魏" panose="02010800040101010101" pitchFamily="2" charset="-122"/>
                  </a:rPr>
                  <a:t>1.5</a:t>
                </a:r>
                <a:r>
                  <a:rPr lang="en-US" altLang="zh-CN" sz="2800" b="1" i="1" dirty="0">
                    <a:latin typeface="Times New Roman" panose="02020603050405020304" pitchFamily="18" charset="0"/>
                    <a:ea typeface="华文新魏" panose="02010800040101010101" pitchFamily="2" charset="-122"/>
                  </a:rPr>
                  <a:t>m</a:t>
                </a:r>
                <a:endParaRPr lang="en-US" altLang="zh-CN" sz="2800" b="1" i="1" dirty="0">
                  <a:latin typeface="Times New Roman" panose="02020603050405020304" pitchFamily="18" charset="0"/>
                  <a:ea typeface="华文新魏" panose="02010800040101010101" pitchFamily="2" charset="-122"/>
                </a:endParaRPr>
              </a:p>
            </p:txBody>
          </p:sp>
          <p:sp>
            <p:nvSpPr>
              <p:cNvPr id="56335" name="矩形 56334"/>
              <p:cNvSpPr/>
              <p:nvPr/>
            </p:nvSpPr>
            <p:spPr>
              <a:xfrm>
                <a:off x="4717" y="2137"/>
                <a:ext cx="402" cy="32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 anchorCtr="0">
                <a:spAutoFit/>
              </a:bodyPr>
              <a:p>
                <a:r>
                  <a:rPr lang="en-US" altLang="zh-CN" sz="2800" b="1" dirty="0">
                    <a:latin typeface="Times New Roman" panose="02020603050405020304" pitchFamily="18" charset="0"/>
                    <a:ea typeface="华文新魏" panose="02010800040101010101" pitchFamily="2" charset="-122"/>
                  </a:rPr>
                  <a:t>2</a:t>
                </a:r>
                <a:r>
                  <a:rPr lang="en-US" altLang="zh-CN" sz="2800" b="1" i="1" dirty="0">
                    <a:latin typeface="Times New Roman" panose="02020603050405020304" pitchFamily="18" charset="0"/>
                    <a:ea typeface="华文新魏" panose="02010800040101010101" pitchFamily="2" charset="-122"/>
                  </a:rPr>
                  <a:t>m</a:t>
                </a:r>
                <a:endParaRPr lang="zh-CN" altLang="en-US" sz="2800" b="1" i="1" dirty="0">
                  <a:latin typeface="Times New Roman" panose="02020603050405020304" pitchFamily="18" charset="0"/>
                  <a:ea typeface="华文新魏" panose="02010800040101010101" pitchFamily="2" charset="-122"/>
                </a:endParaRPr>
              </a:p>
            </p:txBody>
          </p:sp>
        </p:grpSp>
        <p:sp>
          <p:nvSpPr>
            <p:cNvPr id="56342" name="文本框 56341"/>
            <p:cNvSpPr txBox="1"/>
            <p:nvPr/>
          </p:nvSpPr>
          <p:spPr>
            <a:xfrm>
              <a:off x="2631" y="3137"/>
              <a:ext cx="590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3200" b="1" i="1" dirty="0">
                  <a:latin typeface="Times New Roman" panose="02020603050405020304" pitchFamily="18" charset="0"/>
                  <a:ea typeface="华文新魏" panose="02010800040101010101" pitchFamily="2" charset="-122"/>
                </a:rPr>
                <a:t>B</a:t>
              </a:r>
              <a:endParaRPr lang="en-US" altLang="zh-CN" sz="3200" b="1" i="1" dirty="0">
                <a:latin typeface="Times New Roman" panose="02020603050405020304" pitchFamily="18" charset="0"/>
                <a:ea typeface="华文新魏" panose="02010800040101010101" pitchFamily="2" charset="-122"/>
              </a:endParaRPr>
            </a:p>
          </p:txBody>
        </p:sp>
        <p:sp>
          <p:nvSpPr>
            <p:cNvPr id="56343" name="文本框 56342"/>
            <p:cNvSpPr txBox="1"/>
            <p:nvPr/>
          </p:nvSpPr>
          <p:spPr>
            <a:xfrm>
              <a:off x="5238" y="3135"/>
              <a:ext cx="590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3200" b="1" i="1" dirty="0">
                  <a:latin typeface="Times New Roman" panose="02020603050405020304" pitchFamily="18" charset="0"/>
                  <a:ea typeface="华文新魏" panose="02010800040101010101" pitchFamily="2" charset="-122"/>
                </a:rPr>
                <a:t>A</a:t>
              </a:r>
              <a:endParaRPr lang="en-US" altLang="zh-CN" sz="3200" b="1" i="1" dirty="0">
                <a:latin typeface="Times New Roman" panose="02020603050405020304" pitchFamily="18" charset="0"/>
                <a:ea typeface="华文新魏" panose="02010800040101010101" pitchFamily="2" charset="-122"/>
              </a:endParaRPr>
            </a:p>
          </p:txBody>
        </p:sp>
        <p:sp>
          <p:nvSpPr>
            <p:cNvPr id="56344" name="文本框 56343"/>
            <p:cNvSpPr txBox="1"/>
            <p:nvPr/>
          </p:nvSpPr>
          <p:spPr>
            <a:xfrm>
              <a:off x="3696" y="1616"/>
              <a:ext cx="590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3200" b="1" i="1" dirty="0">
                  <a:latin typeface="Times New Roman" panose="02020603050405020304" pitchFamily="18" charset="0"/>
                  <a:ea typeface="华文新魏" panose="02010800040101010101" pitchFamily="2" charset="-122"/>
                </a:rPr>
                <a:t>C</a:t>
              </a:r>
              <a:endParaRPr lang="en-US" altLang="zh-CN" sz="3200" b="1" i="1" dirty="0">
                <a:latin typeface="Times New Roman" panose="02020603050405020304" pitchFamily="18" charset="0"/>
                <a:ea typeface="华文新魏" panose="02010800040101010101" pitchFamily="2" charset="-122"/>
              </a:endParaRPr>
            </a:p>
          </p:txBody>
        </p:sp>
        <p:sp>
          <p:nvSpPr>
            <p:cNvPr id="56345" name="文本框 56344"/>
            <p:cNvSpPr txBox="1"/>
            <p:nvPr/>
          </p:nvSpPr>
          <p:spPr>
            <a:xfrm>
              <a:off x="4354" y="2092"/>
              <a:ext cx="590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3200" b="1" i="1" dirty="0">
                  <a:latin typeface="Times New Roman" panose="02020603050405020304" pitchFamily="18" charset="0"/>
                  <a:ea typeface="华文新魏" panose="02010800040101010101" pitchFamily="2" charset="-122"/>
                </a:rPr>
                <a:t>F</a:t>
              </a:r>
              <a:endParaRPr lang="en-US" altLang="zh-CN" sz="3200" b="1" i="1" dirty="0">
                <a:latin typeface="Times New Roman" panose="02020603050405020304" pitchFamily="18" charset="0"/>
                <a:ea typeface="华文新魏" panose="02010800040101010101" pitchFamily="2" charset="-122"/>
              </a:endParaRPr>
            </a:p>
          </p:txBody>
        </p:sp>
        <p:sp>
          <p:nvSpPr>
            <p:cNvPr id="56346" name="文本框 56345"/>
            <p:cNvSpPr txBox="1"/>
            <p:nvPr/>
          </p:nvSpPr>
          <p:spPr>
            <a:xfrm>
              <a:off x="4241" y="3158"/>
              <a:ext cx="590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3200" b="1" i="1" dirty="0">
                  <a:latin typeface="Times New Roman" panose="02020603050405020304" pitchFamily="18" charset="0"/>
                  <a:ea typeface="华文新魏" panose="02010800040101010101" pitchFamily="2" charset="-122"/>
                </a:rPr>
                <a:t>E</a:t>
              </a:r>
              <a:endParaRPr lang="en-US" altLang="zh-CN" sz="3200" b="1" i="1" dirty="0">
                <a:latin typeface="Times New Roman" panose="02020603050405020304" pitchFamily="18" charset="0"/>
                <a:ea typeface="华文新魏" panose="02010800040101010101" pitchFamily="2" charset="-122"/>
              </a:endParaRPr>
            </a:p>
          </p:txBody>
        </p:sp>
        <p:sp>
          <p:nvSpPr>
            <p:cNvPr id="56347" name="文本框 56346"/>
            <p:cNvSpPr txBox="1"/>
            <p:nvPr/>
          </p:nvSpPr>
          <p:spPr>
            <a:xfrm>
              <a:off x="3425" y="3160"/>
              <a:ext cx="590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3200" b="1" i="1" dirty="0">
                  <a:latin typeface="Times New Roman" panose="02020603050405020304" pitchFamily="18" charset="0"/>
                  <a:ea typeface="华文新魏" panose="02010800040101010101" pitchFamily="2" charset="-122"/>
                </a:rPr>
                <a:t>D</a:t>
              </a:r>
              <a:endParaRPr lang="en-US" altLang="zh-CN" sz="3200" b="1" i="1" dirty="0">
                <a:latin typeface="Times New Roman" panose="02020603050405020304" pitchFamily="18" charset="0"/>
                <a:ea typeface="华文新魏" panose="02010800040101010101" pitchFamily="2" charset="-122"/>
              </a:endParaRPr>
            </a:p>
          </p:txBody>
        </p:sp>
        <p:sp>
          <p:nvSpPr>
            <p:cNvPr id="56348" name="文本框 56347"/>
            <p:cNvSpPr txBox="1"/>
            <p:nvPr/>
          </p:nvSpPr>
          <p:spPr>
            <a:xfrm>
              <a:off x="3152" y="2092"/>
              <a:ext cx="590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3200" b="1" i="1" dirty="0">
                  <a:latin typeface="Times New Roman" panose="02020603050405020304" pitchFamily="18" charset="0"/>
                  <a:ea typeface="华文新魏" panose="02010800040101010101" pitchFamily="2" charset="-122"/>
                </a:rPr>
                <a:t>G</a:t>
              </a:r>
              <a:endParaRPr lang="en-US" altLang="zh-CN" sz="3200" b="1" i="1" dirty="0">
                <a:latin typeface="Times New Roman" panose="02020603050405020304" pitchFamily="18" charset="0"/>
                <a:ea typeface="华文新魏" panose="02010800040101010101" pitchFamily="2" charset="-122"/>
              </a:endParaRPr>
            </a:p>
          </p:txBody>
        </p:sp>
      </p:grpSp>
      <p:sp>
        <p:nvSpPr>
          <p:cNvPr id="56350" name="直接连接符 56349"/>
          <p:cNvSpPr/>
          <p:nvPr/>
        </p:nvSpPr>
        <p:spPr>
          <a:xfrm>
            <a:off x="7608888" y="3068638"/>
            <a:ext cx="0" cy="1981200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grpSp>
        <p:nvGrpSpPr>
          <p:cNvPr id="56355" name="组合 56354"/>
          <p:cNvGrpSpPr/>
          <p:nvPr/>
        </p:nvGrpSpPr>
        <p:grpSpPr>
          <a:xfrm>
            <a:off x="6132513" y="5300663"/>
            <a:ext cx="4105275" cy="919162"/>
            <a:chOff x="2903" y="3339"/>
            <a:chExt cx="2586" cy="579"/>
          </a:xfrm>
        </p:grpSpPr>
        <p:sp>
          <p:nvSpPr>
            <p:cNvPr id="56352" name="右大括号 56351"/>
            <p:cNvSpPr/>
            <p:nvPr/>
          </p:nvSpPr>
          <p:spPr>
            <a:xfrm rot="5400000">
              <a:off x="4071" y="2171"/>
              <a:ext cx="250" cy="2586"/>
            </a:xfrm>
            <a:prstGeom prst="rightBrace">
              <a:avLst>
                <a:gd name="adj1" fmla="val 86200"/>
                <a:gd name="adj2" fmla="val 50000"/>
              </a:avLst>
            </a:prstGeom>
            <a:noFill/>
            <a:ln w="25400" cap="flat" cmpd="sng">
              <a:solidFill>
                <a:srgbClr val="8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endParaRPr lang="zh-CN" altLang="en-US" i="1"/>
            </a:p>
          </p:txBody>
        </p:sp>
        <p:sp>
          <p:nvSpPr>
            <p:cNvPr id="56353" name="文本框 56352"/>
            <p:cNvSpPr txBox="1"/>
            <p:nvPr/>
          </p:nvSpPr>
          <p:spPr>
            <a:xfrm>
              <a:off x="3878" y="3589"/>
              <a:ext cx="997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2800" b="1" i="1" dirty="0">
                  <a:latin typeface="Times New Roman" panose="02020603050405020304" pitchFamily="18" charset="0"/>
                  <a:ea typeface="华文新魏" panose="02010800040101010101" pitchFamily="2" charset="-122"/>
                </a:rPr>
                <a:t>2.5m</a:t>
              </a:r>
              <a:endParaRPr lang="en-US" altLang="zh-CN" sz="2800" b="1" i="1" dirty="0">
                <a:latin typeface="Times New Roman" panose="02020603050405020304" pitchFamily="18" charset="0"/>
                <a:ea typeface="华文新魏" panose="02010800040101010101" pitchFamily="2" charset="-122"/>
              </a:endParaRPr>
            </a:p>
          </p:txBody>
        </p:sp>
      </p:grpSp>
      <p:grpSp>
        <p:nvGrpSpPr>
          <p:cNvPr id="56356" name="组合 56355"/>
          <p:cNvGrpSpPr/>
          <p:nvPr/>
        </p:nvGrpSpPr>
        <p:grpSpPr>
          <a:xfrm>
            <a:off x="7643813" y="3068638"/>
            <a:ext cx="1798637" cy="1981200"/>
            <a:chOff x="3855" y="1933"/>
            <a:chExt cx="1133" cy="1248"/>
          </a:xfrm>
        </p:grpSpPr>
        <p:sp>
          <p:nvSpPr>
            <p:cNvPr id="56351" name="右大括号 56350"/>
            <p:cNvSpPr/>
            <p:nvPr/>
          </p:nvSpPr>
          <p:spPr>
            <a:xfrm>
              <a:off x="3855" y="1933"/>
              <a:ext cx="250" cy="1248"/>
            </a:xfrm>
            <a:prstGeom prst="rightBrace">
              <a:avLst>
                <a:gd name="adj1" fmla="val 41600"/>
                <a:gd name="adj2" fmla="val 50000"/>
              </a:avLst>
            </a:prstGeom>
            <a:noFill/>
            <a:ln w="25400" cap="flat" cmpd="sng">
              <a:solidFill>
                <a:srgbClr val="8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endParaRPr lang="zh-CN" altLang="en-US" i="1"/>
            </a:p>
          </p:txBody>
        </p:sp>
        <p:sp>
          <p:nvSpPr>
            <p:cNvPr id="56354" name="文本框 56353"/>
            <p:cNvSpPr txBox="1"/>
            <p:nvPr/>
          </p:nvSpPr>
          <p:spPr>
            <a:xfrm>
              <a:off x="3985" y="2568"/>
              <a:ext cx="1003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2800" b="1" i="1" dirty="0">
                  <a:latin typeface="Times New Roman" panose="02020603050405020304" pitchFamily="18" charset="0"/>
                  <a:ea typeface="华文新魏" panose="02010800040101010101" pitchFamily="2" charset="-122"/>
                </a:rPr>
                <a:t>1.2m</a:t>
              </a:r>
              <a:endParaRPr lang="en-US" altLang="zh-CN" sz="2800" b="1" i="1" dirty="0">
                <a:latin typeface="Times New Roman" panose="02020603050405020304" pitchFamily="18" charset="0"/>
                <a:ea typeface="华文新魏" panose="02010800040101010101" pitchFamily="2" charset="-122"/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7391083" y="4995545"/>
            <a:ext cx="936625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3200" b="1" i="1" dirty="0">
                <a:latin typeface="Times New Roman" panose="02020603050405020304" pitchFamily="18" charset="0"/>
                <a:ea typeface="华文新魏" panose="02010800040101010101" pitchFamily="2" charset="-122"/>
              </a:rPr>
              <a:t>P</a:t>
            </a:r>
            <a:endParaRPr lang="en-US" altLang="zh-CN" sz="3200" b="1" i="1" dirty="0">
              <a:latin typeface="Times New Roman" panose="02020603050405020304" pitchFamily="18" charset="0"/>
              <a:ea typeface="华文新魏" panose="0201080004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140258" y="3465195"/>
            <a:ext cx="936625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3200" b="1" i="1" dirty="0">
                <a:latin typeface="Times New Roman" panose="02020603050405020304" pitchFamily="18" charset="0"/>
                <a:ea typeface="华文新魏" panose="02010800040101010101" pitchFamily="2" charset="-122"/>
              </a:rPr>
              <a:t>Q</a:t>
            </a:r>
            <a:endParaRPr lang="en-US" altLang="zh-CN" sz="3200" b="1" i="1" dirty="0">
              <a:latin typeface="Times New Roman" panose="02020603050405020304" pitchFamily="18" charset="0"/>
              <a:ea typeface="华文新魏" panose="020108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2000"/>
                                        <p:tgtEl>
                                          <p:spTgt spid="56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1000"/>
                                        <p:tgtEl>
                                          <p:spTgt spid="56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2000"/>
                                        <p:tgtEl>
                                          <p:spTgt spid="56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2" grpId="0" bldLvl="0" animBg="1"/>
      <p:bldP spid="56323" grpId="0" bldLvl="0" animBg="1"/>
      <p:bldP spid="56329" grpId="0"/>
      <p:bldP spid="56330" grpId="0"/>
      <p:bldP spid="56336" grpId="0"/>
      <p:bldP spid="56338" grpId="0"/>
      <p:bldP spid="56339" grpId="0"/>
      <p:bldP spid="56340" grpId="0"/>
      <p:bldP spid="56341" grpId="0"/>
      <p:bldP spid="56337" grpId="0"/>
      <p:bldP spid="56322" grpId="1" animBg="1"/>
      <p:bldP spid="56323" grpId="1" animBg="1"/>
      <p:bldP spid="56329" grpId="1"/>
      <p:bldP spid="56330" grpId="1"/>
      <p:bldP spid="56336" grpId="1"/>
      <p:bldP spid="56338" grpId="1"/>
      <p:bldP spid="56339" grpId="1"/>
      <p:bldP spid="56340" grpId="1"/>
      <p:bldP spid="56341" grpId="1"/>
      <p:bldP spid="56337" grpId="1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9938" name="文本占位符 39937"/>
          <p:cNvSpPr>
            <a:spLocks noGrp="1"/>
          </p:cNvSpPr>
          <p:nvPr>
            <p:ph type="body" idx="1"/>
          </p:nvPr>
        </p:nvSpPr>
        <p:spPr>
          <a:xfrm>
            <a:off x="83185" y="944245"/>
            <a:ext cx="12024360" cy="3095625"/>
          </a:xfrm>
        </p:spPr>
        <p:txBody>
          <a:bodyPr/>
          <a:p>
            <a:r>
              <a:rPr lang="zh-CN" altLang="en-US" b="1" dirty="0">
                <a:sym typeface="+mn-ea"/>
              </a:rPr>
              <a:t>变式</a:t>
            </a:r>
            <a:r>
              <a:rPr lang="en-US" altLang="zh-CN" b="1" dirty="0">
                <a:sym typeface="+mn-ea"/>
              </a:rPr>
              <a:t>3  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一块三角形的木板</a:t>
            </a:r>
            <a:r>
              <a:rPr lang="en-US" altLang="zh-CN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ABC,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它的边</a:t>
            </a:r>
            <a:r>
              <a:rPr lang="en-US" altLang="zh-CN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为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120</a:t>
            </a:r>
            <a:r>
              <a:rPr lang="en-US" altLang="zh-CN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mm,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高</a:t>
            </a:r>
            <a:r>
              <a:rPr lang="en-US" altLang="zh-CN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为</a:t>
            </a:r>
            <a:r>
              <a:rPr lang="en-US" altLang="zh-CN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r>
              <a:rPr lang="en-US" altLang="zh-CN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mm</a:t>
            </a:r>
            <a:endParaRPr lang="en-US" altLang="zh-CN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如果所加工的零件是一个</a:t>
            </a:r>
            <a:r>
              <a:rPr lang="zh-CN" altLang="en-US" b="1" dirty="0">
                <a:solidFill>
                  <a:srgbClr val="F83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矩形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，且此矩形是由</a:t>
            </a: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两个并排放置的正方形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组成，此时，这个矩形零件的两条边长又分别是多少毫米？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952" name="标题 39951"/>
          <p:cNvSpPr>
            <a:spLocks noGrp="1"/>
          </p:cNvSpPr>
          <p:nvPr>
            <p:ph type="title"/>
          </p:nvPr>
        </p:nvSpPr>
        <p:spPr>
          <a:xfrm>
            <a:off x="0" y="8255"/>
            <a:ext cx="5838190" cy="755650"/>
          </a:xfrm>
          <a:noFill/>
          <a:ln w="57150">
            <a:solidFill>
              <a:srgbClr val="0070C0"/>
            </a:solidFill>
            <a:miter/>
          </a:ln>
        </p:spPr>
        <p:txBody>
          <a:bodyPr vert="horz" rtlCol="0" anchor="ctr" anchorCtr="0">
            <a:normAutofit fontScale="90000"/>
          </a:bodyPr>
          <a:p>
            <a:pPr lvl="0" algn="ctr">
              <a:buClrTx/>
              <a:buSzTx/>
              <a:buFontTx/>
            </a:pPr>
            <a:r>
              <a:rPr lang="zh-CN" altLang="en-US" b="1" dirty="0">
                <a:effectLst>
                  <a:outerShdw blurRad="38100" dist="38100" dir="2700000">
                    <a:srgbClr val="FFFFFF"/>
                  </a:outerShdw>
                </a:effectLst>
                <a:sym typeface="+mn-ea"/>
              </a:rPr>
              <a:t>改变了内接正方形的条件</a:t>
            </a:r>
            <a:endParaRPr lang="zh-CN" altLang="en-US" b="1" dirty="0">
              <a:effectLst>
                <a:outerShdw blurRad="38100" dist="38100" dir="2700000">
                  <a:srgbClr val="FFFFFF"/>
                </a:outerShdw>
              </a:effectLst>
              <a:sym typeface="+mn-ea"/>
            </a:endParaRPr>
          </a:p>
        </p:txBody>
      </p:sp>
      <p:sp>
        <p:nvSpPr>
          <p:cNvPr id="39953" name="等腰三角形 39952"/>
          <p:cNvSpPr/>
          <p:nvPr/>
        </p:nvSpPr>
        <p:spPr>
          <a:xfrm>
            <a:off x="2208213" y="3824288"/>
            <a:ext cx="4103687" cy="2628900"/>
          </a:xfrm>
          <a:prstGeom prst="triangle">
            <a:avLst>
              <a:gd name="adj" fmla="val 76449"/>
            </a:avLst>
          </a:prstGeom>
          <a:solidFill>
            <a:schemeClr val="accent1"/>
          </a:solidFill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9954" name="矩形 39953"/>
          <p:cNvSpPr/>
          <p:nvPr/>
        </p:nvSpPr>
        <p:spPr>
          <a:xfrm>
            <a:off x="3575050" y="5300663"/>
            <a:ext cx="2341563" cy="1154112"/>
          </a:xfrm>
          <a:prstGeom prst="rect">
            <a:avLst/>
          </a:prstGeom>
          <a:solidFill>
            <a:srgbClr val="FF00FF"/>
          </a:solidFill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9955" name="直接连接符 39954"/>
          <p:cNvSpPr/>
          <p:nvPr/>
        </p:nvSpPr>
        <p:spPr>
          <a:xfrm>
            <a:off x="5329238" y="3824288"/>
            <a:ext cx="0" cy="2630487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9956" name="文本框 39955"/>
          <p:cNvSpPr txBox="1"/>
          <p:nvPr/>
        </p:nvSpPr>
        <p:spPr>
          <a:xfrm>
            <a:off x="4872038" y="3429000"/>
            <a:ext cx="504825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spcBef>
                <a:spcPct val="50000"/>
              </a:spcBef>
            </a:pPr>
            <a:r>
              <a:rPr lang="en-US" altLang="zh-CN" sz="2800" b="1" i="1" dirty="0">
                <a:latin typeface="Arial" panose="020B0604020202020204" pitchFamily="34" charset="0"/>
                <a:ea typeface="宋体" panose="02010600030101010101" pitchFamily="2" charset="-122"/>
              </a:rPr>
              <a:t>A</a:t>
            </a:r>
            <a:endParaRPr lang="en-US" altLang="zh-CN" sz="2800" b="1" i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9957" name="文本框 39956"/>
          <p:cNvSpPr txBox="1"/>
          <p:nvPr/>
        </p:nvSpPr>
        <p:spPr>
          <a:xfrm>
            <a:off x="1774825" y="6365875"/>
            <a:ext cx="504825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spcBef>
                <a:spcPct val="50000"/>
              </a:spcBef>
            </a:pPr>
            <a:r>
              <a:rPr lang="en-US" altLang="zh-CN" sz="2800" b="1" i="1" dirty="0">
                <a:latin typeface="Arial" panose="020B0604020202020204" pitchFamily="34" charset="0"/>
                <a:ea typeface="宋体" panose="02010600030101010101" pitchFamily="2" charset="-122"/>
              </a:rPr>
              <a:t>B</a:t>
            </a:r>
            <a:endParaRPr lang="en-US" altLang="zh-CN" sz="2800" b="1" i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9958" name="文本框 39957"/>
          <p:cNvSpPr txBox="1"/>
          <p:nvPr/>
        </p:nvSpPr>
        <p:spPr>
          <a:xfrm>
            <a:off x="3324225" y="4819650"/>
            <a:ext cx="504825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spcBef>
                <a:spcPct val="50000"/>
              </a:spcBef>
            </a:pPr>
            <a:r>
              <a:rPr lang="en-US" altLang="zh-CN" sz="2800" b="1" i="1" dirty="0">
                <a:latin typeface="Arial" panose="020B0604020202020204" pitchFamily="34" charset="0"/>
                <a:ea typeface="宋体" panose="02010600030101010101" pitchFamily="2" charset="-122"/>
              </a:rPr>
              <a:t>P</a:t>
            </a:r>
            <a:endParaRPr lang="en-US" altLang="zh-CN" sz="2800" b="1" i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9959" name="文本框 39958"/>
          <p:cNvSpPr txBox="1"/>
          <p:nvPr/>
        </p:nvSpPr>
        <p:spPr>
          <a:xfrm>
            <a:off x="4872038" y="4819650"/>
            <a:ext cx="504825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spcBef>
                <a:spcPct val="50000"/>
              </a:spcBef>
            </a:pPr>
            <a:r>
              <a:rPr lang="en-US" altLang="zh-CN" sz="2800" b="1" i="1" dirty="0">
                <a:latin typeface="Arial" panose="020B0604020202020204" pitchFamily="34" charset="0"/>
                <a:ea typeface="宋体" panose="02010600030101010101" pitchFamily="2" charset="-122"/>
              </a:rPr>
              <a:t>E</a:t>
            </a:r>
            <a:endParaRPr lang="en-US" altLang="zh-CN" sz="2800" b="1" i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9960" name="文本框 39959"/>
          <p:cNvSpPr txBox="1"/>
          <p:nvPr/>
        </p:nvSpPr>
        <p:spPr>
          <a:xfrm>
            <a:off x="5808663" y="4854575"/>
            <a:ext cx="504825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spcBef>
                <a:spcPct val="50000"/>
              </a:spcBef>
            </a:pPr>
            <a:r>
              <a:rPr lang="en-US" altLang="zh-CN" sz="2800" b="1" i="1" dirty="0">
                <a:latin typeface="Arial" panose="020B0604020202020204" pitchFamily="34" charset="0"/>
                <a:ea typeface="宋体" panose="02010600030101010101" pitchFamily="2" charset="-122"/>
              </a:rPr>
              <a:t>N</a:t>
            </a:r>
            <a:endParaRPr lang="en-US" altLang="zh-CN" sz="2800" b="1" i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9961" name="文本框 39960"/>
          <p:cNvSpPr txBox="1"/>
          <p:nvPr/>
        </p:nvSpPr>
        <p:spPr>
          <a:xfrm>
            <a:off x="5051425" y="6438900"/>
            <a:ext cx="504825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spcBef>
                <a:spcPct val="50000"/>
              </a:spcBef>
            </a:pPr>
            <a:r>
              <a:rPr lang="en-US" altLang="zh-CN" sz="2800" b="1" i="1" dirty="0">
                <a:latin typeface="Arial" panose="020B0604020202020204" pitchFamily="34" charset="0"/>
                <a:ea typeface="宋体" panose="02010600030101010101" pitchFamily="2" charset="-122"/>
              </a:rPr>
              <a:t>D</a:t>
            </a:r>
            <a:endParaRPr lang="en-US" altLang="zh-CN" sz="2800" b="1" i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9962" name="文本框 39961"/>
          <p:cNvSpPr txBox="1"/>
          <p:nvPr/>
        </p:nvSpPr>
        <p:spPr>
          <a:xfrm>
            <a:off x="6167438" y="6438900"/>
            <a:ext cx="504825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spcBef>
                <a:spcPct val="50000"/>
              </a:spcBef>
            </a:pPr>
            <a:r>
              <a:rPr lang="en-US" altLang="zh-CN" sz="2800" b="1" i="1" dirty="0">
                <a:latin typeface="Arial" panose="020B0604020202020204" pitchFamily="34" charset="0"/>
                <a:ea typeface="宋体" panose="02010600030101010101" pitchFamily="2" charset="-122"/>
              </a:rPr>
              <a:t>C</a:t>
            </a:r>
            <a:endParaRPr lang="en-US" altLang="zh-CN" sz="2800" b="1" i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9963" name="文本框 39962"/>
          <p:cNvSpPr txBox="1"/>
          <p:nvPr/>
        </p:nvSpPr>
        <p:spPr>
          <a:xfrm>
            <a:off x="3324225" y="6438900"/>
            <a:ext cx="504825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spcBef>
                <a:spcPct val="50000"/>
              </a:spcBef>
            </a:pPr>
            <a:r>
              <a:rPr lang="en-US" altLang="zh-CN" sz="2800" b="1" i="1" dirty="0">
                <a:latin typeface="Arial" panose="020B0604020202020204" pitchFamily="34" charset="0"/>
                <a:ea typeface="宋体" panose="02010600030101010101" pitchFamily="2" charset="-122"/>
              </a:rPr>
              <a:t>Q</a:t>
            </a:r>
            <a:endParaRPr lang="en-US" altLang="zh-CN" sz="2800" b="1" i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9964" name="文本框 39963"/>
          <p:cNvSpPr txBox="1"/>
          <p:nvPr/>
        </p:nvSpPr>
        <p:spPr>
          <a:xfrm>
            <a:off x="5627688" y="6438900"/>
            <a:ext cx="504825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spcBef>
                <a:spcPct val="50000"/>
              </a:spcBef>
            </a:pPr>
            <a:r>
              <a:rPr lang="en-US" altLang="zh-CN" sz="2800" b="1" i="1" dirty="0">
                <a:latin typeface="Arial" panose="020B0604020202020204" pitchFamily="34" charset="0"/>
                <a:ea typeface="宋体" panose="02010600030101010101" pitchFamily="2" charset="-122"/>
              </a:rPr>
              <a:t>M</a:t>
            </a:r>
            <a:endParaRPr lang="en-US" altLang="zh-CN" sz="2800" b="1" i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9965" name="直接连接符 39964"/>
          <p:cNvSpPr/>
          <p:nvPr/>
        </p:nvSpPr>
        <p:spPr>
          <a:xfrm>
            <a:off x="4764088" y="5265738"/>
            <a:ext cx="0" cy="1189037"/>
          </a:xfrm>
          <a:prstGeom prst="line">
            <a:avLst/>
          </a:prstGeom>
          <a:ln w="38100" cap="flat" cmpd="sng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</p:sp>
      <p:sp>
        <p:nvSpPr>
          <p:cNvPr id="39966" name="文本框 39965"/>
          <p:cNvSpPr txBox="1"/>
          <p:nvPr/>
        </p:nvSpPr>
        <p:spPr>
          <a:xfrm>
            <a:off x="4440238" y="6316663"/>
            <a:ext cx="6477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3600" b="1" dirty="0">
                <a:solidFill>
                  <a:srgbClr val="F83616"/>
                </a:solidFill>
                <a:latin typeface="Times New Roman" panose="02020603050405020304" pitchFamily="18" charset="0"/>
                <a:ea typeface="华文新魏" panose="02010800040101010101" pitchFamily="2" charset="-122"/>
              </a:rPr>
              <a:t>2</a:t>
            </a:r>
            <a:r>
              <a:rPr lang="en-US" altLang="zh-CN" sz="3600" b="1" i="1" dirty="0">
                <a:solidFill>
                  <a:srgbClr val="F83616"/>
                </a:solidFill>
                <a:latin typeface="Times New Roman" panose="02020603050405020304" pitchFamily="18" charset="0"/>
                <a:ea typeface="华文新魏" panose="02010800040101010101" pitchFamily="2" charset="-122"/>
              </a:rPr>
              <a:t>x</a:t>
            </a:r>
            <a:endParaRPr lang="en-US" altLang="zh-CN" sz="3600" b="1" i="1" dirty="0">
              <a:solidFill>
                <a:srgbClr val="F83616"/>
              </a:solidFill>
              <a:latin typeface="Times New Roman" panose="02020603050405020304" pitchFamily="18" charset="0"/>
              <a:ea typeface="华文新魏" panose="02010800040101010101" pitchFamily="2" charset="-122"/>
            </a:endParaRPr>
          </a:p>
        </p:txBody>
      </p:sp>
      <p:sp>
        <p:nvSpPr>
          <p:cNvPr id="39967" name="文本框 39966"/>
          <p:cNvSpPr txBox="1"/>
          <p:nvPr/>
        </p:nvSpPr>
        <p:spPr>
          <a:xfrm>
            <a:off x="5880100" y="5524500"/>
            <a:ext cx="6477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3600" b="1" i="1" dirty="0">
                <a:solidFill>
                  <a:srgbClr val="F83616"/>
                </a:solidFill>
                <a:latin typeface="Times New Roman" panose="02020603050405020304" pitchFamily="18" charset="0"/>
                <a:ea typeface="华文新魏" panose="02010800040101010101" pitchFamily="2" charset="-122"/>
              </a:rPr>
              <a:t>x</a:t>
            </a:r>
            <a:endParaRPr lang="en-US" altLang="zh-CN" sz="3600" b="1" i="1" dirty="0">
              <a:solidFill>
                <a:srgbClr val="F83616"/>
              </a:solidFill>
              <a:latin typeface="Times New Roman" panose="02020603050405020304" pitchFamily="18" charset="0"/>
              <a:ea typeface="华文新魏" panose="02010800040101010101" pitchFamily="2" charset="-122"/>
            </a:endParaRPr>
          </a:p>
        </p:txBody>
      </p:sp>
      <p:sp>
        <p:nvSpPr>
          <p:cNvPr id="39968" name="文本框 39967"/>
          <p:cNvSpPr txBox="1"/>
          <p:nvPr/>
        </p:nvSpPr>
        <p:spPr>
          <a:xfrm>
            <a:off x="4332288" y="4624388"/>
            <a:ext cx="6477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3600" b="1" dirty="0">
                <a:solidFill>
                  <a:srgbClr val="F83616"/>
                </a:solidFill>
                <a:latin typeface="Times New Roman" panose="02020603050405020304" pitchFamily="18" charset="0"/>
                <a:ea typeface="华文新魏" panose="02010800040101010101" pitchFamily="2" charset="-122"/>
              </a:rPr>
              <a:t>2</a:t>
            </a:r>
            <a:r>
              <a:rPr lang="en-US" altLang="zh-CN" sz="3600" b="1" i="1" dirty="0">
                <a:solidFill>
                  <a:srgbClr val="F83616"/>
                </a:solidFill>
                <a:latin typeface="Times New Roman" panose="02020603050405020304" pitchFamily="18" charset="0"/>
                <a:ea typeface="华文新魏" panose="02010800040101010101" pitchFamily="2" charset="-122"/>
              </a:rPr>
              <a:t>x</a:t>
            </a:r>
            <a:endParaRPr lang="en-US" altLang="zh-CN" sz="3600" b="1" i="1" dirty="0">
              <a:solidFill>
                <a:srgbClr val="F83616"/>
              </a:solidFill>
              <a:latin typeface="Times New Roman" panose="02020603050405020304" pitchFamily="18" charset="0"/>
              <a:ea typeface="华文新魏" panose="02010800040101010101" pitchFamily="2" charset="-122"/>
            </a:endParaRPr>
          </a:p>
        </p:txBody>
      </p:sp>
      <p:sp>
        <p:nvSpPr>
          <p:cNvPr id="39969" name="文本框 39968"/>
          <p:cNvSpPr txBox="1"/>
          <p:nvPr/>
        </p:nvSpPr>
        <p:spPr>
          <a:xfrm>
            <a:off x="3216275" y="5524500"/>
            <a:ext cx="6477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3600" b="1" i="1" dirty="0">
                <a:solidFill>
                  <a:srgbClr val="F83616"/>
                </a:solidFill>
                <a:latin typeface="Times New Roman" panose="02020603050405020304" pitchFamily="18" charset="0"/>
                <a:ea typeface="华文新魏" panose="02010800040101010101" pitchFamily="2" charset="-122"/>
              </a:rPr>
              <a:t>x</a:t>
            </a:r>
            <a:endParaRPr lang="en-US" altLang="zh-CN" sz="3600" b="1" i="1" dirty="0">
              <a:solidFill>
                <a:srgbClr val="F83616"/>
              </a:solidFill>
              <a:latin typeface="Times New Roman" panose="02020603050405020304" pitchFamily="18" charset="0"/>
              <a:ea typeface="华文新魏" panose="02010800040101010101" pitchFamily="2" charset="-122"/>
            </a:endParaRPr>
          </a:p>
        </p:txBody>
      </p:sp>
      <p:sp>
        <p:nvSpPr>
          <p:cNvPr id="39970" name="右箭头 39969"/>
          <p:cNvSpPr/>
          <p:nvPr/>
        </p:nvSpPr>
        <p:spPr>
          <a:xfrm>
            <a:off x="5375275" y="4292600"/>
            <a:ext cx="792163" cy="107950"/>
          </a:xfrm>
          <a:prstGeom prst="rightArrow">
            <a:avLst>
              <a:gd name="adj1" fmla="val 50000"/>
              <a:gd name="adj2" fmla="val 183455"/>
            </a:avLst>
          </a:prstGeom>
          <a:solidFill>
            <a:srgbClr val="FF66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9971" name="文本框 39970"/>
          <p:cNvSpPr txBox="1"/>
          <p:nvPr/>
        </p:nvSpPr>
        <p:spPr>
          <a:xfrm>
            <a:off x="6132513" y="4011613"/>
            <a:ext cx="1189037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3600" b="1" dirty="0">
                <a:solidFill>
                  <a:srgbClr val="F83616"/>
                </a:solidFill>
                <a:latin typeface="Times New Roman" panose="02020603050405020304" pitchFamily="18" charset="0"/>
                <a:ea typeface="华文新魏" panose="02010800040101010101" pitchFamily="2" charset="-122"/>
              </a:rPr>
              <a:t>80-</a:t>
            </a:r>
            <a:r>
              <a:rPr lang="en-US" altLang="zh-CN" sz="3600" b="1" i="1" dirty="0">
                <a:solidFill>
                  <a:srgbClr val="F83616"/>
                </a:solidFill>
                <a:latin typeface="Times New Roman" panose="02020603050405020304" pitchFamily="18" charset="0"/>
                <a:ea typeface="华文新魏" panose="02010800040101010101" pitchFamily="2" charset="-122"/>
              </a:rPr>
              <a:t>x</a:t>
            </a:r>
            <a:endParaRPr lang="en-US" altLang="zh-CN" sz="3600" b="1" i="1" dirty="0">
              <a:solidFill>
                <a:srgbClr val="F83616"/>
              </a:solidFill>
              <a:latin typeface="Times New Roman" panose="02020603050405020304" pitchFamily="18" charset="0"/>
              <a:ea typeface="华文新魏" panose="02010800040101010101" pitchFamily="2" charset="-122"/>
            </a:endParaRPr>
          </a:p>
        </p:txBody>
      </p:sp>
      <p:grpSp>
        <p:nvGrpSpPr>
          <p:cNvPr id="39990" name="组合 39989"/>
          <p:cNvGrpSpPr/>
          <p:nvPr/>
        </p:nvGrpSpPr>
        <p:grpSpPr>
          <a:xfrm>
            <a:off x="7175818" y="1304925"/>
            <a:ext cx="4103687" cy="2628900"/>
            <a:chOff x="3061" y="2205"/>
            <a:chExt cx="2585" cy="1656"/>
          </a:xfrm>
        </p:grpSpPr>
        <p:sp>
          <p:nvSpPr>
            <p:cNvPr id="39985" name="等腰三角形 39984"/>
            <p:cNvSpPr/>
            <p:nvPr/>
          </p:nvSpPr>
          <p:spPr>
            <a:xfrm>
              <a:off x="3061" y="2205"/>
              <a:ext cx="2585" cy="1656"/>
            </a:xfrm>
            <a:prstGeom prst="triangle">
              <a:avLst>
                <a:gd name="adj" fmla="val 76449"/>
              </a:avLst>
            </a:prstGeom>
            <a:solidFill>
              <a:schemeClr val="accent1"/>
            </a:solidFill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9986" name="矩形 39985"/>
            <p:cNvSpPr/>
            <p:nvPr/>
          </p:nvSpPr>
          <p:spPr>
            <a:xfrm>
              <a:off x="3765" y="3317"/>
              <a:ext cx="1678" cy="523"/>
            </a:xfrm>
            <a:prstGeom prst="rect">
              <a:avLst/>
            </a:prstGeom>
            <a:solidFill>
              <a:srgbClr val="FF00FF"/>
            </a:solidFill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9987" name="直接连接符 39986"/>
            <p:cNvSpPr/>
            <p:nvPr/>
          </p:nvSpPr>
          <p:spPr>
            <a:xfrm flipH="1">
              <a:off x="4898" y="3317"/>
              <a:ext cx="0" cy="500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sp>
        <p:sp>
          <p:nvSpPr>
            <p:cNvPr id="39988" name="直接连接符 39987"/>
            <p:cNvSpPr/>
            <p:nvPr/>
          </p:nvSpPr>
          <p:spPr>
            <a:xfrm>
              <a:off x="5035" y="2228"/>
              <a:ext cx="0" cy="1633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9989" name="直接连接符 39988"/>
            <p:cNvSpPr/>
            <p:nvPr/>
          </p:nvSpPr>
          <p:spPr>
            <a:xfrm flipH="1">
              <a:off x="4332" y="3339"/>
              <a:ext cx="0" cy="500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sp>
      </p:grpSp>
      <p:grpSp>
        <p:nvGrpSpPr>
          <p:cNvPr id="39997" name="组合 39996"/>
          <p:cNvGrpSpPr/>
          <p:nvPr/>
        </p:nvGrpSpPr>
        <p:grpSpPr>
          <a:xfrm>
            <a:off x="6564313" y="3824288"/>
            <a:ext cx="4103687" cy="2628900"/>
            <a:chOff x="3175" y="2409"/>
            <a:chExt cx="2585" cy="1656"/>
          </a:xfrm>
        </p:grpSpPr>
        <p:sp>
          <p:nvSpPr>
            <p:cNvPr id="39992" name="等腰三角形 39991"/>
            <p:cNvSpPr/>
            <p:nvPr/>
          </p:nvSpPr>
          <p:spPr>
            <a:xfrm>
              <a:off x="3175" y="2409"/>
              <a:ext cx="2585" cy="1656"/>
            </a:xfrm>
            <a:prstGeom prst="triangle">
              <a:avLst>
                <a:gd name="adj" fmla="val 76449"/>
              </a:avLst>
            </a:prstGeom>
            <a:solidFill>
              <a:schemeClr val="accent1"/>
            </a:solidFill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9993" name="矩形 39992"/>
            <p:cNvSpPr/>
            <p:nvPr/>
          </p:nvSpPr>
          <p:spPr>
            <a:xfrm rot="5400000">
              <a:off x="4399" y="3134"/>
              <a:ext cx="1202" cy="613"/>
            </a:xfrm>
            <a:prstGeom prst="rect">
              <a:avLst/>
            </a:prstGeom>
            <a:solidFill>
              <a:srgbClr val="FF00FF"/>
            </a:solidFill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9994" name="直接连接符 39993"/>
            <p:cNvSpPr/>
            <p:nvPr/>
          </p:nvSpPr>
          <p:spPr>
            <a:xfrm rot="-5400000" flipH="1" flipV="1">
              <a:off x="4978" y="3101"/>
              <a:ext cx="0" cy="658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sp>
        <p:sp>
          <p:nvSpPr>
            <p:cNvPr id="39995" name="直接连接符 39994"/>
            <p:cNvSpPr/>
            <p:nvPr/>
          </p:nvSpPr>
          <p:spPr>
            <a:xfrm>
              <a:off x="5149" y="2432"/>
              <a:ext cx="0" cy="1633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9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9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9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9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39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39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39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39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66" grpId="0"/>
      <p:bldP spid="39967" grpId="0"/>
      <p:bldP spid="39968" grpId="0"/>
      <p:bldP spid="39969" grpId="0"/>
      <p:bldP spid="3997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62" name="文本占位符 40961"/>
          <p:cNvSpPr>
            <a:spLocks noGrp="1"/>
          </p:cNvSpPr>
          <p:nvPr>
            <p:ph type="body" idx="1"/>
          </p:nvPr>
        </p:nvSpPr>
        <p:spPr>
          <a:xfrm>
            <a:off x="0" y="1565275"/>
            <a:ext cx="11986260" cy="3095625"/>
          </a:xfrm>
        </p:spPr>
        <p:txBody>
          <a:bodyPr/>
          <a:p>
            <a:pPr>
              <a:lnSpc>
                <a:spcPct val="90000"/>
              </a:lnSpc>
            </a:pP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一块三角形的木板</a:t>
            </a:r>
            <a:r>
              <a:rPr lang="en-US" altLang="zh-CN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它的边</a:t>
            </a:r>
            <a:r>
              <a:rPr lang="en-US" altLang="zh-CN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为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120</a:t>
            </a:r>
            <a:r>
              <a:rPr lang="en-US" altLang="zh-CN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mm,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高</a:t>
            </a:r>
            <a:r>
              <a:rPr lang="en-US" altLang="zh-CN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为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r>
              <a:rPr lang="en-US" altLang="zh-CN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mm</a:t>
            </a:r>
            <a:endParaRPr lang="en-US" altLang="zh-CN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如果原题中所要加工的零件只是一个矩形，这样，此矩形零件的两条边长就不能确定，但这个矩形面积有最大值，求达到这个最大值时矩形零件的两条边长。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63" name="等腰三角形 40962"/>
          <p:cNvSpPr/>
          <p:nvPr/>
        </p:nvSpPr>
        <p:spPr>
          <a:xfrm>
            <a:off x="3503613" y="3644900"/>
            <a:ext cx="4105275" cy="2735263"/>
          </a:xfrm>
          <a:prstGeom prst="triangle">
            <a:avLst>
              <a:gd name="adj" fmla="val 76449"/>
            </a:avLst>
          </a:prstGeom>
          <a:solidFill>
            <a:schemeClr val="accent1"/>
          </a:solidFill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40964" name="矩形 40963"/>
          <p:cNvSpPr/>
          <p:nvPr/>
        </p:nvSpPr>
        <p:spPr>
          <a:xfrm>
            <a:off x="4727575" y="5300663"/>
            <a:ext cx="2520950" cy="1081087"/>
          </a:xfrm>
          <a:prstGeom prst="rect">
            <a:avLst/>
          </a:prstGeom>
          <a:solidFill>
            <a:srgbClr val="FF00FF"/>
          </a:solidFill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40965" name="直接连接符 40964"/>
          <p:cNvSpPr/>
          <p:nvPr/>
        </p:nvSpPr>
        <p:spPr>
          <a:xfrm>
            <a:off x="6635750" y="3644900"/>
            <a:ext cx="0" cy="2736850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40966" name="文本框 40965"/>
          <p:cNvSpPr txBox="1"/>
          <p:nvPr/>
        </p:nvSpPr>
        <p:spPr>
          <a:xfrm>
            <a:off x="6132513" y="3162300"/>
            <a:ext cx="504825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spcBef>
                <a:spcPct val="50000"/>
              </a:spcBef>
            </a:pPr>
            <a:r>
              <a:rPr lang="en-US" altLang="zh-CN" sz="2800" b="1" i="1" dirty="0">
                <a:latin typeface="Arial" panose="020B0604020202020204" pitchFamily="34" charset="0"/>
                <a:ea typeface="宋体" panose="02010600030101010101" pitchFamily="2" charset="-122"/>
              </a:rPr>
              <a:t>A</a:t>
            </a:r>
            <a:endParaRPr lang="en-US" altLang="zh-CN" sz="2800" b="1" i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0967" name="文本框 40966"/>
          <p:cNvSpPr txBox="1"/>
          <p:nvPr/>
        </p:nvSpPr>
        <p:spPr>
          <a:xfrm>
            <a:off x="6383338" y="6338888"/>
            <a:ext cx="504825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spcBef>
                <a:spcPct val="50000"/>
              </a:spcBef>
            </a:pPr>
            <a:r>
              <a:rPr lang="en-US" altLang="zh-CN" sz="2800" b="1" i="1" dirty="0">
                <a:latin typeface="Arial" panose="020B0604020202020204" pitchFamily="34" charset="0"/>
                <a:ea typeface="宋体" panose="02010600030101010101" pitchFamily="2" charset="-122"/>
              </a:rPr>
              <a:t>D</a:t>
            </a:r>
            <a:endParaRPr lang="en-US" altLang="zh-CN" sz="2800" b="1" i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0968" name="文本框 40967"/>
          <p:cNvSpPr txBox="1"/>
          <p:nvPr/>
        </p:nvSpPr>
        <p:spPr>
          <a:xfrm>
            <a:off x="7319963" y="6294438"/>
            <a:ext cx="504825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spcBef>
                <a:spcPct val="50000"/>
              </a:spcBef>
            </a:pPr>
            <a:r>
              <a:rPr lang="en-US" altLang="zh-CN" sz="2800" b="1" i="1" dirty="0">
                <a:latin typeface="Arial" panose="020B0604020202020204" pitchFamily="34" charset="0"/>
                <a:ea typeface="宋体" panose="02010600030101010101" pitchFamily="2" charset="-122"/>
              </a:rPr>
              <a:t>C</a:t>
            </a:r>
            <a:endParaRPr lang="en-US" altLang="zh-CN" sz="2800" b="1" i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0969" name="文本框 40968"/>
          <p:cNvSpPr txBox="1"/>
          <p:nvPr/>
        </p:nvSpPr>
        <p:spPr>
          <a:xfrm>
            <a:off x="3143250" y="6294438"/>
            <a:ext cx="504825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spcBef>
                <a:spcPct val="50000"/>
              </a:spcBef>
            </a:pPr>
            <a:r>
              <a:rPr lang="en-US" altLang="zh-CN" sz="2800" b="1" i="1" dirty="0">
                <a:latin typeface="Arial" panose="020B0604020202020204" pitchFamily="34" charset="0"/>
                <a:ea typeface="宋体" panose="02010600030101010101" pitchFamily="2" charset="-122"/>
              </a:rPr>
              <a:t>B</a:t>
            </a:r>
            <a:endParaRPr lang="en-US" altLang="zh-CN" sz="2800" b="1" i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0970" name="文本框 40969"/>
          <p:cNvSpPr txBox="1"/>
          <p:nvPr/>
        </p:nvSpPr>
        <p:spPr>
          <a:xfrm>
            <a:off x="4367213" y="4926013"/>
            <a:ext cx="504825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spcBef>
                <a:spcPct val="50000"/>
              </a:spcBef>
            </a:pPr>
            <a:r>
              <a:rPr lang="en-US" altLang="zh-CN" sz="2800" b="1" i="1" dirty="0">
                <a:latin typeface="Arial" panose="020B0604020202020204" pitchFamily="34" charset="0"/>
                <a:ea typeface="宋体" panose="02010600030101010101" pitchFamily="2" charset="-122"/>
              </a:rPr>
              <a:t>P</a:t>
            </a:r>
            <a:endParaRPr lang="en-US" altLang="zh-CN" sz="2800" b="1" i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0971" name="文本框 40970"/>
          <p:cNvSpPr txBox="1"/>
          <p:nvPr/>
        </p:nvSpPr>
        <p:spPr>
          <a:xfrm>
            <a:off x="6203950" y="4868863"/>
            <a:ext cx="504825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spcBef>
                <a:spcPct val="50000"/>
              </a:spcBef>
            </a:pPr>
            <a:r>
              <a:rPr lang="en-US" altLang="zh-CN" sz="2800" b="1" i="1" dirty="0">
                <a:latin typeface="Arial" panose="020B0604020202020204" pitchFamily="34" charset="0"/>
                <a:ea typeface="宋体" panose="02010600030101010101" pitchFamily="2" charset="-122"/>
              </a:rPr>
              <a:t>E</a:t>
            </a:r>
            <a:endParaRPr lang="en-US" altLang="zh-CN" sz="2800" b="1" i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0972" name="文本框 40971"/>
          <p:cNvSpPr txBox="1"/>
          <p:nvPr/>
        </p:nvSpPr>
        <p:spPr>
          <a:xfrm>
            <a:off x="7175500" y="4868863"/>
            <a:ext cx="504825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spcBef>
                <a:spcPct val="50000"/>
              </a:spcBef>
            </a:pPr>
            <a:r>
              <a:rPr lang="en-US" altLang="zh-CN" sz="2800" b="1" i="1" dirty="0">
                <a:latin typeface="Arial" panose="020B0604020202020204" pitchFamily="34" charset="0"/>
                <a:ea typeface="宋体" panose="02010600030101010101" pitchFamily="2" charset="-122"/>
              </a:rPr>
              <a:t>N</a:t>
            </a:r>
            <a:endParaRPr lang="en-US" altLang="zh-CN" sz="2800" b="1" i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0973" name="文本框 40972"/>
          <p:cNvSpPr txBox="1"/>
          <p:nvPr/>
        </p:nvSpPr>
        <p:spPr>
          <a:xfrm>
            <a:off x="4475163" y="6294438"/>
            <a:ext cx="504825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spcBef>
                <a:spcPct val="50000"/>
              </a:spcBef>
            </a:pPr>
            <a:r>
              <a:rPr lang="en-US" altLang="zh-CN" sz="2800" b="1" i="1" dirty="0">
                <a:latin typeface="Arial" panose="020B0604020202020204" pitchFamily="34" charset="0"/>
                <a:ea typeface="宋体" panose="02010600030101010101" pitchFamily="2" charset="-122"/>
              </a:rPr>
              <a:t>Q</a:t>
            </a:r>
            <a:endParaRPr lang="en-US" altLang="zh-CN" sz="2800" b="1" i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0974" name="文本框 40973"/>
          <p:cNvSpPr txBox="1"/>
          <p:nvPr/>
        </p:nvSpPr>
        <p:spPr>
          <a:xfrm>
            <a:off x="6888163" y="6338888"/>
            <a:ext cx="504825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spcBef>
                <a:spcPct val="50000"/>
              </a:spcBef>
            </a:pPr>
            <a:r>
              <a:rPr lang="en-US" altLang="zh-CN" sz="2800" b="1" i="1" dirty="0">
                <a:latin typeface="Arial" panose="020B0604020202020204" pitchFamily="34" charset="0"/>
                <a:ea typeface="宋体" panose="02010600030101010101" pitchFamily="2" charset="-122"/>
              </a:rPr>
              <a:t>M</a:t>
            </a:r>
            <a:endParaRPr lang="en-US" altLang="zh-CN" sz="2800" b="1" i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0975" name="标题 40974"/>
          <p:cNvSpPr>
            <a:spLocks noGrp="1"/>
          </p:cNvSpPr>
          <p:nvPr>
            <p:ph type="title"/>
          </p:nvPr>
        </p:nvSpPr>
        <p:spPr>
          <a:xfrm>
            <a:off x="-4445" y="8255"/>
            <a:ext cx="3306445" cy="755650"/>
          </a:xfrm>
          <a:noFill/>
          <a:ln w="57150">
            <a:solidFill>
              <a:srgbClr val="0070C0"/>
            </a:solidFill>
            <a:miter/>
          </a:ln>
        </p:spPr>
        <p:txBody>
          <a:bodyPr vert="horz" rtlCol="0" anchor="ctr" anchorCtr="0">
            <a:normAutofit fontScale="90000"/>
          </a:bodyPr>
          <a:p>
            <a:pPr lvl="0" algn="ctr">
              <a:buClrTx/>
              <a:buSzTx/>
              <a:buFontTx/>
            </a:pPr>
            <a:r>
              <a:rPr lang="zh-CN" altLang="en-US" b="1" dirty="0">
                <a:effectLst>
                  <a:outerShdw blurRad="38100" dist="38100" dir="2700000">
                    <a:srgbClr val="FFFFFF"/>
                  </a:outerShdw>
                </a:effectLst>
                <a:sym typeface="+mn-ea"/>
              </a:rPr>
              <a:t>再变一变</a:t>
            </a:r>
            <a:endParaRPr lang="zh-CN" altLang="en-US" b="1" dirty="0">
              <a:effectLst>
                <a:outerShdw blurRad="38100" dist="38100" dir="2700000">
                  <a:srgbClr val="FFFFFF"/>
                </a:outerShdw>
              </a:effectLst>
              <a:sym typeface="+mn-ea"/>
            </a:endParaRPr>
          </a:p>
        </p:txBody>
      </p:sp>
      <p:sp>
        <p:nvSpPr>
          <p:cNvPr id="40977" name="文本框 40976"/>
          <p:cNvSpPr txBox="1"/>
          <p:nvPr/>
        </p:nvSpPr>
        <p:spPr>
          <a:xfrm>
            <a:off x="5772150" y="6200775"/>
            <a:ext cx="6477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3600" b="1" i="1" dirty="0">
                <a:solidFill>
                  <a:srgbClr val="F83616"/>
                </a:solidFill>
                <a:latin typeface="Times New Roman" panose="02020603050405020304" pitchFamily="18" charset="0"/>
                <a:ea typeface="华文新魏" panose="02010800040101010101" pitchFamily="2" charset="-122"/>
              </a:rPr>
              <a:t>y</a:t>
            </a:r>
            <a:endParaRPr lang="en-US" altLang="zh-CN" sz="3600" b="1" i="1" dirty="0">
              <a:solidFill>
                <a:srgbClr val="F83616"/>
              </a:solidFill>
              <a:latin typeface="Times New Roman" panose="02020603050405020304" pitchFamily="18" charset="0"/>
              <a:ea typeface="华文新魏" panose="02010800040101010101" pitchFamily="2" charset="-122"/>
            </a:endParaRPr>
          </a:p>
        </p:txBody>
      </p:sp>
      <p:sp>
        <p:nvSpPr>
          <p:cNvPr id="40978" name="文本框 40977"/>
          <p:cNvSpPr txBox="1"/>
          <p:nvPr/>
        </p:nvSpPr>
        <p:spPr>
          <a:xfrm>
            <a:off x="7248525" y="5553075"/>
            <a:ext cx="6477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3600" b="1" i="1" dirty="0">
                <a:solidFill>
                  <a:srgbClr val="F83616"/>
                </a:solidFill>
                <a:latin typeface="Times New Roman" panose="02020603050405020304" pitchFamily="18" charset="0"/>
                <a:ea typeface="华文新魏" panose="02010800040101010101" pitchFamily="2" charset="-122"/>
              </a:rPr>
              <a:t>x</a:t>
            </a:r>
            <a:endParaRPr lang="en-US" altLang="zh-CN" sz="3600" b="1" i="1" dirty="0">
              <a:solidFill>
                <a:srgbClr val="F83616"/>
              </a:solidFill>
              <a:latin typeface="Times New Roman" panose="02020603050405020304" pitchFamily="18" charset="0"/>
              <a:ea typeface="华文新魏" panose="02010800040101010101" pitchFamily="2" charset="-122"/>
            </a:endParaRPr>
          </a:p>
        </p:txBody>
      </p:sp>
      <p:sp>
        <p:nvSpPr>
          <p:cNvPr id="40979" name="文本框 40978"/>
          <p:cNvSpPr txBox="1"/>
          <p:nvPr/>
        </p:nvSpPr>
        <p:spPr>
          <a:xfrm>
            <a:off x="5770563" y="4695825"/>
            <a:ext cx="6477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3600" b="1" i="1" dirty="0">
                <a:solidFill>
                  <a:srgbClr val="F83616"/>
                </a:solidFill>
                <a:latin typeface="Times New Roman" panose="02020603050405020304" pitchFamily="18" charset="0"/>
                <a:ea typeface="华文新魏" panose="02010800040101010101" pitchFamily="2" charset="-122"/>
              </a:rPr>
              <a:t>y</a:t>
            </a:r>
            <a:endParaRPr lang="en-US" altLang="zh-CN" sz="3600" b="1" i="1" dirty="0">
              <a:solidFill>
                <a:srgbClr val="F83616"/>
              </a:solidFill>
              <a:latin typeface="Times New Roman" panose="02020603050405020304" pitchFamily="18" charset="0"/>
              <a:ea typeface="华文新魏" panose="02010800040101010101" pitchFamily="2" charset="-122"/>
            </a:endParaRPr>
          </a:p>
        </p:txBody>
      </p:sp>
      <p:sp>
        <p:nvSpPr>
          <p:cNvPr id="40980" name="文本框 40979"/>
          <p:cNvSpPr txBox="1"/>
          <p:nvPr/>
        </p:nvSpPr>
        <p:spPr>
          <a:xfrm>
            <a:off x="4332288" y="5595938"/>
            <a:ext cx="6477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3600" b="1" i="1" dirty="0">
                <a:solidFill>
                  <a:srgbClr val="F83616"/>
                </a:solidFill>
                <a:latin typeface="Times New Roman" panose="02020603050405020304" pitchFamily="18" charset="0"/>
                <a:ea typeface="华文新魏" panose="02010800040101010101" pitchFamily="2" charset="-122"/>
              </a:rPr>
              <a:t>x</a:t>
            </a:r>
            <a:endParaRPr lang="en-US" altLang="zh-CN" sz="3600" b="1" i="1" dirty="0">
              <a:solidFill>
                <a:srgbClr val="F83616"/>
              </a:solidFill>
              <a:latin typeface="Times New Roman" panose="02020603050405020304" pitchFamily="18" charset="0"/>
              <a:ea typeface="华文新魏" panose="02010800040101010101" pitchFamily="2" charset="-122"/>
            </a:endParaRPr>
          </a:p>
        </p:txBody>
      </p:sp>
      <p:sp>
        <p:nvSpPr>
          <p:cNvPr id="40981" name="右箭头 40980"/>
          <p:cNvSpPr/>
          <p:nvPr/>
        </p:nvSpPr>
        <p:spPr>
          <a:xfrm>
            <a:off x="6813550" y="4364038"/>
            <a:ext cx="792163" cy="107950"/>
          </a:xfrm>
          <a:prstGeom prst="rightArrow">
            <a:avLst>
              <a:gd name="adj1" fmla="val 50000"/>
              <a:gd name="adj2" fmla="val 183455"/>
            </a:avLst>
          </a:prstGeom>
          <a:solidFill>
            <a:srgbClr val="FF66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40982" name="文本框 40981"/>
          <p:cNvSpPr txBox="1"/>
          <p:nvPr/>
        </p:nvSpPr>
        <p:spPr>
          <a:xfrm>
            <a:off x="7570788" y="4083050"/>
            <a:ext cx="1189037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3600" b="1" dirty="0">
                <a:solidFill>
                  <a:srgbClr val="F83616"/>
                </a:solidFill>
                <a:latin typeface="Times New Roman" panose="02020603050405020304" pitchFamily="18" charset="0"/>
                <a:ea typeface="华文新魏" panose="02010800040101010101" pitchFamily="2" charset="-122"/>
              </a:rPr>
              <a:t>80-</a:t>
            </a:r>
            <a:r>
              <a:rPr lang="en-US" altLang="zh-CN" sz="3600" b="1" i="1" dirty="0">
                <a:solidFill>
                  <a:srgbClr val="F83616"/>
                </a:solidFill>
                <a:latin typeface="Times New Roman" panose="02020603050405020304" pitchFamily="18" charset="0"/>
                <a:ea typeface="华文新魏" panose="02010800040101010101" pitchFamily="2" charset="-122"/>
              </a:rPr>
              <a:t>x</a:t>
            </a:r>
            <a:endParaRPr lang="en-US" altLang="zh-CN" sz="3600" b="1" i="1" dirty="0">
              <a:solidFill>
                <a:srgbClr val="F83616"/>
              </a:solidFill>
              <a:latin typeface="Times New Roman" panose="02020603050405020304" pitchFamily="18" charset="0"/>
              <a:ea typeface="华文新魏" panose="0201080004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48920" y="944880"/>
            <a:ext cx="30029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rgbClr val="C00000"/>
                </a:solidFill>
              </a:rPr>
              <a:t>中考链接</a:t>
            </a:r>
            <a:endParaRPr lang="zh-CN" altLang="en-US" sz="3600" b="1">
              <a:solidFill>
                <a:srgbClr val="C00000"/>
              </a:solidFill>
            </a:endParaRPr>
          </a:p>
        </p:txBody>
      </p:sp>
      <p:sp>
        <p:nvSpPr>
          <p:cNvPr id="4" name="文本框 3" descr="7b0a2020202022776f7264617274223a20227b5c2269645c223a32353030323034372c5c227469645c223a5c225c227d220a7d0a"/>
          <p:cNvSpPr txBox="1"/>
          <p:nvPr/>
        </p:nvSpPr>
        <p:spPr>
          <a:xfrm>
            <a:off x="9300210" y="3825240"/>
            <a:ext cx="1922145" cy="5835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 panose="02010600030101010101" pitchFamily="2" charset="-122"/>
                <a:cs typeface="Times New Roman" panose="02020603050405020304" pitchFamily="18" charset="0"/>
              </a:rPr>
              <a:t>函数思想</a:t>
            </a:r>
            <a:endParaRPr lang="zh-CN" altLang="en-US" sz="32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98120" y="3607435"/>
            <a:ext cx="4781550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latin typeface="+mn-ea"/>
                <a:ea typeface="+mn-ea"/>
                <a:cs typeface="+mn-ea"/>
              </a:rPr>
              <a:t>带着问题讨论：</a:t>
            </a:r>
            <a:endParaRPr lang="zh-CN" altLang="en-US" sz="2000">
              <a:latin typeface="+mn-ea"/>
              <a:ea typeface="+mn-ea"/>
              <a:cs typeface="+mn-ea"/>
            </a:endParaRPr>
          </a:p>
          <a:p>
            <a:r>
              <a:rPr lang="en-US" altLang="zh-CN" sz="2000">
                <a:latin typeface="+mn-ea"/>
                <a:ea typeface="+mn-ea"/>
                <a:cs typeface="+mn-ea"/>
              </a:rPr>
              <a:t>1.</a:t>
            </a:r>
            <a:r>
              <a:rPr lang="zh-CN" altLang="en-US" sz="2000">
                <a:latin typeface="+mn-ea"/>
                <a:ea typeface="+mn-ea"/>
                <a:cs typeface="+mn-ea"/>
                <a:sym typeface="+mn-ea"/>
              </a:rPr>
              <a:t>矩形面积与哪些量有关？</a:t>
            </a:r>
            <a:endParaRPr lang="zh-CN" altLang="en-US" sz="2000">
              <a:latin typeface="+mn-ea"/>
              <a:ea typeface="+mn-ea"/>
              <a:cs typeface="+mn-ea"/>
            </a:endParaRPr>
          </a:p>
          <a:p>
            <a:r>
              <a:rPr lang="en-US" altLang="zh-CN" sz="2000">
                <a:latin typeface="+mn-ea"/>
                <a:ea typeface="+mn-ea"/>
                <a:cs typeface="+mn-ea"/>
              </a:rPr>
              <a:t>2.</a:t>
            </a:r>
            <a:r>
              <a:rPr lang="zh-CN" altLang="en-US" sz="2000">
                <a:latin typeface="+mn-ea"/>
                <a:ea typeface="+mn-ea"/>
                <a:cs typeface="+mn-ea"/>
                <a:sym typeface="+mn-ea"/>
              </a:rPr>
              <a:t>有哪些未知量？</a:t>
            </a:r>
            <a:endParaRPr lang="zh-CN" altLang="en-US" sz="2000">
              <a:latin typeface="+mn-ea"/>
              <a:ea typeface="+mn-ea"/>
              <a:cs typeface="+mn-ea"/>
            </a:endParaRPr>
          </a:p>
          <a:p>
            <a:r>
              <a:rPr lang="en-US" altLang="zh-CN" sz="2000">
                <a:latin typeface="+mn-ea"/>
                <a:ea typeface="+mn-ea"/>
                <a:cs typeface="+mn-ea"/>
              </a:rPr>
              <a:t>3.</a:t>
            </a:r>
            <a:r>
              <a:rPr lang="zh-CN" altLang="en-US" sz="2000">
                <a:latin typeface="+mn-ea"/>
                <a:ea typeface="+mn-ea"/>
                <a:cs typeface="+mn-ea"/>
              </a:rPr>
              <a:t>利用相似三角形，能否直接计算出矩形面积最大时矩形的长宽？</a:t>
            </a:r>
            <a:endParaRPr lang="zh-CN" altLang="en-US" sz="2000">
              <a:latin typeface="+mn-ea"/>
              <a:ea typeface="+mn-ea"/>
              <a:cs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0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40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40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40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40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40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7" grpId="0"/>
      <p:bldP spid="40978" grpId="0"/>
      <p:bldP spid="40979" grpId="0"/>
      <p:bldP spid="40980" grpId="0"/>
      <p:bldP spid="40982" grpId="0"/>
      <p:bldP spid="4" grpId="0" bldLvl="0" animBg="1"/>
      <p:bldP spid="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2226" name="文本占位符 52225"/>
          <p:cNvSpPr>
            <a:spLocks noGrp="1"/>
          </p:cNvSpPr>
          <p:nvPr>
            <p:ph type="body" idx="1"/>
          </p:nvPr>
        </p:nvSpPr>
        <p:spPr>
          <a:xfrm>
            <a:off x="11430" y="908685"/>
            <a:ext cx="12230100" cy="2421255"/>
          </a:xfrm>
        </p:spPr>
        <p:txBody>
          <a:bodyPr/>
          <a:p>
            <a:pPr>
              <a:lnSpc>
                <a:spcPct val="90000"/>
              </a:lnSpc>
            </a:pP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一块三角形的木板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ABC,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它的边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为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120mm,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高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为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80mm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木工师傅要把它加工成一个正方形零件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zh-CN" altLang="en-US" b="1" dirty="0">
                <a:solidFill>
                  <a:srgbClr val="F83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使正方形的一边在</a:t>
            </a:r>
            <a:r>
              <a:rPr lang="en-US" altLang="zh-CN" b="1" dirty="0">
                <a:solidFill>
                  <a:srgbClr val="F83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zh-CN" altLang="en-US" b="1" dirty="0">
                <a:solidFill>
                  <a:srgbClr val="F83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上，其余两个定点分别在</a:t>
            </a:r>
            <a:r>
              <a:rPr lang="en-US" altLang="zh-CN" b="1" dirty="0">
                <a:solidFill>
                  <a:srgbClr val="F83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AB,AC</a:t>
            </a:r>
            <a:r>
              <a:rPr lang="zh-CN" altLang="en-US" b="1" dirty="0">
                <a:solidFill>
                  <a:srgbClr val="F83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上，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问：加工成的正方形零件的边长为多少毫米？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240" name="标题 52239"/>
          <p:cNvSpPr>
            <a:spLocks noGrp="1"/>
          </p:cNvSpPr>
          <p:nvPr>
            <p:ph type="title"/>
          </p:nvPr>
        </p:nvSpPr>
        <p:spPr>
          <a:xfrm>
            <a:off x="0" y="8255"/>
            <a:ext cx="2045335" cy="755650"/>
          </a:xfrm>
          <a:noFill/>
          <a:ln w="57150">
            <a:solidFill>
              <a:srgbClr val="0070C0"/>
            </a:solidFill>
            <a:miter/>
          </a:ln>
        </p:spPr>
        <p:txBody>
          <a:bodyPr vert="horz" rtlCol="0" anchor="ctr" anchorCtr="0">
            <a:normAutofit fontScale="90000"/>
          </a:bodyPr>
          <a:p>
            <a:pPr lvl="0" algn="ctr">
              <a:buClrTx/>
              <a:buSzTx/>
              <a:buFontTx/>
            </a:pPr>
            <a:r>
              <a:rPr lang="zh-CN" altLang="en-US" b="1" dirty="0">
                <a:effectLst>
                  <a:outerShdw blurRad="38100" dist="38100" dir="2700000">
                    <a:srgbClr val="FFFFFF"/>
                  </a:outerShdw>
                </a:effectLst>
                <a:latin typeface="Times New Roman" panose="02020603050405020304" pitchFamily="18" charset="0"/>
                <a:sym typeface="+mn-ea"/>
              </a:rPr>
              <a:t>再思考</a:t>
            </a:r>
            <a:endParaRPr lang="zh-CN" altLang="en-US" b="1" dirty="0">
              <a:effectLst>
                <a:outerShdw blurRad="38100" dist="38100" dir="2700000">
                  <a:srgbClr val="FFFFFF"/>
                </a:outerShdw>
              </a:effectLst>
              <a:latin typeface="Times New Roman" panose="02020603050405020304" pitchFamily="18" charset="0"/>
              <a:sym typeface="+mn-ea"/>
            </a:endParaRPr>
          </a:p>
        </p:txBody>
      </p:sp>
      <p:grpSp>
        <p:nvGrpSpPr>
          <p:cNvPr id="52255" name="组合 52254"/>
          <p:cNvGrpSpPr/>
          <p:nvPr/>
        </p:nvGrpSpPr>
        <p:grpSpPr>
          <a:xfrm>
            <a:off x="7680325" y="4967288"/>
            <a:ext cx="2519363" cy="1549400"/>
            <a:chOff x="3084" y="3181"/>
            <a:chExt cx="1587" cy="976"/>
          </a:xfrm>
        </p:grpSpPr>
        <p:sp>
          <p:nvSpPr>
            <p:cNvPr id="52253" name="等腰三角形 52252"/>
            <p:cNvSpPr/>
            <p:nvPr/>
          </p:nvSpPr>
          <p:spPr>
            <a:xfrm>
              <a:off x="3084" y="3181"/>
              <a:ext cx="1587" cy="976"/>
            </a:xfrm>
            <a:prstGeom prst="triangle">
              <a:avLst>
                <a:gd name="adj" fmla="val 53810"/>
              </a:avLst>
            </a:prstGeom>
            <a:solidFill>
              <a:schemeClr val="accent1"/>
            </a:solidFill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endParaRPr lang="zh-CN" altLang="en-US" i="1">
                <a:cs typeface="Times New Roman" panose="02020603050405020304" pitchFamily="18" charset="0"/>
              </a:endParaRPr>
            </a:p>
          </p:txBody>
        </p:sp>
        <p:sp>
          <p:nvSpPr>
            <p:cNvPr id="52249" name="矩形 52248"/>
            <p:cNvSpPr/>
            <p:nvPr/>
          </p:nvSpPr>
          <p:spPr>
            <a:xfrm rot="-2256911">
              <a:off x="3644" y="3415"/>
              <a:ext cx="617" cy="622"/>
            </a:xfrm>
            <a:prstGeom prst="rect">
              <a:avLst/>
            </a:prstGeom>
            <a:solidFill>
              <a:srgbClr val="FF00FF"/>
            </a:solidFill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endParaRPr lang="zh-CN" altLang="en-US" i="1">
                <a:cs typeface="Times New Roman" panose="02020603050405020304" pitchFamily="18" charset="0"/>
              </a:endParaRPr>
            </a:p>
          </p:txBody>
        </p:sp>
      </p:grpSp>
      <p:sp>
        <p:nvSpPr>
          <p:cNvPr id="52258" name="直接连接符 52257"/>
          <p:cNvSpPr/>
          <p:nvPr/>
        </p:nvSpPr>
        <p:spPr>
          <a:xfrm flipV="1">
            <a:off x="7680325" y="5326063"/>
            <a:ext cx="1657350" cy="1189037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52265" name="矩形 52264"/>
          <p:cNvSpPr/>
          <p:nvPr/>
        </p:nvSpPr>
        <p:spPr>
          <a:xfrm>
            <a:off x="0" y="944880"/>
            <a:ext cx="12156440" cy="242062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>
              <a:lnSpc>
                <a:spcPct val="90000"/>
              </a:lnSpc>
            </a:pP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一块三角形的木板</a:t>
            </a:r>
            <a:r>
              <a:rPr lang="en-US" altLang="zh-CN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它的边</a:t>
            </a:r>
            <a:r>
              <a:rPr lang="en-US" altLang="zh-CN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为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120</a:t>
            </a:r>
            <a:r>
              <a:rPr lang="en-US" altLang="zh-CN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mm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b="1" dirty="0">
                <a:solidFill>
                  <a:srgbClr val="F83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=100</a:t>
            </a:r>
            <a:r>
              <a:rPr lang="en-US" altLang="zh-CN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mm</a:t>
            </a:r>
            <a:r>
              <a:rPr lang="zh-CN" alt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高</a:t>
            </a:r>
            <a:r>
              <a:rPr lang="en-US" altLang="zh-CN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为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r>
              <a:rPr lang="en-US" altLang="zh-CN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mm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木工师傅要把它加工成一个正方形零件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问：加工成的正方形零件的边长</a:t>
            </a:r>
            <a:r>
              <a:rPr lang="zh-CN" altLang="en-US" b="1" dirty="0">
                <a:solidFill>
                  <a:srgbClr val="F83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最大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为多少毫米？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2250" name="组合 52249"/>
          <p:cNvGrpSpPr/>
          <p:nvPr/>
        </p:nvGrpSpPr>
        <p:grpSpPr>
          <a:xfrm>
            <a:off x="1524000" y="2852738"/>
            <a:ext cx="4392613" cy="3287454"/>
            <a:chOff x="45" y="2160"/>
            <a:chExt cx="3040" cy="2254"/>
          </a:xfrm>
        </p:grpSpPr>
        <p:sp>
          <p:nvSpPr>
            <p:cNvPr id="52227" name="等腰三角形 52226"/>
            <p:cNvSpPr/>
            <p:nvPr/>
          </p:nvSpPr>
          <p:spPr>
            <a:xfrm>
              <a:off x="318" y="2409"/>
              <a:ext cx="2585" cy="1656"/>
            </a:xfrm>
            <a:prstGeom prst="triangle">
              <a:avLst>
                <a:gd name="adj" fmla="val 76449"/>
              </a:avLst>
            </a:prstGeom>
            <a:solidFill>
              <a:schemeClr val="accent1"/>
            </a:solidFill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endParaRPr lang="zh-CN" altLang="en-US">
                <a:cs typeface="Times New Roman" panose="02020603050405020304" pitchFamily="18" charset="0"/>
              </a:endParaRPr>
            </a:p>
          </p:txBody>
        </p:sp>
        <p:sp>
          <p:nvSpPr>
            <p:cNvPr id="52228" name="矩形 52227"/>
            <p:cNvSpPr/>
            <p:nvPr/>
          </p:nvSpPr>
          <p:spPr>
            <a:xfrm>
              <a:off x="1452" y="3113"/>
              <a:ext cx="1088" cy="953"/>
            </a:xfrm>
            <a:prstGeom prst="rect">
              <a:avLst/>
            </a:prstGeom>
            <a:solidFill>
              <a:srgbClr val="FF00FF"/>
            </a:solidFill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endParaRPr lang="zh-CN" altLang="en-US">
                <a:cs typeface="Times New Roman" panose="02020603050405020304" pitchFamily="18" charset="0"/>
              </a:endParaRPr>
            </a:p>
          </p:txBody>
        </p:sp>
        <p:sp>
          <p:nvSpPr>
            <p:cNvPr id="52229" name="直接连接符 52228"/>
            <p:cNvSpPr/>
            <p:nvPr/>
          </p:nvSpPr>
          <p:spPr>
            <a:xfrm>
              <a:off x="2284" y="2409"/>
              <a:ext cx="0" cy="1657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52231" name="文本框 52230"/>
            <p:cNvSpPr txBox="1"/>
            <p:nvPr/>
          </p:nvSpPr>
          <p:spPr>
            <a:xfrm>
              <a:off x="1996" y="2160"/>
              <a:ext cx="318" cy="35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>
                <a:spcBef>
                  <a:spcPct val="50000"/>
                </a:spcBef>
              </a:pPr>
              <a:r>
                <a:rPr lang="en-US" altLang="zh-CN" sz="2800" b="1" i="1" dirty="0">
                  <a:ea typeface="宋体" panose="02010600030101010101" pitchFamily="2" charset="-122"/>
                  <a:cs typeface="Times New Roman" panose="02020603050405020304" pitchFamily="18" charset="0"/>
                </a:rPr>
                <a:t>A</a:t>
              </a:r>
              <a:endParaRPr lang="en-US" altLang="zh-CN" sz="2800" b="1" i="1" dirty="0"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2232" name="文本框 52231"/>
            <p:cNvSpPr txBox="1"/>
            <p:nvPr/>
          </p:nvSpPr>
          <p:spPr>
            <a:xfrm>
              <a:off x="2109" y="4056"/>
              <a:ext cx="318" cy="35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>
                <a:spcBef>
                  <a:spcPct val="50000"/>
                </a:spcBef>
              </a:pPr>
              <a:r>
                <a:rPr lang="en-US" altLang="zh-CN" sz="2800" b="1" i="1" dirty="0">
                  <a:ea typeface="宋体" panose="02010600030101010101" pitchFamily="2" charset="-122"/>
                  <a:cs typeface="Times New Roman" panose="02020603050405020304" pitchFamily="18" charset="0"/>
                </a:rPr>
                <a:t>D</a:t>
              </a:r>
              <a:endParaRPr lang="en-US" altLang="zh-CN" sz="2800" b="1" i="1" dirty="0"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2233" name="文本框 52232"/>
            <p:cNvSpPr txBox="1"/>
            <p:nvPr/>
          </p:nvSpPr>
          <p:spPr>
            <a:xfrm>
              <a:off x="2767" y="4056"/>
              <a:ext cx="318" cy="35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>
                <a:spcBef>
                  <a:spcPct val="50000"/>
                </a:spcBef>
              </a:pPr>
              <a:r>
                <a:rPr lang="en-US" altLang="zh-CN" sz="2800" b="1" i="1" dirty="0">
                  <a:ea typeface="宋体" panose="02010600030101010101" pitchFamily="2" charset="-122"/>
                  <a:cs typeface="Times New Roman" panose="02020603050405020304" pitchFamily="18" charset="0"/>
                </a:rPr>
                <a:t>C</a:t>
              </a:r>
              <a:endParaRPr lang="en-US" altLang="zh-CN" sz="2800" b="1" i="1" dirty="0"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2234" name="文本框 52233"/>
            <p:cNvSpPr txBox="1"/>
            <p:nvPr/>
          </p:nvSpPr>
          <p:spPr>
            <a:xfrm>
              <a:off x="45" y="4010"/>
              <a:ext cx="318" cy="35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>
                <a:spcBef>
                  <a:spcPct val="50000"/>
                </a:spcBef>
              </a:pPr>
              <a:r>
                <a:rPr lang="en-US" altLang="zh-CN" sz="2800" b="1" i="1" dirty="0">
                  <a:ea typeface="宋体" panose="02010600030101010101" pitchFamily="2" charset="-122"/>
                  <a:cs typeface="Times New Roman" panose="02020603050405020304" pitchFamily="18" charset="0"/>
                </a:rPr>
                <a:t>B</a:t>
              </a:r>
              <a:endParaRPr lang="en-US" altLang="zh-CN" sz="2800" b="1" i="1" dirty="0"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2235" name="文本框 52234"/>
            <p:cNvSpPr txBox="1"/>
            <p:nvPr/>
          </p:nvSpPr>
          <p:spPr>
            <a:xfrm>
              <a:off x="1179" y="2819"/>
              <a:ext cx="318" cy="35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>
                <a:spcBef>
                  <a:spcPct val="50000"/>
                </a:spcBef>
              </a:pPr>
              <a:r>
                <a:rPr lang="en-US" altLang="zh-CN" sz="2800" b="1" i="1" dirty="0">
                  <a:ea typeface="宋体" panose="02010600030101010101" pitchFamily="2" charset="-122"/>
                  <a:cs typeface="Times New Roman" panose="02020603050405020304" pitchFamily="18" charset="0"/>
                </a:rPr>
                <a:t>P</a:t>
              </a:r>
              <a:endParaRPr lang="en-US" altLang="zh-CN" sz="2800" b="1" i="1" dirty="0"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2236" name="文本框 52235"/>
            <p:cNvSpPr txBox="1"/>
            <p:nvPr/>
          </p:nvSpPr>
          <p:spPr>
            <a:xfrm>
              <a:off x="1996" y="2819"/>
              <a:ext cx="318" cy="35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>
                <a:spcBef>
                  <a:spcPct val="50000"/>
                </a:spcBef>
              </a:pPr>
              <a:r>
                <a:rPr lang="en-US" altLang="zh-CN" sz="2800" b="1" i="1" dirty="0">
                  <a:ea typeface="宋体" panose="02010600030101010101" pitchFamily="2" charset="-122"/>
                  <a:cs typeface="Times New Roman" panose="02020603050405020304" pitchFamily="18" charset="0"/>
                </a:rPr>
                <a:t>E</a:t>
              </a:r>
              <a:endParaRPr lang="en-US" altLang="zh-CN" sz="2800" b="1" i="1" dirty="0"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2237" name="文本框 52236"/>
            <p:cNvSpPr txBox="1"/>
            <p:nvPr/>
          </p:nvSpPr>
          <p:spPr>
            <a:xfrm>
              <a:off x="2586" y="2840"/>
              <a:ext cx="318" cy="35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>
                <a:spcBef>
                  <a:spcPct val="50000"/>
                </a:spcBef>
              </a:pPr>
              <a:r>
                <a:rPr lang="en-US" altLang="zh-CN" sz="2800" b="1" i="1" dirty="0">
                  <a:ea typeface="宋体" panose="02010600030101010101" pitchFamily="2" charset="-122"/>
                  <a:cs typeface="Times New Roman" panose="02020603050405020304" pitchFamily="18" charset="0"/>
                </a:rPr>
                <a:t>N</a:t>
              </a:r>
              <a:endParaRPr lang="en-US" altLang="zh-CN" sz="2800" b="1" i="1" dirty="0"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2238" name="文本框 52237"/>
            <p:cNvSpPr txBox="1"/>
            <p:nvPr/>
          </p:nvSpPr>
          <p:spPr>
            <a:xfrm>
              <a:off x="1270" y="4056"/>
              <a:ext cx="318" cy="35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>
                <a:spcBef>
                  <a:spcPct val="50000"/>
                </a:spcBef>
              </a:pPr>
              <a:r>
                <a:rPr lang="en-US" altLang="zh-CN" sz="2800" b="1" i="1" dirty="0">
                  <a:ea typeface="宋体" panose="02010600030101010101" pitchFamily="2" charset="-122"/>
                  <a:cs typeface="Times New Roman" panose="02020603050405020304" pitchFamily="18" charset="0"/>
                </a:rPr>
                <a:t>Q</a:t>
              </a:r>
              <a:endParaRPr lang="en-US" altLang="zh-CN" sz="2800" b="1" i="1" dirty="0"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2239" name="文本框 52238"/>
            <p:cNvSpPr txBox="1"/>
            <p:nvPr/>
          </p:nvSpPr>
          <p:spPr>
            <a:xfrm>
              <a:off x="2404" y="4056"/>
              <a:ext cx="318" cy="35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>
                <a:spcBef>
                  <a:spcPct val="50000"/>
                </a:spcBef>
              </a:pPr>
              <a:r>
                <a:rPr lang="en-US" altLang="zh-CN" sz="2800" b="1" i="1" dirty="0">
                  <a:ea typeface="宋体" panose="02010600030101010101" pitchFamily="2" charset="-122"/>
                  <a:cs typeface="Times New Roman" panose="02020603050405020304" pitchFamily="18" charset="0"/>
                </a:rPr>
                <a:t>M</a:t>
              </a:r>
              <a:endParaRPr lang="en-US" altLang="zh-CN" sz="2800" b="1" i="1" dirty="0"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2274" name="组合 52273"/>
          <p:cNvGrpSpPr/>
          <p:nvPr/>
        </p:nvGrpSpPr>
        <p:grpSpPr>
          <a:xfrm>
            <a:off x="1955800" y="3213100"/>
            <a:ext cx="3673475" cy="3582988"/>
            <a:chOff x="272" y="2024"/>
            <a:chExt cx="2314" cy="2257"/>
          </a:xfrm>
        </p:grpSpPr>
        <p:grpSp>
          <p:nvGrpSpPr>
            <p:cNvPr id="52267" name="组合 52266"/>
            <p:cNvGrpSpPr/>
            <p:nvPr/>
          </p:nvGrpSpPr>
          <p:grpSpPr>
            <a:xfrm>
              <a:off x="272" y="3702"/>
              <a:ext cx="2314" cy="579"/>
              <a:chOff x="2903" y="3339"/>
              <a:chExt cx="2586" cy="579"/>
            </a:xfrm>
          </p:grpSpPr>
          <p:sp>
            <p:nvSpPr>
              <p:cNvPr id="52268" name="右大括号 52267"/>
              <p:cNvSpPr/>
              <p:nvPr/>
            </p:nvSpPr>
            <p:spPr>
              <a:xfrm rot="5400000">
                <a:off x="4071" y="2171"/>
                <a:ext cx="250" cy="2586"/>
              </a:xfrm>
              <a:prstGeom prst="rightBrace">
                <a:avLst>
                  <a:gd name="adj1" fmla="val 86200"/>
                  <a:gd name="adj2" fmla="val 50000"/>
                </a:avLst>
              </a:prstGeom>
              <a:noFill/>
              <a:ln w="25400" cap="flat" cmpd="sng">
                <a:solidFill>
                  <a:srgbClr val="8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>
                  <a:cs typeface="Times New Roman" panose="02020603050405020304" pitchFamily="18" charset="0"/>
                </a:endParaRPr>
              </a:p>
            </p:txBody>
          </p:sp>
          <p:sp>
            <p:nvSpPr>
              <p:cNvPr id="52269" name="文本框 52268"/>
              <p:cNvSpPr txBox="1"/>
              <p:nvPr/>
            </p:nvSpPr>
            <p:spPr>
              <a:xfrm>
                <a:off x="3878" y="3589"/>
                <a:ext cx="997" cy="32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>
                  <a:spcBef>
                    <a:spcPct val="50000"/>
                  </a:spcBef>
                </a:pPr>
                <a:r>
                  <a:rPr lang="en-US" altLang="zh-CN" sz="2800" b="1" dirty="0">
                    <a:ea typeface="华文新魏" panose="02010800040101010101" pitchFamily="2" charset="-122"/>
                    <a:cs typeface="Times New Roman" panose="02020603050405020304" pitchFamily="18" charset="0"/>
                  </a:rPr>
                  <a:t>120</a:t>
                </a:r>
                <a:r>
                  <a:rPr lang="en-US" altLang="zh-CN" sz="2800" b="1" i="1" dirty="0">
                    <a:ea typeface="华文新魏" panose="02010800040101010101" pitchFamily="2" charset="-122"/>
                    <a:cs typeface="Times New Roman" panose="02020603050405020304" pitchFamily="18" charset="0"/>
                  </a:rPr>
                  <a:t>mm</a:t>
                </a:r>
                <a:endParaRPr lang="en-US" altLang="zh-CN" sz="2800" b="1" i="1" dirty="0">
                  <a:ea typeface="华文新魏" panose="0201080004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2270" name="组合 52269"/>
            <p:cNvGrpSpPr/>
            <p:nvPr/>
          </p:nvGrpSpPr>
          <p:grpSpPr>
            <a:xfrm flipH="1">
              <a:off x="1220" y="2024"/>
              <a:ext cx="866" cy="1542"/>
              <a:chOff x="3855" y="1933"/>
              <a:chExt cx="999" cy="1248"/>
            </a:xfrm>
          </p:grpSpPr>
          <p:sp>
            <p:nvSpPr>
              <p:cNvPr id="52271" name="右大括号 52270"/>
              <p:cNvSpPr/>
              <p:nvPr/>
            </p:nvSpPr>
            <p:spPr>
              <a:xfrm>
                <a:off x="3855" y="1933"/>
                <a:ext cx="250" cy="1248"/>
              </a:xfrm>
              <a:prstGeom prst="rightBrace">
                <a:avLst>
                  <a:gd name="adj1" fmla="val 41600"/>
                  <a:gd name="adj2" fmla="val 50000"/>
                </a:avLst>
              </a:prstGeom>
              <a:noFill/>
              <a:ln w="25400" cap="flat" cmpd="sng">
                <a:solidFill>
                  <a:srgbClr val="8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>
                  <a:cs typeface="Times New Roman" panose="02020603050405020304" pitchFamily="18" charset="0"/>
                </a:endParaRPr>
              </a:p>
            </p:txBody>
          </p:sp>
          <p:sp>
            <p:nvSpPr>
              <p:cNvPr id="52272" name="文本框 52271"/>
              <p:cNvSpPr txBox="1"/>
              <p:nvPr/>
            </p:nvSpPr>
            <p:spPr>
              <a:xfrm>
                <a:off x="3856" y="2568"/>
                <a:ext cx="998" cy="26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>
                  <a:spcBef>
                    <a:spcPct val="50000"/>
                  </a:spcBef>
                </a:pPr>
                <a:r>
                  <a:rPr lang="en-US" altLang="zh-CN" sz="2800" b="1" dirty="0">
                    <a:ea typeface="华文新魏" panose="02010800040101010101" pitchFamily="2" charset="-122"/>
                    <a:cs typeface="Times New Roman" panose="02020603050405020304" pitchFamily="18" charset="0"/>
                  </a:rPr>
                  <a:t>80</a:t>
                </a:r>
                <a:r>
                  <a:rPr lang="en-US" altLang="zh-CN" sz="2800" b="1" i="1" dirty="0">
                    <a:ea typeface="华文新魏" panose="02010800040101010101" pitchFamily="2" charset="-122"/>
                    <a:cs typeface="Times New Roman" panose="02020603050405020304" pitchFamily="18" charset="0"/>
                  </a:rPr>
                  <a:t>mm</a:t>
                </a:r>
                <a:endParaRPr lang="en-US" altLang="zh-CN" sz="2800" b="1" i="1" dirty="0">
                  <a:ea typeface="华文新魏" panose="0201080004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2273" name="矩形 52272"/>
            <p:cNvSpPr/>
            <p:nvPr/>
          </p:nvSpPr>
          <p:spPr>
            <a:xfrm rot="-2507607">
              <a:off x="396" y="2379"/>
              <a:ext cx="824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p>
              <a:r>
                <a:rPr lang="en-US" altLang="zh-CN" sz="2800" b="1" dirty="0">
                  <a:ea typeface="华文新魏" panose="02010800040101010101" pitchFamily="2" charset="-122"/>
                  <a:cs typeface="Times New Roman" panose="02020603050405020304" pitchFamily="18" charset="0"/>
                </a:rPr>
                <a:t>100</a:t>
              </a:r>
              <a:r>
                <a:rPr lang="en-US" altLang="zh-CN" sz="2800" b="1" i="1" dirty="0">
                  <a:ea typeface="华文新魏" panose="02010800040101010101" pitchFamily="2" charset="-122"/>
                  <a:cs typeface="Times New Roman" panose="02020603050405020304" pitchFamily="18" charset="0"/>
                </a:rPr>
                <a:t>mm</a:t>
              </a:r>
              <a:endParaRPr lang="en-US" altLang="zh-CN" sz="2800" b="1" i="1" dirty="0"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2260" name="组合 52259"/>
          <p:cNvGrpSpPr/>
          <p:nvPr/>
        </p:nvGrpSpPr>
        <p:grpSpPr>
          <a:xfrm>
            <a:off x="6526213" y="2400300"/>
            <a:ext cx="2592387" cy="1549400"/>
            <a:chOff x="2835" y="2137"/>
            <a:chExt cx="1633" cy="976"/>
          </a:xfrm>
        </p:grpSpPr>
        <p:grpSp>
          <p:nvGrpSpPr>
            <p:cNvPr id="52254" name="组合 52253"/>
            <p:cNvGrpSpPr/>
            <p:nvPr/>
          </p:nvGrpSpPr>
          <p:grpSpPr>
            <a:xfrm>
              <a:off x="2835" y="2137"/>
              <a:ext cx="1633" cy="976"/>
              <a:chOff x="2835" y="2137"/>
              <a:chExt cx="1587" cy="976"/>
            </a:xfrm>
          </p:grpSpPr>
          <p:sp>
            <p:nvSpPr>
              <p:cNvPr id="52245" name="等腰三角形 52244"/>
              <p:cNvSpPr/>
              <p:nvPr/>
            </p:nvSpPr>
            <p:spPr>
              <a:xfrm>
                <a:off x="2835" y="2137"/>
                <a:ext cx="1587" cy="976"/>
              </a:xfrm>
              <a:prstGeom prst="triangle">
                <a:avLst>
                  <a:gd name="adj" fmla="val 53810"/>
                </a:avLst>
              </a:prstGeom>
              <a:solidFill>
                <a:schemeClr val="accent1"/>
              </a:solidFill>
              <a:ln w="38100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 i="1">
                  <a:cs typeface="Times New Roman" panose="02020603050405020304" pitchFamily="18" charset="0"/>
                </a:endParaRPr>
              </a:p>
            </p:txBody>
          </p:sp>
          <p:sp>
            <p:nvSpPr>
              <p:cNvPr id="52246" name="矩形 52245"/>
              <p:cNvSpPr/>
              <p:nvPr/>
            </p:nvSpPr>
            <p:spPr>
              <a:xfrm>
                <a:off x="3356" y="2523"/>
                <a:ext cx="612" cy="568"/>
              </a:xfrm>
              <a:prstGeom prst="rect">
                <a:avLst/>
              </a:prstGeom>
              <a:solidFill>
                <a:srgbClr val="FF00FF"/>
              </a:solidFill>
              <a:ln w="38100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 i="1"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2256" name="直接连接符 52255"/>
            <p:cNvSpPr/>
            <p:nvPr/>
          </p:nvSpPr>
          <p:spPr>
            <a:xfrm>
              <a:off x="3696" y="2160"/>
              <a:ext cx="0" cy="953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52275" name="右箭头 52274"/>
          <p:cNvSpPr/>
          <p:nvPr/>
        </p:nvSpPr>
        <p:spPr>
          <a:xfrm>
            <a:off x="5159375" y="3536950"/>
            <a:ext cx="1331913" cy="107950"/>
          </a:xfrm>
          <a:prstGeom prst="rightArrow">
            <a:avLst>
              <a:gd name="adj1" fmla="val 50000"/>
              <a:gd name="adj2" fmla="val 308455"/>
            </a:avLst>
          </a:prstGeom>
          <a:solidFill>
            <a:srgbClr val="FF66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 i="1">
              <a:cs typeface="Times New Roman" panose="02020603050405020304" pitchFamily="18" charset="0"/>
            </a:endParaRPr>
          </a:p>
        </p:txBody>
      </p:sp>
      <p:grpSp>
        <p:nvGrpSpPr>
          <p:cNvPr id="52303" name="组合 52302"/>
          <p:cNvGrpSpPr/>
          <p:nvPr/>
        </p:nvGrpSpPr>
        <p:grpSpPr>
          <a:xfrm>
            <a:off x="6310313" y="1916113"/>
            <a:ext cx="3025775" cy="2538412"/>
            <a:chOff x="2880" y="1412"/>
            <a:chExt cx="1906" cy="1599"/>
          </a:xfrm>
        </p:grpSpPr>
        <p:sp>
          <p:nvSpPr>
            <p:cNvPr id="52276" name="文本框 52275"/>
            <p:cNvSpPr txBox="1"/>
            <p:nvPr/>
          </p:nvSpPr>
          <p:spPr>
            <a:xfrm>
              <a:off x="3765" y="1412"/>
              <a:ext cx="318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>
                <a:spcBef>
                  <a:spcPct val="50000"/>
                </a:spcBef>
              </a:pPr>
              <a:r>
                <a:rPr lang="en-US" altLang="zh-CN" sz="2800" b="1" i="1" dirty="0">
                  <a:ea typeface="宋体" panose="02010600030101010101" pitchFamily="2" charset="-122"/>
                  <a:cs typeface="Times New Roman" panose="02020603050405020304" pitchFamily="18" charset="0"/>
                </a:rPr>
                <a:t>A</a:t>
              </a:r>
              <a:endParaRPr lang="en-US" altLang="zh-CN" sz="2800" b="1" i="1" dirty="0"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2277" name="文本框 52276"/>
            <p:cNvSpPr txBox="1"/>
            <p:nvPr/>
          </p:nvSpPr>
          <p:spPr>
            <a:xfrm>
              <a:off x="2880" y="2672"/>
              <a:ext cx="318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>
                <a:spcBef>
                  <a:spcPct val="50000"/>
                </a:spcBef>
              </a:pPr>
              <a:r>
                <a:rPr lang="en-US" altLang="zh-CN" sz="2800" b="1" i="1" dirty="0">
                  <a:ea typeface="宋体" panose="02010600030101010101" pitchFamily="2" charset="-122"/>
                  <a:cs typeface="Times New Roman" panose="02020603050405020304" pitchFamily="18" charset="0"/>
                </a:rPr>
                <a:t>B</a:t>
              </a:r>
              <a:endParaRPr lang="en-US" altLang="zh-CN" sz="2800" b="1" i="1" dirty="0"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2278" name="文本框 52277"/>
            <p:cNvSpPr txBox="1"/>
            <p:nvPr/>
          </p:nvSpPr>
          <p:spPr>
            <a:xfrm>
              <a:off x="3266" y="1888"/>
              <a:ext cx="318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>
                <a:spcBef>
                  <a:spcPct val="50000"/>
                </a:spcBef>
              </a:pPr>
              <a:r>
                <a:rPr lang="en-US" altLang="zh-CN" sz="2800" b="1" i="1" dirty="0">
                  <a:ea typeface="宋体" panose="02010600030101010101" pitchFamily="2" charset="-122"/>
                  <a:cs typeface="Times New Roman" panose="02020603050405020304" pitchFamily="18" charset="0"/>
                </a:rPr>
                <a:t>P</a:t>
              </a:r>
              <a:endParaRPr lang="en-US" altLang="zh-CN" sz="2800" b="1" i="1" dirty="0"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2279" name="文本框 52278"/>
            <p:cNvSpPr txBox="1"/>
            <p:nvPr/>
          </p:nvSpPr>
          <p:spPr>
            <a:xfrm>
              <a:off x="3832" y="1797"/>
              <a:ext cx="318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>
                <a:spcBef>
                  <a:spcPct val="50000"/>
                </a:spcBef>
              </a:pPr>
              <a:r>
                <a:rPr lang="en-US" altLang="zh-CN" sz="2800" b="1" i="1" dirty="0">
                  <a:ea typeface="宋体" panose="02010600030101010101" pitchFamily="2" charset="-122"/>
                  <a:cs typeface="Times New Roman" panose="02020603050405020304" pitchFamily="18" charset="0"/>
                </a:rPr>
                <a:t>E</a:t>
              </a:r>
              <a:endParaRPr lang="en-US" altLang="zh-CN" sz="2800" b="1" i="1" dirty="0"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2280" name="文本框 52279"/>
            <p:cNvSpPr txBox="1"/>
            <p:nvPr/>
          </p:nvSpPr>
          <p:spPr>
            <a:xfrm>
              <a:off x="4241" y="1911"/>
              <a:ext cx="318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>
                <a:spcBef>
                  <a:spcPct val="50000"/>
                </a:spcBef>
              </a:pPr>
              <a:r>
                <a:rPr lang="en-US" altLang="zh-CN" sz="2800" b="1" i="1" dirty="0">
                  <a:ea typeface="宋体" panose="02010600030101010101" pitchFamily="2" charset="-122"/>
                  <a:cs typeface="Times New Roman" panose="02020603050405020304" pitchFamily="18" charset="0"/>
                </a:rPr>
                <a:t>N</a:t>
              </a:r>
              <a:endParaRPr lang="en-US" altLang="zh-CN" sz="2800" b="1" i="1" dirty="0"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2281" name="文本框 52280"/>
            <p:cNvSpPr txBox="1"/>
            <p:nvPr/>
          </p:nvSpPr>
          <p:spPr>
            <a:xfrm>
              <a:off x="3742" y="2682"/>
              <a:ext cx="318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>
                <a:spcBef>
                  <a:spcPct val="50000"/>
                </a:spcBef>
              </a:pPr>
              <a:r>
                <a:rPr lang="en-US" altLang="zh-CN" sz="2800" b="1" i="1" dirty="0">
                  <a:ea typeface="宋体" panose="02010600030101010101" pitchFamily="2" charset="-122"/>
                  <a:cs typeface="Times New Roman" panose="02020603050405020304" pitchFamily="18" charset="0"/>
                </a:rPr>
                <a:t>D</a:t>
              </a:r>
              <a:endParaRPr lang="en-US" altLang="zh-CN" sz="2800" b="1" i="1" dirty="0"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2282" name="文本框 52281"/>
            <p:cNvSpPr txBox="1"/>
            <p:nvPr/>
          </p:nvSpPr>
          <p:spPr>
            <a:xfrm>
              <a:off x="4468" y="2682"/>
              <a:ext cx="318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>
                <a:spcBef>
                  <a:spcPct val="50000"/>
                </a:spcBef>
              </a:pPr>
              <a:r>
                <a:rPr lang="en-US" altLang="zh-CN" sz="2800" b="1" i="1" dirty="0">
                  <a:ea typeface="宋体" panose="02010600030101010101" pitchFamily="2" charset="-122"/>
                  <a:cs typeface="Times New Roman" panose="02020603050405020304" pitchFamily="18" charset="0"/>
                </a:rPr>
                <a:t>C</a:t>
              </a:r>
              <a:endParaRPr lang="en-US" altLang="zh-CN" sz="2800" b="1" i="1" dirty="0"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2283" name="文本框 52282"/>
            <p:cNvSpPr txBox="1"/>
            <p:nvPr/>
          </p:nvSpPr>
          <p:spPr>
            <a:xfrm>
              <a:off x="3424" y="2682"/>
              <a:ext cx="318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>
                <a:spcBef>
                  <a:spcPct val="50000"/>
                </a:spcBef>
              </a:pPr>
              <a:r>
                <a:rPr lang="en-US" altLang="zh-CN" sz="2800" b="1" i="1" dirty="0">
                  <a:ea typeface="宋体" panose="02010600030101010101" pitchFamily="2" charset="-122"/>
                  <a:cs typeface="Times New Roman" panose="02020603050405020304" pitchFamily="18" charset="0"/>
                </a:rPr>
                <a:t>Q</a:t>
              </a:r>
              <a:endParaRPr lang="en-US" altLang="zh-CN" sz="2800" b="1" i="1" dirty="0"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2284" name="文本框 52283"/>
            <p:cNvSpPr txBox="1"/>
            <p:nvPr/>
          </p:nvSpPr>
          <p:spPr>
            <a:xfrm>
              <a:off x="4037" y="2682"/>
              <a:ext cx="318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>
                <a:spcBef>
                  <a:spcPct val="50000"/>
                </a:spcBef>
              </a:pPr>
              <a:r>
                <a:rPr lang="en-US" altLang="zh-CN" sz="2800" b="1" i="1" dirty="0">
                  <a:ea typeface="宋体" panose="02010600030101010101" pitchFamily="2" charset="-122"/>
                  <a:cs typeface="Times New Roman" panose="02020603050405020304" pitchFamily="18" charset="0"/>
                </a:rPr>
                <a:t>M</a:t>
              </a:r>
              <a:endParaRPr lang="en-US" altLang="zh-CN" sz="2800" b="1" i="1" dirty="0"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2304" name="组合 52303"/>
          <p:cNvGrpSpPr/>
          <p:nvPr/>
        </p:nvGrpSpPr>
        <p:grpSpPr>
          <a:xfrm>
            <a:off x="7427913" y="4473575"/>
            <a:ext cx="3097212" cy="2522538"/>
            <a:chOff x="3719" y="2818"/>
            <a:chExt cx="1951" cy="1589"/>
          </a:xfrm>
        </p:grpSpPr>
        <p:sp>
          <p:nvSpPr>
            <p:cNvPr id="52294" name="文本框 52293"/>
            <p:cNvSpPr txBox="1"/>
            <p:nvPr/>
          </p:nvSpPr>
          <p:spPr>
            <a:xfrm>
              <a:off x="4535" y="2818"/>
              <a:ext cx="318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>
                <a:spcBef>
                  <a:spcPct val="50000"/>
                </a:spcBef>
              </a:pPr>
              <a:r>
                <a:rPr lang="en-US" altLang="zh-CN" sz="2800" b="1" i="1" dirty="0">
                  <a:ea typeface="宋体" panose="02010600030101010101" pitchFamily="2" charset="-122"/>
                  <a:cs typeface="Times New Roman" panose="02020603050405020304" pitchFamily="18" charset="0"/>
                </a:rPr>
                <a:t>A</a:t>
              </a:r>
              <a:endParaRPr lang="en-US" altLang="zh-CN" sz="2800" b="1" i="1" dirty="0"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2295" name="文本框 52294"/>
            <p:cNvSpPr txBox="1"/>
            <p:nvPr/>
          </p:nvSpPr>
          <p:spPr>
            <a:xfrm>
              <a:off x="3719" y="4064"/>
              <a:ext cx="318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>
                <a:spcBef>
                  <a:spcPct val="50000"/>
                </a:spcBef>
              </a:pPr>
              <a:r>
                <a:rPr lang="en-US" altLang="zh-CN" sz="2800" b="1" i="1" dirty="0">
                  <a:ea typeface="宋体" panose="02010600030101010101" pitchFamily="2" charset="-122"/>
                  <a:cs typeface="Times New Roman" panose="02020603050405020304" pitchFamily="18" charset="0"/>
                </a:rPr>
                <a:t>B</a:t>
              </a:r>
              <a:endParaRPr lang="en-US" altLang="zh-CN" sz="2800" b="1" i="1" dirty="0"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2296" name="文本框 52295"/>
            <p:cNvSpPr txBox="1"/>
            <p:nvPr/>
          </p:nvSpPr>
          <p:spPr>
            <a:xfrm>
              <a:off x="4060" y="3379"/>
              <a:ext cx="318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>
                <a:spcBef>
                  <a:spcPct val="50000"/>
                </a:spcBef>
              </a:pPr>
              <a:r>
                <a:rPr lang="en-US" altLang="zh-CN" sz="2800" b="1" i="1" dirty="0">
                  <a:ea typeface="宋体" panose="02010600030101010101" pitchFamily="2" charset="-122"/>
                  <a:cs typeface="Times New Roman" panose="02020603050405020304" pitchFamily="18" charset="0"/>
                </a:rPr>
                <a:t>P</a:t>
              </a:r>
              <a:endParaRPr lang="en-US" altLang="zh-CN" sz="2800" b="1" i="1" dirty="0"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2297" name="文本框 52296"/>
            <p:cNvSpPr txBox="1"/>
            <p:nvPr/>
          </p:nvSpPr>
          <p:spPr>
            <a:xfrm>
              <a:off x="4241" y="3738"/>
              <a:ext cx="318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>
                <a:spcBef>
                  <a:spcPct val="50000"/>
                </a:spcBef>
              </a:pPr>
              <a:r>
                <a:rPr lang="en-US" altLang="zh-CN" sz="2800" b="1" i="1" dirty="0">
                  <a:ea typeface="宋体" panose="02010600030101010101" pitchFamily="2" charset="-122"/>
                  <a:cs typeface="Times New Roman" panose="02020603050405020304" pitchFamily="18" charset="0"/>
                </a:rPr>
                <a:t>E</a:t>
              </a:r>
              <a:endParaRPr lang="en-US" altLang="zh-CN" sz="2800" b="1" i="1" dirty="0"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2298" name="文本框 52297"/>
            <p:cNvSpPr txBox="1"/>
            <p:nvPr/>
          </p:nvSpPr>
          <p:spPr>
            <a:xfrm>
              <a:off x="4559" y="4078"/>
              <a:ext cx="318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>
                <a:spcBef>
                  <a:spcPct val="50000"/>
                </a:spcBef>
              </a:pPr>
              <a:r>
                <a:rPr lang="en-US" altLang="zh-CN" sz="2800" b="1" i="1" dirty="0">
                  <a:ea typeface="宋体" panose="02010600030101010101" pitchFamily="2" charset="-122"/>
                  <a:cs typeface="Times New Roman" panose="02020603050405020304" pitchFamily="18" charset="0"/>
                </a:rPr>
                <a:t>N</a:t>
              </a:r>
              <a:endParaRPr lang="en-US" altLang="zh-CN" sz="2800" b="1" i="1" dirty="0"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2299" name="文本框 52298"/>
            <p:cNvSpPr txBox="1"/>
            <p:nvPr/>
          </p:nvSpPr>
          <p:spPr>
            <a:xfrm>
              <a:off x="4921" y="3194"/>
              <a:ext cx="318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>
                <a:spcBef>
                  <a:spcPct val="50000"/>
                </a:spcBef>
              </a:pPr>
              <a:r>
                <a:rPr lang="en-US" altLang="zh-CN" sz="2800" b="1" i="1" dirty="0">
                  <a:ea typeface="宋体" panose="02010600030101010101" pitchFamily="2" charset="-122"/>
                  <a:cs typeface="Times New Roman" panose="02020603050405020304" pitchFamily="18" charset="0"/>
                </a:rPr>
                <a:t>D</a:t>
              </a:r>
              <a:endParaRPr lang="en-US" altLang="zh-CN" sz="2800" b="1" i="1" dirty="0"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2300" name="文本框 52299"/>
            <p:cNvSpPr txBox="1"/>
            <p:nvPr/>
          </p:nvSpPr>
          <p:spPr>
            <a:xfrm>
              <a:off x="5352" y="4064"/>
              <a:ext cx="318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>
                <a:spcBef>
                  <a:spcPct val="50000"/>
                </a:spcBef>
              </a:pPr>
              <a:r>
                <a:rPr lang="en-US" altLang="zh-CN" sz="2800" b="1" i="1" dirty="0">
                  <a:ea typeface="宋体" panose="02010600030101010101" pitchFamily="2" charset="-122"/>
                  <a:cs typeface="Times New Roman" panose="02020603050405020304" pitchFamily="18" charset="0"/>
                </a:rPr>
                <a:t>C</a:t>
              </a:r>
              <a:endParaRPr lang="en-US" altLang="zh-CN" sz="2800" b="1" i="1" dirty="0"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2301" name="文本框 52300"/>
            <p:cNvSpPr txBox="1"/>
            <p:nvPr/>
          </p:nvSpPr>
          <p:spPr>
            <a:xfrm>
              <a:off x="4740" y="2989"/>
              <a:ext cx="318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>
                <a:spcBef>
                  <a:spcPct val="50000"/>
                </a:spcBef>
              </a:pPr>
              <a:r>
                <a:rPr lang="en-US" altLang="zh-CN" sz="2800" b="1" i="1" dirty="0">
                  <a:ea typeface="宋体" panose="02010600030101010101" pitchFamily="2" charset="-122"/>
                  <a:cs typeface="Times New Roman" panose="02020603050405020304" pitchFamily="18" charset="0"/>
                </a:rPr>
                <a:t>Q</a:t>
              </a:r>
              <a:endParaRPr lang="en-US" altLang="zh-CN" sz="2800" b="1" i="1" dirty="0"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2302" name="文本框 52301"/>
            <p:cNvSpPr txBox="1"/>
            <p:nvPr/>
          </p:nvSpPr>
          <p:spPr>
            <a:xfrm>
              <a:off x="5148" y="3520"/>
              <a:ext cx="318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>
                <a:spcBef>
                  <a:spcPct val="50000"/>
                </a:spcBef>
              </a:pPr>
              <a:r>
                <a:rPr lang="en-US" altLang="zh-CN" sz="2800" b="1" i="1" dirty="0">
                  <a:ea typeface="宋体" panose="02010600030101010101" pitchFamily="2" charset="-122"/>
                  <a:cs typeface="Times New Roman" panose="02020603050405020304" pitchFamily="18" charset="0"/>
                </a:rPr>
                <a:t>M</a:t>
              </a:r>
              <a:endParaRPr lang="en-US" altLang="zh-CN" sz="2800" b="1" i="1" dirty="0"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2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2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2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52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5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52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52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52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65" grpId="0" bldLvl="0" animBg="1"/>
    </p:bldLst>
  </p:timing>
</p:sld>
</file>

<file path=ppt/tags/tag1.xml><?xml version="1.0" encoding="utf-8"?>
<p:tagLst xmlns:p="http://schemas.openxmlformats.org/presentationml/2006/main">
  <p:tag name="commondata" val="eyJoZGlkIjoiZTk0NjFkMzMxODFmMmIzOGFjYTJjYjZhNTlkOWQxMjYifQ=="/>
  <p:tag name="resource_record_key" val="{&quot;13&quot;:[4364974]}"/>
</p:tagLst>
</file>

<file path=ppt/theme/theme1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FFFFFF"/>
      </a:accent3>
      <a:accent4>
        <a:srgbClr val="000000"/>
      </a:accent4>
      <a:accent5>
        <a:srgbClr val="AABBDF"/>
      </a:accent5>
      <a:accent6>
        <a:srgbClr val="008EC4"/>
      </a:accent6>
      <a:hlink>
        <a:srgbClr val="E2D700"/>
      </a:hlink>
      <a:folHlink>
        <a:srgbClr val="85DFD0"/>
      </a:folHlink>
    </a:clrScheme>
    <a:fontScheme name="Office 主题​​">
      <a:majorFont>
        <a:latin typeface="Impact"/>
        <a:ea typeface="微软雅黑"/>
        <a:cs typeface=""/>
      </a:majorFont>
      <a:minorFont>
        <a:latin typeface="Times New Roman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ea typeface="宋体" panose="02010600030101010101" pitchFamily="2" charset="-122"/>
          </a:defRPr>
        </a:defPPr>
      </a:lst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FFFFFF"/>
      </a:accent3>
      <a:accent4>
        <a:srgbClr val="000000"/>
      </a:accent4>
      <a:accent5>
        <a:srgbClr val="AABBDF"/>
      </a:accent5>
      <a:accent6>
        <a:srgbClr val="008EC4"/>
      </a:accent6>
      <a:hlink>
        <a:srgbClr val="E2D7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1309</Words>
  <Application>WPS 演示</Application>
  <PresentationFormat/>
  <Paragraphs>354</Paragraphs>
  <Slides>11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26" baseType="lpstr">
      <vt:lpstr>Arial</vt:lpstr>
      <vt:lpstr>宋体</vt:lpstr>
      <vt:lpstr>Wingdings</vt:lpstr>
      <vt:lpstr>Times New Roman</vt:lpstr>
      <vt:lpstr>华文新魏</vt:lpstr>
      <vt:lpstr>MS PMincho</vt:lpstr>
      <vt:lpstr>Yu Gothic</vt:lpstr>
      <vt:lpstr>Impact</vt:lpstr>
      <vt:lpstr>微软雅黑</vt:lpstr>
      <vt:lpstr>Calibri</vt:lpstr>
      <vt:lpstr>Calibri</vt:lpstr>
      <vt:lpstr>方正仿宋_GB2312</vt:lpstr>
      <vt:lpstr>Arial Unicode MS</vt:lpstr>
      <vt:lpstr>Office 主题​​</vt:lpstr>
      <vt:lpstr>1_Office 主题​​</vt:lpstr>
      <vt:lpstr>原题呈现</vt:lpstr>
      <vt:lpstr>PowerPoint 演示文稿</vt:lpstr>
      <vt:lpstr>这里有我们熟悉的问题</vt:lpstr>
      <vt:lpstr>改变了材料的条件</vt:lpstr>
      <vt:lpstr>再改变材料的条件</vt:lpstr>
      <vt:lpstr>再回首</vt:lpstr>
      <vt:lpstr>改变了内接正方形的条件</vt:lpstr>
      <vt:lpstr>再变一变</vt:lpstr>
      <vt:lpstr>再思考</vt:lpstr>
      <vt:lpstr>课堂小结</vt:lpstr>
      <vt:lpstr>数学有什么用？  大用——在数学学习中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果因PPT工作室</dc:creator>
  <cp:keywords>XS-普屏 4：3;SC-淡绿色;BG-浅色;DH-静态</cp:keywords>
  <dc:subject>TP-植物动物</dc:subject>
  <cp:lastModifiedBy>与之语</cp:lastModifiedBy>
  <cp:revision>41</cp:revision>
  <dcterms:created xsi:type="dcterms:W3CDTF">2012-02-25T21:16:00Z</dcterms:created>
  <dcterms:modified xsi:type="dcterms:W3CDTF">2024-10-30T00:35:05Z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2052-12.1.0.18608</vt:lpwstr>
  </property>
  <property fmtid="{D5CDD505-2E9C-101B-9397-08002B2CF9AE}" pid="3" name="ICV">
    <vt:lpwstr>8BDC36F1AF7F4E26A408D9BD3475CD4E_12</vt:lpwstr>
  </property>
</Properties>
</file>