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373" r:id="rId4"/>
    <p:sldId id="372" r:id="rId5"/>
    <p:sldId id="365" r:id="rId6"/>
    <p:sldId id="353" r:id="rId7"/>
    <p:sldId id="366" r:id="rId8"/>
    <p:sldId id="367" r:id="rId9"/>
    <p:sldId id="345" r:id="rId10"/>
    <p:sldId id="352" r:id="rId12"/>
    <p:sldId id="361" r:id="rId13"/>
    <p:sldId id="370" r:id="rId14"/>
    <p:sldId id="371" r:id="rId15"/>
    <p:sldId id="374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99"/>
    <a:srgbClr val="468DE4"/>
    <a:srgbClr val="33F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5" autoAdjust="0"/>
    <p:restoredTop sz="94660"/>
  </p:normalViewPr>
  <p:slideViewPr>
    <p:cSldViewPr>
      <p:cViewPr varScale="1">
        <p:scale>
          <a:sx n="110" d="100"/>
          <a:sy n="110" d="100"/>
        </p:scale>
        <p:origin x="76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F050A-D2AD-4DFE-94E9-DCE49FEDF3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5D4FB-E543-44E9-9240-BF368CDFB2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5D4FB-E543-44E9-9240-BF368CDFB2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5D4FB-E543-44E9-9240-BF368CDFB2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tags" Target="../tags/tag10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tags" Target="../tags/tag3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tags" Target="../tags/tag4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tags" Target="../tags/tag6.xml"/><Relationship Id="rId2" Type="http://schemas.openxmlformats.org/officeDocument/2006/relationships/image" Target="../media/image10.jpe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6" Type="http://schemas.openxmlformats.org/officeDocument/2006/relationships/tags" Target="../tags/tag8.xml"/><Relationship Id="rId5" Type="http://schemas.openxmlformats.org/officeDocument/2006/relationships/image" Target="../media/image14.jpeg"/><Relationship Id="rId4" Type="http://schemas.openxmlformats.org/officeDocument/2006/relationships/hyperlink" Target="&#21046;&#20316;&#8220;&#23567;&#40479;&#20043;&#23478;&#8221;.MP4" TargetMode="External"/><Relationship Id="rId3" Type="http://schemas.openxmlformats.org/officeDocument/2006/relationships/image" Target="../media/image13.jpeg"/><Relationship Id="rId2" Type="http://schemas.openxmlformats.org/officeDocument/2006/relationships/hyperlink" Target="&#21046;&#20316;&#8220;&#23567;&#40479;&#39184;&#21381;&#8221;.MP4" TargetMode="Externa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765" y="-27940"/>
            <a:ext cx="12216765" cy="688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847528" y="1249596"/>
            <a:ext cx="9145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到植物园或野外去，了解更多植物、动物与人类的联系。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 descr="0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74492" y="2018778"/>
            <a:ext cx="3219227" cy="213030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9" name="图片 18" descr="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1181" y="2018778"/>
            <a:ext cx="3336413" cy="214900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20" name="图片 19" descr="0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4491" y="4522056"/>
            <a:ext cx="3219226" cy="2137193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21" name="图片 20" descr="0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1181" y="4522056"/>
            <a:ext cx="3367267" cy="217677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11" name="矩形 10"/>
          <p:cNvSpPr/>
          <p:nvPr/>
        </p:nvSpPr>
        <p:spPr>
          <a:xfrm>
            <a:off x="0" y="215683"/>
            <a:ext cx="12192000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Box 5"/>
          <p:cNvSpPr txBox="1"/>
          <p:nvPr/>
        </p:nvSpPr>
        <p:spPr>
          <a:xfrm>
            <a:off x="263352" y="37773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3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拓展：动植物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和</a:t>
            </a:r>
            <a:r>
              <a:rPr lang="zh-CN" altLang="en-US" sz="3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我们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3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0" name="Picture 2" descr="D:\2020\3.学会\网站\新网站资料\新网站logo（背景透明图）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018" y="5409416"/>
            <a:ext cx="1403039" cy="1249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3432" y="1638931"/>
            <a:ext cx="318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活动注意事项：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767408" y="2780928"/>
            <a:ext cx="10225136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/>
              <a:t>细观察、勤记录。</a:t>
            </a:r>
            <a:endParaRPr lang="en-US" altLang="zh-CN" sz="2800" b="1" dirty="0"/>
          </a:p>
          <a:p>
            <a:pPr marL="0" indent="0">
              <a:buNone/>
            </a:pPr>
            <a:r>
              <a:rPr lang="en-US" altLang="zh-CN" sz="2800" b="1" dirty="0"/>
              <a:t>                                                         </a:t>
            </a:r>
            <a:r>
              <a:rPr lang="zh-CN" altLang="en-US" sz="2800" b="1" dirty="0"/>
              <a:t>手机查找（形色</a:t>
            </a:r>
            <a:r>
              <a:rPr lang="en-US" altLang="zh-CN" sz="2800" b="1" dirty="0"/>
              <a:t>APP</a:t>
            </a:r>
            <a:r>
              <a:rPr lang="zh-CN" altLang="en-US" sz="2800" b="1" dirty="0"/>
              <a:t>、百度图片）</a:t>
            </a:r>
            <a:endParaRPr lang="en-US" altLang="zh-CN" sz="2800" b="1" dirty="0"/>
          </a:p>
          <a:p>
            <a:r>
              <a:rPr lang="zh-CN" altLang="en-US" sz="2800" b="1" dirty="0"/>
              <a:t>遇到不认识的动植物</a:t>
            </a:r>
            <a:endParaRPr lang="en-US" altLang="zh-CN" sz="2800" b="1" dirty="0"/>
          </a:p>
          <a:p>
            <a:pPr marL="0" indent="0">
              <a:buNone/>
            </a:pPr>
            <a:r>
              <a:rPr lang="zh-CN" altLang="en-US" sz="2800" b="1" dirty="0"/>
              <a:t>                                                         记录三个以上信息或绘画</a:t>
            </a:r>
            <a:endParaRPr lang="en-US" altLang="zh-CN" sz="2800" b="1" dirty="0"/>
          </a:p>
          <a:p>
            <a:pPr marL="0" indent="0">
              <a:buNone/>
            </a:pPr>
            <a:endParaRPr lang="en-US" altLang="zh-CN" sz="2800" b="1" dirty="0"/>
          </a:p>
          <a:p>
            <a:r>
              <a:rPr lang="zh-CN" altLang="en-US" sz="2800" b="1" dirty="0"/>
              <a:t>保护动植物，静静地来，悄悄地走，不打扰，不破坏。</a:t>
            </a:r>
            <a:endParaRPr lang="zh-CN" altLang="en-US" sz="2800" b="1" dirty="0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4727848" y="3717032"/>
            <a:ext cx="564063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4723278" y="4202663"/>
            <a:ext cx="564063" cy="211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215683"/>
            <a:ext cx="12192000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extBox 5"/>
          <p:cNvSpPr txBox="1"/>
          <p:nvPr/>
        </p:nvSpPr>
        <p:spPr>
          <a:xfrm>
            <a:off x="263352" y="37773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3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拓展：动植物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和</a:t>
            </a:r>
            <a:r>
              <a:rPr lang="zh-CN" altLang="en-US" sz="3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我们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3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8" name="Picture 2" descr="D:\2020\3.学会\网站\新网站资料\新网站logo（背景透明图）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0496" y="127612"/>
            <a:ext cx="1403039" cy="1249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765" y="-27273"/>
            <a:ext cx="12192000" cy="687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372164"/>
            <a:ext cx="12504712" cy="1008112"/>
            <a:chOff x="-12009" y="405696"/>
            <a:chExt cx="9407529" cy="1008112"/>
          </a:xfrm>
        </p:grpSpPr>
        <p:sp>
          <p:nvSpPr>
            <p:cNvPr id="5" name="矩形 4"/>
            <p:cNvSpPr/>
            <p:nvPr/>
          </p:nvSpPr>
          <p:spPr>
            <a:xfrm>
              <a:off x="-12009" y="405696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1520" y="441537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40181" y="536590"/>
            <a:ext cx="8274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ea typeface="华文楷体" panose="02010600040101010101" pitchFamily="2" charset="-122"/>
              </a:rPr>
              <a:t>我们的地球家园</a:t>
            </a:r>
            <a:r>
              <a:rPr lang="zh-CN" altLang="en-US" sz="3600" b="1" dirty="0" smtClean="0">
                <a:ea typeface="华文楷体" panose="02010600040101010101" pitchFamily="2" charset="-122"/>
              </a:rPr>
              <a:t>中</a:t>
            </a:r>
            <a:r>
              <a:rPr lang="zh-CN" altLang="en-US" sz="3600" b="1" dirty="0" smtClean="0">
                <a:solidFill>
                  <a:srgbClr val="FF0000"/>
                </a:solidFill>
                <a:ea typeface="华文楷体" panose="02010600040101010101" pitchFamily="2" charset="-122"/>
              </a:rPr>
              <a:t>有</a:t>
            </a:r>
            <a:r>
              <a:rPr lang="zh-CN" altLang="en-US" sz="3600" b="1" dirty="0">
                <a:solidFill>
                  <a:srgbClr val="FF0000"/>
                </a:solidFill>
                <a:ea typeface="华文楷体" panose="02010600040101010101" pitchFamily="2" charset="-122"/>
              </a:rPr>
              <a:t>什么</a:t>
            </a:r>
            <a:r>
              <a:rPr lang="zh-CN" altLang="en-US" sz="3600" b="1" dirty="0">
                <a:ea typeface="华文楷体" panose="02010600040101010101" pitchFamily="2" charset="-122"/>
              </a:rPr>
              <a:t>？</a:t>
            </a:r>
            <a:endParaRPr lang="zh-CN" altLang="en-US" sz="3600" dirty="0"/>
          </a:p>
        </p:txBody>
      </p:sp>
      <p:pic>
        <p:nvPicPr>
          <p:cNvPr id="11" name="图片 10">
            <a:hlinkClick r:id="rId1" action="ppaction://hlinksldjump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r="29840"/>
          <a:stretch>
            <a:fillRect/>
          </a:stretch>
        </p:blipFill>
        <p:spPr>
          <a:xfrm>
            <a:off x="3889435" y="1888786"/>
            <a:ext cx="4479932" cy="4204509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8324894" y="3871094"/>
            <a:ext cx="1422850" cy="7455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2829719" y="4947292"/>
            <a:ext cx="1629336" cy="7877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2423592" y="2706128"/>
            <a:ext cx="1505604" cy="8128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椭圆 25"/>
          <p:cNvSpPr/>
          <p:nvPr/>
        </p:nvSpPr>
        <p:spPr>
          <a:xfrm>
            <a:off x="2351584" y="3849636"/>
            <a:ext cx="1469228" cy="767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7704504" y="1750204"/>
            <a:ext cx="1359260" cy="7840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椭圆 27"/>
          <p:cNvSpPr/>
          <p:nvPr/>
        </p:nvSpPr>
        <p:spPr>
          <a:xfrm>
            <a:off x="8195480" y="2746011"/>
            <a:ext cx="1356903" cy="8254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椭圆 28"/>
          <p:cNvSpPr/>
          <p:nvPr/>
        </p:nvSpPr>
        <p:spPr>
          <a:xfrm>
            <a:off x="3387955" y="1677014"/>
            <a:ext cx="1484387" cy="7601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椭圆 29"/>
          <p:cNvSpPr/>
          <p:nvPr/>
        </p:nvSpPr>
        <p:spPr>
          <a:xfrm>
            <a:off x="7969567" y="4994555"/>
            <a:ext cx="1459516" cy="7540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4583832" y="2437186"/>
            <a:ext cx="504056" cy="2435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945902" y="3244054"/>
            <a:ext cx="541357" cy="954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3826471" y="4164197"/>
            <a:ext cx="602318" cy="9806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4428789" y="4756356"/>
            <a:ext cx="541779" cy="3881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497614" y="4931322"/>
            <a:ext cx="596008" cy="23159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562414" y="4038392"/>
            <a:ext cx="648182" cy="1748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7513518" y="3287740"/>
            <a:ext cx="580104" cy="5478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7183051" y="2420542"/>
            <a:ext cx="517187" cy="30700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3681021" y="1791977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动物</a:t>
            </a:r>
            <a:endParaRPr lang="zh-CN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703773" y="2850948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植物</a:t>
            </a:r>
            <a:endParaRPr lang="zh-CN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968036" y="1852260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空气</a:t>
            </a:r>
            <a:endParaRPr lang="zh-CN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420685" y="2913313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土壤</a:t>
            </a:r>
            <a:endParaRPr lang="zh-CN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764449" y="3982259"/>
            <a:ext cx="5437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水</a:t>
            </a:r>
            <a:endParaRPr lang="zh-CN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256240" y="5085184"/>
            <a:ext cx="9028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其它</a:t>
            </a:r>
            <a:endParaRPr lang="zh-CN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766755" y="3982259"/>
            <a:ext cx="5437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</a:t>
            </a:r>
            <a:endParaRPr lang="zh-CN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265785" y="4984389"/>
            <a:ext cx="6815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</a:t>
            </a:r>
            <a:endParaRPr lang="zh-CN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1" name="Picture 2" descr="D:\2020\3.学会\网站\新网站资料\新网站logo（背景透明图）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72" y="5229200"/>
            <a:ext cx="1403039" cy="1249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0" grpId="0"/>
      <p:bldP spid="51" grpId="0"/>
      <p:bldP spid="52" grpId="0"/>
      <p:bldP spid="54" grpId="0"/>
      <p:bldP spid="55" grpId="0"/>
      <p:bldP spid="56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1" y="3530191"/>
            <a:ext cx="2909167" cy="2077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88" y="1506025"/>
            <a:ext cx="2985540" cy="200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0110" y="2076590"/>
            <a:ext cx="3812848" cy="290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370" y="2081817"/>
            <a:ext cx="384042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6"/>
          <p:cNvSpPr txBox="1"/>
          <p:nvPr/>
        </p:nvSpPr>
        <p:spPr>
          <a:xfrm>
            <a:off x="722833" y="5733256"/>
            <a:ext cx="1044116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我们的地球家园还有另外一个名字</a:t>
            </a:r>
            <a:r>
              <a:rPr lang="en-US" altLang="zh-CN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大自然！大自然中的动物和植物是我们的同伴。</a:t>
            </a:r>
            <a:endParaRPr lang="en-US" altLang="zh-CN" sz="2800" b="1" dirty="0">
              <a:solidFill>
                <a:schemeClr val="accent6">
                  <a:lumMod val="20000"/>
                  <a:lumOff val="8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372164"/>
            <a:ext cx="12504712" cy="1008112"/>
            <a:chOff x="-12009" y="405696"/>
            <a:chExt cx="9407529" cy="1008112"/>
          </a:xfrm>
        </p:grpSpPr>
        <p:sp>
          <p:nvSpPr>
            <p:cNvPr id="9" name="矩形 8"/>
            <p:cNvSpPr/>
            <p:nvPr/>
          </p:nvSpPr>
          <p:spPr>
            <a:xfrm>
              <a:off x="-12009" y="405696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251520" y="441537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540181" y="536590"/>
            <a:ext cx="8274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ea typeface="华文楷体" panose="02010600040101010101" pitchFamily="2" charset="-122"/>
              </a:rPr>
              <a:t>我们的地球家园</a:t>
            </a:r>
            <a:r>
              <a:rPr lang="zh-CN" altLang="en-US" sz="3600" b="1" dirty="0" smtClean="0">
                <a:ea typeface="华文楷体" panose="02010600040101010101" pitchFamily="2" charset="-122"/>
              </a:rPr>
              <a:t>中</a:t>
            </a:r>
            <a:r>
              <a:rPr lang="zh-CN" altLang="en-US" sz="3600" b="1" dirty="0" smtClean="0">
                <a:solidFill>
                  <a:srgbClr val="FF0000"/>
                </a:solidFill>
                <a:ea typeface="华文楷体" panose="02010600040101010101" pitchFamily="2" charset="-122"/>
              </a:rPr>
              <a:t>有</a:t>
            </a:r>
            <a:r>
              <a:rPr lang="zh-CN" altLang="en-US" sz="3600" b="1" dirty="0">
                <a:solidFill>
                  <a:srgbClr val="FF0000"/>
                </a:solidFill>
                <a:ea typeface="华文楷体" panose="02010600040101010101" pitchFamily="2" charset="-122"/>
              </a:rPr>
              <a:t>什么</a:t>
            </a:r>
            <a:r>
              <a:rPr lang="zh-CN" altLang="en-US" sz="3600" b="1" dirty="0">
                <a:ea typeface="华文楷体" panose="02010600040101010101" pitchFamily="2" charset="-122"/>
              </a:rPr>
              <a:t>？</a:t>
            </a:r>
            <a:endParaRPr lang="zh-CN" altLang="en-US" sz="3600" dirty="0"/>
          </a:p>
        </p:txBody>
      </p:sp>
      <p:pic>
        <p:nvPicPr>
          <p:cNvPr id="7" name="Picture 2" descr="D:\2020\3.学会\网站\新网站资料\新网站logo（背景透明图）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84133" y="220351"/>
            <a:ext cx="1403039" cy="1249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0" y="215683"/>
            <a:ext cx="12192000" cy="1362380"/>
            <a:chOff x="-1524000" y="321202"/>
            <a:chExt cx="12192000" cy="1362380"/>
          </a:xfrm>
        </p:grpSpPr>
        <p:sp>
          <p:nvSpPr>
            <p:cNvPr id="52" name="矩形 51"/>
            <p:cNvSpPr/>
            <p:nvPr/>
          </p:nvSpPr>
          <p:spPr>
            <a:xfrm>
              <a:off x="-1524000" y="321202"/>
              <a:ext cx="12192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TextBox 5"/>
            <p:cNvSpPr txBox="1"/>
            <p:nvPr/>
          </p:nvSpPr>
          <p:spPr>
            <a:xfrm>
              <a:off x="-1260648" y="483253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</a:t>
              </a:r>
              <a:r>
                <a:rPr lang="zh-CN" altLang="en-US" sz="3600" b="1" dirty="0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 探索：动植物</a:t>
              </a:r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和我们的联系</a:t>
              </a:r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r>
                <a:rPr lang="zh-CN" altLang="en-US" sz="3600" b="1" dirty="0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  </a:t>
              </a:r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14327" y="1359347"/>
            <a:ext cx="10801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我们在大自然中的同伴</a:t>
            </a:r>
            <a:r>
              <a:rPr lang="en-US" altLang="zh-CN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动植物，和我们之间有什么联系呢？</a:t>
            </a:r>
            <a:endParaRPr lang="zh-CN" altLang="en-US" sz="2800" dirty="0"/>
          </a:p>
        </p:txBody>
      </p:sp>
      <p:pic>
        <p:nvPicPr>
          <p:cNvPr id="58" name="Picture 7" descr="http://imgsrc.baidu.com/image/c0%3Dshijue1%2C0%2C0%2C294%2C40/sign=ac3cecdeda160924c828aa58bc6e5f8f/aa18972bd40735fafc0cc53194510fb30e2408bd.jpg"/>
          <p:cNvPicPr>
            <a:picLocks noChangeAspect="1" noChangeArrowheads="1"/>
          </p:cNvPicPr>
          <p:nvPr/>
        </p:nvPicPr>
        <p:blipFill rotWithShape="1">
          <a:blip r:embed="rId1" cstate="print"/>
          <a:srcRect b="10084"/>
          <a:stretch>
            <a:fillRect/>
          </a:stretch>
        </p:blipFill>
        <p:spPr bwMode="auto">
          <a:xfrm>
            <a:off x="1138066" y="2367461"/>
            <a:ext cx="4453877" cy="3024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367461"/>
            <a:ext cx="4075054" cy="302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1"/>
          <p:cNvSpPr txBox="1"/>
          <p:nvPr/>
        </p:nvSpPr>
        <p:spPr>
          <a:xfrm>
            <a:off x="2567608" y="5517232"/>
            <a:ext cx="7630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棉花可以用来做衣服。</a:t>
            </a:r>
            <a:endParaRPr lang="zh-CN" altLang="en-US" sz="3600" dirty="0"/>
          </a:p>
        </p:txBody>
      </p:sp>
      <p:pic>
        <p:nvPicPr>
          <p:cNvPr id="9" name="Picture 2" descr="D:\2020\3.学会\网站\新网站资料\新网站logo（背景透明图）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60496" y="5410412"/>
            <a:ext cx="1403039" cy="1249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611922" y="1919222"/>
            <a:ext cx="543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36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小组讨论并填写记录表</a:t>
            </a:r>
            <a:endParaRPr lang="zh-CN" altLang="en-US" sz="3600" b="1" noProof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37236" y="1792727"/>
            <a:ext cx="4536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与我们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衣食住行有关的动植物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9826" y="2529151"/>
          <a:ext cx="5791324" cy="375202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62879"/>
                <a:gridCol w="2481996"/>
                <a:gridCol w="2546449"/>
              </a:tblGrid>
              <a:tr h="49042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动物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植物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8153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衣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</a:tr>
              <a:tr h="8153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食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</a:tr>
              <a:tr h="8153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住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</a:tr>
              <a:tr h="8153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行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 descr="https://i01picsos.sogoucdn.com/3de8065040c4bd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4392488"/>
            <a:ext cx="3759886" cy="2060848"/>
          </a:xfrm>
          <a:prstGeom prst="rect">
            <a:avLst/>
          </a:prstGeom>
          <a:noFill/>
        </p:spPr>
      </p:pic>
      <p:sp>
        <p:nvSpPr>
          <p:cNvPr id="10" name="云形标注 29"/>
          <p:cNvSpPr/>
          <p:nvPr/>
        </p:nvSpPr>
        <p:spPr>
          <a:xfrm>
            <a:off x="10329798" y="3284984"/>
            <a:ext cx="1094794" cy="838452"/>
          </a:xfrm>
          <a:prstGeom prst="cloudCallout">
            <a:avLst>
              <a:gd name="adj1" fmla="val -38167"/>
              <a:gd name="adj2" fmla="val 905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680176" y="3286725"/>
            <a:ext cx="738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轻声</a:t>
            </a:r>
            <a:endParaRPr lang="en-US" altLang="zh-CN" b="1" dirty="0"/>
          </a:p>
          <a:p>
            <a:r>
              <a:rPr lang="zh-CN" altLang="en-US" b="1" dirty="0"/>
              <a:t>交流</a:t>
            </a:r>
            <a:endParaRPr lang="zh-CN" altLang="en-US" b="1" dirty="0"/>
          </a:p>
        </p:txBody>
      </p:sp>
      <p:sp>
        <p:nvSpPr>
          <p:cNvPr id="12" name="云形标注 31"/>
          <p:cNvSpPr/>
          <p:nvPr/>
        </p:nvSpPr>
        <p:spPr>
          <a:xfrm>
            <a:off x="7320136" y="3163428"/>
            <a:ext cx="1289499" cy="985652"/>
          </a:xfrm>
          <a:prstGeom prst="cloudCallout">
            <a:avLst>
              <a:gd name="adj1" fmla="val 27571"/>
              <a:gd name="adj2" fmla="val 879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云形标注 33"/>
          <p:cNvSpPr/>
          <p:nvPr/>
        </p:nvSpPr>
        <p:spPr>
          <a:xfrm>
            <a:off x="8846978" y="3249851"/>
            <a:ext cx="1209462" cy="827221"/>
          </a:xfrm>
          <a:prstGeom prst="cloudCallout">
            <a:avLst>
              <a:gd name="adj1" fmla="val -5038"/>
              <a:gd name="adj2" fmla="val 951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139005" y="3358733"/>
            <a:ext cx="1133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及时</a:t>
            </a:r>
            <a:endParaRPr lang="en-US" altLang="zh-CN" b="1" dirty="0"/>
          </a:p>
          <a:p>
            <a:r>
              <a:rPr lang="zh-CN" altLang="en-US" b="1" dirty="0"/>
              <a:t>记录</a:t>
            </a:r>
            <a:endParaRPr lang="zh-CN" altLang="en-US" b="1" dirty="0"/>
          </a:p>
        </p:txBody>
      </p:sp>
      <p:sp>
        <p:nvSpPr>
          <p:cNvPr id="16" name="矩形 15"/>
          <p:cNvSpPr/>
          <p:nvPr/>
        </p:nvSpPr>
        <p:spPr>
          <a:xfrm>
            <a:off x="10542653" y="3429000"/>
            <a:ext cx="1025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……</a:t>
            </a:r>
            <a:endParaRPr lang="zh-CN" altLang="en-US" b="1" dirty="0"/>
          </a:p>
        </p:txBody>
      </p:sp>
      <p:sp>
        <p:nvSpPr>
          <p:cNvPr id="18" name="矩形 17"/>
          <p:cNvSpPr/>
          <p:nvPr/>
        </p:nvSpPr>
        <p:spPr>
          <a:xfrm>
            <a:off x="0" y="215683"/>
            <a:ext cx="12192000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TextBox 5"/>
          <p:cNvSpPr txBox="1"/>
          <p:nvPr/>
        </p:nvSpPr>
        <p:spPr>
          <a:xfrm>
            <a:off x="263352" y="37773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3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探索：动植物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和我们的联系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3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7" name="Picture 2" descr="D:\2020\3.学会\网站\新网站资料\新网站logo（背景透明图）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15571" y="94822"/>
            <a:ext cx="1403039" cy="1249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01picsos.sogoucdn.com/3de8065040c4bdf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196980" y="3403347"/>
            <a:ext cx="5987621" cy="3240360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8012656" y="2308543"/>
            <a:ext cx="3600400" cy="1512168"/>
            <a:chOff x="4788024" y="1988840"/>
            <a:chExt cx="3600400" cy="1512168"/>
          </a:xfrm>
        </p:grpSpPr>
        <p:sp>
          <p:nvSpPr>
            <p:cNvPr id="9" name="云形标注 8"/>
            <p:cNvSpPr/>
            <p:nvPr/>
          </p:nvSpPr>
          <p:spPr>
            <a:xfrm>
              <a:off x="4788024" y="1988840"/>
              <a:ext cx="3600400" cy="1512168"/>
            </a:xfrm>
            <a:prstGeom prst="cloudCallout">
              <a:avLst>
                <a:gd name="adj1" fmla="val -65274"/>
                <a:gd name="adj2" fmla="val 8857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262106" y="2429907"/>
              <a:ext cx="29523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西瓜可以用来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……</a:t>
              </a:r>
              <a:endPara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10093" y="2255541"/>
            <a:ext cx="3941816" cy="1511538"/>
            <a:chOff x="971600" y="2204864"/>
            <a:chExt cx="2330066" cy="1224136"/>
          </a:xfrm>
        </p:grpSpPr>
        <p:sp>
          <p:nvSpPr>
            <p:cNvPr id="12" name="云形标注 11"/>
            <p:cNvSpPr/>
            <p:nvPr/>
          </p:nvSpPr>
          <p:spPr>
            <a:xfrm>
              <a:off x="971600" y="2204864"/>
              <a:ext cx="2304256" cy="1224136"/>
            </a:xfrm>
            <a:prstGeom prst="cloudCallout">
              <a:avLst>
                <a:gd name="adj1" fmla="val 36451"/>
                <a:gd name="adj2" fmla="val 9970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205771" y="2590739"/>
              <a:ext cx="2095895" cy="471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棉花可以用来做衣服。</a:t>
              </a:r>
              <a:endPara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34044" y="1578063"/>
            <a:ext cx="3926251" cy="1224914"/>
            <a:chOff x="1209832" y="2484611"/>
            <a:chExt cx="2311312" cy="1684323"/>
          </a:xfrm>
        </p:grpSpPr>
        <p:sp>
          <p:nvSpPr>
            <p:cNvPr id="15" name="云形标注 14"/>
            <p:cNvSpPr/>
            <p:nvPr/>
          </p:nvSpPr>
          <p:spPr>
            <a:xfrm>
              <a:off x="1209832" y="2484611"/>
              <a:ext cx="2304256" cy="1684323"/>
            </a:xfrm>
            <a:prstGeom prst="cloudCallout">
              <a:avLst>
                <a:gd name="adj1" fmla="val -13427"/>
                <a:gd name="adj2" fmla="val 16094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425249" y="2965581"/>
              <a:ext cx="2095895" cy="609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松树可以用来盖房子。</a:t>
              </a:r>
              <a:endPara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pic>
        <p:nvPicPr>
          <p:cNvPr id="17" name="Picture 2" descr="D:\2020\3.学会\网站\新网站资料\新网站logo（背景透明图）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422" y="5229200"/>
            <a:ext cx="1403039" cy="1249833"/>
          </a:xfrm>
          <a:prstGeom prst="rect">
            <a:avLst/>
          </a:prstGeom>
          <a:noFill/>
        </p:spPr>
      </p:pic>
      <p:sp>
        <p:nvSpPr>
          <p:cNvPr id="18" name="矩形 17"/>
          <p:cNvSpPr/>
          <p:nvPr/>
        </p:nvSpPr>
        <p:spPr>
          <a:xfrm>
            <a:off x="0" y="215683"/>
            <a:ext cx="12192000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TextBox 5"/>
          <p:cNvSpPr txBox="1"/>
          <p:nvPr/>
        </p:nvSpPr>
        <p:spPr>
          <a:xfrm>
            <a:off x="263352" y="37773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3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研讨：动植物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和我们的联系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3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8256240" y="3499653"/>
            <a:ext cx="3477976" cy="2481791"/>
            <a:chOff x="2866310" y="3684137"/>
            <a:chExt cx="5164565" cy="320786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16016" y="4218102"/>
              <a:ext cx="3314859" cy="2673900"/>
            </a:xfrm>
            <a:prstGeom prst="rect">
              <a:avLst/>
            </a:prstGeom>
          </p:spPr>
        </p:pic>
        <p:sp>
          <p:nvSpPr>
            <p:cNvPr id="8" name="思想气泡: 云 7"/>
            <p:cNvSpPr/>
            <p:nvPr/>
          </p:nvSpPr>
          <p:spPr>
            <a:xfrm>
              <a:off x="2866310" y="3684137"/>
              <a:ext cx="2588178" cy="1292245"/>
            </a:xfrm>
            <a:prstGeom prst="cloudCallout">
              <a:avLst>
                <a:gd name="adj1" fmla="val 74313"/>
                <a:gd name="adj2" fmla="val 4583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417264" y="3843843"/>
              <a:ext cx="1839382" cy="83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你现在的想法是？</a:t>
              </a:r>
              <a:endPara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63352" y="1884164"/>
            <a:ext cx="3528392" cy="4230734"/>
            <a:chOff x="-808172" y="2253972"/>
            <a:chExt cx="3312367" cy="3882936"/>
          </a:xfrm>
        </p:grpSpPr>
        <p:pic>
          <p:nvPicPr>
            <p:cNvPr id="15" name="图片 14">
              <a:hlinkClick r:id="rId2" action="ppaction://hlinkfil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124" y="3121418"/>
              <a:ext cx="2117125" cy="3015490"/>
            </a:xfrm>
            <a:prstGeom prst="rect">
              <a:avLst/>
            </a:prstGeom>
          </p:spPr>
        </p:pic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-808172" y="2253972"/>
              <a:ext cx="3312367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制作“小鸟餐厅”</a:t>
              </a:r>
              <a:endPara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552817" y="2132856"/>
            <a:ext cx="4174423" cy="3960440"/>
            <a:chOff x="4988258" y="1209907"/>
            <a:chExt cx="2956332" cy="2854063"/>
          </a:xfrm>
        </p:grpSpPr>
        <p:pic>
          <p:nvPicPr>
            <p:cNvPr id="18" name="图片 17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285" y="1209907"/>
              <a:ext cx="2099305" cy="279907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988258" y="1327148"/>
              <a:ext cx="615553" cy="273682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ctr"/>
              <a:r>
                <a: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制作“小鸟之家”</a:t>
              </a:r>
              <a:endPara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0" y="215683"/>
            <a:ext cx="12192000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Box 5"/>
          <p:cNvSpPr txBox="1"/>
          <p:nvPr/>
        </p:nvSpPr>
        <p:spPr>
          <a:xfrm>
            <a:off x="263352" y="37773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3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实践：爱护小动物  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6" name="Picture 2" descr="D:\2020\3.学会\网站\新网站资料\新网站logo（背景透明图）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60496" y="94822"/>
            <a:ext cx="1403039" cy="1249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408" y="1865076"/>
            <a:ext cx="10873208" cy="406104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地球家园里，人类、动物、植物等生物间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相依相存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，是大自然的一部分，要友好相处，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共建和谐家园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400" b="1" dirty="0"/>
          </a:p>
        </p:txBody>
      </p:sp>
      <p:pic>
        <p:nvPicPr>
          <p:cNvPr id="7" name="Picture 2" descr="D:\2020\3.学会\网站\新网站资料\新网站logo（背景透明图）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0496" y="5301208"/>
            <a:ext cx="1403039" cy="1249833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0" y="215683"/>
            <a:ext cx="12192000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5"/>
          <p:cNvSpPr txBox="1"/>
          <p:nvPr/>
        </p:nvSpPr>
        <p:spPr>
          <a:xfrm>
            <a:off x="263352" y="37773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3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小结：动植物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和我们的联系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3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6621.274015748031,&quot;width&quot;:7055.011023622047}"/>
</p:tagLst>
</file>

<file path=ppt/tags/tag10.xml><?xml version="1.0" encoding="utf-8"?>
<p:tagLst xmlns:p="http://schemas.openxmlformats.org/presentationml/2006/main">
  <p:tag name="KSO_WM_UNIT_PLACING_PICTURE_USER_VIEWPORT" val="{&quot;height&quot;:1968.2409448818898,&quot;width&quot;:2209.508661417323}"/>
</p:tagLst>
</file>

<file path=ppt/tags/tag11.xml><?xml version="1.0" encoding="utf-8"?>
<p:tagLst xmlns:p="http://schemas.openxmlformats.org/presentationml/2006/main">
  <p:tag name="KSO_WM_UNIT_PLACING_PICTURE_USER_VIEWPORT" val="{&quot;height&quot;:1968.2409448818898,&quot;width&quot;:2209.508661417323}"/>
</p:tagLst>
</file>

<file path=ppt/tags/tag12.xml><?xml version="1.0" encoding="utf-8"?>
<p:tagLst xmlns:p="http://schemas.openxmlformats.org/presentationml/2006/main">
  <p:tag name="COMMONDATA" val="eyJoZGlkIjoiNjBjZDk0MWFjMGI0MWJhM2I5NWFlMjhlNzhiNjY5ZTgifQ=="/>
</p:tagLst>
</file>

<file path=ppt/tags/tag2.xml><?xml version="1.0" encoding="utf-8"?>
<p:tagLst xmlns:p="http://schemas.openxmlformats.org/presentationml/2006/main">
  <p:tag name="KSO_WM_UNIT_PLACING_PICTURE_USER_VIEWPORT" val="{&quot;height&quot;:1968.2409448818898,&quot;width&quot;:2209.508661417323}"/>
</p:tagLst>
</file>

<file path=ppt/tags/tag3.xml><?xml version="1.0" encoding="utf-8"?>
<p:tagLst xmlns:p="http://schemas.openxmlformats.org/presentationml/2006/main">
  <p:tag name="KSO_WM_UNIT_PLACING_PICTURE_USER_VIEWPORT" val="{&quot;height&quot;:1968.2409448818898,&quot;width&quot;:2209.508661417323}"/>
</p:tagLst>
</file>

<file path=ppt/tags/tag4.xml><?xml version="1.0" encoding="utf-8"?>
<p:tagLst xmlns:p="http://schemas.openxmlformats.org/presentationml/2006/main">
  <p:tag name="KSO_WM_UNIT_PLACING_PICTURE_USER_VIEWPORT" val="{&quot;height&quot;:1968.2409448818898,&quot;width&quot;:2209.508661417323}"/>
</p:tagLst>
</file>

<file path=ppt/tags/tag5.xml><?xml version="1.0" encoding="utf-8"?>
<p:tagLst xmlns:p="http://schemas.openxmlformats.org/presentationml/2006/main">
  <p:tag name="KSO_WM_UNIT_TABLE_BEAUTIFY" val="smartTable{6ed0ac6c-c9c3-4b0f-a97a-94d5f0ccdca8}"/>
</p:tagLst>
</file>

<file path=ppt/tags/tag6.xml><?xml version="1.0" encoding="utf-8"?>
<p:tagLst xmlns:p="http://schemas.openxmlformats.org/presentationml/2006/main">
  <p:tag name="KSO_WM_UNIT_PLACING_PICTURE_USER_VIEWPORT" val="{&quot;height&quot;:1968.2409448818898,&quot;width&quot;:2209.508661417323}"/>
</p:tagLst>
</file>

<file path=ppt/tags/tag7.xml><?xml version="1.0" encoding="utf-8"?>
<p:tagLst xmlns:p="http://schemas.openxmlformats.org/presentationml/2006/main">
  <p:tag name="KSO_WM_UNIT_PLACING_PICTURE_USER_VIEWPORT" val="{&quot;height&quot;:1968.2409448818898,&quot;width&quot;:2209.508661417323}"/>
</p:tagLst>
</file>

<file path=ppt/tags/tag8.xml><?xml version="1.0" encoding="utf-8"?>
<p:tagLst xmlns:p="http://schemas.openxmlformats.org/presentationml/2006/main">
  <p:tag name="KSO_WM_UNIT_PLACING_PICTURE_USER_VIEWPORT" val="{&quot;height&quot;:1968.2409448818898,&quot;width&quot;:2209.508661417323}"/>
</p:tagLst>
</file>

<file path=ppt/tags/tag9.xml><?xml version="1.0" encoding="utf-8"?>
<p:tagLst xmlns:p="http://schemas.openxmlformats.org/presentationml/2006/main">
  <p:tag name="KSO_WM_UNIT_PLACING_PICTURE_USER_VIEWPORT" val="{&quot;height&quot;:1968.2409448818898,&quot;width&quot;:2209.508661417323}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590</Words>
  <Application>WPS 演示</Application>
  <PresentationFormat>宽屏</PresentationFormat>
  <Paragraphs>95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华文中宋</vt:lpstr>
      <vt:lpstr>华文楷体</vt:lpstr>
      <vt:lpstr>微软雅黑</vt:lpstr>
      <vt:lpstr>黑体</vt:lpstr>
      <vt:lpstr>楷体</vt:lpstr>
      <vt:lpstr>Calibri</vt:lpstr>
      <vt:lpstr>Times New Roman</vt:lpstr>
      <vt:lpstr>楷体_GB2312</vt:lpstr>
      <vt:lpstr>新宋体</vt:lpstr>
      <vt:lpstr>Arial Unicode MS</vt:lpstr>
      <vt:lpstr>等线 Light</vt:lpstr>
      <vt:lpstr>Calibri Light</vt:lpstr>
      <vt:lpstr>等线</vt:lpstr>
      <vt:lpstr>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陈梅娟</cp:lastModifiedBy>
  <cp:revision>359</cp:revision>
  <dcterms:created xsi:type="dcterms:W3CDTF">2017-08-06T08:46:00Z</dcterms:created>
  <dcterms:modified xsi:type="dcterms:W3CDTF">2022-08-28T01:28:01Z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B0824DFC917649F9BEE98D21E91B38F7</vt:lpwstr>
  </property>
</Properties>
</file>