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3.3-->
<p:presentation xmlns:r="http://schemas.openxmlformats.org/officeDocument/2006/relationships" xmlns:a="http://schemas.openxmlformats.org/drawingml/2006/main" xmlns:p="http://schemas.openxmlformats.org/presentationml/2006/main">
  <p:sldMasterIdLst>
    <p:sldMasterId id="2147483648" r:id="rId1"/>
  </p:sldMasterIdLst>
  <p:notesMasterIdLst>
    <p:notesMasterId r:id="rId2"/>
  </p:notesMasterIdLst>
  <p:sldIdLst>
    <p:sldId id="257" r:id="rId3"/>
    <p:sldId id="300" r:id="rId4"/>
    <p:sldId id="314" r:id="rId5"/>
    <p:sldId id="315" r:id="rId6"/>
    <p:sldId id="271" r:id="rId7"/>
    <p:sldId id="258" r:id="rId8"/>
    <p:sldId id="302" r:id="rId9"/>
    <p:sldId id="303" r:id="rId10"/>
    <p:sldId id="304" r:id="rId11"/>
    <p:sldId id="259" r:id="rId12"/>
    <p:sldId id="308" r:id="rId13"/>
    <p:sldId id="305" r:id="rId14"/>
    <p:sldId id="306" r:id="rId15"/>
    <p:sldId id="307" r:id="rId16"/>
    <p:sldId id="260" r:id="rId17"/>
    <p:sldId id="309" r:id="rId18"/>
    <p:sldId id="261" r:id="rId19"/>
    <p:sldId id="311" r:id="rId20"/>
    <p:sldId id="262" r:id="rId21"/>
    <p:sldId id="263" r:id="rId22"/>
    <p:sldId id="312" r:id="rId23"/>
    <p:sldId id="313" r:id="rId24"/>
    <p:sldId id="264" r:id="rId25"/>
    <p:sldId id="265" r:id="rId26"/>
  </p:sldIdLst>
  <p:sldSz cx="12192000" cy="6858000"/>
  <p:notesSz cx="6858000" cy="9144000"/>
  <p:custDataLst>
    <p:tags r:id="rId2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84"/>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notesMaster" Target="notesMasters/notesMaster1.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tags" Target="tags/tag2.xml" /><Relationship Id="rId28" Type="http://schemas.openxmlformats.org/officeDocument/2006/relationships/presProps" Target="presProps.xml" /><Relationship Id="rId29" Type="http://schemas.openxmlformats.org/officeDocument/2006/relationships/viewProps" Target="viewProps.xml" /><Relationship Id="rId3" Type="http://schemas.openxmlformats.org/officeDocument/2006/relationships/slide" Target="slides/slide1.xml" /><Relationship Id="rId30" Type="http://schemas.openxmlformats.org/officeDocument/2006/relationships/theme" Target="theme/theme1.xml" /><Relationship Id="rId31" Type="http://schemas.openxmlformats.org/officeDocument/2006/relationships/tableStyles" Target="tableStyles.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
            </a:fld>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image" Target="file:///D:\qq&#25991;&#20214;\712321467\Image\C2C\Image2\%7b75232B38-A165-1FB7-499C-2E1C792CACB5%7d.png" TargetMode="External" /><Relationship Id="rId13" Type="http://schemas.openxmlformats.org/officeDocument/2006/relationships/image" Target="../media/image1.png" /><Relationship Id="rId14"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t/>
            </a:fld>
            <a:endParaRPr lang="zh-CN" altLang="en-US"/>
          </a:p>
        </p:txBody>
      </p:sp>
      <p:pic>
        <p:nvPicPr>
          <p:cNvPr id="7" name="图片 1073743875" descr="学科网 zxxk.com" title=""/>
          <p:cNvPicPr>
            <a:picLocks noChangeAspect="1"/>
          </p:cNvPicPr>
          <p:nvPr/>
        </p:nvPicPr>
        <p:blipFill>
          <a:blip r:embed="rId13" r:link="rId12"/>
          <a:stretch>
            <a:fillRect/>
          </a:stretch>
        </p:blipFill>
        <p:spPr>
          <a:xfrm>
            <a:off x="838200" y="365125"/>
            <a:ext cx="9525" cy="9525"/>
          </a:xfrm>
          <a:prstGeom prst="rect">
            <a:avLst/>
          </a:prstGeom>
          <a:noFill/>
          <a:ln>
            <a:noFill/>
            <a:miter lim="800000"/>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4.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2.jpe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3.png" /><Relationship Id="rId3" Type="http://schemas.openxmlformats.org/officeDocument/2006/relationships/tags" Target="../tags/tag1.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100" name="文本框 99" title=""/>
          <p:cNvSpPr txBox="1"/>
          <p:nvPr/>
        </p:nvSpPr>
        <p:spPr>
          <a:xfrm>
            <a:off x="322580" y="170180"/>
            <a:ext cx="11061065" cy="6185535"/>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indent="0"/>
            <a:r>
              <a:rPr lang="en-US" altLang="zh-CN" sz="2400" b="0">
                <a:solidFill>
                  <a:srgbClr val="0000FF"/>
                </a:solidFill>
                <a:ea typeface="等线" panose="02010600030101010101" charset="-122"/>
              </a:rPr>
              <a:t>                                           </a:t>
            </a:r>
            <a:r>
              <a:rPr lang="zh-CN" sz="3600" b="0">
                <a:ln w="22225">
                  <a:solidFill>
                    <a:schemeClr val="accent2"/>
                  </a:solidFill>
                  <a:prstDash val="solid"/>
                </a:ln>
                <a:solidFill>
                  <a:schemeClr val="accent2">
                    <a:lumMod val="40000"/>
                    <a:lumOff val="60000"/>
                  </a:schemeClr>
                </a:solidFill>
                <a:effectLst/>
                <a:ea typeface="等线" panose="02010600030101010101" charset="-122"/>
              </a:rPr>
              <a:t>理论一</a:t>
            </a:r>
            <a:r>
              <a:rPr lang="zh-CN" sz="3600" b="0">
                <a:ln w="22225">
                  <a:solidFill>
                    <a:schemeClr val="accent2"/>
                  </a:solidFill>
                  <a:prstDash val="solid"/>
                </a:ln>
                <a:solidFill>
                  <a:schemeClr val="accent2">
                    <a:lumMod val="40000"/>
                    <a:lumOff val="60000"/>
                  </a:schemeClr>
                </a:solidFill>
                <a:effectLst/>
                <a:ea typeface="等线" panose="02010600030101010101" charset="-122"/>
                <a:cs typeface="Times New Roman" panose="02020603050405020304" charset="0"/>
              </a:rPr>
              <a:t>:社会存在与社会意识</a:t>
            </a:r>
            <a:endParaRPr lang="zh-CN" sz="3600" b="0">
              <a:ln w="22225">
                <a:solidFill>
                  <a:schemeClr val="accent2"/>
                </a:solidFill>
                <a:prstDash val="solid"/>
              </a:ln>
              <a:solidFill>
                <a:schemeClr val="accent2">
                  <a:lumMod val="40000"/>
                  <a:lumOff val="60000"/>
                </a:schemeClr>
              </a:solidFill>
              <a:effectLst/>
              <a:ea typeface="等线" panose="02010600030101010101" charset="-122"/>
              <a:cs typeface="Times New Roman" panose="02020603050405020304" charset="0"/>
            </a:endParaRPr>
          </a:p>
          <a:p>
            <a:pPr indent="0"/>
            <a:r>
              <a:rPr lang="zh-CN" sz="2400" b="0">
                <a:ea typeface="等线" panose="02010600030101010101" charset="-122"/>
                <a:cs typeface="Times New Roman" panose="02020603050405020304" charset="0"/>
              </a:rPr>
              <a:t>1、社会存在是社会物质生活过程，是社会物质生活条件的总和，社会物质生活条件主要指物质资料的生产方式，也包括地理环境和人口因素。社会存在最本质的是生产方式，它是社会发展的决定力量。地理环境、人口素质不起决定作用，但能起加速或延缓的作用。</a:t>
            </a:r>
            <a:endParaRPr lang="zh-CN" sz="2400" b="0">
              <a:ea typeface="等线" panose="02010600030101010101" charset="-122"/>
              <a:cs typeface="Times New Roman" panose="02020603050405020304" charset="0"/>
            </a:endParaRPr>
          </a:p>
          <a:p>
            <a:pPr indent="0"/>
            <a:r>
              <a:rPr lang="zh-CN" sz="2400" b="0">
                <a:ea typeface="等线" panose="02010600030101010101" charset="-122"/>
                <a:cs typeface="Times New Roman" panose="02020603050405020304" charset="0"/>
              </a:rPr>
              <a:t>2、社会意识是社会存在的思想观念，如政治、法律、哲学、科学、道德、艺术、宗教等观点。人们的社会存在决定人们的社会意识，社会意识对社会存在有反作用。</a:t>
            </a:r>
            <a:endParaRPr lang="zh-CN" sz="2400" b="0">
              <a:ea typeface="等线" panose="02010600030101010101" charset="-122"/>
              <a:cs typeface="Times New Roman" panose="02020603050405020304" charset="0"/>
            </a:endParaRPr>
          </a:p>
          <a:p>
            <a:pPr indent="0"/>
            <a:r>
              <a:rPr lang="zh-CN" sz="2400" b="0">
                <a:ea typeface="等线" panose="02010600030101010101" charset="-122"/>
                <a:cs typeface="Times New Roman" panose="02020603050405020304" charset="0"/>
              </a:rPr>
              <a:t>3、社会存在是一切政治生活、精神生活的基础和前提;</a:t>
            </a:r>
            <a:endParaRPr lang="zh-CN" sz="2400" b="0">
              <a:ea typeface="等线" panose="02010600030101010101" charset="-122"/>
              <a:cs typeface="Times New Roman" panose="02020603050405020304" charset="0"/>
            </a:endParaRPr>
          </a:p>
          <a:p>
            <a:pPr indent="0"/>
            <a:r>
              <a:rPr lang="zh-CN" sz="2400" b="0">
                <a:ea typeface="等线" panose="02010600030101010101" charset="-122"/>
                <a:cs typeface="Times New Roman" panose="02020603050405020304" charset="0"/>
              </a:rPr>
              <a:t>4、社会意识的内容只能是社会存在的反映;</a:t>
            </a:r>
            <a:endParaRPr lang="zh-CN" sz="2400" b="0">
              <a:ea typeface="等线" panose="02010600030101010101" charset="-122"/>
              <a:cs typeface="Times New Roman" panose="02020603050405020304" charset="0"/>
            </a:endParaRPr>
          </a:p>
          <a:p>
            <a:pPr indent="0"/>
            <a:r>
              <a:rPr lang="zh-CN" sz="2400" b="0">
                <a:ea typeface="等线" panose="02010600030101010101" charset="-122"/>
                <a:cs typeface="Times New Roman" panose="02020603050405020304" charset="0"/>
              </a:rPr>
              <a:t>5、社会意识适应社会存在的要求而产生，随着社会存在的变化发展而变化发展。</a:t>
            </a:r>
            <a:endParaRPr lang="zh-CN" sz="2400" b="0">
              <a:ea typeface="等线" panose="02010600030101010101" charset="-122"/>
              <a:cs typeface="Times New Roman" panose="02020603050405020304" charset="0"/>
            </a:endParaRPr>
          </a:p>
          <a:p>
            <a:pPr indent="0"/>
            <a:r>
              <a:rPr lang="zh-CN" sz="2400" b="0">
                <a:ea typeface="等线" panose="02010600030101010101" charset="-122"/>
                <a:cs typeface="Times New Roman" panose="02020603050405020304" charset="0"/>
              </a:rPr>
              <a:t>6、尊重客观规律，按规律办事，实事求是。</a:t>
            </a:r>
            <a:endParaRPr lang="zh-CN" sz="2400" b="0">
              <a:ea typeface="等线" panose="02010600030101010101" charset="-122"/>
              <a:cs typeface="Times New Roman" panose="02020603050405020304" charset="0"/>
            </a:endParaRPr>
          </a:p>
          <a:p>
            <a:pPr indent="0"/>
            <a:r>
              <a:rPr lang="zh-CN" sz="2400" b="0">
                <a:ea typeface="等线" panose="02010600030101010101" charset="-122"/>
                <a:cs typeface="Times New Roman" panose="02020603050405020304" charset="0"/>
              </a:rPr>
              <a:t>7、社会意识的发展与社会存在的发展是不平衡的。</a:t>
            </a:r>
            <a:endParaRPr lang="zh-CN" sz="2400" b="0">
              <a:ea typeface="等线" panose="02010600030101010101" charset="-122"/>
              <a:cs typeface="Times New Roman" panose="02020603050405020304" charset="0"/>
            </a:endParaRPr>
          </a:p>
          <a:p>
            <a:pPr indent="0"/>
            <a:r>
              <a:rPr lang="zh-CN" sz="2400" b="0">
                <a:ea typeface="等线" panose="02010600030101010101" charset="-122"/>
                <a:cs typeface="Times New Roman" panose="02020603050405020304" charset="0"/>
              </a:rPr>
              <a:t>8、社会意识的发展具有历史继承性。</a:t>
            </a:r>
            <a:endParaRPr lang="zh-CN" sz="2400" b="0">
              <a:ea typeface="等线" panose="02010600030101010101" charset="-122"/>
              <a:cs typeface="Times New Roman" panose="02020603050405020304" charset="0"/>
            </a:endParaRPr>
          </a:p>
          <a:p>
            <a:pPr indent="0"/>
            <a:r>
              <a:rPr lang="zh-CN" sz="2400" b="0">
                <a:ea typeface="等线" panose="02010600030101010101" charset="-122"/>
                <a:cs typeface="Times New Roman" panose="02020603050405020304" charset="0"/>
              </a:rPr>
              <a:t>9、社会意识对社会存在具有能动的反作用。</a:t>
            </a:r>
            <a:endParaRPr lang="zh-CN" sz="2400" b="0">
              <a:ea typeface="等线" panose="02010600030101010101" charset="-122"/>
              <a:cs typeface="Times New Roman" panose="02020603050405020304" charset="0"/>
            </a:endParaRPr>
          </a:p>
          <a:p>
            <a:pPr indent="0"/>
            <a:r>
              <a:rPr lang="zh-CN" altLang="en-US" sz="2400" b="1">
                <a:solidFill>
                  <a:srgbClr val="FF0000"/>
                </a:solidFill>
                <a:ea typeface="等线" panose="02010600030101010101" charset="-122"/>
                <a:cs typeface="Times New Roman" panose="02020603050405020304" charset="0"/>
              </a:rPr>
              <a:t>如：春秋战国的百家争鸣；西欧文艺复兴</a:t>
            </a:r>
            <a:endParaRPr lang="zh-CN" altLang="en-US" sz="2400" b="1">
              <a:solidFill>
                <a:srgbClr val="FF0000"/>
              </a:solidFill>
              <a:ea typeface="等线" panose="02010600030101010101" charset="-122"/>
              <a:cs typeface="Times New Roman" panose="02020603050405020304" charset="0"/>
            </a:endParaRPr>
          </a:p>
        </p:txBody>
      </p:sp>
    </p:spTree>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100" name="文本框 99" title=""/>
          <p:cNvSpPr txBox="1"/>
          <p:nvPr/>
        </p:nvSpPr>
        <p:spPr>
          <a:xfrm>
            <a:off x="517525" y="407670"/>
            <a:ext cx="11521440" cy="5262245"/>
          </a:xfrm>
          <a:prstGeom prst="rect">
            <a:avLst/>
          </a:prstGeom>
          <a:noFill/>
          <a:ln w="9525">
            <a:noFill/>
          </a:ln>
        </p:spPr>
        <p:txBody>
          <a:bodyPr wrap="square">
            <a:spAutoFit/>
          </a:bodyPr>
          <a:lstStyle/>
          <a:p>
            <a:pPr indent="0"/>
            <a:r>
              <a:rPr lang="zh-CN" sz="2800" b="0">
                <a:solidFill>
                  <a:srgbClr val="0000FF"/>
                </a:solidFill>
                <a:ea typeface="等线" panose="02010600030101010101" charset="-122"/>
              </a:rPr>
              <a:t>理论三</a:t>
            </a:r>
            <a:r>
              <a:rPr lang="zh-CN" sz="2800" b="0">
                <a:solidFill>
                  <a:srgbClr val="0000FF"/>
                </a:solidFill>
                <a:ea typeface="等线" panose="02010600030101010101" charset="-122"/>
                <a:cs typeface="Times New Roman" panose="02020603050405020304" charset="0"/>
              </a:rPr>
              <a:t>:经济基础和上层建筑</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1、经济基础是和物质生产力相适应的生产关系的总和，是社会在其一定发展阶段上的经济制度和经济关系。</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2、上层建筑是社会的政治、法律、宗教、艺术、哲学的观点以及同这些观点相适应的政治、</a:t>
            </a:r>
            <a:r>
              <a:rPr lang="zh-CN" sz="2800" b="0">
                <a:ea typeface="等线" panose="02010600030101010101" charset="-122"/>
              </a:rPr>
              <a:t>法律等设施，在阶级社会中和阶级消灭之前，上层建筑都有阶级性。政治中最本质的东西是国家政权，它是上层建筑的核心。</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3、经济基础决定上层建筑，经济决定政治，上层建筑对经济基础有反作用。</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4、生产力和生产关系的矛盾是最根本的，也受到经济基础和上层建筑的影响。</a:t>
            </a:r>
            <a:endParaRPr lang="zh-CN" sz="2800" b="0">
              <a:ea typeface="等线" panose="02010600030101010101" charset="-122"/>
              <a:cs typeface="Times New Roman" panose="02020603050405020304" charset="0"/>
            </a:endParaRPr>
          </a:p>
          <a:p>
            <a:pPr indent="0"/>
            <a:r>
              <a:rPr lang="zh-CN" altLang="en-US" sz="2800" b="0">
                <a:solidFill>
                  <a:srgbClr val="FF0000"/>
                </a:solidFill>
                <a:ea typeface="等线" panose="02010600030101010101" charset="-122"/>
                <a:cs typeface="Times New Roman" panose="02020603050405020304" charset="0"/>
              </a:rPr>
              <a:t>如：西欧的资产阶级革命</a:t>
            </a:r>
            <a:endParaRPr lang="zh-CN" altLang="en-US" sz="2800" b="0">
              <a:solidFill>
                <a:srgbClr val="FF0000"/>
              </a:solidFill>
              <a:ea typeface="等线" panose="02010600030101010101" charset="-122"/>
              <a:cs typeface="Times New Roman" panose="02020603050405020304" charset="0"/>
            </a:endParaRPr>
          </a:p>
        </p:txBody>
      </p:sp>
    </p:spTree>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文本框 1" title=""/>
          <p:cNvSpPr txBox="1"/>
          <p:nvPr/>
        </p:nvSpPr>
        <p:spPr>
          <a:xfrm>
            <a:off x="133985" y="428625"/>
            <a:ext cx="11808460" cy="5754370"/>
          </a:xfrm>
          <a:prstGeom prst="rect">
            <a:avLst/>
          </a:prstGeom>
          <a:noFill/>
        </p:spPr>
        <p:txBody>
          <a:bodyPr wrap="square" rtlCol="0" anchor="t">
            <a:spAutoFit/>
          </a:bodyPr>
          <a:lstStyle/>
          <a:p>
            <a:r>
              <a:rPr lang="zh-CN" altLang="en-US" sz="1600"/>
              <a:t>阅读材料，完成下列要求。</a:t>
            </a:r>
            <a:endParaRPr lang="zh-CN" altLang="en-US" sz="1600"/>
          </a:p>
          <a:p>
            <a:r>
              <a:rPr lang="zh-CN" altLang="en-US" sz="1600" b="1"/>
              <a:t>材料一：</a:t>
            </a:r>
            <a:r>
              <a:rPr lang="zh-CN" altLang="en-US" sz="1600"/>
              <a:t>这次大革命是中国历史上空前未有的大革命。在政治上颌思想上使人们获得了很大的解放。顽固守旧的堤防被打开了一个大缺口。尽管在往后的年代里接连出现复辟或变相复辟，令人感到迷惑不解，社会进步的历史潮流毕竟是不可抗拒的。</a:t>
            </a:r>
            <a:endParaRPr lang="zh-CN" altLang="en-US" sz="1600"/>
          </a:p>
          <a:p>
            <a:r>
              <a:rPr lang="en-US" altLang="zh-CN" sz="1600"/>
              <a:t>                                                                         </a:t>
            </a:r>
            <a:r>
              <a:rPr lang="zh-CN" altLang="en-US" sz="1600"/>
              <a:t>——摘编自黎澍《辛亥革命几个问题的再认识——纪念辛亥革命七十周年》</a:t>
            </a:r>
            <a:endParaRPr lang="zh-CN" altLang="en-US" sz="1600"/>
          </a:p>
          <a:p>
            <a:r>
              <a:rPr lang="zh-CN" altLang="en-US" sz="1600" b="1"/>
              <a:t>材料二：</a:t>
            </a:r>
            <a:r>
              <a:rPr lang="zh-CN" altLang="en-US" sz="1600"/>
              <a:t>中国近代社会新陈代谢的本质是一步步地有限地推进近代化，即推封建主义之陈，行民主主义（资本主义）之新。在19世纪中晚期，中国在推动变革的道路上有三次革命高潮以不同的斗争方式，程度不等地推动或体现了新陈代谢的历程。</a:t>
            </a:r>
            <a:endParaRPr lang="zh-CN" altLang="en-US" sz="1600"/>
          </a:p>
          <a:p>
            <a:r>
              <a:rPr lang="en-US" altLang="zh-CN" sz="1600"/>
              <a:t>                                                                                                                </a:t>
            </a:r>
            <a:r>
              <a:rPr lang="zh-CN" altLang="en-US" sz="1600"/>
              <a:t>——摘编自陈旭麓《关于中国近代史线索的思考》</a:t>
            </a:r>
            <a:endParaRPr lang="zh-CN" altLang="en-US" sz="1600"/>
          </a:p>
          <a:p>
            <a:r>
              <a:rPr lang="zh-CN" altLang="en-US" sz="1600"/>
              <a:t>（1）根据材料一并结合所学知识，指出“这次革命”在中国近代化中的作用。</a:t>
            </a:r>
            <a:endParaRPr lang="zh-CN" altLang="en-US" sz="1600"/>
          </a:p>
          <a:p>
            <a:r>
              <a:rPr lang="zh-CN" altLang="en-US" sz="1600"/>
              <a:t>（2）根据材料二并结合所学知识，概括三次革命高潮及革命对象。</a:t>
            </a:r>
            <a:endParaRPr lang="zh-CN" altLang="en-US" sz="1600"/>
          </a:p>
          <a:p>
            <a:r>
              <a:rPr lang="zh-CN" altLang="en-US" sz="1600"/>
              <a:t>（3）综合上述材料，谈谈你如何认识中国近代化的进程。</a:t>
            </a:r>
            <a:endParaRPr lang="zh-CN" altLang="en-US" sz="1600"/>
          </a:p>
          <a:p>
            <a:r>
              <a:rPr lang="zh-CN" altLang="en-US" sz="1600">
                <a:solidFill>
                  <a:srgbClr val="FF0000"/>
                </a:solidFill>
              </a:rPr>
              <a:t>【</a:t>
            </a:r>
            <a:r>
              <a:rPr lang="zh-CN" altLang="en-US" sz="1600" b="1">
                <a:solidFill>
                  <a:srgbClr val="FF0000"/>
                </a:solidFill>
              </a:rPr>
              <a:t>答案】</a:t>
            </a:r>
            <a:endParaRPr lang="zh-CN" altLang="en-US" sz="1600" b="1">
              <a:solidFill>
                <a:srgbClr val="FF0000"/>
              </a:solidFill>
            </a:endParaRPr>
          </a:p>
          <a:p>
            <a:r>
              <a:rPr lang="zh-CN" altLang="en-US" sz="1600"/>
              <a:t>（1）作用：结束了君主专制制度，建立起资产阶级共和国，推动了中国近代政治民主化进程；客观上打击了帝国主义侵略势力，为中国民族资本主义的发展创造了条件；使民主共和观念逐渐深入人心，促使人们思想不断解放；促进了社会生活的近代化。</a:t>
            </a:r>
            <a:endParaRPr lang="zh-CN" altLang="en-US" sz="1600"/>
          </a:p>
          <a:p>
            <a:r>
              <a:rPr lang="zh-CN" altLang="en-US" sz="1600"/>
              <a:t>（2）第一次，1911年的辛亥革命，推翻了清朝政府；第二次，1927年的大革命，打倒了北洋军阀政府；第三次，1949年中国共产党领导的解放战争，推翻了国民党的反动统治，夺取全国胜利。</a:t>
            </a:r>
            <a:endParaRPr lang="zh-CN" altLang="en-US" sz="1600"/>
          </a:p>
          <a:p>
            <a:r>
              <a:rPr lang="zh-CN" altLang="en-US" sz="1600"/>
              <a:t>（3）认识：革命推动了中国近代化；中国近代化不断推进，曲折发展；中国的近代化是一个全方位的近代化。</a:t>
            </a:r>
            <a:endParaRPr lang="zh-CN" altLang="en-US" sz="1600"/>
          </a:p>
          <a:p>
            <a:r>
              <a:rPr lang="zh-CN" altLang="en-US" sz="1600" b="1">
                <a:solidFill>
                  <a:srgbClr val="FF0000"/>
                </a:solidFill>
              </a:rPr>
              <a:t>【解析】</a:t>
            </a:r>
            <a:endParaRPr lang="zh-CN" altLang="en-US" sz="1600" b="1">
              <a:solidFill>
                <a:srgbClr val="FF0000"/>
              </a:solidFill>
            </a:endParaRPr>
          </a:p>
          <a:p>
            <a:r>
              <a:rPr lang="zh-CN" altLang="en-US" sz="1600"/>
              <a:t>（1）作用：根据“《辛亥革命几个问题的再认识——纪念辛亥革命七十周年》”可知，“这次革命”是辛亥革命，结合所学回答辛亥革命在中国近代化中的作用即可。</a:t>
            </a:r>
            <a:endParaRPr lang="zh-CN" altLang="en-US" sz="1600"/>
          </a:p>
          <a:p>
            <a:r>
              <a:rPr lang="zh-CN" altLang="en-US" sz="1600"/>
              <a:t>（2）结合所学，三次革命高潮分别是</a:t>
            </a:r>
            <a:r>
              <a:rPr lang="zh-CN" altLang="en-US" sz="1600">
                <a:solidFill>
                  <a:srgbClr val="FF0000"/>
                </a:solidFill>
              </a:rPr>
              <a:t>1911</a:t>
            </a:r>
            <a:r>
              <a:rPr lang="zh-CN" altLang="en-US" sz="1600"/>
              <a:t>年的辛亥革命、</a:t>
            </a:r>
            <a:r>
              <a:rPr lang="zh-CN" altLang="en-US" sz="1600">
                <a:solidFill>
                  <a:srgbClr val="FF0000"/>
                </a:solidFill>
              </a:rPr>
              <a:t>1927</a:t>
            </a:r>
            <a:r>
              <a:rPr lang="zh-CN" altLang="en-US" sz="1600"/>
              <a:t>年的大革命、</a:t>
            </a:r>
            <a:r>
              <a:rPr lang="zh-CN" altLang="en-US" sz="1600">
                <a:solidFill>
                  <a:srgbClr val="FF0000"/>
                </a:solidFill>
              </a:rPr>
              <a:t>1949</a:t>
            </a:r>
            <a:r>
              <a:rPr lang="zh-CN" altLang="en-US" sz="1600"/>
              <a:t>年中国共产党领导的解放战争，结合所学分别回答其革命对象和结果即可。</a:t>
            </a:r>
            <a:endParaRPr lang="zh-CN" altLang="en-US" sz="1600"/>
          </a:p>
          <a:p>
            <a:r>
              <a:rPr lang="zh-CN" altLang="en-US" sz="1600"/>
              <a:t>（3）认识：综合材料和所学知识，分别从</a:t>
            </a:r>
            <a:r>
              <a:rPr lang="zh-CN" altLang="en-US" sz="1600">
                <a:solidFill>
                  <a:srgbClr val="FF0000"/>
                </a:solidFill>
              </a:rPr>
              <a:t>革命推动了中国近代化，中国近代化是不断推进曲折发展和中国的近代化是一个全方位的近代化等角度分析回答。</a:t>
            </a:r>
            <a:endParaRPr lang="zh-CN" altLang="en-US" sz="1600">
              <a:solidFill>
                <a:srgbClr val="FF0000"/>
              </a:solidFill>
            </a:endParaRPr>
          </a:p>
        </p:txBody>
      </p:sp>
      <p:sp>
        <p:nvSpPr>
          <p:cNvPr id="5" name="文本框 4" title=""/>
          <p:cNvSpPr txBox="1"/>
          <p:nvPr/>
        </p:nvSpPr>
        <p:spPr>
          <a:xfrm>
            <a:off x="0" y="0"/>
            <a:ext cx="2011680" cy="460375"/>
          </a:xfrm>
          <a:prstGeom prst="rect">
            <a:avLst/>
          </a:prstGeom>
          <a:noFill/>
        </p:spPr>
        <p:txBody>
          <a:bodyPr wrap="none" rtlCol="0" anchor="t">
            <a:spAutoFit/>
            <a:scene3d>
              <a:camera prst="orthographicFront"/>
              <a:lightRig rig="threePt" dir="t"/>
            </a:scene3d>
          </a:bodyPr>
          <a:lstStyle/>
          <a:p>
            <a:r>
              <a:rPr lang="zh-CN" altLang="en-US" sz="2400">
                <a:ln w="22225">
                  <a:solidFill>
                    <a:schemeClr val="accent2"/>
                  </a:solidFill>
                  <a:prstDash val="solid"/>
                </a:ln>
                <a:solidFill>
                  <a:schemeClr val="accent2">
                    <a:lumMod val="40000"/>
                    <a:lumOff val="60000"/>
                  </a:schemeClr>
                </a:solidFill>
                <a:effectLst/>
                <a:sym typeface="+mn-ea"/>
              </a:rPr>
              <a:t>【例题解析】</a:t>
            </a:r>
            <a:endParaRPr lang="zh-CN" altLang="en-US" sz="2400">
              <a:ln w="22225">
                <a:solidFill>
                  <a:schemeClr val="accent2"/>
                </a:solidFill>
                <a:prstDash val="solid"/>
              </a:ln>
              <a:solidFill>
                <a:schemeClr val="accent2">
                  <a:lumMod val="40000"/>
                  <a:lumOff val="60000"/>
                </a:schemeClr>
              </a:solidFill>
              <a:effectLst/>
              <a:sym typeface="+mn-ea"/>
            </a:endParaRPr>
          </a:p>
        </p:txBody>
      </p:sp>
      <p:sp>
        <p:nvSpPr>
          <p:cNvPr id="3" name="文本框 2" title=""/>
          <p:cNvSpPr txBox="1"/>
          <p:nvPr/>
        </p:nvSpPr>
        <p:spPr>
          <a:xfrm>
            <a:off x="5307965" y="6182995"/>
            <a:ext cx="4983480" cy="368300"/>
          </a:xfrm>
          <a:prstGeom prst="rect">
            <a:avLst/>
          </a:prstGeom>
        </p:spPr>
        <p:style>
          <a:lnRef idx="2">
            <a:schemeClr val="accent2"/>
          </a:lnRef>
          <a:fillRef idx="1">
            <a:schemeClr val="lt1"/>
          </a:fillRef>
          <a:effectRef idx="0">
            <a:schemeClr val="accent2"/>
          </a:effectRef>
          <a:fontRef idx="minor">
            <a:schemeClr val="dk1"/>
          </a:fontRef>
        </p:style>
        <p:txBody>
          <a:bodyPr wrap="none" rtlCol="0" anchor="t">
            <a:spAutoFit/>
          </a:bodyPr>
          <a:lstStyle/>
          <a:p>
            <a:r>
              <a:rPr lang="zh-CN">
                <a:solidFill>
                  <a:srgbClr val="FF0000"/>
                </a:solidFill>
                <a:ea typeface="等线" panose="02010600030101010101" charset="-122"/>
                <a:cs typeface="Times New Roman" panose="02020603050405020304" charset="0"/>
                <a:sym typeface="+mn-ea"/>
              </a:rPr>
              <a:t>唯物观：经济基础决定上层建筑，经济决定政治</a:t>
            </a:r>
            <a:endParaRPr lang="zh-CN" altLang="en-US">
              <a:solidFill>
                <a:srgbClr val="FF0000"/>
              </a:solidFill>
              <a:ea typeface="等线" panose="02010600030101010101" charset="-122"/>
              <a:cs typeface="Times New Roman" panose="02020603050405020304" charset="0"/>
              <a:sym typeface="+mn-ea"/>
            </a:endParaRPr>
          </a:p>
        </p:txBody>
      </p:sp>
    </p:spTree>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文本框 1" title=""/>
          <p:cNvSpPr txBox="1"/>
          <p:nvPr/>
        </p:nvSpPr>
        <p:spPr>
          <a:xfrm>
            <a:off x="163830" y="474980"/>
            <a:ext cx="11864975" cy="5908040"/>
          </a:xfrm>
          <a:prstGeom prst="rect">
            <a:avLst/>
          </a:prstGeom>
          <a:noFill/>
        </p:spPr>
        <p:txBody>
          <a:bodyPr wrap="square" rtlCol="0" anchor="t">
            <a:spAutoFit/>
          </a:bodyPr>
          <a:lstStyle/>
          <a:p>
            <a:r>
              <a:rPr lang="zh-CN" altLang="en-US"/>
              <a:t> 材料解析题。</a:t>
            </a:r>
            <a:endParaRPr lang="zh-CN" altLang="en-US"/>
          </a:p>
          <a:p>
            <a:r>
              <a:rPr lang="zh-CN" altLang="en-US"/>
              <a:t>17—18世纪，英国、美国和法国掀起了资产阶级革命浪潮，推动了欧美向近代社会转型，促进了资本主义的发展。阅读下列材料：</a:t>
            </a:r>
            <a:endParaRPr lang="zh-CN" altLang="en-US"/>
          </a:p>
          <a:p>
            <a:r>
              <a:rPr lang="zh-CN" altLang="en-US"/>
              <a:t>材料一 “凡未经国会同意，以国王权威停 止法律或停止法律实施之僭越权力，为非法权 力……凡未经过国会准许……皆为非法。”</a:t>
            </a:r>
            <a:r>
              <a:rPr lang="en-US" altLang="zh-CN"/>
              <a:t>                                                                                       </a:t>
            </a:r>
            <a:r>
              <a:rPr lang="zh-CN" altLang="en-US"/>
              <a:t>——《世界通史资料选择•近代部分》</a:t>
            </a:r>
            <a:endParaRPr lang="zh-CN" altLang="en-US"/>
          </a:p>
          <a:p>
            <a:endParaRPr lang="zh-CN" altLang="en-US"/>
          </a:p>
          <a:p>
            <a:r>
              <a:rPr lang="zh-CN" altLang="en-US"/>
              <a:t>材料二  “在美洲大陆北部，有一个飘扬着 星条旗的国家……这个国家出现……演绎了大国 兴起的罕见奇迹。”</a:t>
            </a:r>
            <a:endParaRPr lang="zh-CN" altLang="en-US"/>
          </a:p>
          <a:p>
            <a:r>
              <a:rPr lang="zh-CN" altLang="en-US"/>
              <a:t>——摘自电视片《大国崛起》解说词材料三“在权利方面，宣扬人们生来就是 而且始终是自由平等的。……这些权利就是自由、 财产、安全和反抗压迫。”</a:t>
            </a:r>
            <a:r>
              <a:rPr lang="en-US" altLang="zh-CN"/>
              <a:t>                                       </a:t>
            </a:r>
            <a:r>
              <a:rPr lang="zh-CN" altLang="en-US"/>
              <a:t>——北师大版初中历史教科书请回答：</a:t>
            </a:r>
            <a:endParaRPr lang="zh-CN" altLang="en-US"/>
          </a:p>
          <a:p>
            <a:endParaRPr lang="zh-CN" altLang="en-US"/>
          </a:p>
          <a:p>
            <a:r>
              <a:rPr lang="zh-CN" altLang="en-US"/>
              <a:t>(1) 材料一的内容出自英国哪一部法律文件？ 此文件奠定了英国什么政治体制的基础？</a:t>
            </a:r>
            <a:endParaRPr lang="zh-CN" altLang="en-US"/>
          </a:p>
          <a:p>
            <a:r>
              <a:rPr lang="zh-CN" altLang="en-US"/>
              <a:t>(2) 结合所学知识，指出材料二中“飘扬着星条旗的国家”是指何国？这一大国的出现开始于哪一场摆脱英国殖民统治的战争？请写出宣告“这个国家出现”的法律文件名称。</a:t>
            </a:r>
            <a:endParaRPr lang="zh-CN" altLang="en-US"/>
          </a:p>
          <a:p>
            <a:r>
              <a:rPr lang="zh-CN" altLang="en-US"/>
              <a:t>(3) 材料三的内容源于法国的什么文献？这部文献是什么机构制定的？它所提出的政治主张与当时欧洲哪一思想解放运动有关？</a:t>
            </a:r>
            <a:endParaRPr lang="zh-CN" altLang="en-US"/>
          </a:p>
          <a:p>
            <a:r>
              <a:rPr lang="zh-CN" altLang="en-US"/>
              <a:t>(4) 依据材料并结合所学知识，请你指出英、 美、法资产阶级革命的根本目的。</a:t>
            </a:r>
            <a:endParaRPr lang="zh-CN" altLang="en-US"/>
          </a:p>
          <a:p>
            <a:r>
              <a:rPr lang="zh-CN" altLang="en-US"/>
              <a:t>举报</a:t>
            </a:r>
            <a:endParaRPr lang="zh-CN" altLang="en-US"/>
          </a:p>
          <a:p>
            <a:r>
              <a:rPr lang="zh-CN" altLang="en-US">
                <a:solidFill>
                  <a:srgbClr val="FF0000"/>
                </a:solidFill>
              </a:rPr>
              <a:t>【答案】</a:t>
            </a:r>
            <a:r>
              <a:rPr lang="zh-CN" altLang="en-US"/>
              <a:t>(1) 《权利法案》；资产阶级君主立宪制。</a:t>
            </a:r>
            <a:endParaRPr lang="zh-CN" altLang="en-US"/>
          </a:p>
          <a:p>
            <a:r>
              <a:rPr lang="zh-CN" altLang="en-US"/>
              <a:t>(2) 美国；美国独立战争；《独立宣言》。</a:t>
            </a:r>
            <a:endParaRPr lang="zh-CN" altLang="en-US"/>
          </a:p>
          <a:p>
            <a:r>
              <a:rPr lang="zh-CN" altLang="en-US"/>
              <a:t>(3) 《人权宣言》；法国的制宪议会；启蒙运动。</a:t>
            </a:r>
            <a:endParaRPr lang="zh-CN" altLang="en-US"/>
          </a:p>
          <a:p>
            <a:r>
              <a:rPr lang="zh-CN" altLang="en-US">
                <a:solidFill>
                  <a:srgbClr val="FF0000"/>
                </a:solidFill>
              </a:rPr>
              <a:t>(4) 促进资本主义发展；确立资产阶级的统治地位；维护资产阶级利益等。</a:t>
            </a:r>
            <a:endParaRPr lang="zh-CN" altLang="en-US">
              <a:solidFill>
                <a:srgbClr val="FF0000"/>
              </a:solidFill>
            </a:endParaRPr>
          </a:p>
        </p:txBody>
      </p:sp>
      <p:sp>
        <p:nvSpPr>
          <p:cNvPr id="5" name="文本框 4" title=""/>
          <p:cNvSpPr txBox="1"/>
          <p:nvPr/>
        </p:nvSpPr>
        <p:spPr>
          <a:xfrm>
            <a:off x="0" y="0"/>
            <a:ext cx="2011680" cy="460375"/>
          </a:xfrm>
          <a:prstGeom prst="rect">
            <a:avLst/>
          </a:prstGeom>
          <a:noFill/>
        </p:spPr>
        <p:txBody>
          <a:bodyPr wrap="none" rtlCol="0" anchor="t">
            <a:spAutoFit/>
            <a:scene3d>
              <a:camera prst="orthographicFront"/>
              <a:lightRig rig="threePt" dir="t"/>
            </a:scene3d>
          </a:bodyPr>
          <a:lstStyle/>
          <a:p>
            <a:r>
              <a:rPr lang="zh-CN" altLang="en-US" sz="2400">
                <a:ln w="22225">
                  <a:solidFill>
                    <a:schemeClr val="accent2"/>
                  </a:solidFill>
                  <a:prstDash val="solid"/>
                </a:ln>
                <a:solidFill>
                  <a:schemeClr val="accent2">
                    <a:lumMod val="40000"/>
                    <a:lumOff val="60000"/>
                  </a:schemeClr>
                </a:solidFill>
                <a:effectLst/>
                <a:sym typeface="+mn-ea"/>
              </a:rPr>
              <a:t>【例题解析】</a:t>
            </a:r>
            <a:endParaRPr lang="zh-CN" altLang="en-US" sz="2400">
              <a:ln w="22225">
                <a:solidFill>
                  <a:schemeClr val="accent2"/>
                </a:solidFill>
                <a:prstDash val="solid"/>
              </a:ln>
              <a:solidFill>
                <a:schemeClr val="accent2">
                  <a:lumMod val="40000"/>
                  <a:lumOff val="60000"/>
                </a:schemeClr>
              </a:solidFill>
              <a:effectLst/>
              <a:sym typeface="+mn-ea"/>
            </a:endParaRPr>
          </a:p>
        </p:txBody>
      </p:sp>
      <p:sp>
        <p:nvSpPr>
          <p:cNvPr id="3" name="文本框 2" title=""/>
          <p:cNvSpPr txBox="1"/>
          <p:nvPr/>
        </p:nvSpPr>
        <p:spPr>
          <a:xfrm>
            <a:off x="6621145" y="5267325"/>
            <a:ext cx="4983480" cy="368300"/>
          </a:xfrm>
          <a:prstGeom prst="rect">
            <a:avLst/>
          </a:prstGeom>
        </p:spPr>
        <p:style>
          <a:lnRef idx="2">
            <a:schemeClr val="accent2"/>
          </a:lnRef>
          <a:fillRef idx="1">
            <a:schemeClr val="lt1"/>
          </a:fillRef>
          <a:effectRef idx="0">
            <a:schemeClr val="accent2"/>
          </a:effectRef>
          <a:fontRef idx="minor">
            <a:schemeClr val="dk1"/>
          </a:fontRef>
        </p:style>
        <p:txBody>
          <a:bodyPr wrap="none" rtlCol="0" anchor="t">
            <a:spAutoFit/>
          </a:bodyPr>
          <a:lstStyle/>
          <a:p>
            <a:r>
              <a:rPr lang="zh-CN">
                <a:solidFill>
                  <a:srgbClr val="FF0000"/>
                </a:solidFill>
                <a:ea typeface="等线" panose="02010600030101010101" charset="-122"/>
                <a:cs typeface="Times New Roman" panose="02020603050405020304" charset="0"/>
                <a:sym typeface="+mn-ea"/>
              </a:rPr>
              <a:t>唯物观：经济基础决定上层建筑，经济决定政治</a:t>
            </a:r>
            <a:endParaRPr lang="zh-CN" altLang="en-US">
              <a:solidFill>
                <a:srgbClr val="FF0000"/>
              </a:solidFill>
              <a:ea typeface="等线" panose="02010600030101010101" charset="-122"/>
              <a:cs typeface="Times New Roman" panose="02020603050405020304" charset="0"/>
              <a:sym typeface="+mn-ea"/>
            </a:endParaRPr>
          </a:p>
        </p:txBody>
      </p:sp>
    </p:spTree>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文本框 1" title=""/>
          <p:cNvSpPr txBox="1"/>
          <p:nvPr/>
        </p:nvSpPr>
        <p:spPr>
          <a:xfrm>
            <a:off x="245110" y="460375"/>
            <a:ext cx="11701145" cy="5908040"/>
          </a:xfrm>
          <a:prstGeom prst="rect">
            <a:avLst/>
          </a:prstGeom>
          <a:noFill/>
        </p:spPr>
        <p:txBody>
          <a:bodyPr wrap="square" rtlCol="0" anchor="t">
            <a:spAutoFit/>
          </a:bodyPr>
          <a:lstStyle/>
          <a:p>
            <a:r>
              <a:rPr lang="zh-CN" altLang="en-US"/>
              <a:t>阅读材料,完成下列要求。</a:t>
            </a:r>
            <a:endParaRPr lang="zh-CN" altLang="en-US"/>
          </a:p>
          <a:p>
            <a:r>
              <a:rPr lang="zh-CN" altLang="en-US"/>
              <a:t>材料一：资产阶级革命以前,西欧各国通过出版官报、出版许可制度、内审查等书报检查制度以及各种政治制裁手段,压制异己思想和信息的传播。到17世纪中期以后,要求“出版自由”的呼吁越来越强,各种报刊相继涌现。18世纪中后期,欧美资产阶级开始在法律上确立了新闻自由的原则。如1789年法国的《人权宣言》第一次以法律的形式把新闻与出版自由作为公民的基本权利固定下来;1791年美国颁布的《宪法第一修正案》中第一条明确規定:“国会不得制定法律,剥夺人民的言论和出版自由”等。在欧美民主政治形威发展时期,各种媒体逐渐成为公众政治生活中一支重要的政治力量。</a:t>
            </a:r>
            <a:endParaRPr lang="zh-CN" altLang="en-US"/>
          </a:p>
          <a:p>
            <a:r>
              <a:rPr lang="zh-CN" altLang="en-US"/>
              <a:t>材料二：</a:t>
            </a:r>
            <a:r>
              <a:rPr lang="en-US" altLang="zh-CN"/>
              <a:t> </a:t>
            </a:r>
            <a:r>
              <a:rPr lang="zh-CN" altLang="en-US"/>
              <a:t>新闻煤介作为相对独立的社会力量,对政府的权力运作起着监督作用,维护着政治权力的合法性。英国自1538年开始争取出版自由到19世纪中叶英国报业争取到新闻自由,是英国民主政治成型期,同厂被认为英国新闻自由和现代民主政治的“摇篮”。…当时不管哪一个政党组阁,除必須获得上下院的支持外,还必须得到《泰晤士报》的支持。时任美国总統罗斯福的新闻願问道格拉斯·卡特称报业为为政府行政、立法、司法以外的“第四部门”。他认为,美国是实行三权分立的国家,但如无自由报业反映舆论、监督政府,民主政治是无法运行的。正如美国第三任总统杰斐逊所说:“自由报业与民主教育,是民主政治的车之双轮,鸟之双翼。”</a:t>
            </a:r>
            <a:endParaRPr lang="zh-CN" altLang="en-US"/>
          </a:p>
          <a:p>
            <a:r>
              <a:rPr lang="zh-CN" altLang="en-US"/>
              <a:t>材料三</a:t>
            </a:r>
            <a:r>
              <a:rPr lang="en-US" altLang="zh-CN"/>
              <a:t> </a:t>
            </a:r>
            <a:r>
              <a:rPr lang="zh-CN" altLang="en-US"/>
              <a:t>：西方新闻媒介虽然标“客观”、"公正”、“中立”,但在新闻报道的价值取向上具有明显的偏见,如塑造发达国家的形象时,往往以言论自由、尊重人权、崇尚民主为主而沾沾自喜;而对发展中国家,则见不到发展中国家的进步以及对世界的和平与发晨的贡献,而多是政变、动乱、饥饿、冲突、侵犯人权、破坏民主等。</a:t>
            </a:r>
            <a:endParaRPr lang="zh-CN" altLang="en-US"/>
          </a:p>
          <a:p>
            <a:endParaRPr lang="zh-CN" altLang="en-US"/>
          </a:p>
          <a:p>
            <a:r>
              <a:rPr lang="zh-CN" altLang="en-US"/>
              <a:t>以上材料均摘编自吴举的《西方新闻媒介与民主政治关系研究》</a:t>
            </a:r>
            <a:endParaRPr lang="zh-CN" altLang="en-US"/>
          </a:p>
          <a:p>
            <a:r>
              <a:rPr lang="zh-CN" altLang="en-US"/>
              <a:t>(1)根据材料一并结合所学知识,分析西方媒体逐渐获得“新闻自由”的原因。)</a:t>
            </a:r>
            <a:endParaRPr lang="zh-CN" altLang="en-US"/>
          </a:p>
          <a:p>
            <a:r>
              <a:rPr lang="zh-CN" altLang="en-US"/>
              <a:t>(2)根据材料一、二并结合所学知识,谈谈你对“自由报业与民主教育,是民主政治的车之双轮,鸟之双翼"的理解。</a:t>
            </a:r>
            <a:endParaRPr lang="zh-CN" altLang="en-US"/>
          </a:p>
          <a:p>
            <a:r>
              <a:rPr lang="zh-CN" altLang="en-US"/>
              <a:t>(3)结合上述材料,谈谈你对西方新闻媒体发展的认识。</a:t>
            </a:r>
            <a:endParaRPr lang="zh-CN" altLang="en-US"/>
          </a:p>
        </p:txBody>
      </p:sp>
      <p:sp>
        <p:nvSpPr>
          <p:cNvPr id="5" name="文本框 4" title=""/>
          <p:cNvSpPr txBox="1"/>
          <p:nvPr/>
        </p:nvSpPr>
        <p:spPr>
          <a:xfrm>
            <a:off x="0" y="0"/>
            <a:ext cx="2011680" cy="460375"/>
          </a:xfrm>
          <a:prstGeom prst="rect">
            <a:avLst/>
          </a:prstGeom>
          <a:noFill/>
        </p:spPr>
        <p:txBody>
          <a:bodyPr wrap="none" rtlCol="0" anchor="t">
            <a:spAutoFit/>
            <a:scene3d>
              <a:camera prst="orthographicFront"/>
              <a:lightRig rig="threePt" dir="t"/>
            </a:scene3d>
          </a:bodyPr>
          <a:lstStyle/>
          <a:p>
            <a:r>
              <a:rPr lang="zh-CN" altLang="en-US" sz="2400">
                <a:ln w="22225">
                  <a:solidFill>
                    <a:schemeClr val="accent2"/>
                  </a:solidFill>
                  <a:prstDash val="solid"/>
                </a:ln>
                <a:solidFill>
                  <a:schemeClr val="accent2">
                    <a:lumMod val="40000"/>
                    <a:lumOff val="60000"/>
                  </a:schemeClr>
                </a:solidFill>
                <a:effectLst/>
                <a:sym typeface="+mn-ea"/>
              </a:rPr>
              <a:t>【例题解析】</a:t>
            </a:r>
            <a:endParaRPr lang="zh-CN" altLang="en-US" sz="2400">
              <a:ln w="22225">
                <a:solidFill>
                  <a:schemeClr val="accent2"/>
                </a:solidFill>
                <a:prstDash val="solid"/>
              </a:ln>
              <a:solidFill>
                <a:schemeClr val="accent2">
                  <a:lumMod val="40000"/>
                  <a:lumOff val="60000"/>
                </a:schemeClr>
              </a:solidFill>
              <a:effectLst/>
              <a:sym typeface="+mn-ea"/>
            </a:endParaRPr>
          </a:p>
        </p:txBody>
      </p:sp>
    </p:spTree>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文本框 1" title=""/>
          <p:cNvSpPr txBox="1"/>
          <p:nvPr/>
        </p:nvSpPr>
        <p:spPr>
          <a:xfrm>
            <a:off x="192405" y="332105"/>
            <a:ext cx="11808460" cy="5908040"/>
          </a:xfrm>
          <a:prstGeom prst="rect">
            <a:avLst/>
          </a:prstGeom>
          <a:noFill/>
        </p:spPr>
        <p:txBody>
          <a:bodyPr wrap="square" rtlCol="0" anchor="t">
            <a:spAutoFit/>
          </a:bodyPr>
          <a:lstStyle/>
          <a:p>
            <a:r>
              <a:rPr lang="zh-CN" altLang="en-US">
                <a:solidFill>
                  <a:srgbClr val="FF0000"/>
                </a:solidFill>
              </a:rPr>
              <a:t>【答案】</a:t>
            </a:r>
            <a:endParaRPr lang="zh-CN" altLang="en-US">
              <a:solidFill>
                <a:srgbClr val="FF0000"/>
              </a:solidFill>
            </a:endParaRPr>
          </a:p>
          <a:p>
            <a:r>
              <a:rPr lang="zh-CN" altLang="en-US"/>
              <a:t>（1）原因：西欧各国实行严厉的书报检查制度并压制反封建专制思想，激起人们极大不满；资产阶级革命的爆发和资本主义民主制度的确立；欧美各国相继通过立法手段确立了新闻自由原则。</a:t>
            </a:r>
            <a:endParaRPr lang="zh-CN" altLang="en-US"/>
          </a:p>
          <a:p>
            <a:r>
              <a:rPr lang="zh-CN" altLang="en-US"/>
              <a:t>（2）理解：西方新闻自由是资产阶级争取民主政治斗争的结果，而民主政治的发展进一步促进了新闻自由，而新闻自由对政府的权力运作起着舆论监督作用；民主教育的进步，不仅有助于提高公众参政议政的政治素养，也促进民主政治不断完善。</a:t>
            </a:r>
            <a:endParaRPr lang="zh-CN" altLang="en-US"/>
          </a:p>
          <a:p>
            <a:r>
              <a:rPr lang="zh-CN" altLang="en-US"/>
              <a:t>（3）从政治上看，西方新闻媒体在反对封建专制、建立和完善资产阶级民主政治中发挥了积极作用；但由于西方传统价值观存在偏见，往往导致不能恪守新闻本身的客观性和公正性等。</a:t>
            </a:r>
            <a:endParaRPr lang="zh-CN" altLang="en-US"/>
          </a:p>
          <a:p>
            <a:r>
              <a:rPr lang="zh-CN" altLang="en-US">
                <a:solidFill>
                  <a:srgbClr val="FF0000"/>
                </a:solidFill>
              </a:rPr>
              <a:t>【解析】</a:t>
            </a:r>
            <a:endParaRPr lang="zh-CN" altLang="en-US">
              <a:solidFill>
                <a:srgbClr val="FF0000"/>
              </a:solidFill>
            </a:endParaRPr>
          </a:p>
          <a:p>
            <a:r>
              <a:rPr lang="zh-CN" altLang="en-US"/>
              <a:t>（1）由材料“欧各国通过出版官报、出版许可制度、内审查等书报检查制度以及各种政治制裁手段,压制异己思想和信息的传播。到17世纪中期以后,要求“出版自由”的呼吁越来越强,各种报刊相继涌现。18世纪中后期,欧美资产阶级开始在法律上确立了新闻自由的原则。”，可归纳为：西欧各国实行严厉的书报检查制度并压制反封建专制思想，激起人们极大不满；资产阶级革命的爆发和资本主义民主制度的确立；欧美各国相继通过立法手段确立了新闻自由原则。</a:t>
            </a:r>
            <a:endParaRPr lang="zh-CN" altLang="en-US"/>
          </a:p>
          <a:p>
            <a:r>
              <a:rPr lang="zh-CN" altLang="en-US"/>
              <a:t>（2）“,对政府的权力运作起着监督作用,维护着政治权力的合法性。”“自由报业与民主教育,是民主政治的车之双轮,鸟之双翼。”，可以答为：西方新闻自由是资产阶级争取民主政治斗争的结果，而民主政治的发展进一步促进了新闻自由，而新闻自由对政府的权力运作起着舆论监督作用；民主教育的进步，不仅有助于提高公众参政议政的政治素养，也促进民主政治不断完善。</a:t>
            </a:r>
            <a:endParaRPr lang="zh-CN" altLang="en-US"/>
          </a:p>
          <a:p>
            <a:r>
              <a:rPr lang="zh-CN" altLang="en-US"/>
              <a:t>（3）由材料“标“客观”、"公正”、“中立”,但在新闻报道的价值取向上具有明显的偏见”，结合所学，可以答为：从政治上看，西方新闻媒体在反对封建专制、建立和完善资产阶级民主政治中发挥了积极作用；但由于西方传统价值观存在偏见，往往导致不能恪守新闻本身的客观性和公正性等。</a:t>
            </a:r>
            <a:endParaRPr lang="zh-CN" altLang="en-US"/>
          </a:p>
        </p:txBody>
      </p:sp>
      <p:sp>
        <p:nvSpPr>
          <p:cNvPr id="5" name="文本框 4" title=""/>
          <p:cNvSpPr txBox="1"/>
          <p:nvPr/>
        </p:nvSpPr>
        <p:spPr>
          <a:xfrm>
            <a:off x="0" y="0"/>
            <a:ext cx="2011680" cy="460375"/>
          </a:xfrm>
          <a:prstGeom prst="rect">
            <a:avLst/>
          </a:prstGeom>
          <a:noFill/>
        </p:spPr>
        <p:txBody>
          <a:bodyPr wrap="none" rtlCol="0" anchor="t">
            <a:spAutoFit/>
            <a:scene3d>
              <a:camera prst="orthographicFront"/>
              <a:lightRig rig="threePt" dir="t"/>
            </a:scene3d>
          </a:bodyPr>
          <a:lstStyle/>
          <a:p>
            <a:r>
              <a:rPr lang="zh-CN" altLang="en-US" sz="2400">
                <a:ln w="22225">
                  <a:solidFill>
                    <a:schemeClr val="accent2"/>
                  </a:solidFill>
                  <a:prstDash val="solid"/>
                </a:ln>
                <a:solidFill>
                  <a:schemeClr val="accent2">
                    <a:lumMod val="40000"/>
                    <a:lumOff val="60000"/>
                  </a:schemeClr>
                </a:solidFill>
                <a:effectLst/>
                <a:sym typeface="+mn-ea"/>
              </a:rPr>
              <a:t>【对点解析】</a:t>
            </a:r>
            <a:endParaRPr lang="zh-CN" altLang="en-US" sz="2400">
              <a:ln w="22225">
                <a:solidFill>
                  <a:schemeClr val="accent2"/>
                </a:solidFill>
                <a:prstDash val="solid"/>
              </a:ln>
              <a:solidFill>
                <a:schemeClr val="accent2">
                  <a:lumMod val="40000"/>
                  <a:lumOff val="60000"/>
                </a:schemeClr>
              </a:solidFill>
              <a:effectLst/>
              <a:sym typeface="+mn-ea"/>
            </a:endParaRPr>
          </a:p>
        </p:txBody>
      </p:sp>
    </p:spTree>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100" name="文本框 99" title=""/>
          <p:cNvSpPr txBox="1"/>
          <p:nvPr/>
        </p:nvSpPr>
        <p:spPr>
          <a:xfrm>
            <a:off x="358140" y="354965"/>
            <a:ext cx="11682730" cy="4523105"/>
          </a:xfrm>
          <a:prstGeom prst="rect">
            <a:avLst/>
          </a:prstGeom>
          <a:noFill/>
          <a:ln w="9525">
            <a:noFill/>
          </a:ln>
        </p:spPr>
        <p:txBody>
          <a:bodyPr wrap="square">
            <a:spAutoFit/>
          </a:bodyPr>
          <a:lstStyle/>
          <a:p>
            <a:pPr indent="0"/>
            <a:r>
              <a:rPr lang="zh-CN" sz="3200" b="0">
                <a:solidFill>
                  <a:srgbClr val="0000FF"/>
                </a:solidFill>
                <a:ea typeface="等线" panose="02010600030101010101" charset="-122"/>
              </a:rPr>
              <a:t>理论四</a:t>
            </a:r>
            <a:r>
              <a:rPr lang="zh-CN" sz="3200" b="0">
                <a:solidFill>
                  <a:srgbClr val="0000FF"/>
                </a:solidFill>
                <a:ea typeface="等线" panose="02010600030101010101" charset="-122"/>
                <a:cs typeface="Times New Roman" panose="02020603050405020304" charset="0"/>
              </a:rPr>
              <a:t>:阶级、国家、革命、民族</a:t>
            </a:r>
            <a:endParaRPr lang="zh-CN" sz="3200" b="0">
              <a:ea typeface="等线" panose="02010600030101010101" charset="-122"/>
              <a:cs typeface="Times New Roman" panose="02020603050405020304" charset="0"/>
            </a:endParaRPr>
          </a:p>
          <a:p>
            <a:pPr indent="0"/>
            <a:r>
              <a:rPr lang="zh-CN" sz="3200" b="0">
                <a:ea typeface="等线" panose="02010600030101010101" charset="-122"/>
                <a:cs typeface="Times New Roman" panose="02020603050405020304" charset="0"/>
              </a:rPr>
              <a:t>1、阶级斗争是历史发展的直接动力;</a:t>
            </a:r>
            <a:endParaRPr lang="zh-CN" sz="3200" b="0">
              <a:ea typeface="等线" panose="02010600030101010101" charset="-122"/>
              <a:cs typeface="Times New Roman" panose="02020603050405020304" charset="0"/>
            </a:endParaRPr>
          </a:p>
          <a:p>
            <a:pPr indent="0"/>
            <a:r>
              <a:rPr lang="zh-CN" sz="3200" b="0">
                <a:ea typeface="等线" panose="02010600030101010101" charset="-122"/>
                <a:cs typeface="Times New Roman" panose="02020603050405020304" charset="0"/>
              </a:rPr>
              <a:t>2、国家是一种特殊的权力机关，为了维护权力机关，就要征收赋税，按地域而不再以血缘的标志来划分国家统治下的居民;</a:t>
            </a:r>
            <a:endParaRPr lang="zh-CN" sz="3200" b="0">
              <a:ea typeface="等线" panose="02010600030101010101" charset="-122"/>
              <a:cs typeface="Times New Roman" panose="02020603050405020304" charset="0"/>
            </a:endParaRPr>
          </a:p>
          <a:p>
            <a:pPr indent="0"/>
            <a:r>
              <a:rPr lang="zh-CN" sz="3200" b="0">
                <a:ea typeface="等线" panose="02010600030101010101" charset="-122"/>
                <a:cs typeface="Times New Roman" panose="02020603050405020304" charset="0"/>
              </a:rPr>
              <a:t>3、国体与政体的关系;</a:t>
            </a:r>
            <a:endParaRPr lang="zh-CN" sz="3200" b="0">
              <a:ea typeface="等线" panose="02010600030101010101" charset="-122"/>
              <a:cs typeface="Times New Roman" panose="02020603050405020304" charset="0"/>
            </a:endParaRPr>
          </a:p>
          <a:p>
            <a:pPr indent="0"/>
            <a:r>
              <a:rPr lang="zh-CN" sz="3200" b="0">
                <a:ea typeface="等线" panose="02010600030101010101" charset="-122"/>
                <a:cs typeface="Times New Roman" panose="02020603050405020304" charset="0"/>
              </a:rPr>
              <a:t>4、革命的根本问题时政权问题。</a:t>
            </a:r>
            <a:endParaRPr lang="zh-CN" sz="3200" b="0">
              <a:ea typeface="等线" panose="02010600030101010101" charset="-122"/>
              <a:cs typeface="Times New Roman" panose="02020603050405020304" charset="0"/>
            </a:endParaRPr>
          </a:p>
          <a:p>
            <a:pPr indent="0"/>
            <a:r>
              <a:rPr lang="zh-CN" sz="3200" b="0">
                <a:ea typeface="等线" panose="02010600030101010101" charset="-122"/>
                <a:cs typeface="Times New Roman" panose="02020603050405020304" charset="0"/>
              </a:rPr>
              <a:t>5、社会革命是历史发展的火车头。</a:t>
            </a:r>
            <a:endParaRPr lang="zh-CN" sz="3200" b="0">
              <a:ea typeface="等线" panose="02010600030101010101" charset="-122"/>
              <a:cs typeface="Times New Roman" panose="02020603050405020304" charset="0"/>
            </a:endParaRPr>
          </a:p>
          <a:p>
            <a:pPr indent="0"/>
            <a:r>
              <a:rPr lang="zh-CN" sz="3200" b="0">
                <a:ea typeface="等线" panose="02010600030101010101" charset="-122"/>
                <a:cs typeface="Times New Roman" panose="02020603050405020304" charset="0"/>
              </a:rPr>
              <a:t>6、落后民族以武力征服先进民族而最终被后者同化。</a:t>
            </a:r>
            <a:endParaRPr lang="zh-CN" sz="3200" b="0">
              <a:ea typeface="等线" panose="02010600030101010101" charset="-122"/>
              <a:cs typeface="Times New Roman" panose="02020603050405020304" charset="0"/>
            </a:endParaRPr>
          </a:p>
          <a:p>
            <a:pPr indent="0"/>
            <a:r>
              <a:rPr lang="zh-CN" altLang="en-US" sz="3200" b="0">
                <a:solidFill>
                  <a:srgbClr val="FF0000"/>
                </a:solidFill>
                <a:ea typeface="等线" panose="02010600030101010101" charset="-122"/>
                <a:cs typeface="Times New Roman" panose="02020603050405020304" charset="0"/>
              </a:rPr>
              <a:t>如：孝文帝改革</a:t>
            </a:r>
            <a:endParaRPr lang="zh-CN" altLang="en-US" sz="3200" b="0">
              <a:solidFill>
                <a:srgbClr val="FF0000"/>
              </a:solidFill>
              <a:ea typeface="等线" panose="02010600030101010101" charset="-122"/>
              <a:cs typeface="Times New Roman" panose="02020603050405020304" charset="0"/>
            </a:endParaRPr>
          </a:p>
        </p:txBody>
      </p:sp>
    </p:spTree>
  </p:cSld>
  <p:clrMapOvr>
    <a:masterClrMapping/>
  </p:clrMapOvr>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文本框 1" title=""/>
          <p:cNvSpPr txBox="1"/>
          <p:nvPr/>
        </p:nvSpPr>
        <p:spPr>
          <a:xfrm>
            <a:off x="177800" y="417195"/>
            <a:ext cx="11319510" cy="6369685"/>
          </a:xfrm>
          <a:prstGeom prst="rect">
            <a:avLst/>
          </a:prstGeom>
          <a:noFill/>
        </p:spPr>
        <p:txBody>
          <a:bodyPr wrap="square" rtlCol="0" anchor="t">
            <a:spAutoFit/>
          </a:bodyPr>
          <a:lstStyle/>
          <a:p>
            <a:r>
              <a:rPr lang="zh-CN" altLang="en-US" sz="2400"/>
              <a:t>【经典例题】</a:t>
            </a:r>
            <a:endParaRPr lang="zh-CN" altLang="en-US" sz="2400"/>
          </a:p>
          <a:p>
            <a:r>
              <a:rPr lang="zh-CN" altLang="en-US" sz="2400"/>
              <a:t>【例题1】民族融合是指一些民族同住在一个地区，互相影响，逐渐消失各自的特征，自然而然形成一个整体，是一种进步的历史现象。据此回答下列问题:</a:t>
            </a:r>
            <a:endParaRPr lang="zh-CN" altLang="en-US" sz="2400"/>
          </a:p>
          <a:p>
            <a:r>
              <a:rPr lang="zh-CN" altLang="en-US" sz="2400"/>
              <a:t>( 1）北魏时期民族大融合的原因是什么?</a:t>
            </a:r>
            <a:endParaRPr lang="zh-CN" altLang="en-US" sz="2400"/>
          </a:p>
          <a:p>
            <a:r>
              <a:rPr lang="zh-CN" altLang="en-US" sz="2400"/>
              <a:t>(2）北魏孝文帝改革促进了北方民族大融合，其具体表现是什么?</a:t>
            </a:r>
            <a:endParaRPr lang="zh-CN" altLang="en-US" sz="2400"/>
          </a:p>
          <a:p>
            <a:r>
              <a:rPr lang="zh-CN" altLang="en-US" sz="2400"/>
              <a:t>(3)民族融合的过程也是国家由分裂走向统一的过程,请结合北魏孝文帝改革的有关内容加以说明。</a:t>
            </a:r>
            <a:endParaRPr lang="zh-CN" altLang="en-US" sz="2400"/>
          </a:p>
          <a:p>
            <a:r>
              <a:rPr lang="zh-CN" altLang="en-US" sz="2400"/>
              <a:t>(4)你认为民族融合的实质是什么?</a:t>
            </a:r>
            <a:endParaRPr lang="zh-CN" altLang="en-US" sz="2400"/>
          </a:p>
          <a:p>
            <a:r>
              <a:rPr lang="zh-CN" altLang="en-US" sz="2400"/>
              <a:t>【答案】(1）战乱的推动;各民族人民经济、文化交流的增加;孝文帝改革的促进。</a:t>
            </a:r>
            <a:endParaRPr lang="zh-CN" altLang="en-US" sz="2400"/>
          </a:p>
          <a:p>
            <a:r>
              <a:rPr lang="zh-CN" altLang="en-US" sz="2400"/>
              <a:t>(2）表现:北方各族生活习惯汉化;鲜卑族完成了封建化过程;鲜卑族优秀文化融入汉族文化中，鲜卑族畜牧业生产经验和技能在汉人中得到传播:</a:t>
            </a:r>
            <a:endParaRPr lang="zh-CN" altLang="en-US" sz="2400"/>
          </a:p>
          <a:p>
            <a:r>
              <a:rPr lang="zh-CN" altLang="en-US" sz="2400"/>
              <a:t>(3)孝文帝改革，经济上:推行均田制和租调制，促进了经济的复苏和繁荣;政治上迁都，实行官吏俸禄制，设立三长制，采纳汉族封建统治制度，这些措施加强了国家的管理，有力推动了政权的汉化;移风移俗，全而接受汉族先进文化，加强了各民族的交流与融合，加速了北方少数民族的封建化，这些为隋唐时期国家的重新统一奠定了基础。</a:t>
            </a:r>
            <a:endParaRPr lang="zh-CN" altLang="en-US" sz="2400"/>
          </a:p>
          <a:p>
            <a:r>
              <a:rPr lang="zh-CN" altLang="en-US" sz="2400">
                <a:solidFill>
                  <a:srgbClr val="FF0000"/>
                </a:solidFill>
              </a:rPr>
              <a:t>(4)实质:落后民族被先进的民族所同化。</a:t>
            </a:r>
            <a:endParaRPr lang="zh-CN" altLang="en-US" sz="2400">
              <a:solidFill>
                <a:srgbClr val="FF0000"/>
              </a:solidFill>
            </a:endParaRPr>
          </a:p>
        </p:txBody>
      </p:sp>
      <p:sp>
        <p:nvSpPr>
          <p:cNvPr id="5" name="文本框 4" title=""/>
          <p:cNvSpPr txBox="1"/>
          <p:nvPr/>
        </p:nvSpPr>
        <p:spPr>
          <a:xfrm>
            <a:off x="0" y="0"/>
            <a:ext cx="2011680" cy="460375"/>
          </a:xfrm>
          <a:prstGeom prst="rect">
            <a:avLst/>
          </a:prstGeom>
          <a:noFill/>
        </p:spPr>
        <p:txBody>
          <a:bodyPr wrap="none" rtlCol="0" anchor="t">
            <a:spAutoFit/>
            <a:scene3d>
              <a:camera prst="orthographicFront"/>
              <a:lightRig rig="threePt" dir="t"/>
            </a:scene3d>
          </a:bodyPr>
          <a:lstStyle/>
          <a:p>
            <a:r>
              <a:rPr lang="zh-CN" altLang="en-US" sz="2400">
                <a:ln w="22225">
                  <a:solidFill>
                    <a:schemeClr val="accent2"/>
                  </a:solidFill>
                  <a:prstDash val="solid"/>
                </a:ln>
                <a:solidFill>
                  <a:schemeClr val="accent2">
                    <a:lumMod val="40000"/>
                    <a:lumOff val="60000"/>
                  </a:schemeClr>
                </a:solidFill>
                <a:effectLst/>
                <a:sym typeface="+mn-ea"/>
              </a:rPr>
              <a:t>【对点解析】</a:t>
            </a:r>
            <a:endParaRPr lang="zh-CN" altLang="en-US" sz="2400">
              <a:ln w="22225">
                <a:solidFill>
                  <a:schemeClr val="accent2"/>
                </a:solidFill>
                <a:prstDash val="solid"/>
              </a:ln>
              <a:solidFill>
                <a:schemeClr val="accent2">
                  <a:lumMod val="40000"/>
                  <a:lumOff val="60000"/>
                </a:schemeClr>
              </a:solidFill>
              <a:effectLst/>
              <a:sym typeface="+mn-ea"/>
            </a:endParaRPr>
          </a:p>
        </p:txBody>
      </p:sp>
      <p:sp>
        <p:nvSpPr>
          <p:cNvPr id="3" name="文本框 2" title=""/>
          <p:cNvSpPr txBox="1"/>
          <p:nvPr/>
        </p:nvSpPr>
        <p:spPr>
          <a:xfrm>
            <a:off x="4754245" y="340995"/>
            <a:ext cx="4983480" cy="368300"/>
          </a:xfrm>
          <a:prstGeom prst="rect">
            <a:avLst/>
          </a:prstGeom>
        </p:spPr>
        <p:style>
          <a:lnRef idx="2">
            <a:schemeClr val="accent2"/>
          </a:lnRef>
          <a:fillRef idx="1">
            <a:schemeClr val="lt1"/>
          </a:fillRef>
          <a:effectRef idx="0">
            <a:schemeClr val="accent2"/>
          </a:effectRef>
          <a:fontRef idx="minor">
            <a:schemeClr val="dk1"/>
          </a:fontRef>
        </p:style>
        <p:txBody>
          <a:bodyPr wrap="none" rtlCol="0" anchor="t">
            <a:spAutoFit/>
            <a:scene3d>
              <a:camera prst="orthographicFront"/>
              <a:lightRig rig="threePt" dir="t"/>
            </a:scene3d>
          </a:bodyPr>
          <a:lstStyle/>
          <a:p>
            <a:r>
              <a:rPr lang="zh-CN">
                <a:ln w="22225">
                  <a:solidFill>
                    <a:schemeClr val="accent2"/>
                  </a:solidFill>
                  <a:prstDash val="solid"/>
                </a:ln>
                <a:solidFill>
                  <a:schemeClr val="accent2">
                    <a:lumMod val="40000"/>
                    <a:lumOff val="60000"/>
                  </a:schemeClr>
                </a:solidFill>
                <a:effectLst/>
                <a:ea typeface="等线" panose="02010600030101010101" charset="-122"/>
                <a:cs typeface="Times New Roman" panose="02020603050405020304" charset="0"/>
                <a:sym typeface="+mn-ea"/>
              </a:rPr>
              <a:t>落后民族以武力征服先进民族而最终被后者同化</a:t>
            </a:r>
            <a:endParaRPr lang="zh-CN" altLang="en-US">
              <a:ln w="22225">
                <a:solidFill>
                  <a:schemeClr val="accent2"/>
                </a:solidFill>
                <a:prstDash val="solid"/>
              </a:ln>
              <a:solidFill>
                <a:schemeClr val="accent2">
                  <a:lumMod val="40000"/>
                  <a:lumOff val="60000"/>
                </a:schemeClr>
              </a:solidFill>
              <a:effectLst/>
              <a:ea typeface="等线" panose="02010600030101010101" charset="-122"/>
              <a:cs typeface="Times New Roman" panose="02020603050405020304" charset="0"/>
              <a:sym typeface="+mn-ea"/>
            </a:endParaRPr>
          </a:p>
        </p:txBody>
      </p:sp>
    </p:spTree>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100" name="文本框 99" title=""/>
          <p:cNvSpPr txBox="1"/>
          <p:nvPr/>
        </p:nvSpPr>
        <p:spPr>
          <a:xfrm>
            <a:off x="450850" y="262890"/>
            <a:ext cx="11099165" cy="5631180"/>
          </a:xfrm>
          <a:prstGeom prst="rect">
            <a:avLst/>
          </a:prstGeom>
          <a:noFill/>
          <a:ln w="9525">
            <a:noFill/>
          </a:ln>
        </p:spPr>
        <p:txBody>
          <a:bodyPr wrap="square">
            <a:spAutoFit/>
          </a:bodyPr>
          <a:lstStyle/>
          <a:p>
            <a:pPr indent="0"/>
            <a:r>
              <a:rPr lang="zh-CN" sz="3600" b="0">
                <a:solidFill>
                  <a:srgbClr val="0000FF"/>
                </a:solidFill>
                <a:ea typeface="等线" panose="02010600030101010101" charset="-122"/>
              </a:rPr>
              <a:t>理论五</a:t>
            </a:r>
            <a:r>
              <a:rPr lang="zh-CN" sz="3600" b="0">
                <a:solidFill>
                  <a:srgbClr val="0000FF"/>
                </a:solidFill>
                <a:ea typeface="等线" panose="02010600030101010101" charset="-122"/>
                <a:cs typeface="Times New Roman" panose="02020603050405020304" charset="0"/>
              </a:rPr>
              <a:t>:矛盾</a:t>
            </a:r>
            <a:endParaRPr lang="zh-CN" sz="3600" b="0">
              <a:ea typeface="等线" panose="02010600030101010101" charset="-122"/>
              <a:cs typeface="Times New Roman" panose="02020603050405020304" charset="0"/>
            </a:endParaRPr>
          </a:p>
          <a:p>
            <a:pPr indent="0"/>
            <a:r>
              <a:rPr lang="zh-CN" sz="3600" b="0">
                <a:ea typeface="等线" panose="02010600030101010101" charset="-122"/>
                <a:cs typeface="Times New Roman" panose="02020603050405020304" charset="0"/>
              </a:rPr>
              <a:t>1、矛盾的同一性和斗争性;</a:t>
            </a:r>
            <a:endParaRPr lang="zh-CN" sz="3600" b="0">
              <a:ea typeface="等线" panose="02010600030101010101" charset="-122"/>
              <a:cs typeface="Times New Roman" panose="02020603050405020304" charset="0"/>
            </a:endParaRPr>
          </a:p>
          <a:p>
            <a:pPr indent="0"/>
            <a:r>
              <a:rPr lang="zh-CN" sz="3600" b="0">
                <a:ea typeface="等线" panose="02010600030101010101" charset="-122"/>
                <a:cs typeface="Times New Roman" panose="02020603050405020304" charset="0"/>
              </a:rPr>
              <a:t>2、矛盾的普遍性和特殊性;</a:t>
            </a:r>
            <a:endParaRPr lang="zh-CN" sz="3600" b="0">
              <a:ea typeface="等线" panose="02010600030101010101" charset="-122"/>
              <a:cs typeface="Times New Roman" panose="02020603050405020304" charset="0"/>
            </a:endParaRPr>
          </a:p>
          <a:p>
            <a:pPr indent="0"/>
            <a:r>
              <a:rPr lang="zh-CN" sz="3600" b="0">
                <a:ea typeface="等线" panose="02010600030101010101" charset="-122"/>
                <a:cs typeface="Times New Roman" panose="02020603050405020304" charset="0"/>
              </a:rPr>
              <a:t>3、主要矛盾和次要矛盾、矛盾的主要方面和矛盾的次要方面在一定的条件下的相互转化;</a:t>
            </a:r>
            <a:endParaRPr lang="zh-CN" sz="3600" b="0">
              <a:ea typeface="等线" panose="02010600030101010101" charset="-122"/>
              <a:cs typeface="Times New Roman" panose="02020603050405020304" charset="0"/>
            </a:endParaRPr>
          </a:p>
          <a:p>
            <a:pPr indent="0"/>
            <a:r>
              <a:rPr lang="zh-CN" sz="3600" b="0">
                <a:ea typeface="等线" panose="02010600030101010101" charset="-122"/>
                <a:cs typeface="Times New Roman" panose="02020603050405020304" charset="0"/>
              </a:rPr>
              <a:t>4、坚持人类历史发展具有普遍规律的前提下，具体问题具体分析。</a:t>
            </a:r>
            <a:endParaRPr lang="zh-CN" sz="3600" b="0">
              <a:ea typeface="等线" panose="02010600030101010101" charset="-122"/>
              <a:cs typeface="Times New Roman" panose="02020603050405020304" charset="0"/>
            </a:endParaRPr>
          </a:p>
          <a:p>
            <a:pPr indent="0"/>
            <a:r>
              <a:rPr lang="zh-CN" sz="3600" b="0">
                <a:ea typeface="等线" panose="02010600030101010101" charset="-122"/>
                <a:cs typeface="Times New Roman" panose="02020603050405020304" charset="0"/>
              </a:rPr>
              <a:t>5、从个性之中归纳共性，从共性之中分析个性。</a:t>
            </a:r>
            <a:endParaRPr lang="zh-CN" sz="3600" b="0">
              <a:ea typeface="等线" panose="02010600030101010101" charset="-122"/>
              <a:cs typeface="Times New Roman" panose="02020603050405020304" charset="0"/>
            </a:endParaRPr>
          </a:p>
          <a:p>
            <a:pPr indent="0"/>
            <a:r>
              <a:rPr lang="zh-CN" sz="3600" b="0">
                <a:ea typeface="等线" panose="02010600030101010101" charset="-122"/>
                <a:cs typeface="Times New Roman" panose="02020603050405020304" charset="0"/>
              </a:rPr>
              <a:t>6、两点论和重点论的统一。</a:t>
            </a:r>
            <a:endParaRPr lang="zh-CN" sz="3600" b="0">
              <a:ea typeface="等线" panose="02010600030101010101" charset="-122"/>
              <a:cs typeface="Times New Roman" panose="02020603050405020304" charset="0"/>
            </a:endParaRPr>
          </a:p>
          <a:p>
            <a:pPr indent="0"/>
            <a:r>
              <a:rPr lang="zh-CN" altLang="en-US" sz="3600" b="0">
                <a:ea typeface="等线" panose="02010600030101010101" charset="-122"/>
                <a:cs typeface="Times New Roman" panose="02020603050405020304" charset="0"/>
              </a:rPr>
              <a:t>如：国共两党的关系在抗日战争时期的变化</a:t>
            </a:r>
            <a:endParaRPr lang="zh-CN" altLang="en-US" sz="3600" b="0">
              <a:ea typeface="等线" panose="02010600030101010101" charset="-122"/>
              <a:cs typeface="Times New Roman" panose="02020603050405020304" charset="0"/>
            </a:endParaRPr>
          </a:p>
        </p:txBody>
      </p:sp>
    </p:spTree>
  </p:cSld>
  <p:clrMapOvr>
    <a:masterClrMapping/>
  </p:clrMapOvr>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文本框 1" title=""/>
          <p:cNvSpPr txBox="1"/>
          <p:nvPr/>
        </p:nvSpPr>
        <p:spPr>
          <a:xfrm>
            <a:off x="513080" y="1995805"/>
            <a:ext cx="10427335" cy="4799965"/>
          </a:xfrm>
          <a:prstGeom prst="rect">
            <a:avLst/>
          </a:prstGeom>
          <a:noFill/>
        </p:spPr>
        <p:txBody>
          <a:bodyPr wrap="square" rtlCol="0" anchor="t">
            <a:spAutoFit/>
          </a:bodyPr>
          <a:lstStyle/>
          <a:p>
            <a:r>
              <a:rPr lang="zh-CN" altLang="en-US">
                <a:solidFill>
                  <a:srgbClr val="FF0000"/>
                </a:solidFill>
              </a:rPr>
              <a:t>国共两党经历了怎样的变化？</a:t>
            </a:r>
            <a:endParaRPr lang="zh-CN" altLang="en-US">
              <a:solidFill>
                <a:srgbClr val="FF0000"/>
              </a:solidFill>
            </a:endParaRPr>
          </a:p>
          <a:p>
            <a:r>
              <a:rPr lang="zh-CN" altLang="en-US"/>
              <a:t>（1）</a:t>
            </a:r>
            <a:r>
              <a:rPr lang="zh-CN" altLang="en-US">
                <a:solidFill>
                  <a:srgbClr val="FF0000"/>
                </a:solidFill>
              </a:rPr>
              <a:t>关系变化</a:t>
            </a:r>
            <a:r>
              <a:rPr lang="zh-CN" altLang="en-US"/>
              <a:t>：由合作到分裂，再到合作，再到分裂。 </a:t>
            </a:r>
            <a:endParaRPr lang="zh-CN" altLang="en-US"/>
          </a:p>
          <a:p>
            <a:r>
              <a:rPr lang="zh-CN" altLang="en-US"/>
              <a:t>（2）</a:t>
            </a:r>
            <a:r>
              <a:rPr lang="zh-CN" altLang="en-US">
                <a:solidFill>
                  <a:srgbClr val="FF0000"/>
                </a:solidFill>
              </a:rPr>
              <a:t>主要原因：</a:t>
            </a:r>
            <a:endParaRPr lang="zh-CN" altLang="en-US">
              <a:solidFill>
                <a:srgbClr val="FF0000"/>
              </a:solidFill>
            </a:endParaRPr>
          </a:p>
          <a:p>
            <a:r>
              <a:rPr lang="zh-CN" altLang="en-US"/>
              <a:t>①两党的阶级性质不同：国民党代表大地主大资产阶级的利益，共产党代表人民群众的利益，这是国共两党矛盾斗争直至分裂的根本原因。</a:t>
            </a:r>
            <a:endParaRPr lang="zh-CN" altLang="en-US"/>
          </a:p>
          <a:p>
            <a:r>
              <a:rPr lang="zh-CN" altLang="en-US"/>
              <a:t>②社会主要矛盾的变化：当民族矛盾上升为中国社会的主要矛盾时，两党从民族大义出发，就能实现合作，当阶级矛盾上升为主要矛盾时，两党就会产生斗争和分裂。</a:t>
            </a:r>
            <a:endParaRPr lang="zh-CN" altLang="en-US"/>
          </a:p>
          <a:p>
            <a:r>
              <a:rPr lang="zh-CN" altLang="en-US"/>
              <a:t>③国际政治势力和国际环境的影响：进步的国际政治势力和有利的国际环境，则能促成两党合作；反之就会加速两党合作的破裂。 </a:t>
            </a:r>
            <a:endParaRPr lang="zh-CN" altLang="en-US"/>
          </a:p>
          <a:p>
            <a:r>
              <a:rPr lang="zh-CN" altLang="en-US">
                <a:solidFill>
                  <a:srgbClr val="FF0000"/>
                </a:solidFill>
              </a:rPr>
              <a:t>（3）影响：</a:t>
            </a:r>
            <a:endParaRPr lang="zh-CN" altLang="en-US">
              <a:solidFill>
                <a:srgbClr val="FF0000"/>
              </a:solidFill>
            </a:endParaRPr>
          </a:p>
          <a:p>
            <a:r>
              <a:rPr lang="zh-CN" altLang="en-US"/>
              <a:t>①第一次国共合作导致了国民大革命的兴起，沉重打击了帝国主义和北洋军阀的统治。第一次分裂则导致了国共十年对峙和内战，给日本侵华以可乘之机。</a:t>
            </a:r>
            <a:endParaRPr lang="zh-CN" altLang="en-US"/>
          </a:p>
          <a:p>
            <a:r>
              <a:rPr lang="zh-CN" altLang="en-US"/>
              <a:t>②第二次合作实现了全民族的抗战，建立了抗日民族统一战线，取得了抗日战争的彻底胜利。第二次分裂又导致了双方三年多的内战，祖国至今不能统一。 </a:t>
            </a:r>
            <a:endParaRPr lang="zh-CN" altLang="en-US"/>
          </a:p>
          <a:p>
            <a:r>
              <a:rPr lang="zh-CN" altLang="en-US">
                <a:solidFill>
                  <a:srgbClr val="FF0000"/>
                </a:solidFill>
              </a:rPr>
              <a:t>【解析】</a:t>
            </a:r>
            <a:r>
              <a:rPr lang="zh-CN" altLang="en-US"/>
              <a:t>第一问需要根据国共两党关系的发展史实进行概括归纳，明确其发展趋势；</a:t>
            </a:r>
            <a:endParaRPr lang="zh-CN" altLang="en-US"/>
          </a:p>
          <a:p>
            <a:r>
              <a:rPr lang="zh-CN" altLang="en-US"/>
              <a:t>第二问应从经济利益的不同、社会主要矛盾的变化、国家政治势力的影响等方面分析；</a:t>
            </a:r>
            <a:endParaRPr lang="zh-CN" altLang="en-US"/>
          </a:p>
          <a:p>
            <a:r>
              <a:rPr lang="zh-CN" altLang="en-US"/>
              <a:t>第三问可以从国内影响和国际影响、直接影响和深远影响等角度思考。</a:t>
            </a:r>
            <a:endParaRPr lang="zh-CN" altLang="en-US"/>
          </a:p>
        </p:txBody>
      </p:sp>
      <p:sp>
        <p:nvSpPr>
          <p:cNvPr id="3" name="文本框 2" title=""/>
          <p:cNvSpPr txBox="1"/>
          <p:nvPr/>
        </p:nvSpPr>
        <p:spPr>
          <a:xfrm>
            <a:off x="513080" y="567055"/>
            <a:ext cx="10206990" cy="1322070"/>
          </a:xfrm>
          <a:prstGeom prst="rect">
            <a:avLst/>
          </a:prstGeom>
          <a:noFill/>
        </p:spPr>
        <p:txBody>
          <a:bodyPr wrap="square" rtlCol="0" anchor="t">
            <a:spAutoFit/>
          </a:bodyPr>
          <a:lstStyle/>
          <a:p>
            <a:r>
              <a:rPr lang="zh-CN" altLang="en-US" sz="2000"/>
              <a:t>国共合作一共有两次。第一次是国内大革命时期，第二次是抗战时期。</a:t>
            </a:r>
            <a:endParaRPr lang="zh-CN" altLang="en-US" sz="2000"/>
          </a:p>
          <a:p>
            <a:r>
              <a:rPr lang="zh-CN" altLang="en-US" sz="2000"/>
              <a:t>第一次合作期间的主要矛盾主要是中国国内矛盾：共产主义与三民主义的优劣；资产阶级与无产阶级的阶级矛盾；地主与农民之间的人地矛盾等等。</a:t>
            </a:r>
            <a:endParaRPr lang="zh-CN" altLang="en-US" sz="2000"/>
          </a:p>
          <a:p>
            <a:r>
              <a:rPr lang="zh-CN" altLang="en-US" sz="2000"/>
              <a:t>第二次合作期间的主要矛盾主要是中国与日本之间的民族矛盾</a:t>
            </a:r>
            <a:endParaRPr lang="zh-CN" altLang="en-US" sz="2000"/>
          </a:p>
        </p:txBody>
      </p:sp>
      <p:sp>
        <p:nvSpPr>
          <p:cNvPr id="5" name="文本框 4" title=""/>
          <p:cNvSpPr txBox="1"/>
          <p:nvPr/>
        </p:nvSpPr>
        <p:spPr>
          <a:xfrm>
            <a:off x="0" y="0"/>
            <a:ext cx="2011680" cy="460375"/>
          </a:xfrm>
          <a:prstGeom prst="rect">
            <a:avLst/>
          </a:prstGeom>
          <a:noFill/>
        </p:spPr>
        <p:txBody>
          <a:bodyPr wrap="none" rtlCol="0" anchor="t">
            <a:spAutoFit/>
            <a:scene3d>
              <a:camera prst="orthographicFront"/>
              <a:lightRig rig="threePt" dir="t"/>
            </a:scene3d>
          </a:bodyPr>
          <a:lstStyle/>
          <a:p>
            <a:r>
              <a:rPr lang="zh-CN" altLang="en-US" sz="2400">
                <a:ln w="22225">
                  <a:solidFill>
                    <a:schemeClr val="accent2"/>
                  </a:solidFill>
                  <a:prstDash val="solid"/>
                </a:ln>
                <a:solidFill>
                  <a:schemeClr val="accent2">
                    <a:lumMod val="40000"/>
                    <a:lumOff val="60000"/>
                  </a:schemeClr>
                </a:solidFill>
                <a:effectLst/>
                <a:sym typeface="+mn-ea"/>
              </a:rPr>
              <a:t>【对点解析】</a:t>
            </a:r>
            <a:endParaRPr lang="zh-CN" altLang="en-US" sz="2400">
              <a:ln w="22225">
                <a:solidFill>
                  <a:schemeClr val="accent2"/>
                </a:solidFill>
                <a:prstDash val="solid"/>
              </a:ln>
              <a:solidFill>
                <a:schemeClr val="accent2">
                  <a:lumMod val="40000"/>
                  <a:lumOff val="60000"/>
                </a:schemeClr>
              </a:solidFill>
              <a:effectLst/>
              <a:sym typeface="+mn-ea"/>
            </a:endParaRPr>
          </a:p>
        </p:txBody>
      </p:sp>
    </p:spTree>
  </p:cSld>
  <p:clrMapOvr>
    <a:masterClrMapping/>
  </p:clrMapOvr>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100" name="文本框 99" title=""/>
          <p:cNvSpPr txBox="1"/>
          <p:nvPr/>
        </p:nvSpPr>
        <p:spPr>
          <a:xfrm>
            <a:off x="498475" y="132715"/>
            <a:ext cx="10908030" cy="3969385"/>
          </a:xfrm>
          <a:prstGeom prst="rect">
            <a:avLst/>
          </a:prstGeom>
          <a:noFill/>
          <a:ln w="9525">
            <a:noFill/>
          </a:ln>
        </p:spPr>
        <p:txBody>
          <a:bodyPr wrap="square">
            <a:spAutoFit/>
          </a:bodyPr>
          <a:lstStyle/>
          <a:p>
            <a:pPr indent="0"/>
            <a:r>
              <a:rPr lang="zh-CN" sz="2800" b="0">
                <a:solidFill>
                  <a:srgbClr val="0000FF"/>
                </a:solidFill>
                <a:ea typeface="等线" panose="02010600030101010101" charset="-122"/>
              </a:rPr>
              <a:t>理论六</a:t>
            </a:r>
            <a:r>
              <a:rPr lang="zh-CN" sz="2800" b="0">
                <a:solidFill>
                  <a:srgbClr val="0000FF"/>
                </a:solidFill>
                <a:ea typeface="等线" panose="02010600030101010101" charset="-122"/>
                <a:cs typeface="Times New Roman" panose="02020603050405020304" charset="0"/>
              </a:rPr>
              <a:t>:量变与质变</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1、量变就是事物量的变化，即数量的增减和场所的变动。</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2、质变就是事物性质的变化，是由一种质态向另一种质态的转变。</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3、事物的变化发展从量变开始，而当量达到一定程度就必然引起质变，质变是量变的必然结果。</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4、事物的变化和发展是从量变到质变的过程，但是一次量变到质变的过程并不等于事物发展变化的终结,事物在新质的基础上，又开始新的量变,量变到一定程度又会引起新的质变。</a:t>
            </a:r>
            <a:endParaRPr lang="zh-CN" sz="2800" b="0">
              <a:ea typeface="等线" panose="02010600030101010101" charset="-122"/>
              <a:cs typeface="Times New Roman" panose="02020603050405020304" charset="0"/>
            </a:endParaRPr>
          </a:p>
          <a:p>
            <a:pPr indent="0"/>
            <a:r>
              <a:rPr lang="zh-CN" altLang="en-US" sz="2800" b="0">
                <a:ea typeface="等线" panose="02010600030101010101" charset="-122"/>
                <a:cs typeface="Times New Roman" panose="02020603050405020304" charset="0"/>
              </a:rPr>
              <a:t>如：我国古代经济重心的南移；解放战争时期国共力量的变化？</a:t>
            </a:r>
            <a:endParaRPr lang="zh-CN" altLang="en-US" sz="2800" b="0">
              <a:ea typeface="等线" panose="02010600030101010101" charset="-122"/>
              <a:cs typeface="Times New Roman" panose="02020603050405020304" charset="0"/>
            </a:endParaRPr>
          </a:p>
        </p:txBody>
      </p:sp>
      <p:sp>
        <p:nvSpPr>
          <p:cNvPr id="2" name="文本框 1" title=""/>
          <p:cNvSpPr txBox="1"/>
          <p:nvPr/>
        </p:nvSpPr>
        <p:spPr>
          <a:xfrm>
            <a:off x="123190" y="4556760"/>
            <a:ext cx="11903710" cy="2245360"/>
          </a:xfrm>
          <a:prstGeom prst="rect">
            <a:avLst/>
          </a:prstGeom>
          <a:noFill/>
        </p:spPr>
        <p:txBody>
          <a:bodyPr wrap="square" rtlCol="0" anchor="t">
            <a:spAutoFit/>
          </a:bodyPr>
          <a:lstStyle/>
          <a:p>
            <a:r>
              <a:rPr lang="en-US" altLang="zh-CN" sz="2000"/>
              <a:t>       解放战争的第一年，是人民解放军的战略防御阶段。 战争开始时，国民党军有430万人，人民解放军连地方部队在内 解放军只有120万人。</a:t>
            </a:r>
            <a:endParaRPr lang="en-US" altLang="zh-CN" sz="2000"/>
          </a:p>
          <a:p>
            <a:r>
              <a:rPr lang="en-US" altLang="zh-CN" sz="2000"/>
              <a:t>         解放战争第三年人民解放军总数达到400万人，国民党军总数则下降到约200万人。 </a:t>
            </a:r>
            <a:r>
              <a:rPr lang="zh-CN" altLang="en-US" sz="2000"/>
              <a:t>三大战役是指1948年9月至1949年1月，中国人民解放军同国民革命军进行的战略决战，包括辽沈、淮海、平津三个战略性战役。辽沈、淮海、平津三大战役，历时142天，共争取起义、投诚、接受和平改编与歼灭国民党正规军144个师，非正规军29个师，合计共154万余人。国民党赖以维持其反动统治的主要军事力量基本上被消灭。</a:t>
            </a:r>
            <a:r>
              <a:rPr lang="zh-CN" altLang="en-US" sz="2000">
                <a:solidFill>
                  <a:srgbClr val="FF0000"/>
                </a:solidFill>
              </a:rPr>
              <a:t>三大战役的胜利，奠定了人民解放战争在全国胜利的基础。最后取得新民主主义的胜利，新中国成立。</a:t>
            </a:r>
            <a:endParaRPr lang="zh-CN" altLang="en-US" sz="2000">
              <a:solidFill>
                <a:srgbClr val="FF0000"/>
              </a:solidFill>
            </a:endParaRPr>
          </a:p>
        </p:txBody>
      </p:sp>
      <p:sp>
        <p:nvSpPr>
          <p:cNvPr id="5" name="文本框 4" title=""/>
          <p:cNvSpPr txBox="1"/>
          <p:nvPr/>
        </p:nvSpPr>
        <p:spPr>
          <a:xfrm>
            <a:off x="123825" y="4102100"/>
            <a:ext cx="1554480" cy="368300"/>
          </a:xfrm>
          <a:prstGeom prst="rect">
            <a:avLst/>
          </a:prstGeom>
          <a:noFill/>
        </p:spPr>
        <p:txBody>
          <a:bodyPr wrap="none" rtlCol="0" anchor="t">
            <a:spAutoFit/>
            <a:scene3d>
              <a:camera prst="orthographicFront"/>
              <a:lightRig rig="threePt" dir="t"/>
            </a:scene3d>
          </a:bodyPr>
          <a:lstStyle/>
          <a:p>
            <a:r>
              <a:rPr lang="zh-CN" altLang="en-US">
                <a:ln w="22225">
                  <a:solidFill>
                    <a:schemeClr val="accent2"/>
                  </a:solidFill>
                  <a:prstDash val="solid"/>
                </a:ln>
                <a:solidFill>
                  <a:schemeClr val="accent2">
                    <a:lumMod val="40000"/>
                    <a:lumOff val="60000"/>
                  </a:schemeClr>
                </a:solidFill>
                <a:effectLst/>
                <a:sym typeface="+mn-ea"/>
              </a:rPr>
              <a:t>【对点解析】</a:t>
            </a:r>
            <a:endParaRPr lang="zh-CN" altLang="en-US">
              <a:ln w="22225">
                <a:solidFill>
                  <a:schemeClr val="accent2"/>
                </a:solidFill>
                <a:prstDash val="solid"/>
              </a:ln>
              <a:solidFill>
                <a:schemeClr val="accent2">
                  <a:lumMod val="40000"/>
                  <a:lumOff val="60000"/>
                </a:schemeClr>
              </a:solidFill>
              <a:effectLst/>
              <a:sym typeface="+mn-ea"/>
            </a:endParaRPr>
          </a:p>
        </p:txBody>
      </p:sp>
      <p:pic>
        <p:nvPicPr>
          <p:cNvPr id="3" name="Picture 3"/>
          <p:cNvPicPr>
            <a:picLocks noChangeAspect="1"/>
          </p:cNvPicPr>
          <p:nvPr/>
        </p:nvPicPr>
        <p:blipFill>
          <a:blip r:embed="rId2"/>
          <a:stretch>
            <a:fillRect/>
          </a:stretch>
        </p:blipFill>
        <p:spPr>
          <a:xfrm flipH="1">
            <a:off x="10210800" y="10591800"/>
            <a:ext cx="0" cy="0"/>
          </a:xfrm>
          <a:prstGeom prst="rect">
            <a:avLst/>
          </a:prstGeom>
          <a:ln>
            <a:noFill/>
          </a:ln>
        </p:spPr>
      </p:pic>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文本框 1" title=""/>
          <p:cNvSpPr txBox="1"/>
          <p:nvPr/>
        </p:nvSpPr>
        <p:spPr>
          <a:xfrm>
            <a:off x="368935" y="368300"/>
            <a:ext cx="11655425" cy="1999615"/>
          </a:xfrm>
          <a:prstGeom prst="rect">
            <a:avLst/>
          </a:prstGeom>
          <a:noFill/>
        </p:spPr>
        <p:txBody>
          <a:bodyPr wrap="square" rtlCol="0" anchor="t">
            <a:spAutoFit/>
          </a:bodyPr>
          <a:lstStyle/>
          <a:p>
            <a:r>
              <a:rPr lang="en-US" altLang="zh-CN" sz="2400"/>
              <a:t> </a:t>
            </a:r>
            <a:r>
              <a:rPr lang="zh-CN" altLang="en-US" sz="2000"/>
              <a:t>曾在央视《百家讲坛》节目主讲历史讲座的厦门人学教授易中天曾经说过:“从孔子那里我读到一颗爱心;在孟子那里我读到一股正气;从墨子那里我读到一腔热血;在韩非那里我读到双冷眼。”</a:t>
            </a:r>
            <a:endParaRPr lang="zh-CN" altLang="en-US" sz="2000"/>
          </a:p>
          <a:p>
            <a:r>
              <a:rPr lang="zh-CN" altLang="en-US" sz="2000"/>
              <a:t>(1）请结合所学知识，谈谈孔子的“爱心”、韩非的“冷眼”各体现在什么地方?</a:t>
            </a:r>
            <a:endParaRPr lang="zh-CN" altLang="en-US" sz="2000"/>
          </a:p>
          <a:p>
            <a:r>
              <a:rPr lang="zh-CN" altLang="en-US" sz="2000"/>
              <a:t>(2）在政治上，孟子是怎样继承和发展孔子学说的?</a:t>
            </a:r>
            <a:endParaRPr lang="zh-CN" altLang="en-US" sz="2000"/>
          </a:p>
          <a:p>
            <a:r>
              <a:rPr lang="zh-CN" altLang="en-US" sz="2000"/>
              <a:t>(3）春秋战国是一段诸侯割据争霸、战争硝烟频仍的时期，关于战争，各家观点不一，浅谈墨家的看法。</a:t>
            </a:r>
            <a:endParaRPr lang="zh-CN" altLang="en-US" sz="2000"/>
          </a:p>
          <a:p>
            <a:r>
              <a:rPr lang="zh-CN" altLang="en-US" sz="2000"/>
              <a:t>(4）有人认为，在日益现代化的今天应该完全抛弃孔子的思想，你认为这种观点对吗?</a:t>
            </a:r>
            <a:endParaRPr lang="zh-CN" altLang="en-US" sz="2000"/>
          </a:p>
        </p:txBody>
      </p:sp>
      <p:sp>
        <p:nvSpPr>
          <p:cNvPr id="3" name="文本框 2" title=""/>
          <p:cNvSpPr txBox="1"/>
          <p:nvPr/>
        </p:nvSpPr>
        <p:spPr>
          <a:xfrm>
            <a:off x="368935" y="2597150"/>
            <a:ext cx="11454130" cy="2030095"/>
          </a:xfrm>
          <a:prstGeom prst="rect">
            <a:avLst/>
          </a:prstGeom>
        </p:spPr>
        <p:style>
          <a:lnRef idx="2">
            <a:schemeClr val="accent5"/>
          </a:lnRef>
          <a:fillRef idx="1">
            <a:schemeClr val="lt1"/>
          </a:fillRef>
          <a:effectRef idx="0">
            <a:schemeClr val="accent5"/>
          </a:effectRef>
          <a:fontRef idx="minor">
            <a:schemeClr val="dk1"/>
          </a:fontRef>
        </p:style>
        <p:txBody>
          <a:bodyPr wrap="square" rtlCol="0" anchor="t">
            <a:spAutoFit/>
          </a:bodyPr>
          <a:lstStyle/>
          <a:p>
            <a:r>
              <a:rPr lang="zh-CN" altLang="en-US">
                <a:solidFill>
                  <a:srgbClr val="FF0000"/>
                </a:solidFill>
              </a:rPr>
              <a:t>【答案】(1）孔子提出“仁”的学说，认为统治者要做到体贴人民，人们敬重和服从统治者，天下就会太平;他创办私学，招收不同出身的学生;丰富了教学内容，保存和发展了我国古代文化;教学中进行启发诱导，因材施教。韩非认为应加强国君的权力，用法律统治人民。</a:t>
            </a:r>
            <a:endParaRPr lang="zh-CN" altLang="en-US">
              <a:solidFill>
                <a:srgbClr val="FF0000"/>
              </a:solidFill>
            </a:endParaRPr>
          </a:p>
          <a:p>
            <a:r>
              <a:rPr lang="zh-CN" altLang="en-US">
                <a:solidFill>
                  <a:srgbClr val="FF0000"/>
                </a:solidFill>
              </a:rPr>
              <a:t>(2）孟子将孔子“仁”的学说进一步发展成“仁政”。(3）墨子反对大国侵略小国的战争。</a:t>
            </a:r>
            <a:endParaRPr lang="zh-CN" altLang="en-US">
              <a:solidFill>
                <a:srgbClr val="FF0000"/>
              </a:solidFill>
            </a:endParaRPr>
          </a:p>
          <a:p>
            <a:r>
              <a:rPr lang="zh-CN" altLang="en-US">
                <a:solidFill>
                  <a:srgbClr val="FF0000"/>
                </a:solidFill>
              </a:rPr>
              <a:t>(4）孔子的思想尽管是中国几千年封建社会的正统思想，但是对我们今天来说，其中很多方面，比如他“仁”的学说及教育思想等并没有过时，所以，我们应继承和发扬孔子思想中的有用成分，而不是将它完全抛弃。(言之有理即可)</a:t>
            </a:r>
            <a:endParaRPr lang="zh-CN" altLang="en-US">
              <a:solidFill>
                <a:srgbClr val="FF0000"/>
              </a:solidFill>
            </a:endParaRPr>
          </a:p>
        </p:txBody>
      </p:sp>
      <p:sp>
        <p:nvSpPr>
          <p:cNvPr id="4" name="文本框 3" title=""/>
          <p:cNvSpPr txBox="1"/>
          <p:nvPr/>
        </p:nvSpPr>
        <p:spPr>
          <a:xfrm>
            <a:off x="368300" y="4856480"/>
            <a:ext cx="11454765" cy="1753235"/>
          </a:xfrm>
          <a:prstGeom prst="rect">
            <a:avLst/>
          </a:prstGeom>
        </p:spPr>
        <p:style>
          <a:lnRef idx="2">
            <a:schemeClr val="accent5"/>
          </a:lnRef>
          <a:fillRef idx="1">
            <a:schemeClr val="lt1"/>
          </a:fillRef>
          <a:effectRef idx="0">
            <a:schemeClr val="accent5"/>
          </a:effectRef>
          <a:fontRef idx="minor">
            <a:schemeClr val="dk1"/>
          </a:fontRef>
        </p:style>
        <p:txBody>
          <a:bodyPr wrap="square" rtlCol="0" anchor="t">
            <a:spAutoFit/>
          </a:bodyPr>
          <a:lstStyle/>
          <a:p>
            <a:r>
              <a:rPr lang="en-US" altLang="zh-CN">
                <a:sym typeface="+mn-ea"/>
              </a:rPr>
              <a:t>       </a:t>
            </a:r>
            <a:r>
              <a:rPr lang="zh-CN" altLang="en-US">
                <a:sym typeface="+mn-ea"/>
              </a:rPr>
              <a:t>【点评】百家争鸣发生在东周的春秋战国时期，产生的背景是社会生产力发生极大的变化和发展。</a:t>
            </a:r>
            <a:endParaRPr lang="zh-CN" altLang="en-US"/>
          </a:p>
          <a:p>
            <a:r>
              <a:rPr lang="en-US" altLang="zh-CN">
                <a:sym typeface="+mn-ea"/>
              </a:rPr>
              <a:t>         </a:t>
            </a:r>
            <a:r>
              <a:rPr lang="zh-CN" altLang="en-US">
                <a:sym typeface="+mn-ea"/>
              </a:rPr>
              <a:t>思想文化对社会发展的促进作用虽不如国防实力来的明显和深刻，但是思想文化的作用却从来不能被简单的忽略，因为国防和军事实力是一个国家的盾牌，为国家铸成一座极强的防御盾，让其他国家心生警惕从而不敢侵犯，而思想文化是一个国家的根基，那种来自国民内心的民族认同感和民族凝聚力，却能够让其他国家心生畏惧从而不敢侵犯。</a:t>
            </a:r>
            <a:endParaRPr lang="zh-CN" altLang="en-US">
              <a:sym typeface="+mn-ea"/>
            </a:endParaRPr>
          </a:p>
          <a:p>
            <a:r>
              <a:rPr lang="en-US" altLang="zh-CN">
                <a:sym typeface="+mn-ea"/>
              </a:rPr>
              <a:t>          </a:t>
            </a:r>
            <a:r>
              <a:rPr lang="zh-CN" altLang="en-US">
                <a:sym typeface="+mn-ea"/>
              </a:rPr>
              <a:t>百家争鸣是中国古代具有典型意义的一场思想文化发展史上的变革。</a:t>
            </a:r>
            <a:endParaRPr lang="zh-CN" altLang="en-US"/>
          </a:p>
        </p:txBody>
      </p:sp>
      <p:sp>
        <p:nvSpPr>
          <p:cNvPr id="5" name="文本框 4" title=""/>
          <p:cNvSpPr txBox="1"/>
          <p:nvPr/>
        </p:nvSpPr>
        <p:spPr>
          <a:xfrm>
            <a:off x="0" y="0"/>
            <a:ext cx="2011680" cy="460375"/>
          </a:xfrm>
          <a:prstGeom prst="rect">
            <a:avLst/>
          </a:prstGeom>
          <a:noFill/>
        </p:spPr>
        <p:txBody>
          <a:bodyPr wrap="none" rtlCol="0" anchor="t">
            <a:spAutoFit/>
            <a:scene3d>
              <a:camera prst="orthographicFront"/>
              <a:lightRig rig="threePt" dir="t"/>
            </a:scene3d>
          </a:bodyPr>
          <a:lstStyle/>
          <a:p>
            <a:r>
              <a:rPr lang="zh-CN" altLang="en-US" sz="2400" smtClean="0">
                <a:ln w="22225">
                  <a:solidFill>
                    <a:schemeClr val="accent2"/>
                  </a:solidFill>
                  <a:prstDash val="solid"/>
                </a:ln>
                <a:solidFill>
                  <a:schemeClr val="accent2">
                    <a:lumMod val="40000"/>
                    <a:lumOff val="60000"/>
                  </a:schemeClr>
                </a:solidFill>
                <a:effectLst/>
                <a:sym typeface="+mn-ea"/>
              </a:rPr>
              <a:t>【对点解析】</a:t>
            </a:r>
            <a:endParaRPr lang="zh-CN" altLang="en-US" sz="2400">
              <a:ln w="22225">
                <a:solidFill>
                  <a:schemeClr val="accent2"/>
                </a:solidFill>
                <a:prstDash val="solid"/>
              </a:ln>
              <a:solidFill>
                <a:schemeClr val="accent2">
                  <a:lumMod val="40000"/>
                  <a:lumOff val="60000"/>
                </a:schemeClr>
              </a:solidFill>
              <a:effectLst/>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100" name="文本框 99" title=""/>
          <p:cNvSpPr txBox="1"/>
          <p:nvPr/>
        </p:nvSpPr>
        <p:spPr>
          <a:xfrm>
            <a:off x="670560" y="396240"/>
            <a:ext cx="10600055" cy="5692775"/>
          </a:xfrm>
          <a:prstGeom prst="rect">
            <a:avLst/>
          </a:prstGeom>
          <a:noFill/>
          <a:ln w="9525">
            <a:noFill/>
          </a:ln>
        </p:spPr>
        <p:txBody>
          <a:bodyPr wrap="square">
            <a:spAutoFit/>
          </a:bodyPr>
          <a:lstStyle/>
          <a:p>
            <a:pPr indent="0"/>
            <a:r>
              <a:rPr lang="zh-CN" sz="2800" b="0">
                <a:solidFill>
                  <a:srgbClr val="0000FF"/>
                </a:solidFill>
                <a:ea typeface="等线" panose="02010600030101010101" charset="-122"/>
              </a:rPr>
              <a:t>理论七</a:t>
            </a:r>
            <a:r>
              <a:rPr lang="zh-CN" sz="2800" b="0">
                <a:solidFill>
                  <a:srgbClr val="0000FF"/>
                </a:solidFill>
                <a:ea typeface="等线" panose="02010600030101010101" charset="-122"/>
                <a:cs typeface="Times New Roman" panose="02020603050405020304" charset="0"/>
              </a:rPr>
              <a:t>:否定之否定</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1、事物发展是前进性和曲折性的统一。</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2、历史的继承性和发展性;</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3、社会发展的曲折性和前进性，坚信新事物是不可战胜的信念。</a:t>
            </a:r>
            <a:endParaRPr lang="zh-CN" sz="2800" b="0">
              <a:ea typeface="等线" panose="02010600030101010101" charset="-122"/>
              <a:cs typeface="Times New Roman" panose="02020603050405020304" charset="0"/>
            </a:endParaRPr>
          </a:p>
          <a:p>
            <a:pPr indent="0"/>
            <a:r>
              <a:rPr lang="zh-CN" sz="2800" b="0">
                <a:solidFill>
                  <a:srgbClr val="FF0000"/>
                </a:solidFill>
                <a:ea typeface="等线" panose="02010600030101010101" charset="-122"/>
                <a:cs typeface="Times New Roman" panose="02020603050405020304" charset="0"/>
              </a:rPr>
              <a:t>如：俄国十月革命具有反复性，曲折性：</a:t>
            </a:r>
            <a:endParaRPr lang="zh-CN" sz="2800" b="0">
              <a:solidFill>
                <a:srgbClr val="FF0000"/>
              </a:solidFill>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 </a:t>
            </a:r>
            <a:r>
              <a:rPr lang="en-US" altLang="zh-CN" sz="2800" b="0">
                <a:ea typeface="等线" panose="02010600030101010101" charset="-122"/>
                <a:cs typeface="Times New Roman" panose="02020603050405020304" charset="0"/>
              </a:rPr>
              <a:t>    </a:t>
            </a:r>
            <a:r>
              <a:rPr lang="zh-CN" sz="2800" b="0">
                <a:ea typeface="等线" panose="02010600030101010101" charset="-122"/>
                <a:cs typeface="Times New Roman" panose="02020603050405020304" charset="0"/>
              </a:rPr>
              <a:t>二月革命”及两个政权并存→列宁的《四月纲领》→“七月事件”→粉碎叛乱，革命时机成熟→彼得格勒武装起义胜利→其他起义→“全俄工人士兵代表苏维埃二大”，苏维埃政权的建立。</a:t>
            </a:r>
            <a:endParaRPr lang="zh-CN" sz="2800" b="0">
              <a:ea typeface="等线" panose="02010600030101010101" charset="-122"/>
              <a:cs typeface="Times New Roman" panose="02020603050405020304" charset="0"/>
            </a:endParaRPr>
          </a:p>
          <a:p>
            <a:pPr indent="0"/>
            <a:endParaRPr lang="zh-CN" sz="2800">
              <a:solidFill>
                <a:srgbClr val="0000FF"/>
              </a:solidFill>
              <a:ea typeface="等线" panose="02010600030101010101" charset="-122"/>
              <a:sym typeface="+mn-ea"/>
            </a:endParaRPr>
          </a:p>
          <a:p>
            <a:pPr indent="0"/>
            <a:r>
              <a:rPr lang="zh-CN" sz="2800">
                <a:solidFill>
                  <a:srgbClr val="0000FF"/>
                </a:solidFill>
                <a:ea typeface="等线" panose="02010600030101010101" charset="-122"/>
                <a:sym typeface="+mn-ea"/>
              </a:rPr>
              <a:t>理论八</a:t>
            </a:r>
            <a:r>
              <a:rPr lang="zh-CN" sz="2800">
                <a:solidFill>
                  <a:srgbClr val="0000FF"/>
                </a:solidFill>
                <a:ea typeface="等线" panose="02010600030101010101" charset="-122"/>
                <a:cs typeface="Times New Roman" panose="02020603050405020304" charset="0"/>
                <a:sym typeface="+mn-ea"/>
              </a:rPr>
              <a:t>:认识论</a:t>
            </a:r>
            <a:endParaRPr lang="zh-CN" sz="2800">
              <a:ea typeface="等线" panose="02010600030101010101" charset="-122"/>
              <a:sym typeface="+mn-ea"/>
            </a:endParaRPr>
          </a:p>
          <a:p>
            <a:pPr indent="0"/>
            <a:r>
              <a:rPr lang="zh-CN" sz="2800">
                <a:ea typeface="等线" panose="02010600030101010101" charset="-122"/>
                <a:sym typeface="+mn-ea"/>
              </a:rPr>
              <a:t>1、历史上的真理，是通过实践的检验</a:t>
            </a:r>
            <a:r>
              <a:rPr lang="en-US" sz="2800">
                <a:latin typeface="等线" panose="02010600030101010101" charset="-122"/>
                <a:cs typeface="Times New Roman" panose="02020603050405020304" charset="0"/>
                <a:sym typeface="+mn-ea"/>
              </a:rPr>
              <a:t>;</a:t>
            </a:r>
            <a:endParaRPr lang="en-US" sz="2800">
              <a:latin typeface="等线" panose="02010600030101010101" charset="-122"/>
              <a:cs typeface="Times New Roman" panose="02020603050405020304" charset="0"/>
              <a:sym typeface="+mn-ea"/>
            </a:endParaRPr>
          </a:p>
          <a:p>
            <a:pPr indent="0"/>
            <a:r>
              <a:rPr lang="zh-CN" altLang="en-US" sz="2800">
                <a:solidFill>
                  <a:srgbClr val="FF0000"/>
                </a:solidFill>
                <a:latin typeface="等线" panose="02010600030101010101" charset="-122"/>
                <a:cs typeface="Times New Roman" panose="02020603050405020304" charset="0"/>
                <a:sym typeface="+mn-ea"/>
              </a:rPr>
              <a:t>如：</a:t>
            </a:r>
            <a:r>
              <a:rPr lang="zh-CN" altLang="en-US" sz="2800">
                <a:solidFill>
                  <a:srgbClr val="FF0000"/>
                </a:solidFill>
                <a:sym typeface="+mn-ea"/>
              </a:rPr>
              <a:t>实践是检验真理的唯一标准</a:t>
            </a:r>
            <a:endParaRPr lang="zh-CN" altLang="en-US" sz="2800">
              <a:solidFill>
                <a:srgbClr val="FF0000"/>
              </a:solidFill>
            </a:endParaRPr>
          </a:p>
          <a:p>
            <a:pPr indent="0"/>
            <a:endParaRPr lang="zh-CN" altLang="en-US" sz="2800">
              <a:solidFill>
                <a:srgbClr val="FF0000"/>
              </a:solidFill>
              <a:latin typeface="等线" panose="02010600030101010101" charset="-122"/>
              <a:ea typeface="等线" panose="02010600030101010101" charset="-122"/>
              <a:cs typeface="Times New Roman" panose="02020603050405020304" charset="0"/>
              <a:sym typeface="+mn-ea"/>
            </a:endParaRPr>
          </a:p>
        </p:txBody>
      </p:sp>
    </p:spTree>
  </p:cSld>
  <p:clrMapOvr>
    <a:masterClrMapping/>
  </p:clrMapOvr>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文本框 1" title=""/>
          <p:cNvSpPr txBox="1"/>
          <p:nvPr/>
        </p:nvSpPr>
        <p:spPr>
          <a:xfrm>
            <a:off x="82550" y="930275"/>
            <a:ext cx="11837035" cy="6000750"/>
          </a:xfrm>
          <a:prstGeom prst="rect">
            <a:avLst/>
          </a:prstGeom>
          <a:noFill/>
        </p:spPr>
        <p:txBody>
          <a:bodyPr wrap="square" rtlCol="0" anchor="t">
            <a:spAutoFit/>
          </a:bodyPr>
          <a:lstStyle/>
          <a:p>
            <a:r>
              <a:rPr lang="en-US" altLang="zh-CN" sz="2400"/>
              <a:t>         </a:t>
            </a:r>
            <a:r>
              <a:rPr lang="zh-CN" altLang="en-US" sz="2400"/>
              <a:t>中国共产党自建党以来，在实践中取得过巨大的成功，也经历过惨痛的失败。革命战争时期，党内长期存在的“左”倾教条主义者，忽视或拒绝中国革命的经验，不研究中国革命的实际，到处生搬硬套马克思主义著作的只言片语，使中国革命力量遭受极为严重的损失，几乎断送了中国革命。</a:t>
            </a:r>
            <a:endParaRPr lang="zh-CN" altLang="en-US" sz="2400"/>
          </a:p>
          <a:p>
            <a:r>
              <a:rPr lang="en-US" altLang="zh-CN" sz="2400"/>
              <a:t>         </a:t>
            </a:r>
            <a:r>
              <a:rPr lang="zh-CN" altLang="en-US" sz="2400"/>
              <a:t>为了总结两次国内革命战争的经验和教训，提高全党的思想理论水平，并在国内全面宣传马克思主义的辩证法和认识论，1937年，毛泽东关于马克思主义认识论的代表著作《实践论》问世，用马克思主义的认识论观点揭露党内的教条主义和经验主义，特别是教条主义的主观主义错误。</a:t>
            </a:r>
            <a:endParaRPr lang="zh-CN" altLang="en-US" sz="2400"/>
          </a:p>
          <a:p>
            <a:r>
              <a:rPr lang="en-US" altLang="zh-CN" sz="2400"/>
              <a:t>        </a:t>
            </a:r>
            <a:r>
              <a:rPr lang="zh-CN" altLang="en-US" sz="2400"/>
              <a:t>毛泽东同志在《实践论》中提出：“马克思主义者认为只有人们的社会实践才是人们对于外界认识和真理性的标准”，并指出“判定认识或理论之是否真理，不是依主观上觉得如何而定，而是依客观上社会实践的结果如何而定。真理的标准只能是社会的实践。” </a:t>
            </a:r>
            <a:endParaRPr lang="zh-CN" altLang="en-US" sz="2400"/>
          </a:p>
          <a:p>
            <a:r>
              <a:rPr lang="en-US" altLang="zh-CN" sz="2400"/>
              <a:t>      </a:t>
            </a:r>
            <a:r>
              <a:rPr lang="zh-CN" altLang="en-US" sz="2400"/>
              <a:t>《实践论》用科学的认识论武装了中国共产党，教育全党树立马克思列宁主义必须同中国实际相结合的观点，为中国共产党的实事求是的思想路线和马克思主义中国化奠定了哲学基础。从此，中国共产党在实践当中探索自己的发展道路，走中国特色的社会主义。</a:t>
            </a:r>
            <a:endParaRPr lang="zh-CN" altLang="en-US" sz="2400"/>
          </a:p>
        </p:txBody>
      </p:sp>
      <p:sp>
        <p:nvSpPr>
          <p:cNvPr id="3" name="文本框 2" title=""/>
          <p:cNvSpPr txBox="1"/>
          <p:nvPr/>
        </p:nvSpPr>
        <p:spPr>
          <a:xfrm>
            <a:off x="2745740" y="116205"/>
            <a:ext cx="5980430"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nchor="t">
            <a:spAutoFit/>
          </a:bodyPr>
          <a:lstStyle/>
          <a:p>
            <a:r>
              <a:rPr lang="zh-CN" altLang="en-US" sz="3200"/>
              <a:t>实践是检验真理的唯一标准</a:t>
            </a:r>
            <a:endParaRPr lang="zh-CN" altLang="en-US" sz="3200"/>
          </a:p>
        </p:txBody>
      </p:sp>
      <p:sp>
        <p:nvSpPr>
          <p:cNvPr id="5" name="文本框 4" title=""/>
          <p:cNvSpPr txBox="1"/>
          <p:nvPr/>
        </p:nvSpPr>
        <p:spPr>
          <a:xfrm>
            <a:off x="0" y="0"/>
            <a:ext cx="2011680" cy="460375"/>
          </a:xfrm>
          <a:prstGeom prst="rect">
            <a:avLst/>
          </a:prstGeom>
          <a:noFill/>
        </p:spPr>
        <p:txBody>
          <a:bodyPr wrap="none" rtlCol="0" anchor="t">
            <a:spAutoFit/>
            <a:scene3d>
              <a:camera prst="orthographicFront"/>
              <a:lightRig rig="threePt" dir="t"/>
            </a:scene3d>
          </a:bodyPr>
          <a:lstStyle/>
          <a:p>
            <a:r>
              <a:rPr lang="zh-CN" altLang="en-US" sz="2400">
                <a:ln w="22225">
                  <a:solidFill>
                    <a:schemeClr val="accent2"/>
                  </a:solidFill>
                  <a:prstDash val="solid"/>
                </a:ln>
                <a:solidFill>
                  <a:schemeClr val="accent2">
                    <a:lumMod val="40000"/>
                    <a:lumOff val="60000"/>
                  </a:schemeClr>
                </a:solidFill>
                <a:effectLst/>
                <a:sym typeface="+mn-ea"/>
              </a:rPr>
              <a:t>【对点解析】</a:t>
            </a:r>
            <a:endParaRPr lang="zh-CN" altLang="en-US" sz="2400">
              <a:ln w="22225">
                <a:solidFill>
                  <a:schemeClr val="accent2"/>
                </a:solidFill>
                <a:prstDash val="solid"/>
              </a:ln>
              <a:solidFill>
                <a:schemeClr val="accent2">
                  <a:lumMod val="40000"/>
                  <a:lumOff val="60000"/>
                </a:schemeClr>
              </a:solidFill>
              <a:effectLst/>
              <a:sym typeface="+mn-ea"/>
            </a:endParaRPr>
          </a:p>
        </p:txBody>
      </p:sp>
    </p:spTree>
  </p:cSld>
  <p:clrMapOvr>
    <a:masterClrMapping/>
  </p:clrMapOvr>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文本框 1" title=""/>
          <p:cNvSpPr txBox="1"/>
          <p:nvPr/>
        </p:nvSpPr>
        <p:spPr>
          <a:xfrm>
            <a:off x="464820" y="702310"/>
            <a:ext cx="11384915" cy="5446395"/>
          </a:xfrm>
          <a:prstGeom prst="rect">
            <a:avLst/>
          </a:prstGeom>
          <a:noFill/>
        </p:spPr>
        <p:txBody>
          <a:bodyPr wrap="square" rtlCol="0" anchor="t">
            <a:spAutoFit/>
          </a:bodyPr>
          <a:lstStyle/>
          <a:p>
            <a:r>
              <a:rPr lang="en-US" altLang="zh-CN" sz="2800"/>
              <a:t>                                        </a:t>
            </a:r>
            <a:r>
              <a:rPr lang="zh-CN" altLang="en-US" sz="4800">
                <a:solidFill>
                  <a:srgbClr val="FF0000"/>
                </a:solidFill>
              </a:rPr>
              <a:t>实践是检验真理</a:t>
            </a:r>
            <a:endParaRPr lang="zh-CN" altLang="en-US" sz="4800">
              <a:solidFill>
                <a:srgbClr val="FF0000"/>
              </a:solidFill>
            </a:endParaRPr>
          </a:p>
          <a:p>
            <a:endParaRPr lang="zh-CN" altLang="en-US" sz="4800">
              <a:solidFill>
                <a:srgbClr val="FF0000"/>
              </a:solidFill>
            </a:endParaRPr>
          </a:p>
          <a:p>
            <a:r>
              <a:rPr lang="en-US" altLang="zh-CN" sz="2800"/>
              <a:t>         </a:t>
            </a:r>
            <a:r>
              <a:rPr lang="zh-CN" altLang="en-US" sz="2800"/>
              <a:t>改革开放，通过我们国家近年来的发展看出来，经过百年来的奋斗我们见证了真理和历史的发展。</a:t>
            </a:r>
            <a:endParaRPr lang="zh-CN" altLang="en-US" sz="2800"/>
          </a:p>
          <a:p>
            <a:r>
              <a:rPr lang="en-US" altLang="zh-CN" sz="2800"/>
              <a:t>         </a:t>
            </a:r>
            <a:r>
              <a:rPr lang="zh-CN" altLang="en-US" sz="2800"/>
              <a:t>1978年5月11日，《光明日报》发表本报特约评论员文章《实践是检验真理的唯一标准》，由此引发了一场关于真理标准问题的大讨论。</a:t>
            </a:r>
            <a:endParaRPr lang="zh-CN" altLang="en-US" sz="2800"/>
          </a:p>
          <a:p>
            <a:r>
              <a:rPr lang="en-US" altLang="zh-CN" sz="2800"/>
              <a:t>          </a:t>
            </a:r>
            <a:r>
              <a:rPr lang="zh-CN" altLang="en-US" sz="2800"/>
              <a:t>这场讨论冲破了“两个凡是”的严重束缚，推动了全国性的马克思主义思想解放运动，是中国共产党第十一届中央委员会第三次全体会议实现新中国成立以来中国共产党历史上具有深远意义的伟大转折的思想先导，为中国共产党重新确立马克思主义思想路线、政治路线和组织路线，做了重要的理论准备。</a:t>
            </a:r>
            <a:endParaRPr lang="zh-CN" altLang="en-US" sz="2800"/>
          </a:p>
        </p:txBody>
      </p:sp>
      <p:sp>
        <p:nvSpPr>
          <p:cNvPr id="5" name="文本框 4" title=""/>
          <p:cNvSpPr txBox="1"/>
          <p:nvPr/>
        </p:nvSpPr>
        <p:spPr>
          <a:xfrm>
            <a:off x="0" y="0"/>
            <a:ext cx="2011680" cy="460375"/>
          </a:xfrm>
          <a:prstGeom prst="rect">
            <a:avLst/>
          </a:prstGeom>
          <a:noFill/>
        </p:spPr>
        <p:txBody>
          <a:bodyPr wrap="none" rtlCol="0" anchor="t">
            <a:spAutoFit/>
            <a:scene3d>
              <a:camera prst="orthographicFront"/>
              <a:lightRig rig="threePt" dir="t"/>
            </a:scene3d>
          </a:bodyPr>
          <a:lstStyle/>
          <a:p>
            <a:r>
              <a:rPr lang="zh-CN" altLang="en-US" sz="2400">
                <a:ln w="22225">
                  <a:solidFill>
                    <a:schemeClr val="accent2"/>
                  </a:solidFill>
                  <a:prstDash val="solid"/>
                </a:ln>
                <a:solidFill>
                  <a:schemeClr val="accent2">
                    <a:lumMod val="40000"/>
                    <a:lumOff val="60000"/>
                  </a:schemeClr>
                </a:solidFill>
                <a:effectLst/>
                <a:sym typeface="+mn-ea"/>
              </a:rPr>
              <a:t>【对点解析】</a:t>
            </a:r>
            <a:endParaRPr lang="zh-CN" altLang="en-US" sz="2400">
              <a:ln w="22225">
                <a:solidFill>
                  <a:schemeClr val="accent2"/>
                </a:solidFill>
                <a:prstDash val="solid"/>
              </a:ln>
              <a:solidFill>
                <a:schemeClr val="accent2">
                  <a:lumMod val="40000"/>
                  <a:lumOff val="60000"/>
                </a:schemeClr>
              </a:solidFill>
              <a:effectLst/>
              <a:sym typeface="+mn-ea"/>
            </a:endParaRPr>
          </a:p>
        </p:txBody>
      </p:sp>
    </p:spTree>
  </p:cSld>
  <p:clrMapOvr>
    <a:masterClrMapping/>
  </p:clrMapOvr>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文本框 1" title=""/>
          <p:cNvSpPr txBox="1"/>
          <p:nvPr/>
        </p:nvSpPr>
        <p:spPr>
          <a:xfrm>
            <a:off x="550545" y="408940"/>
            <a:ext cx="10502265" cy="6985635"/>
          </a:xfrm>
          <a:prstGeom prst="rect">
            <a:avLst/>
          </a:prstGeom>
          <a:noFill/>
        </p:spPr>
        <p:txBody>
          <a:bodyPr wrap="none" rtlCol="0" anchor="t">
            <a:spAutoFit/>
          </a:bodyPr>
          <a:lstStyle/>
          <a:p>
            <a:pPr indent="0"/>
            <a:r>
              <a:rPr lang="zh-CN" sz="3200">
                <a:solidFill>
                  <a:srgbClr val="0000FF"/>
                </a:solidFill>
                <a:ea typeface="等线" panose="02010600030101010101" charset="-122"/>
                <a:sym typeface="+mn-ea"/>
              </a:rPr>
              <a:t>理论九</a:t>
            </a:r>
            <a:r>
              <a:rPr lang="zh-CN" sz="3200">
                <a:solidFill>
                  <a:srgbClr val="0000FF"/>
                </a:solidFill>
                <a:ea typeface="等线" panose="02010600030101010101" charset="-122"/>
                <a:cs typeface="Times New Roman" panose="02020603050405020304" charset="0"/>
                <a:sym typeface="+mn-ea"/>
              </a:rPr>
              <a:t>:评价历史人物</a:t>
            </a:r>
            <a:endParaRPr lang="zh-CN" sz="3200">
              <a:ea typeface="等线" panose="02010600030101010101" charset="-122"/>
              <a:cs typeface="Times New Roman" panose="02020603050405020304" charset="0"/>
              <a:sym typeface="+mn-ea"/>
            </a:endParaRPr>
          </a:p>
          <a:p>
            <a:pPr indent="0"/>
            <a:r>
              <a:rPr lang="zh-CN" sz="3200">
                <a:ea typeface="等线" panose="02010600030101010101" charset="-122"/>
                <a:cs typeface="Times New Roman" panose="02020603050405020304" charset="0"/>
                <a:sym typeface="+mn-ea"/>
              </a:rPr>
              <a:t>1、具体问题具体分析;</a:t>
            </a:r>
            <a:endParaRPr lang="zh-CN" sz="3200">
              <a:ea typeface="等线" panose="02010600030101010101" charset="-122"/>
              <a:cs typeface="Times New Roman" panose="02020603050405020304" charset="0"/>
              <a:sym typeface="+mn-ea"/>
            </a:endParaRPr>
          </a:p>
          <a:p>
            <a:pPr indent="0"/>
            <a:r>
              <a:rPr lang="zh-CN" sz="3200">
                <a:ea typeface="等线" panose="02010600030101010101" charset="-122"/>
                <a:cs typeface="Times New Roman" panose="02020603050405020304" charset="0"/>
                <a:sym typeface="+mn-ea"/>
              </a:rPr>
              <a:t>2、分析制约历史人物活动的因素:</a:t>
            </a:r>
            <a:endParaRPr lang="zh-CN" sz="3200">
              <a:ea typeface="等线" panose="02010600030101010101" charset="-122"/>
              <a:cs typeface="Times New Roman" panose="02020603050405020304" charset="0"/>
              <a:sym typeface="+mn-ea"/>
            </a:endParaRPr>
          </a:p>
          <a:p>
            <a:pPr indent="0"/>
            <a:r>
              <a:rPr lang="zh-CN" sz="3200">
                <a:ea typeface="等线" panose="02010600030101010101" charset="-122"/>
                <a:cs typeface="Times New Roman" panose="02020603050405020304" charset="0"/>
                <a:sym typeface="+mn-ea"/>
              </a:rPr>
              <a:t>(1）分析历史人物所处的时代;(2）分析历史人物的阶级性;</a:t>
            </a:r>
            <a:endParaRPr lang="zh-CN" sz="3200">
              <a:ea typeface="等线" panose="02010600030101010101" charset="-122"/>
              <a:cs typeface="Times New Roman" panose="02020603050405020304" charset="0"/>
              <a:sym typeface="+mn-ea"/>
            </a:endParaRPr>
          </a:p>
          <a:p>
            <a:pPr indent="0"/>
            <a:r>
              <a:rPr lang="zh-CN" sz="3200">
                <a:ea typeface="等线" panose="02010600030101010101" charset="-122"/>
                <a:cs typeface="Times New Roman" panose="02020603050405020304" charset="0"/>
                <a:sym typeface="+mn-ea"/>
              </a:rPr>
              <a:t>(3）分析历史的个人品质。</a:t>
            </a:r>
            <a:endParaRPr lang="zh-CN" sz="3200">
              <a:ea typeface="等线" panose="02010600030101010101" charset="-122"/>
              <a:cs typeface="Times New Roman" panose="02020603050405020304" charset="0"/>
              <a:sym typeface="+mn-ea"/>
            </a:endParaRPr>
          </a:p>
          <a:p>
            <a:pPr indent="0"/>
            <a:r>
              <a:rPr lang="zh-CN" sz="3200">
                <a:ea typeface="等线" panose="02010600030101010101" charset="-122"/>
                <a:cs typeface="Times New Roman" panose="02020603050405020304" charset="0"/>
                <a:sym typeface="+mn-ea"/>
              </a:rPr>
              <a:t>3、分阶段去评价每一历史人物。</a:t>
            </a:r>
            <a:endParaRPr lang="zh-CN" sz="3200">
              <a:ea typeface="等线" panose="02010600030101010101" charset="-122"/>
              <a:cs typeface="Times New Roman" panose="02020603050405020304" charset="0"/>
              <a:sym typeface="+mn-ea"/>
            </a:endParaRPr>
          </a:p>
          <a:p>
            <a:pPr indent="0"/>
            <a:r>
              <a:rPr lang="zh-CN" sz="3200">
                <a:ea typeface="等线" panose="02010600030101010101" charset="-122"/>
                <a:cs typeface="Times New Roman" panose="02020603050405020304" charset="0"/>
                <a:sym typeface="+mn-ea"/>
              </a:rPr>
              <a:t>4、两点论——分清历史人物的功与过，重点论——抓主流;</a:t>
            </a:r>
            <a:endParaRPr lang="zh-CN" sz="3200">
              <a:ea typeface="等线" panose="02010600030101010101" charset="-122"/>
              <a:cs typeface="Times New Roman" panose="02020603050405020304" charset="0"/>
              <a:sym typeface="+mn-ea"/>
            </a:endParaRPr>
          </a:p>
          <a:p>
            <a:pPr indent="0"/>
            <a:r>
              <a:rPr lang="zh-CN" sz="3200">
                <a:ea typeface="等线" panose="02010600030101010101" charset="-122"/>
                <a:cs typeface="Times New Roman" panose="02020603050405020304" charset="0"/>
                <a:sym typeface="+mn-ea"/>
              </a:rPr>
              <a:t>5、透过现象看本质;</a:t>
            </a:r>
            <a:endParaRPr lang="zh-CN" sz="3200">
              <a:ea typeface="等线" panose="02010600030101010101" charset="-122"/>
              <a:cs typeface="Times New Roman" panose="02020603050405020304" charset="0"/>
              <a:sym typeface="+mn-ea"/>
            </a:endParaRPr>
          </a:p>
          <a:p>
            <a:pPr indent="0"/>
            <a:r>
              <a:rPr lang="zh-CN" sz="3200">
                <a:ea typeface="等线" panose="02010600030101010101" charset="-122"/>
                <a:cs typeface="Times New Roman" panose="02020603050405020304" charset="0"/>
                <a:sym typeface="+mn-ea"/>
              </a:rPr>
              <a:t>6、把历史的偶然性和必然性辩证地统一起来看问题;</a:t>
            </a:r>
            <a:endParaRPr lang="zh-CN" sz="3200">
              <a:ea typeface="等线" panose="02010600030101010101" charset="-122"/>
              <a:cs typeface="Times New Roman" panose="02020603050405020304" charset="0"/>
              <a:sym typeface="+mn-ea"/>
            </a:endParaRPr>
          </a:p>
          <a:p>
            <a:pPr indent="0"/>
            <a:r>
              <a:rPr lang="zh-CN" sz="3200">
                <a:ea typeface="等线" panose="02010600030101010101" charset="-122"/>
                <a:cs typeface="Times New Roman" panose="02020603050405020304" charset="0"/>
                <a:sym typeface="+mn-ea"/>
              </a:rPr>
              <a:t>7、个人动机总是从属于阶级和民族的。</a:t>
            </a:r>
            <a:endParaRPr lang="zh-CN" sz="3200">
              <a:ea typeface="等线" panose="02010600030101010101" charset="-122"/>
              <a:cs typeface="Times New Roman" panose="02020603050405020304" charset="0"/>
              <a:sym typeface="+mn-ea"/>
            </a:endParaRPr>
          </a:p>
          <a:p>
            <a:pPr indent="0"/>
            <a:r>
              <a:rPr lang="zh-CN" sz="3200">
                <a:ea typeface="等线" panose="02010600030101010101" charset="-122"/>
                <a:cs typeface="Times New Roman" panose="02020603050405020304" charset="0"/>
                <a:sym typeface="+mn-ea"/>
              </a:rPr>
              <a:t>8、个人动机与客观效果不一至;</a:t>
            </a:r>
            <a:endParaRPr lang="zh-CN" sz="3200">
              <a:ea typeface="等线" panose="02010600030101010101" charset="-122"/>
              <a:cs typeface="Times New Roman" panose="02020603050405020304" charset="0"/>
              <a:sym typeface="+mn-ea"/>
            </a:endParaRPr>
          </a:p>
          <a:p>
            <a:pPr indent="0"/>
            <a:r>
              <a:rPr lang="zh-CN" sz="3200">
                <a:ea typeface="等线" panose="02010600030101010101" charset="-122"/>
                <a:cs typeface="Times New Roman" panose="02020603050405020304" charset="0"/>
                <a:sym typeface="+mn-ea"/>
              </a:rPr>
              <a:t>9、杰出人物与人民群众的关系。</a:t>
            </a:r>
            <a:endParaRPr lang="zh-CN" sz="3200">
              <a:ea typeface="等线" panose="02010600030101010101" charset="-122"/>
              <a:cs typeface="Times New Roman" panose="02020603050405020304" charset="0"/>
              <a:sym typeface="+mn-ea"/>
            </a:endParaRPr>
          </a:p>
          <a:p>
            <a:pPr indent="0"/>
            <a:r>
              <a:rPr lang="zh-CN" sz="3200">
                <a:solidFill>
                  <a:srgbClr val="FF0000"/>
                </a:solidFill>
                <a:ea typeface="等线" panose="02010600030101010101" charset="-122"/>
                <a:cs typeface="Times New Roman" panose="02020603050405020304" charset="0"/>
                <a:sym typeface="+mn-ea"/>
              </a:rPr>
              <a:t>如：评价秦始皇的功过？</a:t>
            </a:r>
            <a:endParaRPr lang="en-US" sz="3200">
              <a:solidFill>
                <a:srgbClr val="FF0000"/>
              </a:solidFill>
              <a:latin typeface="等线" panose="02010600030101010101" charset="-122"/>
              <a:cs typeface="Times New Roman" panose="02020603050405020304" charset="0"/>
              <a:sym typeface="+mn-ea"/>
            </a:endParaRPr>
          </a:p>
          <a:p>
            <a:pPr indent="0"/>
            <a:r>
              <a:rPr lang="en-US" sz="3200">
                <a:solidFill>
                  <a:srgbClr val="FF0000"/>
                </a:solidFill>
                <a:latin typeface="等线" panose="02010600030101010101" charset="-122"/>
                <a:cs typeface="Times New Roman" panose="02020603050405020304" charset="0"/>
                <a:sym typeface="+mn-ea"/>
              </a:rPr>
              <a:t> </a:t>
            </a:r>
            <a:endParaRPr lang="en-US" altLang="en-US" sz="3200">
              <a:solidFill>
                <a:srgbClr val="FF0000"/>
              </a:solidFill>
              <a:latin typeface="等线" panose="02010600030101010101" charset="-122"/>
              <a:cs typeface="Times New Roman" panose="02020603050405020304" charset="0"/>
              <a:sym typeface="+mn-ea"/>
            </a:endParaRPr>
          </a:p>
        </p:txBody>
      </p:sp>
    </p:spTree>
  </p:cSld>
  <p:clrMapOvr>
    <a:masterClrMapping/>
  </p:clrMapOvr>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文本框 1" title=""/>
          <p:cNvSpPr txBox="1"/>
          <p:nvPr/>
        </p:nvSpPr>
        <p:spPr>
          <a:xfrm>
            <a:off x="627380" y="1040130"/>
            <a:ext cx="10696575" cy="5631180"/>
          </a:xfrm>
          <a:prstGeom prst="rect">
            <a:avLst/>
          </a:prstGeom>
          <a:noFill/>
        </p:spPr>
        <p:txBody>
          <a:bodyPr wrap="square" rtlCol="0" anchor="t">
            <a:spAutoFit/>
          </a:bodyPr>
          <a:lstStyle/>
          <a:p>
            <a:r>
              <a:rPr lang="zh-CN" altLang="en-US" sz="2400"/>
              <a:t>秦始皇被称为千古一帝 ，功大于过</a:t>
            </a:r>
            <a:endParaRPr lang="zh-CN" altLang="en-US" sz="2400"/>
          </a:p>
          <a:p>
            <a:r>
              <a:rPr lang="zh-CN" altLang="en-US" sz="2400">
                <a:solidFill>
                  <a:srgbClr val="FF0000"/>
                </a:solidFill>
              </a:rPr>
              <a:t>功绩在于：</a:t>
            </a:r>
            <a:endParaRPr lang="zh-CN" altLang="en-US" sz="2400">
              <a:solidFill>
                <a:srgbClr val="FF0000"/>
              </a:solidFill>
            </a:endParaRPr>
          </a:p>
          <a:p>
            <a:r>
              <a:rPr lang="zh-CN" altLang="en-US" sz="2400"/>
              <a:t>1。统一六国，结束了各国的战乱纷争，建立了中国历史上第一个统一的多民族国家，推动了社会由奴隶制社会向封建社会的转型，促进了各民族的融合。</a:t>
            </a:r>
            <a:endParaRPr lang="zh-CN" altLang="en-US" sz="2400"/>
          </a:p>
          <a:p>
            <a:r>
              <a:rPr lang="zh-CN" altLang="en-US" sz="2400"/>
              <a:t>2。政治上，开创了封建主义中央集权制度，被后世沿袭，影响深远；在地方实行郡县制。</a:t>
            </a:r>
            <a:endParaRPr lang="zh-CN" altLang="en-US" sz="2400"/>
          </a:p>
          <a:p>
            <a:r>
              <a:rPr lang="zh-CN" altLang="en-US" sz="2400"/>
              <a:t>3。经济上，统一货币，度量衡</a:t>
            </a:r>
            <a:endParaRPr lang="zh-CN" altLang="en-US" sz="2400"/>
          </a:p>
          <a:p>
            <a:r>
              <a:rPr lang="zh-CN" altLang="en-US" sz="2400"/>
              <a:t>4。文化上，统一文字</a:t>
            </a:r>
            <a:endParaRPr lang="zh-CN" altLang="en-US" sz="2400"/>
          </a:p>
          <a:p>
            <a:r>
              <a:rPr lang="zh-CN" altLang="en-US" sz="2400"/>
              <a:t>5。颁布《秦律》；修直道，栈道等等</a:t>
            </a:r>
            <a:endParaRPr lang="zh-CN" altLang="en-US" sz="2400"/>
          </a:p>
          <a:p>
            <a:r>
              <a:rPr lang="zh-CN" altLang="en-US" sz="2400"/>
              <a:t>6。秦始皇本人励精图治，勤于政事，知人善用</a:t>
            </a:r>
            <a:endParaRPr lang="zh-CN" altLang="en-US" sz="2400"/>
          </a:p>
          <a:p>
            <a:r>
              <a:rPr lang="zh-CN" altLang="en-US" sz="2400">
                <a:solidFill>
                  <a:srgbClr val="FF0000"/>
                </a:solidFill>
              </a:rPr>
              <a:t>过错在于：</a:t>
            </a:r>
            <a:endParaRPr lang="zh-CN" altLang="en-US" sz="2400">
              <a:solidFill>
                <a:srgbClr val="FF0000"/>
              </a:solidFill>
            </a:endParaRPr>
          </a:p>
          <a:p>
            <a:r>
              <a:rPr lang="zh-CN" altLang="en-US" sz="2400"/>
              <a:t>1。大兴土木，修建宫室------如骊宫。</a:t>
            </a:r>
            <a:endParaRPr lang="zh-CN" altLang="en-US" sz="2400"/>
          </a:p>
          <a:p>
            <a:r>
              <a:rPr lang="zh-CN" altLang="en-US" sz="2400"/>
              <a:t>2。严刑峻法，赋税徭役------秦律细密严苛，轻罪重罚，修筑长城等。</a:t>
            </a:r>
            <a:endParaRPr lang="zh-CN" altLang="en-US" sz="2400"/>
          </a:p>
          <a:p>
            <a:r>
              <a:rPr lang="zh-CN" altLang="en-US" sz="2400"/>
              <a:t>3.焚书坑儒，实行文化专制。</a:t>
            </a:r>
            <a:endParaRPr lang="zh-CN" altLang="en-US" sz="2400"/>
          </a:p>
          <a:p>
            <a:r>
              <a:rPr lang="zh-CN" altLang="en-US" sz="2400"/>
              <a:t>概括一点说，秦始皇功在统一，过在暴政</a:t>
            </a:r>
            <a:endParaRPr lang="zh-CN" altLang="en-US" sz="2400"/>
          </a:p>
        </p:txBody>
      </p:sp>
      <p:sp>
        <p:nvSpPr>
          <p:cNvPr id="5" name="文本框 4" title=""/>
          <p:cNvSpPr txBox="1"/>
          <p:nvPr/>
        </p:nvSpPr>
        <p:spPr>
          <a:xfrm>
            <a:off x="0" y="0"/>
            <a:ext cx="2011680" cy="460375"/>
          </a:xfrm>
          <a:prstGeom prst="rect">
            <a:avLst/>
          </a:prstGeom>
          <a:noFill/>
        </p:spPr>
        <p:txBody>
          <a:bodyPr wrap="none" rtlCol="0" anchor="t">
            <a:spAutoFit/>
            <a:scene3d>
              <a:camera prst="orthographicFront"/>
              <a:lightRig rig="threePt" dir="t"/>
            </a:scene3d>
          </a:bodyPr>
          <a:lstStyle/>
          <a:p>
            <a:r>
              <a:rPr lang="zh-CN" altLang="en-US" sz="2400">
                <a:ln w="22225">
                  <a:solidFill>
                    <a:schemeClr val="accent2"/>
                  </a:solidFill>
                  <a:prstDash val="solid"/>
                </a:ln>
                <a:solidFill>
                  <a:schemeClr val="accent2">
                    <a:lumMod val="40000"/>
                    <a:lumOff val="60000"/>
                  </a:schemeClr>
                </a:solidFill>
                <a:effectLst/>
                <a:sym typeface="+mn-ea"/>
              </a:rPr>
              <a:t>【对点解析】</a:t>
            </a:r>
            <a:endParaRPr lang="zh-CN" altLang="en-US" sz="2400">
              <a:ln w="22225">
                <a:solidFill>
                  <a:schemeClr val="accent2"/>
                </a:solidFill>
                <a:prstDash val="solid"/>
              </a:ln>
              <a:solidFill>
                <a:schemeClr val="accent2">
                  <a:lumMod val="40000"/>
                  <a:lumOff val="60000"/>
                </a:schemeClr>
              </a:solidFill>
              <a:effectLst/>
              <a:sym typeface="+mn-ea"/>
            </a:endParaRPr>
          </a:p>
        </p:txBody>
      </p:sp>
      <p:sp>
        <p:nvSpPr>
          <p:cNvPr id="3" name="文本框 2" title=""/>
          <p:cNvSpPr txBox="1"/>
          <p:nvPr/>
        </p:nvSpPr>
        <p:spPr>
          <a:xfrm>
            <a:off x="3649345" y="235585"/>
            <a:ext cx="4653280" cy="583565"/>
          </a:xfrm>
          <a:prstGeom prst="rect">
            <a:avLst/>
          </a:prstGeom>
          <a:noFill/>
        </p:spPr>
        <p:txBody>
          <a:bodyPr wrap="none" rtlCol="0" anchor="t">
            <a:spAutoFit/>
          </a:bodyPr>
          <a:lstStyle/>
          <a:p>
            <a:pPr indent="0"/>
            <a:r>
              <a:rPr lang="zh-CN" sz="3200">
                <a:solidFill>
                  <a:srgbClr val="FF0000"/>
                </a:solidFill>
                <a:ea typeface="等线" panose="02010600030101010101" charset="-122"/>
                <a:cs typeface="Times New Roman" panose="02020603050405020304" charset="0"/>
                <a:sym typeface="+mn-ea"/>
              </a:rPr>
              <a:t>如何评价秦始皇的功过？</a:t>
            </a:r>
            <a:endParaRPr lang="zh-CN" altLang="en-US" sz="3200">
              <a:solidFill>
                <a:srgbClr val="FF0000"/>
              </a:solidFill>
              <a:ea typeface="等线" panose="02010600030101010101" charset="-122"/>
              <a:cs typeface="Times New Roman" panose="02020603050405020304" charset="0"/>
              <a:sym typeface="+mn-ea"/>
            </a:endParaRPr>
          </a:p>
        </p:txBody>
      </p:sp>
    </p:spTree>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矩形 1" title=""/>
          <p:cNvSpPr/>
          <p:nvPr/>
        </p:nvSpPr>
        <p:spPr>
          <a:xfrm>
            <a:off x="290945" y="408638"/>
            <a:ext cx="11646131" cy="6370975"/>
          </a:xfrm>
          <a:prstGeom prst="rect">
            <a:avLst/>
          </a:prstGeom>
        </p:spPr>
        <p:txBody>
          <a:bodyPr wrap="square">
            <a:spAutoFit/>
          </a:bodyPr>
          <a:lstStyle/>
          <a:p>
            <a:r>
              <a:rPr lang="zh-CN" altLang="en-US" sz="2400">
                <a:solidFill>
                  <a:srgbClr val="423B3B"/>
                </a:solidFill>
                <a:latin typeface="微软雅黑" panose="020b0503020204020204" pitchFamily="34" charset="-122"/>
                <a:ea typeface="微软雅黑" panose="020b0503020204020204" pitchFamily="34" charset="-122"/>
              </a:rPr>
              <a:t>材料解析</a:t>
            </a:r>
            <a:br>
              <a:rPr lang="zh-CN" altLang="en-US" sz="2400"/>
            </a:br>
            <a:r>
              <a:rPr lang="zh-CN" altLang="en-US" sz="2400">
                <a:solidFill>
                  <a:srgbClr val="423B3B"/>
                </a:solidFill>
                <a:latin typeface="微软雅黑" panose="020b0503020204020204" pitchFamily="34" charset="-122"/>
                <a:ea typeface="微软雅黑" panose="020b0503020204020204" pitchFamily="34" charset="-122"/>
              </a:rPr>
              <a:t>材料一：文艺复兴</a:t>
            </a:r>
            <a:r>
              <a:rPr lang="en-US" altLang="zh-CN" sz="2400">
                <a:solidFill>
                  <a:srgbClr val="423B3B"/>
                </a:solidFill>
                <a:latin typeface="微软雅黑" panose="020b0503020204020204" pitchFamily="34" charset="-122"/>
                <a:ea typeface="微软雅黑" panose="020b0503020204020204" pitchFamily="34" charset="-122"/>
              </a:rPr>
              <a:t>……</a:t>
            </a:r>
            <a:r>
              <a:rPr lang="zh-CN" altLang="en-US" sz="2400">
                <a:solidFill>
                  <a:srgbClr val="423B3B"/>
                </a:solidFill>
                <a:latin typeface="微软雅黑" panose="020b0503020204020204" pitchFamily="34" charset="-122"/>
                <a:ea typeface="微软雅黑" panose="020b0503020204020204" pitchFamily="34" charset="-122"/>
              </a:rPr>
              <a:t>虽然许多新成就的基础是古典文化，但是它们很快地超越了希腊、罗马影响的范畴。</a:t>
            </a:r>
            <a:r>
              <a:rPr lang="en-US" altLang="zh-CN" sz="2400">
                <a:solidFill>
                  <a:srgbClr val="423B3B"/>
                </a:solidFill>
                <a:latin typeface="微软雅黑" panose="020b0503020204020204" pitchFamily="34" charset="-122"/>
                <a:ea typeface="微软雅黑" panose="020b0503020204020204" pitchFamily="34" charset="-122"/>
              </a:rPr>
              <a:t>……</a:t>
            </a:r>
            <a:r>
              <a:rPr lang="zh-CN" altLang="en-US" sz="2400">
                <a:solidFill>
                  <a:srgbClr val="423B3B"/>
                </a:solidFill>
                <a:latin typeface="微软雅黑" panose="020b0503020204020204" pitchFamily="34" charset="-122"/>
                <a:ea typeface="微软雅黑" panose="020b0503020204020204" pitchFamily="34" charset="-122"/>
              </a:rPr>
              <a:t>文艺复兴包括一些当时占统治地位的理想和看法，使文艺复兴印上了一个独特社会的标记。总的说来，这些理想和看法中特别突出的是乐观主义、世俗主义和个人主义</a:t>
            </a:r>
            <a:r>
              <a:rPr lang="zh-CN" altLang="en-US" sz="2400" smtClean="0">
                <a:solidFill>
                  <a:srgbClr val="423B3B"/>
                </a:solidFill>
                <a:latin typeface="微软雅黑" panose="020b0503020204020204" pitchFamily="34" charset="-122"/>
                <a:ea typeface="微软雅黑" panose="020b0503020204020204" pitchFamily="34" charset="-122"/>
              </a:rPr>
              <a:t>。</a:t>
            </a:r>
            <a:r>
              <a:rPr lang="zh-CN" altLang="en-US" sz="2400" smtClean="0"/>
              <a:t>                                                         </a:t>
            </a:r>
            <a:r>
              <a:rPr lang="en-US" altLang="zh-CN" sz="2400" smtClean="0">
                <a:solidFill>
                  <a:srgbClr val="423B3B"/>
                </a:solidFill>
                <a:latin typeface="微软雅黑" panose="020b0503020204020204" pitchFamily="34" charset="-122"/>
                <a:ea typeface="微软雅黑" panose="020b0503020204020204" pitchFamily="34" charset="-122"/>
              </a:rPr>
              <a:t>--[</a:t>
            </a:r>
            <a:r>
              <a:rPr lang="zh-CN" altLang="en-US" sz="2400">
                <a:solidFill>
                  <a:srgbClr val="423B3B"/>
                </a:solidFill>
                <a:latin typeface="微软雅黑" panose="020b0503020204020204" pitchFamily="34" charset="-122"/>
                <a:ea typeface="微软雅黑" panose="020b0503020204020204" pitchFamily="34" charset="-122"/>
              </a:rPr>
              <a:t>美</a:t>
            </a:r>
            <a:r>
              <a:rPr lang="en-US" altLang="zh-CN" sz="2400">
                <a:solidFill>
                  <a:srgbClr val="423B3B"/>
                </a:solidFill>
                <a:latin typeface="微软雅黑" panose="020b0503020204020204" pitchFamily="34" charset="-122"/>
                <a:ea typeface="微软雅黑" panose="020b0503020204020204" pitchFamily="34" charset="-122"/>
              </a:rPr>
              <a:t>]</a:t>
            </a:r>
            <a:r>
              <a:rPr lang="zh-CN" altLang="en-US" sz="2400">
                <a:solidFill>
                  <a:srgbClr val="423B3B"/>
                </a:solidFill>
                <a:latin typeface="微软雅黑" panose="020b0503020204020204" pitchFamily="34" charset="-122"/>
                <a:ea typeface="微软雅黑" panose="020b0503020204020204" pitchFamily="34" charset="-122"/>
              </a:rPr>
              <a:t>伯恩斯等</a:t>
            </a:r>
            <a:r>
              <a:rPr lang="en-US" altLang="zh-CN" sz="2400">
                <a:solidFill>
                  <a:srgbClr val="423B3B"/>
                </a:solidFill>
                <a:latin typeface="微软雅黑" panose="020b0503020204020204" pitchFamily="34" charset="-122"/>
                <a:ea typeface="微软雅黑" panose="020b0503020204020204" pitchFamily="34" charset="-122"/>
              </a:rPr>
              <a:t>《</a:t>
            </a:r>
            <a:r>
              <a:rPr lang="zh-CN" altLang="en-US" sz="2400">
                <a:solidFill>
                  <a:srgbClr val="423B3B"/>
                </a:solidFill>
                <a:latin typeface="微软雅黑" panose="020b0503020204020204" pitchFamily="34" charset="-122"/>
                <a:ea typeface="微软雅黑" panose="020b0503020204020204" pitchFamily="34" charset="-122"/>
              </a:rPr>
              <a:t>世界文明史</a:t>
            </a:r>
            <a:r>
              <a:rPr lang="en-US" altLang="zh-CN" sz="2400">
                <a:solidFill>
                  <a:srgbClr val="423B3B"/>
                </a:solidFill>
                <a:latin typeface="微软雅黑" panose="020b0503020204020204" pitchFamily="34" charset="-122"/>
                <a:ea typeface="微软雅黑" panose="020b0503020204020204" pitchFamily="34" charset="-122"/>
              </a:rPr>
              <a:t>》</a:t>
            </a:r>
            <a:br>
              <a:rPr lang="zh-CN" altLang="en-US" sz="2400"/>
            </a:br>
            <a:r>
              <a:rPr lang="zh-CN" altLang="en-US" sz="2400">
                <a:solidFill>
                  <a:srgbClr val="423B3B"/>
                </a:solidFill>
                <a:latin typeface="微软雅黑" panose="020b0503020204020204" pitchFamily="34" charset="-122"/>
                <a:ea typeface="微软雅黑" panose="020b0503020204020204" pitchFamily="34" charset="-122"/>
              </a:rPr>
              <a:t>材料二： “法国启蒙运动在世界文明史上引起的震动具有显著的超文化差异的特征。伏尔泰、卢梭、孟德斯鸠的学说后来一直在世界的各个角落为具有各种文化背景的人所传诵，鼓舞着种种争取社会进步的斗争。”</a:t>
            </a:r>
            <a:br>
              <a:rPr lang="zh-CN" altLang="en-US" sz="2400"/>
            </a:br>
            <a:r>
              <a:rPr lang="zh-CN" altLang="en-US" sz="2400" smtClean="0"/>
              <a:t>                                                                                                              </a:t>
            </a:r>
            <a:r>
              <a:rPr lang="en-US" altLang="zh-CN" sz="2400" smtClean="0">
                <a:solidFill>
                  <a:srgbClr val="423B3B"/>
                </a:solidFill>
                <a:latin typeface="微软雅黑" panose="020b0503020204020204" pitchFamily="34" charset="-122"/>
                <a:ea typeface="微软雅黑" panose="020b0503020204020204" pitchFamily="34" charset="-122"/>
              </a:rPr>
              <a:t>--</a:t>
            </a:r>
            <a:r>
              <a:rPr lang="zh-CN" altLang="en-US" sz="2400">
                <a:solidFill>
                  <a:srgbClr val="423B3B"/>
                </a:solidFill>
                <a:latin typeface="微软雅黑" panose="020b0503020204020204" pitchFamily="34" charset="-122"/>
                <a:ea typeface="微软雅黑" panose="020b0503020204020204" pitchFamily="34" charset="-122"/>
              </a:rPr>
              <a:t>马克垚主编</a:t>
            </a:r>
            <a:r>
              <a:rPr lang="en-US" altLang="zh-CN" sz="2400">
                <a:solidFill>
                  <a:srgbClr val="423B3B"/>
                </a:solidFill>
                <a:latin typeface="微软雅黑" panose="020b0503020204020204" pitchFamily="34" charset="-122"/>
                <a:ea typeface="微软雅黑" panose="020b0503020204020204" pitchFamily="34" charset="-122"/>
              </a:rPr>
              <a:t>《</a:t>
            </a:r>
            <a:r>
              <a:rPr lang="zh-CN" altLang="en-US" sz="2400">
                <a:solidFill>
                  <a:srgbClr val="423B3B"/>
                </a:solidFill>
                <a:latin typeface="微软雅黑" panose="020b0503020204020204" pitchFamily="34" charset="-122"/>
                <a:ea typeface="微软雅黑" panose="020b0503020204020204" pitchFamily="34" charset="-122"/>
              </a:rPr>
              <a:t>世界文明史</a:t>
            </a:r>
            <a:r>
              <a:rPr lang="en-US" altLang="zh-CN" sz="2400">
                <a:solidFill>
                  <a:srgbClr val="423B3B"/>
                </a:solidFill>
                <a:latin typeface="微软雅黑" panose="020b0503020204020204" pitchFamily="34" charset="-122"/>
                <a:ea typeface="微软雅黑" panose="020b0503020204020204" pitchFamily="34" charset="-122"/>
              </a:rPr>
              <a:t>》</a:t>
            </a:r>
            <a:br>
              <a:rPr lang="zh-CN" altLang="en-US" sz="2400"/>
            </a:br>
            <a:r>
              <a:rPr lang="zh-CN" altLang="en-US" sz="2400">
                <a:solidFill>
                  <a:srgbClr val="423B3B"/>
                </a:solidFill>
                <a:latin typeface="微软雅黑" panose="020b0503020204020204" pitchFamily="34" charset="-122"/>
                <a:ea typeface="微软雅黑" panose="020b0503020204020204" pitchFamily="34" charset="-122"/>
              </a:rPr>
              <a:t>请回答：</a:t>
            </a:r>
            <a:br>
              <a:rPr lang="zh-CN" altLang="en-US" sz="2400"/>
            </a:br>
            <a:r>
              <a:rPr lang="zh-CN" altLang="en-US" sz="2400">
                <a:solidFill>
                  <a:srgbClr val="423B3B"/>
                </a:solidFill>
                <a:latin typeface="微软雅黑" panose="020b0503020204020204" pitchFamily="34" charset="-122"/>
                <a:ea typeface="微软雅黑" panose="020b0503020204020204" pitchFamily="34" charset="-122"/>
              </a:rPr>
              <a:t>（</a:t>
            </a:r>
            <a:r>
              <a:rPr lang="en-US" altLang="zh-CN" sz="2400">
                <a:solidFill>
                  <a:srgbClr val="423B3B"/>
                </a:solidFill>
                <a:latin typeface="微软雅黑" panose="020b0503020204020204" pitchFamily="34" charset="-122"/>
                <a:ea typeface="微软雅黑" panose="020b0503020204020204" pitchFamily="34" charset="-122"/>
              </a:rPr>
              <a:t>1</a:t>
            </a:r>
            <a:r>
              <a:rPr lang="zh-CN" altLang="en-US" sz="2400">
                <a:solidFill>
                  <a:srgbClr val="423B3B"/>
                </a:solidFill>
                <a:latin typeface="微软雅黑" panose="020b0503020204020204" pitchFamily="34" charset="-122"/>
                <a:ea typeface="微软雅黑" panose="020b0503020204020204" pitchFamily="34" charset="-122"/>
              </a:rPr>
              <a:t>）提炼材料一中的历史信息。如何理解材料一中“文艺复兴印上了一个独特社会的标记”这一观点？</a:t>
            </a:r>
            <a:br>
              <a:rPr lang="zh-CN" altLang="en-US" sz="2400"/>
            </a:br>
            <a:r>
              <a:rPr lang="zh-CN" altLang="en-US" sz="2400">
                <a:solidFill>
                  <a:srgbClr val="423B3B"/>
                </a:solidFill>
                <a:latin typeface="微软雅黑" panose="020b0503020204020204" pitchFamily="34" charset="-122"/>
                <a:ea typeface="微软雅黑" panose="020b0503020204020204" pitchFamily="34" charset="-122"/>
              </a:rPr>
              <a:t>（</a:t>
            </a:r>
            <a:r>
              <a:rPr lang="en-US" altLang="zh-CN" sz="2400">
                <a:solidFill>
                  <a:srgbClr val="423B3B"/>
                </a:solidFill>
                <a:latin typeface="微软雅黑" panose="020b0503020204020204" pitchFamily="34" charset="-122"/>
                <a:ea typeface="微软雅黑" panose="020b0503020204020204" pitchFamily="34" charset="-122"/>
              </a:rPr>
              <a:t>2</a:t>
            </a:r>
            <a:r>
              <a:rPr lang="zh-CN" altLang="en-US" sz="2400">
                <a:solidFill>
                  <a:srgbClr val="423B3B"/>
                </a:solidFill>
                <a:latin typeface="微软雅黑" panose="020b0503020204020204" pitchFamily="34" charset="-122"/>
                <a:ea typeface="微软雅黑" panose="020b0503020204020204" pitchFamily="34" charset="-122"/>
              </a:rPr>
              <a:t>）请用史实来说明材料二中“伏尔泰、卢梭、孟德斯鸠的学说后来一直在世界的各个角落为具有各种文化背景的人所传诵，鼓舞着种种争取社会进步的斗争。”这一观点的正确性。</a:t>
            </a:r>
            <a:br>
              <a:rPr lang="zh-CN" altLang="en-US" sz="2400"/>
            </a:br>
            <a:r>
              <a:rPr lang="zh-CN" altLang="en-US" sz="2400">
                <a:solidFill>
                  <a:srgbClr val="423B3B"/>
                </a:solidFill>
                <a:latin typeface="微软雅黑" panose="020b0503020204020204" pitchFamily="34" charset="-122"/>
                <a:ea typeface="微软雅黑" panose="020b0503020204020204" pitchFamily="34" charset="-122"/>
              </a:rPr>
              <a:t>（</a:t>
            </a:r>
            <a:r>
              <a:rPr lang="en-US" altLang="zh-CN" sz="2400">
                <a:solidFill>
                  <a:srgbClr val="423B3B"/>
                </a:solidFill>
                <a:latin typeface="微软雅黑" panose="020b0503020204020204" pitchFamily="34" charset="-122"/>
                <a:ea typeface="微软雅黑" panose="020b0503020204020204" pitchFamily="34" charset="-122"/>
              </a:rPr>
              <a:t>3</a:t>
            </a:r>
            <a:r>
              <a:rPr lang="zh-CN" altLang="en-US" sz="2400">
                <a:solidFill>
                  <a:srgbClr val="423B3B"/>
                </a:solidFill>
                <a:latin typeface="微软雅黑" panose="020b0503020204020204" pitchFamily="34" charset="-122"/>
                <a:ea typeface="微软雅黑" panose="020b0503020204020204" pitchFamily="34" charset="-122"/>
              </a:rPr>
              <a:t>）结合以上探究，联系所学知识，比较两则材料所涉及的重大历史事件有何共同之处？</a:t>
            </a:r>
            <a:endParaRPr lang="zh-CN" altLang="en-US" sz="2400"/>
          </a:p>
        </p:txBody>
      </p:sp>
      <p:sp>
        <p:nvSpPr>
          <p:cNvPr id="4" name="矩形 3" title=""/>
          <p:cNvSpPr/>
          <p:nvPr/>
        </p:nvSpPr>
        <p:spPr>
          <a:xfrm>
            <a:off x="-224444" y="0"/>
            <a:ext cx="1928554" cy="460375"/>
          </a:xfrm>
          <a:prstGeom prst="rect">
            <a:avLst/>
          </a:prstGeom>
        </p:spPr>
        <p:txBody>
          <a:bodyPr wrap="square">
            <a:spAutoFit/>
          </a:bodyPr>
          <a:lstStyle/>
          <a:p>
            <a:r>
              <a:rPr lang="zh-CN" altLang="en-US" sz="2400">
                <a:ln w="22225">
                  <a:solidFill>
                    <a:schemeClr val="accent2"/>
                  </a:solidFill>
                  <a:prstDash val="solid"/>
                </a:ln>
                <a:solidFill>
                  <a:schemeClr val="accent2">
                    <a:lumMod val="40000"/>
                    <a:lumOff val="60000"/>
                  </a:schemeClr>
                </a:solidFill>
                <a:sym typeface="+mn-ea"/>
              </a:rPr>
              <a:t>【对点解析】</a:t>
            </a:r>
            <a:endParaRPr lang="zh-CN" altLang="en-US" sz="2400">
              <a:ln w="22225">
                <a:solidFill>
                  <a:schemeClr val="accent2"/>
                </a:solidFill>
                <a:prstDash val="solid"/>
              </a:ln>
              <a:solidFill>
                <a:schemeClr val="accent2">
                  <a:lumMod val="40000"/>
                  <a:lumOff val="60000"/>
                </a:schemeClr>
              </a:solidFill>
              <a:sym typeface="+mn-ea"/>
            </a:endParaRPr>
          </a:p>
        </p:txBody>
      </p:sp>
    </p:spTree>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矩形 1" title=""/>
          <p:cNvSpPr/>
          <p:nvPr/>
        </p:nvSpPr>
        <p:spPr>
          <a:xfrm>
            <a:off x="263235" y="353128"/>
            <a:ext cx="11474336" cy="6463308"/>
          </a:xfrm>
          <a:prstGeom prst="rect">
            <a:avLst/>
          </a:prstGeom>
        </p:spPr>
        <p:txBody>
          <a:bodyPr wrap="square">
            <a:spAutoFit/>
          </a:bodyPr>
          <a:lstStyle/>
          <a:p>
            <a:r>
              <a:rPr lang="en-US" altLang="zh-CN" b="1" smtClean="0">
                <a:solidFill>
                  <a:srgbClr val="423B3B"/>
                </a:solidFill>
                <a:latin typeface="微软雅黑" panose="020b0503020204020204" pitchFamily="34" charset="-122"/>
                <a:ea typeface="微软雅黑" panose="020b0503020204020204" pitchFamily="34" charset="-122"/>
              </a:rPr>
              <a:t>【</a:t>
            </a:r>
            <a:r>
              <a:rPr lang="zh-CN" altLang="en-US" b="1" smtClean="0">
                <a:solidFill>
                  <a:srgbClr val="423B3B"/>
                </a:solidFill>
                <a:latin typeface="微软雅黑" panose="020b0503020204020204" pitchFamily="34" charset="-122"/>
                <a:ea typeface="微软雅黑" panose="020b0503020204020204" pitchFamily="34" charset="-122"/>
              </a:rPr>
              <a:t>考点</a:t>
            </a:r>
            <a:r>
              <a:rPr lang="zh-CN" altLang="en-US">
                <a:solidFill>
                  <a:srgbClr val="423B3B"/>
                </a:solidFill>
                <a:latin typeface="微软雅黑" panose="020b0503020204020204" pitchFamily="34" charset="-122"/>
                <a:ea typeface="微软雅黑" panose="020b0503020204020204" pitchFamily="34" charset="-122"/>
              </a:rPr>
              <a:t> </a:t>
            </a:r>
            <a:r>
              <a:rPr lang="en-US" altLang="zh-CN" smtClean="0">
                <a:solidFill>
                  <a:srgbClr val="423B3B"/>
                </a:solidFill>
                <a:latin typeface="微软雅黑" panose="020b0503020204020204" pitchFamily="34" charset="-122"/>
                <a:ea typeface="微软雅黑" panose="020b0503020204020204" pitchFamily="34" charset="-122"/>
              </a:rPr>
              <a:t>】</a:t>
            </a:r>
            <a:r>
              <a:rPr lang="zh-CN" altLang="en-US" smtClean="0">
                <a:solidFill>
                  <a:srgbClr val="423B3B"/>
                </a:solidFill>
                <a:latin typeface="微软雅黑" panose="020b0503020204020204" pitchFamily="34" charset="-122"/>
                <a:ea typeface="微软雅黑" panose="020b0503020204020204" pitchFamily="34" charset="-122"/>
              </a:rPr>
              <a:t>（</a:t>
            </a:r>
            <a:r>
              <a:rPr lang="en-US" altLang="zh-CN">
                <a:solidFill>
                  <a:srgbClr val="423B3B"/>
                </a:solidFill>
                <a:latin typeface="微软雅黑" panose="020b0503020204020204" pitchFamily="34" charset="-122"/>
                <a:ea typeface="微软雅黑" panose="020b0503020204020204" pitchFamily="34" charset="-122"/>
              </a:rPr>
              <a:t>1</a:t>
            </a:r>
            <a:r>
              <a:rPr lang="zh-CN" altLang="en-US">
                <a:solidFill>
                  <a:srgbClr val="423B3B"/>
                </a:solidFill>
                <a:latin typeface="微软雅黑" panose="020b0503020204020204" pitchFamily="34" charset="-122"/>
                <a:ea typeface="微软雅黑" panose="020b0503020204020204" pitchFamily="34" charset="-122"/>
              </a:rPr>
              <a:t>）本题考查文艺复兴．</a:t>
            </a:r>
            <a:br>
              <a:rPr lang="zh-CN" altLang="en-US">
                <a:solidFill>
                  <a:srgbClr val="423B3B"/>
                </a:solidFill>
                <a:latin typeface="微软雅黑" panose="020b0503020204020204" pitchFamily="34" charset="-122"/>
                <a:ea typeface="微软雅黑" panose="020b0503020204020204" pitchFamily="34" charset="-122"/>
              </a:rPr>
            </a:br>
            <a:r>
              <a:rPr lang="zh-CN" altLang="en-US">
                <a:solidFill>
                  <a:srgbClr val="423B3B"/>
                </a:solidFill>
                <a:latin typeface="微软雅黑" panose="020b0503020204020204" pitchFamily="34" charset="-122"/>
                <a:ea typeface="微软雅黑" panose="020b0503020204020204" pitchFamily="34" charset="-122"/>
              </a:rPr>
              <a:t>（</a:t>
            </a:r>
            <a:r>
              <a:rPr lang="en-US" altLang="zh-CN">
                <a:solidFill>
                  <a:srgbClr val="423B3B"/>
                </a:solidFill>
                <a:latin typeface="微软雅黑" panose="020b0503020204020204" pitchFamily="34" charset="-122"/>
                <a:ea typeface="微软雅黑" panose="020b0503020204020204" pitchFamily="34" charset="-122"/>
              </a:rPr>
              <a:t>2</a:t>
            </a:r>
            <a:r>
              <a:rPr lang="zh-CN" altLang="en-US">
                <a:solidFill>
                  <a:srgbClr val="423B3B"/>
                </a:solidFill>
                <a:latin typeface="微软雅黑" panose="020b0503020204020204" pitchFamily="34" charset="-122"/>
                <a:ea typeface="微软雅黑" panose="020b0503020204020204" pitchFamily="34" charset="-122"/>
              </a:rPr>
              <a:t>）本题考查启蒙运动的历史作用．</a:t>
            </a:r>
            <a:br>
              <a:rPr lang="zh-CN" altLang="en-US">
                <a:solidFill>
                  <a:srgbClr val="423B3B"/>
                </a:solidFill>
                <a:latin typeface="微软雅黑" panose="020b0503020204020204" pitchFamily="34" charset="-122"/>
                <a:ea typeface="微软雅黑" panose="020b0503020204020204" pitchFamily="34" charset="-122"/>
              </a:rPr>
            </a:br>
            <a:r>
              <a:rPr lang="zh-CN" altLang="en-US">
                <a:solidFill>
                  <a:srgbClr val="423B3B"/>
                </a:solidFill>
                <a:latin typeface="微软雅黑" panose="020b0503020204020204" pitchFamily="34" charset="-122"/>
                <a:ea typeface="微软雅黑" panose="020b0503020204020204" pitchFamily="34" charset="-122"/>
              </a:rPr>
              <a:t>（</a:t>
            </a:r>
            <a:r>
              <a:rPr lang="en-US" altLang="zh-CN">
                <a:solidFill>
                  <a:srgbClr val="423B3B"/>
                </a:solidFill>
                <a:latin typeface="微软雅黑" panose="020b0503020204020204" pitchFamily="34" charset="-122"/>
                <a:ea typeface="微软雅黑" panose="020b0503020204020204" pitchFamily="34" charset="-122"/>
              </a:rPr>
              <a:t>3</a:t>
            </a:r>
            <a:r>
              <a:rPr lang="zh-CN" altLang="en-US">
                <a:solidFill>
                  <a:srgbClr val="423B3B"/>
                </a:solidFill>
                <a:latin typeface="微软雅黑" panose="020b0503020204020204" pitchFamily="34" charset="-122"/>
                <a:ea typeface="微软雅黑" panose="020b0503020204020204" pitchFamily="34" charset="-122"/>
              </a:rPr>
              <a:t>）本题考查了文艺复兴和启蒙运动的共同点．</a:t>
            </a:r>
            <a:endParaRPr lang="zh-CN" altLang="en-US">
              <a:solidFill>
                <a:srgbClr val="423B3B"/>
              </a:solidFill>
              <a:latin typeface="微软雅黑" panose="020b0503020204020204" pitchFamily="34" charset="-122"/>
              <a:ea typeface="微软雅黑" panose="020b0503020204020204" pitchFamily="34" charset="-122"/>
            </a:endParaRPr>
          </a:p>
          <a:p>
            <a:r>
              <a:rPr lang="en-US" altLang="zh-CN" b="1" smtClean="0">
                <a:solidFill>
                  <a:srgbClr val="423B3B"/>
                </a:solidFill>
                <a:latin typeface="微软雅黑" panose="020b0503020204020204" pitchFamily="34" charset="-122"/>
                <a:ea typeface="微软雅黑" panose="020b0503020204020204" pitchFamily="34" charset="-122"/>
              </a:rPr>
              <a:t>【</a:t>
            </a:r>
            <a:r>
              <a:rPr lang="zh-CN" altLang="en-US" b="1" smtClean="0">
                <a:solidFill>
                  <a:srgbClr val="423B3B"/>
                </a:solidFill>
                <a:latin typeface="微软雅黑" panose="020b0503020204020204" pitchFamily="34" charset="-122"/>
                <a:ea typeface="微软雅黑" panose="020b0503020204020204" pitchFamily="34" charset="-122"/>
              </a:rPr>
              <a:t>解析</a:t>
            </a:r>
            <a:r>
              <a:rPr lang="en-US" altLang="zh-CN" b="1" smtClean="0">
                <a:solidFill>
                  <a:srgbClr val="423B3B"/>
                </a:solidFill>
                <a:latin typeface="微软雅黑" panose="020b0503020204020204" pitchFamily="34" charset="-122"/>
                <a:ea typeface="微软雅黑" panose="020b0503020204020204" pitchFamily="34" charset="-122"/>
              </a:rPr>
              <a:t>】</a:t>
            </a:r>
            <a:r>
              <a:rPr lang="zh-CN" altLang="en-US">
                <a:solidFill>
                  <a:srgbClr val="423B3B"/>
                </a:solidFill>
                <a:latin typeface="微软雅黑" panose="020b0503020204020204" pitchFamily="34" charset="-122"/>
                <a:ea typeface="微软雅黑" panose="020b0503020204020204" pitchFamily="34" charset="-122"/>
              </a:rPr>
              <a:t> （</a:t>
            </a:r>
            <a:r>
              <a:rPr lang="en-US" altLang="zh-CN">
                <a:solidFill>
                  <a:srgbClr val="423B3B"/>
                </a:solidFill>
                <a:latin typeface="微软雅黑" panose="020b0503020204020204" pitchFamily="34" charset="-122"/>
                <a:ea typeface="微软雅黑" panose="020b0503020204020204" pitchFamily="34" charset="-122"/>
              </a:rPr>
              <a:t>1</a:t>
            </a:r>
            <a:r>
              <a:rPr lang="zh-CN" altLang="en-US">
                <a:solidFill>
                  <a:srgbClr val="423B3B"/>
                </a:solidFill>
                <a:latin typeface="微软雅黑" panose="020b0503020204020204" pitchFamily="34" charset="-122"/>
                <a:ea typeface="微软雅黑" panose="020b0503020204020204" pitchFamily="34" charset="-122"/>
              </a:rPr>
              <a:t>）根据材料一内容可知：文艺复兴并不是对古典文化的简单再现，而是</a:t>
            </a:r>
            <a:r>
              <a:rPr lang="zh-CN" altLang="en-US">
                <a:solidFill>
                  <a:srgbClr val="FF0000"/>
                </a:solidFill>
                <a:latin typeface="微软雅黑" panose="020b0503020204020204" pitchFamily="34" charset="-122"/>
                <a:ea typeface="微软雅黑" panose="020b0503020204020204" pitchFamily="34" charset="-122"/>
              </a:rPr>
              <a:t>借助复兴古希腊、罗马文化的形式，宣传表达资产阶级自己的主张．文艺复兴反映欧洲新兴资产阶级要求的思想解放运动，促进了资本主义制度的产生和发展</a:t>
            </a:r>
            <a:r>
              <a:rPr lang="zh-CN" altLang="en-US">
                <a:solidFill>
                  <a:srgbClr val="423B3B"/>
                </a:solidFill>
                <a:latin typeface="微软雅黑" panose="020b0503020204020204" pitchFamily="34" charset="-122"/>
                <a:ea typeface="微软雅黑" panose="020b0503020204020204" pitchFamily="34" charset="-122"/>
              </a:rPr>
              <a:t>．所以材料一中“</a:t>
            </a:r>
            <a:r>
              <a:rPr lang="zh-CN" altLang="en-US">
                <a:solidFill>
                  <a:srgbClr val="FF0000"/>
                </a:solidFill>
                <a:latin typeface="微软雅黑" panose="020b0503020204020204" pitchFamily="34" charset="-122"/>
                <a:ea typeface="微软雅黑" panose="020b0503020204020204" pitchFamily="34" charset="-122"/>
              </a:rPr>
              <a:t>文艺复兴印上了一个独特社会的标记</a:t>
            </a:r>
            <a:r>
              <a:rPr lang="zh-CN" altLang="en-US">
                <a:solidFill>
                  <a:srgbClr val="423B3B"/>
                </a:solidFill>
                <a:latin typeface="微软雅黑" panose="020b0503020204020204" pitchFamily="34" charset="-122"/>
                <a:ea typeface="微软雅黑" panose="020b0503020204020204" pitchFamily="34" charset="-122"/>
              </a:rPr>
              <a:t>”是指</a:t>
            </a:r>
            <a:r>
              <a:rPr lang="zh-CN" altLang="en-US">
                <a:solidFill>
                  <a:srgbClr val="FF0000"/>
                </a:solidFill>
                <a:latin typeface="微软雅黑" panose="020b0503020204020204" pitchFamily="34" charset="-122"/>
                <a:ea typeface="微软雅黑" panose="020b0503020204020204" pitchFamily="34" charset="-122"/>
              </a:rPr>
              <a:t>资本主义制度逐步兴起</a:t>
            </a:r>
            <a:r>
              <a:rPr lang="zh-CN" altLang="en-US">
                <a:solidFill>
                  <a:srgbClr val="423B3B"/>
                </a:solidFill>
                <a:latin typeface="微软雅黑" panose="020b0503020204020204" pitchFamily="34" charset="-122"/>
                <a:ea typeface="微软雅黑" panose="020b0503020204020204" pitchFamily="34" charset="-122"/>
              </a:rPr>
              <a:t>．</a:t>
            </a:r>
            <a:br>
              <a:rPr lang="zh-CN" altLang="en-US">
                <a:solidFill>
                  <a:srgbClr val="423B3B"/>
                </a:solidFill>
                <a:latin typeface="微软雅黑" panose="020b0503020204020204" pitchFamily="34" charset="-122"/>
                <a:ea typeface="微软雅黑" panose="020b0503020204020204" pitchFamily="34" charset="-122"/>
              </a:rPr>
            </a:br>
            <a:r>
              <a:rPr lang="zh-CN" altLang="en-US">
                <a:solidFill>
                  <a:srgbClr val="423B3B"/>
                </a:solidFill>
                <a:latin typeface="微软雅黑" panose="020b0503020204020204" pitchFamily="34" charset="-122"/>
                <a:ea typeface="微软雅黑" panose="020b0503020204020204" pitchFamily="34" charset="-122"/>
              </a:rPr>
              <a:t>（</a:t>
            </a:r>
            <a:r>
              <a:rPr lang="en-US" altLang="zh-CN">
                <a:solidFill>
                  <a:srgbClr val="423B3B"/>
                </a:solidFill>
                <a:latin typeface="微软雅黑" panose="020b0503020204020204" pitchFamily="34" charset="-122"/>
                <a:ea typeface="微软雅黑" panose="020b0503020204020204" pitchFamily="34" charset="-122"/>
              </a:rPr>
              <a:t>2</a:t>
            </a:r>
            <a:r>
              <a:rPr lang="zh-CN" altLang="en-US">
                <a:solidFill>
                  <a:srgbClr val="423B3B"/>
                </a:solidFill>
                <a:latin typeface="微软雅黑" panose="020b0503020204020204" pitchFamily="34" charset="-122"/>
                <a:ea typeface="微软雅黑" panose="020b0503020204020204" pitchFamily="34" charset="-122"/>
              </a:rPr>
              <a:t>）材料二中“伏尔泰、卢梭、孟德斯鸠的学说”指的是启蒙思想．依据所学知识可知，</a:t>
            </a:r>
            <a:r>
              <a:rPr lang="zh-CN" altLang="en-US">
                <a:solidFill>
                  <a:srgbClr val="FF0000"/>
                </a:solidFill>
                <a:latin typeface="微软雅黑" panose="020b0503020204020204" pitchFamily="34" charset="-122"/>
                <a:ea typeface="微软雅黑" panose="020b0503020204020204" pitchFamily="34" charset="-122"/>
              </a:rPr>
              <a:t>启蒙思想家对封建专制制度和天主教会的猛烈抨击和对“自由、平等”思想的宣传，促进了人们的思想解放</a:t>
            </a:r>
            <a:r>
              <a:rPr lang="zh-CN" altLang="en-US">
                <a:solidFill>
                  <a:srgbClr val="423B3B"/>
                </a:solidFill>
                <a:latin typeface="微软雅黑" panose="020b0503020204020204" pitchFamily="34" charset="-122"/>
                <a:ea typeface="微软雅黑" panose="020b0503020204020204" pitchFamily="34" charset="-122"/>
              </a:rPr>
              <a:t>，为</a:t>
            </a:r>
            <a:r>
              <a:rPr lang="zh-CN" altLang="en-US">
                <a:solidFill>
                  <a:srgbClr val="FF0000"/>
                </a:solidFill>
                <a:latin typeface="微软雅黑" panose="020b0503020204020204" pitchFamily="34" charset="-122"/>
                <a:ea typeface="微软雅黑" panose="020b0503020204020204" pitchFamily="34" charset="-122"/>
              </a:rPr>
              <a:t>新兴的资产阶级在政治上取代封建贵族提供了有力的支援，促进了欧洲社会进步</a:t>
            </a:r>
            <a:r>
              <a:rPr lang="zh-CN" altLang="en-US">
                <a:solidFill>
                  <a:srgbClr val="423B3B"/>
                </a:solidFill>
                <a:latin typeface="微软雅黑" panose="020b0503020204020204" pitchFamily="34" charset="-122"/>
                <a:ea typeface="微软雅黑" panose="020b0503020204020204" pitchFamily="34" charset="-122"/>
              </a:rPr>
              <a:t>．许多启蒙思想家的名著被介绍到中国、日本等亚洲国家，促进了这些国家的思想解放．综上所述，材料二中“伏尔泰、卢梭、孟德斯鸠的学说后来一直在世界的各个角落为具有各种文化背景的人所传诵，鼓舞着种种争取社会进步的斗争．”这一观点是正确的．</a:t>
            </a:r>
            <a:br>
              <a:rPr lang="zh-CN" altLang="en-US">
                <a:solidFill>
                  <a:srgbClr val="423B3B"/>
                </a:solidFill>
                <a:latin typeface="微软雅黑" panose="020b0503020204020204" pitchFamily="34" charset="-122"/>
                <a:ea typeface="微软雅黑" panose="020b0503020204020204" pitchFamily="34" charset="-122"/>
              </a:rPr>
            </a:br>
            <a:r>
              <a:rPr lang="zh-CN" altLang="en-US">
                <a:solidFill>
                  <a:srgbClr val="423B3B"/>
                </a:solidFill>
                <a:latin typeface="微软雅黑" panose="020b0503020204020204" pitchFamily="34" charset="-122"/>
                <a:ea typeface="微软雅黑" panose="020b0503020204020204" pitchFamily="34" charset="-122"/>
              </a:rPr>
              <a:t>（</a:t>
            </a:r>
            <a:r>
              <a:rPr lang="en-US" altLang="zh-CN">
                <a:solidFill>
                  <a:srgbClr val="423B3B"/>
                </a:solidFill>
                <a:latin typeface="微软雅黑" panose="020b0503020204020204" pitchFamily="34" charset="-122"/>
                <a:ea typeface="微软雅黑" panose="020b0503020204020204" pitchFamily="34" charset="-122"/>
              </a:rPr>
              <a:t>3</a:t>
            </a:r>
            <a:r>
              <a:rPr lang="zh-CN" altLang="en-US">
                <a:solidFill>
                  <a:srgbClr val="423B3B"/>
                </a:solidFill>
                <a:latin typeface="微软雅黑" panose="020b0503020204020204" pitchFamily="34" charset="-122"/>
                <a:ea typeface="微软雅黑" panose="020b0503020204020204" pitchFamily="34" charset="-122"/>
              </a:rPr>
              <a:t>）据所学知，</a:t>
            </a:r>
            <a:r>
              <a:rPr lang="zh-CN" altLang="en-US">
                <a:solidFill>
                  <a:srgbClr val="FF0000"/>
                </a:solidFill>
                <a:latin typeface="微软雅黑" panose="020b0503020204020204" pitchFamily="34" charset="-122"/>
                <a:ea typeface="微软雅黑" panose="020b0503020204020204" pitchFamily="34" charset="-122"/>
              </a:rPr>
              <a:t>文艺复兴运动冲破了天主教教会</a:t>
            </a:r>
            <a:r>
              <a:rPr lang="zh-CN" altLang="en-US">
                <a:solidFill>
                  <a:srgbClr val="423B3B"/>
                </a:solidFill>
                <a:latin typeface="微软雅黑" panose="020b0503020204020204" pitchFamily="34" charset="-122"/>
                <a:ea typeface="微软雅黑" panose="020b0503020204020204" pitchFamily="34" charset="-122"/>
              </a:rPr>
              <a:t>一千多年来对欧洲社会生活和人们</a:t>
            </a:r>
            <a:r>
              <a:rPr lang="zh-CN" altLang="en-US">
                <a:solidFill>
                  <a:srgbClr val="FF0000"/>
                </a:solidFill>
                <a:latin typeface="微软雅黑" panose="020b0503020204020204" pitchFamily="34" charset="-122"/>
                <a:ea typeface="微软雅黑" panose="020b0503020204020204" pitchFamily="34" charset="-122"/>
              </a:rPr>
              <a:t>精神世界的统治</a:t>
            </a:r>
            <a:r>
              <a:rPr lang="zh-CN" altLang="en-US">
                <a:solidFill>
                  <a:srgbClr val="423B3B"/>
                </a:solidFill>
                <a:latin typeface="微软雅黑" panose="020b0503020204020204" pitchFamily="34" charset="-122"/>
                <a:ea typeface="微软雅黑" panose="020b0503020204020204" pitchFamily="34" charset="-122"/>
              </a:rPr>
              <a:t>；</a:t>
            </a:r>
            <a:r>
              <a:rPr lang="zh-CN" altLang="en-US">
                <a:solidFill>
                  <a:srgbClr val="FF0000"/>
                </a:solidFill>
                <a:latin typeface="微软雅黑" panose="020b0503020204020204" pitchFamily="34" charset="-122"/>
                <a:ea typeface="微软雅黑" panose="020b0503020204020204" pitchFamily="34" charset="-122"/>
              </a:rPr>
              <a:t>是资产阶级叩响近代社会大门的思想解放运动</a:t>
            </a:r>
            <a:r>
              <a:rPr lang="zh-CN" altLang="en-US">
                <a:solidFill>
                  <a:srgbClr val="423B3B"/>
                </a:solidFill>
                <a:latin typeface="微软雅黑" panose="020b0503020204020204" pitchFamily="34" charset="-122"/>
                <a:ea typeface="微软雅黑" panose="020b0503020204020204" pitchFamily="34" charset="-122"/>
              </a:rPr>
              <a:t>．启蒙运动是一场弘扬理性、全面清算封建意识形态，把人们的思想从宗教神学和封建专制的禁锢中解放出来的思想解放运动；为</a:t>
            </a:r>
            <a:r>
              <a:rPr lang="zh-CN" altLang="en-US">
                <a:solidFill>
                  <a:srgbClr val="FF0000"/>
                </a:solidFill>
                <a:latin typeface="微软雅黑" panose="020b0503020204020204" pitchFamily="34" charset="-122"/>
                <a:ea typeface="微软雅黑" panose="020b0503020204020204" pitchFamily="34" charset="-122"/>
              </a:rPr>
              <a:t>美国独立战争和法国大革命提供了锐利的思想武器</a:t>
            </a:r>
            <a:r>
              <a:rPr lang="zh-CN" altLang="en-US">
                <a:solidFill>
                  <a:srgbClr val="423B3B"/>
                </a:solidFill>
                <a:latin typeface="微软雅黑" panose="020b0503020204020204" pitchFamily="34" charset="-122"/>
                <a:ea typeface="微软雅黑" panose="020b0503020204020204" pitchFamily="34" charset="-122"/>
              </a:rPr>
              <a:t>．</a:t>
            </a:r>
            <a:r>
              <a:rPr lang="zh-CN" altLang="en-US">
                <a:solidFill>
                  <a:srgbClr val="FF0000"/>
                </a:solidFill>
                <a:latin typeface="微软雅黑" panose="020b0503020204020204" pitchFamily="34" charset="-122"/>
                <a:ea typeface="微软雅黑" panose="020b0503020204020204" pitchFamily="34" charset="-122"/>
              </a:rPr>
              <a:t>两者的共同点是都为资本主义发展奠定了思想基础．</a:t>
            </a:r>
            <a:br>
              <a:rPr lang="zh-CN" altLang="en-US">
                <a:solidFill>
                  <a:srgbClr val="423B3B"/>
                </a:solidFill>
                <a:latin typeface="微软雅黑" panose="020b0503020204020204" pitchFamily="34" charset="-122"/>
                <a:ea typeface="微软雅黑" panose="020b0503020204020204" pitchFamily="34" charset="-122"/>
              </a:rPr>
            </a:br>
            <a:r>
              <a:rPr lang="en-US" altLang="zh-CN" smtClean="0">
                <a:solidFill>
                  <a:srgbClr val="423B3B"/>
                </a:solidFill>
                <a:latin typeface="微软雅黑" panose="020b0503020204020204" pitchFamily="34" charset="-122"/>
                <a:ea typeface="微软雅黑" panose="020b0503020204020204" pitchFamily="34" charset="-122"/>
              </a:rPr>
              <a:t>【</a:t>
            </a:r>
            <a:r>
              <a:rPr lang="zh-CN" altLang="en-US" b="1" smtClean="0">
                <a:solidFill>
                  <a:srgbClr val="423B3B"/>
                </a:solidFill>
                <a:latin typeface="微软雅黑" panose="020b0503020204020204" pitchFamily="34" charset="-122"/>
                <a:ea typeface="微软雅黑" panose="020b0503020204020204" pitchFamily="34" charset="-122"/>
              </a:rPr>
              <a:t>答案</a:t>
            </a:r>
            <a:r>
              <a:rPr lang="en-US" altLang="zh-CN" smtClean="0">
                <a:solidFill>
                  <a:srgbClr val="423B3B"/>
                </a:solidFill>
                <a:latin typeface="微软雅黑" panose="020b0503020204020204" pitchFamily="34" charset="-122"/>
                <a:ea typeface="微软雅黑" panose="020b0503020204020204" pitchFamily="34" charset="-122"/>
              </a:rPr>
              <a:t>】</a:t>
            </a:r>
            <a:br>
              <a:rPr lang="zh-CN" altLang="en-US">
                <a:solidFill>
                  <a:srgbClr val="423B3B"/>
                </a:solidFill>
                <a:latin typeface="微软雅黑" panose="020b0503020204020204" pitchFamily="34" charset="-122"/>
                <a:ea typeface="微软雅黑" panose="020b0503020204020204" pitchFamily="34" charset="-122"/>
              </a:rPr>
            </a:br>
            <a:r>
              <a:rPr lang="zh-CN" altLang="en-US">
                <a:solidFill>
                  <a:srgbClr val="423B3B"/>
                </a:solidFill>
                <a:latin typeface="微软雅黑" panose="020b0503020204020204" pitchFamily="34" charset="-122"/>
                <a:ea typeface="微软雅黑" panose="020b0503020204020204" pitchFamily="34" charset="-122"/>
              </a:rPr>
              <a:t>（</a:t>
            </a:r>
            <a:r>
              <a:rPr lang="en-US" altLang="zh-CN">
                <a:solidFill>
                  <a:srgbClr val="423B3B"/>
                </a:solidFill>
                <a:latin typeface="微软雅黑" panose="020b0503020204020204" pitchFamily="34" charset="-122"/>
                <a:ea typeface="微软雅黑" panose="020b0503020204020204" pitchFamily="34" charset="-122"/>
              </a:rPr>
              <a:t>1</a:t>
            </a:r>
            <a:r>
              <a:rPr lang="zh-CN" altLang="en-US">
                <a:solidFill>
                  <a:srgbClr val="423B3B"/>
                </a:solidFill>
                <a:latin typeface="微软雅黑" panose="020b0503020204020204" pitchFamily="34" charset="-122"/>
                <a:ea typeface="微软雅黑" panose="020b0503020204020204" pitchFamily="34" charset="-122"/>
              </a:rPr>
              <a:t>）文艺复兴并不是对古典文化的简单再现，而是借助复兴古希腊、罗马文化的形式，宣传表达资产阶级自己的主张．资本主义制度逐步兴起．</a:t>
            </a:r>
            <a:br>
              <a:rPr lang="zh-CN" altLang="en-US">
                <a:solidFill>
                  <a:srgbClr val="423B3B"/>
                </a:solidFill>
                <a:latin typeface="微软雅黑" panose="020b0503020204020204" pitchFamily="34" charset="-122"/>
                <a:ea typeface="微软雅黑" panose="020b0503020204020204" pitchFamily="34" charset="-122"/>
              </a:rPr>
            </a:br>
            <a:r>
              <a:rPr lang="zh-CN" altLang="en-US">
                <a:solidFill>
                  <a:srgbClr val="423B3B"/>
                </a:solidFill>
                <a:latin typeface="微软雅黑" panose="020b0503020204020204" pitchFamily="34" charset="-122"/>
                <a:ea typeface="微软雅黑" panose="020b0503020204020204" pitchFamily="34" charset="-122"/>
              </a:rPr>
              <a:t>（</a:t>
            </a:r>
            <a:r>
              <a:rPr lang="en-US" altLang="zh-CN">
                <a:solidFill>
                  <a:srgbClr val="423B3B"/>
                </a:solidFill>
                <a:latin typeface="微软雅黑" panose="020b0503020204020204" pitchFamily="34" charset="-122"/>
                <a:ea typeface="微软雅黑" panose="020b0503020204020204" pitchFamily="34" charset="-122"/>
              </a:rPr>
              <a:t>2</a:t>
            </a:r>
            <a:r>
              <a:rPr lang="zh-CN" altLang="en-US">
                <a:solidFill>
                  <a:srgbClr val="423B3B"/>
                </a:solidFill>
                <a:latin typeface="微软雅黑" panose="020b0503020204020204" pitchFamily="34" charset="-122"/>
                <a:ea typeface="微软雅黑" panose="020b0503020204020204" pitchFamily="34" charset="-122"/>
              </a:rPr>
              <a:t>）启蒙思想家对封建专制制度和天主教会的猛烈抨击和对“自由、平等”思想的宣传，促进了人们的思想解放，为新兴的资产阶级在政治上取代封建贵族提供了有力的支援，促进了欧洲社会进步．许多启蒙思想家的名著被介绍到中国、日本等亚洲国家，促进了这些国家的思想解放．</a:t>
            </a:r>
            <a:br>
              <a:rPr lang="zh-CN" altLang="en-US">
                <a:solidFill>
                  <a:srgbClr val="423B3B"/>
                </a:solidFill>
                <a:latin typeface="微软雅黑" panose="020b0503020204020204" pitchFamily="34" charset="-122"/>
                <a:ea typeface="微软雅黑" panose="020b0503020204020204" pitchFamily="34" charset="-122"/>
              </a:rPr>
            </a:br>
            <a:r>
              <a:rPr lang="zh-CN" altLang="en-US">
                <a:solidFill>
                  <a:srgbClr val="423B3B"/>
                </a:solidFill>
                <a:latin typeface="微软雅黑" panose="020b0503020204020204" pitchFamily="34" charset="-122"/>
                <a:ea typeface="微软雅黑" panose="020b0503020204020204" pitchFamily="34" charset="-122"/>
              </a:rPr>
              <a:t>（</a:t>
            </a:r>
            <a:r>
              <a:rPr lang="en-US" altLang="zh-CN">
                <a:solidFill>
                  <a:srgbClr val="423B3B"/>
                </a:solidFill>
                <a:latin typeface="微软雅黑" panose="020b0503020204020204" pitchFamily="34" charset="-122"/>
                <a:ea typeface="微软雅黑" panose="020b0503020204020204" pitchFamily="34" charset="-122"/>
              </a:rPr>
              <a:t>3</a:t>
            </a:r>
            <a:r>
              <a:rPr lang="zh-CN" altLang="en-US">
                <a:solidFill>
                  <a:srgbClr val="423B3B"/>
                </a:solidFill>
                <a:latin typeface="微软雅黑" panose="020b0503020204020204" pitchFamily="34" charset="-122"/>
                <a:ea typeface="微软雅黑" panose="020b0503020204020204" pitchFamily="34" charset="-122"/>
              </a:rPr>
              <a:t>）为资本主义发展奠定了思想基础．</a:t>
            </a:r>
            <a:endParaRPr lang="zh-CN" altLang="en-US">
              <a:solidFill>
                <a:srgbClr val="423B3B"/>
              </a:solidFill>
              <a:latin typeface="微软雅黑" panose="020b0503020204020204" pitchFamily="34" charset="-122"/>
              <a:ea typeface="微软雅黑" panose="020b0503020204020204" pitchFamily="34" charset="-122"/>
            </a:endParaRPr>
          </a:p>
          <a:p>
            <a:r>
              <a:rPr lang="en-US" altLang="zh-CN" b="1" smtClean="0">
                <a:solidFill>
                  <a:srgbClr val="423B3B"/>
                </a:solidFill>
                <a:latin typeface="微软雅黑" panose="020b0503020204020204" pitchFamily="34" charset="-122"/>
                <a:ea typeface="微软雅黑" panose="020b0503020204020204" pitchFamily="34" charset="-122"/>
              </a:rPr>
              <a:t>【</a:t>
            </a:r>
            <a:r>
              <a:rPr lang="zh-CN" altLang="en-US" b="1" smtClean="0">
                <a:solidFill>
                  <a:srgbClr val="423B3B"/>
                </a:solidFill>
                <a:latin typeface="微软雅黑" panose="020b0503020204020204" pitchFamily="34" charset="-122"/>
                <a:ea typeface="微软雅黑" panose="020b0503020204020204" pitchFamily="34" charset="-122"/>
              </a:rPr>
              <a:t>点评</a:t>
            </a:r>
            <a:r>
              <a:rPr lang="en-US" altLang="zh-CN" b="1" smtClean="0">
                <a:solidFill>
                  <a:srgbClr val="423B3B"/>
                </a:solidFill>
                <a:latin typeface="微软雅黑" panose="020b0503020204020204" pitchFamily="34" charset="-122"/>
                <a:ea typeface="微软雅黑" panose="020b0503020204020204" pitchFamily="34" charset="-122"/>
              </a:rPr>
              <a:t>】</a:t>
            </a:r>
            <a:r>
              <a:rPr lang="zh-CN" altLang="en-US">
                <a:solidFill>
                  <a:srgbClr val="423B3B"/>
                </a:solidFill>
                <a:latin typeface="微软雅黑" panose="020b0503020204020204" pitchFamily="34" charset="-122"/>
                <a:ea typeface="微软雅黑" panose="020b0503020204020204" pitchFamily="34" charset="-122"/>
              </a:rPr>
              <a:t> 掌握文艺复兴运动和启蒙运动的相关知识，培养学生分析能力．</a:t>
            </a:r>
            <a:endParaRPr lang="zh-CN" altLang="en-US" b="0" i="0">
              <a:solidFill>
                <a:srgbClr val="423B3B"/>
              </a:solidFill>
              <a:effectLst/>
              <a:latin typeface="微软雅黑" panose="020b0503020204020204" pitchFamily="34" charset="-122"/>
              <a:ea typeface="微软雅黑" panose="020b0503020204020204" pitchFamily="34" charset="-122"/>
            </a:endParaRPr>
          </a:p>
        </p:txBody>
      </p:sp>
      <p:sp>
        <p:nvSpPr>
          <p:cNvPr id="3" name="文本框 2" title=""/>
          <p:cNvSpPr txBox="1"/>
          <p:nvPr/>
        </p:nvSpPr>
        <p:spPr>
          <a:xfrm>
            <a:off x="0" y="0"/>
            <a:ext cx="2031325" cy="461665"/>
          </a:xfrm>
          <a:prstGeom prst="rect">
            <a:avLst/>
          </a:prstGeom>
          <a:noFill/>
        </p:spPr>
        <p:txBody>
          <a:bodyPr wrap="none" rtlCol="0" anchor="t">
            <a:spAutoFit/>
            <a:scene3d>
              <a:camera prst="orthographicFront"/>
              <a:lightRig rig="threePt" dir="t"/>
            </a:scene3d>
          </a:bodyPr>
          <a:lstStyle/>
          <a:p>
            <a:r>
              <a:rPr lang="zh-CN" altLang="en-US" sz="2400" smtClean="0">
                <a:ln w="22225">
                  <a:solidFill>
                    <a:schemeClr val="accent2"/>
                  </a:solidFill>
                  <a:prstDash val="solid"/>
                </a:ln>
                <a:solidFill>
                  <a:schemeClr val="accent2">
                    <a:lumMod val="40000"/>
                    <a:lumOff val="60000"/>
                  </a:schemeClr>
                </a:solidFill>
                <a:effectLst/>
                <a:sym typeface="+mn-ea"/>
              </a:rPr>
              <a:t>【对点训练】</a:t>
            </a:r>
            <a:endParaRPr lang="zh-CN" altLang="en-US" sz="2400">
              <a:ln w="22225">
                <a:solidFill>
                  <a:schemeClr val="accent2"/>
                </a:solidFill>
                <a:prstDash val="solid"/>
              </a:ln>
              <a:solidFill>
                <a:schemeClr val="accent2">
                  <a:lumMod val="40000"/>
                  <a:lumOff val="60000"/>
                </a:schemeClr>
              </a:solidFill>
              <a:effectLst/>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文本框 1" title=""/>
          <p:cNvSpPr txBox="1"/>
          <p:nvPr/>
        </p:nvSpPr>
        <p:spPr>
          <a:xfrm>
            <a:off x="763905" y="855460"/>
            <a:ext cx="11042015" cy="2306955"/>
          </a:xfrm>
          <a:prstGeom prst="rect">
            <a:avLst/>
          </a:prstGeom>
          <a:noFill/>
        </p:spPr>
        <p:txBody>
          <a:bodyPr wrap="square" rtlCol="0" anchor="t">
            <a:spAutoFit/>
          </a:bodyPr>
          <a:lstStyle/>
          <a:p>
            <a:r>
              <a:rPr lang="zh-CN" altLang="en-US" sz="2000" smtClean="0"/>
              <a:t>        按照</a:t>
            </a:r>
            <a:r>
              <a:rPr lang="zh-CN" altLang="en-US" sz="2000"/>
              <a:t>欧洲历史传统划分，欧洲历史被分为古典时代、中世纪、近现代，而文艺复兴被认为是中古时代和近代的分界点</a:t>
            </a:r>
            <a:r>
              <a:rPr lang="zh-CN" altLang="en-US" sz="2000" smtClean="0"/>
              <a:t>，处于</a:t>
            </a:r>
            <a:r>
              <a:rPr lang="zh-CN" altLang="en-US" sz="2000"/>
              <a:t>一个社会转型时期。文艺复兴前的欧洲</a:t>
            </a:r>
            <a:r>
              <a:rPr lang="zh-CN" altLang="en-US" sz="2000" smtClean="0"/>
              <a:t>处在 “黑暗的中世纪”。</a:t>
            </a:r>
            <a:r>
              <a:rPr lang="zh-CN" altLang="en-US" sz="2000"/>
              <a:t>那时的人们生活在教会的统治之下</a:t>
            </a:r>
            <a:r>
              <a:rPr lang="zh-CN" altLang="en-US" sz="2000" smtClean="0"/>
              <a:t>，教会</a:t>
            </a:r>
            <a:r>
              <a:rPr lang="zh-CN" altLang="en-US" sz="2000"/>
              <a:t>则用圣经教义对民众洗脑，</a:t>
            </a:r>
            <a:r>
              <a:rPr lang="zh-CN" altLang="en-US" sz="2000" smtClean="0"/>
              <a:t>传达 “圣经</a:t>
            </a:r>
            <a:r>
              <a:rPr lang="zh-CN" altLang="en-US" sz="2000"/>
              <a:t>就是行为准则的</a:t>
            </a:r>
            <a:r>
              <a:rPr lang="zh-CN" altLang="en-US" sz="2000" smtClean="0"/>
              <a:t>观念”的</a:t>
            </a:r>
            <a:r>
              <a:rPr lang="zh-CN" altLang="en-US" sz="2400"/>
              <a:t>思想</a:t>
            </a:r>
            <a:r>
              <a:rPr lang="zh-CN" altLang="en-US" sz="2000"/>
              <a:t>，且教会</a:t>
            </a:r>
            <a:r>
              <a:rPr lang="zh-CN" altLang="en-US" sz="2000" smtClean="0"/>
              <a:t>宣扬“禁欲主义”思想</a:t>
            </a:r>
            <a:r>
              <a:rPr lang="zh-CN" altLang="en-US" sz="2000"/>
              <a:t>，但是随着社会生产力的发展</a:t>
            </a:r>
            <a:r>
              <a:rPr lang="zh-CN" altLang="en-US" sz="2000" smtClean="0"/>
              <a:t>，当时</a:t>
            </a:r>
            <a:r>
              <a:rPr lang="zh-CN" altLang="en-US" sz="2000"/>
              <a:t>的新兴资产阶级不满于教会的束缚</a:t>
            </a:r>
            <a:r>
              <a:rPr lang="zh-CN" altLang="en-US" sz="2000" smtClean="0"/>
              <a:t>，掀起了资产阶级</a:t>
            </a:r>
            <a:r>
              <a:rPr lang="zh-CN" altLang="en-US" sz="2000"/>
              <a:t>的第一次思想解放运动，</a:t>
            </a:r>
            <a:r>
              <a:rPr lang="zh-CN" altLang="en-US" sz="2000" smtClean="0"/>
              <a:t>他的</a:t>
            </a:r>
            <a:r>
              <a:rPr lang="zh-CN" altLang="en-US" sz="2000"/>
              <a:t>最大的</a:t>
            </a:r>
            <a:r>
              <a:rPr lang="zh-CN" altLang="en-US" sz="2000" smtClean="0"/>
              <a:t>贡献就是</a:t>
            </a:r>
            <a:r>
              <a:rPr lang="zh-CN" altLang="en-US" sz="2000"/>
              <a:t>让人们将视线投向了自己</a:t>
            </a:r>
            <a:r>
              <a:rPr lang="zh-CN" altLang="en-US" sz="2000" smtClean="0"/>
              <a:t>，以人为中心，不再以神为中心，</a:t>
            </a:r>
            <a:r>
              <a:rPr lang="zh-CN" altLang="en-US" sz="2000"/>
              <a:t>这是人对精神世界的一次充满价值意义的探索</a:t>
            </a:r>
            <a:r>
              <a:rPr lang="zh-CN" altLang="en-US" sz="2000" smtClean="0"/>
              <a:t>，使欧洲</a:t>
            </a:r>
            <a:r>
              <a:rPr lang="zh-CN" altLang="en-US" sz="2000"/>
              <a:t>一步步发展壮大起来</a:t>
            </a:r>
            <a:r>
              <a:rPr lang="zh-CN" altLang="en-US" sz="2000" smtClean="0"/>
              <a:t>，迈向近代。</a:t>
            </a:r>
            <a:endParaRPr lang="zh-CN" altLang="en-US" sz="2000" smtClean="0"/>
          </a:p>
        </p:txBody>
      </p:sp>
      <p:pic>
        <p:nvPicPr>
          <p:cNvPr id="100" name="图片 99" title=""/>
          <p:cNvPicPr/>
          <p:nvPr/>
        </p:nvPicPr>
        <p:blipFill>
          <a:blip r:embed="rId2"/>
          <a:stretch>
            <a:fillRect/>
          </a:stretch>
        </p:blipFill>
        <p:spPr>
          <a:xfrm>
            <a:off x="2887172" y="3648363"/>
            <a:ext cx="5502275" cy="2802890"/>
          </a:xfrm>
          <a:prstGeom prst="rect">
            <a:avLst/>
          </a:prstGeom>
          <a:noFill/>
          <a:ln w="9525">
            <a:noFill/>
          </a:ln>
        </p:spPr>
      </p:pic>
      <p:sp>
        <p:nvSpPr>
          <p:cNvPr id="6" name="文本框 5" title=""/>
          <p:cNvSpPr txBox="1"/>
          <p:nvPr/>
        </p:nvSpPr>
        <p:spPr>
          <a:xfrm>
            <a:off x="0" y="0"/>
            <a:ext cx="2011680" cy="460375"/>
          </a:xfrm>
          <a:prstGeom prst="rect">
            <a:avLst/>
          </a:prstGeom>
          <a:noFill/>
        </p:spPr>
        <p:txBody>
          <a:bodyPr wrap="none" rtlCol="0" anchor="t">
            <a:spAutoFit/>
            <a:scene3d>
              <a:camera prst="orthographicFront"/>
              <a:lightRig rig="threePt" dir="t"/>
            </a:scene3d>
          </a:bodyPr>
          <a:lstStyle/>
          <a:p>
            <a:r>
              <a:rPr lang="zh-CN" altLang="en-US" sz="2400" smtClean="0">
                <a:ln w="22225">
                  <a:solidFill>
                    <a:schemeClr val="accent2"/>
                  </a:solidFill>
                  <a:prstDash val="solid"/>
                </a:ln>
                <a:solidFill>
                  <a:schemeClr val="accent2">
                    <a:lumMod val="40000"/>
                    <a:lumOff val="60000"/>
                  </a:schemeClr>
                </a:solidFill>
                <a:effectLst/>
                <a:sym typeface="+mn-ea"/>
              </a:rPr>
              <a:t>【知识回顾】</a:t>
            </a:r>
            <a:endParaRPr lang="zh-CN" altLang="en-US" sz="2400">
              <a:ln w="22225">
                <a:solidFill>
                  <a:schemeClr val="accent2"/>
                </a:solidFill>
                <a:prstDash val="solid"/>
              </a:ln>
              <a:solidFill>
                <a:schemeClr val="accent2">
                  <a:lumMod val="40000"/>
                  <a:lumOff val="60000"/>
                </a:schemeClr>
              </a:solidFill>
              <a:effectLst/>
              <a:sym typeface="+mn-ea"/>
            </a:endParaRPr>
          </a:p>
        </p:txBody>
      </p:sp>
      <p:sp>
        <p:nvSpPr>
          <p:cNvPr id="3" name="矩形 2" title=""/>
          <p:cNvSpPr/>
          <p:nvPr/>
        </p:nvSpPr>
        <p:spPr>
          <a:xfrm>
            <a:off x="4400677" y="230832"/>
            <a:ext cx="1107996" cy="369332"/>
          </a:xfrm>
          <a:prstGeom prst="rect">
            <a:avLst/>
          </a:prstGeom>
        </p:spPr>
        <p:txBody>
          <a:bodyPr wrap="none">
            <a:spAutoFit/>
          </a:bodyPr>
          <a:lstStyle/>
          <a:p>
            <a:r>
              <a:rPr lang="zh-CN" altLang="en-US" smtClean="0"/>
              <a:t>文艺复兴</a:t>
            </a:r>
            <a:endParaRPr lang="zh-CN" altLang="en-US"/>
          </a:p>
        </p:txBody>
      </p:sp>
    </p:spTree>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100" name="文本框 99" title=""/>
          <p:cNvSpPr txBox="1"/>
          <p:nvPr/>
        </p:nvSpPr>
        <p:spPr>
          <a:xfrm>
            <a:off x="616585" y="400050"/>
            <a:ext cx="11271250" cy="6369685"/>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indent="0"/>
            <a:r>
              <a:rPr lang="en-US" altLang="zh-CN" sz="2800" b="0">
                <a:solidFill>
                  <a:srgbClr val="0000FF"/>
                </a:solidFill>
                <a:ea typeface="等线" panose="02010600030101010101" charset="-122"/>
              </a:rPr>
              <a:t>                             </a:t>
            </a:r>
            <a:r>
              <a:rPr lang="zh-CN" sz="4400" b="1">
                <a:solidFill>
                  <a:srgbClr val="0000FF"/>
                </a:solidFill>
                <a:ea typeface="等线" panose="02010600030101010101" charset="-122"/>
              </a:rPr>
              <a:t>理论二</a:t>
            </a:r>
            <a:r>
              <a:rPr lang="zh-CN" sz="4400" b="1">
                <a:solidFill>
                  <a:srgbClr val="0000FF"/>
                </a:solidFill>
                <a:ea typeface="等线" panose="02010600030101010101" charset="-122"/>
                <a:cs typeface="Times New Roman" panose="02020603050405020304" charset="0"/>
              </a:rPr>
              <a:t>:生产力和生产关系</a:t>
            </a:r>
            <a:endParaRPr lang="zh-CN" sz="4400" b="1">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1、生产力是一种既得力量，它所表现的是人们对于那些用来生产物质资料的自然对象和力量的关系。通俗地讲，生产力是有目的生产活动在一定时间内的效率。它包括劳动对象、劳动资料和劳动者。</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2、生产关系是指人们在生产中以一定方式结合起来的共同活动和相互交换其活动的社会联系和社会关系。生产关系包括:</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(1〉生产资料的所有制形式;</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(2〉由此产生的各种不同社会集团在生产中的地位以及他们的相互关系:</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(3）完全以他们为转移的产品分配形式。</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3、生产力决定生产关系，生产关系一定要适合生产力状况的规律</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4、生产关系对生产力的反作用</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5、科学技术是生产力;</a:t>
            </a:r>
            <a:endParaRPr lang="zh-CN" sz="2800" b="0">
              <a:ea typeface="等线" panose="02010600030101010101" charset="-122"/>
              <a:cs typeface="Times New Roman" panose="02020603050405020304" charset="0"/>
            </a:endParaRPr>
          </a:p>
          <a:p>
            <a:pPr indent="0"/>
            <a:r>
              <a:rPr lang="zh-CN" sz="2800" b="0">
                <a:ea typeface="等线" panose="02010600030101010101" charset="-122"/>
                <a:cs typeface="Times New Roman" panose="02020603050405020304" charset="0"/>
              </a:rPr>
              <a:t>6、评价历史现象时生产力的标准是最后的标准;</a:t>
            </a:r>
            <a:endParaRPr lang="zh-CN" sz="2800" b="0">
              <a:ea typeface="等线" panose="02010600030101010101" charset="-122"/>
              <a:cs typeface="Times New Roman" panose="02020603050405020304" charset="0"/>
            </a:endParaRPr>
          </a:p>
          <a:p>
            <a:pPr indent="0"/>
            <a:r>
              <a:rPr lang="zh-CN" altLang="en-US" sz="2800" b="0">
                <a:solidFill>
                  <a:srgbClr val="FF0000"/>
                </a:solidFill>
                <a:ea typeface="等线" panose="02010600030101010101" charset="-122"/>
                <a:cs typeface="Times New Roman" panose="02020603050405020304" charset="0"/>
              </a:rPr>
              <a:t>如：工业革命和</a:t>
            </a:r>
            <a:r>
              <a:rPr lang="zh-CN" altLang="en-US" sz="2800">
                <a:solidFill>
                  <a:srgbClr val="FF0000"/>
                </a:solidFill>
                <a:ea typeface="等线" panose="02010600030101010101" charset="-122"/>
                <a:cs typeface="Times New Roman" panose="02020603050405020304" charset="0"/>
                <a:sym typeface="+mn-ea"/>
              </a:rPr>
              <a:t>第二次工业革命</a:t>
            </a:r>
            <a:endParaRPr lang="zh-CN" altLang="en-US" sz="2800" b="0">
              <a:solidFill>
                <a:srgbClr val="FF0000"/>
              </a:solidFill>
              <a:ea typeface="等线" panose="02010600030101010101" charset="-122"/>
              <a:cs typeface="Times New Roman" panose="02020603050405020304" charset="0"/>
              <a:sym typeface="+mn-ea"/>
            </a:endParaRPr>
          </a:p>
        </p:txBody>
      </p:sp>
    </p:spTree>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文本框 1" title=""/>
          <p:cNvSpPr txBox="1"/>
          <p:nvPr/>
        </p:nvSpPr>
        <p:spPr>
          <a:xfrm>
            <a:off x="250190" y="460375"/>
            <a:ext cx="11691620" cy="6369685"/>
          </a:xfrm>
          <a:prstGeom prst="rect">
            <a:avLst/>
          </a:prstGeom>
          <a:noFill/>
        </p:spPr>
        <p:txBody>
          <a:bodyPr wrap="square" rtlCol="0" anchor="t">
            <a:spAutoFit/>
          </a:bodyPr>
          <a:lstStyle/>
          <a:p>
            <a:r>
              <a:rPr lang="en-US" altLang="zh-CN" sz="2400"/>
              <a:t>      </a:t>
            </a:r>
            <a:r>
              <a:rPr lang="zh-CN" altLang="en-US" sz="2400"/>
              <a:t>格林尼治时间由英国的格林尼治天文台(1675年建）制定，但其影响力有限，1840年以前英国各地城镇仍遵守地方时间，1880年格林尼治时间成为英国标准时间，1884年英法美德俄日等25国在华盛顿召开会议，确定经过格林尼治天文台的经线为本初子午线，据此确定格林尼治时间为国际标准时间。导致这一变化的因素</a:t>
            </a:r>
            <a:r>
              <a:rPr lang="zh-CN" altLang="en-US" sz="2400">
                <a:solidFill>
                  <a:srgbClr val="FF0000"/>
                </a:solidFill>
              </a:rPr>
              <a:t>不包括</a:t>
            </a:r>
            <a:r>
              <a:rPr lang="zh-CN" altLang="en-US" sz="2400"/>
              <a:t>(</a:t>
            </a:r>
            <a:r>
              <a:rPr lang="en-US" altLang="zh-CN" sz="2400"/>
              <a:t>     </a:t>
            </a:r>
            <a:r>
              <a:rPr lang="zh-CN" altLang="en-US" sz="2400"/>
              <a:t>)</a:t>
            </a:r>
            <a:endParaRPr lang="zh-CN" altLang="en-US" sz="2400"/>
          </a:p>
          <a:p>
            <a:r>
              <a:rPr lang="zh-CN" altLang="en-US" sz="2400"/>
              <a:t>A．英国由国家分裂走向政治统一</a:t>
            </a:r>
            <a:r>
              <a:rPr lang="en-US" altLang="zh-CN" sz="2400"/>
              <a:t>     </a:t>
            </a:r>
            <a:r>
              <a:rPr lang="zh-CN" altLang="en-US" sz="2400"/>
              <a:t>B．英国成为世界殖民帝国的影响</a:t>
            </a:r>
            <a:endParaRPr lang="zh-CN" altLang="en-US" sz="2400"/>
          </a:p>
          <a:p>
            <a:r>
              <a:rPr lang="zh-CN" altLang="en-US" sz="2400"/>
              <a:t>C．英国工业革命发展的客观要求</a:t>
            </a:r>
            <a:r>
              <a:rPr lang="en-US" altLang="zh-CN" sz="2400"/>
              <a:t>     </a:t>
            </a:r>
            <a:r>
              <a:rPr lang="zh-CN" altLang="en-US" sz="2400"/>
              <a:t>D.世界市场逐步形成的必然需求</a:t>
            </a:r>
            <a:endParaRPr lang="zh-CN" altLang="en-US" sz="2400"/>
          </a:p>
          <a:p>
            <a:endParaRPr lang="zh-CN" altLang="en-US" sz="2400">
              <a:solidFill>
                <a:srgbClr val="FF0000"/>
              </a:solidFill>
            </a:endParaRPr>
          </a:p>
          <a:p>
            <a:r>
              <a:rPr lang="zh-CN" altLang="en-US" sz="2400">
                <a:solidFill>
                  <a:srgbClr val="FF0000"/>
                </a:solidFill>
              </a:rPr>
              <a:t>【考点】</a:t>
            </a:r>
            <a:r>
              <a:rPr lang="zh-CN" altLang="en-US" sz="2400"/>
              <a:t>工业革命;资本主义世界市场的形成和发展</a:t>
            </a:r>
            <a:endParaRPr lang="zh-CN" altLang="en-US" sz="2400"/>
          </a:p>
          <a:p>
            <a:endParaRPr lang="zh-CN" altLang="en-US" sz="2400" smtClean="0">
              <a:solidFill>
                <a:srgbClr val="FF0000"/>
              </a:solidFill>
            </a:endParaRPr>
          </a:p>
          <a:p>
            <a:r>
              <a:rPr lang="zh-CN" altLang="en-US" sz="2400" smtClean="0">
                <a:solidFill>
                  <a:srgbClr val="FF0000"/>
                </a:solidFill>
              </a:rPr>
              <a:t>【解析】</a:t>
            </a:r>
            <a:r>
              <a:rPr lang="en-US" altLang="zh-CN" sz="2400" smtClean="0">
                <a:solidFill>
                  <a:srgbClr val="FF0000"/>
                </a:solidFill>
              </a:rPr>
              <a:t>A</a:t>
            </a:r>
            <a:r>
              <a:rPr lang="zh-CN" altLang="en-US" sz="2400" smtClean="0">
                <a:solidFill>
                  <a:srgbClr val="FF0000"/>
                </a:solidFill>
              </a:rPr>
              <a:t>：</a:t>
            </a:r>
            <a:r>
              <a:rPr lang="zh-CN" altLang="en-US" sz="2400" smtClean="0"/>
              <a:t>依据</a:t>
            </a:r>
            <a:r>
              <a:rPr lang="zh-CN" altLang="en-US" sz="2400"/>
              <a:t>材料，格林尼治时间成为国际标准时间与英国由国家分裂走向政治统一无关，故A项错误，</a:t>
            </a:r>
            <a:r>
              <a:rPr lang="zh-CN" altLang="en-US" sz="2400">
                <a:solidFill>
                  <a:srgbClr val="FF0000"/>
                </a:solidFill>
              </a:rPr>
              <a:t>符合题意</a:t>
            </a:r>
            <a:r>
              <a:rPr lang="zh-CN" altLang="en-US" sz="2400"/>
              <a:t>。</a:t>
            </a:r>
            <a:endParaRPr lang="zh-CN" altLang="en-US" sz="2400"/>
          </a:p>
          <a:p>
            <a:r>
              <a:rPr lang="en-US" altLang="zh-CN" sz="2400" smtClean="0">
                <a:solidFill>
                  <a:srgbClr val="FF0000"/>
                </a:solidFill>
              </a:rPr>
              <a:t>B:</a:t>
            </a:r>
            <a:r>
              <a:rPr lang="zh-CN" altLang="en-US" sz="2400" smtClean="0"/>
              <a:t>英国</a:t>
            </a:r>
            <a:r>
              <a:rPr lang="zh-CN" altLang="en-US" sz="2400"/>
              <a:t>是当时政治、经济大国，在全球拥有众多殖民地，具有强大的国际影响力</a:t>
            </a:r>
            <a:r>
              <a:rPr lang="zh-CN" altLang="en-US" sz="2400" smtClean="0"/>
              <a:t>，在</a:t>
            </a:r>
            <a:r>
              <a:rPr lang="zh-CN" altLang="en-US" sz="2400"/>
              <a:t>确定标准时间和推动其国际化等方面发挥了重要作用，故B项正确，但不符合题意</a:t>
            </a:r>
            <a:r>
              <a:rPr lang="zh-CN" altLang="en-US" sz="2400" smtClean="0"/>
              <a:t>;</a:t>
            </a:r>
            <a:endParaRPr lang="en-US" altLang="zh-CN" sz="2400" smtClean="0"/>
          </a:p>
          <a:p>
            <a:r>
              <a:rPr lang="en-US" altLang="zh-CN" sz="2400" smtClean="0">
                <a:solidFill>
                  <a:srgbClr val="FF0000"/>
                </a:solidFill>
              </a:rPr>
              <a:t>C</a:t>
            </a:r>
            <a:r>
              <a:rPr lang="zh-CN" altLang="en-US" sz="2400" smtClean="0">
                <a:solidFill>
                  <a:srgbClr val="FF0000"/>
                </a:solidFill>
              </a:rPr>
              <a:t>：</a:t>
            </a:r>
            <a:r>
              <a:rPr lang="zh-CN" altLang="en-US" sz="2400" smtClean="0"/>
              <a:t>随着</a:t>
            </a:r>
            <a:r>
              <a:rPr lang="zh-CN" altLang="en-US" sz="2400"/>
              <a:t>英国工业革命的发展，现代交通、通迅的出现，产生了确立统一标准时间的需求</a:t>
            </a:r>
            <a:r>
              <a:rPr lang="zh-CN" altLang="en-US" sz="2400" smtClean="0"/>
              <a:t>和技术</a:t>
            </a:r>
            <a:r>
              <a:rPr lang="zh-CN" altLang="en-US" sz="2400"/>
              <a:t>条件，故C项正确，但不符合题意</a:t>
            </a:r>
            <a:r>
              <a:rPr lang="zh-CN" altLang="en-US" sz="2400" smtClean="0"/>
              <a:t>;</a:t>
            </a:r>
            <a:endParaRPr lang="en-US" altLang="zh-CN" sz="2400" smtClean="0"/>
          </a:p>
          <a:p>
            <a:r>
              <a:rPr lang="en-US" altLang="zh-CN" sz="2400" smtClean="0">
                <a:solidFill>
                  <a:srgbClr val="FF0000"/>
                </a:solidFill>
              </a:rPr>
              <a:t>D</a:t>
            </a:r>
            <a:r>
              <a:rPr lang="zh-CN" altLang="en-US" sz="2400" smtClean="0">
                <a:solidFill>
                  <a:srgbClr val="FF0000"/>
                </a:solidFill>
              </a:rPr>
              <a:t>：</a:t>
            </a:r>
            <a:r>
              <a:rPr lang="zh-CN" altLang="en-US" sz="2400" smtClean="0"/>
              <a:t>19世纪</a:t>
            </a:r>
            <a:r>
              <a:rPr lang="zh-CN" altLang="en-US" sz="2400"/>
              <a:t>中后期，世界市场逐步形成，世界</a:t>
            </a:r>
            <a:r>
              <a:rPr lang="zh-CN" altLang="en-US" sz="2400" smtClean="0"/>
              <a:t>各地人员</a:t>
            </a:r>
            <a:r>
              <a:rPr lang="zh-CN" altLang="en-US" sz="2400"/>
              <a:t>和经济联系日益密切，往来范围不断扩大，对制定国际标准时间的需求日益迫切</a:t>
            </a:r>
            <a:r>
              <a:rPr lang="zh-CN" altLang="en-US" sz="2400" smtClean="0"/>
              <a:t>，故</a:t>
            </a:r>
            <a:r>
              <a:rPr lang="zh-CN" altLang="en-US" sz="2400"/>
              <a:t>D项正确，但不符合题意</a:t>
            </a:r>
            <a:r>
              <a:rPr lang="zh-CN" altLang="en-US" sz="2400" smtClean="0"/>
              <a:t>﹔</a:t>
            </a:r>
            <a:endParaRPr lang="zh-CN" altLang="en-US" sz="2400"/>
          </a:p>
        </p:txBody>
      </p:sp>
      <p:sp>
        <p:nvSpPr>
          <p:cNvPr id="5" name="文本框 4" title=""/>
          <p:cNvSpPr txBox="1"/>
          <p:nvPr/>
        </p:nvSpPr>
        <p:spPr>
          <a:xfrm>
            <a:off x="0" y="0"/>
            <a:ext cx="2011680" cy="460375"/>
          </a:xfrm>
          <a:prstGeom prst="rect">
            <a:avLst/>
          </a:prstGeom>
          <a:noFill/>
        </p:spPr>
        <p:txBody>
          <a:bodyPr wrap="none" rtlCol="0" anchor="t">
            <a:spAutoFit/>
            <a:scene3d>
              <a:camera prst="orthographicFront"/>
              <a:lightRig rig="threePt" dir="t"/>
            </a:scene3d>
          </a:bodyPr>
          <a:lstStyle/>
          <a:p>
            <a:r>
              <a:rPr lang="zh-CN" altLang="en-US" sz="2400">
                <a:ln w="22225">
                  <a:solidFill>
                    <a:schemeClr val="accent2"/>
                  </a:solidFill>
                  <a:prstDash val="solid"/>
                </a:ln>
                <a:solidFill>
                  <a:schemeClr val="accent2">
                    <a:lumMod val="40000"/>
                    <a:lumOff val="60000"/>
                  </a:schemeClr>
                </a:solidFill>
                <a:effectLst/>
                <a:sym typeface="+mn-ea"/>
              </a:rPr>
              <a:t>【对点解析】</a:t>
            </a:r>
            <a:endParaRPr lang="zh-CN" altLang="en-US" sz="2400">
              <a:ln w="22225">
                <a:solidFill>
                  <a:schemeClr val="accent2"/>
                </a:solidFill>
                <a:prstDash val="solid"/>
              </a:ln>
              <a:solidFill>
                <a:schemeClr val="accent2">
                  <a:lumMod val="40000"/>
                  <a:lumOff val="60000"/>
                </a:schemeClr>
              </a:solidFill>
              <a:effectLst/>
              <a:sym typeface="+mn-ea"/>
            </a:endParaRPr>
          </a:p>
        </p:txBody>
      </p:sp>
      <p:sp>
        <p:nvSpPr>
          <p:cNvPr id="3" name="文本框 2" title=""/>
          <p:cNvSpPr txBox="1"/>
          <p:nvPr/>
        </p:nvSpPr>
        <p:spPr>
          <a:xfrm>
            <a:off x="10276205" y="2136775"/>
            <a:ext cx="1167765" cy="1445260"/>
          </a:xfrm>
          <a:prstGeom prst="rect">
            <a:avLst/>
          </a:prstGeom>
          <a:noFill/>
        </p:spPr>
        <p:txBody>
          <a:bodyPr wrap="square" rtlCol="0" anchor="t">
            <a:spAutoFit/>
          </a:bodyPr>
          <a:lstStyle/>
          <a:p>
            <a:r>
              <a:rPr lang="en-US" altLang="zh-CN" sz="8800">
                <a:solidFill>
                  <a:srgbClr val="FF0000"/>
                </a:solidFill>
                <a:latin typeface="Brush Script MT" panose="03060802040406070304" pitchFamily="66" charset="0"/>
                <a:sym typeface="+mn-ea"/>
              </a:rPr>
              <a:t>A</a:t>
            </a:r>
            <a:endParaRPr lang="en-US" altLang="zh-CN" sz="8800">
              <a:solidFill>
                <a:srgbClr val="FF0000"/>
              </a:solidFill>
              <a:latin typeface="Brush Script MT" panose="03060802040406070304" pitchFamily="66"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文本框 1" title=""/>
          <p:cNvSpPr txBox="1"/>
          <p:nvPr/>
        </p:nvSpPr>
        <p:spPr>
          <a:xfrm>
            <a:off x="340822" y="345499"/>
            <a:ext cx="11450436" cy="6000750"/>
          </a:xfrm>
          <a:prstGeom prst="rect">
            <a:avLst/>
          </a:prstGeom>
          <a:noFill/>
        </p:spPr>
        <p:txBody>
          <a:bodyPr wrap="square" rtlCol="0" anchor="t">
            <a:spAutoFit/>
          </a:bodyPr>
          <a:lstStyle/>
          <a:p>
            <a:r>
              <a:rPr lang="zh-CN" altLang="en-US" sz="2400"/>
              <a:t>英国在1801—1861年，大城市人口平均增长2．085%，而小城镇和乡村人口年均仅增长1. 039%，大城市人口增遮比其余地区快近1倍。导致英国大城市人口增速更快的主要原因是()</a:t>
            </a:r>
            <a:endParaRPr lang="zh-CN" altLang="en-US" sz="2400"/>
          </a:p>
          <a:p>
            <a:r>
              <a:rPr lang="zh-CN" altLang="en-US" sz="2400"/>
              <a:t>A．黑奴贸易带来大量劳动力</a:t>
            </a:r>
            <a:endParaRPr lang="zh-CN" altLang="en-US" sz="2400"/>
          </a:p>
          <a:p>
            <a:r>
              <a:rPr lang="zh-CN" altLang="en-US" sz="2400"/>
              <a:t>B．纺织业等制造业的发展</a:t>
            </a:r>
            <a:endParaRPr lang="zh-CN" altLang="en-US" sz="2400"/>
          </a:p>
          <a:p>
            <a:r>
              <a:rPr lang="zh-CN" altLang="en-US" sz="2400"/>
              <a:t>C．世界市场形成，外来移民的涌入</a:t>
            </a:r>
            <a:endParaRPr lang="zh-CN" altLang="en-US" sz="2400"/>
          </a:p>
          <a:p>
            <a:r>
              <a:rPr lang="zh-CN" altLang="en-US" sz="2400"/>
              <a:t>D.英国人口出生率迅猛上升</a:t>
            </a:r>
            <a:endParaRPr lang="zh-CN" altLang="en-US" sz="2400"/>
          </a:p>
          <a:p>
            <a:r>
              <a:rPr lang="zh-CN" altLang="en-US" sz="2400">
                <a:solidFill>
                  <a:srgbClr val="FF0000"/>
                </a:solidFill>
              </a:rPr>
              <a:t>【考点】</a:t>
            </a:r>
            <a:r>
              <a:rPr lang="zh-CN" altLang="en-US" sz="2400"/>
              <a:t>工业革命——第一次工业革命</a:t>
            </a:r>
            <a:endParaRPr lang="zh-CN" altLang="en-US" sz="2400"/>
          </a:p>
          <a:p>
            <a:r>
              <a:rPr lang="zh-CN" altLang="en-US" sz="2400" smtClean="0">
                <a:solidFill>
                  <a:srgbClr val="FF0000"/>
                </a:solidFill>
              </a:rPr>
              <a:t>【解析】</a:t>
            </a:r>
            <a:r>
              <a:rPr lang="en-US" altLang="zh-CN" sz="2400" smtClean="0"/>
              <a:t>A</a:t>
            </a:r>
            <a:r>
              <a:rPr lang="zh-CN" altLang="en-US" sz="2400" smtClean="0"/>
              <a:t>：A项的</a:t>
            </a:r>
            <a:r>
              <a:rPr lang="zh-CN" altLang="en-US" sz="2400"/>
              <a:t>“黑奴贸易”是从非洲运到美洲，而不是运到欧洲</a:t>
            </a:r>
            <a:r>
              <a:rPr lang="zh-CN" altLang="en-US" sz="2400" smtClean="0"/>
              <a:t>;</a:t>
            </a:r>
            <a:endParaRPr lang="en-US" altLang="zh-CN" sz="2400" smtClean="0"/>
          </a:p>
          <a:p>
            <a:r>
              <a:rPr lang="en-US" altLang="zh-CN" sz="2400" smtClean="0"/>
              <a:t>B</a:t>
            </a:r>
            <a:r>
              <a:rPr lang="zh-CN" altLang="en-US" sz="2400" smtClean="0"/>
              <a:t>：从</a:t>
            </a:r>
            <a:r>
              <a:rPr lang="zh-CN" altLang="en-US" sz="2400"/>
              <a:t>时间上来看，这是第一次工业革命时期，题目所问是“导致英国大城市人口</a:t>
            </a:r>
            <a:r>
              <a:rPr lang="zh-CN" altLang="en-US" sz="2400" smtClean="0"/>
              <a:t>增速</a:t>
            </a:r>
            <a:r>
              <a:rPr lang="zh-CN" altLang="en-US" sz="2400"/>
              <a:t>更快的主要原因”，显然选项B符合，因</a:t>
            </a:r>
            <a:r>
              <a:rPr lang="zh-CN" altLang="en-US" sz="2400">
                <a:solidFill>
                  <a:srgbClr val="FF0000"/>
                </a:solidFill>
              </a:rPr>
              <a:t>为纺织业是第一次工业革命的主要产业，</a:t>
            </a:r>
            <a:r>
              <a:rPr lang="zh-CN" altLang="en-US" sz="2400" smtClean="0">
                <a:solidFill>
                  <a:srgbClr val="FF0000"/>
                </a:solidFill>
              </a:rPr>
              <a:t>并采用</a:t>
            </a:r>
            <a:r>
              <a:rPr lang="zh-CN" altLang="en-US" sz="2400">
                <a:solidFill>
                  <a:srgbClr val="FF0000"/>
                </a:solidFill>
              </a:rPr>
              <a:t>工厂制组织生产，促进了城市化，人口集中到城市</a:t>
            </a:r>
            <a:r>
              <a:rPr lang="zh-CN" altLang="en-US" sz="2400" smtClean="0"/>
              <a:t>; </a:t>
            </a:r>
            <a:endParaRPr lang="en-US" altLang="zh-CN" sz="2400" smtClean="0"/>
          </a:p>
          <a:p>
            <a:r>
              <a:rPr lang="en-US" altLang="zh-CN" sz="2400" smtClean="0"/>
              <a:t>C</a:t>
            </a:r>
            <a:r>
              <a:rPr lang="zh-CN" altLang="en-US" sz="2400" smtClean="0"/>
              <a:t>：C</a:t>
            </a:r>
            <a:r>
              <a:rPr lang="zh-CN" altLang="en-US" sz="2400"/>
              <a:t>项中“世界市场的形成”，说法过于笼统，因为此时</a:t>
            </a:r>
            <a:r>
              <a:rPr lang="zh-CN" altLang="en-US" sz="2400" smtClean="0"/>
              <a:t>，只能</a:t>
            </a:r>
            <a:r>
              <a:rPr lang="zh-CN" altLang="en-US" sz="2400"/>
              <a:t>说是初步形成，当时人口并不能自由流动，故排除</a:t>
            </a:r>
            <a:r>
              <a:rPr lang="zh-CN" altLang="en-US" sz="2400" smtClean="0"/>
              <a:t>﹔</a:t>
            </a:r>
            <a:endParaRPr lang="en-US" altLang="zh-CN" sz="2400" smtClean="0"/>
          </a:p>
          <a:p>
            <a:r>
              <a:rPr lang="en-US" altLang="zh-CN" sz="2400" smtClean="0"/>
              <a:t>D</a:t>
            </a:r>
            <a:r>
              <a:rPr lang="zh-CN" altLang="en-US" sz="2400" smtClean="0"/>
              <a:t>：材料</a:t>
            </a:r>
            <a:r>
              <a:rPr lang="zh-CN" altLang="en-US" sz="2400"/>
              <a:t>突出是城乡差别，而</a:t>
            </a:r>
            <a:r>
              <a:rPr lang="zh-CN" altLang="en-US" sz="2400" smtClean="0"/>
              <a:t>如果是</a:t>
            </a:r>
            <a:r>
              <a:rPr lang="zh-CN" altLang="en-US" sz="2400"/>
              <a:t>“英国人口出生率迅猛上升”，则应是城乡相差不大的，所以D项不正确。</a:t>
            </a:r>
            <a:endParaRPr lang="zh-CN" altLang="en-US" sz="2400"/>
          </a:p>
        </p:txBody>
      </p:sp>
      <p:sp>
        <p:nvSpPr>
          <p:cNvPr id="5" name="文本框 4" title=""/>
          <p:cNvSpPr txBox="1"/>
          <p:nvPr/>
        </p:nvSpPr>
        <p:spPr>
          <a:xfrm>
            <a:off x="0" y="0"/>
            <a:ext cx="2011680" cy="460375"/>
          </a:xfrm>
          <a:prstGeom prst="rect">
            <a:avLst/>
          </a:prstGeom>
          <a:noFill/>
        </p:spPr>
        <p:txBody>
          <a:bodyPr wrap="none" rtlCol="0" anchor="t">
            <a:spAutoFit/>
            <a:scene3d>
              <a:camera prst="orthographicFront"/>
              <a:lightRig rig="threePt" dir="t"/>
            </a:scene3d>
          </a:bodyPr>
          <a:lstStyle/>
          <a:p>
            <a:r>
              <a:rPr lang="zh-CN" altLang="en-US" sz="2400">
                <a:ln w="22225">
                  <a:solidFill>
                    <a:schemeClr val="accent2"/>
                  </a:solidFill>
                  <a:prstDash val="solid"/>
                </a:ln>
                <a:solidFill>
                  <a:schemeClr val="accent2">
                    <a:lumMod val="40000"/>
                    <a:lumOff val="60000"/>
                  </a:schemeClr>
                </a:solidFill>
                <a:effectLst/>
                <a:sym typeface="+mn-ea"/>
              </a:rPr>
              <a:t>【对点解析】</a:t>
            </a:r>
            <a:endParaRPr lang="zh-CN" altLang="en-US" sz="2400">
              <a:ln w="22225">
                <a:solidFill>
                  <a:schemeClr val="accent2"/>
                </a:solidFill>
                <a:prstDash val="solid"/>
              </a:ln>
              <a:solidFill>
                <a:schemeClr val="accent2">
                  <a:lumMod val="40000"/>
                  <a:lumOff val="60000"/>
                </a:schemeClr>
              </a:solidFill>
              <a:effectLst/>
              <a:sym typeface="+mn-ea"/>
            </a:endParaRPr>
          </a:p>
        </p:txBody>
      </p:sp>
      <p:sp>
        <p:nvSpPr>
          <p:cNvPr id="3" name="文本框 2" title=""/>
          <p:cNvSpPr txBox="1"/>
          <p:nvPr/>
        </p:nvSpPr>
        <p:spPr>
          <a:xfrm>
            <a:off x="8266430" y="1597025"/>
            <a:ext cx="799465" cy="1445260"/>
          </a:xfrm>
          <a:prstGeom prst="rect">
            <a:avLst/>
          </a:prstGeom>
          <a:noFill/>
        </p:spPr>
        <p:txBody>
          <a:bodyPr wrap="none" rtlCol="0" anchor="t">
            <a:spAutoFit/>
          </a:bodyPr>
          <a:lstStyle/>
          <a:p>
            <a:r>
              <a:rPr lang="en-US" altLang="zh-CN" sz="8800">
                <a:solidFill>
                  <a:srgbClr val="FF0000"/>
                </a:solidFill>
                <a:latin typeface="Brush Script MT" panose="03060802040406070304" pitchFamily="66" charset="0"/>
                <a:sym typeface="+mn-ea"/>
              </a:rPr>
              <a:t>B</a:t>
            </a:r>
            <a:endParaRPr lang="en-US" altLang="zh-CN" sz="8800">
              <a:solidFill>
                <a:srgbClr val="FF0000"/>
              </a:solidFill>
              <a:latin typeface="Brush Script MT" panose="03060802040406070304" pitchFamily="66" charset="0"/>
              <a:sym typeface="+mn-ea"/>
            </a:endParaRPr>
          </a:p>
        </p:txBody>
      </p:sp>
    </p:spTree>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文本框 2" title=""/>
          <p:cNvSpPr txBox="1"/>
          <p:nvPr/>
        </p:nvSpPr>
        <p:spPr>
          <a:xfrm>
            <a:off x="260985" y="460375"/>
            <a:ext cx="11482070" cy="398780"/>
          </a:xfrm>
          <a:prstGeom prst="rect">
            <a:avLst/>
          </a:prstGeom>
          <a:noFill/>
        </p:spPr>
        <p:txBody>
          <a:bodyPr wrap="square" rtlCol="0" anchor="t">
            <a:spAutoFit/>
          </a:bodyPr>
          <a:lstStyle/>
          <a:p>
            <a:r>
              <a:rPr lang="zh-CN" altLang="en-US" sz="2000"/>
              <a:t>13．下表为欧美18~19世纪大事表（部分)。对这一时期欧美社会的分析说明，符合历史实际的是(</a:t>
            </a:r>
            <a:r>
              <a:rPr lang="en-US" altLang="zh-CN" sz="2000"/>
              <a:t>     </a:t>
            </a:r>
            <a:r>
              <a:rPr lang="zh-CN" altLang="en-US" sz="2000"/>
              <a:t>)</a:t>
            </a:r>
            <a:endParaRPr lang="zh-CN" altLang="en-US" sz="2000"/>
          </a:p>
        </p:txBody>
      </p:sp>
      <p:pic>
        <p:nvPicPr>
          <p:cNvPr id="4" name="图片 3" title=""/>
          <p:cNvPicPr>
            <a:picLocks noChangeAspect="1"/>
          </p:cNvPicPr>
          <p:nvPr>
            <p:custDataLst>
              <p:tags r:id="rId3"/>
            </p:custDataLst>
          </p:nvPr>
        </p:nvPicPr>
        <p:blipFill>
          <a:blip r:embed="rId2"/>
          <a:stretch>
            <a:fillRect/>
          </a:stretch>
        </p:blipFill>
        <p:spPr>
          <a:xfrm>
            <a:off x="1837690" y="863600"/>
            <a:ext cx="6832600" cy="3085465"/>
          </a:xfrm>
          <a:prstGeom prst="rect">
            <a:avLst/>
          </a:prstGeom>
        </p:spPr>
      </p:pic>
      <p:sp>
        <p:nvSpPr>
          <p:cNvPr id="5" name="文本框 4" title=""/>
          <p:cNvSpPr txBox="1"/>
          <p:nvPr/>
        </p:nvSpPr>
        <p:spPr>
          <a:xfrm>
            <a:off x="260985" y="3849370"/>
            <a:ext cx="11931015" cy="2861310"/>
          </a:xfrm>
          <a:prstGeom prst="rect">
            <a:avLst/>
          </a:prstGeom>
          <a:noFill/>
        </p:spPr>
        <p:txBody>
          <a:bodyPr wrap="square" rtlCol="0" anchor="t">
            <a:spAutoFit/>
          </a:bodyPr>
          <a:lstStyle/>
          <a:p>
            <a:r>
              <a:rPr lang="zh-CN" altLang="en-US"/>
              <a:t>A．无产阶级革命胜利的历史条件已成熟</a:t>
            </a:r>
            <a:r>
              <a:rPr lang="en-US" altLang="zh-CN"/>
              <a:t>   </a:t>
            </a:r>
            <a:endParaRPr lang="en-US" altLang="zh-CN"/>
          </a:p>
          <a:p>
            <a:r>
              <a:rPr lang="zh-CN" altLang="en-US"/>
              <a:t>B．资本主义尚处在不断上升发展阶段</a:t>
            </a:r>
            <a:endParaRPr lang="zh-CN" altLang="en-US"/>
          </a:p>
          <a:p>
            <a:r>
              <a:rPr lang="zh-CN" altLang="en-US"/>
              <a:t>C．这时期历史发展的主题是社会主义革命</a:t>
            </a:r>
            <a:endParaRPr lang="zh-CN" altLang="en-US"/>
          </a:p>
          <a:p>
            <a:r>
              <a:rPr lang="zh-CN" altLang="en-US"/>
              <a:t>D．工业革命没有增加社会财富反而加剧阶级矛盾</a:t>
            </a:r>
            <a:endParaRPr lang="zh-CN" altLang="en-US"/>
          </a:p>
          <a:p>
            <a:r>
              <a:rPr lang="zh-CN" altLang="en-US"/>
              <a:t>【考点】工业革命;《共产党宣言》;巴黎公社</a:t>
            </a:r>
            <a:endParaRPr lang="zh-CN" altLang="en-US"/>
          </a:p>
          <a:p>
            <a:r>
              <a:rPr lang="zh-CN" altLang="en-US"/>
              <a:t>【解析】</a:t>
            </a:r>
            <a:r>
              <a:rPr lang="en-US" altLang="zh-CN"/>
              <a:t>A:</a:t>
            </a:r>
            <a:r>
              <a:rPr lang="zh-CN" altLang="en-US">
                <a:sym typeface="+mn-ea"/>
              </a:rPr>
              <a:t>资本主义尚处于不断上升发展阶段，无产阶级革命胜利的条件尚未成熟，故答案A项错误，</a:t>
            </a:r>
            <a:endParaRPr lang="zh-CN" altLang="en-US">
              <a:sym typeface="+mn-ea"/>
            </a:endParaRPr>
          </a:p>
          <a:p>
            <a:r>
              <a:rPr lang="en-US" altLang="zh-CN">
                <a:sym typeface="+mn-ea"/>
              </a:rPr>
              <a:t>B:</a:t>
            </a:r>
            <a:r>
              <a:rPr lang="zh-CN" altLang="en-US"/>
              <a:t>结合所学理解材料即可得出正确答案，</a:t>
            </a:r>
            <a:r>
              <a:rPr lang="zh-CN" altLang="en-US">
                <a:solidFill>
                  <a:srgbClr val="FF0000"/>
                </a:solidFill>
              </a:rPr>
              <a:t>两次工业革命极大提高劳动生产率，极大增加资本主义财富，极大促进了资本主义生产力的发展</a:t>
            </a:r>
            <a:r>
              <a:rPr lang="zh-CN" altLang="en-US"/>
              <a:t>，</a:t>
            </a:r>
            <a:r>
              <a:rPr lang="zh-CN" altLang="en-US">
                <a:sym typeface="+mn-ea"/>
              </a:rPr>
              <a:t>答案B项正确;</a:t>
            </a:r>
            <a:endParaRPr lang="zh-CN" altLang="en-US">
              <a:sym typeface="+mn-ea"/>
            </a:endParaRPr>
          </a:p>
          <a:p>
            <a:r>
              <a:rPr lang="en-US" altLang="zh-CN"/>
              <a:t>C:</a:t>
            </a:r>
            <a:r>
              <a:rPr lang="zh-CN" altLang="en-US"/>
              <a:t>这一时期历史发展的主题依然是资本主义的自我完善而非社会主义革命，故排除c项;</a:t>
            </a:r>
            <a:endParaRPr lang="zh-CN" altLang="en-US"/>
          </a:p>
          <a:p>
            <a:r>
              <a:rPr lang="en-US" altLang="zh-CN"/>
              <a:t>D:</a:t>
            </a:r>
            <a:r>
              <a:rPr lang="zh-CN" altLang="en-US"/>
              <a:t>工业革命极大增加社会财富，故排除D项。</a:t>
            </a:r>
            <a:endParaRPr lang="zh-CN" altLang="en-US"/>
          </a:p>
        </p:txBody>
      </p:sp>
      <p:sp>
        <p:nvSpPr>
          <p:cNvPr id="6" name="文本框 5" title=""/>
          <p:cNvSpPr txBox="1"/>
          <p:nvPr/>
        </p:nvSpPr>
        <p:spPr>
          <a:xfrm>
            <a:off x="0" y="0"/>
            <a:ext cx="2011680" cy="460375"/>
          </a:xfrm>
          <a:prstGeom prst="rect">
            <a:avLst/>
          </a:prstGeom>
          <a:noFill/>
        </p:spPr>
        <p:txBody>
          <a:bodyPr wrap="none" rtlCol="0" anchor="t">
            <a:spAutoFit/>
            <a:scene3d>
              <a:camera prst="orthographicFront"/>
              <a:lightRig rig="threePt" dir="t"/>
            </a:scene3d>
          </a:bodyPr>
          <a:lstStyle/>
          <a:p>
            <a:r>
              <a:rPr lang="zh-CN" altLang="en-US" sz="2400">
                <a:ln w="22225">
                  <a:solidFill>
                    <a:schemeClr val="accent2"/>
                  </a:solidFill>
                  <a:prstDash val="solid"/>
                </a:ln>
                <a:solidFill>
                  <a:schemeClr val="accent2">
                    <a:lumMod val="40000"/>
                    <a:lumOff val="60000"/>
                  </a:schemeClr>
                </a:solidFill>
                <a:effectLst/>
                <a:sym typeface="+mn-ea"/>
              </a:rPr>
              <a:t>【例题解析】</a:t>
            </a:r>
            <a:endParaRPr lang="zh-CN" altLang="en-US" sz="2400">
              <a:ln w="22225">
                <a:solidFill>
                  <a:schemeClr val="accent2"/>
                </a:solidFill>
                <a:prstDash val="solid"/>
              </a:ln>
              <a:solidFill>
                <a:schemeClr val="accent2">
                  <a:lumMod val="40000"/>
                  <a:lumOff val="60000"/>
                </a:schemeClr>
              </a:solidFill>
              <a:effectLst/>
              <a:sym typeface="+mn-ea"/>
            </a:endParaRPr>
          </a:p>
        </p:txBody>
      </p:sp>
      <p:sp>
        <p:nvSpPr>
          <p:cNvPr id="7" name="文本框 6" title=""/>
          <p:cNvSpPr txBox="1"/>
          <p:nvPr/>
        </p:nvSpPr>
        <p:spPr>
          <a:xfrm>
            <a:off x="9757410" y="1577340"/>
            <a:ext cx="799465" cy="1445260"/>
          </a:xfrm>
          <a:prstGeom prst="rect">
            <a:avLst/>
          </a:prstGeom>
          <a:noFill/>
        </p:spPr>
        <p:txBody>
          <a:bodyPr wrap="none" rtlCol="0" anchor="t">
            <a:spAutoFit/>
          </a:bodyPr>
          <a:lstStyle/>
          <a:p>
            <a:r>
              <a:rPr lang="en-US" altLang="zh-CN" sz="8800">
                <a:solidFill>
                  <a:srgbClr val="FF0000"/>
                </a:solidFill>
                <a:latin typeface="Brush Script MT" panose="03060802040406070304" pitchFamily="66" charset="0"/>
                <a:sym typeface="+mn-ea"/>
              </a:rPr>
              <a:t>B</a:t>
            </a:r>
            <a:endParaRPr lang="en-US" altLang="zh-CN" sz="8800">
              <a:solidFill>
                <a:srgbClr val="FF0000"/>
              </a:solidFill>
              <a:latin typeface="Brush Script MT" panose="03060802040406070304" pitchFamily="66" charset="0"/>
              <a:sym typeface="+mn-ea"/>
            </a:endParaRPr>
          </a:p>
        </p:txBody>
      </p:sp>
    </p:spTree>
  </p:cSld>
  <p:clrMapOvr>
    <a:masterClrMapping/>
  </p:clrMapOvr>
  <p:transition/>
  <p:timing/>
</p:sld>
</file>

<file path=ppt/tags/tag1.xml><?xml version="1.0" encoding="utf-8"?>
<p:tagLst xmlns:p="http://schemas.openxmlformats.org/presentationml/2006/main">
  <p:tag name="KSO_WM_UNIT_PLACING_PICTURE_USER_VIEWPORT" val="{&quot;height&quot;:4125,&quot;width&quot;:7620}"/>
</p:tagLst>
</file>

<file path=ppt/tags/tag2.xml><?xml version="1.0" encoding="utf-8"?>
<p:tagLst xmlns:p="http://schemas.openxmlformats.org/presentationml/2006/main">
  <p:tag name="AS_OS" val="Unix 3.10 unknown"/>
  <p:tag name="AS_RELEASE_DATE" val="2023.03.31"/>
  <p:tag name="AS_TITLE" val="Aspose.Slides for Java"/>
  <p:tag name="AS_VERSION" val="23.3"/>
  <p:tag name="COMMONDATA" val="eyJoZGlkIjoiNDdlMDJkMWY0NzMwOTMyNjM3YWM1MjE4YWZjMjliZmIifQ=="/>
</p:tagLst>
</file>

<file path=ppt/theme/theme1.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微软雅黑"/>
        <a:cs typeface="Arial"/>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微软雅黑"/>
        <a:cs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Calibri Light"/>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学科网</Company>
  <Paragraphs>237</Paragraphs>
  <Slides>24</Slides>
  <Notes>0</Notes>
  <TotalTime>0</TotalTime>
  <HiddenSlides>0</HiddenSlides>
  <MMClips>0</MMClips>
  <ScaleCrop>0</ScaleCrop>
  <HeadingPairs>
    <vt:vector baseType="variant" size="6">
      <vt:variant>
        <vt:lpstr>Fonts used</vt:lpstr>
      </vt:variant>
      <vt:variant>
        <vt:i4>7</vt:i4>
      </vt:variant>
      <vt:variant>
        <vt:lpstr>Theme</vt:lpstr>
      </vt:variant>
      <vt:variant>
        <vt:i4>1</vt:i4>
      </vt:variant>
      <vt:variant>
        <vt:lpstr>Slide Titles</vt:lpstr>
      </vt:variant>
      <vt:variant>
        <vt:i4>24</vt:i4>
      </vt:variant>
    </vt:vector>
  </HeadingPairs>
  <TitlesOfParts>
    <vt:vector baseType="lpstr" size="32">
      <vt:lpstr>Arial</vt:lpstr>
      <vt:lpstr>Calibri</vt:lpstr>
      <vt:lpstr>微软雅黑</vt:lpstr>
      <vt:lpstr>Calibri Light</vt:lpstr>
      <vt:lpstr>等线</vt:lpstr>
      <vt:lpstr>Times New Roman</vt:lpstr>
      <vt:lpstr>Brush Script MT</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Java</Application>
  <AppVersion>23.0300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rbm.xkw.com</dc:creator>
  <cp:revision>1</cp:revision>
  <cp:lastPrinted>2024-07-16T12:20:15.082</cp:lastPrinted>
  <dcterms:created xsi:type="dcterms:W3CDTF">2024-07-16T12:20:15Z</dcterms:created>
  <dcterms:modified xsi:type="dcterms:W3CDTF">2024-07-16T04:20:15Z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