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ppt/theme/themeOverride28.xml" ContentType="application/vnd.openxmlformats-officedocument.themeOverride+xml"/>
  <Override PartName="/ppt/theme/themeOverride29.xml" ContentType="application/vnd.openxmlformats-officedocument.themeOverride+xml"/>
  <Override PartName="/ppt/theme/themeOverride3.xml" ContentType="application/vnd.openxmlformats-officedocument.themeOverride+xml"/>
  <Override PartName="/ppt/theme/themeOverride30.xml" ContentType="application/vnd.openxmlformats-officedocument.themeOverride+xml"/>
  <Override PartName="/ppt/theme/themeOverride31.xml" ContentType="application/vnd.openxmlformats-officedocument.themeOverride+xml"/>
  <Override PartName="/ppt/theme/themeOverride32.xml" ContentType="application/vnd.openxmlformats-officedocument.themeOverride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ppt/theme/themeOverride36.xml" ContentType="application/vnd.openxmlformats-officedocument.themeOverride+xml"/>
  <Override PartName="/ppt/theme/themeOverride37.xml" ContentType="application/vnd.openxmlformats-officedocument.themeOverride+xml"/>
  <Override PartName="/ppt/theme/themeOverride38.xml" ContentType="application/vnd.openxmlformats-officedocument.themeOverride+xml"/>
  <Override PartName="/ppt/theme/themeOverride39.xml" ContentType="application/vnd.openxmlformats-officedocument.themeOverride+xml"/>
  <Override PartName="/ppt/theme/themeOverride4.xml" ContentType="application/vnd.openxmlformats-officedocument.themeOverride+xml"/>
  <Override PartName="/ppt/theme/themeOverride40.xml" ContentType="application/vnd.openxmlformats-officedocument.themeOverride+xml"/>
  <Override PartName="/ppt/theme/themeOverride41.xml" ContentType="application/vnd.openxmlformats-officedocument.themeOverride+xml"/>
  <Override PartName="/ppt/theme/themeOverride42.xml" ContentType="application/vnd.openxmlformats-officedocument.themeOverride+xml"/>
  <Override PartName="/ppt/theme/themeOverride43.xml" ContentType="application/vnd.openxmlformats-officedocument.themeOverride+xml"/>
  <Override PartName="/ppt/theme/themeOverride44.xml" ContentType="application/vnd.openxmlformats-officedocument.themeOverride+xml"/>
  <Override PartName="/ppt/theme/themeOverride45.xml" ContentType="application/vnd.openxmlformats-officedocument.themeOverride+xml"/>
  <Override PartName="/ppt/theme/themeOverride46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3"/>
    <p:sldId id="333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87" r:id="rId14"/>
    <p:sldId id="269" r:id="rId15"/>
    <p:sldId id="270" r:id="rId16"/>
    <p:sldId id="271" r:id="rId17"/>
    <p:sldId id="272" r:id="rId18"/>
    <p:sldId id="273" r:id="rId19"/>
    <p:sldId id="274" r:id="rId20"/>
    <p:sldId id="257" r:id="rId21"/>
    <p:sldId id="258" r:id="rId22"/>
    <p:sldId id="259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305" r:id="rId32"/>
    <p:sldId id="306" r:id="rId33"/>
    <p:sldId id="307" r:id="rId34"/>
    <p:sldId id="308" r:id="rId35"/>
    <p:sldId id="309" r:id="rId36"/>
    <p:sldId id="310" r:id="rId37"/>
    <p:sldId id="311" r:id="rId38"/>
    <p:sldId id="320" r:id="rId39"/>
    <p:sldId id="321" r:id="rId40"/>
    <p:sldId id="312" r:id="rId41"/>
    <p:sldId id="313" r:id="rId42"/>
    <p:sldId id="330" r:id="rId43"/>
    <p:sldId id="315" r:id="rId44"/>
    <p:sldId id="316" r:id="rId45"/>
    <p:sldId id="317" r:id="rId46"/>
    <p:sldId id="318" r:id="rId47"/>
    <p:sldId id="319" r:id="rId48"/>
    <p:sldId id="332" r:id="rId49"/>
  </p:sldIdLst>
  <p:sldSz cx="12192000" cy="6858000"/>
  <p:notesSz cx="6858000" cy="9144000"/>
  <p:custDataLst>
    <p:tags r:id="rId5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48" y="72"/>
      </p:cViewPr>
      <p:guideLst>
        <p:guide orient="horz" pos="217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5" Type="http://schemas.openxmlformats.org/officeDocument/2006/relationships/tags" Target="tags/tag112.xml"/><Relationship Id="rId54" Type="http://schemas.openxmlformats.org/officeDocument/2006/relationships/tableStyles" Target="tableStyles.xml"/><Relationship Id="rId53" Type="http://schemas.openxmlformats.org/officeDocument/2006/relationships/viewProps" Target="viewProps.xml"/><Relationship Id="rId52" Type="http://schemas.openxmlformats.org/officeDocument/2006/relationships/presProps" Target="presProps.xml"/><Relationship Id="rId51" Type="http://schemas.openxmlformats.org/officeDocument/2006/relationships/handoutMaster" Target="handoutMasters/handoutMaster1.xml"/><Relationship Id="rId5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  <a:endParaRPr lang="zh-CN" alt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0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62.xml"/><Relationship Id="rId18" Type="http://schemas.openxmlformats.org/officeDocument/2006/relationships/image" Target="file:///D:\qq&#25991;&#20214;\712321467\Image\C2C\Image2\%7b75232B38-A165-1FB7-499C-2E1C792CACB5%7d.png" TargetMode="External"/><Relationship Id="rId17" Type="http://schemas.openxmlformats.org/officeDocument/2006/relationships/image" Target="../media/image1.png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7" r:link="rId18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  <p:custDataLst>
      <p:tags r:id="rId19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3" Type="http://schemas.openxmlformats.org/officeDocument/2006/relationships/image" Target="../media/image3.GIF"/><Relationship Id="rId2" Type="http://schemas.openxmlformats.org/officeDocument/2006/relationships/tags" Target="../tags/tag63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9.xml"/><Relationship Id="rId3" Type="http://schemas.openxmlformats.org/officeDocument/2006/relationships/tags" Target="../tags/tag74.xml"/><Relationship Id="rId2" Type="http://schemas.openxmlformats.org/officeDocument/2006/relationships/tags" Target="../tags/tag73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10.xml"/><Relationship Id="rId2" Type="http://schemas.openxmlformats.org/officeDocument/2006/relationships/tags" Target="../tags/tag75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1.xml"/><Relationship Id="rId3" Type="http://schemas.openxmlformats.org/officeDocument/2006/relationships/tags" Target="../tags/tag76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2.xml"/><Relationship Id="rId3" Type="http://schemas.openxmlformats.org/officeDocument/2006/relationships/tags" Target="../tags/tag77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3.xml"/><Relationship Id="rId3" Type="http://schemas.openxmlformats.org/officeDocument/2006/relationships/tags" Target="../tags/tag78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4.xml"/><Relationship Id="rId3" Type="http://schemas.openxmlformats.org/officeDocument/2006/relationships/tags" Target="../tags/tag79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5.xml"/><Relationship Id="rId3" Type="http://schemas.openxmlformats.org/officeDocument/2006/relationships/tags" Target="../tags/tag80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6.xml"/><Relationship Id="rId3" Type="http://schemas.openxmlformats.org/officeDocument/2006/relationships/tags" Target="../tags/tag81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7.xml"/><Relationship Id="rId3" Type="http://schemas.openxmlformats.org/officeDocument/2006/relationships/tags" Target="../tags/tag82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8.xml"/><Relationship Id="rId3" Type="http://schemas.openxmlformats.org/officeDocument/2006/relationships/tags" Target="../tags/tag83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.xml"/><Relationship Id="rId3" Type="http://schemas.openxmlformats.org/officeDocument/2006/relationships/tags" Target="../tags/tag65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19.xml"/><Relationship Id="rId3" Type="http://schemas.openxmlformats.org/officeDocument/2006/relationships/tags" Target="../tags/tag84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0.xml"/><Relationship Id="rId3" Type="http://schemas.openxmlformats.org/officeDocument/2006/relationships/tags" Target="../tags/tag85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1.xml"/><Relationship Id="rId3" Type="http://schemas.openxmlformats.org/officeDocument/2006/relationships/tags" Target="../tags/tag86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22.xml"/><Relationship Id="rId2" Type="http://schemas.openxmlformats.org/officeDocument/2006/relationships/tags" Target="../tags/tag87.xml"/><Relationship Id="rId1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3.xml"/><Relationship Id="rId3" Type="http://schemas.openxmlformats.org/officeDocument/2006/relationships/tags" Target="../tags/tag88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4.xml"/><Relationship Id="rId3" Type="http://schemas.openxmlformats.org/officeDocument/2006/relationships/tags" Target="../tags/tag89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5.xml"/><Relationship Id="rId3" Type="http://schemas.openxmlformats.org/officeDocument/2006/relationships/tags" Target="../tags/tag90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26.xml"/><Relationship Id="rId2" Type="http://schemas.openxmlformats.org/officeDocument/2006/relationships/tags" Target="../tags/tag91.xml"/><Relationship Id="rId1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7.xml"/><Relationship Id="rId3" Type="http://schemas.openxmlformats.org/officeDocument/2006/relationships/tags" Target="../tags/tag92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8.xml"/><Relationship Id="rId3" Type="http://schemas.openxmlformats.org/officeDocument/2006/relationships/tags" Target="../tags/tag93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2.xml"/><Relationship Id="rId2" Type="http://schemas.openxmlformats.org/officeDocument/2006/relationships/tags" Target="../tags/tag66.xml"/><Relationship Id="rId1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29.xml"/><Relationship Id="rId3" Type="http://schemas.openxmlformats.org/officeDocument/2006/relationships/tags" Target="../tags/tag94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0.xml"/><Relationship Id="rId3" Type="http://schemas.openxmlformats.org/officeDocument/2006/relationships/tags" Target="../tags/tag95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1.xml"/><Relationship Id="rId3" Type="http://schemas.openxmlformats.org/officeDocument/2006/relationships/tags" Target="../tags/tag96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2.xml"/><Relationship Id="rId3" Type="http://schemas.openxmlformats.org/officeDocument/2006/relationships/tags" Target="../tags/tag97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3.xml"/><Relationship Id="rId3" Type="http://schemas.openxmlformats.org/officeDocument/2006/relationships/tags" Target="../tags/tag98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4.xml"/><Relationship Id="rId3" Type="http://schemas.openxmlformats.org/officeDocument/2006/relationships/tags" Target="../tags/tag99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5.xml"/><Relationship Id="rId3" Type="http://schemas.openxmlformats.org/officeDocument/2006/relationships/tags" Target="../tags/tag100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6.xml"/><Relationship Id="rId3" Type="http://schemas.openxmlformats.org/officeDocument/2006/relationships/tags" Target="../tags/tag101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7.xml"/><Relationship Id="rId3" Type="http://schemas.openxmlformats.org/officeDocument/2006/relationships/tags" Target="../tags/tag102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8.xml"/><Relationship Id="rId3" Type="http://schemas.openxmlformats.org/officeDocument/2006/relationships/tags" Target="../tags/tag103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.xml"/><Relationship Id="rId3" Type="http://schemas.openxmlformats.org/officeDocument/2006/relationships/tags" Target="../tags/tag67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39.xml"/><Relationship Id="rId3" Type="http://schemas.openxmlformats.org/officeDocument/2006/relationships/tags" Target="../tags/tag104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40.xml"/><Relationship Id="rId2" Type="http://schemas.openxmlformats.org/officeDocument/2006/relationships/tags" Target="../tags/tag105.xml"/><Relationship Id="rId1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41.xml"/><Relationship Id="rId3" Type="http://schemas.openxmlformats.org/officeDocument/2006/relationships/tags" Target="../tags/tag106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42.xml"/><Relationship Id="rId3" Type="http://schemas.openxmlformats.org/officeDocument/2006/relationships/tags" Target="../tags/tag107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43.xml"/><Relationship Id="rId3" Type="http://schemas.openxmlformats.org/officeDocument/2006/relationships/tags" Target="../tags/tag108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hemeOverride" Target="../theme/themeOverride44.xml"/><Relationship Id="rId4" Type="http://schemas.openxmlformats.org/officeDocument/2006/relationships/tags" Target="../tags/tag109.xml"/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4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45.xml"/><Relationship Id="rId3" Type="http://schemas.openxmlformats.org/officeDocument/2006/relationships/tags" Target="../tags/tag110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46.xml"/><Relationship Id="rId3" Type="http://schemas.openxmlformats.org/officeDocument/2006/relationships/tags" Target="../tags/tag111.xml"/><Relationship Id="rId2" Type="http://schemas.openxmlformats.org/officeDocument/2006/relationships/image" Target="../media/image5.GIF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4.xml"/><Relationship Id="rId3" Type="http://schemas.openxmlformats.org/officeDocument/2006/relationships/tags" Target="../tags/tag68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5.xml"/><Relationship Id="rId3" Type="http://schemas.openxmlformats.org/officeDocument/2006/relationships/tags" Target="../tags/tag69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6.xml"/><Relationship Id="rId3" Type="http://schemas.openxmlformats.org/officeDocument/2006/relationships/tags" Target="../tags/tag70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hemeOverride" Target="../theme/themeOverride7.xml"/><Relationship Id="rId3" Type="http://schemas.openxmlformats.org/officeDocument/2006/relationships/tags" Target="../tags/tag71.xml"/><Relationship Id="rId2" Type="http://schemas.openxmlformats.org/officeDocument/2006/relationships/image" Target="../media/image3.GIF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hemeOverride" Target="../theme/themeOverride8.xml"/><Relationship Id="rId2" Type="http://schemas.openxmlformats.org/officeDocument/2006/relationships/tags" Target="../tags/tag7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zh-CN">
                <a:solidFill>
                  <a:srgbClr val="FF0000"/>
                </a:solidFill>
              </a:rPr>
              <a:t>八年级(上)期末总复习内容</a:t>
            </a:r>
            <a:endParaRPr lang="zh-CN" altLang="zh-CN">
              <a:solidFill>
                <a:srgbClr val="FF0000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4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75" y="743005"/>
            <a:ext cx="10969200" cy="4759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0" name="文本框 99"/>
          <p:cNvSpPr txBox="1"/>
          <p:nvPr/>
        </p:nvSpPr>
        <p:spPr>
          <a:xfrm>
            <a:off x="932180" y="144145"/>
            <a:ext cx="10320655" cy="2676525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模块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</a:rPr>
              <a:t>4</a:t>
            </a:r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：形容词、副词最高级的构成规则；形容词、副词的不规则变化表。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</a:rPr>
              <a:t>(1) </a:t>
            </a:r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形容词、副词</a:t>
            </a:r>
            <a:r>
              <a:rPr lang="zh-CN" sz="2800" b="1">
                <a:solidFill>
                  <a:srgbClr val="FF0000"/>
                </a:solidFill>
                <a:latin typeface="Calibri" panose="020F0502020204030204"/>
                <a:ea typeface="宋体" panose="02010600030101010101" pitchFamily="2" charset="-122"/>
              </a:rPr>
              <a:t>最高级的</a:t>
            </a:r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构成规则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</a:rPr>
              <a:t>:</a:t>
            </a:r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在词尾加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</a:rPr>
              <a:t>-est</a:t>
            </a:r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；</a:t>
            </a:r>
            <a:r>
              <a:rPr lang="zh-CN" sz="2800" b="1" u="sng">
                <a:latin typeface="Calibri" panose="020F0502020204030204"/>
                <a:ea typeface="宋体" panose="02010600030101010101" pitchFamily="2" charset="-122"/>
              </a:rPr>
              <a:t>多音节的形容词、副词</a:t>
            </a:r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最高级的构成规则：在其前面加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</a:rPr>
              <a:t>most.</a:t>
            </a:r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例如：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  <a:cs typeface="Times New Roman" panose="02020603050405020304" charset="0"/>
              </a:rPr>
              <a:t>     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</a:rPr>
              <a:t>①tall---tallest     ②long---longest   ③enjoyable---most enjoyable(2)</a:t>
            </a:r>
            <a:r>
              <a:rPr lang="zh-CN" sz="2800" b="1">
                <a:latin typeface="Calibri" panose="020F0502020204030204"/>
                <a:ea typeface="宋体" panose="02010600030101010101" pitchFamily="2" charset="-122"/>
              </a:rPr>
              <a:t>形容词、副词的不规则变化表。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</a:rPr>
              <a:t>(</a:t>
            </a:r>
            <a:r>
              <a:rPr lang="zh-CN" sz="2800" b="1">
                <a:solidFill>
                  <a:srgbClr val="FF0000"/>
                </a:solidFill>
                <a:latin typeface="Calibri" panose="020F0502020204030204"/>
                <a:ea typeface="宋体" panose="02010600030101010101" pitchFamily="2" charset="-122"/>
              </a:rPr>
              <a:t>该表格要死记硬背</a:t>
            </a:r>
            <a:r>
              <a:rPr lang="en-US" sz="2800" b="1">
                <a:latin typeface="Calibri" panose="020F0502020204030204"/>
                <a:ea typeface="宋体" panose="02010600030101010101" pitchFamily="2" charset="-122"/>
              </a:rPr>
              <a:t>)
</a:t>
            </a:r>
            <a:endParaRPr lang="en-US" altLang="en-US" sz="2800" b="1">
              <a:latin typeface="Calibri" panose="020F0502020204030204"/>
              <a:ea typeface="宋体" panose="02010600030101010101" pitchFamily="2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509270" y="3288665"/>
          <a:ext cx="10743565" cy="30626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80130"/>
                <a:gridCol w="3578860"/>
                <a:gridCol w="3584575"/>
              </a:tblGrid>
              <a:tr h="4267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原级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比较级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最高级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1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good,well 好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better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best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48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bad/badly,ill </a:t>
                      </a:r>
                      <a:endParaRPr 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r>
                        <a:rPr lang="en-US" sz="24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坏的；病的</a:t>
                      </a:r>
                      <a:endParaRPr lang="en-US" altLang="en-US" sz="24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worse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worst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13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many/much 多的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more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most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6405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little 少的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less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least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577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far 远的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farther/further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8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farthest/furthest</a:t>
                      </a:r>
                      <a:endParaRPr lang="en-US" altLang="en-US" sz="28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8270" y="0"/>
            <a:ext cx="11936095" cy="4759325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形容词、副词比较等级的用法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1.空格前面有the 或者是one of /或者the+序数词时，要用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最高级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如：The Yellow River is the second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longest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river in China.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黄河是中国第二长河。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2.句末有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介词in的短语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或</a:t>
            </a:r>
            <a:r>
              <a:rPr lang="en-US" altLang="zh-CN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of all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的短语时，也用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最高级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。例如：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Tony is the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tallest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boy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in my class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.托尼是我班最高的男孩。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3.空格后面有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than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或两个名词进行比较时，要用比较级。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如：Which lesson is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more difficult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Lesson One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or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Lesson Tow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那一课更难一些呢？是第一课还是第二课？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4.空格后面有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三个名词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进行比较时，要用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最高级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如：Which is the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biggest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moon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earth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or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sun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?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哪个最大呢？是月亮，地球还是太阳？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323850"/>
            <a:ext cx="11984355" cy="4759325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5.</a:t>
            </a:r>
            <a:r>
              <a:rPr lang="zh-CN" altLang="en-US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记住三个特殊句型:</a:t>
            </a:r>
            <a:endParaRPr lang="zh-CN" altLang="en-US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(1)as+形容词、副词的原级+as 译为“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与…一样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…”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例如：Lily is as tall as me. 莉莉和我一样高。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(2)the+比较级，the+比较级（表示：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越…就越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…），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如：(A)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harder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you study,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more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you will learn.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（你越努力学习，你学到的东西就越多）.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(B)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more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you eat,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fatter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you are.你吃得越多，你就越肥胖。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(3)比较级+ and + 比较级(表示：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越来越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…）。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如：China  gets 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better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and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better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.（中国变得越来越好了。）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注意：比较级前面还可以用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even/much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来修饰。例如：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The weather in Beijing in winter is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much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colder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than that in Nanning.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北京冬天的天气比南宁的天气更冷。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9355" y="13462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4790" y="188595"/>
            <a:ext cx="11531600" cy="648081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巩固练习：</a:t>
            </a:r>
            <a:endParaRPr lang="zh-CN" altLang="en-US" sz="280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)1.Beijing,the capital of China ,is one of _____cities in the world.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A.the biggest     B.bigger      C.big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)2.Dear students,please read every sentence carefully. ____you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are,____misstakes you’ll make.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A.The more carefully;the fewer    B.The more careful;the less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C.The more careful;the fewer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)3.--Tom,your handwriting is much ____than before.   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--Thank you.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A.beautiful         B.more beautiful        C.beautifuler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)4.China is developing ____of all the countries in the world.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A.the most fast       B.fast               C.fastest 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)5.Lily is ________girls in my class.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A.tall             B.the tallest        C.taller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64540" y="1065530"/>
            <a:ext cx="476885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64540" y="2745105"/>
            <a:ext cx="56642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80130" y="4008120"/>
            <a:ext cx="476885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581140" y="4864735"/>
            <a:ext cx="476885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012440" y="5785485"/>
            <a:ext cx="476885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pPr algn="l"/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925" y="5006340"/>
            <a:ext cx="1439545" cy="168021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13385" y="0"/>
            <a:ext cx="11364595" cy="604329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)7.She is good at painting.She can paint_____her teacher.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A.as better as    B.as good as     C.as well as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)8.The programs on Channel 10 are ____better than Channel 5.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A.more            B.much         C.many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)9.He is _____than any other  students in his class.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A.tall                B.taller         C.tallest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)10.The Yellow River  is the second ____ rivers in China.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A.longest             B.longer             C.long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)11.She was very _____when she heard  her mother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 death.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A.sad              B.happy             C.excited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)12.The ____friends you have,the ____you will be.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A.more;happy       B.many;happy       C.more;happier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13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.In our city,it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 even ___ in January  than  in February.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A.cold        B.colder           C.coldest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.Which city is______,Bei jing,Shang hai or Liuzhou?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A.big         B.bigger          C.the biggest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56375" y="41402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40455" y="127762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67455" y="213804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156970" y="297053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057910" y="378968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404735" y="463550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991485" y="545973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474970" y="640016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0440" y="4799330"/>
            <a:ext cx="105156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12191365" cy="475932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模块5和6：动词不定式 (1)、(2)和双宾语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1.动词不定式(带to的动词)：to+动词原形(注：to do代表不定式)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例如：She wants to see her aunt.她想去看望她的阿姨。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(说明：to see是不定式)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注意：(1).后面接不定式的动词有：agree同意,afford负担得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起,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decide决定,promise承诺,plan计划,want想要,would like想要。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(2)在特殊疑问词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what/which/how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的后面也要接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不定式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(3)在you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 better的后面要接动词原形;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make sb.+动词原形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2.双宾语：动词后面带的间接宾语和直接宾语，叫做双宾语。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My brother gave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me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book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.我的哥哥给我一本书。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(me是间接宾语，book是直接宾语。)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6365" y="495300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240" y="-635"/>
            <a:ext cx="12050395" cy="685863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巩固练习：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)1.We plan______some apple trees next year.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A.plant          B.to plant       C.planting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)2.You'd better______at home because of the heavy rain.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A.stay           B.to stay        C.staying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)3.The woman made her son___finally after she told him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some jokes.       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A.laughed      B.to laugh     C.laugh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)4.My parents often tell us _____to the teacher carefully in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class.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A.listen        B.to listen     C.listening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)5.I would like______ maths(数学),I think it's hard( 困难的).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 drop( 放弃)        B.dropping       C.to drop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)6.There is no difference between the two words.I don't 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know which_______.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A.to choose         B.choose        C.choosing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58185" y="81026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71830" y="600265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65620" y="466407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00070" y="388366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71820" y="286702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56945" y="166306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3260" y="180975"/>
            <a:ext cx="1115695" cy="148209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0020" y="770890"/>
            <a:ext cx="11758295" cy="53771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模块7和8：过去进行时(1)、(2)</a:t>
            </a:r>
            <a:endParaRPr lang="zh-CN" altLang="en-US" sz="320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1.过去进行时的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谓语结构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was/were +动词的现在分词(ing结尾)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例如： ①I was watching TV at that time.当时我正在看电视。 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②They were having PE lesson at 11:00 yesterday.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昨天上午11点他们正在上体育课。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2.过去进行时的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关键词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at this time yesterday昨天这个时候 ,at 8:00 last night昨晚八点钟,at that time在那时，或者是由while/when 引导的时间状语从句。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6985" y="5143500"/>
            <a:ext cx="1905000" cy="162306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460375"/>
            <a:ext cx="10968990" cy="639826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巩固练习：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)1.We ______English lesson at 9:00 yesterday.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A.have          B.were having       C.are having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)2.Lucy _____a book at 8:00 last night.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A.is reading      B.reads           C.was reading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)3.I______my homework while my father was reading newspaper.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A.was doing       B.do             C.am doing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)4.She____TV at 8:00 last night.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A.is watching     B.watches          C.was watching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)5.The students_____apples trees at this time yesterday.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A.are planting      B.were planting     C.planted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40455" y="146050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13910" y="594741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339590" y="487489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54455" y="385953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717030" y="238188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0" y="13906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12192635" cy="674878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模块9：冠词和数字</a:t>
            </a:r>
            <a:endParaRPr lang="zh-CN" altLang="en-US" sz="240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一、英语中的冠词分为：不定冠词（a/an）和定冠词(the)。用法如下：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1、读音是以辅音开头的单词，要用a。如：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pen ；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 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university,  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2、读音是以元音开头的单词，要用an。如：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an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orange；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an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hour； 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an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ugly man,；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an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English book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3、在介绍说明的文段中，第一次出现的名词前面用a/an,第二次以上出现的名词前面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要用the .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如：This is a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book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zh-CN" altLang="en-US" sz="24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book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is Lily’s.这是一本书，这本书是莉莉的。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4、在特定的人或物名词前面，要用the。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如：He is</a:t>
            </a:r>
            <a:r>
              <a:rPr lang="zh-CN" altLang="en-US" sz="24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the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boy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that I want to find. 他就是我要找的男孩。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5.说话人双方都知道的人或物名词前，用the。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如：-Do you know </a:t>
            </a:r>
            <a:r>
              <a:rPr lang="zh-CN" altLang="en-US" sz="24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woman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in red?你认识那位穿红衣服的妇女吗？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-Yes,I do.是的，我认识。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6、在形容词最高级和序数词前面，要用the。如：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first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lesson is more interesting .  第一课更有趣。(first是序数词)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7、一些形容词表示某类人时，也要用the。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如：the rich(富人), the poor（穷人）, the old（老人）；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8、在姓氏的复数（表示一家人或夫妇二人）的前面时用the）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</a:t>
            </a:r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 Smiths 史</a:t>
            </a:r>
            <a:r>
              <a:rPr lang="zh-CN" altLang="en-US" sz="20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密斯全家</a:t>
            </a:r>
            <a:r>
              <a:rPr lang="zh-CN" altLang="en-US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).</a:t>
            </a:r>
            <a:endParaRPr lang="zh-CN" altLang="en-US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2895" y="3577590"/>
            <a:ext cx="1354455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52880" y="821690"/>
            <a:ext cx="8796020" cy="5563870"/>
          </a:xfrm>
        </p:spPr>
        <p:txBody>
          <a:bodyPr>
            <a:noAutofit/>
          </a:bodyPr>
          <a:lstStyle/>
          <a:p>
            <a:pPr marL="571500" indent="-571500">
              <a:lnSpc>
                <a:spcPct val="100000"/>
              </a:lnSpc>
              <a:spcAft>
                <a:spcPct val="0"/>
              </a:spcAft>
              <a:buFont typeface="+mj-ea"/>
              <a:buAutoNum type="ea1JpnChsDbPeriod"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Module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571500" indent="-571500">
              <a:lnSpc>
                <a:spcPct val="100000"/>
              </a:lnSpc>
              <a:spcAft>
                <a:spcPct val="0"/>
              </a:spcAft>
              <a:buFont typeface="+mj-ea"/>
              <a:buAutoNum type="ea1JpnChsDbPeriod"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Module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571500" indent="-571500">
              <a:lnSpc>
                <a:spcPct val="100000"/>
              </a:lnSpc>
              <a:spcAft>
                <a:spcPct val="0"/>
              </a:spcAft>
              <a:buFont typeface="+mj-ea"/>
              <a:buAutoNum type="ea1JpnChsDbPeriod"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Module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571500" indent="-571500">
              <a:lnSpc>
                <a:spcPct val="100000"/>
              </a:lnSpc>
              <a:spcAft>
                <a:spcPct val="0"/>
              </a:spcAft>
              <a:buFont typeface="+mj-ea"/>
              <a:buAutoNum type="ea1JpnChsDbPeriod"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Module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571500" indent="-571500">
              <a:lnSpc>
                <a:spcPct val="100000"/>
              </a:lnSpc>
              <a:spcAft>
                <a:spcPct val="0"/>
              </a:spcAft>
              <a:buFont typeface="+mj-ea"/>
              <a:buAutoNum type="ea1JpnChsDbPeriod"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Module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5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and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6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571500" indent="-571500">
              <a:lnSpc>
                <a:spcPct val="100000"/>
              </a:lnSpc>
              <a:spcAft>
                <a:spcPct val="0"/>
              </a:spcAft>
              <a:buFont typeface="+mj-ea"/>
              <a:buAutoNum type="ea1JpnChsDbPeriod"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Module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7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and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8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571500" indent="-571500">
              <a:lnSpc>
                <a:spcPct val="100000"/>
              </a:lnSpc>
              <a:spcAft>
                <a:spcPct val="0"/>
              </a:spcAft>
              <a:buFont typeface="+mj-ea"/>
              <a:buAutoNum type="ea1JpnChsDbPeriod"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Module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9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571500" indent="-571500">
              <a:lnSpc>
                <a:spcPct val="100000"/>
              </a:lnSpc>
              <a:spcAft>
                <a:spcPct val="0"/>
              </a:spcAft>
              <a:buFont typeface="+mj-ea"/>
              <a:buAutoNum type="ea1JpnChsDbPeriod"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Module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10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and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11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Clr>
                <a:srgbClr val="FF0000"/>
              </a:buClr>
              <a:buFont typeface="+mj-ea"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九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 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Module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12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Font typeface="+mj-ea"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十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八年级上册口语类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Font typeface="+mj-ea"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十一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八年级上册短语类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Font typeface="+mj-ea"/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十二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八年级英语上册必背的单词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199890" y="59690"/>
            <a:ext cx="3513455" cy="6451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Contents(</a:t>
            </a:r>
            <a:r>
              <a:rPr lang="zh-CN" altLang="en-US" sz="3600" b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目录</a:t>
            </a:r>
            <a:r>
              <a:rPr lang="en-US" altLang="zh-CN" sz="3600" b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)</a:t>
            </a:r>
            <a:endParaRPr lang="en-US" altLang="zh-CN" sz="3600" b="1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015" y="448056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11942445" cy="609981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9、在乐器的名词前面用the.  如：I can play the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piano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 我会弹钢琴.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10、在天体类的名词（表示独一无二）前面用the。如：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 moon goes round the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earth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 月亮绕着地球转.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★注意：不能用冠词(即零冠词)的情况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1.在国家、人名、节日名词前不能加冠词（a, an, the）.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如：①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China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is a big country .  中国是个大国.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②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Lily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is a kind girl.  莉莉是善良的女孩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2、在季节、月份、星期前不能用冠词。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如：①The trees turn green in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spring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树木在春天变得绿了。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②We will go to Guilin in 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August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.我们将于八月份去桂林。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3、在一日三餐、球类运动、娱乐活动(下棋、打牌等)的名词前不加冠词。如：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①Have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breakfast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（吃早餐）, ② play 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football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（踢足球）, ③play </a:t>
            </a:r>
            <a:r>
              <a:rPr lang="zh-CN" altLang="en-US" sz="24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chess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(下棋)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☆注意：记住下列固定短语：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USA美国,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UK英国,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the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Internet网络。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the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day before yesterday前天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特殊情况：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1.a university一所大学  a European一位欧洲人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2.an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h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our一个小时    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an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h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onest man 一个诚实的人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445" y="981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75" y="55"/>
            <a:ext cx="10969200" cy="475920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巩固练习：选择题</a:t>
            </a:r>
            <a:endParaRPr lang="zh-CN" altLang="en-US" sz="24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)1.A little boy wrote ___“u”and ____“n”on the wall.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A．an;a      B.an;an       C.a;an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)2.On_______Sundays,I stay in bed till twelve o’clock.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A.a          B.the        C./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)3.I like to play ____basketball,but my brother likes to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play____guitar(吉他).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A./;the       B./;/       C.the;the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)4.Do you know ____man who is sitting over there?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A.a         B.the         C./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)5.I like playing _____ chess(下棋) with my friends.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A.a        B.the        C./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)6.They arrived at our school ______day before yesterday.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A./        B.an         C.the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)7.He likes playing_______piano(钢琴).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A.a        B.the         C.an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)8.Gui Lin is_______most beautiful(最美丽的) city in China.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A.the        B.an         C.a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772660" y="710565"/>
            <a:ext cx="476885" cy="52197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28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66895" y="138493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88390" y="250444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98395" y="333248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894455" y="391604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894455" y="475932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197735" y="545401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88390" y="627443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3470" y="413258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28600" y="233680"/>
            <a:ext cx="11798300" cy="651002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)9.We live on ______second(第二) floor.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A.a        B.the         C.an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)10. It’s too hot.Open________door(门),please.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A.a       B.an         C.the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)11.I believe that _____young(年轻人) have a gbright future(光明的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前途).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A.a       B.an         C.the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)12.______sun rises in the east(东方).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 The       B. A       C.An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)13.I have_______umbrella(雨伞).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A.a       B.an         C.the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)14.Lei Feng is ______honest man.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 the       B. a       C.an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)15.Guang Touqiang is _______ugly(丑陋的) man.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A.an       B. a        C.the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710815" y="62484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060190" y="272923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78865" y="364744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05050" y="440944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60190" y="530352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944880" y="627443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465955" y="153352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6685" y="167640"/>
            <a:ext cx="11885930" cy="4759325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二、数字</a:t>
            </a:r>
            <a:endParaRPr lang="zh-CN" altLang="en-US" sz="280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基数词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：zero,one,two,three,four,five,six,seven,eight,nine,ten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.序数词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：first,second,third,fourth,fifth,sixth,seventh,eighth,ninth,tenth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3.分数的表达法:分数用基数词，分母用序数词；当分数大于1时，分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母要加s.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如：三分之一：one third          五分之二：two fifths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4.数字单位量词：hundred百,thousand千,million百万,billion十亿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这四个量词的用法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：（1）当空格前面有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具体数字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时，这些词要用单数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形式。例如：    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There are 8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hundred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students in our school.（我们学校有800个学生）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（2）当空格前面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没有具体数字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时，要用这些词的“复数形式+of”的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短语。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</a:t>
            </a:r>
            <a:r>
              <a:rPr lang="zh-CN" altLang="en-US" sz="28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Millions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of people come to Shanghai.  数万人来上海。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8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（说明：空格前面没有具体数词）</a:t>
            </a:r>
            <a:endParaRPr lang="zh-CN" altLang="en-US" sz="28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6080" y="827405"/>
            <a:ext cx="11420475" cy="475932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zh-CN" altLang="en-US" sz="32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巩固练习：选择题</a:t>
            </a:r>
            <a:endParaRPr lang="zh-CN" altLang="en-US" sz="32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)1.--How much does it cost to build the school library? </a:t>
            </a:r>
            <a:endParaRPr lang="zh-CN" alt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--Four_____yuan.</a:t>
            </a:r>
            <a:endParaRPr lang="zh-CN" alt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A.million         B.millions      C.millions  of</a:t>
            </a:r>
            <a:endParaRPr lang="zh-CN" alt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)2.There were ____people dying in Si Chuan earthquake</a:t>
            </a:r>
            <a:endParaRPr lang="zh-CN" alt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in 2008.</a:t>
            </a:r>
            <a:endParaRPr lang="zh-CN" alt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2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A.thousand       B.thousands     C.thousands of</a:t>
            </a:r>
            <a:endParaRPr lang="zh-CN" altLang="en-US" sz="32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45515" y="2632075"/>
            <a:ext cx="433705" cy="64516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6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098030" y="4396105"/>
            <a:ext cx="433705" cy="645160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6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9955" y="476250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82880"/>
            <a:ext cx="12192000" cy="6296660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模块10和11：情态动词may/might表示“可能”和情态动词must,</a:t>
            </a:r>
            <a:r>
              <a:rPr lang="zh-CN" altLang="en-US" sz="2000" b="1">
                <a:gradFill>
                  <a:gsLst>
                    <a:gs pos="0">
                      <a:srgbClr val="FBFB11"/>
                    </a:gs>
                    <a:gs pos="100000">
                      <a:srgbClr val="838309"/>
                    </a:gs>
                  </a:gsLst>
                  <a:lin scaled="0"/>
                </a:gra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can/</a:t>
            </a:r>
            <a:r>
              <a:rPr lang="zh-CN" altLang="en-US" sz="2000" b="1">
                <a:solidFill>
                  <a:srgbClr val="FFFF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need的用法</a:t>
            </a:r>
            <a:endParaRPr lang="zh-CN" altLang="en-US" sz="20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1、情态动词后面要接动词原形。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如：I can 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speak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English.我会说英语。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2、can译为“能，会”。表示人的能力。否定式Can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t:意为“不会，不可能（表示否定的猜测）”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如：I can 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speak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Chinese.我会说汉语。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3. may意为“可以，可能”，表示许可或礼貌的请求。如：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May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I come  in?	  我可以进来吗？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4.must “必须，一定”。表示建议或有把握的猜测。(否定式mustn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t译为：不准)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如：You  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must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listen  to  your teacher carefully  in class.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上课时，你必须认真听老师讲课。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5.should“应该”。例如：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We 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should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study  hard.我们应该努力学习。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※注意:（1）以can或may 开头的问句时，肯定回答用can/may;否定回答用can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t/ mustn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 或者you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 better not （你最好不要…）.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例如：-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May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 put my bike here? -No, You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 better not.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(No,you </a:t>
            </a:r>
            <a:r>
              <a:rPr lang="en-US" altLang="zh-CN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mustn’t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.)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我能把自行车放这里吗？  你最好不要放这。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（2）以must开头的问句，肯定回答用must;否定回答要用needn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t(不必要)。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如： --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Must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I go now? 我现在得走了吗？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--No, you 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needn</a:t>
            </a:r>
            <a:r>
              <a:rPr lang="en-US" altLang="zh-CN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0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zh-CN" altLang="en-US" sz="20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.不，你不必要走。</a:t>
            </a:r>
            <a:endParaRPr lang="zh-CN" altLang="en-US" sz="20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1290" y="4819015"/>
            <a:ext cx="1496695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314960"/>
            <a:ext cx="10968990" cy="6403975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巩固练习：选择题</a:t>
            </a:r>
            <a:endParaRPr lang="zh-CN" altLang="en-US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)1.-Must I finish the work today,Mum?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-No,you ____.You can  finish it tomorrow.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A.mustn’t       B.can’t      C.needn’t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)2.-Who is the  man over there ?Is  it Mr Li?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-No,it ____be him.Mr Li is  much  taller.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A.mustn’t      B.can’t      C.needn’t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)3.You ___break  anything in Spring Festival.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A.may      B.can         C.mustn’t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)4.-___you swim?   -Yes.I’m good at it.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A.May       B.Can      C.Must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)5.--___ I speak to Smith?(打电话用语)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--Hang on,please.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 Shall       B.Will       C.May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12510" y="158750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40480" y="289941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027295" y="370459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53740" y="453707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154295" y="579247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230" y="224790"/>
            <a:ext cx="12067540" cy="6207125"/>
          </a:xfrm>
        </p:spPr>
        <p:txBody>
          <a:bodyPr>
            <a:noAutofit/>
          </a:bodyPr>
          <a:lstStyle/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模块12：祈使句</a:t>
            </a:r>
            <a:endParaRPr lang="zh-CN" altLang="en-US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1.祈使句的概念:表示叮嘱、劝告、禁止、建议、请求或命令的句子，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叫做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祈使句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2.祈使句的句型结构：以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动词原形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开头，无时态和数的变化。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例如：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Open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the door,please.请开门。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3.祈使句的否定句：由don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t或never开头。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例如：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Don</a:t>
            </a:r>
            <a:r>
              <a:rPr lang="en-US" altLang="zh-CN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t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waste your time! 别浪费你的时间了！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4.以let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s/please开头的祈使句,表示提出建议(let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s/please+动词原形)：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例如：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Let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’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 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go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home! 咱们回家吧！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5.无动词的祈使句：这类句子表示请示、命令和口号。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例如：①This way,please!请这边走！② Just a minute,please!请稍等！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6.No+动词ing形式：表示禁止。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例如：① No 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smoking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!禁止吸烟！  ②No </a:t>
            </a:r>
            <a:r>
              <a:rPr lang="zh-CN" altLang="en-US" sz="2800" b="1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parking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!禁止停车！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75" y="84455"/>
            <a:ext cx="11240770" cy="6545580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巩固练习(祈使句)：</a:t>
            </a:r>
            <a:endParaRPr lang="zh-CN" altLang="en-US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)1._____me,please.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A.Following      B.To follow        C.Follow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)2.Please _____the window.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A.close           B.closing        C.to close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)3.Let’s____basketball after school.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A.to play         B.playing         C.play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)4._____the lift.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A.No use        B.Don’t use     C.Using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)5._____a nice day!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A.Having         B.Has          C.Have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)6.Mary,_____ your homework to school tomorrow.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A.bring           B.to bring        C.brings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)7._____be late for school again,Tom.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A.Not            B.Doesn’t        C.Don’t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508240" y="80581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205" y="184213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142355" y="266255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16605" y="349250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538470" y="4260215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05205" y="521843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87770" y="6046470"/>
            <a:ext cx="405765" cy="583565"/>
          </a:xfrm>
          <a:prstGeom prst="rect">
            <a:avLst/>
          </a:prstGeom>
          <a:solidFill>
            <a:srgbClr val="FFFF00"/>
          </a:solidFill>
        </p:spPr>
        <p:txBody>
          <a:bodyPr wrap="none" rtlCol="0" anchor="t">
            <a:spAutoFit/>
          </a:bodyPr>
          <a:lstStyle/>
          <a:p>
            <a:r>
              <a:rPr lang="zh-CN" altLang="en-US" sz="3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455" y="34226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1610" y="257175"/>
            <a:ext cx="11829415" cy="634365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 </a:t>
            </a: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八年级上册英语口语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1.--Could you tell me which is the way to Room 209?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你能告诉我去209房间的路吗?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--This way,please. 请这边走。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2.—It’s going to rain.We can’t go to South Mountain.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要下雨了。我们不能去南山了。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--What a pity!真遗憾啊！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3.--Why not go to the park with me this weekend?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这个周末为什么不跟我去公园呢?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--Good idea.好主意。  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4.--You look so sad,Grace.What’s the matter?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你看上去这么伤心，格雷斯。你怎么啦?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--I lost my wallet.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我的钱包搞丢了。</a:t>
            </a: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endParaRPr lang="zh-CN" altLang="en-US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6535" y="121920"/>
            <a:ext cx="11975465" cy="609981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highlight>
                  <a:srgbClr val="FF0000"/>
                </a:highlight>
                <a:latin typeface="Times New Roman" panose="02020603050405020304" charset="0"/>
                <a:cs typeface="Times New Roman" panose="02020603050405020304" charset="0"/>
              </a:rPr>
              <a:t>模块1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：复习四种时态：一般现在时、一般过去时、一般将来时、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现在进行时。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(1)一般现在时谓语结构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①：动词原形 (主语是I/We/You/They和复数名词)。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 I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like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English.我喜欢英语。( 主语是I , like 是动词原形)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②动词第三人称单数形式(即：s/es结尾。主语是he/she/it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和单数名词)。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例如：He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likes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apples.他喜欢苹果。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主语是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He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, likes 是动词第三人称单数形式)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一般现在时的</a:t>
            </a: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关键词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：always,(总是)，often（经常）, usually（通常）, never从未；every day每天， every week每周, every year每年, sometimes有时候, at times时常。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1445" y="0"/>
            <a:ext cx="11929745" cy="653923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5.—How far is it from your home to school?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你家离学校有多远?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--About 5 kilometers.大约5公里。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6.--Who is taller,Jack or Mike?   --Jack. 杰克更高。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Jack 和Mike 谁更高?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7.—What’s the weather like today?  --It’s sunny.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今天天气怎样?                                晴朗的。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8.—You should always speak English in class.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你应该在课堂上总是讲英语。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--Good idea.好主意。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9.—Is she from England?她来自英国吗?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--Yes,she is.是的，她是。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10.—How about listening to the radio in English?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听英语广播怎么样?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--That’s a good idea.这是个好主意。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25730" y="222885"/>
            <a:ext cx="11858625" cy="651002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11.--Sorry I don’t know to do it.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对不起，我不知道怎么做。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--It doesn’t matter.没关系。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12.--Do you often watch English movies?    --Yes,I do.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你经常看英语电影吗?                           是的，我经常看。               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13.--Hi,Lingling,how was your weekend?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你好，玲玲。你的周末过得怎么样?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--Pretty good.很好。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14.—Remember to visit the Diwang Tower in Shenzhen.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记得在深圳要去参观帝王塔。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--OK,I will.好的，我会的。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15.—What’s the population of your hometown?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你的家乡人口多少?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--About 3 million.大约3百万。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6055" y="193040"/>
            <a:ext cx="11889740" cy="641858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16.—Would you like to go shopping with me this afternoon?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今天下午你愿意跟我去购物吗?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--Yes,I’d love to. 是的，我愿意。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17.—Is London an old city or a new city?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伦敦是一个旧的城市还是新的城市?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 An old city.一个旧的城市。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18.—You look beautiful today,Mary.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玛丽，你今天看上去很漂亮。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--Thank you.谢谢。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19.—What’s the matter with you ,Tony?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托尼，你怎么啦?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--I hurt my knee.我的膝盖受伤了。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20.—Which sport do you like,swimming or running?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游泳和跑步，你更喜欢哪一种运动?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--Swimming.游泳。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970" y="222885"/>
            <a:ext cx="11874500" cy="635825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21.--Oh,they missed the football match last night.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哦，昨晚他们输了足球比赛。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--Oh,bad luck.哦，真倒霉。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22.—Hello,my name is Lucy Brown.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你好，我叫Lucy Brown。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--Nice to meet you.见到你很高兴。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23.--Could you tell me the best way to get there?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你能告诉我去那里最好的路吗?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--Sure.可以。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24. --Does Tony go to school by bus?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托尼坐公交车上学吗?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--Yes,he does.是的，他是。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25.—Let’s go to Lao She Teahouse today.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今天咱们去老舍茶馆吧。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--That’s a good idea.这是个好主意。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5420" y="207645"/>
            <a:ext cx="11844020" cy="644906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26.--How often do you go to the cinema?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你多久去一次电影院?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--Once a week.每周一次。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27.—Where does the story take place?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这个故事发生在哪里?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--In Beijing.在北京。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28.—What’s your favourite animal?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你最喜欢的动物是什么?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--Monkey.猴子。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29.—Why do you like pandas?你为什么喜欢熊猫?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--Because they are cute.因为它们很可爱。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30.—Did you have a good time in the zoo?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你在动物园过得愉快吗?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--Yes,I did.是的。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6380" y="238125"/>
            <a:ext cx="11753215" cy="646366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31.—Was she reading a book by the river?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她正在河边看书吗?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--Yes,she was.是的，她是。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32.—Where did you go last weekend?上个周末你去哪里?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--To the beach.去海滩。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33.—What were you doing at 8Pm yesterday 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昨天晚上8点你正在干什么?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--I was watching TV.我在看电视。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34.—What time is it now by your watch?现在你的手表几点钟了?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--It’s 3:00.  (3点钟了。)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35.—Don’t listen to music when you ride your bike.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当你骑车时不要听音乐。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--OK,I won’t.好的，我不会听了。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35" y="207645"/>
            <a:ext cx="11843385" cy="643445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36.--You look pale.Are you all right?你看起来脸色苍白。你还好吗?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--I am OK.我很好。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37.—How much is the book?这本书多少钱?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--It’s 40 yuan.  40元。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38.—Thank you for inviting me to your party.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感谢你邀请我参加你的聚会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--You’re welcome.不用谢。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39.—Hello,may I speak to David?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喂，我可以找 David接电话吗?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--Hang on,please. 请稍等。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40.--What’s the temperature right now?现在温度多少?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--8 degrees.   8度。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41.--Happy birthday to you,Mary.祝你生日快乐，玛丽。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--Thank you. 谢谢你。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0335" y="0"/>
            <a:ext cx="11724005" cy="685800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ctr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口语交际巩固练习：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)1.--Could you tell me which is the way to Room 209?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--__________.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A.Thank you.    B. This way,please   C.You’re right.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)2.--It’s going to rain.We can’t go to South Mountain.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--___________.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A.I don’t like it    B.Good idea        C. What a pity!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)3.--How far is it from your home to school?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--____________.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A.About 5 kilometers.    B.It’s small.      C.It’s famous.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)4.--What’s the weather like today?  --__________.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A.It’s red.             BYes,it is.            C.It’s sunny.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)5.--Hello,may I speak to David?     --__________.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A.I am Lilei.        B. Hang on,please.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C.Thank you very much.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85" y="478155"/>
            <a:ext cx="16573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B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6695" y="1707515"/>
            <a:ext cx="153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9720" y="2899410"/>
            <a:ext cx="3619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37185" y="4339590"/>
            <a:ext cx="3022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52425" y="5115560"/>
            <a:ext cx="2870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8595" y="211455"/>
            <a:ext cx="11814175" cy="643445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)6.--Sorry I don’t know to do it.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--__________.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A.It doesn’t matter.        B.You’re right.     C.OK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)7.--Would you like to go shopping with me this afternoon?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--___________.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A.Yes,it does.   B.What a pity!        C.Yes,I’d love to.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)8.--Was she reading a book by the river? --__________.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A.Oh,really?    B.Yes,she was.       C.She was a girl.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)9.--How much is the book?     --____________.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A.It’s 40 yuan.     B.It’s a dog.      C.It’s about 25 kilometers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)10.--Happy birthday to you,Mary.        --__________.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A.Happy birthday to you.     B.Nice to meet you.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C.Thank you.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   )11.--What’s the temperature right now?     --_________.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A.It’s rainy.         B. 8 degrees.        C.It’s white.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84810" y="211455"/>
            <a:ext cx="393065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48615" y="1558925"/>
            <a:ext cx="1892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84810" y="2906395"/>
            <a:ext cx="2266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62585" y="3710305"/>
            <a:ext cx="2717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A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07035" y="4545330"/>
            <a:ext cx="2266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C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1640" y="5861685"/>
            <a:ext cx="1530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B</a:t>
            </a:r>
            <a:endParaRPr lang="en-US" altLang="zh-CN" sz="3200" b="1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0880" y="0"/>
            <a:ext cx="134112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4145" y="0"/>
            <a:ext cx="11903710" cy="685800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         </a:t>
            </a: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八年级 （上册）短语类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1.agree  with sb.同意某人           16.ask for a leave请假   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2.as…as和…一样                        17.at the  age of在…岁时   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3.at last最后                               18.be good for对…有益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4.be/come  from来自…               19. be different  from与…不同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5.be famous for以…而出名         20.because  of+名词：由于…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6.be  sure确信                            21.cut one’s hair理发    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7. between …and在…和…之间   22. enjoy oneself过得快乐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8.come  true实现                        23. from …to从…到…     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9.each  other互相                       24. get on well with与…相处融洽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10. fall  down掉下                      25. get  to到达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11.first aid急救                          26.have to不得不            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12. get angry with生某人的气    27.help sb. with sth.帮助某人做某事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13.get  on/off上车/下车              28.hear about/of听说                  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14.go  off  熄灭 ,停电                 29.look up查找(在字典、网络中查找)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15. have a good time玩得高兴   30.stay away from远离…  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9795" y="0"/>
            <a:ext cx="98806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2245" y="621665"/>
            <a:ext cx="11790680" cy="4759325"/>
          </a:xfrm>
        </p:spPr>
        <p:txBody>
          <a:bodyPr>
            <a:normAutofit lnSpcReduction="20000"/>
          </a:bodyPr>
          <a:lstStyle/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(2)</a:t>
            </a: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一般过去时谓语结构：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①.was/were(系动词am/is/are的过去式)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②动词的过去式(规则动词以ed结尾；不规则动词的过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去式)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例如：He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went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to Gui Lin last week.上周他去桂林了。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(went是go的过去式，go是不规则动词)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We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played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basketball yesterday.昨天我们打篮球。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(played是play的过去式，play是规则动词)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一般过去时的</a:t>
            </a: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关键词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：yesterday昨天, last night昨晚, last week上周,last year去年，ago以前, in 1998在1998年,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just now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刚才, 等表示过去的时间状语。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7925" y="495300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0180" y="0"/>
            <a:ext cx="12021820" cy="644906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31.ask for help 呼救                            49.close down关闭        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32.pay attention to 关注；注意           50.in time 及时       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33.in order to为了                              51.in the middle of 在…中间     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34.in danger濒危 ；处于危险中           52.live on以…为食      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35. less and less越来越少                    53.make friends with 与…交朋友              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36. look after照顾                               54. of course当然可以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37.none of（多数之中）没有一个        55. on time按时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38.not only… but also不但…而且       56. one  of其中之一           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39.on  earth 究竟                                 57. sell  out卖完           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40.once  or  twice一两次                      58.say goodbye to sb.与某人告别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41.raise  money 筹钱                           59. shake hands 握手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42.send sth. to sb.发送某物给某人       60.so…that 如此…以至于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43.say  hello to sb.向某人问好             61. stand in a line排队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44.show sb. around带某人参观某地    62.think  about  考虑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45.smile at sb.对某人微笑                   63.write  down写下，记下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46.the way to到…的路                        64.in short 总之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47.thousands  of成千上万                   65.at the bottom of 在…的底部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48.walk  along沿着…走                      66.hang on稍等    </a:t>
            </a:r>
            <a:endParaRPr lang="en-US" altLang="zh-CN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820" y="4826000"/>
            <a:ext cx="156718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-57785"/>
            <a:ext cx="5465445" cy="697357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31.thousands  of成千上万    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32.walk  along沿着…走    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33.side by side 并排地        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34.in the end最后；终于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35.ask for a leave请假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36.at the  age of在…岁时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37.be good for对…有益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38. be different  from与…不同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39.because  of+名词：由于…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40.cut one’s hair理发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41. enjoy oneself过得快乐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42. from …to从…到… 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43. get on well with与…相处融洽  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44. get  to到达           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45.have to不得不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46.help sb. with sth.帮助某人做某事               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47.hear about/of听说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48.look up查找(在字典、网络中查找)</a:t>
            </a:r>
            <a:endParaRPr lang="zh-CN" altLang="en-US" sz="2400" b="1" spc="150">
              <a:solidFill>
                <a:schemeClr val="tx1"/>
              </a:solidFill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49.stay away from远离…  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969000" y="-72390"/>
            <a:ext cx="6223000" cy="71088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  <a:sym typeface="+mn-ea"/>
              </a:rPr>
              <a:t>50.close down关闭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  <a:sym typeface="+mn-ea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51.in time 及时      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52.in the middle of在中间    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53.live on以…为食            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54.make friends with 与…交朋友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55. of course当然可以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56. on time按时          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57. one  of其中之一           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58. sell  out卖完              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59.say goodbye to sb.与某人告别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60. shake hands with sb.与某人握手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61.so…that 如此…以至于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62. stand in a line排队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63.think  about  考虑         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64.write  down写下，记下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65.in short 总之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66.at the bottom of 在…的底部               67.hang on稍等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zh-CN" altLang="en-US" sz="2400" b="1" spc="150">
                <a:uFillTx/>
                <a:latin typeface="Times New Roman" panose="02020603050405020304" charset="0"/>
                <a:ea typeface="微软雅黑" panose="020B0503020204020204" pitchFamily="34" charset="-122"/>
                <a:cs typeface="Times New Roman" panose="02020603050405020304" charset="0"/>
              </a:rPr>
              <a:t>68.take away 夺去；侵占  </a:t>
            </a:r>
            <a:endParaRPr lang="zh-CN" altLang="en-US" sz="2400" b="1" spc="150">
              <a:uFillTx/>
              <a:latin typeface="Times New Roman" panose="02020603050405020304" charset="0"/>
              <a:ea typeface="微软雅黑" panose="020B0503020204020204" pitchFamily="34" charset="-122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9230" y="182245"/>
            <a:ext cx="11814175" cy="649351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                 </a:t>
            </a: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 八年级英语上册必背的单词(共76个)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以a开头的单词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1.act幕 2.accept 接受3.accident交通事故 4. allow允许5.appear出现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6.area区域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以b开头的单词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1.broken破碎的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以c开头的单词：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1.calm镇静的 2.careless粗心的   3.cheer为…加油 4.choice选择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6.correct改正  6.classmate同班同学 7.college大学 8.common普通的 9.compare与…作比较  10.complete使完整  11.countryside乡下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12.corner拐角  13.crowded 拥挤的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以d开头的单词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1.describe描述  2.develop培养   3.drop使落下  4.dry干的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0" y="495300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0660" y="192405"/>
            <a:ext cx="11798300" cy="652526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以e开头的单词：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1.enough足够的  2.especially尤其 3.except除…之外 4.excellent出色的  5.experience经验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以f开头的单词：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1.feed喂  2.field田地 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以g开头的单词：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1.gift礼物  2.government政府   3.grammar语法 4.ground地面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以h开头的单词：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1.harmful有害的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以i开头的单词：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1.immediately  立刻   2.improve提高；改进   3.inside在里面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4.interested感兴趣的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0" y="481266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11889740" cy="6449060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以l开头的单词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：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1.lift电梯  2.local当地的 3.loudly大声地  4.low低的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以m开头的单词：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1.main主要的  2.magic魔术 3.mind介意  4.mistake错误的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5.mountain 山脉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以n开头的单词：</a:t>
            </a: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1.neither也不  2.notice注意到 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以o开头的单词：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1.outside在外面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以p开头的单词：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pale苍白的park停泊 peace和平共pollution污染power电 present礼物 probably可能protect保护    public公共的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以r开头的单词：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1.relaxing使人放松的  2.risk风险   3.rubbish垃圾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0440" y="486219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1140" y="237490"/>
            <a:ext cx="11783060" cy="641921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以s开头的单词：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1.shy害羞的  2.situation形势   3.southeast东南  4.stay 停留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5.suddently 突然地     6.surprise惊奇 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以t开头的单词：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1.temperature温度    2.terrible可怕的  3.throw扔；掷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4.twentieth第二十     5.twice两次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以v开头的单词：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1.video视频的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11328400" y="126873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4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73990"/>
            <a:ext cx="11769090" cy="6509385"/>
          </a:xfrm>
        </p:spPr>
        <p:txBody>
          <a:bodyPr vert="horz" lIns="90000" tIns="46800" rIns="90000" bIns="46800" rtlCol="0">
            <a:noAutofit/>
          </a:bodyPr>
          <a:lstStyle/>
          <a:p>
            <a:pPr marL="0" lvl="0" indent="0" algn="ctr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  <a:sym typeface="+mn-ea"/>
              </a:rPr>
              <a:t>巩固练习：根据汉语写出单词</a:t>
            </a:r>
            <a:endParaRPr lang="en-US" altLang="zh-CN" sz="2800" b="1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1.接受________       2.交通事故__________     3.镇静的________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4.同班同学_________ 5.大学___________      6.拥挤的_________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7.干的_________      8.足够的__________       9.尤其__________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10.出色的_________ 11.田地___________       12.礼物_________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13.电梯_________     14.当地的_________       15.介意_________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16.政府__________   17.也不___________       18.苍白的_______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19.污染__________    20.电____________        21.可能________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indent="0" algn="l">
              <a:lnSpc>
                <a:spcPct val="15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28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22.保护_________      23.垃圾__________        24.温度________</a:t>
            </a: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lvl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endParaRPr lang="en-US" altLang="zh-CN" sz="28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0" y="0"/>
            <a:ext cx="1651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090" y="197485"/>
            <a:ext cx="11726545" cy="6505575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3665" y="496570"/>
            <a:ext cx="11958955" cy="4759325"/>
          </a:xfrm>
        </p:spPr>
        <p:txBody>
          <a:bodyPr>
            <a:normAutofit lnSpcReduction="20000"/>
          </a:bodyPr>
          <a:lstStyle/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(3)</a:t>
            </a: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一般将来时谓语结构：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①.will+动词原形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②be going to+动词原形(注：be包括am/is/are)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例如：①The professor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will visit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our school next week.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那位教授将于下周来我们学校访问。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②He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is going to meet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an old friend tomorrow.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明天他将去会见一位老朋友。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一般将来时的</a:t>
            </a: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关键词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：tomorrow明天；this afternoon今天下午；tonight今晚;soon不久; next week下个星期；next month下个月；next year明年； in the future在未来；in five days 五天以后，等等表示将来的时间状语。 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1560" y="495300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(4)</a:t>
            </a: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现在进行时谓语结构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            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am /is/are+动词的现在分词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注意：现在分词是:词尾加ing 的动词。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例如：① We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are talking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now. 我们现在正在谈话。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②She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is writing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她正在写字。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现在进行时的</a:t>
            </a: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关键词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：Look看, Listen听, Now现在,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Be quiet请安静!  at this moment此时此刻。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9470" y="4537075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05" y="0"/>
            <a:ext cx="11123930" cy="6889115"/>
          </a:xfrm>
        </p:spPr>
        <p:txBody>
          <a:bodyPr>
            <a:noAutofit/>
          </a:bodyPr>
          <a:lstStyle/>
          <a:p>
            <a:pPr indent="0" algn="ctr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巩固练习：</a:t>
            </a:r>
            <a:endParaRPr lang="zh-CN" altLang="en-US" sz="280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)1.Listen!Someone______in the next room.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A.cried       B.crying    C.is crying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)2.Tom____a panda in the zoo last week.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A.will see     B.sees      C.saw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)3.Look!The girls______over there.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A.dance         B.are dancing       C.is dancing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)4.I______ my homework  when my mother came 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home.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A.am  doing     B.was doing       C.did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)5.She often ______ shopping  with her mother.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A.goes        B.go        C.went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   )6.We_____swimming tomorrow afternoon. 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indent="0">
              <a:lnSpc>
                <a:spcPct val="100000"/>
              </a:lnSpc>
              <a:spcAft>
                <a:spcPct val="0"/>
              </a:spcAft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A. to go       B.goes       C. will go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835650" y="1869440"/>
            <a:ext cx="52070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922395" y="2871470"/>
            <a:ext cx="52070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76395" y="4311015"/>
            <a:ext cx="52070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56385" y="5283200"/>
            <a:ext cx="52070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053455" y="6274435"/>
            <a:ext cx="52070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835650" y="908050"/>
            <a:ext cx="520700" cy="58356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√</a:t>
            </a:r>
            <a:endParaRPr lang="zh-CN" altLang="en-US" sz="3200" b="1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0" y="4894580"/>
            <a:ext cx="1905000" cy="1905000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3825" y="1165915"/>
            <a:ext cx="10969200" cy="4759200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模块2：形容词比较级的构成规则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(1)一般在词尾加-er.例如：tall---taller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(2)以字母e结尾的形容词，直接加-r. 例如：nice---nicer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(3)以重读闭音节结尾的形容词，如果末尾只有一个辅音字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母，应双写该字母，再加-er.例如：big---bigger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(4)以“辅音字母+y”结尾的形容词，要改y 成i，再加-er.</a:t>
            </a: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例如：easy---easier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注意：比较级句子的</a:t>
            </a:r>
            <a:r>
              <a:rPr lang="zh-CN" altLang="en-US" sz="3200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关键词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是than.例如：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Shanghai is </a:t>
            </a:r>
            <a:r>
              <a:rPr lang="zh-CN" altLang="en-US" sz="3200" u="sng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busier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zh-CN" altLang="en-US" sz="320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than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Nanjing.上海比南京繁华。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en-US" altLang="zh-CN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     </a:t>
            </a:r>
            <a:r>
              <a:rPr lang="zh-CN" altLang="en-US" sz="32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(busier是比较级)</a:t>
            </a:r>
            <a:endParaRPr lang="zh-CN" altLang="en-US" sz="320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7440" y="5164455"/>
            <a:ext cx="1905000" cy="1693545"/>
          </a:xfrm>
          <a:prstGeom prst="rect">
            <a:avLst/>
          </a:prstGeom>
        </p:spPr>
      </p:pic>
    </p:spTree>
    <p:custDataLst>
      <p:tags r:id="rId3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7490" y="206375"/>
            <a:ext cx="11717020" cy="6493510"/>
          </a:xfrm>
        </p:spPr>
        <p:txBody>
          <a:bodyPr>
            <a:noAutofit/>
          </a:bodyPr>
          <a:lstStyle/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rgbClr val="FF0000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模块3</a:t>
            </a: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：多音节形容词的比较级；副词的基本用法；副词的比较级构成规则。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(1)多音节形容词的比较级：要在其前面加more构成比较级。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例如：popular---more popular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(2)副词的比较级构成规则与形容词的比较级构成规则相同。但是必须注意：凡是以“ly”结尾的副词(early除外)变成比较级，要在其前面加more . 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例如：①quickly--- more quickly    ②carefully---more carefully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③early---earlier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(3)</a:t>
            </a: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副词的基本用法：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1. 副词是用来修饰动词、形容词和副词的。副词放在动词的后面，形容词的前面。例如：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The old man walks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slowly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. 这个老人走路很慢。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(副词slowly 放在动词walks的后面。)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2.大多数的副词是由形容词加-ly 构成的。例如：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 ①Careful+ly→carefully     ②safe+ly→safely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注意：有</a:t>
            </a:r>
            <a:r>
              <a:rPr lang="zh-CN" altLang="en-US" sz="2400" b="1">
                <a:solidFill>
                  <a:schemeClr val="tx1"/>
                </a:solidFill>
                <a:highlight>
                  <a:srgbClr val="FFFF00"/>
                </a:highlight>
                <a:latin typeface="Times New Roman" panose="02020603050405020304" charset="0"/>
                <a:cs typeface="Times New Roman" panose="02020603050405020304" charset="0"/>
              </a:rPr>
              <a:t>四个词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既可作形容词也可以作副词：hard困难的,early早的,fast快的；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algn="l">
              <a:lnSpc>
                <a:spcPct val="100000"/>
              </a:lnSpc>
              <a:spcAft>
                <a:spcPct val="0"/>
              </a:spcAft>
              <a:buClrTx/>
              <a:buSzTx/>
              <a:buNone/>
            </a:pP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</a:t>
            </a:r>
            <a:r>
              <a:rPr lang="en-US" altLang="zh-CN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         </a:t>
            </a:r>
            <a:r>
              <a:rPr lang="zh-CN" altLang="en-US" sz="2400" b="1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late晚的.</a:t>
            </a:r>
            <a:endParaRPr lang="zh-CN" altLang="en-US" sz="2400" b="1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ags/tag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0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0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12.xml><?xml version="1.0" encoding="utf-8"?>
<p:tagLst xmlns:p="http://schemas.openxmlformats.org/presentationml/2006/main">
  <p:tag name="AS_OS" val="Unix 3.10 unknown"/>
  <p:tag name="AS_RELEASE_DATE" val="2023.03.31"/>
  <p:tag name="AS_TITLE" val="Aspose.Slides for Java"/>
  <p:tag name="AS_VERSION" val="23.3"/>
</p:tagLst>
</file>

<file path=ppt/tags/tag1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2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3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3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4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4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5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3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4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8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60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1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2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AG_VERSION" val="1.0"/>
  <p:tag name="KSO_WM_TEMPLATE_CATEGORY" val="custom"/>
  <p:tag name="KSO_WM_TEMPLATE_INDEX" val="20205176"/>
  <p:tag name="KSO_WM_UNIT_COMPATIBLE" val="0"/>
  <p:tag name="KSO_WM_UNIT_DIAGRAM_ISNUMVISUAL" val="0"/>
  <p:tag name="KSO_WM_UNIT_DIAGRAM_ISREFERUNIT" val="0"/>
  <p:tag name="KSO_WM_UNIT_HIGHLIGHT" val="0"/>
  <p:tag name="KSO_WM_UNIT_ID" val="custom20205176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64.xml><?xml version="1.0" encoding="utf-8"?>
<p:tagLst xmlns:p="http://schemas.openxmlformats.org/presentationml/2006/main">
  <p:tag name="KSO_WM_BEAUTIFY_FLAG" val="#wm#"/>
  <p:tag name="KSO_WM_SLIDE_ID" val="custom20205176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176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3.xml><?xml version="1.0" encoding="utf-8"?>
<p:tagLst xmlns:p="http://schemas.openxmlformats.org/presentationml/2006/main">
  <p:tag name="KSO_WM_UNIT_TABLE_BEAUTIFY" val="smartTable{d8898336-7e0b-4a1e-affb-d3f73a270a73}"/>
  <p:tag name="TABLE_ENDDRAG_ORIGIN_RECT" val="845*225"/>
  <p:tag name="TABLE_ENDDRAG_RECT" val="31*287*845*225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8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8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.xml><?xml version="1.0" encoding="utf-8"?>
<p:tagLst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9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0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2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3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4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5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6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7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8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19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0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2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3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4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5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6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7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8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29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0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2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3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4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5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6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7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8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39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4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40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4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42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43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44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45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46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5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6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7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8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ppt/theme/themeOverride9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22894</Words>
  <Application>WPS 演示</Application>
  <PresentationFormat/>
  <Paragraphs>851</Paragraphs>
  <Slides>47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47</vt:i4>
      </vt:variant>
    </vt:vector>
  </HeadingPairs>
  <TitlesOfParts>
    <vt:vector size="55" baseType="lpstr">
      <vt:lpstr>Arial</vt:lpstr>
      <vt:lpstr>宋体</vt:lpstr>
      <vt:lpstr>Wingdings</vt:lpstr>
      <vt:lpstr>微软雅黑</vt:lpstr>
      <vt:lpstr>Wingdings</vt:lpstr>
      <vt:lpstr>Times New Roman</vt:lpstr>
      <vt:lpstr>Calibri</vt:lpstr>
      <vt:lpstr>Office 主题​​</vt:lpstr>
      <vt:lpstr>八年级(上)期末总复习内容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二一教育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21cnjy.com</dc:creator>
  <cp:keywords>21</cp:keywords>
  <cp:lastModifiedBy>JonMMx 2000</cp:lastModifiedBy>
  <cp:revision>1</cp:revision>
  <cp:lastPrinted>2024-10-09T21:39:00Z</cp:lastPrinted>
  <dcterms:created xsi:type="dcterms:W3CDTF">2024-10-09T21:39:00Z</dcterms:created>
  <dcterms:modified xsi:type="dcterms:W3CDTF">2024-10-10T22:42:37Z</dcterms:modified>
  <cp:version>4862324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