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4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1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510" r:id="rId5"/>
    <p:sldId id="426" r:id="rId6"/>
    <p:sldId id="428" r:id="rId7"/>
    <p:sldId id="472" r:id="rId8"/>
    <p:sldId id="430" r:id="rId9"/>
    <p:sldId id="433" r:id="rId10"/>
    <p:sldId id="431" r:id="rId11"/>
    <p:sldId id="447" r:id="rId12"/>
    <p:sldId id="448" r:id="rId13"/>
    <p:sldId id="439" r:id="rId14"/>
    <p:sldId id="436" r:id="rId15"/>
    <p:sldId id="438" r:id="rId16"/>
    <p:sldId id="464" r:id="rId17"/>
    <p:sldId id="465" r:id="rId18"/>
    <p:sldId id="440" r:id="rId19"/>
    <p:sldId id="458" r:id="rId20"/>
    <p:sldId id="460" r:id="rId21"/>
    <p:sldId id="459" r:id="rId22"/>
    <p:sldId id="461" r:id="rId23"/>
    <p:sldId id="462" r:id="rId24"/>
    <p:sldId id="266" r:id="rId25"/>
    <p:sldId id="263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earning" initials="i" lastIdx="0" clrIdx="0"/>
  <p:cmAuthor id="1" name="微软用户" initials="微" lastIdx="0" clrIdx="0"/>
  <p:cmAuthor id="2" name="赵巍" initials="赵" lastIdx="0" clrIdx="0"/>
  <p:cmAuthor id="3" name="作者" initials="A" lastIdx="0" clrIdx="1"/>
  <p:cmAuthor id="4" name="Vicky WJY" initials="V" lastIdx="0" clrIdx="3"/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0" y="67"/>
      </p:cViewPr>
      <p:guideLst>
        <p:guide orient="horz" pos="2160"/>
        <p:guide pos="38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heme" Target="../theme/theme4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4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9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53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dirty="0"/>
              <a:t>请你输入</a:t>
            </a:r>
          </a:p>
        </p:txBody>
      </p:sp>
    </p:spTree>
    <p:extLst>
      <p:ext uri="{BB962C8B-B14F-4D97-AF65-F5344CB8AC3E}">
        <p14:creationId xmlns:p14="http://schemas.microsoft.com/office/powerpoint/2010/main" val="2517581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808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0150" y="542290"/>
            <a:ext cx="9791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748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 userDrawn="1"/>
        </p:nvSpPr>
        <p:spPr>
          <a:xfrm>
            <a:off x="1644650" y="631190"/>
            <a:ext cx="2385695" cy="49974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dirty="0"/>
              <a:t>我是很长很长的标题</a:t>
            </a:r>
          </a:p>
        </p:txBody>
      </p:sp>
    </p:spTree>
    <p:extLst>
      <p:ext uri="{BB962C8B-B14F-4D97-AF65-F5344CB8AC3E}">
        <p14:creationId xmlns:p14="http://schemas.microsoft.com/office/powerpoint/2010/main" val="263600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0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4551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360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96464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8387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70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6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6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15690" y="550615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39083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2" Type="http://schemas.openxmlformats.org/officeDocument/2006/relationships/tags" Target="../tags/tag281.xml"/><Relationship Id="rId16" Type="http://schemas.openxmlformats.org/officeDocument/2006/relationships/image" Target="../media/image14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97.xml"/><Relationship Id="rId9" Type="http://schemas.openxmlformats.org/officeDocument/2006/relationships/tags" Target="../tags/tag30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3" Type="http://schemas.openxmlformats.org/officeDocument/2006/relationships/tags" Target="../tags/tag319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tags" Target="../tags/tag336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5" Type="http://schemas.openxmlformats.org/officeDocument/2006/relationships/tags" Target="../tags/tag341.xml"/><Relationship Id="rId4" Type="http://schemas.openxmlformats.org/officeDocument/2006/relationships/tags" Target="../tags/tag340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5" Type="http://schemas.openxmlformats.org/officeDocument/2006/relationships/tags" Target="../tags/tag349.xml"/><Relationship Id="rId10" Type="http://schemas.openxmlformats.org/officeDocument/2006/relationships/tags" Target="../tags/tag354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61.xml"/><Relationship Id="rId9" Type="http://schemas.openxmlformats.org/officeDocument/2006/relationships/tags" Target="../tags/tag3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75.xml"/><Relationship Id="rId9" Type="http://schemas.openxmlformats.org/officeDocument/2006/relationships/tags" Target="../tags/tag3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8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8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9" Type="http://schemas.openxmlformats.org/officeDocument/2006/relationships/tags" Target="../tags/tag155.xml"/><Relationship Id="rId21" Type="http://schemas.openxmlformats.org/officeDocument/2006/relationships/tags" Target="../tags/tag137.xml"/><Relationship Id="rId34" Type="http://schemas.openxmlformats.org/officeDocument/2006/relationships/tags" Target="../tags/tag150.xml"/><Relationship Id="rId42" Type="http://schemas.openxmlformats.org/officeDocument/2006/relationships/tags" Target="../tags/tag158.xml"/><Relationship Id="rId47" Type="http://schemas.openxmlformats.org/officeDocument/2006/relationships/image" Target="../media/image10.png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9" Type="http://schemas.openxmlformats.org/officeDocument/2006/relationships/tags" Target="../tags/tag145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37" Type="http://schemas.openxmlformats.org/officeDocument/2006/relationships/tags" Target="../tags/tag153.xml"/><Relationship Id="rId40" Type="http://schemas.openxmlformats.org/officeDocument/2006/relationships/tags" Target="../tags/tag156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tags" Target="../tags/tag152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4" Type="http://schemas.openxmlformats.org/officeDocument/2006/relationships/tags" Target="../tags/tag160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43" Type="http://schemas.openxmlformats.org/officeDocument/2006/relationships/tags" Target="../tags/tag159.xml"/><Relationship Id="rId48" Type="http://schemas.openxmlformats.org/officeDocument/2006/relationships/image" Target="../media/image11.png"/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38" Type="http://schemas.openxmlformats.org/officeDocument/2006/relationships/tags" Target="../tags/tag154.xml"/><Relationship Id="rId46" Type="http://schemas.openxmlformats.org/officeDocument/2006/relationships/image" Target="../media/image9.png"/><Relationship Id="rId20" Type="http://schemas.openxmlformats.org/officeDocument/2006/relationships/tags" Target="../tags/tag136.xml"/><Relationship Id="rId41" Type="http://schemas.openxmlformats.org/officeDocument/2006/relationships/tags" Target="../tags/tag15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tags" Target="../tags/tag198.xml"/><Relationship Id="rId39" Type="http://schemas.openxmlformats.org/officeDocument/2006/relationships/tags" Target="../tags/tag211.xml"/><Relationship Id="rId21" Type="http://schemas.openxmlformats.org/officeDocument/2006/relationships/tags" Target="../tags/tag193.xml"/><Relationship Id="rId34" Type="http://schemas.openxmlformats.org/officeDocument/2006/relationships/tags" Target="../tags/tag206.xml"/><Relationship Id="rId42" Type="http://schemas.openxmlformats.org/officeDocument/2006/relationships/tags" Target="../tags/tag214.xml"/><Relationship Id="rId47" Type="http://schemas.openxmlformats.org/officeDocument/2006/relationships/tags" Target="../tags/tag219.xml"/><Relationship Id="rId50" Type="http://schemas.openxmlformats.org/officeDocument/2006/relationships/tags" Target="../tags/tag222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9" Type="http://schemas.openxmlformats.org/officeDocument/2006/relationships/tags" Target="../tags/tag201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32" Type="http://schemas.openxmlformats.org/officeDocument/2006/relationships/tags" Target="../tags/tag204.xml"/><Relationship Id="rId37" Type="http://schemas.openxmlformats.org/officeDocument/2006/relationships/tags" Target="../tags/tag209.xml"/><Relationship Id="rId40" Type="http://schemas.openxmlformats.org/officeDocument/2006/relationships/tags" Target="../tags/tag212.xml"/><Relationship Id="rId45" Type="http://schemas.openxmlformats.org/officeDocument/2006/relationships/tags" Target="../tags/tag217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tags" Target="../tags/tag200.xml"/><Relationship Id="rId36" Type="http://schemas.openxmlformats.org/officeDocument/2006/relationships/tags" Target="../tags/tag208.xml"/><Relationship Id="rId49" Type="http://schemas.openxmlformats.org/officeDocument/2006/relationships/tags" Target="../tags/tag221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tags" Target="../tags/tag203.xml"/><Relationship Id="rId44" Type="http://schemas.openxmlformats.org/officeDocument/2006/relationships/tags" Target="../tags/tag216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tags" Target="../tags/tag199.xml"/><Relationship Id="rId30" Type="http://schemas.openxmlformats.org/officeDocument/2006/relationships/tags" Target="../tags/tag202.xml"/><Relationship Id="rId35" Type="http://schemas.openxmlformats.org/officeDocument/2006/relationships/tags" Target="../tags/tag207.xml"/><Relationship Id="rId43" Type="http://schemas.openxmlformats.org/officeDocument/2006/relationships/tags" Target="../tags/tag215.xml"/><Relationship Id="rId48" Type="http://schemas.openxmlformats.org/officeDocument/2006/relationships/tags" Target="../tags/tag220.xml"/><Relationship Id="rId8" Type="http://schemas.openxmlformats.org/officeDocument/2006/relationships/tags" Target="../tags/tag180.xml"/><Relationship Id="rId51" Type="http://schemas.openxmlformats.org/officeDocument/2006/relationships/slideLayout" Target="../slideLayouts/slideLayout7.xml"/><Relationship Id="rId3" Type="http://schemas.openxmlformats.org/officeDocument/2006/relationships/tags" Target="../tags/tag175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33" Type="http://schemas.openxmlformats.org/officeDocument/2006/relationships/tags" Target="../tags/tag205.xml"/><Relationship Id="rId38" Type="http://schemas.openxmlformats.org/officeDocument/2006/relationships/tags" Target="../tags/tag210.xml"/><Relationship Id="rId46" Type="http://schemas.openxmlformats.org/officeDocument/2006/relationships/tags" Target="../tags/tag218.xml"/><Relationship Id="rId20" Type="http://schemas.openxmlformats.org/officeDocument/2006/relationships/tags" Target="../tags/tag192.xml"/><Relationship Id="rId41" Type="http://schemas.openxmlformats.org/officeDocument/2006/relationships/tags" Target="../tags/tag213.xml"/><Relationship Id="rId1" Type="http://schemas.openxmlformats.org/officeDocument/2006/relationships/tags" Target="../tags/tag173.xml"/><Relationship Id="rId6" Type="http://schemas.openxmlformats.org/officeDocument/2006/relationships/tags" Target="../tags/tag17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10" Type="http://schemas.openxmlformats.org/officeDocument/2006/relationships/tags" Target="../tags/tag232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44.xml"/><Relationship Id="rId10" Type="http://schemas.openxmlformats.org/officeDocument/2006/relationships/tags" Target="../tags/tag249.xml"/><Relationship Id="rId4" Type="http://schemas.openxmlformats.org/officeDocument/2006/relationships/tags" Target="../tags/tag243.xml"/><Relationship Id="rId9" Type="http://schemas.openxmlformats.org/officeDocument/2006/relationships/tags" Target="../tags/tag24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tags" Target="../tags/tag275.xml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33" Type="http://schemas.openxmlformats.org/officeDocument/2006/relationships/image" Target="../media/image13.png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29" Type="http://schemas.openxmlformats.org/officeDocument/2006/relationships/tags" Target="../tags/tag278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32" Type="http://schemas.openxmlformats.org/officeDocument/2006/relationships/image" Target="../media/image12.png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28" Type="http://schemas.openxmlformats.org/officeDocument/2006/relationships/tags" Target="../tags/tag277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tags" Target="../tags/tag276.xml"/><Relationship Id="rId30" Type="http://schemas.openxmlformats.org/officeDocument/2006/relationships/tags" Target="../tags/tag279.xml"/><Relationship Id="rId8" Type="http://schemas.openxmlformats.org/officeDocument/2006/relationships/tags" Target="../tags/tag2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61237" y="1859340"/>
            <a:ext cx="107163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Normal" panose="020B0400000000000000" charset="-122"/>
              </a:rPr>
              <a:t>Unit 9 Can you come to my party?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Normal" panose="020B0400000000000000" charset="-122"/>
              </a:rPr>
              <a:t>复习课件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45524" y="3674835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人教版八年级上册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rcRect t="23189" b="24875"/>
          <a:stretch>
            <a:fillRect/>
          </a:stretch>
        </p:blipFill>
        <p:spPr>
          <a:xfrm>
            <a:off x="317500" y="1165860"/>
            <a:ext cx="8437880" cy="2112010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1735559" y="1927686"/>
            <a:ext cx="1758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1800" b="1" kern="1200">
                <a:solidFill>
                  <a:srgbClr val="C00000"/>
                </a:solidFill>
                <a:latin typeface="Arial Rounded MT Bold" panose="020F0704030504030204"/>
                <a:ea typeface="微软雅黑" panose="020B0503020204020204" charset="-122"/>
                <a:cs typeface="+mn-cs"/>
              </a:rPr>
              <a:t>肯定</a:t>
            </a:r>
            <a:r>
              <a:rPr lang="zh-CN" altLang="en-US" sz="1800" b="1" kern="1200"/>
              <a:t>形式</a:t>
            </a:r>
            <a:r>
              <a:rPr lang="en-US" altLang="zh-CN" sz="1800" b="1" kern="1200">
                <a:solidFill>
                  <a:srgbClr val="C00000"/>
                </a:solidFill>
              </a:rPr>
              <a:t>must</a:t>
            </a:r>
            <a:endParaRPr lang="zh-CN" altLang="en-US" sz="1800" b="1" kern="1200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1735455" y="2790825"/>
            <a:ext cx="23907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1800" b="1" kern="1200">
                <a:solidFill>
                  <a:srgbClr val="C00000"/>
                </a:solidFill>
                <a:latin typeface="Arial Rounded MT Bold" panose="020F0704030504030204"/>
                <a:ea typeface="微软雅黑" panose="020B0503020204020204" charset="-122"/>
                <a:cs typeface="+mn-cs"/>
              </a:rPr>
              <a:t>否定</a:t>
            </a:r>
            <a:r>
              <a:rPr lang="zh-CN" altLang="en-US" sz="1800" b="1" kern="1200"/>
              <a:t>形式</a:t>
            </a:r>
            <a:r>
              <a:rPr lang="en-US" altLang="zh-CN" sz="1800" b="1" kern="1200">
                <a:solidFill>
                  <a:srgbClr val="C00000"/>
                </a:solidFill>
              </a:rPr>
              <a:t>mustn’t</a:t>
            </a:r>
            <a:endParaRPr lang="zh-CN" altLang="en-US" sz="1800" b="1" kern="1200">
              <a:solidFill>
                <a:srgbClr val="C00000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3734891" y="1654894"/>
            <a:ext cx="894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1800" b="1" kern="1200"/>
              <a:t>表</a:t>
            </a:r>
            <a:r>
              <a:rPr lang="zh-CN" altLang="en-US" sz="1800" b="1" kern="1200">
                <a:solidFill>
                  <a:srgbClr val="C00000"/>
                </a:solidFill>
                <a:latin typeface="Arial Rounded MT Bold" panose="020F0704030504030204"/>
                <a:ea typeface="微软雅黑" panose="020B0503020204020204" charset="-122"/>
                <a:cs typeface="+mn-cs"/>
              </a:rPr>
              <a:t>必须</a:t>
            </a:r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3735070" y="2182495"/>
            <a:ext cx="140906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1800" b="1" kern="1200"/>
              <a:t>表肯定</a:t>
            </a:r>
            <a:r>
              <a:rPr lang="zh-CN" altLang="en-US" sz="1800" b="1" kern="1200">
                <a:solidFill>
                  <a:srgbClr val="C00000"/>
                </a:solidFill>
                <a:latin typeface="Arial Rounded MT Bold" panose="020F0704030504030204"/>
                <a:ea typeface="微软雅黑" panose="020B0503020204020204" charset="-122"/>
                <a:cs typeface="+mn-cs"/>
              </a:rPr>
              <a:t>推测</a:t>
            </a:r>
          </a:p>
        </p:txBody>
      </p:sp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4106340" y="2789877"/>
            <a:ext cx="2311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1800" b="1" kern="1200"/>
              <a:t>表</a:t>
            </a:r>
            <a:r>
              <a:rPr lang="zh-CN" altLang="en-US" sz="1800" b="1" kern="1200">
                <a:solidFill>
                  <a:srgbClr val="C00000"/>
                </a:solidFill>
                <a:latin typeface="Arial Rounded MT Bold" panose="020F0704030504030204"/>
                <a:ea typeface="微软雅黑" panose="020B0503020204020204" charset="-122"/>
                <a:cs typeface="+mn-cs"/>
              </a:rPr>
              <a:t>禁止不准 </a:t>
            </a:r>
            <a:r>
              <a:rPr lang="en-US" altLang="zh-CN" b="1">
                <a:latin typeface="Arial Rounded MT Bold" panose="020F0704030504030204"/>
                <a:ea typeface="微软雅黑" panose="020B0503020204020204" charset="-122"/>
              </a:rPr>
              <a:t>= </a:t>
            </a:r>
            <a:r>
              <a:rPr lang="en-US" altLang="zh-CN" b="1">
                <a:solidFill>
                  <a:srgbClr val="C00000"/>
                </a:solidFill>
                <a:latin typeface="Arial Rounded MT Bold" panose="020F0704030504030204"/>
                <a:ea typeface="微软雅黑" panose="020B0503020204020204" charset="-122"/>
              </a:rPr>
              <a:t>can’t</a:t>
            </a:r>
            <a:endParaRPr lang="zh-CN" altLang="en-US" sz="1800" b="1" kern="1200">
              <a:solidFill>
                <a:srgbClr val="C00000"/>
              </a:solidFill>
              <a:latin typeface="Arial Rounded MT Bold" panose="020F0704030504030204"/>
              <a:ea typeface="微软雅黑" panose="020B0503020204020204" charset="-122"/>
              <a:cs typeface="+mn-cs"/>
            </a:endParaRPr>
          </a:p>
        </p:txBody>
      </p: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>
          <a:xfrm>
            <a:off x="5058370" y="1660609"/>
            <a:ext cx="1974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1800" b="1" kern="1200"/>
              <a:t>提问时</a:t>
            </a:r>
            <a:r>
              <a:rPr lang="zh-CN" altLang="en-US" sz="1800" b="1" kern="1200">
                <a:solidFill>
                  <a:srgbClr val="C00000"/>
                </a:solidFill>
                <a:latin typeface="Arial Rounded MT Bold" panose="020F0704030504030204"/>
                <a:ea typeface="微软雅黑" panose="020B0503020204020204" charset="-122"/>
                <a:cs typeface="+mn-cs"/>
              </a:rPr>
              <a:t>否定</a:t>
            </a:r>
            <a:r>
              <a:rPr lang="zh-CN" altLang="en-US" sz="1800" b="1" kern="1200"/>
              <a:t>回答</a:t>
            </a: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7118280" y="1348447"/>
            <a:ext cx="1110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altLang="zh-CN" sz="1800" b="1" kern="1200">
                <a:solidFill>
                  <a:srgbClr val="C00000"/>
                </a:solidFill>
                <a:latin typeface="Arial Rounded MT Bold" panose="020F0704030504030204"/>
                <a:ea typeface="微软雅黑" panose="020B0503020204020204" charset="-122"/>
                <a:cs typeface="+mn-cs"/>
              </a:rPr>
              <a:t>needn’t</a:t>
            </a:r>
            <a:endParaRPr lang="zh-CN" altLang="en-US" sz="1800" b="1" kern="1200">
              <a:solidFill>
                <a:srgbClr val="C00000"/>
              </a:solidFill>
              <a:latin typeface="Arial Rounded MT Bold" panose="020F0704030504030204"/>
              <a:ea typeface="微软雅黑" panose="020B0503020204020204" charset="-122"/>
              <a:cs typeface="+mn-cs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7192923" y="1928956"/>
            <a:ext cx="1758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altLang="zh-CN" sz="1800" b="1" kern="1200">
                <a:solidFill>
                  <a:srgbClr val="C00000"/>
                </a:solidFill>
                <a:latin typeface="Arial Rounded MT Bold" panose="020F0704030504030204"/>
                <a:ea typeface="微软雅黑" panose="020B0503020204020204" charset="-122"/>
                <a:cs typeface="+mn-cs"/>
              </a:rPr>
              <a:t>don’t</a:t>
            </a:r>
            <a:r>
              <a:rPr lang="en-US" altLang="zh-CN" sz="1800" b="1" kern="1200"/>
              <a:t> </a:t>
            </a:r>
            <a:r>
              <a:rPr lang="en-US" altLang="zh-CN" sz="1800" b="1" kern="1200">
                <a:solidFill>
                  <a:srgbClr val="C00000"/>
                </a:solidFill>
                <a:latin typeface="Arial Rounded MT Bold" panose="020F0704030504030204"/>
                <a:ea typeface="微软雅黑" panose="020B0503020204020204" charset="-122"/>
                <a:cs typeface="+mn-cs"/>
              </a:rPr>
              <a:t>have</a:t>
            </a:r>
            <a:r>
              <a:rPr lang="en-US" altLang="zh-CN" sz="1800" b="1" kern="1200"/>
              <a:t> </a:t>
            </a:r>
            <a:r>
              <a:rPr lang="en-US" altLang="zh-CN" sz="1800" b="1" kern="1200">
                <a:solidFill>
                  <a:srgbClr val="C00000"/>
                </a:solidFill>
                <a:latin typeface="Arial Rounded MT Bold" panose="020F0704030504030204"/>
                <a:ea typeface="微软雅黑" panose="020B0503020204020204" charset="-122"/>
                <a:cs typeface="+mn-cs"/>
              </a:rPr>
              <a:t>to</a:t>
            </a:r>
            <a:endParaRPr lang="zh-CN" altLang="en-US" sz="1800" b="1" kern="1200">
              <a:solidFill>
                <a:srgbClr val="C00000"/>
              </a:solidFill>
              <a:latin typeface="Arial Rounded MT Bold" panose="020F070403050403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8755380" y="1260475"/>
            <a:ext cx="341312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You </a:t>
            </a:r>
            <a:r>
              <a:rPr lang="en-US" altLang="zh-CN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must</a:t>
            </a:r>
            <a:r>
              <a:rPr lang="en-US" altLang="zh-CN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go home right now.</a:t>
            </a:r>
            <a:endParaRPr kumimoji="0" lang="en-US" altLang="zh-CN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Must</a:t>
            </a:r>
            <a:r>
              <a:rPr lang="en-US" altLang="zh-CN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 go home right now?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986020" y="2220595"/>
            <a:ext cx="2390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man </a:t>
            </a:r>
            <a:r>
              <a:rPr lang="en-US" altLang="zh-CN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must</a:t>
            </a:r>
            <a:r>
              <a:rPr lang="en-US" altLang="zh-CN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be Tim.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457315" y="2802255"/>
            <a:ext cx="54235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You </a:t>
            </a:r>
            <a:r>
              <a:rPr lang="en-US" altLang="zh-CN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mustn’t</a:t>
            </a:r>
            <a:r>
              <a:rPr lang="en-US" altLang="zh-CN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go out without finishing your homework.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2"/>
          <p:cNvSpPr/>
          <p:nvPr>
            <p:custDataLst>
              <p:tags r:id="rId14"/>
            </p:custDataLst>
          </p:nvPr>
        </p:nvSpPr>
        <p:spPr>
          <a:xfrm>
            <a:off x="0" y="151130"/>
            <a:ext cx="1674055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语法复习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9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28954" y="672885"/>
            <a:ext cx="10234246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 — ______ you come to my house to watch the baseball match on TV?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—Sure, I’d love to. 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A. May	B. Must		C. Should	D. Can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 —Is this book Linda's?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—It ______ be hers. Sandy's name is on the cover. 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A. can’t	B. mustn’t	C. needn’t	D. might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 Polluted air and water ______ kill plants, animals, and even people. 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A. can		B. can't		C. should		D. shouldn't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4. —May I join the art club, Dad? 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—If you have interest, you ______.  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A. should	B. can		C. have to	D. must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5. —Can you come to my party on Saturday afternoon?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—______. I must look after my grandmother. </a:t>
            </a:r>
          </a:p>
          <a:p>
            <a:pPr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A. Sorry, I can't	B. Yes, I'd love to		C. Let's go	D. Sure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They were afraid that it _____ rain the next day.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A. must	B. should	C. might	D. may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 —Where's Jane? —I'm not sure. She __________ in the library. 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A. might be	B. must be	C. can't be</a:t>
            </a:r>
            <a:endParaRPr lang="zh-CN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00000"/>
              </a:lnSpc>
            </a:pP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/>
          <p:nvPr>
            <p:custDataLst>
              <p:tags r:id="rId2"/>
            </p:custDataLst>
          </p:nvPr>
        </p:nvSpPr>
        <p:spPr>
          <a:xfrm>
            <a:off x="0" y="151130"/>
            <a:ext cx="1702191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语法练习</a:t>
            </a:r>
          </a:p>
        </p:txBody>
      </p:sp>
      <p:sp>
        <p:nvSpPr>
          <p:cNvPr id="5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16092" y="558585"/>
            <a:ext cx="59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98653" y="1838013"/>
            <a:ext cx="59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01737" y="2435565"/>
            <a:ext cx="59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文本框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90113" y="3376178"/>
            <a:ext cx="59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文本框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29078" y="4243637"/>
            <a:ext cx="59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" name="文本框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02702" y="4961632"/>
            <a:ext cx="59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文本框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14637" y="5652653"/>
            <a:ext cx="59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/>
          <p:nvPr>
            <p:custDataLst>
              <p:tags r:id="rId1"/>
            </p:custDataLst>
          </p:nvPr>
        </p:nvSpPr>
        <p:spPr>
          <a:xfrm>
            <a:off x="0" y="151130"/>
            <a:ext cx="1659988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语法复习</a:t>
            </a:r>
          </a:p>
        </p:txBody>
      </p:sp>
      <p:sp>
        <p:nvSpPr>
          <p:cNvPr id="3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01" y="1633758"/>
            <a:ext cx="11661140" cy="3784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对于用情态动词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发出的邀请，回答时主要有两种情况：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接受：①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Sure/Yes, I’d love(like) to.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当然，我愿意。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Sure/Of course.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当然。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89408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……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拒绝：①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Sorry, I’m not available.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对不起，我没空。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sorry. I’m not free. I have to …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抱歉，我没空，我得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I’d love to, but I’m afraid I can’t. I must …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我愿意，但是恐怕不行。我必须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marL="894080"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……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: 圆角 3"/>
          <p:cNvSpPr/>
          <p:nvPr>
            <p:custDataLst>
              <p:tags r:id="rId3"/>
            </p:custDataLst>
          </p:nvPr>
        </p:nvSpPr>
        <p:spPr>
          <a:xfrm>
            <a:off x="209624" y="831313"/>
            <a:ext cx="2217054" cy="5600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接受</a:t>
            </a:r>
            <a:r>
              <a:rPr lang="en-US" altLang="zh-CN" sz="2400" b="1">
                <a:solidFill>
                  <a:schemeClr val="tx1"/>
                </a:solidFill>
              </a:rPr>
              <a:t>/</a:t>
            </a:r>
            <a:r>
              <a:rPr lang="zh-CN" altLang="en-US" sz="2400" b="1">
                <a:solidFill>
                  <a:schemeClr val="tx1"/>
                </a:solidFill>
              </a:rPr>
              <a:t>拒绝邀请</a:t>
            </a: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1243965" y="2261870"/>
            <a:ext cx="2857500" cy="30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243965" y="3602990"/>
            <a:ext cx="2619375" cy="30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2426970" y="4079240"/>
            <a:ext cx="2703195" cy="30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243965" y="4555490"/>
            <a:ext cx="4702175" cy="30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41607" y="867568"/>
            <a:ext cx="11338559" cy="549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1. — Today is my birthday. Can you come to my party tonight?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— ______, but I should  finish my homework first.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A. That’s too bad	B. Yes, please	C. No, I don’t know	D. I’d love to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 —Why didn’t you come to my party?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—I _____stay at home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because my mother was ill.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has to		B. have to	C. had			D. had to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3. —Could you come back home for dinner?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—______. I’ll be at a very important business meeting at that time.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 think so.     	B. I’m afraid not.  	C. Yes, I hope so.  		D. I’m afraid so.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“你能加入我们的足球俱乐部吗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zh-CN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当然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我很乐意。”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—Can you join our soccer club?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—Sure, </a:t>
            </a:r>
            <a:r>
              <a:rPr lang="zh-CN" altLang="en-US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—Sorry, </a:t>
            </a:r>
            <a:r>
              <a:rPr lang="zh-CN" altLang="en-US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　　　　　　　　　　　　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(</a:t>
            </a:r>
            <a:r>
              <a:rPr lang="zh-CN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我没空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/>
          <p:nvPr>
            <p:custDataLst>
              <p:tags r:id="rId2"/>
            </p:custDataLst>
          </p:nvPr>
        </p:nvSpPr>
        <p:spPr>
          <a:xfrm>
            <a:off x="0" y="151130"/>
            <a:ext cx="1624818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语法复习</a:t>
            </a:r>
          </a:p>
        </p:txBody>
      </p:sp>
      <p:sp>
        <p:nvSpPr>
          <p:cNvPr id="4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7918" y="1283382"/>
            <a:ext cx="59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5454" y="2542900"/>
            <a:ext cx="59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33787" y="3755819"/>
            <a:ext cx="596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" name="文本框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88756" y="5837145"/>
            <a:ext cx="2430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>
                <a:solidFill>
                  <a:srgbClr val="FF0000"/>
                </a:solidFill>
                <a:latin typeface="Times New Roman" panose="02020603050405020304" pitchFamily="18" charset="0"/>
              </a:rPr>
              <a:t>I’d love/like to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文本框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4636" y="5837145"/>
            <a:ext cx="243062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>
                <a:solidFill>
                  <a:srgbClr val="FF0000"/>
                </a:solidFill>
                <a:latin typeface="Times New Roman" panose="02020603050405020304" pitchFamily="18" charset="0"/>
              </a:rPr>
              <a:t>I am not available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/>
          <p:nvPr>
            <p:custDataLst>
              <p:tags r:id="rId1"/>
            </p:custDataLst>
          </p:nvPr>
        </p:nvSpPr>
        <p:spPr>
          <a:xfrm>
            <a:off x="0" y="151130"/>
            <a:ext cx="1624818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考点复习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33350" y="774065"/>
            <a:ext cx="11925300" cy="536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1. </a:t>
            </a:r>
            <a:r>
              <a:rPr lang="zh-CN" altLang="en-US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邀请某人去某地： </a:t>
            </a:r>
            <a:r>
              <a:rPr lang="en-US" altLang="zh-CN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invite sb. 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to</a:t>
            </a:r>
            <a:r>
              <a:rPr lang="en-US" altLang="zh-CN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+ </a:t>
            </a:r>
            <a:r>
              <a:rPr lang="zh-CN" altLang="en-US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地点；邀请某人做某事：</a:t>
            </a:r>
            <a:r>
              <a:rPr lang="en-US" altLang="zh-CN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invite sb. 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to do</a:t>
            </a:r>
            <a:r>
              <a:rPr lang="en-US" altLang="zh-CN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sth.</a:t>
            </a:r>
          </a:p>
          <a:p>
            <a:pPr fontAlgn="auto">
              <a:lnSpc>
                <a:spcPct val="120000"/>
              </a:lnSpc>
            </a:pPr>
            <a:r>
              <a:rPr lang="en-US" altLang="zh-CN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2. </a:t>
            </a:r>
            <a:r>
              <a:rPr lang="zh-CN" altLang="en-US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拒绝： </a:t>
            </a:r>
            <a:r>
              <a:rPr lang="en-US" altLang="zh-CN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refuse 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to do</a:t>
            </a:r>
            <a:r>
              <a:rPr lang="en-US" altLang="zh-CN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sth. = 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turn down</a:t>
            </a:r>
          </a:p>
          <a:p>
            <a:pPr fontAlgn="auto">
              <a:lnSpc>
                <a:spcPct val="120000"/>
              </a:lnSpc>
            </a:pP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3.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</a:t>
            </a:r>
            <a:r>
              <a:rPr lang="en-US" altLang="zh-CN" sz="2600" b="1">
                <a:solidFill>
                  <a:srgbClr val="7030A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not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...until... </a:t>
            </a:r>
            <a:r>
              <a:rPr lang="zh-CN" altLang="en-US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直到</a:t>
            </a: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...</a:t>
            </a:r>
            <a:r>
              <a:rPr lang="zh-CN" altLang="en-US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才</a:t>
            </a: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...</a:t>
            </a:r>
          </a:p>
          <a:p>
            <a:pPr fontAlgn="auto">
              <a:lnSpc>
                <a:spcPct val="120000"/>
              </a:lnSpc>
            </a:pP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          </a:t>
            </a:r>
            <a:r>
              <a:rPr lang="en-US" altLang="zh-CN" sz="2600" b="1">
                <a:solidFill>
                  <a:srgbClr val="7030A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isn't, aren't, don't, doesn't, didn't</a:t>
            </a:r>
          </a:p>
          <a:p>
            <a:pPr fontAlgn="auto">
              <a:lnSpc>
                <a:spcPct val="120000"/>
              </a:lnSpc>
            </a:pP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4. </a:t>
            </a:r>
            <a:r>
              <a:rPr lang="zh-CN" altLang="en-US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照顾：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look after = care for = take care of</a:t>
            </a:r>
          </a:p>
          <a:p>
            <a:pPr fontAlgn="auto">
              <a:lnSpc>
                <a:spcPct val="120000"/>
              </a:lnSpc>
            </a:pP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5. </a:t>
            </a:r>
            <a:r>
              <a:rPr lang="zh-CN" altLang="en-US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有</a:t>
            </a: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r>
              <a:rPr lang="zh-CN" altLang="en-US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没有：</a:t>
            </a: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with/without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doing </a:t>
            </a: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sth.</a:t>
            </a:r>
          </a:p>
          <a:p>
            <a:pPr fontAlgn="auto">
              <a:lnSpc>
                <a:spcPct val="120000"/>
              </a:lnSpc>
            </a:pP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6. </a:t>
            </a:r>
            <a:r>
              <a:rPr lang="zh-CN" altLang="en-US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想做某事：</a:t>
            </a: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would like 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to do</a:t>
            </a: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sth. = want 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to do</a:t>
            </a: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sth.</a:t>
            </a:r>
          </a:p>
          <a:p>
            <a:pPr fontAlgn="auto">
              <a:lnSpc>
                <a:spcPct val="120000"/>
              </a:lnSpc>
            </a:pP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7. </a:t>
            </a:r>
            <a:r>
              <a:rPr lang="zh-CN" altLang="en-US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令某人惊奇的是：</a:t>
            </a: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to one's 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surprise</a:t>
            </a:r>
            <a:r>
              <a:rPr lang="zh-CN" altLang="en-US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；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surprised(</a:t>
            </a:r>
            <a:r>
              <a:rPr lang="zh-CN" altLang="en-US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修饰人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)</a:t>
            </a:r>
            <a:r>
              <a:rPr lang="zh-CN" altLang="en-US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；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surprising(</a:t>
            </a:r>
            <a:r>
              <a:rPr lang="zh-CN" altLang="en-US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修饰物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)</a:t>
            </a:r>
          </a:p>
          <a:p>
            <a:pPr fontAlgn="auto">
              <a:lnSpc>
                <a:spcPct val="120000"/>
              </a:lnSpc>
            </a:pP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8. </a:t>
            </a:r>
            <a:r>
              <a:rPr lang="zh-CN" altLang="en-US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期待做某事：</a:t>
            </a: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look forward to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doing </a:t>
            </a: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sth.</a:t>
            </a:r>
          </a:p>
          <a:p>
            <a:pPr fontAlgn="auto">
              <a:lnSpc>
                <a:spcPct val="120000"/>
              </a:lnSpc>
            </a:pP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9. </a:t>
            </a:r>
            <a:r>
              <a:rPr lang="zh-CN" altLang="en-US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太多：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too much(+</a:t>
            </a:r>
            <a:r>
              <a:rPr lang="zh-CN" altLang="en-US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不可数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)/too many(+</a:t>
            </a:r>
            <a:r>
              <a:rPr lang="zh-CN" altLang="en-US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可数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)</a:t>
            </a:r>
            <a:r>
              <a:rPr lang="zh-CN" altLang="en-US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；非常</a:t>
            </a:r>
            <a:r>
              <a:rPr lang="en-US" altLang="zh-CN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/</a:t>
            </a:r>
            <a:r>
              <a:rPr lang="zh-CN" altLang="en-US" sz="2600" b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很：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much too(+</a:t>
            </a:r>
            <a:r>
              <a:rPr lang="zh-CN" altLang="en-US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形容词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)</a:t>
            </a:r>
          </a:p>
          <a:p>
            <a:pPr fontAlgn="auto">
              <a:lnSpc>
                <a:spcPct val="120000"/>
              </a:lnSpc>
            </a:pP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10.</a:t>
            </a:r>
            <a:r>
              <a:rPr lang="en-US" altLang="zh-CN" sz="2600" b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on </a:t>
            </a:r>
            <a:r>
              <a:rPr lang="en-US" altLang="zh-CN" sz="2600" b="1">
                <a:solidFill>
                  <a:srgbClr val="7030A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+ </a:t>
            </a:r>
            <a:r>
              <a:rPr lang="zh-CN" altLang="en-US" sz="2600" b="1">
                <a:solidFill>
                  <a:srgbClr val="7030A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其他 </a:t>
            </a:r>
            <a:r>
              <a:rPr lang="en-US" altLang="zh-CN" sz="2600" b="1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+ morning/afternoon/evening</a:t>
            </a:r>
          </a:p>
        </p:txBody>
      </p:sp>
      <p:sp>
        <p:nvSpPr>
          <p:cNvPr id="5" name="圆角右箭头 4"/>
          <p:cNvSpPr/>
          <p:nvPr>
            <p:custDataLst>
              <p:tags r:id="rId3"/>
            </p:custDataLst>
          </p:nvPr>
        </p:nvSpPr>
        <p:spPr>
          <a:xfrm flipV="1">
            <a:off x="556895" y="2246630"/>
            <a:ext cx="511810" cy="404495"/>
          </a:xfrm>
          <a:prstGeom prst="bentArrow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4565650" y="940435"/>
            <a:ext cx="511175" cy="30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0193020" y="940435"/>
            <a:ext cx="784860" cy="30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1624965" y="1412875"/>
            <a:ext cx="1673860" cy="30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4216400" y="1412875"/>
            <a:ext cx="1546860" cy="30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1113790" y="2341245"/>
            <a:ext cx="4749165" cy="30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1477645" y="2806065"/>
            <a:ext cx="5284470" cy="40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3787140" y="3281680"/>
            <a:ext cx="880745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3705225" y="3742055"/>
            <a:ext cx="78486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12"/>
            </p:custDataLst>
          </p:nvPr>
        </p:nvSpPr>
        <p:spPr>
          <a:xfrm>
            <a:off x="6142355" y="3742055"/>
            <a:ext cx="78486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4291965" y="4202430"/>
            <a:ext cx="126111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14"/>
            </p:custDataLst>
          </p:nvPr>
        </p:nvSpPr>
        <p:spPr>
          <a:xfrm>
            <a:off x="5862955" y="4202430"/>
            <a:ext cx="1392555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5"/>
            </p:custDataLst>
          </p:nvPr>
        </p:nvSpPr>
        <p:spPr>
          <a:xfrm>
            <a:off x="8895080" y="4202430"/>
            <a:ext cx="1392555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6"/>
            </p:custDataLst>
          </p:nvPr>
        </p:nvSpPr>
        <p:spPr>
          <a:xfrm>
            <a:off x="2511425" y="4662805"/>
            <a:ext cx="3118485" cy="403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17"/>
            </p:custDataLst>
          </p:nvPr>
        </p:nvSpPr>
        <p:spPr>
          <a:xfrm>
            <a:off x="1565910" y="5158740"/>
            <a:ext cx="2726055" cy="40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18"/>
            </p:custDataLst>
          </p:nvPr>
        </p:nvSpPr>
        <p:spPr>
          <a:xfrm>
            <a:off x="4379595" y="5158740"/>
            <a:ext cx="264287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19"/>
            </p:custDataLst>
          </p:nvPr>
        </p:nvSpPr>
        <p:spPr>
          <a:xfrm>
            <a:off x="8360410" y="5158740"/>
            <a:ext cx="2726055" cy="40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>
            <p:custDataLst>
              <p:tags r:id="rId20"/>
            </p:custDataLst>
          </p:nvPr>
        </p:nvSpPr>
        <p:spPr>
          <a:xfrm>
            <a:off x="602615" y="5639435"/>
            <a:ext cx="511175" cy="30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/>
          <p:nvPr>
            <p:custDataLst>
              <p:tags r:id="rId1"/>
            </p:custDataLst>
          </p:nvPr>
        </p:nvSpPr>
        <p:spPr>
          <a:xfrm>
            <a:off x="0" y="13335"/>
            <a:ext cx="1624818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考点练习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01625" y="535305"/>
            <a:ext cx="10909300" cy="6294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1. —When did you finish doing your homework last night? 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—I _______ finish it ________ eleven. 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A. did't; after 	B. not; until 	C. don't; until 	D.didn't; until </a:t>
            </a:r>
          </a:p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2. We have to do ________ homework this weekend. It’s ________ boring. 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A. too many; much too     	B. much too; too much 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C. too much; too much     	D. too much; much too </a:t>
            </a:r>
          </a:p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3. What are you doing _____ Monday morning?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6670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A. on	 B. at		C. in		D. with</a:t>
            </a:r>
          </a:p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4. Thanks for _______ me to the party.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    A. ask	B. asking	C. asks		D. to ask</a:t>
            </a:r>
          </a:p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5.You shouldn’t go out at night without ________your parents.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A.to tell	B. told		C. tell		D. telling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6. We are looking forward to _____ Yao Ming one day.  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  <a:sym typeface="+mn-ea"/>
              </a:rPr>
              <a:t>A. meet	B. meeting	C. meets	D. met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1103" y="973502"/>
            <a:ext cx="59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03048" y="1886632"/>
            <a:ext cx="59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99948" y="3198542"/>
            <a:ext cx="59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" name="文本框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3788" y="4041187"/>
            <a:ext cx="59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文本框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57825" y="5017770"/>
            <a:ext cx="59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文本框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6848" y="5839507"/>
            <a:ext cx="59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/>
          <p:nvPr>
            <p:custDataLst>
              <p:tags r:id="rId1"/>
            </p:custDataLst>
          </p:nvPr>
        </p:nvSpPr>
        <p:spPr>
          <a:xfrm>
            <a:off x="0" y="151130"/>
            <a:ext cx="1709225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补全对话</a:t>
            </a: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977311" y="673100"/>
            <a:ext cx="8958775" cy="5632311"/>
            <a:chOff x="2872153" y="341044"/>
            <a:chExt cx="8958775" cy="5632311"/>
          </a:xfrm>
        </p:grpSpPr>
        <p:sp>
          <p:nvSpPr>
            <p:cNvPr id="3" name="矩形 2"/>
            <p:cNvSpPr/>
            <p:nvPr>
              <p:custDataLst>
                <p:tags r:id="rId8"/>
              </p:custDataLst>
            </p:nvPr>
          </p:nvSpPr>
          <p:spPr>
            <a:xfrm>
              <a:off x="2872153" y="341044"/>
              <a:ext cx="8958775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Dave: Hi, Mona! I am going to have a birthday party. I want to have it on            Saturday evening. 1.</a:t>
              </a:r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　                                          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Mona: Oh, I am going to visit my grandfather on Saturday evening.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Dave: 2.</a:t>
              </a:r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　                                          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Mona: Great. I am free on Sunday morning. I’m sure I can come.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Dave: Oh! Can Jack come to the party?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Mona: No, he can’t. 3.                                                                   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Dave: The math exam? Well, how about Tara? Can she join us?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Mona: 4.</a:t>
              </a:r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　                                                         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 She is going to have a great time at your party.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Dave: Sounds great! Then I’ll see you on Sunday morning at the party.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Mona: 5.</a:t>
              </a:r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　　　                                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直接连接符 4"/>
            <p:cNvCxnSpPr/>
            <p:nvPr>
              <p:custDataLst>
                <p:tags r:id="rId9"/>
              </p:custDataLst>
            </p:nvPr>
          </p:nvCxnSpPr>
          <p:spPr>
            <a:xfrm>
              <a:off x="5247249" y="1202788"/>
              <a:ext cx="34043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10"/>
              </p:custDataLst>
            </p:nvPr>
          </p:nvCxnSpPr>
          <p:spPr>
            <a:xfrm>
              <a:off x="5408655" y="3486443"/>
              <a:ext cx="41784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11"/>
              </p:custDataLst>
            </p:nvPr>
          </p:nvCxnSpPr>
          <p:spPr>
            <a:xfrm>
              <a:off x="3941298" y="4391465"/>
              <a:ext cx="4374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2"/>
              </p:custDataLst>
            </p:nvPr>
          </p:nvCxnSpPr>
          <p:spPr>
            <a:xfrm>
              <a:off x="3990535" y="5774789"/>
              <a:ext cx="27214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3"/>
              </p:custDataLst>
            </p:nvPr>
          </p:nvCxnSpPr>
          <p:spPr>
            <a:xfrm>
              <a:off x="3875649" y="2123684"/>
              <a:ext cx="34043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68018" y="1185016"/>
            <a:ext cx="3460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Can you came to my party </a:t>
            </a:r>
          </a:p>
        </p:txBody>
      </p:sp>
      <p:sp>
        <p:nvSpPr>
          <p:cNvPr id="13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96418" y="2111676"/>
            <a:ext cx="3460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How about Sunday morning</a:t>
            </a:r>
          </a:p>
        </p:txBody>
      </p:sp>
      <p:sp>
        <p:nvSpPr>
          <p:cNvPr id="14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20863" y="3489255"/>
            <a:ext cx="40026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He has to study for the math exam</a:t>
            </a:r>
          </a:p>
        </p:txBody>
      </p:sp>
      <p:sp>
        <p:nvSpPr>
          <p:cNvPr id="15" name="文本框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18505" y="4401281"/>
            <a:ext cx="4528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>
                <a:solidFill>
                  <a:srgbClr val="FF0000"/>
                </a:solidFill>
                <a:latin typeface="Times New Roman" panose="02020603050405020304" pitchFamily="18" charset="0"/>
              </a:rPr>
              <a:t>Sure, She’d love to/ Yes, she is available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" name="文本框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18505" y="5778860"/>
            <a:ext cx="24608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Bye/See you then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大括号 2"/>
          <p:cNvSpPr/>
          <p:nvPr>
            <p:custDataLst>
              <p:tags r:id="rId1"/>
            </p:custDataLst>
          </p:nvPr>
        </p:nvSpPr>
        <p:spPr>
          <a:xfrm>
            <a:off x="2869565" y="2306955"/>
            <a:ext cx="166370" cy="2930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43660" y="3212465"/>
            <a:ext cx="1238885" cy="607695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indent="0" algn="ctr">
              <a:lnSpc>
                <a:spcPct val="120000"/>
              </a:lnSpc>
              <a:buFontTx/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</a:t>
            </a:r>
          </a:p>
        </p:txBody>
      </p:sp>
      <p:sp>
        <p:nvSpPr>
          <p:cNvPr id="5" name="文本占位符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63525" y="981075"/>
            <a:ext cx="7106285" cy="570865"/>
          </a:xfrm>
          <a:prstGeom prst="rect">
            <a:avLst/>
          </a:prstGeom>
          <a:solidFill>
            <a:srgbClr val="D9EDEE"/>
          </a:solidFill>
        </p:spPr>
        <p:txBody>
          <a:bodyPr wrap="squar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5039995" algn="l"/>
              </a:tabLst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5039995" algn="l"/>
              </a:tabLst>
              <a:defRPr sz="3000" kern="120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5039995" algn="l"/>
              </a:tabLst>
              <a:defRPr sz="3000" b="1"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请你以邀请朋友参加派对为主题，写一封邀请函。</a:t>
            </a:r>
          </a:p>
        </p:txBody>
      </p:sp>
      <p:sp>
        <p:nvSpPr>
          <p:cNvPr id="1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31540" y="1971675"/>
            <a:ext cx="715010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indent="0">
              <a:lnSpc>
                <a:spcPct val="12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Salutation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称呼语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靠左侧，加 </a:t>
            </a:r>
            <a:r>
              <a:rPr lang="en-US" altLang="zh-CN" sz="2800">
                <a:solidFill>
                  <a:srgbClr val="FF0000"/>
                </a:solidFill>
                <a:latin typeface="Times New Roman Regular" panose="02020603050405020304" charset="0"/>
                <a:ea typeface="微软雅黑" panose="020B0503020204020204" charset="-122"/>
                <a:cs typeface="Times New Roman Regular" panose="02020603050405020304" charset="0"/>
              </a:rPr>
              <a:t>,</a:t>
            </a:r>
          </a:p>
        </p:txBody>
      </p:sp>
      <p:sp>
        <p:nvSpPr>
          <p:cNvPr id="14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31540" y="3468370"/>
            <a:ext cx="731012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indent="0">
              <a:lnSpc>
                <a:spcPct val="12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Text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正文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31540" y="4846955"/>
            <a:ext cx="710565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indent="0">
              <a:lnSpc>
                <a:spcPct val="12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Signature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署名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):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靠左侧，不用真实姓名</a:t>
            </a:r>
          </a:p>
        </p:txBody>
      </p:sp>
      <p:sp>
        <p:nvSpPr>
          <p:cNvPr id="4" name="文本框 21"/>
          <p:cNvSpPr txBox="1"/>
          <p:nvPr>
            <p:custDataLst>
              <p:tags r:id="rId7"/>
            </p:custDataLst>
          </p:nvPr>
        </p:nvSpPr>
        <p:spPr>
          <a:xfrm>
            <a:off x="6047740" y="2738755"/>
            <a:ext cx="5149215" cy="206756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Purpose(</a:t>
            </a:r>
            <a:r>
              <a:rPr lang="zh-CN" altLang="en-US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目的</a:t>
            </a:r>
            <a:r>
              <a:rPr lang="en-US" altLang="zh-CN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Time &amp; Venue(</a:t>
            </a:r>
            <a:r>
              <a:rPr lang="zh-CN" altLang="en-US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时间</a:t>
            </a:r>
            <a:r>
              <a:rPr lang="en-US" altLang="zh-CN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&amp;</a:t>
            </a:r>
            <a:r>
              <a:rPr lang="zh-CN" altLang="en-US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地点</a:t>
            </a:r>
            <a:r>
              <a:rPr lang="en-US" altLang="zh-CN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Advice / Preparations</a:t>
            </a:r>
            <a:endParaRPr lang="en-US" altLang="zh-CN" sz="2600" b="1" strike="sngStrike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Expectation(</a:t>
            </a:r>
            <a:r>
              <a:rPr lang="zh-CN" altLang="en-US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期待</a:t>
            </a:r>
            <a:r>
              <a:rPr lang="en-US" altLang="zh-CN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en-US" altLang="zh-CN" sz="2600" b="1" strike="sngStrike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右箭头 10"/>
          <p:cNvSpPr/>
          <p:nvPr>
            <p:custDataLst>
              <p:tags r:id="rId8"/>
            </p:custDataLst>
          </p:nvPr>
        </p:nvSpPr>
        <p:spPr>
          <a:xfrm>
            <a:off x="5406588" y="3714837"/>
            <a:ext cx="376518" cy="21929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b="1"/>
              <a:t>   </a:t>
            </a:r>
          </a:p>
        </p:txBody>
      </p:sp>
      <p:sp>
        <p:nvSpPr>
          <p:cNvPr id="6" name="文本框 2"/>
          <p:cNvSpPr/>
          <p:nvPr>
            <p:custDataLst>
              <p:tags r:id="rId9"/>
            </p:custDataLst>
          </p:nvPr>
        </p:nvSpPr>
        <p:spPr>
          <a:xfrm>
            <a:off x="0" y="151130"/>
            <a:ext cx="1856935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书面表达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5"/>
      <p:bldP spid="14" grpId="6"/>
      <p:bldP spid="15" grpId="7"/>
      <p:bldP spid="4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4480" y="0"/>
            <a:ext cx="11403965" cy="7397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Dear Jim,</a:t>
            </a:r>
            <a:endParaRPr lang="en-US" altLang="zh-CN" sz="2400" b="1">
              <a:solidFill>
                <a:schemeClr val="tx1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  <a:p>
            <a:pPr marL="0" marR="0" indent="0" algn="just" defTabSz="685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      How is everything going? 一切都好吗? I hope this letter finds you well. 希望你一切都好。I'm writing to invite you to a farewell party for my brother because he is leaving for a university in Shanghai. 我写这封信是想邀请您参加我哥哥的送别会，因为他要去上海上大学了。</a:t>
            </a:r>
          </a:p>
          <a:p>
            <a:pPr marL="0" marR="0" indent="-457200" algn="just" defTabSz="685800" rtl="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      The party will be held on the morning of </a:t>
            </a: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Wednesday, January 1st at my house. </a:t>
            </a:r>
            <a:r>
              <a:rPr lang="zh-CN" altLang="en-US" sz="2400" b="1">
                <a:latin typeface="Times New Roman" panose="02020603050405020304" pitchFamily="18" charset="0"/>
                <a:sym typeface="+mn-ea"/>
              </a:rPr>
              <a:t>派对</a:t>
            </a: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将于1月1日星期三上午在我家举行。</a:t>
            </a: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At </a:t>
            </a: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the party, my parents are planning to serve food and drinks so that you don't need to bring anything. 在聚会上，我父母计划提供食物和饮料，所以你不需要带任何东西。After the meal, we will have a chat and then say goodbye to my brother.饭后，我们会聊一聊，然后和我弟弟说再见。 By the way, I guess my brother would be very glad if you could give him some advice on how to study well at university.  顺便说一下，我想如果你能就如何在大学好好学习给我弟弟一些建议，他会非常高兴的。</a:t>
            </a:r>
          </a:p>
          <a:p>
            <a:pPr marL="0" marR="0" indent="-457200" algn="just" defTabSz="685800" rtl="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      Please let me know if you can make it by next Monday. 在下周一前请让我知道你是否能</a:t>
            </a:r>
            <a:r>
              <a:rPr lang="zh-CN" altLang="en-US" sz="24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来</a:t>
            </a: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。I am looking forward to your reply. 我期待着你的回复。</a:t>
            </a:r>
          </a:p>
          <a:p>
            <a:pPr marL="0" marR="0" indent="-457200" algn="just" defTabSz="685800" rtl="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Yours,</a:t>
            </a:r>
          </a:p>
          <a:p>
            <a:pPr marL="0" marR="0" indent="-457200" algn="just" defTabSz="685800" rtl="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Tom</a:t>
            </a:r>
          </a:p>
          <a:p>
            <a:pPr marL="0" marR="0" indent="-457200" algn="just" defTabSz="685800" rtl="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      </a:t>
            </a:r>
          </a:p>
        </p:txBody>
      </p:sp>
      <p:sp>
        <p:nvSpPr>
          <p:cNvPr id="2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25570" y="-245110"/>
            <a:ext cx="368808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latin typeface="Times New Roman Bold" panose="02020603050405020304" charset="0"/>
                <a:cs typeface="Times New Roman Bold" panose="02020603050405020304" charset="0"/>
              </a:rPr>
              <a:t>An invitation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大括号 2"/>
          <p:cNvSpPr/>
          <p:nvPr>
            <p:custDataLst>
              <p:tags r:id="rId1"/>
            </p:custDataLst>
          </p:nvPr>
        </p:nvSpPr>
        <p:spPr>
          <a:xfrm>
            <a:off x="2869565" y="2306955"/>
            <a:ext cx="166370" cy="2930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/>
          </a:p>
        </p:txBody>
      </p:sp>
      <p:sp>
        <p:nvSpPr>
          <p:cNvPr id="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43660" y="3212465"/>
            <a:ext cx="1238885" cy="607695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indent="0" algn="ctr">
              <a:lnSpc>
                <a:spcPct val="120000"/>
              </a:lnSpc>
              <a:buFontTx/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</a:t>
            </a:r>
          </a:p>
        </p:txBody>
      </p:sp>
      <p:sp>
        <p:nvSpPr>
          <p:cNvPr id="5" name="文本占位符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63525" y="981075"/>
            <a:ext cx="7106285" cy="570865"/>
          </a:xfrm>
          <a:prstGeom prst="rect">
            <a:avLst/>
          </a:prstGeom>
          <a:solidFill>
            <a:srgbClr val="D9EDEE"/>
          </a:solidFill>
        </p:spPr>
        <p:txBody>
          <a:bodyPr wrap="squar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5039995" algn="l"/>
              </a:tabLst>
              <a:defRPr sz="3200"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5039995" algn="l"/>
              </a:tabLst>
              <a:defRPr sz="3000" kern="120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5039995" algn="l"/>
              </a:tabLst>
              <a:defRPr sz="3000" b="1"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请你写一封回信。</a:t>
            </a:r>
          </a:p>
        </p:txBody>
      </p:sp>
      <p:sp>
        <p:nvSpPr>
          <p:cNvPr id="1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31540" y="1971675"/>
            <a:ext cx="715010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indent="0">
              <a:lnSpc>
                <a:spcPct val="12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Salutation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称呼语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靠左侧，加 </a:t>
            </a:r>
            <a:r>
              <a:rPr lang="en-US" altLang="zh-CN" sz="2800">
                <a:solidFill>
                  <a:srgbClr val="FF0000"/>
                </a:solidFill>
                <a:latin typeface="Times New Roman Regular" panose="02020603050405020304" charset="0"/>
                <a:ea typeface="微软雅黑" panose="020B0503020204020204" charset="-122"/>
                <a:cs typeface="Times New Roman Regular" panose="02020603050405020304" charset="0"/>
              </a:rPr>
              <a:t>,</a:t>
            </a:r>
          </a:p>
        </p:txBody>
      </p:sp>
      <p:sp>
        <p:nvSpPr>
          <p:cNvPr id="14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31540" y="3468370"/>
            <a:ext cx="731012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indent="0">
              <a:lnSpc>
                <a:spcPct val="12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Text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正文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31540" y="4846955"/>
            <a:ext cx="710565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indent="0">
              <a:lnSpc>
                <a:spcPct val="120000"/>
              </a:lnSpc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Signature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署名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):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靠左侧，不用真实姓名</a:t>
            </a:r>
          </a:p>
        </p:txBody>
      </p:sp>
      <p:sp>
        <p:nvSpPr>
          <p:cNvPr id="4" name="文本框 21"/>
          <p:cNvSpPr txBox="1"/>
          <p:nvPr>
            <p:custDataLst>
              <p:tags r:id="rId7"/>
            </p:custDataLst>
          </p:nvPr>
        </p:nvSpPr>
        <p:spPr>
          <a:xfrm>
            <a:off x="6059170" y="2879725"/>
            <a:ext cx="5149215" cy="16675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Thanks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去不去</a:t>
            </a:r>
            <a:endParaRPr lang="en-US" altLang="zh-CN" sz="2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能帮什么（去）；理由（不去）</a:t>
            </a:r>
            <a:endParaRPr lang="en-US" altLang="zh-CN" sz="2600" b="1" strike="sngStrike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Expectation(</a:t>
            </a:r>
            <a:r>
              <a:rPr lang="zh-CN" altLang="en-US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期待</a:t>
            </a:r>
            <a:r>
              <a:rPr lang="en-US" altLang="zh-CN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en-US" altLang="zh-CN" sz="2600" b="1" strike="sngStrike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右箭头 10"/>
          <p:cNvSpPr/>
          <p:nvPr>
            <p:custDataLst>
              <p:tags r:id="rId8"/>
            </p:custDataLst>
          </p:nvPr>
        </p:nvSpPr>
        <p:spPr>
          <a:xfrm>
            <a:off x="5406588" y="3714837"/>
            <a:ext cx="376518" cy="21929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b="1"/>
              <a:t>   </a:t>
            </a:r>
          </a:p>
        </p:txBody>
      </p:sp>
      <p:sp>
        <p:nvSpPr>
          <p:cNvPr id="6" name="文本框 2"/>
          <p:cNvSpPr/>
          <p:nvPr>
            <p:custDataLst>
              <p:tags r:id="rId9"/>
            </p:custDataLst>
          </p:nvPr>
        </p:nvSpPr>
        <p:spPr>
          <a:xfrm>
            <a:off x="0" y="151130"/>
            <a:ext cx="1856935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书面表达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5"/>
      <p:bldP spid="14" grpId="6"/>
      <p:bldP spid="15" grpId="7"/>
      <p:bldP spid="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A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 rot="20640000">
            <a:off x="-284480" y="607695"/>
            <a:ext cx="6403975" cy="16300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endParaRPr lang="en-US" altLang="zh-CN" sz="10000" b="1">
              <a:ln w="66675">
                <a:solidFill>
                  <a:srgbClr val="FEFDF8"/>
                </a:solidFill>
                <a:prstDash val="solid"/>
              </a:ln>
              <a:solidFill>
                <a:srgbClr val="98ABD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ill Sans Ultra Bold" panose="020B0A02020104020203" charset="0"/>
              <a:ea typeface="华文彩云" panose="02010800040101010101" charset="-122"/>
              <a:cs typeface="Gill Sans Ultra Bold" panose="020B0A02020104020203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 rot="1800000">
            <a:off x="5030470" y="760095"/>
            <a:ext cx="6901815" cy="6272530"/>
            <a:chOff x="11974" y="967"/>
            <a:chExt cx="10294" cy="9355"/>
          </a:xfrm>
        </p:grpSpPr>
        <p:sp>
          <p:nvSpPr>
            <p:cNvPr id="6" name="椭圆 5"/>
            <p:cNvSpPr/>
            <p:nvPr/>
          </p:nvSpPr>
          <p:spPr>
            <a:xfrm rot="600000">
              <a:off x="13595" y="3236"/>
              <a:ext cx="7042" cy="7086"/>
            </a:xfrm>
            <a:prstGeom prst="ellipse">
              <a:avLst/>
            </a:prstGeom>
            <a:solidFill>
              <a:srgbClr val="FEFD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600000">
              <a:off x="11974" y="967"/>
              <a:ext cx="4170" cy="4197"/>
            </a:xfrm>
            <a:prstGeom prst="ellipse">
              <a:avLst/>
            </a:prstGeom>
            <a:solidFill>
              <a:srgbClr val="FEF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600000">
              <a:off x="18098" y="967"/>
              <a:ext cx="4170" cy="4197"/>
            </a:xfrm>
            <a:prstGeom prst="ellipse">
              <a:avLst/>
            </a:prstGeom>
            <a:solidFill>
              <a:srgbClr val="FEF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 descr="米老鼠全身_画板 1 副本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0000">
            <a:off x="4726940" y="764540"/>
            <a:ext cx="6337935" cy="633666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1180" y="3500755"/>
            <a:ext cx="4309745" cy="6140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3400" b="1">
              <a:solidFill>
                <a:srgbClr val="FEFCF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03705" y="5648960"/>
            <a:ext cx="3602990" cy="398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endParaRPr lang="zh-CN" altLang="en-US" sz="2000" b="1">
              <a:solidFill>
                <a:srgbClr val="FEFCF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米老鼠全身_画板 1 副本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5106670"/>
            <a:ext cx="1791970" cy="17913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26000" y="296799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rot="20160000">
            <a:off x="-338455" y="2007870"/>
            <a:ext cx="101542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sz="4800" b="1" dirty="0">
                <a:solidFill>
                  <a:schemeClr val="accent2"/>
                </a:solidFill>
                <a:latin typeface="Times New Roman" panose="02020603050405020304" pitchFamily="18" charset="0"/>
                <a:ea typeface="方正准圆简体" panose="03000509000000000000" pitchFamily="65" charset="-122"/>
                <a:cs typeface="Times New Roman" panose="02020603050405020304" pitchFamily="18" charset="0"/>
                <a:sym typeface="+mn-lt"/>
              </a:rPr>
              <a:t>Unit </a:t>
            </a:r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ea typeface="方正准圆简体" panose="03000509000000000000" pitchFamily="65" charset="-122"/>
                <a:cs typeface="Times New Roman" panose="02020603050405020304" pitchFamily="18" charset="0"/>
                <a:sym typeface="+mn-lt"/>
              </a:rPr>
              <a:t>9</a:t>
            </a:r>
            <a:r>
              <a:rPr sz="4800" b="1" dirty="0">
                <a:solidFill>
                  <a:schemeClr val="accent2"/>
                </a:solidFill>
                <a:latin typeface="Times New Roman" panose="02020603050405020304" pitchFamily="18" charset="0"/>
                <a:ea typeface="方正准圆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ea typeface="方正准圆简体" panose="03000509000000000000" pitchFamily="65" charset="-122"/>
                <a:cs typeface="Times New Roman" panose="02020603050405020304" pitchFamily="18" charset="0"/>
                <a:sym typeface="+mn-lt"/>
              </a:rPr>
              <a:t>C</a:t>
            </a:r>
            <a:r>
              <a:rPr lang="en-US" altLang="zh-CN" sz="4800" b="1" dirty="0">
                <a:solidFill>
                  <a:schemeClr val="accent2"/>
                </a:solidFill>
                <a:latin typeface="Times New Roman" panose="02020603050405020304" pitchFamily="18" charset="0"/>
                <a:ea typeface="方正准圆简体" panose="03000509000000000000" pitchFamily="65" charset="-122"/>
                <a:cs typeface="Times New Roman" panose="02020603050405020304" pitchFamily="18" charset="0"/>
                <a:sym typeface="+mn-lt"/>
              </a:rPr>
              <a:t>an you come to my party?</a:t>
            </a:r>
            <a:endParaRPr sz="4800" b="1" dirty="0">
              <a:solidFill>
                <a:schemeClr val="accent2"/>
              </a:solidFill>
              <a:latin typeface="Times New Roman" panose="02020603050405020304" pitchFamily="18" charset="0"/>
              <a:ea typeface="方正准圆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sz="4800" b="1" dirty="0">
              <a:solidFill>
                <a:schemeClr val="accent2"/>
              </a:solidFill>
              <a:latin typeface="Times New Roman" panose="02020603050405020304" pitchFamily="18" charset="0"/>
              <a:ea typeface="方正准圆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sz="4800" b="1" dirty="0">
                <a:solidFill>
                  <a:schemeClr val="accent2"/>
                </a:solidFill>
                <a:latin typeface="Times New Roman" panose="02020603050405020304" pitchFamily="18" charset="0"/>
                <a:ea typeface="方正准圆简体" panose="03000509000000000000" pitchFamily="65" charset="-122"/>
                <a:cs typeface="Times New Roman" panose="02020603050405020304" pitchFamily="18" charset="0"/>
                <a:sym typeface="+mn-lt"/>
              </a:rPr>
              <a:t>复习</a:t>
            </a:r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ea typeface="方正准圆简体" panose="03000509000000000000" pitchFamily="65" charset="-122"/>
                <a:cs typeface="Times New Roman" panose="02020603050405020304" pitchFamily="18" charset="0"/>
                <a:sym typeface="+mn-lt"/>
              </a:rPr>
              <a:t>课件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537210" y="563880"/>
            <a:ext cx="11117580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 b="1" dirty="0">
                <a:latin typeface="Times New Roman Regular" panose="02020603050405020304" charset="0"/>
                <a:cs typeface="Times New Roman Regular" panose="02020603050405020304" charset="0"/>
              </a:rPr>
              <a:t>Hi Tom,     Thank you so much for inviting me. </a:t>
            </a:r>
            <a:r>
              <a:rPr lang="zh-CN" altLang="en-US" sz="2800" b="1" dirty="0">
                <a:latin typeface="Times New Roman Regular" panose="02020603050405020304" charset="0"/>
                <a:cs typeface="Times New Roman Regular" panose="02020603050405020304" charset="0"/>
              </a:rPr>
              <a:t>非常感谢你邀请我。</a:t>
            </a:r>
            <a:r>
              <a:rPr lang="en-US" altLang="zh-CN" sz="2800" b="1" dirty="0">
                <a:latin typeface="Times New Roman Regular" panose="02020603050405020304" charset="0"/>
                <a:cs typeface="Times New Roman Regular" panose="02020603050405020304" charset="0"/>
              </a:rPr>
              <a:t>I will definitely go to the farewell party.</a:t>
            </a:r>
            <a:r>
              <a:rPr lang="zh-CN" altLang="en-US" sz="2800" b="1" dirty="0">
                <a:latin typeface="Times New Roman Regular" panose="02020603050405020304" charset="0"/>
                <a:cs typeface="Times New Roman Regular" panose="02020603050405020304" charset="0"/>
              </a:rPr>
              <a:t>我一定会去送别会的。
</a:t>
            </a:r>
          </a:p>
          <a:p>
            <a:pPr marL="0" indent="0" algn="l"/>
            <a:r>
              <a:rPr lang="en-US" altLang="zh-CN" sz="2800" b="1" dirty="0">
                <a:latin typeface="Times New Roman Regular" panose="02020603050405020304" charset="0"/>
                <a:cs typeface="Times New Roman Regular" panose="02020603050405020304" charset="0"/>
              </a:rPr>
              <a:t>     I really like your brother a lot. </a:t>
            </a:r>
            <a:r>
              <a:rPr lang="zh-CN" altLang="en-US" sz="2800" b="1" dirty="0">
                <a:latin typeface="Times New Roman Regular" panose="02020603050405020304" charset="0"/>
                <a:cs typeface="Times New Roman Regular" panose="02020603050405020304" charset="0"/>
              </a:rPr>
              <a:t>我真的很喜欢你弟弟。</a:t>
            </a:r>
            <a:r>
              <a:rPr lang="en-US" altLang="zh-CN" sz="2800" b="1" dirty="0">
                <a:latin typeface="Times New Roman Regular" panose="02020603050405020304" charset="0"/>
                <a:cs typeface="Times New Roman Regular" panose="02020603050405020304" charset="0"/>
              </a:rPr>
              <a:t>I’m so sad to see him go, </a:t>
            </a:r>
            <a:r>
              <a:rPr lang="zh-CN" altLang="en-US" sz="2800" b="1" dirty="0">
                <a:latin typeface="Times New Roman Regular" panose="02020603050405020304" charset="0"/>
                <a:cs typeface="Times New Roman Regular" panose="02020603050405020304" charset="0"/>
              </a:rPr>
              <a:t>看到他离开我很难过，</a:t>
            </a:r>
            <a:r>
              <a:rPr lang="en-US" altLang="zh-CN" sz="2800" b="1" dirty="0">
                <a:latin typeface="Times New Roman Regular" panose="02020603050405020304" charset="0"/>
                <a:cs typeface="Times New Roman Regular" panose="02020603050405020304" charset="0"/>
              </a:rPr>
              <a:t>and this party is the best way to say “Come on and goodbye.” </a:t>
            </a:r>
            <a:r>
              <a:rPr lang="zh-CN" altLang="en-US" sz="2800" b="1" dirty="0">
                <a:latin typeface="Times New Roman Regular" panose="02020603050405020304" charset="0"/>
                <a:cs typeface="Times New Roman Regular" panose="02020603050405020304" charset="0"/>
              </a:rPr>
              <a:t>这个派对是说“加油，再见”的最好方式。</a:t>
            </a:r>
            <a:r>
              <a:rPr lang="en-US" altLang="zh-CN" sz="2800" b="1" dirty="0">
                <a:latin typeface="Times New Roman Regular" panose="02020603050405020304" charset="0"/>
                <a:cs typeface="Times New Roman Regular" panose="02020603050405020304" charset="0"/>
              </a:rPr>
              <a:t>I can help to buy some of the food and drinks if you need. </a:t>
            </a:r>
            <a:r>
              <a:rPr lang="zh-CN" altLang="en-US" sz="2800" b="1" dirty="0">
                <a:latin typeface="Times New Roman Regular" panose="02020603050405020304" charset="0"/>
                <a:cs typeface="Times New Roman Regular" panose="02020603050405020304" charset="0"/>
              </a:rPr>
              <a:t>如果你需要的话，我可以帮你买一些食物和饮料。</a:t>
            </a:r>
            <a:r>
              <a:rPr lang="en-US" altLang="zh-CN" sz="2800" b="1" dirty="0">
                <a:latin typeface="Times New Roman Regular" panose="02020603050405020304" charset="0"/>
                <a:cs typeface="Times New Roman Regular" panose="02020603050405020304" charset="0"/>
              </a:rPr>
              <a:t>Also, I do have some useful suggestions for your brother about studying at a university.</a:t>
            </a:r>
            <a:r>
              <a:rPr lang="zh-CN" altLang="en-US" sz="2800" b="1" dirty="0">
                <a:latin typeface="Times New Roman Regular" panose="02020603050405020304" charset="0"/>
                <a:cs typeface="Times New Roman Regular" panose="02020603050405020304" charset="0"/>
              </a:rPr>
              <a:t>并且，我确实对你弟弟上大学有一些有用的建议。</a:t>
            </a:r>
          </a:p>
          <a:p>
            <a:pPr marL="0" indent="0" algn="l"/>
            <a:r>
              <a:rPr lang="zh-CN" altLang="en-US" sz="2800" b="1" dirty="0">
                <a:latin typeface="Times New Roman Regular" panose="02020603050405020304" charset="0"/>
                <a:cs typeface="Times New Roman Regular" panose="02020603050405020304" charset="0"/>
              </a:rPr>
              <a:t>     Looking forward to see you all. 期待见到你们所有人。</a:t>
            </a:r>
          </a:p>
          <a:p>
            <a:pPr marL="0" indent="0" algn="l"/>
            <a:r>
              <a:rPr lang="en-US" altLang="zh-CN" sz="2800" b="1" dirty="0">
                <a:latin typeface="Times New Roman Regular" panose="02020603050405020304" charset="0"/>
                <a:cs typeface="Times New Roman Regular" panose="02020603050405020304" charset="0"/>
              </a:rPr>
              <a:t>Best </a:t>
            </a:r>
            <a:r>
              <a:rPr lang="en-US" altLang="zh-CN" sz="2800" b="1" dirty="0" err="1">
                <a:latin typeface="Times New Roman Regular" panose="02020603050405020304" charset="0"/>
                <a:cs typeface="Times New Roman Regular" panose="02020603050405020304" charset="0"/>
              </a:rPr>
              <a:t>wishes,Jim</a:t>
            </a:r>
            <a:r>
              <a:rPr lang="en-US" altLang="zh-CN" sz="2800" b="1" dirty="0">
                <a:latin typeface="Times New Roman Regular" panose="02020603050405020304" charset="0"/>
                <a:cs typeface="Times New Roman Regular" panose="02020603050405020304" charset="0"/>
              </a:rPr>
              <a:t>
</a:t>
            </a:r>
          </a:p>
        </p:txBody>
      </p:sp>
      <p:sp>
        <p:nvSpPr>
          <p:cNvPr id="4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25570" y="113665"/>
            <a:ext cx="368808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latin typeface="Times New Roman Bold" panose="02020603050405020304" charset="0"/>
                <a:cs typeface="Times New Roman Bold" panose="02020603050405020304" charset="0"/>
              </a:rPr>
              <a:t>A reply - accept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586740" y="797560"/>
            <a:ext cx="1101852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Dear T</a:t>
            </a:r>
            <a:r>
              <a:rPr lang="en-US" altLang="zh-CN" sz="2800" b="1">
                <a:latin typeface="宋体" charset="0"/>
                <a:cs typeface="宋体" charset="0"/>
              </a:rPr>
              <a:t>om</a:t>
            </a:r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,       Thanks for your invitation. </a:t>
            </a:r>
            <a:r>
              <a:rPr lang="zh-CN" altLang="en-US" sz="2800" b="1">
                <a:latin typeface="宋体" charset="0"/>
                <a:cs typeface="宋体" charset="0"/>
              </a:rPr>
              <a:t>谢谢你的邀请。</a:t>
            </a:r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I’d love to go to the party, but I’m not available. </a:t>
            </a:r>
            <a:r>
              <a:rPr lang="zh-CN" altLang="en-US" sz="2800" b="1">
                <a:latin typeface="宋体" charset="0"/>
                <a:cs typeface="宋体" charset="0"/>
              </a:rPr>
              <a:t>我很想去参加聚会，但我没空。
</a:t>
            </a:r>
            <a:endParaRPr lang="zh-CN" altLang="en-US" sz="2800" b="1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0" indent="0" algn="l"/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      A few weeks ago, I took a trip to Beijing and I won’t get back until January 3rd. </a:t>
            </a:r>
            <a:r>
              <a:rPr lang="zh-CN" altLang="en-US" sz="2800" b="1">
                <a:latin typeface="宋体" charset="0"/>
                <a:cs typeface="宋体" charset="0"/>
              </a:rPr>
              <a:t>几周前，我去了趟北京，要到</a:t>
            </a:r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1</a:t>
            </a:r>
            <a:r>
              <a:rPr lang="zh-CN" altLang="en-US" sz="2800" b="1">
                <a:latin typeface="宋体" charset="0"/>
                <a:cs typeface="宋体" charset="0"/>
              </a:rPr>
              <a:t>月</a:t>
            </a:r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3</a:t>
            </a:r>
            <a:r>
              <a:rPr lang="zh-CN" altLang="en-US" sz="2800" b="1">
                <a:latin typeface="宋体" charset="0"/>
                <a:cs typeface="宋体" charset="0"/>
              </a:rPr>
              <a:t>日才能回来。</a:t>
            </a:r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I’m really sorry about this, but anyway, I will prepare a gift for your brother and send it to him soon. </a:t>
            </a:r>
            <a:r>
              <a:rPr lang="zh-CN" altLang="en-US" sz="2800" b="1">
                <a:latin typeface="宋体" charset="0"/>
                <a:cs typeface="宋体" charset="0"/>
              </a:rPr>
              <a:t>我真的很抱歉，但是无论如何，我会准备一份礼物给你弟弟，并尽快寄给他。</a:t>
            </a:r>
            <a:endParaRPr lang="zh-CN" altLang="en-US" sz="2800" b="1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0" indent="0" algn="l"/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      I hope you </a:t>
            </a:r>
            <a:r>
              <a:rPr lang="en-US" altLang="zh-CN" sz="2800" b="1">
                <a:latin typeface="宋体" charset="0"/>
                <a:cs typeface="宋体" charset="0"/>
              </a:rPr>
              <a:t>all</a:t>
            </a:r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 have a good time at the party.</a:t>
            </a:r>
            <a:r>
              <a:rPr lang="zh-CN" altLang="en-US" sz="2800" b="1">
                <a:latin typeface="宋体" charset="0"/>
                <a:cs typeface="宋体" charset="0"/>
              </a:rPr>
              <a:t>我希望你们在聚会上都玩得愉快。</a:t>
            </a:r>
            <a:endParaRPr lang="zh-CN" altLang="en-US" sz="2800" b="1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marL="0" indent="0" algn="l"/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Best wishes,J</a:t>
            </a:r>
            <a:r>
              <a:rPr lang="en-US" altLang="zh-CN" sz="2800" b="1">
                <a:latin typeface="宋体" charset="0"/>
                <a:cs typeface="宋体" charset="0"/>
              </a:rPr>
              <a:t>im</a:t>
            </a:r>
            <a:r>
              <a:rPr lang="en-US" altLang="zh-CN" sz="2800" b="1">
                <a:latin typeface="Times New Roman Regular" panose="02020603050405020304" charset="0"/>
                <a:cs typeface="Times New Roman Regular" panose="02020603050405020304" charset="0"/>
              </a:rPr>
              <a:t> 
</a:t>
            </a:r>
          </a:p>
        </p:txBody>
      </p:sp>
      <p:sp>
        <p:nvSpPr>
          <p:cNvPr id="4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25570" y="113665"/>
            <a:ext cx="368808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latin typeface="Times New Roman Bold" panose="02020603050405020304" charset="0"/>
                <a:cs typeface="Times New Roman Bold" panose="02020603050405020304" charset="0"/>
              </a:rPr>
              <a:t>A reply - refuse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7605" y="1619885"/>
            <a:ext cx="18592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86134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谢谢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57605" y="2726690"/>
            <a:ext cx="3919984" cy="961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/>
                <a:cs typeface="思源黑体 CN Bold" panose="020B0800000000000000" charset="-122"/>
              </a:rPr>
              <a:t>21世纪教育网（www.21cnjy.com)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/>
                <a:cs typeface="思源黑体 CN Bold" panose="020B0800000000000000" charset="-122"/>
              </a:rPr>
              <a:t>中小学教育资源网站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57605" y="3833495"/>
            <a:ext cx="5282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/>
                <a:cs typeface="思源黑体 CN Normal" panose="020B0400000000000000" charset="-122"/>
              </a:rPr>
              <a:t>兼职招聘：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/>
                <a:cs typeface="思源黑体 CN Normal" panose="020B0400000000000000" charset="-122"/>
              </a:rPr>
              <a:t>https://www.21cnjy.com/recruitment/home/admin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/>
              <a:cs typeface="思源黑体 CN Normal" panose="020B04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/>
          <p:cNvSpPr/>
          <p:nvPr>
            <p:custDataLst>
              <p:tags r:id="rId1"/>
            </p:custDataLst>
          </p:nvPr>
        </p:nvSpPr>
        <p:spPr>
          <a:xfrm>
            <a:off x="0" y="151130"/>
            <a:ext cx="2236470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学习目标</a:t>
            </a:r>
          </a:p>
        </p:txBody>
      </p:sp>
      <p:sp>
        <p:nvSpPr>
          <p:cNvPr id="16396" name="矩形: 圆角 4"/>
          <p:cNvSpPr/>
          <p:nvPr>
            <p:custDataLst>
              <p:tags r:id="rId2"/>
            </p:custDataLst>
          </p:nvPr>
        </p:nvSpPr>
        <p:spPr>
          <a:xfrm>
            <a:off x="523240" y="1534869"/>
            <a:ext cx="3832860" cy="585470"/>
          </a:xfrm>
          <a:prstGeom prst="roundRect">
            <a:avLst>
              <a:gd name="adj" fmla="val 16667"/>
            </a:avLst>
          </a:prstGeom>
          <a:solidFill>
            <a:srgbClr val="DEF1CA"/>
          </a:solidFill>
          <a:ln w="12700">
            <a:noFill/>
          </a:ln>
        </p:spPr>
        <p:txBody>
          <a:bodyPr anchor="ctr" anchorCtr="0"/>
          <a:lstStyle/>
          <a:p>
            <a:pPr algn="ctr"/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</a:rPr>
              <a:t>Language goal</a:t>
            </a:r>
            <a:endParaRPr lang="en-US" altLang="zh-CN" sz="2800" b="1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矩形: 圆角 4"/>
          <p:cNvSpPr/>
          <p:nvPr>
            <p:custDataLst>
              <p:tags r:id="rId3"/>
            </p:custDataLst>
          </p:nvPr>
        </p:nvSpPr>
        <p:spPr>
          <a:xfrm>
            <a:off x="523240" y="3008351"/>
            <a:ext cx="3832860" cy="585470"/>
          </a:xfrm>
          <a:prstGeom prst="roundRect">
            <a:avLst>
              <a:gd name="adj" fmla="val 16667"/>
            </a:avLst>
          </a:prstGeom>
          <a:solidFill>
            <a:srgbClr val="DEF1CA"/>
          </a:solidFill>
          <a:ln w="12700">
            <a:noFill/>
          </a:ln>
        </p:spPr>
        <p:txBody>
          <a:bodyPr anchor="ctr" anchorCtr="0"/>
          <a:lstStyle/>
          <a:p>
            <a:pPr algn="ctr"/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</a:rPr>
              <a:t>Grammar goal</a:t>
            </a:r>
            <a:endParaRPr lang="en-US" altLang="zh-CN" sz="2800" b="1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矩形: 圆角 4"/>
          <p:cNvSpPr/>
          <p:nvPr>
            <p:custDataLst>
              <p:tags r:id="rId4"/>
            </p:custDataLst>
          </p:nvPr>
        </p:nvSpPr>
        <p:spPr>
          <a:xfrm>
            <a:off x="523240" y="4328516"/>
            <a:ext cx="3832860" cy="585470"/>
          </a:xfrm>
          <a:prstGeom prst="roundRect">
            <a:avLst>
              <a:gd name="adj" fmla="val 16667"/>
            </a:avLst>
          </a:prstGeom>
          <a:solidFill>
            <a:srgbClr val="DEF1CA"/>
          </a:solidFill>
          <a:ln w="12700">
            <a:noFill/>
          </a:ln>
        </p:spPr>
        <p:txBody>
          <a:bodyPr anchor="ctr" anchorCtr="0"/>
          <a:lstStyle/>
          <a:p>
            <a:pPr algn="ctr"/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</a:rPr>
              <a:t>Writing goal</a:t>
            </a:r>
            <a:endParaRPr lang="en-US" altLang="zh-CN" sz="2800" b="1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4673600" y="966326"/>
            <a:ext cx="5989711" cy="1722557"/>
            <a:chOff x="4673600" y="966326"/>
            <a:chExt cx="5989711" cy="1722557"/>
          </a:xfrm>
        </p:grpSpPr>
        <p:sp>
          <p:nvSpPr>
            <p:cNvPr id="17" name="文本框 16"/>
            <p:cNvSpPr txBox="1"/>
            <p:nvPr>
              <p:custDataLst>
                <p:tags r:id="rId12"/>
              </p:custDataLst>
            </p:nvPr>
          </p:nvSpPr>
          <p:spPr>
            <a:xfrm>
              <a:off x="4673600" y="966326"/>
              <a:ext cx="5989711" cy="8309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微软雅黑" panose="020B0503020204020204" charset="-122"/>
                </a:rPr>
                <a:t>Make, accept and decline invitations;</a:t>
              </a:r>
            </a:p>
            <a:p>
              <a:r>
                <a:rPr lang="en-US" sz="2400" b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微软雅黑" panose="020B0503020204020204" charset="-122"/>
                </a:rPr>
                <a:t>Talk about obligations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13"/>
              </p:custDataLst>
            </p:nvPr>
          </p:nvSpPr>
          <p:spPr>
            <a:xfrm>
              <a:off x="4673600" y="1857886"/>
              <a:ext cx="4902835" cy="8309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charset="-122"/>
                </a:rPr>
                <a:t>能发出，接受或拒绝邀请；</a:t>
              </a:r>
              <a:endPara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endParaRPr>
            </a:p>
            <a:p>
              <a:r>
                <a:rPr lang="zh-CN" altLang="en-US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charset="-122"/>
                </a:rPr>
                <a:t>谈论职责和义务</a:t>
              </a:r>
            </a:p>
          </p:txBody>
        </p:sp>
      </p:grp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4673600" y="2855951"/>
            <a:ext cx="7243445" cy="890270"/>
            <a:chOff x="4673600" y="2855951"/>
            <a:chExt cx="7243445" cy="890270"/>
          </a:xfrm>
        </p:grpSpPr>
        <p:sp>
          <p:nvSpPr>
            <p:cNvPr id="7" name="文本框 6"/>
            <p:cNvSpPr txBox="1"/>
            <p:nvPr>
              <p:custDataLst>
                <p:tags r:id="rId10"/>
              </p:custDataLst>
            </p:nvPr>
          </p:nvSpPr>
          <p:spPr>
            <a:xfrm>
              <a:off x="4673600" y="2855951"/>
              <a:ext cx="7243445" cy="4603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微软雅黑" panose="020B0503020204020204" charset="-122"/>
                </a:rPr>
                <a:t>Can for invitations</a:t>
              </a:r>
              <a:endPara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4673600" y="3285846"/>
              <a:ext cx="6834505" cy="4603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charset="-122"/>
                </a:rPr>
                <a:t>正确使用</a:t>
              </a:r>
              <a:r>
                <a:rPr lang="en-US" altLang="zh-CN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charset="-122"/>
                </a:rPr>
                <a:t>can</a:t>
              </a:r>
              <a:r>
                <a:rPr lang="zh-CN" altLang="en-US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charset="-122"/>
                </a:rPr>
                <a:t>引导的句子表达邀请</a:t>
              </a:r>
              <a:endPara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7"/>
            </p:custDataLst>
          </p:nvPr>
        </p:nvGrpSpPr>
        <p:grpSpPr>
          <a:xfrm>
            <a:off x="4673600" y="4176116"/>
            <a:ext cx="4902835" cy="890270"/>
            <a:chOff x="4673600" y="4176116"/>
            <a:chExt cx="4902835" cy="890270"/>
          </a:xfrm>
        </p:grpSpPr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4673600" y="4176116"/>
              <a:ext cx="4902835" cy="4603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微软雅黑" panose="020B0503020204020204" charset="-122"/>
                </a:rPr>
                <a:t>Write an invitation and reply</a:t>
              </a:r>
              <a:endPara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4673600" y="4606011"/>
              <a:ext cx="4902835" cy="4603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微软雅黑" panose="020B0503020204020204" charset="-122"/>
                </a:rPr>
                <a:t>发出邀请并回复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/>
          <p:nvPr>
            <p:custDataLst>
              <p:tags r:id="rId1"/>
            </p:custDataLst>
          </p:nvPr>
        </p:nvSpPr>
        <p:spPr>
          <a:xfrm>
            <a:off x="0" y="151130"/>
            <a:ext cx="1624818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单词复习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"/>
          <a:stretch>
            <a:fillRect/>
          </a:stretch>
        </p:blipFill>
        <p:spPr>
          <a:xfrm>
            <a:off x="7601056" y="140677"/>
            <a:ext cx="4524518" cy="67173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5" y="1010724"/>
            <a:ext cx="4202349" cy="43790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" y="1869031"/>
            <a:ext cx="3727743" cy="4303658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412609" y="2187526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50166" y="2776024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518947" y="3084193"/>
            <a:ext cx="1280524" cy="249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2461192" y="3441552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1376823" y="3731945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1909325" y="4046480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801204" y="4637249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12"/>
            </p:custDataLst>
          </p:nvPr>
        </p:nvSpPr>
        <p:spPr>
          <a:xfrm>
            <a:off x="2101293" y="4961295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2267761" y="5266689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14"/>
            </p:custDataLst>
          </p:nvPr>
        </p:nvSpPr>
        <p:spPr>
          <a:xfrm>
            <a:off x="1184839" y="5565658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5"/>
            </p:custDataLst>
          </p:nvPr>
        </p:nvSpPr>
        <p:spPr>
          <a:xfrm>
            <a:off x="5310816" y="1327052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6"/>
            </p:custDataLst>
          </p:nvPr>
        </p:nvSpPr>
        <p:spPr>
          <a:xfrm>
            <a:off x="5310816" y="1638348"/>
            <a:ext cx="1202526" cy="209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17"/>
            </p:custDataLst>
          </p:nvPr>
        </p:nvSpPr>
        <p:spPr>
          <a:xfrm>
            <a:off x="6296932" y="1961724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18"/>
            </p:custDataLst>
          </p:nvPr>
        </p:nvSpPr>
        <p:spPr>
          <a:xfrm>
            <a:off x="5170142" y="2271004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19"/>
            </p:custDataLst>
          </p:nvPr>
        </p:nvSpPr>
        <p:spPr>
          <a:xfrm>
            <a:off x="5172871" y="2622452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>
            <p:custDataLst>
              <p:tags r:id="rId20"/>
            </p:custDataLst>
          </p:nvPr>
        </p:nvSpPr>
        <p:spPr>
          <a:xfrm>
            <a:off x="5166625" y="2928571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21"/>
            </p:custDataLst>
          </p:nvPr>
        </p:nvSpPr>
        <p:spPr>
          <a:xfrm>
            <a:off x="5418686" y="3255792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22"/>
            </p:custDataLst>
          </p:nvPr>
        </p:nvSpPr>
        <p:spPr>
          <a:xfrm>
            <a:off x="5378689" y="3578590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>
            <p:custDataLst>
              <p:tags r:id="rId23"/>
            </p:custDataLst>
          </p:nvPr>
        </p:nvSpPr>
        <p:spPr>
          <a:xfrm>
            <a:off x="5388586" y="3887320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24"/>
            </p:custDataLst>
          </p:nvPr>
        </p:nvSpPr>
        <p:spPr>
          <a:xfrm>
            <a:off x="5022499" y="4210118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25"/>
            </p:custDataLst>
          </p:nvPr>
        </p:nvSpPr>
        <p:spPr>
          <a:xfrm>
            <a:off x="5549836" y="4554381"/>
            <a:ext cx="724486" cy="203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>
            <p:custDataLst>
              <p:tags r:id="rId26"/>
            </p:custDataLst>
          </p:nvPr>
        </p:nvSpPr>
        <p:spPr>
          <a:xfrm>
            <a:off x="9310466" y="436098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>
            <p:custDataLst>
              <p:tags r:id="rId27"/>
            </p:custDataLst>
          </p:nvPr>
        </p:nvSpPr>
        <p:spPr>
          <a:xfrm>
            <a:off x="9477933" y="778388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28"/>
            </p:custDataLst>
          </p:nvPr>
        </p:nvSpPr>
        <p:spPr>
          <a:xfrm>
            <a:off x="10171467" y="1120678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>
            <p:custDataLst>
              <p:tags r:id="rId29"/>
            </p:custDataLst>
          </p:nvPr>
        </p:nvSpPr>
        <p:spPr>
          <a:xfrm>
            <a:off x="8546648" y="1820013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>
            <p:custDataLst>
              <p:tags r:id="rId30"/>
            </p:custDataLst>
          </p:nvPr>
        </p:nvSpPr>
        <p:spPr>
          <a:xfrm>
            <a:off x="10432191" y="1820013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>
            <p:custDataLst>
              <p:tags r:id="rId31"/>
            </p:custDataLst>
          </p:nvPr>
        </p:nvSpPr>
        <p:spPr>
          <a:xfrm>
            <a:off x="9998964" y="2162994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32"/>
            </p:custDataLst>
          </p:nvPr>
        </p:nvSpPr>
        <p:spPr>
          <a:xfrm>
            <a:off x="10194005" y="2544231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>
            <p:custDataLst>
              <p:tags r:id="rId33"/>
            </p:custDataLst>
          </p:nvPr>
        </p:nvSpPr>
        <p:spPr>
          <a:xfrm>
            <a:off x="9221919" y="2878015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>
            <p:custDataLst>
              <p:tags r:id="rId34"/>
            </p:custDataLst>
          </p:nvPr>
        </p:nvSpPr>
        <p:spPr>
          <a:xfrm>
            <a:off x="9036672" y="3241615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>
            <p:custDataLst>
              <p:tags r:id="rId35"/>
            </p:custDataLst>
          </p:nvPr>
        </p:nvSpPr>
        <p:spPr>
          <a:xfrm>
            <a:off x="10343644" y="3589135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6"/>
            </p:custDataLst>
          </p:nvPr>
        </p:nvSpPr>
        <p:spPr>
          <a:xfrm>
            <a:off x="9208849" y="3935627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>
            <p:custDataLst>
              <p:tags r:id="rId37"/>
            </p:custDataLst>
          </p:nvPr>
        </p:nvSpPr>
        <p:spPr>
          <a:xfrm>
            <a:off x="10343643" y="4282119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>
            <p:custDataLst>
              <p:tags r:id="rId38"/>
            </p:custDataLst>
          </p:nvPr>
        </p:nvSpPr>
        <p:spPr>
          <a:xfrm>
            <a:off x="10566361" y="4623072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>
            <p:custDataLst>
              <p:tags r:id="rId39"/>
            </p:custDataLst>
          </p:nvPr>
        </p:nvSpPr>
        <p:spPr>
          <a:xfrm>
            <a:off x="9998963" y="4977642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>
            <p:custDataLst>
              <p:tags r:id="rId40"/>
            </p:custDataLst>
          </p:nvPr>
        </p:nvSpPr>
        <p:spPr>
          <a:xfrm>
            <a:off x="9957758" y="5316056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>
            <p:custDataLst>
              <p:tags r:id="rId41"/>
            </p:custDataLst>
          </p:nvPr>
        </p:nvSpPr>
        <p:spPr>
          <a:xfrm>
            <a:off x="9957758" y="5685485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>
            <p:custDataLst>
              <p:tags r:id="rId42"/>
            </p:custDataLst>
          </p:nvPr>
        </p:nvSpPr>
        <p:spPr>
          <a:xfrm>
            <a:off x="9822110" y="6034067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>
            <p:custDataLst>
              <p:tags r:id="rId43"/>
            </p:custDataLst>
          </p:nvPr>
        </p:nvSpPr>
        <p:spPr>
          <a:xfrm>
            <a:off x="8910535" y="6358071"/>
            <a:ext cx="1134795" cy="23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>
            <p:custDataLst>
              <p:tags r:id="rId44"/>
            </p:custDataLst>
          </p:nvPr>
        </p:nvSpPr>
        <p:spPr>
          <a:xfrm>
            <a:off x="10732007" y="6391985"/>
            <a:ext cx="969149" cy="198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46184" y="949568"/>
            <a:ext cx="11591779" cy="563231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They didn’t </a:t>
            </a:r>
            <a:r>
              <a:rPr lang="en-US" altLang="zh-CN" sz="2400" u="sng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赶上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) the last bus, so they took a taxi home. 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We usually go to work on </a:t>
            </a:r>
            <a:r>
              <a:rPr lang="en-US" altLang="zh-CN" sz="2400" u="sng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(weekday) and relax on weekends.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We all received an </a:t>
            </a:r>
            <a:r>
              <a:rPr lang="en-US" altLang="zh-CN" sz="2400" u="sng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invite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to her wedding.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Tom left the room without </a:t>
            </a:r>
            <a:r>
              <a:rPr lang="en-US" altLang="zh-CN" sz="2400" u="sng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say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a word.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He is looking forward to </a:t>
            </a:r>
            <a:r>
              <a:rPr lang="en-US" altLang="zh-CN" sz="2400" u="sng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see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his favorite singer.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Careful </a:t>
            </a:r>
            <a:r>
              <a:rPr lang="en-US" altLang="zh-CN" sz="2400" u="sng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prepare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for the exam is very important.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We are </a:t>
            </a:r>
            <a:r>
              <a:rPr lang="en-US" altLang="zh-CN" sz="2400" u="sng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surprise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at the news.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vi-VN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All the g</a:t>
            </a:r>
            <a:r>
              <a:rPr lang="en-US" altLang="zh-CN" sz="2400" u="sng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had a good time at the party.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vi-VN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She loves music but she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’</a:t>
            </a:r>
            <a:r>
              <a:rPr lang="vi-VN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s never gone to any </a:t>
            </a:r>
            <a:r>
              <a:rPr lang="en-US" altLang="zh-CN" sz="2400" u="sng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vi-VN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音乐会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vi-VN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Mrs. Miller never sleeps at home during the </a:t>
            </a:r>
            <a:r>
              <a:rPr lang="en-US" altLang="zh-CN" sz="2400" u="sng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白天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．</a:t>
            </a:r>
          </a:p>
        </p:txBody>
      </p:sp>
      <p:sp>
        <p:nvSpPr>
          <p:cNvPr id="3" name="文本框 2"/>
          <p:cNvSpPr/>
          <p:nvPr>
            <p:custDataLst>
              <p:tags r:id="rId2"/>
            </p:custDataLst>
          </p:nvPr>
        </p:nvSpPr>
        <p:spPr>
          <a:xfrm>
            <a:off x="0" y="151130"/>
            <a:ext cx="2236470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单词练习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658794" y="1012872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catch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01841" y="4902767"/>
            <a:ext cx="1309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uests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56133" y="5432617"/>
            <a:ext cx="1309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concerts</a:t>
            </a: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56133" y="5961019"/>
            <a:ext cx="1309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daytime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288302" y="1608404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weekdays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598985" y="2171112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invitation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4279620" y="267841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saying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279619" y="320658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seeing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894672" y="3765723"/>
            <a:ext cx="1871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preparations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1894671" y="4306202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surprised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/>
          <p:nvPr>
            <p:custDataLst>
              <p:tags r:id="rId1"/>
            </p:custDataLst>
          </p:nvPr>
        </p:nvSpPr>
        <p:spPr>
          <a:xfrm>
            <a:off x="0" y="160655"/>
            <a:ext cx="2236470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短语复习</a:t>
            </a:r>
          </a:p>
        </p:txBody>
      </p:sp>
      <p:grpSp>
        <p:nvGrpSpPr>
          <p:cNvPr id="48" name="组合 47"/>
          <p:cNvGrpSpPr/>
          <p:nvPr>
            <p:custDataLst>
              <p:tags r:id="rId2"/>
            </p:custDataLst>
          </p:nvPr>
        </p:nvGrpSpPr>
        <p:grpSpPr>
          <a:xfrm>
            <a:off x="332934" y="859636"/>
            <a:ext cx="11659773" cy="5903667"/>
            <a:chOff x="332934" y="859636"/>
            <a:chExt cx="11659773" cy="5903667"/>
          </a:xfrm>
        </p:grpSpPr>
        <p:sp>
          <p:nvSpPr>
            <p:cNvPr id="4" name="矩形 3"/>
            <p:cNvSpPr/>
            <p:nvPr>
              <p:custDataLst>
                <p:tags r:id="rId26"/>
              </p:custDataLst>
            </p:nvPr>
          </p:nvSpPr>
          <p:spPr>
            <a:xfrm>
              <a:off x="332934" y="859636"/>
              <a:ext cx="5040923" cy="5903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zh-CN" altLang="zh-CN" sz="2000" b="1" kern="100">
                  <a:latin typeface="+mj-ea"/>
                  <a:ea typeface="+mj-ea"/>
                </a:rPr>
                <a:t>为</a:t>
              </a:r>
              <a:r>
                <a:rPr lang="en-US" altLang="zh-CN" sz="2000" b="1" kern="100">
                  <a:latin typeface="+mj-ea"/>
                  <a:ea typeface="+mj-ea"/>
                </a:rPr>
                <a:t>……</a:t>
              </a:r>
              <a:r>
                <a:rPr lang="zh-CN" altLang="zh-CN" sz="2000" b="1" kern="100">
                  <a:latin typeface="+mj-ea"/>
                  <a:ea typeface="+mj-ea"/>
                </a:rPr>
                <a:t>做准备</a:t>
              </a:r>
              <a:endParaRPr lang="zh-CN" altLang="zh-CN" sz="2000" b="1" u="sng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342900" indent="-3429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zh-CN" altLang="zh-CN" sz="2000" b="1" kern="100">
                  <a:latin typeface="+mj-ea"/>
                  <a:ea typeface="+mj-ea"/>
                </a:rPr>
                <a:t>去看医生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342900" indent="-3429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zh-CN" altLang="zh-CN" sz="2000" b="1" kern="100">
                  <a:latin typeface="+mj-ea"/>
                  <a:ea typeface="+mj-ea"/>
                </a:rPr>
                <a:t>其他时间；别的时间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342900" indent="-3429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zh-CN" altLang="zh-CN" sz="2000" b="1" kern="100">
                  <a:latin typeface="+mj-ea"/>
                  <a:ea typeface="+mj-ea"/>
                </a:rPr>
                <a:t>直到</a:t>
              </a:r>
              <a:r>
                <a:rPr lang="en-US" altLang="zh-CN" sz="2000" b="1" kern="100">
                  <a:latin typeface="+mj-ea"/>
                  <a:ea typeface="+mj-ea"/>
                </a:rPr>
                <a:t>……</a:t>
              </a:r>
              <a:r>
                <a:rPr lang="zh-CN" altLang="zh-CN" sz="2000" b="1" kern="100">
                  <a:latin typeface="+mj-ea"/>
                  <a:ea typeface="+mj-ea"/>
                </a:rPr>
                <a:t>才</a:t>
              </a:r>
              <a:r>
                <a:rPr lang="en-US" altLang="zh-CN" sz="2000" b="1" kern="100">
                  <a:latin typeface="+mj-ea"/>
                  <a:ea typeface="+mj-ea"/>
                </a:rPr>
                <a:t>……</a:t>
              </a:r>
              <a:endParaRPr lang="en-US" altLang="zh-CN" sz="2000" b="1" kern="100">
                <a:solidFill>
                  <a:srgbClr val="000000"/>
                </a:solidFill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342900" lvl="0" indent="-3429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zh-CN" altLang="zh-CN" sz="2000" b="1" kern="100">
                  <a:solidFill>
                    <a:srgbClr val="000000"/>
                  </a:solidFill>
                  <a:latin typeface="+mj-ea"/>
                  <a:ea typeface="+mj-ea"/>
                  <a:cs typeface="Cambria" panose="02040503050406030204" pitchFamily="18" charset="0"/>
                </a:rPr>
                <a:t>闲逛；常去某处</a:t>
              </a:r>
              <a:r>
                <a:rPr lang="en-US" altLang="zh-CN" sz="2000" b="1" kern="100">
                  <a:latin typeface="+mj-ea"/>
                  <a:ea typeface="+mj-ea"/>
                  <a:cs typeface="Cambria" panose="02040503050406030204" pitchFamily="18" charset="0"/>
                </a:rPr>
                <a:t> 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342900" lvl="0" indent="-3429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zh-CN" altLang="zh-CN" sz="2000" b="1" kern="100">
                  <a:solidFill>
                    <a:srgbClr val="000000"/>
                  </a:solidFill>
                  <a:latin typeface="+mj-ea"/>
                  <a:ea typeface="+mj-ea"/>
                  <a:cs typeface="Cambria" panose="02040503050406030204" pitchFamily="18" charset="0"/>
                </a:rPr>
                <a:t>备考数学考试</a:t>
              </a:r>
              <a:r>
                <a:rPr lang="en-US" altLang="zh-CN" sz="2000" b="1" kern="100">
                  <a:latin typeface="+mj-ea"/>
                  <a:ea typeface="+mj-ea"/>
                  <a:cs typeface="Cambria" panose="02040503050406030204" pitchFamily="18" charset="0"/>
                </a:rPr>
                <a:t> 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342900" lvl="0" indent="-3429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zh-CN" altLang="zh-CN" sz="2000" b="1" kern="100">
                  <a:solidFill>
                    <a:srgbClr val="000000"/>
                  </a:solidFill>
                  <a:latin typeface="+mj-ea"/>
                  <a:ea typeface="+mj-ea"/>
                  <a:cs typeface="Cambria" panose="02040503050406030204" pitchFamily="18" charset="0"/>
                </a:rPr>
                <a:t>计划做某事</a:t>
              </a:r>
              <a:r>
                <a:rPr lang="en-US" altLang="zh-CN" sz="2000" b="1" kern="100">
                  <a:latin typeface="+mj-ea"/>
                  <a:ea typeface="+mj-ea"/>
                  <a:cs typeface="Cambria" panose="02040503050406030204" pitchFamily="18" charset="0"/>
                </a:rPr>
                <a:t> 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342900" lvl="0" indent="-3429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zh-CN" altLang="zh-CN" sz="2000" b="1" kern="100">
                  <a:solidFill>
                    <a:srgbClr val="000000"/>
                  </a:solidFill>
                  <a:latin typeface="+mj-ea"/>
                  <a:ea typeface="+mj-ea"/>
                  <a:cs typeface="Cambria" panose="02040503050406030204" pitchFamily="18" charset="0"/>
                </a:rPr>
                <a:t>参加考试</a:t>
              </a:r>
              <a:r>
                <a:rPr lang="en-US" altLang="zh-CN" sz="2000" b="1" kern="100">
                  <a:latin typeface="+mj-ea"/>
                  <a:ea typeface="+mj-ea"/>
                  <a:cs typeface="Cambria" panose="02040503050406030204" pitchFamily="18" charset="0"/>
                </a:rPr>
                <a:t> 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342900" lvl="0" indent="-3429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zh-CN" altLang="zh-CN" sz="2000" b="1" kern="100">
                  <a:solidFill>
                    <a:srgbClr val="000000"/>
                  </a:solidFill>
                  <a:latin typeface="+mj-ea"/>
                  <a:ea typeface="+mj-ea"/>
                  <a:cs typeface="Cambria" panose="02040503050406030204" pitchFamily="18" charset="0"/>
                </a:rPr>
                <a:t>去聚会</a:t>
              </a:r>
              <a:r>
                <a:rPr lang="en-US" altLang="zh-CN" sz="2000" b="1" kern="100">
                  <a:latin typeface="+mj-ea"/>
                  <a:ea typeface="+mj-ea"/>
                  <a:cs typeface="Cambria" panose="02040503050406030204" pitchFamily="18" charset="0"/>
                </a:rPr>
                <a:t> 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342900" lvl="0" indent="-3429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zh-CN" altLang="zh-CN" sz="2000" b="1" kern="100">
                  <a:solidFill>
                    <a:srgbClr val="000000"/>
                  </a:solidFill>
                  <a:latin typeface="+mj-ea"/>
                  <a:ea typeface="+mj-ea"/>
                  <a:cs typeface="Cambria" panose="02040503050406030204" pitchFamily="18" charset="0"/>
                </a:rPr>
                <a:t>患</a:t>
              </a:r>
              <a:r>
                <a:rPr lang="zh-CN" altLang="en-US" sz="2000" b="1" kern="100">
                  <a:solidFill>
                    <a:srgbClr val="000000"/>
                  </a:solidFill>
                  <a:latin typeface="+mj-ea"/>
                  <a:ea typeface="+mj-ea"/>
                  <a:cs typeface="Cambria" panose="02040503050406030204" pitchFamily="18" charset="0"/>
                </a:rPr>
                <a:t>流感</a:t>
              </a:r>
              <a:endParaRPr lang="en-US" altLang="zh-CN" sz="2000" b="1" kern="100">
                <a:solidFill>
                  <a:srgbClr val="000000"/>
                </a:solidFill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342900" lvl="0" indent="-3429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zh-CN" altLang="zh-CN" sz="2000" b="1" kern="100">
                  <a:latin typeface="+mj-ea"/>
                  <a:ea typeface="+mj-ea"/>
                </a:rPr>
                <a:t>前天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342900" lvl="0" indent="-3429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/>
              </a:pPr>
              <a:r>
                <a:rPr lang="zh-CN" altLang="zh-CN" sz="2000" b="1" kern="100">
                  <a:latin typeface="+mj-ea"/>
                  <a:ea typeface="+mj-ea"/>
                </a:rPr>
                <a:t>后天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27"/>
              </p:custDataLst>
            </p:nvPr>
          </p:nvSpPr>
          <p:spPr>
            <a:xfrm>
              <a:off x="5896707" y="859636"/>
              <a:ext cx="6096000" cy="54060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457200" lvl="0" indent="-4572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 startAt="13"/>
              </a:pPr>
              <a:r>
                <a:rPr lang="zh-CN" altLang="zh-CN" sz="2000" b="1" kern="100">
                  <a:latin typeface="+mj-ea"/>
                  <a:ea typeface="+mj-ea"/>
                </a:rPr>
                <a:t>照料；照顾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457200" lvl="0" indent="-4572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 startAt="13"/>
              </a:pPr>
              <a:r>
                <a:rPr lang="zh-CN" altLang="zh-CN" sz="2000" b="1" kern="100">
                  <a:latin typeface="+mj-ea"/>
                  <a:ea typeface="+mj-ea"/>
                </a:rPr>
                <a:t>拒绝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457200" lvl="0" indent="-4572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 startAt="13"/>
              </a:pPr>
              <a:r>
                <a:rPr lang="zh-CN" altLang="zh-CN" sz="2000" b="1" kern="100">
                  <a:latin typeface="+mj-ea"/>
                  <a:ea typeface="+mj-ea"/>
                </a:rPr>
                <a:t>书面回复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457200" lvl="0" indent="-4572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 startAt="13"/>
              </a:pPr>
              <a:r>
                <a:rPr lang="zh-CN" altLang="zh-CN" sz="2000" b="1" kern="100">
                  <a:latin typeface="+mj-ea"/>
                  <a:ea typeface="+mj-ea"/>
                </a:rPr>
                <a:t>成功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457200" lvl="0" indent="-4572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 startAt="13"/>
              </a:pPr>
              <a:r>
                <a:rPr lang="zh-CN" altLang="zh-CN" sz="2000" b="1" kern="100">
                  <a:latin typeface="+mj-ea"/>
                  <a:ea typeface="+mj-ea"/>
                </a:rPr>
                <a:t>接到（某人的）信、电话等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457200" lvl="0" indent="-4572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 startAt="13"/>
              </a:pPr>
              <a:r>
                <a:rPr lang="zh-CN" altLang="zh-CN" sz="2000" b="1" kern="100">
                  <a:latin typeface="+mj-ea"/>
                  <a:ea typeface="+mj-ea"/>
                </a:rPr>
                <a:t>盼望；期待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457200" lvl="0" indent="-4572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 startAt="13"/>
              </a:pPr>
              <a:r>
                <a:rPr lang="zh-CN" altLang="zh-CN" sz="2000" b="1" kern="100">
                  <a:latin typeface="+mj-ea"/>
                  <a:ea typeface="+mj-ea"/>
                </a:rPr>
                <a:t>以便；为了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457200" lvl="0" indent="-4572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 startAt="13"/>
              </a:pPr>
              <a:r>
                <a:rPr lang="zh-CN" altLang="zh-CN" sz="2000" b="1" kern="100">
                  <a:latin typeface="+mj-ea"/>
                  <a:ea typeface="+mj-ea"/>
                </a:rPr>
                <a:t>帮助分担工作、解决难题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457200" lvl="0" indent="-4572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 startAt="13"/>
              </a:pPr>
              <a:r>
                <a:rPr lang="zh-CN" altLang="zh-CN" sz="2000" b="1" kern="100">
                  <a:latin typeface="+mj-ea"/>
                  <a:ea typeface="+mj-ea"/>
                </a:rPr>
                <a:t>在这个月末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457200" lvl="0" indent="-4572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 startAt="13"/>
              </a:pPr>
              <a:r>
                <a:rPr lang="zh-CN" altLang="zh-CN" sz="2000" b="1" kern="100">
                  <a:latin typeface="+mj-ea"/>
                  <a:ea typeface="+mj-ea"/>
                </a:rPr>
                <a:t>去旅行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  <a:p>
              <a:pPr marL="457200" lvl="0" indent="-457200">
                <a:lnSpc>
                  <a:spcPct val="120000"/>
                </a:lnSpc>
                <a:spcAft>
                  <a:spcPts val="1000"/>
                </a:spcAft>
                <a:buFont typeface="+mj-lt"/>
                <a:buAutoNum type="arabicPeriod" startAt="13"/>
              </a:pPr>
              <a:r>
                <a:rPr lang="zh-CN" altLang="zh-CN" sz="2000" b="1" kern="100">
                  <a:latin typeface="+mj-ea"/>
                  <a:ea typeface="+mj-ea"/>
                </a:rPr>
                <a:t>做某事最好的方法</a:t>
              </a:r>
              <a:endParaRPr lang="zh-CN" altLang="zh-CN" sz="2000" b="1" kern="100">
                <a:latin typeface="+mj-ea"/>
                <a:ea typeface="+mj-ea"/>
                <a:cs typeface="Cambria" panose="02040503050406030204" pitchFamily="18" charset="0"/>
              </a:endParaRPr>
            </a:p>
          </p:txBody>
        </p:sp>
        <p:cxnSp>
          <p:nvCxnSpPr>
            <p:cNvPr id="11" name="直接连接符 10"/>
            <p:cNvCxnSpPr/>
            <p:nvPr>
              <p:custDataLst>
                <p:tags r:id="rId28"/>
              </p:custDataLst>
            </p:nvPr>
          </p:nvCxnSpPr>
          <p:spPr>
            <a:xfrm>
              <a:off x="2419643" y="1237957"/>
              <a:ext cx="17373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29"/>
              </p:custDataLst>
            </p:nvPr>
          </p:nvCxnSpPr>
          <p:spPr>
            <a:xfrm>
              <a:off x="9362049" y="4675163"/>
              <a:ext cx="17373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30"/>
              </p:custDataLst>
            </p:nvPr>
          </p:nvCxnSpPr>
          <p:spPr>
            <a:xfrm>
              <a:off x="7845083" y="4166382"/>
              <a:ext cx="17373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31"/>
              </p:custDataLst>
            </p:nvPr>
          </p:nvCxnSpPr>
          <p:spPr>
            <a:xfrm>
              <a:off x="7845083" y="3699803"/>
              <a:ext cx="26576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32"/>
              </p:custDataLst>
            </p:nvPr>
          </p:nvCxnSpPr>
          <p:spPr>
            <a:xfrm>
              <a:off x="9634025" y="3176954"/>
              <a:ext cx="17373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33"/>
              </p:custDataLst>
            </p:nvPr>
          </p:nvCxnSpPr>
          <p:spPr>
            <a:xfrm>
              <a:off x="7080739" y="2682240"/>
              <a:ext cx="17373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34"/>
              </p:custDataLst>
            </p:nvPr>
          </p:nvCxnSpPr>
          <p:spPr>
            <a:xfrm>
              <a:off x="7624689" y="2208628"/>
              <a:ext cx="17373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35"/>
              </p:custDataLst>
            </p:nvPr>
          </p:nvCxnSpPr>
          <p:spPr>
            <a:xfrm>
              <a:off x="7080739" y="1695157"/>
              <a:ext cx="17373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36"/>
              </p:custDataLst>
            </p:nvPr>
          </p:nvCxnSpPr>
          <p:spPr>
            <a:xfrm>
              <a:off x="7845083" y="1237957"/>
              <a:ext cx="17373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37"/>
              </p:custDataLst>
            </p:nvPr>
          </p:nvCxnSpPr>
          <p:spPr>
            <a:xfrm>
              <a:off x="1926101" y="1695157"/>
              <a:ext cx="25474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38"/>
              </p:custDataLst>
            </p:nvPr>
          </p:nvCxnSpPr>
          <p:spPr>
            <a:xfrm>
              <a:off x="2591972" y="2745545"/>
              <a:ext cx="15650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39"/>
              </p:custDataLst>
            </p:nvPr>
          </p:nvCxnSpPr>
          <p:spPr>
            <a:xfrm>
              <a:off x="8630530" y="6119446"/>
              <a:ext cx="23844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40"/>
              </p:custDataLst>
            </p:nvPr>
          </p:nvCxnSpPr>
          <p:spPr>
            <a:xfrm>
              <a:off x="7319889" y="5645834"/>
              <a:ext cx="17373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41"/>
              </p:custDataLst>
            </p:nvPr>
          </p:nvCxnSpPr>
          <p:spPr>
            <a:xfrm>
              <a:off x="7845083" y="5179255"/>
              <a:ext cx="28393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42"/>
              </p:custDataLst>
            </p:nvPr>
          </p:nvCxnSpPr>
          <p:spPr>
            <a:xfrm>
              <a:off x="2651760" y="3198056"/>
              <a:ext cx="20820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43"/>
              </p:custDataLst>
            </p:nvPr>
          </p:nvCxnSpPr>
          <p:spPr>
            <a:xfrm>
              <a:off x="2419643" y="3699803"/>
              <a:ext cx="26025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44"/>
              </p:custDataLst>
            </p:nvPr>
          </p:nvCxnSpPr>
          <p:spPr>
            <a:xfrm>
              <a:off x="2160563" y="4166382"/>
              <a:ext cx="28616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45"/>
              </p:custDataLst>
            </p:nvPr>
          </p:nvCxnSpPr>
          <p:spPr>
            <a:xfrm>
              <a:off x="1926101" y="4672818"/>
              <a:ext cx="29483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46"/>
              </p:custDataLst>
            </p:nvPr>
          </p:nvCxnSpPr>
          <p:spPr>
            <a:xfrm>
              <a:off x="1669366" y="5162843"/>
              <a:ext cx="25696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47"/>
              </p:custDataLst>
            </p:nvPr>
          </p:nvCxnSpPr>
          <p:spPr>
            <a:xfrm>
              <a:off x="1703363" y="5645834"/>
              <a:ext cx="21933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48"/>
              </p:custDataLst>
            </p:nvPr>
          </p:nvCxnSpPr>
          <p:spPr>
            <a:xfrm>
              <a:off x="1448972" y="6196818"/>
              <a:ext cx="27900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49"/>
              </p:custDataLst>
            </p:nvPr>
          </p:nvCxnSpPr>
          <p:spPr>
            <a:xfrm>
              <a:off x="1444283" y="6616504"/>
              <a:ext cx="2712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50"/>
              </p:custDataLst>
            </p:nvPr>
          </p:nvCxnSpPr>
          <p:spPr>
            <a:xfrm>
              <a:off x="3104271" y="2218007"/>
              <a:ext cx="22695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33"/>
          <p:cNvSpPr/>
          <p:nvPr>
            <p:custDataLst>
              <p:tags r:id="rId3"/>
            </p:custDataLst>
          </p:nvPr>
        </p:nvSpPr>
        <p:spPr>
          <a:xfrm>
            <a:off x="2572043" y="873315"/>
            <a:ext cx="1311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prepare for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>
            <p:custDataLst>
              <p:tags r:id="rId4"/>
            </p:custDataLst>
          </p:nvPr>
        </p:nvSpPr>
        <p:spPr>
          <a:xfrm>
            <a:off x="2138429" y="1342239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go to the/a doctor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>
            <p:custDataLst>
              <p:tags r:id="rId5"/>
            </p:custDataLst>
          </p:nvPr>
        </p:nvSpPr>
        <p:spPr>
          <a:xfrm>
            <a:off x="3209686" y="1830113"/>
            <a:ext cx="1443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another time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>
            <p:custDataLst>
              <p:tags r:id="rId6"/>
            </p:custDataLst>
          </p:nvPr>
        </p:nvSpPr>
        <p:spPr>
          <a:xfrm>
            <a:off x="2651760" y="2376456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not … until…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>
            <p:custDataLst>
              <p:tags r:id="rId7"/>
            </p:custDataLst>
          </p:nvPr>
        </p:nvSpPr>
        <p:spPr>
          <a:xfrm>
            <a:off x="2687748" y="2877960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hang out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>
            <p:custDataLst>
              <p:tags r:id="rId8"/>
            </p:custDataLst>
          </p:nvPr>
        </p:nvSpPr>
        <p:spPr>
          <a:xfrm>
            <a:off x="2476601" y="3336704"/>
            <a:ext cx="221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study for a math test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>
            <p:custDataLst>
              <p:tags r:id="rId9"/>
            </p:custDataLst>
          </p:nvPr>
        </p:nvSpPr>
        <p:spPr>
          <a:xfrm>
            <a:off x="2572043" y="3793814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plan to do sth.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>
            <p:custDataLst>
              <p:tags r:id="rId10"/>
            </p:custDataLst>
          </p:nvPr>
        </p:nvSpPr>
        <p:spPr>
          <a:xfrm>
            <a:off x="2355443" y="43410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have an exam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>
            <p:custDataLst>
              <p:tags r:id="rId11"/>
            </p:custDataLst>
          </p:nvPr>
        </p:nvSpPr>
        <p:spPr>
          <a:xfrm>
            <a:off x="2089510" y="4847435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go to the party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>
            <p:custDataLst>
              <p:tags r:id="rId12"/>
            </p:custDataLst>
          </p:nvPr>
        </p:nvSpPr>
        <p:spPr>
          <a:xfrm>
            <a:off x="2002255" y="532225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have the flu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>
            <p:custDataLst>
              <p:tags r:id="rId13"/>
            </p:custDataLst>
          </p:nvPr>
        </p:nvSpPr>
        <p:spPr>
          <a:xfrm>
            <a:off x="1522157" y="5851004"/>
            <a:ext cx="2597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the day before yesterday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>
            <p:custDataLst>
              <p:tags r:id="rId14"/>
            </p:custDataLst>
          </p:nvPr>
        </p:nvSpPr>
        <p:spPr>
          <a:xfrm>
            <a:off x="1469163" y="6288529"/>
            <a:ext cx="247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the day after tomorrow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>
            <p:custDataLst>
              <p:tags r:id="rId15"/>
            </p:custDataLst>
          </p:nvPr>
        </p:nvSpPr>
        <p:spPr>
          <a:xfrm>
            <a:off x="8007676" y="908065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look after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>
            <p:custDataLst>
              <p:tags r:id="rId16"/>
            </p:custDataLst>
          </p:nvPr>
        </p:nvSpPr>
        <p:spPr>
          <a:xfrm>
            <a:off x="7179352" y="1356905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turn down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>
            <p:custDataLst>
              <p:tags r:id="rId17"/>
            </p:custDataLst>
          </p:nvPr>
        </p:nvSpPr>
        <p:spPr>
          <a:xfrm>
            <a:off x="7624689" y="1866487"/>
            <a:ext cx="171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reply in writing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矩形 61"/>
          <p:cNvSpPr/>
          <p:nvPr>
            <p:custDataLst>
              <p:tags r:id="rId18"/>
            </p:custDataLst>
          </p:nvPr>
        </p:nvSpPr>
        <p:spPr>
          <a:xfrm>
            <a:off x="7285821" y="2345733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make it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矩形 62"/>
          <p:cNvSpPr/>
          <p:nvPr>
            <p:custDataLst>
              <p:tags r:id="rId19"/>
            </p:custDataLst>
          </p:nvPr>
        </p:nvSpPr>
        <p:spPr>
          <a:xfrm>
            <a:off x="9932196" y="2832280"/>
            <a:ext cx="1170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hear from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矩形 63"/>
          <p:cNvSpPr/>
          <p:nvPr>
            <p:custDataLst>
              <p:tags r:id="rId20"/>
            </p:custDataLst>
          </p:nvPr>
        </p:nvSpPr>
        <p:spPr>
          <a:xfrm>
            <a:off x="7784699" y="3364695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look forward to(doing sth.)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65"/>
          <p:cNvSpPr/>
          <p:nvPr>
            <p:custDataLst>
              <p:tags r:id="rId21"/>
            </p:custDataLst>
          </p:nvPr>
        </p:nvSpPr>
        <p:spPr>
          <a:xfrm>
            <a:off x="8106964" y="385297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so that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矩形 66"/>
          <p:cNvSpPr/>
          <p:nvPr>
            <p:custDataLst>
              <p:tags r:id="rId22"/>
            </p:custDataLst>
          </p:nvPr>
        </p:nvSpPr>
        <p:spPr>
          <a:xfrm>
            <a:off x="9537441" y="4341000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help out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矩形 67"/>
          <p:cNvSpPr/>
          <p:nvPr>
            <p:custDataLst>
              <p:tags r:id="rId23"/>
            </p:custDataLst>
          </p:nvPr>
        </p:nvSpPr>
        <p:spPr>
          <a:xfrm>
            <a:off x="7944518" y="4814893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at the end of this month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矩形 69"/>
          <p:cNvSpPr/>
          <p:nvPr>
            <p:custDataLst>
              <p:tags r:id="rId24"/>
            </p:custDataLst>
          </p:nvPr>
        </p:nvSpPr>
        <p:spPr>
          <a:xfrm>
            <a:off x="7342139" y="528878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take a trip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矩形 70"/>
          <p:cNvSpPr/>
          <p:nvPr>
            <p:custDataLst>
              <p:tags r:id="rId25"/>
            </p:custDataLst>
          </p:nvPr>
        </p:nvSpPr>
        <p:spPr>
          <a:xfrm>
            <a:off x="8630530" y="5755083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the best way to do sth.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7" grpId="0"/>
      <p:bldP spid="49" grpId="0"/>
      <p:bldP spid="51" grpId="0"/>
      <p:bldP spid="52" grpId="0"/>
      <p:bldP spid="55" grpId="0"/>
      <p:bldP spid="56" grpId="0"/>
      <p:bldP spid="58" grpId="0"/>
      <p:bldP spid="62" grpId="0"/>
      <p:bldP spid="63" grpId="0"/>
      <p:bldP spid="68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831145" y="874515"/>
            <a:ext cx="9950548" cy="571919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1333500" algn="l"/>
                <a:tab pos="2667000" algn="l"/>
                <a:tab pos="4000500" algn="l"/>
              </a:tabLst>
            </a:pPr>
            <a:r>
              <a:rPr lang="en-US" altLang="zh-CN" sz="2000" b="1" kern="100">
                <a:latin typeface="Times New Roman" panose="02020603050405020304" pitchFamily="18" charset="0"/>
                <a:ea typeface="宋体" pitchFamily="2" charset="-122"/>
              </a:rPr>
              <a:t>1</a:t>
            </a:r>
            <a:r>
              <a:rPr lang="en-US" altLang="zh-CN" sz="2000" b="1" kern="100">
                <a:latin typeface="+mn-ea"/>
              </a:rPr>
              <a:t>. </a:t>
            </a:r>
            <a:r>
              <a:rPr lang="zh-CN" altLang="zh-CN" sz="2000" b="1" kern="100">
                <a:latin typeface="+mn-ea"/>
              </a:rPr>
              <a:t>昨晚珍妮直到她妈妈回来才去睡觉。</a:t>
            </a:r>
          </a:p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1333500" algn="l"/>
                <a:tab pos="2667000" algn="l"/>
                <a:tab pos="4000500" algn="l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Jenny </a:t>
            </a:r>
            <a:r>
              <a:rPr lang="zh-CN" altLang="zh-CN" sz="2400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400" i="1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　</a:t>
            </a:r>
            <a:r>
              <a:rPr lang="zh-CN" altLang="zh-CN" sz="2400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go to bed </a:t>
            </a:r>
            <a:r>
              <a:rPr lang="zh-CN" altLang="zh-CN" sz="2400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400" i="1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　</a:t>
            </a:r>
            <a:r>
              <a:rPr lang="zh-CN" altLang="zh-CN" sz="2400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her mother came back last night.</a:t>
            </a:r>
          </a:p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1333500" algn="l"/>
                <a:tab pos="2667000" algn="l"/>
                <a:tab pos="4000500" algn="l"/>
              </a:tabLst>
            </a:pPr>
            <a:r>
              <a:rPr lang="en-US" altLang="zh-CN" sz="2000" b="1" kern="100">
                <a:latin typeface="Times New Roman" panose="02020603050405020304" pitchFamily="18" charset="0"/>
                <a:ea typeface="宋体" pitchFamily="2" charset="-122"/>
              </a:rPr>
              <a:t>2. </a:t>
            </a:r>
            <a:r>
              <a:rPr lang="zh-CN" altLang="en-US" sz="2000" b="1">
                <a:latin typeface="+mn-ea"/>
              </a:rPr>
              <a:t>他没有拒绝我的邀请。</a:t>
            </a:r>
            <a:endParaRPr lang="en-US" altLang="zh-CN" sz="2000" b="1">
              <a:latin typeface="+mn-ea"/>
            </a:endParaRPr>
          </a:p>
          <a:p>
            <a:pPr lvl="0" algn="just">
              <a:lnSpc>
                <a:spcPct val="140000"/>
              </a:lnSpc>
              <a:tabLst>
                <a:tab pos="1333500" algn="l"/>
                <a:tab pos="2667000" algn="l"/>
                <a:tab pos="4000500" algn="l"/>
              </a:tabLst>
            </a:pPr>
            <a:r>
              <a:rPr lang="en-US" altLang="zh-CN" sz="2400">
                <a:latin typeface="Times New Roman" panose="02020603050405020304" pitchFamily="18" charset="0"/>
              </a:rPr>
              <a:t>He didn’t </a:t>
            </a:r>
            <a:r>
              <a:rPr lang="zh-CN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400">
                <a:latin typeface="Times New Roman" panose="02020603050405020304" pitchFamily="18" charset="0"/>
              </a:rPr>
              <a:t>my invitation.</a:t>
            </a:r>
          </a:p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1333500" algn="l"/>
                <a:tab pos="2667000" algn="l"/>
                <a:tab pos="4000500" algn="l"/>
              </a:tabLst>
            </a:pP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  <a:r>
              <a:rPr lang="en-US" altLang="zh-CN" sz="2000" b="1">
                <a:latin typeface="+mn-ea"/>
              </a:rPr>
              <a:t>. </a:t>
            </a:r>
            <a:r>
              <a:rPr lang="zh-CN" altLang="en-US" sz="2000" b="1">
                <a:latin typeface="+mn-ea"/>
              </a:rPr>
              <a:t>你们打算去上海旅游吗？</a:t>
            </a:r>
            <a:endParaRPr lang="en-US" altLang="zh-CN" sz="2000" b="1">
              <a:latin typeface="+mn-ea"/>
            </a:endParaRPr>
          </a:p>
          <a:p>
            <a:pPr lvl="0" algn="just">
              <a:lnSpc>
                <a:spcPct val="140000"/>
              </a:lnSpc>
              <a:tabLst>
                <a:tab pos="1333500" algn="l"/>
                <a:tab pos="2667000" algn="l"/>
                <a:tab pos="4000500" algn="l"/>
              </a:tabLst>
            </a:pPr>
            <a:r>
              <a:rPr lang="en-US" altLang="zh-CN" sz="2400">
                <a:latin typeface="Times New Roman" panose="02020603050405020304" pitchFamily="18" charset="0"/>
              </a:rPr>
              <a:t>Are you going to </a:t>
            </a:r>
            <a:r>
              <a:rPr lang="zh-CN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400">
                <a:latin typeface="Times New Roman" panose="02020603050405020304" pitchFamily="18" charset="0"/>
              </a:rPr>
              <a:t> to Shanghai?</a:t>
            </a:r>
          </a:p>
          <a:p>
            <a:pPr algn="just">
              <a:lnSpc>
                <a:spcPct val="140000"/>
              </a:lnSpc>
              <a:spcAft>
                <a:spcPct val="0"/>
              </a:spcAft>
              <a:tabLst>
                <a:tab pos="1333500" algn="l"/>
                <a:tab pos="2667000" algn="l"/>
                <a:tab pos="4000500" algn="l"/>
              </a:tabLst>
            </a:pPr>
            <a:r>
              <a:rPr lang="en-US" altLang="zh-CN" sz="2000" b="1">
                <a:latin typeface="Times New Roman" panose="02020603050405020304" pitchFamily="18" charset="0"/>
              </a:rPr>
              <a:t>4. </a:t>
            </a:r>
            <a:r>
              <a:rPr lang="zh-CN" altLang="en-US" sz="2000" b="1">
                <a:latin typeface="+mn-ea"/>
              </a:rPr>
              <a:t>彼得</a:t>
            </a:r>
            <a:r>
              <a:rPr lang="en-US" altLang="zh-CN" sz="2000" b="1">
                <a:latin typeface="+mn-ea"/>
              </a:rPr>
              <a:t>(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  <a:r>
              <a:rPr lang="en-US" altLang="zh-CN" sz="2000" b="1">
                <a:latin typeface="+mn-ea"/>
              </a:rPr>
              <a:t>)</a:t>
            </a:r>
            <a:r>
              <a:rPr lang="zh-CN" altLang="en-US" sz="2000" b="1">
                <a:latin typeface="+mn-ea"/>
              </a:rPr>
              <a:t>上周收到了他朋友的信。</a:t>
            </a:r>
            <a:endParaRPr lang="en-US" altLang="zh-CN" sz="2000" b="1">
              <a:latin typeface="+mn-ea"/>
            </a:endParaRPr>
          </a:p>
          <a:p>
            <a:pPr lvl="0" algn="just">
              <a:lnSpc>
                <a:spcPct val="140000"/>
              </a:lnSpc>
              <a:tabLst>
                <a:tab pos="1333500" algn="l"/>
                <a:tab pos="2667000" algn="l"/>
                <a:tab pos="4000500" algn="l"/>
              </a:tabLst>
            </a:pPr>
            <a:r>
              <a:rPr lang="en-US" altLang="zh-CN" sz="2400">
                <a:latin typeface="Times New Roman" panose="02020603050405020304" pitchFamily="18" charset="0"/>
              </a:rPr>
              <a:t>Peter </a:t>
            </a:r>
            <a:r>
              <a:rPr lang="zh-CN" altLang="zh-CN" sz="2400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400" i="1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　</a:t>
            </a:r>
            <a:r>
              <a:rPr lang="zh-CN" altLang="zh-CN" sz="2400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400" i="1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　</a:t>
            </a:r>
            <a:r>
              <a:rPr lang="zh-CN" altLang="zh-CN" sz="2400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>
                <a:latin typeface="Times New Roman" panose="02020603050405020304" pitchFamily="18" charset="0"/>
              </a:rPr>
              <a:t>his friend last week.</a:t>
            </a:r>
          </a:p>
          <a:p>
            <a:pPr>
              <a:lnSpc>
                <a:spcPct val="140000"/>
              </a:lnSpc>
            </a:pPr>
            <a:r>
              <a:rPr lang="en-US" altLang="zh-CN" sz="2000" b="1"/>
              <a:t>5. </a:t>
            </a:r>
            <a:r>
              <a:rPr lang="zh-CN" altLang="zh-CN" sz="2000" b="1">
                <a:latin typeface="+mn-ea"/>
              </a:rPr>
              <a:t>他们通常在月底看望老人。</a:t>
            </a: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 usually visit the old people </a:t>
            </a:r>
            <a:r>
              <a:rPr lang="zh-CN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month.  </a:t>
            </a: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40000"/>
              </a:lnSpc>
              <a:tabLst>
                <a:tab pos="1333500" algn="l"/>
                <a:tab pos="2667000" algn="l"/>
                <a:tab pos="4000500" algn="l"/>
              </a:tabLst>
            </a:pPr>
            <a:r>
              <a:rPr lang="en-US" altLang="zh-CN" sz="2000" b="1">
                <a:latin typeface="Times New Roman" panose="02020603050405020304" pitchFamily="18" charset="0"/>
              </a:rPr>
              <a:t>6. </a:t>
            </a:r>
            <a:r>
              <a:rPr lang="zh-CN" altLang="en-US" sz="2000" b="1">
                <a:latin typeface="+mn-ea"/>
              </a:rPr>
              <a:t>我决定早点儿出发</a:t>
            </a:r>
            <a:r>
              <a:rPr lang="en-US" altLang="zh-CN" sz="2000" b="1">
                <a:latin typeface="+mn-ea"/>
              </a:rPr>
              <a:t>,</a:t>
            </a:r>
            <a:r>
              <a:rPr lang="zh-CN" altLang="en-US" sz="2000" b="1">
                <a:latin typeface="+mn-ea"/>
              </a:rPr>
              <a:t>为的是赶上早班车。</a:t>
            </a:r>
          </a:p>
          <a:p>
            <a:pPr lvl="0" algn="just">
              <a:lnSpc>
                <a:spcPct val="140000"/>
              </a:lnSpc>
              <a:tabLst>
                <a:tab pos="1333500" algn="l"/>
                <a:tab pos="2667000" algn="l"/>
                <a:tab pos="4000500" algn="l"/>
              </a:tabLst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decide to set out early </a:t>
            </a:r>
            <a:r>
              <a:rPr lang="zh-CN" altLang="zh-CN" sz="2400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400" i="1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　</a:t>
            </a:r>
            <a:r>
              <a:rPr lang="zh-CN" altLang="zh-CN" sz="2400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400" i="1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　</a:t>
            </a:r>
            <a:r>
              <a:rPr lang="zh-CN" altLang="zh-CN" sz="2400" u="sng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can catch the early bus. </a:t>
            </a:r>
          </a:p>
        </p:txBody>
      </p:sp>
      <p:sp>
        <p:nvSpPr>
          <p:cNvPr id="3" name="文本框 2"/>
          <p:cNvSpPr/>
          <p:nvPr>
            <p:custDataLst>
              <p:tags r:id="rId2"/>
            </p:custDataLst>
          </p:nvPr>
        </p:nvSpPr>
        <p:spPr>
          <a:xfrm>
            <a:off x="1" y="160655"/>
            <a:ext cx="1631852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短语练习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774530" y="1301440"/>
            <a:ext cx="105323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421336" y="1301440"/>
            <a:ext cx="861855" cy="55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3361394" y="2264464"/>
            <a:ext cx="7842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turn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712335" y="2264464"/>
            <a:ext cx="100235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down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4181909" y="3166769"/>
            <a:ext cx="8026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take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5248114" y="3174663"/>
            <a:ext cx="370107" cy="559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6145237" y="3113168"/>
            <a:ext cx="704717" cy="559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trip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2774530" y="4124387"/>
            <a:ext cx="10005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heard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4082079" y="4124387"/>
            <a:ext cx="90252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from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6214172" y="5070866"/>
            <a:ext cx="46808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>
            <p:custDataLst>
              <p:tags r:id="rId13"/>
            </p:custDataLst>
          </p:nvPr>
        </p:nvSpPr>
        <p:spPr>
          <a:xfrm>
            <a:off x="7070630" y="5070866"/>
            <a:ext cx="6455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the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14"/>
            </p:custDataLst>
          </p:nvPr>
        </p:nvSpPr>
        <p:spPr>
          <a:xfrm>
            <a:off x="8104562" y="5070866"/>
            <a:ext cx="72505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end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>
            <p:custDataLst>
              <p:tags r:id="rId15"/>
            </p:custDataLst>
          </p:nvPr>
        </p:nvSpPr>
        <p:spPr>
          <a:xfrm>
            <a:off x="9152371" y="5070866"/>
            <a:ext cx="50875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16"/>
            </p:custDataLst>
          </p:nvPr>
        </p:nvSpPr>
        <p:spPr>
          <a:xfrm>
            <a:off x="5255257" y="5984311"/>
            <a:ext cx="52909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so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>
            <p:custDataLst>
              <p:tags r:id="rId17"/>
            </p:custDataLst>
          </p:nvPr>
        </p:nvSpPr>
        <p:spPr>
          <a:xfrm>
            <a:off x="6327090" y="5972511"/>
            <a:ext cx="74354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7990" y="3128952"/>
            <a:ext cx="9708374" cy="341632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Peter bought a popcorn machine _____________________________.</a:t>
            </a:r>
            <a:endParaRPr lang="zh-CN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Lily did not go to  school last week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because she _______________.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She often _________ her sister when her mother and father are busy.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I invited him to go to the movies, but he ______________ my invitation.  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She is going to _______________ to Hong Kong.  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Yunnan is beautiful and I'm _______________ visiting it again.  </a:t>
            </a:r>
          </a:p>
        </p:txBody>
      </p:sp>
      <p:sp>
        <p:nvSpPr>
          <p:cNvPr id="3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46018" y="1596363"/>
            <a:ext cx="659909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ysDash"/>
            <a:miter lim="800000"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look forward to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；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turn down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；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look after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；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the day before yesterday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；</a:t>
            </a:r>
            <a:r>
              <a:rPr lang="en-US" altLang="zh-CN" sz="2400">
                <a:solidFill>
                  <a:prstClr val="black"/>
                </a:solidFill>
                <a:latin typeface="Times New Roman" panose="02020603050405020304" pitchFamily="18" charset="0"/>
              </a:rPr>
              <a:t>have the flu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；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 take a trip</a:t>
            </a:r>
            <a:endParaRPr lang="en-US" altLang="zh-CN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949744" y="777662"/>
            <a:ext cx="5724644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latin typeface="+mn-ea"/>
              </a:rPr>
              <a:t>用方框中所给单词或短语的适当形式填空</a:t>
            </a:r>
          </a:p>
        </p:txBody>
      </p:sp>
      <p:sp>
        <p:nvSpPr>
          <p:cNvPr id="5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34581" y="3243104"/>
            <a:ext cx="3307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the day before yesterday</a:t>
            </a:r>
          </a:p>
        </p:txBody>
      </p:sp>
      <p:sp>
        <p:nvSpPr>
          <p:cNvPr id="6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54515" y="3860418"/>
            <a:ext cx="1780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had the flu</a:t>
            </a:r>
          </a:p>
        </p:txBody>
      </p:sp>
      <p:sp>
        <p:nvSpPr>
          <p:cNvPr id="9" name="文本框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66124" y="4331904"/>
            <a:ext cx="1500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rPr>
              <a:t>looks after</a:t>
            </a:r>
          </a:p>
        </p:txBody>
      </p:sp>
      <p:sp>
        <p:nvSpPr>
          <p:cNvPr id="10" name="文本框 2"/>
          <p:cNvSpPr/>
          <p:nvPr>
            <p:custDataLst>
              <p:tags r:id="rId7"/>
            </p:custDataLst>
          </p:nvPr>
        </p:nvSpPr>
        <p:spPr>
          <a:xfrm>
            <a:off x="0" y="160655"/>
            <a:ext cx="1681089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短语练习</a:t>
            </a:r>
          </a:p>
        </p:txBody>
      </p:sp>
      <p:sp>
        <p:nvSpPr>
          <p:cNvPr id="11" name="文本框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30114" y="4894188"/>
            <a:ext cx="1729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turned down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8459" y="5437708"/>
            <a:ext cx="1500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take a trip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04199" y="5990887"/>
            <a:ext cx="2528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looking forward to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1110615" y="758190"/>
            <a:ext cx="162179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kumimoji="1" sz="2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情态动词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/>
          <a:srcRect t="11263" r="8805" b="11801"/>
          <a:stretch>
            <a:fillRect/>
          </a:stretch>
        </p:blipFill>
        <p:spPr>
          <a:xfrm>
            <a:off x="320675" y="1718310"/>
            <a:ext cx="8310880" cy="281495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147719" y="2053785"/>
            <a:ext cx="1288849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1">
                <a:latin typeface="Calibri"/>
                <a:ea typeface="+mj-ea"/>
              </a:rPr>
              <a:t>表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+mn-cs"/>
              </a:rPr>
              <a:t>能力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147606" y="2910733"/>
            <a:ext cx="1961157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1">
                <a:latin typeface="Calibri"/>
                <a:ea typeface="+mj-ea"/>
                <a:cs typeface="Calibri" panose="020F0502020204030204" charset="0"/>
              </a:rPr>
              <a:t>表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请求</a:t>
            </a:r>
            <a:r>
              <a:rPr lang="en-US" altLang="zh-CN" sz="2000" b="1">
                <a:latin typeface="Calibri"/>
                <a:ea typeface="+mj-ea"/>
                <a:cs typeface="Calibri" panose="020F0502020204030204" charset="0"/>
              </a:rPr>
              <a:t>/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邀请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147719" y="3868624"/>
            <a:ext cx="1288849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1">
                <a:latin typeface="Calibri"/>
                <a:ea typeface="+mj-ea"/>
              </a:rPr>
              <a:t>表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+mn-cs"/>
              </a:rPr>
              <a:t>推测</a:t>
            </a: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618384" y="1763301"/>
            <a:ext cx="2729509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altLang="zh-CN" sz="2000" b="1">
                <a:solidFill>
                  <a:srgbClr val="0070C0"/>
                </a:solidFill>
                <a:latin typeface="Calibri"/>
                <a:ea typeface="+mj-ea"/>
                <a:cs typeface="Calibri" panose="020F0502020204030204" charset="0"/>
              </a:rPr>
              <a:t>can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现在</a:t>
            </a:r>
            <a:r>
              <a:rPr lang="zh-CN" altLang="en-US" sz="2000" b="1">
                <a:latin typeface="Calibri"/>
                <a:ea typeface="+mj-ea"/>
                <a:cs typeface="Calibri" panose="020F0502020204030204" charset="0"/>
              </a:rPr>
              <a:t>的能力</a:t>
            </a: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3618112" y="2250637"/>
            <a:ext cx="3017641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altLang="zh-CN" sz="20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could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过去</a:t>
            </a:r>
            <a:r>
              <a:rPr lang="zh-CN" altLang="en-US" sz="2000" b="1">
                <a:latin typeface="Calibri"/>
                <a:ea typeface="+mj-ea"/>
                <a:cs typeface="Calibri" panose="020F0502020204030204" charset="0"/>
              </a:rPr>
              <a:t>的能力</a:t>
            </a: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4198003" y="2696737"/>
            <a:ext cx="234533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altLang="zh-CN" sz="20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can</a:t>
            </a:r>
            <a:r>
              <a:rPr lang="zh-CN" altLang="en-US" sz="2000" b="1">
                <a:latin typeface="Calibri"/>
                <a:ea typeface="+mj-ea"/>
                <a:cs typeface="Calibri" panose="020F0502020204030204" charset="0"/>
              </a:rPr>
              <a:t>语气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生硬</a:t>
            </a: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4197985" y="3143250"/>
            <a:ext cx="243776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altLang="zh-CN" sz="20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could</a:t>
            </a:r>
            <a:r>
              <a:rPr lang="zh-CN" altLang="en-US" sz="2000" b="1">
                <a:latin typeface="Calibri"/>
                <a:ea typeface="+mj-ea"/>
                <a:cs typeface="Calibri" panose="020F0502020204030204" charset="0"/>
              </a:rPr>
              <a:t>语气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委婉礼貌</a:t>
            </a: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6964045" y="3155315"/>
            <a:ext cx="146558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1">
                <a:solidFill>
                  <a:schemeClr val="tx1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回答用</a:t>
            </a:r>
            <a:r>
              <a:rPr lang="en-US" altLang="zh-CN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can</a:t>
            </a:r>
            <a:endParaRPr lang="zh-CN" altLang="en-US" sz="2000" b="1">
              <a:solidFill>
                <a:srgbClr val="C00000"/>
              </a:solidFill>
              <a:latin typeface="Calibri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3618230" y="3589655"/>
            <a:ext cx="229933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altLang="zh-CN" sz="20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can’t </a:t>
            </a:r>
            <a:r>
              <a:rPr lang="zh-CN" altLang="en-US" sz="2000" b="1">
                <a:solidFill>
                  <a:schemeClr val="tx1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表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不可能</a:t>
            </a: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3602078" y="4064862"/>
            <a:ext cx="2921597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altLang="zh-CN" sz="20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could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不确定</a:t>
            </a:r>
            <a:r>
              <a:rPr lang="zh-CN" altLang="en-US" sz="2000" b="1">
                <a:latin typeface="Calibri"/>
                <a:ea typeface="+mj-ea"/>
                <a:cs typeface="Calibri" panose="020F0502020204030204" charset="0"/>
              </a:rPr>
              <a:t>推测</a:t>
            </a:r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6233795" y="1748790"/>
            <a:ext cx="29260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 </a:t>
            </a:r>
            <a:r>
              <a:rPr lang="en-US" altLang="zh-CN" sz="20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can 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play the piano.	</a:t>
            </a:r>
            <a:endParaRPr lang="zh-CN" altLang="en-US" sz="2000"/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6233795" y="2243455"/>
            <a:ext cx="41973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 </a:t>
            </a:r>
            <a:r>
              <a:rPr lang="en-US" altLang="zh-CN" sz="20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could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play the piano when I was 12.</a:t>
            </a:r>
            <a:endParaRPr lang="zh-CN" altLang="en-US" sz="2000"/>
          </a:p>
        </p:txBody>
      </p:sp>
      <p:sp>
        <p:nvSpPr>
          <p:cNvPr id="16" name="文本框 15"/>
          <p:cNvSpPr txBox="1"/>
          <p:nvPr>
            <p:custDataLst>
              <p:tags r:id="rId16"/>
            </p:custDataLst>
          </p:nvPr>
        </p:nvSpPr>
        <p:spPr>
          <a:xfrm>
            <a:off x="8507730" y="3124200"/>
            <a:ext cx="3688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457200">
              <a:lnSpc>
                <a:spcPct val="120000"/>
              </a:lnSpc>
              <a:buClrTx/>
              <a:buSzTx/>
              <a:buFontTx/>
              <a:defRPr/>
            </a:pPr>
            <a:r>
              <a:rPr lang="en-US" altLang="zh-CN" sz="20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Could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you come to my party?</a:t>
            </a:r>
            <a:endParaRPr lang="zh-CN" altLang="en-US" sz="2000"/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6233795" y="2638425"/>
            <a:ext cx="318071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457200">
              <a:lnSpc>
                <a:spcPct val="120000"/>
              </a:lnSpc>
              <a:buClrTx/>
              <a:buSzTx/>
              <a:buFontTx/>
              <a:defRPr/>
            </a:pPr>
            <a:r>
              <a:rPr lang="en-US" altLang="zh-CN" sz="20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Can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you come to my party?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5888990" y="3624580"/>
            <a:ext cx="505333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red</a:t>
            </a:r>
            <a:r>
              <a:rPr lang="zh-CN" altLang="en-US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hat</a:t>
            </a:r>
            <a:r>
              <a:rPr lang="zh-CN" altLang="en-US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can’t</a:t>
            </a:r>
            <a:r>
              <a:rPr lang="zh-CN" altLang="en-US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be</a:t>
            </a:r>
            <a:r>
              <a:rPr lang="zh-CN" altLang="en-US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his,</a:t>
            </a:r>
            <a:r>
              <a:rPr lang="zh-CN" altLang="en-US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because</a:t>
            </a:r>
            <a:r>
              <a:rPr lang="zh-CN" altLang="en-US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his</a:t>
            </a:r>
            <a:r>
              <a:rPr lang="zh-CN" altLang="en-US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is</a:t>
            </a:r>
            <a:r>
              <a:rPr lang="zh-CN" altLang="en-US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black.</a:t>
            </a:r>
            <a:endParaRPr lang="zh-CN" altLang="en-US" sz="2000"/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5911215" y="4032885"/>
            <a:ext cx="429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457200">
              <a:lnSpc>
                <a:spcPct val="120000"/>
              </a:lnSpc>
              <a:buClrTx/>
              <a:buSzTx/>
              <a:buFontTx/>
              <a:defRPr/>
            </a:pP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He </a:t>
            </a:r>
            <a:r>
              <a:rPr lang="en-US" altLang="zh-CN" sz="2000" b="1" noProof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won’t do this. 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It </a:t>
            </a:r>
            <a:r>
              <a:rPr lang="en-US" altLang="zh-CN" sz="20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could 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be wrong.	</a:t>
            </a:r>
            <a:endParaRPr lang="zh-CN" altLang="en-US" sz="2000"/>
          </a:p>
        </p:txBody>
      </p:sp>
      <p:pic>
        <p:nvPicPr>
          <p:cNvPr id="34" name="图片 3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/>
          <a:srcRect t="27700" b="28039"/>
          <a:stretch>
            <a:fillRect/>
          </a:stretch>
        </p:blipFill>
        <p:spPr>
          <a:xfrm>
            <a:off x="320675" y="4826000"/>
            <a:ext cx="8516620" cy="1243965"/>
          </a:xfrm>
          <a:prstGeom prst="rect">
            <a:avLst/>
          </a:prstGeom>
        </p:spPr>
      </p:pic>
      <p:sp>
        <p:nvSpPr>
          <p:cNvPr id="35" name="文本框 34"/>
          <p:cNvSpPr txBox="1"/>
          <p:nvPr>
            <p:custDataLst>
              <p:tags r:id="rId21"/>
            </p:custDataLst>
          </p:nvPr>
        </p:nvSpPr>
        <p:spPr>
          <a:xfrm>
            <a:off x="4108711" y="4928800"/>
            <a:ext cx="171770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Arial" panose="020B0604020202020204" pitchFamily="34" charset="0"/>
              </a:rPr>
              <a:t>语气委婉礼貌</a:t>
            </a:r>
          </a:p>
        </p:txBody>
      </p:sp>
      <p:sp>
        <p:nvSpPr>
          <p:cNvPr id="36" name="文本框 35"/>
          <p:cNvSpPr txBox="1"/>
          <p:nvPr>
            <p:custDataLst>
              <p:tags r:id="rId22"/>
            </p:custDataLst>
          </p:nvPr>
        </p:nvSpPr>
        <p:spPr>
          <a:xfrm>
            <a:off x="6136005" y="4705985"/>
            <a:ext cx="171831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1">
                <a:solidFill>
                  <a:sysClr val="windowText" lastClr="0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回答用</a:t>
            </a:r>
            <a:r>
              <a:rPr lang="en-US" altLang="zh-CN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may/can</a:t>
            </a:r>
          </a:p>
        </p:txBody>
      </p:sp>
      <p:sp>
        <p:nvSpPr>
          <p:cNvPr id="37" name="文本框 36"/>
          <p:cNvSpPr txBox="1"/>
          <p:nvPr>
            <p:custDataLst>
              <p:tags r:id="rId23"/>
            </p:custDataLst>
          </p:nvPr>
        </p:nvSpPr>
        <p:spPr>
          <a:xfrm>
            <a:off x="2235413" y="5585886"/>
            <a:ext cx="101270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1">
                <a:latin typeface="Calibri"/>
                <a:ea typeface="微软雅黑" panose="020B0503020204020204" charset="-122"/>
              </a:rPr>
              <a:t>表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Arial" panose="020B0604020202020204" pitchFamily="34" charset="0"/>
              </a:rPr>
              <a:t>推测</a:t>
            </a:r>
          </a:p>
        </p:txBody>
      </p:sp>
      <p:sp>
        <p:nvSpPr>
          <p:cNvPr id="38" name="文本框 37"/>
          <p:cNvSpPr txBox="1"/>
          <p:nvPr>
            <p:custDataLst>
              <p:tags r:id="rId24"/>
            </p:custDataLst>
          </p:nvPr>
        </p:nvSpPr>
        <p:spPr>
          <a:xfrm>
            <a:off x="3561080" y="5586095"/>
            <a:ext cx="320675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altLang="zh-CN" sz="2000" b="1">
                <a:solidFill>
                  <a:srgbClr val="0070C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may / might</a:t>
            </a:r>
            <a:r>
              <a:rPr lang="zh-CN" altLang="en-US" sz="2000" b="1">
                <a:latin typeface="Calibri"/>
                <a:ea typeface="微软雅黑" panose="020B0503020204020204" charset="-122"/>
                <a:cs typeface="Calibri" panose="020F0502020204030204" charset="0"/>
              </a:rPr>
              <a:t>：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不确定</a:t>
            </a:r>
            <a:r>
              <a:rPr lang="zh-CN" altLang="en-US" sz="2000" b="1">
                <a:latin typeface="Calibri"/>
                <a:ea typeface="微软雅黑" panose="020B0503020204020204" charset="-122"/>
                <a:cs typeface="Calibri" panose="020F0502020204030204" charset="0"/>
              </a:rPr>
              <a:t>推测</a:t>
            </a:r>
            <a:endParaRPr lang="zh-CN" altLang="en-US" sz="2000" b="1">
              <a:solidFill>
                <a:srgbClr val="C00000"/>
              </a:solidFill>
              <a:latin typeface="Calibri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25"/>
            </p:custDataLst>
          </p:nvPr>
        </p:nvSpPr>
        <p:spPr>
          <a:xfrm>
            <a:off x="2153920" y="4928870"/>
            <a:ext cx="164465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2000" b="1">
                <a:solidFill>
                  <a:srgbClr val="0070C0"/>
                </a:solidFill>
                <a:latin typeface="Calibri"/>
                <a:ea typeface="+mj-ea"/>
                <a:cs typeface="Calibri" panose="020F0502020204030204" charset="0"/>
              </a:rPr>
              <a:t>may</a:t>
            </a:r>
            <a:r>
              <a:rPr lang="zh-CN" altLang="en-US" sz="2000" b="1">
                <a:latin typeface="Calibri"/>
                <a:ea typeface="+mj-ea"/>
                <a:cs typeface="Calibri" panose="020F0502020204030204" charset="0"/>
              </a:rPr>
              <a:t>表</a:t>
            </a:r>
            <a:r>
              <a:rPr lang="zh-CN" altLang="en-US" sz="2000" b="1">
                <a:solidFill>
                  <a:srgbClr val="C00000"/>
                </a:solidFill>
                <a:latin typeface="Calibri"/>
                <a:ea typeface="微软雅黑" panose="020B0503020204020204" charset="-122"/>
                <a:cs typeface="Calibri" panose="020F0502020204030204" charset="0"/>
              </a:rPr>
              <a:t>请求</a:t>
            </a:r>
          </a:p>
        </p:txBody>
      </p:sp>
      <p:sp>
        <p:nvSpPr>
          <p:cNvPr id="40" name="文本框 39"/>
          <p:cNvSpPr txBox="1"/>
          <p:nvPr>
            <p:custDataLst>
              <p:tags r:id="rId26"/>
            </p:custDataLst>
          </p:nvPr>
        </p:nvSpPr>
        <p:spPr>
          <a:xfrm>
            <a:off x="7752715" y="4941570"/>
            <a:ext cx="18224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May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I sit here?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27"/>
            </p:custDataLst>
          </p:nvPr>
        </p:nvSpPr>
        <p:spPr>
          <a:xfrm>
            <a:off x="6767830" y="5586095"/>
            <a:ext cx="508063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That </a:t>
            </a:r>
            <a:r>
              <a:rPr lang="en-US" altLang="zh-CN" sz="20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may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en-US" altLang="zh-CN" sz="20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might</a:t>
            </a:r>
            <a:r>
              <a:rPr lang="en-US" altLang="zh-CN" sz="20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be Mr. Green, I am not sure.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28"/>
            </p:custDataLst>
          </p:nvPr>
        </p:nvSpPr>
        <p:spPr>
          <a:xfrm>
            <a:off x="2520950" y="1003300"/>
            <a:ext cx="5212080" cy="429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没有人称和数的变化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，其后要接________</a:t>
            </a:r>
            <a:endParaRPr lang="zh-CN" altLang="en-US"/>
          </a:p>
        </p:txBody>
      </p:sp>
      <p:sp>
        <p:nvSpPr>
          <p:cNvPr id="43" name="Rectangle 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32550" y="1014171"/>
            <a:ext cx="1300480" cy="4298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2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动词原形</a:t>
            </a:r>
            <a:endParaRPr kumimoji="0" lang="zh-CN" altLang="zh-CN" sz="22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2"/>
          <p:cNvSpPr/>
          <p:nvPr>
            <p:custDataLst>
              <p:tags r:id="rId30"/>
            </p:custDataLst>
          </p:nvPr>
        </p:nvSpPr>
        <p:spPr>
          <a:xfrm>
            <a:off x="0" y="151130"/>
            <a:ext cx="1674055" cy="521970"/>
          </a:xfrm>
          <a:prstGeom prst="rect">
            <a:avLst/>
          </a:prstGeom>
          <a:solidFill>
            <a:srgbClr val="FFD8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</a:rPr>
              <a:t>语法复习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6" grpId="0"/>
      <p:bldP spid="15" grpId="0"/>
      <p:bldP spid="17" grpId="0"/>
      <p:bldP spid="19" grpId="0"/>
      <p:bldP spid="21" grpId="0"/>
      <p:bldP spid="8" grpId="0"/>
      <p:bldP spid="25" grpId="0"/>
      <p:bldP spid="12" grpId="0"/>
      <p:bldP spid="13" grpId="0"/>
      <p:bldP spid="16" grpId="0"/>
      <p:bldP spid="18" grpId="0"/>
      <p:bldP spid="20" grpId="0"/>
      <p:bldP spid="2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388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388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388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2640</Words>
  <PresentationFormat>宽屏</PresentationFormat>
  <Paragraphs>321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Times New Roman Regular</vt:lpstr>
      <vt:lpstr>思源黑体 CN Bold</vt:lpstr>
      <vt:lpstr>思源黑体 CN Heavy</vt:lpstr>
      <vt:lpstr>思源黑体 CN Normal</vt:lpstr>
      <vt:lpstr>宋体</vt:lpstr>
      <vt:lpstr>微软雅黑</vt:lpstr>
      <vt:lpstr>Arial</vt:lpstr>
      <vt:lpstr>Arial Rounded MT Bold</vt:lpstr>
      <vt:lpstr>Calibri</vt:lpstr>
      <vt:lpstr>Gill Sans Ultra Bold</vt:lpstr>
      <vt:lpstr>Times New Roman</vt:lpstr>
      <vt:lpstr>Times New Roman Bold</vt:lpstr>
      <vt:lpstr>Wingdings</vt:lpstr>
      <vt:lpstr>Office 主题</vt:lpstr>
      <vt:lpstr>默认设计模板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2022-11-14T11:20:04Z</dcterms:created>
  <dcterms:modified xsi:type="dcterms:W3CDTF">2024-12-17T12:04:27Z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C7B67D5787ACE39664247263CE45FD04</vt:lpwstr>
  </property>
  <property fmtid="{D5CDD505-2E9C-101B-9397-08002B2CF9AE}" pid="7" name="KSOProductBuildVer">
    <vt:lpwstr>2052-4.6.0.7435</vt:lpwstr>
  </property>
</Properties>
</file>