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</p:sldMasterIdLst>
  <p:notesMasterIdLst>
    <p:notesMasterId r:id="rId40"/>
  </p:notesMasterIdLst>
  <p:sldIdLst>
    <p:sldId id="256" r:id="rId3"/>
    <p:sldId id="971" r:id="rId4"/>
    <p:sldId id="885" r:id="rId5"/>
    <p:sldId id="932" r:id="rId6"/>
    <p:sldId id="933" r:id="rId7"/>
    <p:sldId id="837" r:id="rId8"/>
    <p:sldId id="839" r:id="rId9"/>
    <p:sldId id="794" r:id="rId10"/>
    <p:sldId id="795" r:id="rId11"/>
    <p:sldId id="796" r:id="rId12"/>
    <p:sldId id="831" r:id="rId13"/>
    <p:sldId id="934" r:id="rId14"/>
    <p:sldId id="759" r:id="rId15"/>
    <p:sldId id="760" r:id="rId16"/>
    <p:sldId id="781" r:id="rId17"/>
    <p:sldId id="761" r:id="rId18"/>
    <p:sldId id="762" r:id="rId19"/>
    <p:sldId id="763" r:id="rId20"/>
    <p:sldId id="764" r:id="rId21"/>
    <p:sldId id="765" r:id="rId22"/>
    <p:sldId id="766" r:id="rId23"/>
    <p:sldId id="778" r:id="rId24"/>
    <p:sldId id="779" r:id="rId25"/>
    <p:sldId id="780" r:id="rId26"/>
    <p:sldId id="767" r:id="rId27"/>
    <p:sldId id="768" r:id="rId28"/>
    <p:sldId id="769" r:id="rId29"/>
    <p:sldId id="770" r:id="rId30"/>
    <p:sldId id="771" r:id="rId31"/>
    <p:sldId id="772" r:id="rId32"/>
    <p:sldId id="773" r:id="rId33"/>
    <p:sldId id="774" r:id="rId34"/>
    <p:sldId id="775" r:id="rId35"/>
    <p:sldId id="776" r:id="rId36"/>
    <p:sldId id="777" r:id="rId37"/>
    <p:sldId id="266" r:id="rId38"/>
    <p:sldId id="263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  <p:cmAuthor id="1" name="Administrator" initials="A" lastIdx="0" clrIdx="0"/>
  <p:cmAuthor id="2" name="xjj" initials="x" lastIdx="0" clrIdx="1"/>
  <p:cmAuthor id="3" name="lenovo" initials="l" lastIdx="0" clrIdx="2"/>
  <p:cmAuthor id="4" name="xagbs" initials="x" lastIdx="0" clrIdx="3"/>
  <p:cmAuthor id="5" name="jinhu.me" initials="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BFA"/>
    <a:srgbClr val="1C2AE2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96" y="44"/>
      </p:cViewPr>
      <p:guideLst>
        <p:guide orient="horz" pos="223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380011" y="380009"/>
            <a:ext cx="11479480" cy="6143503"/>
          </a:xfrm>
          <a:prstGeom prst="rect">
            <a:avLst/>
          </a:prstGeom>
          <a:solidFill>
            <a:srgbClr val="F3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47567" y="640795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accent1"/>
                </a:solidFill>
              </a:rPr>
              <a:t>作品内容的表达方式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" y="380009"/>
            <a:ext cx="634447" cy="938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380011" y="380009"/>
            <a:ext cx="11479480" cy="6143503"/>
          </a:xfrm>
          <a:prstGeom prst="rect">
            <a:avLst/>
          </a:prstGeom>
          <a:solidFill>
            <a:srgbClr val="F3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47567" y="640795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accent1"/>
                </a:solidFill>
              </a:rPr>
              <a:t>音韵格律和结构形式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" y="380009"/>
            <a:ext cx="634447" cy="938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>
            <a:off x="300355" y="323850"/>
            <a:ext cx="11591925" cy="6210300"/>
          </a:xfrm>
          <a:prstGeom prst="rect">
            <a:avLst/>
          </a:prstGeom>
          <a:noFill/>
          <a:ln w="50800">
            <a:solidFill>
              <a:srgbClr val="E3C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蓝色的花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11373485" y="6059170"/>
            <a:ext cx="822960" cy="748665"/>
          </a:xfrm>
          <a:prstGeom prst="rect">
            <a:avLst/>
          </a:prstGeom>
        </p:spPr>
      </p:pic>
      <p:pic>
        <p:nvPicPr>
          <p:cNvPr id="18" name="图片 17" descr="蓝色的花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 rot="16200000">
            <a:off x="93980" y="55880"/>
            <a:ext cx="822960" cy="7486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03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dirty="0"/>
              <a:t>请你输入</a:t>
            </a:r>
          </a:p>
        </p:txBody>
      </p:sp>
    </p:spTree>
    <p:extLst>
      <p:ext uri="{BB962C8B-B14F-4D97-AF65-F5344CB8AC3E}">
        <p14:creationId xmlns:p14="http://schemas.microsoft.com/office/powerpoint/2010/main" val="3417690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870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50" y="542290"/>
            <a:ext cx="9791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6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75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380011" y="380009"/>
            <a:ext cx="11479480" cy="6143503"/>
          </a:xfrm>
          <a:prstGeom prst="rect">
            <a:avLst/>
          </a:prstGeom>
          <a:solidFill>
            <a:srgbClr val="F3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847567" y="640795"/>
            <a:ext cx="262890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chemeClr val="accent1"/>
                </a:solidFill>
              </a:rPr>
              <a:t>现代诗歌的主要写法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" y="380009"/>
            <a:ext cx="634447" cy="938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1644650" y="631190"/>
            <a:ext cx="2385695" cy="49974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dirty="0"/>
              <a:t>我是很长很长的标题</a:t>
            </a:r>
          </a:p>
        </p:txBody>
      </p:sp>
    </p:spTree>
    <p:extLst>
      <p:ext uri="{BB962C8B-B14F-4D97-AF65-F5344CB8AC3E}">
        <p14:creationId xmlns:p14="http://schemas.microsoft.com/office/powerpoint/2010/main" val="338876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72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2024/9/30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6107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754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2115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675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332509" y="395844"/>
            <a:ext cx="11526981" cy="6127668"/>
          </a:xfrm>
          <a:prstGeom prst="rect">
            <a:avLst/>
          </a:prstGeom>
          <a:solidFill>
            <a:srgbClr val="F3F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15690" y="550615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39080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3371" y="1841651"/>
            <a:ext cx="96335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Unit 10 If you go to the party 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you’ll have a great time!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单元复习课件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94002" y="4805959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人教版八年级上册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2512" y="412866"/>
            <a:ext cx="2503391" cy="748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3. </a:t>
            </a: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时态：</a:t>
            </a:r>
          </a:p>
        </p:txBody>
      </p:sp>
      <p:sp>
        <p:nvSpPr>
          <p:cNvPr id="3" name="矩形 2"/>
          <p:cNvSpPr/>
          <p:nvPr/>
        </p:nvSpPr>
        <p:spPr>
          <a:xfrm>
            <a:off x="1451155" y="1241510"/>
            <a:ext cx="828992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主句是一般将来时，从句一般现在时。</a:t>
            </a:r>
          </a:p>
        </p:txBody>
      </p:sp>
      <p:sp>
        <p:nvSpPr>
          <p:cNvPr id="4" name="矩形 3"/>
          <p:cNvSpPr/>
          <p:nvPr/>
        </p:nvSpPr>
        <p:spPr>
          <a:xfrm>
            <a:off x="1451155" y="2790850"/>
            <a:ext cx="9916730" cy="1472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主句是有情态动词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may/might/can/must/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 should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等句子，从句一般现在时。</a:t>
            </a:r>
          </a:p>
        </p:txBody>
      </p:sp>
      <p:sp>
        <p:nvSpPr>
          <p:cNvPr id="6" name="矩形 5"/>
          <p:cNvSpPr/>
          <p:nvPr/>
        </p:nvSpPr>
        <p:spPr>
          <a:xfrm>
            <a:off x="1451155" y="2017767"/>
            <a:ext cx="8559470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If he 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comes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, he 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will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bring his violin. 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1155" y="4303679"/>
            <a:ext cx="10686637" cy="7816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If you 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want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to lose weight, you 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must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eat less bread. 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2"/>
          <a:srcRect l="18176" t="3487" r="60342" b="67163"/>
          <a:stretch>
            <a:fillRect/>
          </a:stretch>
        </p:blipFill>
        <p:spPr>
          <a:xfrm>
            <a:off x="686009" y="1197062"/>
            <a:ext cx="808007" cy="8095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2"/>
          <a:srcRect l="56941" t="3487" r="22681" b="67163"/>
          <a:stretch>
            <a:fillRect/>
          </a:stretch>
        </p:blipFill>
        <p:spPr>
          <a:xfrm>
            <a:off x="662198" y="2881334"/>
            <a:ext cx="768321" cy="811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451155" y="5133909"/>
            <a:ext cx="8229282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主句是祈使句，从句一般现在时。</a:t>
            </a: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2"/>
          <a:srcRect l="5095" t="34808" r="74525" b="35841"/>
          <a:stretch>
            <a:fillRect/>
          </a:stretch>
        </p:blipFill>
        <p:spPr>
          <a:xfrm>
            <a:off x="641561" y="5052950"/>
            <a:ext cx="809593" cy="830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451155" y="5910167"/>
            <a:ext cx="10265965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Don’t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carry the box 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if </a:t>
            </a: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you are not strong enough.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39905" y="1116025"/>
            <a:ext cx="979381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1430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002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574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146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71800" indent="-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29000" indent="-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86200" indent="-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43400" indent="-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85800" marR="0" lvl="0" indent="-68580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1.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</a:rPr>
              <a:t>如果明天不下雨，我就和同学们去野餐。　</a:t>
            </a:r>
          </a:p>
        </p:txBody>
      </p:sp>
      <p:sp>
        <p:nvSpPr>
          <p:cNvPr id="5" name="矩形 7"/>
          <p:cNvSpPr/>
          <p:nvPr/>
        </p:nvSpPr>
        <p:spPr>
          <a:xfrm>
            <a:off x="675838" y="2090446"/>
            <a:ext cx="1075266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如果你想减肥，就锻炼身体吧。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4342" y="242416"/>
            <a:ext cx="355473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学以致用</a:t>
            </a:r>
          </a:p>
        </p:txBody>
      </p:sp>
      <p:sp>
        <p:nvSpPr>
          <p:cNvPr id="7" name="矩形 2"/>
          <p:cNvSpPr/>
          <p:nvPr/>
        </p:nvSpPr>
        <p:spPr>
          <a:xfrm>
            <a:off x="689117" y="3121255"/>
            <a:ext cx="8642351" cy="5027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如果冬天来了，春天还会远吗？</a:t>
            </a:r>
          </a:p>
        </p:txBody>
      </p:sp>
      <p:sp>
        <p:nvSpPr>
          <p:cNvPr id="8" name="矩形 4"/>
          <p:cNvSpPr/>
          <p:nvPr/>
        </p:nvSpPr>
        <p:spPr>
          <a:xfrm>
            <a:off x="739775" y="4132580"/>
            <a:ext cx="11024870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如果他加入狮子队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(the lions),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他将会有名的足球运动员。</a:t>
            </a:r>
          </a:p>
        </p:txBody>
      </p:sp>
      <p:sp>
        <p:nvSpPr>
          <p:cNvPr id="9" name="Rectangle 3"/>
          <p:cNvSpPr/>
          <p:nvPr/>
        </p:nvSpPr>
        <p:spPr>
          <a:xfrm>
            <a:off x="537210" y="5664200"/>
            <a:ext cx="11416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 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becomes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 soccer player, 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won’t go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to college and get an education.</a:t>
            </a:r>
          </a:p>
        </p:txBody>
      </p:sp>
      <p:sp>
        <p:nvSpPr>
          <p:cNvPr id="10" name="Rectangle 5"/>
          <p:cNvSpPr/>
          <p:nvPr/>
        </p:nvSpPr>
        <p:spPr>
          <a:xfrm>
            <a:off x="740078" y="3515984"/>
            <a:ext cx="9326033" cy="5016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 winter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comes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can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spring be far behind?</a:t>
            </a:r>
          </a:p>
        </p:txBody>
      </p:sp>
      <p:sp>
        <p:nvSpPr>
          <p:cNvPr id="11" name="Rectangle 3"/>
          <p:cNvSpPr/>
          <p:nvPr/>
        </p:nvSpPr>
        <p:spPr>
          <a:xfrm>
            <a:off x="734058" y="1567226"/>
            <a:ext cx="10534649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</a:rPr>
              <a:t>If it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 doesn’t rain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</a:rPr>
              <a:t> tomorrow, I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will have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</a:rPr>
              <a:t> a picnic with my classmates.</a:t>
            </a:r>
          </a:p>
        </p:txBody>
      </p:sp>
      <p:sp>
        <p:nvSpPr>
          <p:cNvPr id="12" name="Rectangle 4"/>
          <p:cNvSpPr/>
          <p:nvPr/>
        </p:nvSpPr>
        <p:spPr>
          <a:xfrm>
            <a:off x="689117" y="2624439"/>
            <a:ext cx="10365316" cy="5016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Take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</a:rPr>
              <a:t> some exercise if you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want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</a:rPr>
              <a:t>to lose weight.</a:t>
            </a:r>
          </a:p>
        </p:txBody>
      </p:sp>
      <p:sp>
        <p:nvSpPr>
          <p:cNvPr id="2" name="Rectangle 5"/>
          <p:cNvSpPr/>
          <p:nvPr/>
        </p:nvSpPr>
        <p:spPr>
          <a:xfrm>
            <a:off x="734363" y="4654539"/>
            <a:ext cx="9326033" cy="500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 he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joins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Lions, 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will be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 famous soccer player.</a:t>
            </a:r>
          </a:p>
        </p:txBody>
      </p:sp>
      <p:sp>
        <p:nvSpPr>
          <p:cNvPr id="3" name="矩形 4"/>
          <p:cNvSpPr/>
          <p:nvPr/>
        </p:nvSpPr>
        <p:spPr>
          <a:xfrm>
            <a:off x="739775" y="5158740"/>
            <a:ext cx="11024870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如果他成为了一名的足球运动员，他将不能上大学接受教育。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6390" y="838835"/>
            <a:ext cx="11704955" cy="590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1. If you wear jeans, the teacher _________(not let) you in.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2. You’d better ___________(advice) your friend to drive fast at night, since he is still a green hand.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3. He doesn’t seem happy. I think something bad _________(happen) to him.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4. Tom has a lot of _______ (advice) on how to learn English well.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5. Ted ________(hang) out with us just now.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6. Tom Sawyer has many unusual ____________ (experience).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7. You’re halfway to ________(solve) a problem just by talking to someone.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8. They need to come up with a good ________(solve) to deal with the problem.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9. Tina is such an _____________(understand) girl that everyone likes her.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10. _______(near) 250 people lost their lives in the Flight MH370.</a:t>
            </a:r>
          </a:p>
          <a:p>
            <a:pPr>
              <a:lnSpc>
                <a:spcPct val="90000"/>
              </a:lnSpc>
            </a:pP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11. I can’t go out with you, because I need to prepare ______ my test.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12. It is best not to run _______ from our problems.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13. Shareing a problem is like cutting it _____ half.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69535" y="804545"/>
            <a:ext cx="145034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won’t let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11145" y="1224280"/>
            <a:ext cx="163576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advise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91400" y="1961515"/>
            <a:ext cx="1546225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happened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35020" y="2339975"/>
            <a:ext cx="1111885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advice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56385" y="2718435"/>
            <a:ext cx="89408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hung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70830" y="3121660"/>
            <a:ext cx="1862455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experiences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46450" y="3511550"/>
            <a:ext cx="123063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solving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17870" y="3914775"/>
            <a:ext cx="132969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solution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6740" y="4257675"/>
            <a:ext cx="219837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understanding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00125" y="4646930"/>
            <a:ext cx="115062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Nearly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5460" y="5429885"/>
            <a:ext cx="59690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19195" y="5798820"/>
            <a:ext cx="93345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away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30010" y="6226810"/>
            <a:ext cx="459740" cy="4781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</a:t>
            </a:r>
          </a:p>
        </p:txBody>
      </p:sp>
      <p:sp>
        <p:nvSpPr>
          <p:cNvPr id="18" name="矩形 17"/>
          <p:cNvSpPr/>
          <p:nvPr/>
        </p:nvSpPr>
        <p:spPr>
          <a:xfrm>
            <a:off x="4318497" y="93826"/>
            <a:ext cx="355473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语境小练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96863" y="2019142"/>
          <a:ext cx="11598275" cy="279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620500" imgH="2809875" progId="Word.Document.8">
                  <p:embed/>
                </p:oleObj>
              </mc:Choice>
              <mc:Fallback>
                <p:oleObj r:id="rId2" imgW="11620500" imgH="2809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863" y="2019142"/>
                        <a:ext cx="11598275" cy="2792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Rectangle 3"/>
          <p:cNvSpPr/>
          <p:nvPr/>
        </p:nvSpPr>
        <p:spPr>
          <a:xfrm>
            <a:off x="1127125" y="3483293"/>
            <a:ext cx="5556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B </a:t>
            </a:r>
          </a:p>
        </p:txBody>
      </p:sp>
      <p:sp>
        <p:nvSpPr>
          <p:cNvPr id="87044" name="Rectangle 4"/>
          <p:cNvSpPr/>
          <p:nvPr/>
        </p:nvSpPr>
        <p:spPr>
          <a:xfrm>
            <a:off x="1127125" y="4089718"/>
            <a:ext cx="5334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en-US" altLang="zh-CN">
                <a:latin typeface="Times New Roman" panose="02020603050405020304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920115" y="2055495"/>
            <a:ext cx="513080" cy="392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80440" y="2010410"/>
            <a:ext cx="437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1</a:t>
            </a:r>
          </a:p>
        </p:txBody>
      </p:sp>
      <p:sp>
        <p:nvSpPr>
          <p:cNvPr id="18" name="矩形 17"/>
          <p:cNvSpPr/>
          <p:nvPr/>
        </p:nvSpPr>
        <p:spPr>
          <a:xfrm>
            <a:off x="4318497" y="93826"/>
            <a:ext cx="355473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一词多义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99"/>
          <p:cNvSpPr txBox="1"/>
          <p:nvPr/>
        </p:nvSpPr>
        <p:spPr>
          <a:xfrm>
            <a:off x="830061" y="1054377"/>
            <a:ext cx="10831994" cy="3869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2. turn down</a:t>
            </a:r>
          </a:p>
          <a:p>
            <a:pPr>
              <a:lnSpc>
                <a:spcPct val="150000"/>
              </a:lnSpc>
            </a:pPr>
            <a:r>
              <a:rPr lang="en-US" altLang="zh-CN" sz="273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    ►熟义：</a:t>
            </a:r>
            <a:r>
              <a:rPr lang="zh-CN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拒绝</a:t>
            </a:r>
          </a:p>
          <a:p>
            <a:pPr>
              <a:lnSpc>
                <a:spcPct val="150000"/>
              </a:lnSpc>
            </a:pPr>
            <a:r>
              <a:rPr lang="en-US" altLang="zh-CN" sz="2730" b="1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</a:rPr>
              <a:t>    ►生义：</a:t>
            </a:r>
          </a:p>
          <a:p>
            <a:pPr>
              <a:lnSpc>
                <a:spcPct val="150000"/>
              </a:lnSpc>
            </a:pPr>
            <a:r>
              <a:rPr lang="en-US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r>
              <a:rPr lang="zh-CN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A. 把……调低；关小　　　</a:t>
            </a:r>
            <a:r>
              <a:rPr lang="en-US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</a:t>
            </a:r>
            <a:r>
              <a:rPr lang="zh-CN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B. 减少；降低</a:t>
            </a:r>
          </a:p>
          <a:p>
            <a:pPr>
              <a:lnSpc>
                <a:spcPct val="150000"/>
              </a:lnSpc>
            </a:pPr>
            <a:r>
              <a:rPr lang="zh-CN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I'm afraid his radio is too noisy. Will you please ask him to </a:t>
            </a:r>
            <a:r>
              <a:rPr lang="en-US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turn </a:t>
            </a:r>
            <a:r>
              <a:rPr lang="zh-CN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it </a:t>
            </a:r>
            <a:r>
              <a:rPr lang="en-US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down </a:t>
            </a:r>
            <a:r>
              <a:rPr lang="zh-CN" altLang="zh-CN" sz="273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a little？________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7162" y="4238074"/>
            <a:ext cx="433070" cy="5111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73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2820" y="115570"/>
            <a:ext cx="3997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</a:rPr>
              <a:t>语境综合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2885" y="614045"/>
            <a:ext cx="11981180" cy="583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8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Students these days have a lot of _________ (worry). Sometimes they have problems with their schoolwork , and sometimes with their friends. What can they do about this? Laura Mills , a teenager from London, agrees .“Problems and worries are normal in life .” says Laura , “ But I think _________ (talk) to someone helps a lot. _______ we talk to someone, we’ll certainly feel worse .”</a:t>
            </a:r>
          </a:p>
          <a:p>
            <a:pPr fontAlgn="auto">
              <a:lnSpc>
                <a:spcPts val="28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Laura once lost her wallet and worried for days. She was afraid ______ (tell) her parents about it. She even walked three miles to school each day because she didn’t have ______ ( some) money . In the end , she talked to her parents and they were really ____________ ( understand) . They got her a new wallet and asked her to be more careful.</a:t>
            </a:r>
          </a:p>
          <a:p>
            <a:pPr fontAlgn="auto">
              <a:lnSpc>
                <a:spcPts val="28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Robert Hunt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advises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students about common problems.” It is the best ________   (not run) away form our problems . We should always try to solve them .” He thinks the first step is ______ (find) someone you trust to talk to. This person doesn’t need to be _____ expert like himself. In English, we say that sharing a problem is like _______(cut)it in half. So you’re halfway to solving a problem just by talking to someone about it !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37860" y="521970"/>
            <a:ext cx="1915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worries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44840" y="1609725"/>
            <a:ext cx="217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talking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35020" y="1962150"/>
            <a:ext cx="1553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Unless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80295" y="2297430"/>
            <a:ext cx="1071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tell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96770" y="3018155"/>
            <a:ext cx="784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any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73910" y="3423285"/>
            <a:ext cx="2264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undertanding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1455" y="4457700"/>
            <a:ext cx="1644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not to run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0470" y="4813935"/>
            <a:ext cx="1840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 find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4960" y="5130165"/>
            <a:ext cx="905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54145" y="5520690"/>
            <a:ext cx="177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cutting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40335" y="5675630"/>
            <a:ext cx="11718925" cy="7092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298190" y="2019300"/>
            <a:ext cx="8653145" cy="4260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8978900" y="4147820"/>
            <a:ext cx="2534285" cy="4260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38455" y="4543425"/>
            <a:ext cx="6878320" cy="4260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280920" y="104140"/>
            <a:ext cx="7865110" cy="5099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can you learn from the passage?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4" grpId="0" bldLvl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616488" y="931135"/>
          <a:ext cx="11031257" cy="532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18480" imgH="2709545" progId="Word.Document.8">
                  <p:embed/>
                </p:oleObj>
              </mc:Choice>
              <mc:Fallback>
                <p:oleObj r:id="rId2" imgW="5618480" imgH="2709545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931135"/>
                        <a:ext cx="11031257" cy="53266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616488" y="931135"/>
          <a:ext cx="11031257" cy="52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18480" imgH="2674620" progId="Word.Document.8">
                  <p:embed/>
                </p:oleObj>
              </mc:Choice>
              <mc:Fallback>
                <p:oleObj r:id="rId2" imgW="5618480" imgH="267462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931135"/>
                        <a:ext cx="11031257" cy="5251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矩形 79875"/>
          <p:cNvSpPr/>
          <p:nvPr/>
        </p:nvSpPr>
        <p:spPr>
          <a:xfrm>
            <a:off x="7317216" y="2001169"/>
            <a:ext cx="96756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79877" name="矩形 79876"/>
          <p:cNvSpPr/>
          <p:nvPr/>
        </p:nvSpPr>
        <p:spPr>
          <a:xfrm>
            <a:off x="5877626" y="2496710"/>
            <a:ext cx="886935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79878" name="矩形 79877"/>
          <p:cNvSpPr/>
          <p:nvPr/>
        </p:nvSpPr>
        <p:spPr>
          <a:xfrm>
            <a:off x="1004521" y="4016931"/>
            <a:ext cx="6772960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79879" name="矩形 79878"/>
          <p:cNvSpPr/>
          <p:nvPr/>
        </p:nvSpPr>
        <p:spPr>
          <a:xfrm>
            <a:off x="935650" y="5018093"/>
            <a:ext cx="7901787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616488" y="687564"/>
          <a:ext cx="11308424" cy="560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64530" imgH="2927350" progId="Word.Document.8">
                  <p:embed/>
                </p:oleObj>
              </mc:Choice>
              <mc:Fallback>
                <p:oleObj r:id="rId2" imgW="5764530" imgH="2927350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687564"/>
                        <a:ext cx="11308424" cy="56038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616488" y="931135"/>
          <a:ext cx="11308424" cy="52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61990" imgH="2674620" progId="Word.Document.8">
                  <p:embed/>
                </p:oleObj>
              </mc:Choice>
              <mc:Fallback>
                <p:oleObj r:id="rId2" imgW="5761990" imgH="2674620" progId="Word.Document.8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931135"/>
                        <a:ext cx="11308424" cy="5251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春天\003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4" b="61925"/>
          <a:stretch>
            <a:fillRect/>
          </a:stretch>
        </p:blipFill>
        <p:spPr bwMode="auto">
          <a:xfrm flipH="1">
            <a:off x="6070699" y="3156843"/>
            <a:ext cx="6121301" cy="37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春天\00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7035" y="3568169"/>
            <a:ext cx="11905323" cy="46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istrator\Desktop\春天\007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1374"/>
          <a:stretch>
            <a:fillRect/>
          </a:stretch>
        </p:blipFill>
        <p:spPr bwMode="auto">
          <a:xfrm rot="10800000">
            <a:off x="7076008" y="0"/>
            <a:ext cx="5115992" cy="23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春天\00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60" y="-557640"/>
            <a:ext cx="3307127" cy="27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200712419435657_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77485" y="5006976"/>
            <a:ext cx="1167343" cy="11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1000401543874607298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2048661" y="525320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200712419435657_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599459" y="36155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54" descr="透明心形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7966075"/>
            <a:ext cx="1828800" cy="13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55" descr="透明心形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" y="8562975"/>
            <a:ext cx="1016000" cy="7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56" descr="透明心形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59" y="8052859"/>
            <a:ext cx="17272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57" descr="透明心形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59" y="8575675"/>
            <a:ext cx="1016000" cy="7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58" descr="透明心形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859" y="8067675"/>
            <a:ext cx="1422400" cy="10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59" descr="透明心形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6" y="7646459"/>
            <a:ext cx="1422400" cy="104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0" descr="透明心形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7544859"/>
            <a:ext cx="1828800" cy="13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61" descr="透明心形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6" y="7748059"/>
            <a:ext cx="1016000" cy="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2" descr="透明心形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6" y="7951259"/>
            <a:ext cx="711200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63" descr="透明心形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6" y="8154459"/>
            <a:ext cx="711200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64" descr="透明心形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6" y="8154459"/>
            <a:ext cx="711200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65" descr="透明心形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7544859"/>
            <a:ext cx="17272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6" descr="透明心形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7951259"/>
            <a:ext cx="1016000" cy="7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67" descr="透明心形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6" y="7494059"/>
            <a:ext cx="17272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049270" y="1256030"/>
            <a:ext cx="6212205" cy="30149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 </a:t>
            </a:r>
          </a:p>
          <a:p>
            <a:pPr algn="ctr"/>
            <a:r>
              <a:rPr lang="en-US" altLang="zh-CN" sz="5400" b="1" dirty="0">
                <a:solidFill>
                  <a:schemeClr val="accent1"/>
                </a:solidFill>
                <a:effectLst/>
              </a:rPr>
              <a:t>Grade 8 Unit 10</a:t>
            </a:r>
          </a:p>
          <a:p>
            <a:pPr algn="ctr"/>
            <a:r>
              <a:rPr lang="en-US" altLang="zh-CN" sz="3600" b="1" dirty="0">
                <a:solidFill>
                  <a:srgbClr val="0070C0"/>
                </a:solidFill>
                <a:effectLst/>
              </a:rPr>
              <a:t>If you go to the party ,you’ll have a great time!</a:t>
            </a:r>
            <a:endParaRPr lang="zh-CN" altLang="en-US" sz="54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61111E-6 -3.45679E-6 C 0.04723 -0.02129 0.09427 -0.04259 0.1375 -0.1074 C 0.18073 -0.17253 0.21164 -0.32222 0.26042 -0.38889 C 0.30886 -0.45555 0.34618 -0.48148 0.42917 -0.5074 C 0.51198 -0.53333 0.63073 -0.5679 0.75834 -0.54444 C 0.88594 -0.52098 1.104 -0.40277 1.19497 -0.36574 " pathEditMode="relative" rAng="0" ptsTypes="aaaaaa">
                                      <p:cBhvr>
                                        <p:cTn id="25" dur="3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40" y="-283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3.05556E-6 2.83951E-6 C -0.06302 -0.07963 -0.12604 -0.15926 -0.19323 -0.17778 C -0.26042 -0.19661 -0.32327 -0.10432 -0.40348 -0.11266 C -0.48386 -0.12099 -0.54861 -0.20093 -0.675 -0.22809 C -0.80122 -0.25525 -1.06025 -0.26605 -1.16164 -0.27593 " pathEditMode="relative" rAng="0" ptsTypes="aaaaa">
                                      <p:cBhvr>
                                        <p:cTn id="27" dur="3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90" y="-137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7.92965E-7 C -0.06598 -0.0469 -0.13195 -0.0938 -0.18334 -0.16291 C -0.23473 -0.23172 -0.26841 -0.34588 -0.30851 -0.41438 C -0.34827 -0.48288 -0.36528 -0.54736 -0.42309 -0.57328 C -0.48091 -0.5992 -0.57153 -0.59735 -0.65538 -0.56958 C -0.73924 -0.54181 -0.86997 -0.44061 -0.92639 -0.40667 " pathEditMode="relative" rAng="0" ptsTypes="aaaaaa">
                                      <p:cBhvr>
                                        <p:cTn id="29" dur="39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19" y="-299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35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39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4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C -0.02952 -0.15154 -0.05903 -0.30339 -0.06042 -0.42963 C -0.06181 -0.55617 -0.00244 -0.64136 -0.00834 -0.75957 C -0.01424 -0.87716 -0.08646 -1.00864 -0.09584 -1.13704 C -0.10521 -1.26543 -0.0849 -1.39753 -0.06459 -1.52963 " pathEditMode="relative" ptsTypes="aaaaA">
                                      <p:cBhvr>
                                        <p:cTn id="51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33333E-6 4.93827E-6 C -0.04289 -0.12006 -0.08577 -0.24012 -0.08542 -0.36667 C -0.08507 -0.49321 0.00173 -0.62161 0.00208 -0.75926 C 0.00243 -0.89691 -0.07361 -1.05864 -0.08334 -1.19259 C -0.09306 -1.32654 -0.07466 -1.44475 -0.05625 -1.56296 " pathEditMode="relative" ptsTypes="aaaaA">
                                      <p:cBhvr>
                                        <p:cTn id="55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21600000">
                                      <p:cBhvr>
                                        <p:cTn id="57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59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63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6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6.41975E-6 C -0.00833 -0.10215 -0.01667 -0.20432 0.00625 -0.29629 C 0.02917 -0.38827 0.11389 -0.46111 0.1375 -0.55185 C 0.16111 -0.64259 0.12257 -0.75185 0.14792 -0.84073 C 0.17326 -0.92962 0.2625 -0.97715 0.28958 -1.08518 C 0.31667 -1.1932 0.31354 -1.34104 0.31042 -1.48888 " pathEditMode="relative" ptsTypes="aaaaaA">
                                      <p:cBhvr>
                                        <p:cTn id="71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3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75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7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4.93827E-7 C -0.04757 -0.0929 -0.09514 -0.1858 -0.11875 -0.3074 C -0.14236 -0.42901 -0.15764 -0.58703 -0.14166 -0.72963 C -0.12569 -0.87222 -0.05173 -1.03024 -0.02291 -1.16296 C 0.00591 -1.29568 0.01858 -1.4108 0.03125 -1.52592 " pathEditMode="relative" ptsTypes="aaaaA">
                                      <p:cBhvr>
                                        <p:cTn id="7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81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3.33333E-6 -6.17284E-7 C 0.03507 -0.11543 0.07014 -0.23086 0.07083 -0.32592 C 0.07153 -0.42099 0.00417 -0.48889 0.00417 -0.57068 C 0.00417 -0.65185 0.06181 -0.71852 0.07083 -0.81481 C 0.07986 -0.91142 0.06493 -1.04105 0.05833 -1.14815 C 0.05174 -1.25555 0.03576 -1.40741 0.03125 -1.45926 " pathEditMode="relative" ptsTypes="aaaaaA">
                                      <p:cBhvr>
                                        <p:cTn id="83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21600000">
                                      <p:cBhvr>
                                        <p:cTn id="8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616488" y="931135"/>
          <a:ext cx="11031257" cy="52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18480" imgH="2674620" progId="Word.Document.8">
                  <p:embed/>
                </p:oleObj>
              </mc:Choice>
              <mc:Fallback>
                <p:oleObj r:id="rId2" imgW="5618480" imgH="2674620" progId="Word.Document.8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931135"/>
                        <a:ext cx="11031257" cy="5251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6" name="矩形 156675"/>
          <p:cNvSpPr/>
          <p:nvPr/>
        </p:nvSpPr>
        <p:spPr>
          <a:xfrm>
            <a:off x="2894299" y="1977652"/>
            <a:ext cx="886935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56677" name="矩形 156676"/>
          <p:cNvSpPr/>
          <p:nvPr/>
        </p:nvSpPr>
        <p:spPr>
          <a:xfrm>
            <a:off x="5761719" y="2520227"/>
            <a:ext cx="1531979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56678" name="矩形 156677"/>
          <p:cNvSpPr/>
          <p:nvPr/>
        </p:nvSpPr>
        <p:spPr>
          <a:xfrm>
            <a:off x="3193303" y="3509631"/>
            <a:ext cx="96756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56679" name="矩形 156678"/>
          <p:cNvSpPr/>
          <p:nvPr/>
        </p:nvSpPr>
        <p:spPr>
          <a:xfrm>
            <a:off x="9470721" y="4016931"/>
            <a:ext cx="806305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616488" y="931135"/>
          <a:ext cx="11031257" cy="52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18480" imgH="2674620" progId="Word.Document.8">
                  <p:embed/>
                </p:oleObj>
              </mc:Choice>
              <mc:Fallback>
                <p:oleObj r:id="rId2" imgW="5618480" imgH="2674620" progId="Word.Document.8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931135"/>
                        <a:ext cx="11031257" cy="5251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矩形 157701"/>
          <p:cNvSpPr/>
          <p:nvPr/>
        </p:nvSpPr>
        <p:spPr>
          <a:xfrm>
            <a:off x="2709521" y="1989410"/>
            <a:ext cx="2418914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57703" name="矩形 157702"/>
          <p:cNvSpPr/>
          <p:nvPr/>
        </p:nvSpPr>
        <p:spPr>
          <a:xfrm>
            <a:off x="2859022" y="3014089"/>
            <a:ext cx="3386480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616488" y="931135"/>
          <a:ext cx="10969104" cy="52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86730" imgH="2674620" progId="Word.Document.8">
                  <p:embed/>
                </p:oleObj>
              </mc:Choice>
              <mc:Fallback>
                <p:oleObj r:id="rId2" imgW="5586730" imgH="267462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931135"/>
                        <a:ext cx="10969104" cy="5251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矩形 74756"/>
          <p:cNvSpPr/>
          <p:nvPr/>
        </p:nvSpPr>
        <p:spPr>
          <a:xfrm>
            <a:off x="7098842" y="998327"/>
            <a:ext cx="104819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74758" name="矩形 74757"/>
          <p:cNvSpPr/>
          <p:nvPr/>
        </p:nvSpPr>
        <p:spPr>
          <a:xfrm>
            <a:off x="10127524" y="1505627"/>
            <a:ext cx="1693240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74759" name="矩形 74758"/>
          <p:cNvSpPr/>
          <p:nvPr/>
        </p:nvSpPr>
        <p:spPr>
          <a:xfrm>
            <a:off x="4310371" y="2496710"/>
            <a:ext cx="1290088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grpSp>
        <p:nvGrpSpPr>
          <p:cNvPr id="73730" name="组合 73729"/>
          <p:cNvGrpSpPr/>
          <p:nvPr/>
        </p:nvGrpSpPr>
        <p:grpSpPr>
          <a:xfrm>
            <a:off x="1601634" y="163646"/>
            <a:ext cx="4323809" cy="661842"/>
            <a:chOff x="2303" y="553"/>
            <a:chExt cx="2574" cy="394"/>
          </a:xfrm>
        </p:grpSpPr>
        <p:pic>
          <p:nvPicPr>
            <p:cNvPr id="73731" name="图片 4099" descr="英语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" y="553"/>
              <a:ext cx="2451" cy="3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2" name="文本框 4100">
              <a:hlinkClick r:id="" action="ppaction://noaction"/>
            </p:cNvPr>
            <p:cNvSpPr txBox="1"/>
            <p:nvPr/>
          </p:nvSpPr>
          <p:spPr>
            <a:xfrm>
              <a:off x="2994" y="553"/>
              <a:ext cx="1883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00" tIns="60950" rIns="121900" bIns="60950">
              <a:spAutoFit/>
            </a:bodyPr>
            <a:lstStyle/>
            <a:p>
              <a:pPr defTabSz="1152525"/>
              <a:r>
                <a:rPr lang="zh-CN" altLang="en-US" sz="328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词汇语境训练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616488" y="931135"/>
          <a:ext cx="11031257" cy="525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18480" imgH="2674620" progId="Word.Document.8">
                  <p:embed/>
                </p:oleObj>
              </mc:Choice>
              <mc:Fallback>
                <p:oleObj r:id="rId2" imgW="5618480" imgH="2674620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88" y="931135"/>
                        <a:ext cx="11031257" cy="5251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矩形 101378"/>
          <p:cNvSpPr/>
          <p:nvPr/>
        </p:nvSpPr>
        <p:spPr>
          <a:xfrm>
            <a:off x="855020" y="1505627"/>
            <a:ext cx="11336980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01380" name="矩形 101379"/>
          <p:cNvSpPr/>
          <p:nvPr/>
        </p:nvSpPr>
        <p:spPr>
          <a:xfrm>
            <a:off x="1004521" y="2506789"/>
            <a:ext cx="11046375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01381" name="矩形 101380"/>
          <p:cNvSpPr/>
          <p:nvPr/>
        </p:nvSpPr>
        <p:spPr>
          <a:xfrm>
            <a:off x="0" y="3015769"/>
            <a:ext cx="10965745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4395" y="153670"/>
            <a:ext cx="2837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语篇练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6710" y="614045"/>
            <a:ext cx="11736070" cy="542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200"/>
              </a:lnSpc>
            </a:pPr>
            <a:r>
              <a:rPr lang="en-US" altLang="zh-CN"/>
              <a:t>   </a:t>
            </a:r>
            <a:r>
              <a:rPr lang="en-US" altLang="zh-CN" sz="2400"/>
              <a:t>Wonderful time always leaves people good memories . Last Saturday , Steven spent a 1.____________ (meaing) evening . That day was his best friend--Tom’s birthday . So Tom organized a birthday party at his home. Many of his classmates 2. ________________( invite) by Tom , so was Steven . Steven 3._________ ( accept) it gladly .</a:t>
            </a:r>
          </a:p>
          <a:p>
            <a:pPr fontAlgn="auto">
              <a:lnSpc>
                <a:spcPts val="3200"/>
              </a:lnSpc>
            </a:pPr>
            <a:r>
              <a:rPr lang="en-US" altLang="zh-CN" sz="2400"/>
              <a:t>    At the party , they sang birthday song , ate birthday cake , played a lot of interesting games together and wantched 4.__________ (video)from those who couldn’t come. Meanwhile , they gave Tom many gifts ,such as 5._______ educational book , an NBA basketball and so on . Everyone gave his or her best wishes to Tom. That night , they 6.___________ (certain) enjoyed themselves . They didn’t left 7._________ 10 o’clock . On the way home , Steven thought his fifteenth birthday would come in three weeks . He decided 8.__________ ( prepare) a birthday party like Tom’s. He liked the feeling of staying 9._________ his friends . He planned to invite all 10. _________ ( he) calssmates . He thought they would have a nice party together happily . And he was looking forward to it 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3420" y="1089660"/>
            <a:ext cx="1915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meaningful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64550" y="1466850"/>
            <a:ext cx="2172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were invited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17085" y="1837055"/>
            <a:ext cx="1553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accepted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11575" y="2606040"/>
            <a:ext cx="1071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videos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33340" y="3066415"/>
            <a:ext cx="78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64550" y="3435985"/>
            <a:ext cx="1704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certainly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1950" y="3766820"/>
            <a:ext cx="981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until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27235" y="4227195"/>
            <a:ext cx="1840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to prepare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64015" y="4636135"/>
            <a:ext cx="905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with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56050" y="5058410"/>
            <a:ext cx="1177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his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451867" y="855544"/>
          <a:ext cx="10738971" cy="543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529840" progId="Word.Document.8">
                  <p:embed/>
                </p:oleObj>
              </mc:Choice>
              <mc:Fallback>
                <p:oleObj r:id="rId2" imgW="5003165" imgH="252984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55544"/>
                        <a:ext cx="10738971" cy="54341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5" name="矩形 197634"/>
          <p:cNvSpPr/>
          <p:nvPr/>
        </p:nvSpPr>
        <p:spPr>
          <a:xfrm>
            <a:off x="4967174" y="895860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36" name="矩形 197635"/>
          <p:cNvSpPr/>
          <p:nvPr/>
        </p:nvSpPr>
        <p:spPr>
          <a:xfrm>
            <a:off x="4886543" y="1424997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37" name="矩形 197636"/>
          <p:cNvSpPr/>
          <p:nvPr/>
        </p:nvSpPr>
        <p:spPr>
          <a:xfrm>
            <a:off x="5209065" y="2001169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38" name="矩形 197637"/>
          <p:cNvSpPr/>
          <p:nvPr/>
        </p:nvSpPr>
        <p:spPr>
          <a:xfrm>
            <a:off x="6418522" y="2542065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39" name="矩形 197638"/>
          <p:cNvSpPr/>
          <p:nvPr/>
        </p:nvSpPr>
        <p:spPr>
          <a:xfrm>
            <a:off x="5612218" y="3082961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40" name="矩形 197639"/>
          <p:cNvSpPr/>
          <p:nvPr/>
        </p:nvSpPr>
        <p:spPr>
          <a:xfrm>
            <a:off x="7305458" y="3647375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41" name="矩形 197640"/>
          <p:cNvSpPr/>
          <p:nvPr/>
        </p:nvSpPr>
        <p:spPr>
          <a:xfrm>
            <a:off x="4967174" y="4201709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42" name="矩形 197641"/>
          <p:cNvSpPr/>
          <p:nvPr/>
        </p:nvSpPr>
        <p:spPr>
          <a:xfrm>
            <a:off x="5289696" y="4730846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7643" name="矩形 197642"/>
          <p:cNvSpPr/>
          <p:nvPr/>
        </p:nvSpPr>
        <p:spPr>
          <a:xfrm>
            <a:off x="6015370" y="5295260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" name="矩形 1"/>
          <p:cNvSpPr/>
          <p:nvPr/>
        </p:nvSpPr>
        <p:spPr>
          <a:xfrm>
            <a:off x="2127250" y="974035"/>
            <a:ext cx="8615680" cy="4385365"/>
          </a:xfrm>
          <a:prstGeom prst="rect">
            <a:avLst/>
          </a:prstGeom>
          <a:solidFill>
            <a:srgbClr val="F3FB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1867" y="855544"/>
          <a:ext cx="10738971" cy="486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272030" progId="Word.Document.8">
                  <p:embed/>
                </p:oleObj>
              </mc:Choice>
              <mc:Fallback>
                <p:oleObj r:id="rId2" imgW="5003165" imgH="227203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55544"/>
                        <a:ext cx="10738971" cy="48697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59" name="矩形 198658"/>
          <p:cNvSpPr/>
          <p:nvPr/>
        </p:nvSpPr>
        <p:spPr>
          <a:xfrm>
            <a:off x="5612218" y="895860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8660" name="矩形 198659"/>
          <p:cNvSpPr/>
          <p:nvPr/>
        </p:nvSpPr>
        <p:spPr>
          <a:xfrm>
            <a:off x="6257261" y="1436756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8661" name="矩形 198660"/>
          <p:cNvSpPr/>
          <p:nvPr/>
        </p:nvSpPr>
        <p:spPr>
          <a:xfrm>
            <a:off x="4402761" y="2001169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8662" name="矩形 198661"/>
          <p:cNvSpPr/>
          <p:nvPr/>
        </p:nvSpPr>
        <p:spPr>
          <a:xfrm>
            <a:off x="5934740" y="2542065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8663" name="矩形 198662"/>
          <p:cNvSpPr/>
          <p:nvPr/>
        </p:nvSpPr>
        <p:spPr>
          <a:xfrm>
            <a:off x="4644652" y="3082961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8664" name="矩形 198663"/>
          <p:cNvSpPr/>
          <p:nvPr/>
        </p:nvSpPr>
        <p:spPr>
          <a:xfrm>
            <a:off x="4794154" y="3637296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8665" name="矩形 198664"/>
          <p:cNvSpPr/>
          <p:nvPr/>
        </p:nvSpPr>
        <p:spPr>
          <a:xfrm>
            <a:off x="4713523" y="4201709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8666" name="矩形 198665"/>
          <p:cNvSpPr/>
          <p:nvPr/>
        </p:nvSpPr>
        <p:spPr>
          <a:xfrm>
            <a:off x="4967174" y="4719088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451867" y="848825"/>
          <a:ext cx="10759129" cy="432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014855" progId="Word.Document.8">
                  <p:embed/>
                </p:oleObj>
              </mc:Choice>
              <mc:Fallback>
                <p:oleObj r:id="rId2" imgW="5003165" imgH="201485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48825"/>
                        <a:ext cx="10759129" cy="43288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3" name="矩形 199682"/>
          <p:cNvSpPr/>
          <p:nvPr/>
        </p:nvSpPr>
        <p:spPr>
          <a:xfrm>
            <a:off x="5002449" y="1147830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9684" name="矩形 199683"/>
          <p:cNvSpPr/>
          <p:nvPr/>
        </p:nvSpPr>
        <p:spPr>
          <a:xfrm>
            <a:off x="5692848" y="1676967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199685" name="矩形 199684"/>
          <p:cNvSpPr/>
          <p:nvPr/>
        </p:nvSpPr>
        <p:spPr>
          <a:xfrm>
            <a:off x="5277937" y="2185947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451867" y="848825"/>
          <a:ext cx="10759129" cy="432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014855" progId="Word.Document.8">
                  <p:embed/>
                </p:oleObj>
              </mc:Choice>
              <mc:Fallback>
                <p:oleObj r:id="rId2" imgW="5003165" imgH="2014855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48825"/>
                        <a:ext cx="10759129" cy="43288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0" name="矩形 205829"/>
          <p:cNvSpPr/>
          <p:nvPr/>
        </p:nvSpPr>
        <p:spPr>
          <a:xfrm>
            <a:off x="4379243" y="952973"/>
            <a:ext cx="104819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5831" name="矩形 205830"/>
          <p:cNvSpPr/>
          <p:nvPr/>
        </p:nvSpPr>
        <p:spPr>
          <a:xfrm>
            <a:off x="4564021" y="1493869"/>
            <a:ext cx="1612610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5832" name="矩形 205831"/>
          <p:cNvSpPr/>
          <p:nvPr/>
        </p:nvSpPr>
        <p:spPr>
          <a:xfrm>
            <a:off x="8353654" y="1493869"/>
            <a:ext cx="1531979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5833" name="矩形 205832"/>
          <p:cNvSpPr/>
          <p:nvPr/>
        </p:nvSpPr>
        <p:spPr>
          <a:xfrm>
            <a:off x="4564021" y="2622696"/>
            <a:ext cx="1935131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5834" name="矩形 205833"/>
          <p:cNvSpPr/>
          <p:nvPr/>
        </p:nvSpPr>
        <p:spPr>
          <a:xfrm>
            <a:off x="8192393" y="2622696"/>
            <a:ext cx="1531979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5835" name="矩形 205834"/>
          <p:cNvSpPr/>
          <p:nvPr/>
        </p:nvSpPr>
        <p:spPr>
          <a:xfrm>
            <a:off x="5185548" y="3706167"/>
            <a:ext cx="1128827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5836" name="矩形 205835"/>
          <p:cNvSpPr/>
          <p:nvPr/>
        </p:nvSpPr>
        <p:spPr>
          <a:xfrm>
            <a:off x="4564021" y="4211788"/>
            <a:ext cx="104819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5837" name="矩形 205836"/>
          <p:cNvSpPr/>
          <p:nvPr/>
        </p:nvSpPr>
        <p:spPr>
          <a:xfrm>
            <a:off x="7224827" y="4201709"/>
            <a:ext cx="1128827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451867" y="848825"/>
          <a:ext cx="10759129" cy="432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014855" progId="Word.Document.8">
                  <p:embed/>
                </p:oleObj>
              </mc:Choice>
              <mc:Fallback>
                <p:oleObj r:id="rId2" imgW="5003165" imgH="201485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48825"/>
                        <a:ext cx="10759129" cy="43288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8" name="矩形 206857"/>
          <p:cNvSpPr/>
          <p:nvPr/>
        </p:nvSpPr>
        <p:spPr>
          <a:xfrm>
            <a:off x="4990691" y="952973"/>
            <a:ext cx="1128827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6859" name="矩形 206858"/>
          <p:cNvSpPr/>
          <p:nvPr/>
        </p:nvSpPr>
        <p:spPr>
          <a:xfrm>
            <a:off x="4241500" y="2058282"/>
            <a:ext cx="1290088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6860" name="矩形 206859"/>
          <p:cNvSpPr/>
          <p:nvPr/>
        </p:nvSpPr>
        <p:spPr>
          <a:xfrm>
            <a:off x="5600459" y="2612617"/>
            <a:ext cx="1209457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06861" name="矩形 206860"/>
          <p:cNvSpPr/>
          <p:nvPr/>
        </p:nvSpPr>
        <p:spPr>
          <a:xfrm>
            <a:off x="8583786" y="2612617"/>
            <a:ext cx="1370718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5249" y="492369"/>
            <a:ext cx="10776865" cy="579588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886" y="122604"/>
            <a:ext cx="11004439" cy="661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                        If You Are Happy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clap your hands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clap your hands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and you really want to show it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clap your hands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endParaRPr lang="en-US" altLang="zh-CN" sz="2800" b="1" dirty="0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  <a:p>
            <a:pPr eaLnBrk="1" hangingPunct="1"/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stamp your feet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stamp your feet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and you really want to show it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stamp your feet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endParaRPr lang="en-US" altLang="zh-CN" sz="2800" b="1" dirty="0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  <a:p>
            <a:pPr eaLnBrk="1" hangingPunct="1"/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shout “Hurray”</a:t>
            </a:r>
            <a:b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shout “Hurray”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and you really want to show it</a:t>
            </a:r>
            <a:b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</a:br>
            <a:r>
              <a:rPr lang="en-US" altLang="zh-CN" sz="2800" b="1" dirty="0">
                <a:latin typeface="Times New Roman" panose="02020603050405020304" charset="0"/>
                <a:ea typeface="+mn-ea"/>
                <a:cs typeface="Times New Roman" panose="02020603050405020304" charset="0"/>
                <a:sym typeface="+mn-lt"/>
              </a:rPr>
              <a:t>If you're happy and you know it shout “Hurray”</a:t>
            </a:r>
            <a:endParaRPr lang="zh-CN" altLang="en-US" sz="2800" b="1" dirty="0">
              <a:latin typeface="Times New Roman" panose="02020603050405020304" charset="0"/>
              <a:ea typeface="+mn-ea"/>
              <a:cs typeface="Times New Roman" panose="02020603050405020304" charset="0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9358605" y="1085464"/>
            <a:ext cx="142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altLang="zh-CN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8067" y="652597"/>
            <a:ext cx="193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cs typeface="+mn-ea"/>
                <a:sym typeface="+mn-lt"/>
              </a:rPr>
              <a:t>拍拍手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68067" y="2800418"/>
            <a:ext cx="193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cs typeface="+mn-ea"/>
                <a:sym typeface="+mn-lt"/>
              </a:rPr>
              <a:t>跺跺脚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68067" y="4924428"/>
            <a:ext cx="193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cs typeface="+mn-ea"/>
                <a:sym typeface="+mn-lt"/>
              </a:rPr>
              <a:t>喊万岁</a:t>
            </a:r>
          </a:p>
        </p:txBody>
      </p:sp>
      <p:pic>
        <p:nvPicPr>
          <p:cNvPr id="4" name="If You Are Happy">
            <a:hlinkClick r:id="" action="ppaction://media"/>
            <a:extLst>
              <a:ext uri="{FF2B5EF4-FFF2-40B4-BE49-F238E27FC236}">
                <a16:creationId xmlns:a16="http://schemas.microsoft.com/office/drawing/2014/main" id="{667A6D49-D47C-BFA3-F9FC-CAEF0C670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2084" y="163342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451867" y="855544"/>
          <a:ext cx="10738971" cy="461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153285" progId="Word.Document.8">
                  <p:embed/>
                </p:oleObj>
              </mc:Choice>
              <mc:Fallback>
                <p:oleObj r:id="rId2" imgW="5003165" imgH="215328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55544"/>
                        <a:ext cx="10738971" cy="4611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19" name="矩形 214018"/>
          <p:cNvSpPr/>
          <p:nvPr/>
        </p:nvSpPr>
        <p:spPr>
          <a:xfrm>
            <a:off x="4241500" y="895860"/>
            <a:ext cx="3063958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14020" name="矩形 214019"/>
          <p:cNvSpPr/>
          <p:nvPr/>
        </p:nvSpPr>
        <p:spPr>
          <a:xfrm>
            <a:off x="4402761" y="1424997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14021" name="矩形 214020"/>
          <p:cNvSpPr/>
          <p:nvPr/>
        </p:nvSpPr>
        <p:spPr>
          <a:xfrm>
            <a:off x="4241500" y="1977652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14022" name="矩形 214021"/>
          <p:cNvSpPr/>
          <p:nvPr/>
        </p:nvSpPr>
        <p:spPr>
          <a:xfrm>
            <a:off x="3999608" y="2542065"/>
            <a:ext cx="2096392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14023" name="矩形 214022"/>
          <p:cNvSpPr/>
          <p:nvPr/>
        </p:nvSpPr>
        <p:spPr>
          <a:xfrm>
            <a:off x="5197306" y="3222384"/>
            <a:ext cx="2741436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14025" name="矩形 214024"/>
          <p:cNvSpPr/>
          <p:nvPr/>
        </p:nvSpPr>
        <p:spPr>
          <a:xfrm>
            <a:off x="3918978" y="3912783"/>
            <a:ext cx="1693240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14026" name="矩形 214025"/>
          <p:cNvSpPr/>
          <p:nvPr/>
        </p:nvSpPr>
        <p:spPr>
          <a:xfrm>
            <a:off x="4886543" y="4488955"/>
            <a:ext cx="2902697" cy="40315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451867" y="855544"/>
          <a:ext cx="10738971" cy="432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014855" progId="Word.Document.8">
                  <p:embed/>
                </p:oleObj>
              </mc:Choice>
              <mc:Fallback>
                <p:oleObj r:id="rId2" imgW="5003165" imgH="201485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55544"/>
                        <a:ext cx="10738971" cy="43221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0" name="矩形 220169"/>
          <p:cNvSpPr/>
          <p:nvPr/>
        </p:nvSpPr>
        <p:spPr>
          <a:xfrm>
            <a:off x="9159959" y="952973"/>
            <a:ext cx="725674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0171" name="矩形 220170"/>
          <p:cNvSpPr/>
          <p:nvPr/>
        </p:nvSpPr>
        <p:spPr>
          <a:xfrm>
            <a:off x="9885633" y="2058282"/>
            <a:ext cx="645044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0172" name="矩形 220171"/>
          <p:cNvSpPr/>
          <p:nvPr/>
        </p:nvSpPr>
        <p:spPr>
          <a:xfrm>
            <a:off x="2145107" y="2622696"/>
            <a:ext cx="645044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0173" name="矩形 220172"/>
          <p:cNvSpPr/>
          <p:nvPr/>
        </p:nvSpPr>
        <p:spPr>
          <a:xfrm>
            <a:off x="9482481" y="3303015"/>
            <a:ext cx="1128827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451867" y="855544"/>
          <a:ext cx="10738971" cy="461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153285" progId="Word.Document.8">
                  <p:embed/>
                </p:oleObj>
              </mc:Choice>
              <mc:Fallback>
                <p:oleObj r:id="rId2" imgW="5003165" imgH="215328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55544"/>
                        <a:ext cx="10738971" cy="4611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矩形 221191"/>
          <p:cNvSpPr/>
          <p:nvPr/>
        </p:nvSpPr>
        <p:spPr>
          <a:xfrm>
            <a:off x="4253258" y="1517386"/>
            <a:ext cx="96756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1193" name="矩形 221192"/>
          <p:cNvSpPr/>
          <p:nvPr/>
        </p:nvSpPr>
        <p:spPr>
          <a:xfrm>
            <a:off x="5519828" y="1517386"/>
            <a:ext cx="96756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1194" name="矩形 221193"/>
          <p:cNvSpPr/>
          <p:nvPr/>
        </p:nvSpPr>
        <p:spPr>
          <a:xfrm>
            <a:off x="3677086" y="2622696"/>
            <a:ext cx="886935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1195" name="矩形 221194"/>
          <p:cNvSpPr/>
          <p:nvPr/>
        </p:nvSpPr>
        <p:spPr>
          <a:xfrm>
            <a:off x="5531587" y="2622696"/>
            <a:ext cx="1935131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1196" name="矩形 221195"/>
          <p:cNvSpPr/>
          <p:nvPr/>
        </p:nvSpPr>
        <p:spPr>
          <a:xfrm>
            <a:off x="6463877" y="4016931"/>
            <a:ext cx="104819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1197" name="矩形 221196"/>
          <p:cNvSpPr/>
          <p:nvPr/>
        </p:nvSpPr>
        <p:spPr>
          <a:xfrm>
            <a:off x="2145107" y="4557827"/>
            <a:ext cx="104819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451867" y="848825"/>
          <a:ext cx="10759129" cy="432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014855" progId="Word.Document.8">
                  <p:embed/>
                </p:oleObj>
              </mc:Choice>
              <mc:Fallback>
                <p:oleObj r:id="rId2" imgW="5003165" imgH="201485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48825"/>
                        <a:ext cx="10759129" cy="43288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1" name="矩形 222220"/>
          <p:cNvSpPr/>
          <p:nvPr/>
        </p:nvSpPr>
        <p:spPr>
          <a:xfrm>
            <a:off x="5036045" y="1609775"/>
            <a:ext cx="2177023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451867" y="848825"/>
          <a:ext cx="10738971" cy="5901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747645" progId="Word.Document.8">
                  <p:embed/>
                </p:oleObj>
              </mc:Choice>
              <mc:Fallback>
                <p:oleObj r:id="rId2" imgW="5003165" imgH="274764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48825"/>
                        <a:ext cx="10738971" cy="590114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4" name="矩形 226313"/>
          <p:cNvSpPr/>
          <p:nvPr/>
        </p:nvSpPr>
        <p:spPr>
          <a:xfrm>
            <a:off x="10046894" y="2184267"/>
            <a:ext cx="645044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6315" name="矩形 226314"/>
          <p:cNvSpPr/>
          <p:nvPr/>
        </p:nvSpPr>
        <p:spPr>
          <a:xfrm>
            <a:off x="2145107" y="2899862"/>
            <a:ext cx="403152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6316" name="矩形 226315"/>
          <p:cNvSpPr/>
          <p:nvPr/>
        </p:nvSpPr>
        <p:spPr>
          <a:xfrm>
            <a:off x="10023377" y="5238146"/>
            <a:ext cx="645044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26317" name="矩形 226316"/>
          <p:cNvSpPr/>
          <p:nvPr/>
        </p:nvSpPr>
        <p:spPr>
          <a:xfrm>
            <a:off x="2098073" y="5894949"/>
            <a:ext cx="806305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  <p:sp>
        <p:nvSpPr>
          <p:cNvPr id="2" name="矩形 1"/>
          <p:cNvSpPr/>
          <p:nvPr/>
        </p:nvSpPr>
        <p:spPr>
          <a:xfrm>
            <a:off x="2096770" y="878205"/>
            <a:ext cx="8571651" cy="2519680"/>
          </a:xfrm>
          <a:prstGeom prst="rect">
            <a:avLst/>
          </a:prstGeom>
          <a:solidFill>
            <a:srgbClr val="F3FBF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451867" y="848825"/>
          <a:ext cx="10759129" cy="432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03165" imgH="2014855" progId="Word.Document.8">
                  <p:embed/>
                </p:oleObj>
              </mc:Choice>
              <mc:Fallback>
                <p:oleObj r:id="rId2" imgW="5003165" imgH="2014855" progId="Word.Document.8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867" y="848825"/>
                        <a:ext cx="10759129" cy="43288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41" name="矩形 227340"/>
          <p:cNvSpPr/>
          <p:nvPr/>
        </p:nvSpPr>
        <p:spPr>
          <a:xfrm>
            <a:off x="5854109" y="1493869"/>
            <a:ext cx="1048196" cy="3225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905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7605" y="1619885"/>
            <a:ext cx="18592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86134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谢谢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57605" y="2726690"/>
            <a:ext cx="3919984" cy="961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Bold" panose="020B0800000000000000" charset="-122"/>
              </a:rPr>
              <a:t>21世纪教育网（www.21cnjy.com)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Bold" panose="020B0800000000000000" charset="-122"/>
              </a:rPr>
              <a:t>中小学教育资源网站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7605" y="3833495"/>
            <a:ext cx="528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Normal" panose="020B0400000000000000" charset="-122"/>
              </a:rPr>
              <a:t>兼职招聘：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Normal" panose="020B0400000000000000" charset="-122"/>
              </a:rPr>
              <a:t>https://www.21cnjy.com/recruitment/home/admin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/>
              <a:cs typeface="思源黑体 CN Normal" panose="020B04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61310" y="394970"/>
            <a:ext cx="88836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If you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happy, what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will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you do?</a:t>
            </a:r>
          </a:p>
        </p:txBody>
      </p:sp>
      <p:pic>
        <p:nvPicPr>
          <p:cNvPr id="100" name="图片 99"/>
          <p:cNvPicPr/>
          <p:nvPr/>
        </p:nvPicPr>
        <p:blipFill>
          <a:blip r:embed="rId2"/>
          <a:srcRect l="8540" t="-309" r="-114" b="4776"/>
          <a:stretch>
            <a:fillRect/>
          </a:stretch>
        </p:blipFill>
        <p:spPr>
          <a:xfrm>
            <a:off x="2234565" y="1140460"/>
            <a:ext cx="2583815" cy="328612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3"/>
          <a:srcRect r="9190" b="5931"/>
          <a:stretch>
            <a:fillRect/>
          </a:stretch>
        </p:blipFill>
        <p:spPr>
          <a:xfrm>
            <a:off x="6546850" y="1391285"/>
            <a:ext cx="4417695" cy="293751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2624455" y="4741545"/>
            <a:ext cx="69430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If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am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happy,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will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go shopping.</a:t>
            </a:r>
          </a:p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If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am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happy,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will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hold a party.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/>
          <a:srcRect r="9190" b="5931"/>
          <a:stretch>
            <a:fillRect/>
          </a:stretch>
        </p:blipFill>
        <p:spPr>
          <a:xfrm>
            <a:off x="9705975" y="136525"/>
            <a:ext cx="2300605" cy="180340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36270" y="300355"/>
            <a:ext cx="88836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If you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are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invited to my party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, what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will 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you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wear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906780" y="883920"/>
            <a:ext cx="1536065" cy="184277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3165475" y="764540"/>
            <a:ext cx="1127760" cy="1927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5142865" y="843915"/>
            <a:ext cx="1424940" cy="1875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6"/>
          <a:stretch>
            <a:fillRect/>
          </a:stretch>
        </p:blipFill>
        <p:spPr>
          <a:xfrm>
            <a:off x="7331710" y="962660"/>
            <a:ext cx="1707515" cy="1729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06780" y="2852420"/>
            <a:ext cx="9735820" cy="977265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If I go to the party, 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will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 ___________________.</a:t>
            </a:r>
            <a:endParaRPr lang="zh-CN" altLang="en-US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If you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I/you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will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 ____________.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890" y="3989705"/>
            <a:ext cx="109302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If you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go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the party, how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will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 get there and who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will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 go with?</a:t>
            </a:r>
          </a:p>
        </p:txBody>
      </p:sp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811530" y="4777740"/>
            <a:ext cx="2116455" cy="173863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3109595" y="4671695"/>
            <a:ext cx="2961005" cy="1941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/>
        </p:nvPicPr>
        <p:blipFill>
          <a:blip r:embed="rId9"/>
          <a:stretch>
            <a:fillRect/>
          </a:stretch>
        </p:blipFill>
        <p:spPr>
          <a:xfrm>
            <a:off x="9224645" y="4742180"/>
            <a:ext cx="2175510" cy="1800860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6441440" y="4857115"/>
            <a:ext cx="2513330" cy="1579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文本框 110"/>
          <p:cNvSpPr txBox="1"/>
          <p:nvPr/>
        </p:nvSpPr>
        <p:spPr>
          <a:xfrm>
            <a:off x="3314700" y="4935538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815" y="773430"/>
            <a:ext cx="2219325" cy="1680210"/>
          </a:xfrm>
          <a:prstGeom prst="roundRect">
            <a:avLst/>
          </a:prstGeom>
        </p:spPr>
      </p:pic>
      <p:pic>
        <p:nvPicPr>
          <p:cNvPr id="264198" name="Picture 6" descr="MCj0343613000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255" y="711835"/>
            <a:ext cx="2268855" cy="1741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210" name="Text Box 18"/>
          <p:cNvSpPr txBox="1"/>
          <p:nvPr/>
        </p:nvSpPr>
        <p:spPr>
          <a:xfrm>
            <a:off x="611505" y="2421255"/>
            <a:ext cx="498792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</a:rPr>
              <a:t> She is going to walk to school.</a:t>
            </a:r>
          </a:p>
        </p:txBody>
      </p:sp>
      <p:sp>
        <p:nvSpPr>
          <p:cNvPr id="264200" name="Text Box 8"/>
          <p:cNvSpPr txBox="1"/>
          <p:nvPr/>
        </p:nvSpPr>
        <p:spPr>
          <a:xfrm>
            <a:off x="7144385" y="2453323"/>
            <a:ext cx="35290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</a:rPr>
              <a:t>She will be late.</a:t>
            </a:r>
          </a:p>
        </p:txBody>
      </p:sp>
      <p:sp>
        <p:nvSpPr>
          <p:cNvPr id="264201" name="Rectangle 9"/>
          <p:cNvSpPr/>
          <p:nvPr/>
        </p:nvSpPr>
        <p:spPr>
          <a:xfrm>
            <a:off x="1286193" y="3140393"/>
            <a:ext cx="8532812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If she _____ to school, she _____  ___late.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53945" y="3136900"/>
            <a:ext cx="1301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walks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16295" y="3136900"/>
            <a:ext cx="2106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will      be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701040" y="157480"/>
            <a:ext cx="2008505" cy="61595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Practice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 Box 18"/>
          <p:cNvSpPr txBox="1"/>
          <p:nvPr/>
        </p:nvSpPr>
        <p:spPr>
          <a:xfrm>
            <a:off x="824230" y="6108065"/>
            <a:ext cx="532574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It is going to rain tomorrow. </a:t>
            </a:r>
            <a:r>
              <a:rPr lang="en-US" altLang="zh-CN" sz="2800">
                <a:solidFill>
                  <a:srgbClr val="CC66FF"/>
                </a:solidFill>
                <a:latin typeface="Times New Roman" panose="02020603050405020304" charset="0"/>
                <a:sym typeface="+mn-ea"/>
              </a:rPr>
              <a:t> </a:t>
            </a:r>
            <a:endParaRPr lang="en-US" altLang="zh-CN" sz="2800" b="1">
              <a:solidFill>
                <a:srgbClr val="CC66FF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6981825" y="6212840"/>
            <a:ext cx="4157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I will stay at home. </a:t>
            </a:r>
          </a:p>
        </p:txBody>
      </p:sp>
      <p:sp>
        <p:nvSpPr>
          <p:cNvPr id="11" name="Rectangle 9"/>
          <p:cNvSpPr/>
          <p:nvPr/>
        </p:nvSpPr>
        <p:spPr>
          <a:xfrm>
            <a:off x="1254760" y="3831590"/>
            <a:ext cx="9473565" cy="48514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If it _____ tomorrow, I _____ _____ at home.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04390" y="3720465"/>
            <a:ext cx="1301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rains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17185" y="3771265"/>
            <a:ext cx="2390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will     saty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510" y="4516120"/>
            <a:ext cx="2443480" cy="1580515"/>
          </a:xfrm>
          <a:prstGeom prst="round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3795" y="4304030"/>
            <a:ext cx="1755140" cy="1755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0" grpId="0"/>
      <p:bldP spid="264200" grpId="0"/>
      <p:bldP spid="264201" grpId="0"/>
      <p:bldP spid="3" grpId="0"/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10" name="Text Box 18"/>
          <p:cNvSpPr txBox="1"/>
          <p:nvPr/>
        </p:nvSpPr>
        <p:spPr>
          <a:xfrm>
            <a:off x="906780" y="1636395"/>
            <a:ext cx="452945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It will be sunny tomorrow.</a:t>
            </a:r>
          </a:p>
        </p:txBody>
      </p:sp>
      <p:sp>
        <p:nvSpPr>
          <p:cNvPr id="264200" name="Text Box 8"/>
          <p:cNvSpPr txBox="1"/>
          <p:nvPr/>
        </p:nvSpPr>
        <p:spPr>
          <a:xfrm>
            <a:off x="6871335" y="1741805"/>
            <a:ext cx="4925695" cy="56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They will have a trip tomorrow.</a:t>
            </a:r>
          </a:p>
        </p:txBody>
      </p:sp>
      <p:sp>
        <p:nvSpPr>
          <p:cNvPr id="264201" name="Rectangle 9"/>
          <p:cNvSpPr/>
          <p:nvPr/>
        </p:nvSpPr>
        <p:spPr>
          <a:xfrm>
            <a:off x="880110" y="2201545"/>
            <a:ext cx="10751820" cy="68199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If it ____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sunny tomorrow, they _____ ______ a trip.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82775" y="2201545"/>
            <a:ext cx="909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72250" y="2250440"/>
            <a:ext cx="2390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will     have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14755" y="51435"/>
            <a:ext cx="1918970" cy="1844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305" y="205105"/>
            <a:ext cx="1829435" cy="1536700"/>
          </a:xfrm>
          <a:prstGeom prst="rect">
            <a:avLst/>
          </a:prstGeom>
        </p:spPr>
      </p:pic>
      <p:sp>
        <p:nvSpPr>
          <p:cNvPr id="5" name="Text Box 18"/>
          <p:cNvSpPr txBox="1"/>
          <p:nvPr/>
        </p:nvSpPr>
        <p:spPr>
          <a:xfrm>
            <a:off x="837565" y="5827395"/>
            <a:ext cx="4667885" cy="909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will play computer games.</a:t>
            </a:r>
          </a:p>
          <a:p>
            <a:pPr algn="l">
              <a:lnSpc>
                <a:spcPct val="110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won’t study hard.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6484620" y="5988685"/>
            <a:ext cx="4709160" cy="586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 will fail in the exam.</a:t>
            </a:r>
          </a:p>
        </p:txBody>
      </p:sp>
      <p:sp>
        <p:nvSpPr>
          <p:cNvPr id="8" name="Rectangle 9"/>
          <p:cNvSpPr/>
          <p:nvPr/>
        </p:nvSpPr>
        <p:spPr>
          <a:xfrm>
            <a:off x="880110" y="3091180"/>
            <a:ext cx="10751820" cy="6076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If he _______ study hard, he ____ _____ in the exam.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92275" y="3118485"/>
            <a:ext cx="1654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doesn’t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83530" y="3076575"/>
            <a:ext cx="2390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will     fail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585" y="3776980"/>
            <a:ext cx="1840865" cy="2111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3000" y="3792220"/>
            <a:ext cx="1911985" cy="2164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0" grpId="0"/>
      <p:bldP spid="264200" grpId="0"/>
      <p:bldP spid="264201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5220" y="1314531"/>
            <a:ext cx="676084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9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一、</a:t>
            </a:r>
            <a:r>
              <a:rPr kumimoji="0" lang="en-US" altLang="zh-CN" sz="439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If</a:t>
            </a:r>
            <a:r>
              <a:rPr kumimoji="0" lang="zh-CN" altLang="en-US" sz="439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引导的条件状语从句</a:t>
            </a:r>
          </a:p>
        </p:txBody>
      </p:sp>
      <p:sp>
        <p:nvSpPr>
          <p:cNvPr id="4" name="矩形 3"/>
          <p:cNvSpPr/>
          <p:nvPr/>
        </p:nvSpPr>
        <p:spPr>
          <a:xfrm>
            <a:off x="735220" y="2000305"/>
            <a:ext cx="10769183" cy="24206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1.  If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意为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“如果”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，引导条件状语从句时，既可在    </a:t>
            </a:r>
            <a:endParaRPr kumimoji="0" lang="en-US" altLang="zh-CN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    主句前，也可在主句后。若放在句首，从句后面   </a:t>
            </a:r>
            <a:endParaRPr kumimoji="0" lang="en-US" altLang="zh-CN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    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要加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逗号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与主句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隔开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200339" y="4316378"/>
            <a:ext cx="7872108" cy="18173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例：如果你去那儿，我也会去。</a:t>
            </a:r>
            <a:endParaRPr kumimoji="0" lang="en-US" altLang="zh-CN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       ________________________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98847" y="5322815"/>
            <a:ext cx="5569585" cy="66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If you go there, I’ll go, too.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557440" y="399846"/>
            <a:ext cx="2712933" cy="698472"/>
          </a:xfrm>
          <a:prstGeom prst="roundRect">
            <a:avLst>
              <a:gd name="adj" fmla="val 50000"/>
            </a:avLst>
          </a:prstGeom>
          <a:solidFill>
            <a:srgbClr val="35ADA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楷体" panose="02010609060101010101" pitchFamily="49" charset="-122"/>
                <a:cs typeface="+mn-cs"/>
              </a:rPr>
              <a:t>Grammar</a:t>
            </a:r>
            <a:endParaRPr kumimoji="0" lang="zh-CN" altLang="en-US" sz="373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27361" y="2278108"/>
            <a:ext cx="2932000" cy="748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 If </a:t>
            </a:r>
            <a:r>
              <a:rPr kumimoji="0" lang="en-US" sz="426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+…, 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30639" y="4478297"/>
            <a:ext cx="1728722" cy="876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条 件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64347" y="4478297"/>
            <a:ext cx="1922388" cy="7480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结 果</a:t>
            </a:r>
          </a:p>
        </p:txBody>
      </p:sp>
      <p:sp>
        <p:nvSpPr>
          <p:cNvPr id="5" name="矩形 4"/>
          <p:cNvSpPr/>
          <p:nvPr/>
        </p:nvSpPr>
        <p:spPr>
          <a:xfrm>
            <a:off x="1200339" y="1049430"/>
            <a:ext cx="3382010" cy="74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2. </a:t>
            </a: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句型结构</a:t>
            </a: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：</a:t>
            </a:r>
          </a:p>
        </p:txBody>
      </p:sp>
      <p:cxnSp>
        <p:nvCxnSpPr>
          <p:cNvPr id="6" name="直接箭头连接符 5"/>
          <p:cNvCxnSpPr>
            <a:endCxn id="3" idx="0"/>
          </p:cNvCxnSpPr>
          <p:nvPr/>
        </p:nvCxnSpPr>
        <p:spPr>
          <a:xfrm flipH="1">
            <a:off x="3695065" y="3161665"/>
            <a:ext cx="186690" cy="13163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endCxn id="4" idx="0"/>
          </p:cNvCxnSpPr>
          <p:nvPr/>
        </p:nvCxnSpPr>
        <p:spPr>
          <a:xfrm>
            <a:off x="7266940" y="3362960"/>
            <a:ext cx="858520" cy="11150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765467" y="3455987"/>
            <a:ext cx="1474731" cy="748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从句</a:t>
            </a: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 </a:t>
            </a:r>
            <a:endParaRPr kumimoji="0" lang="zh-CN" altLang="en-US" sz="26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j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1" y="3455987"/>
            <a:ext cx="1487430" cy="748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+mn-cs"/>
              </a:rPr>
              <a:t>主句 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53610" y="2299970"/>
            <a:ext cx="3943350" cy="748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I’ll / you’ll +…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/>
      <p:bldP spid="8" grpId="0"/>
      <p:bldP spid="9" grpId="0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700_9"/>
  <p:tag name="KSO_WM_SLIDE_INDEX" val="9"/>
  <p:tag name="KSO_WM_SLIDE_ITEM_CNT" val="0"/>
  <p:tag name="KSO_WM_SLIDE_LAYOUT" val="a_f"/>
  <p:tag name="KSO_WM_SLIDE_LAYOUT_CNT" val="1_1"/>
  <p:tag name="KSO_WM_SLIDE_POSITION" val="100*98"/>
  <p:tag name="KSO_WM_SLIDE_SIZE" val="758*343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02700"/>
  <p:tag name="KSO_WM_TEMPLATE_MASTER_TYPE" val="1"/>
  <p:tag name="KSO_WM_TEMPLATE_SUBCATEGORY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700_9"/>
  <p:tag name="KSO_WM_SLIDE_INDEX" val="9"/>
  <p:tag name="KSO_WM_SLIDE_ITEM_CNT" val="0"/>
  <p:tag name="KSO_WM_SLIDE_LAYOUT" val="a_f"/>
  <p:tag name="KSO_WM_SLIDE_LAYOUT_CNT" val="1_1"/>
  <p:tag name="KSO_WM_SLIDE_POSITION" val="100*98"/>
  <p:tag name="KSO_WM_SLIDE_SIZE" val="758*343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02700"/>
  <p:tag name="KSO_WM_TEMPLATE_MASTER_TYPE" val="1"/>
  <p:tag name="KSO_WM_TEMPLATE_SUBCATEGORY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30,&quot;width&quot;:5025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3"/>
  <p:tag name="KSO_WM_UNIT_INDEX" val="3"/>
  <p:tag name="KSO_WM_UNIT_LAYERLEVEL" val="1"/>
  <p:tag name="KSO_WM_UNIT_TYPE" val="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">
  <a:themeElements>
    <a:clrScheme name="自定义 3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856F"/>
      </a:accent1>
      <a:accent2>
        <a:srgbClr val="48C49E"/>
      </a:accent2>
      <a:accent3>
        <a:srgbClr val="01856F"/>
      </a:accent3>
      <a:accent4>
        <a:srgbClr val="48C49E"/>
      </a:accent4>
      <a:accent5>
        <a:srgbClr val="01856F"/>
      </a:accent5>
      <a:accent6>
        <a:srgbClr val="48C49E"/>
      </a:accent6>
      <a:hlink>
        <a:srgbClr val="01856F"/>
      </a:hlink>
      <a:folHlink>
        <a:srgbClr val="48C49E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1542</Words>
  <Application>Microsoft Office PowerPoint</Application>
  <PresentationFormat>宽屏</PresentationFormat>
  <Paragraphs>153</Paragraphs>
  <Slides>37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思源黑体 CN Bold</vt:lpstr>
      <vt:lpstr>思源黑体 CN Heavy</vt:lpstr>
      <vt:lpstr>思源黑体 CN Normal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Office 主题​​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Honor</cp:lastModifiedBy>
  <cp:revision>204</cp:revision>
  <dcterms:created xsi:type="dcterms:W3CDTF">2019-06-19T02:08:00Z</dcterms:created>
  <dcterms:modified xsi:type="dcterms:W3CDTF">2024-09-30T13:13:35Z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00465443B889431B99858CAA3DED6AE2</vt:lpwstr>
  </property>
</Properties>
</file>