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81" r:id="rId5"/>
    <p:sldId id="282" r:id="rId6"/>
    <p:sldId id="283" r:id="rId7"/>
    <p:sldId id="284" r:id="rId8"/>
    <p:sldId id="285" r:id="rId9"/>
    <p:sldId id="286" r:id="rId10"/>
    <p:sldId id="287" r:id="rId11"/>
    <p:sldId id="288"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266" r:id="rId34"/>
    <p:sldId id="263" r:id="rId35"/>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751"/>
    <a:srgbClr val="086134"/>
    <a:srgbClr val="0B7A3A"/>
    <a:srgbClr val="107D3E"/>
    <a:srgbClr val="FFFFFF"/>
    <a:srgbClr val="2BBE69"/>
    <a:srgbClr val="2C9D43"/>
    <a:srgbClr val="D9D9D9"/>
    <a:srgbClr val="33AF68"/>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04" d="100"/>
          <a:sy n="104" d="100"/>
        </p:scale>
        <p:origin x="126" y="402"/>
      </p:cViewPr>
      <p:guideLst>
        <p:guide orient="horz" pos="2160"/>
        <p:guide pos="3839"/>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gs" Target="tags/tag65.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标题占位符 1"/>
          <p:cNvSpPr>
            <a:spLocks noGrp="1"/>
          </p:cNvSpPr>
          <p:nvPr>
            <p:ph type="title" hasCustomPrompt="1"/>
            <p:custDataLst>
              <p:tags r:id="rId3"/>
            </p:custDataLst>
          </p:nvPr>
        </p:nvSpPr>
        <p:spPr>
          <a:xfrm>
            <a:off x="830580" y="546735"/>
            <a:ext cx="2093595" cy="705485"/>
          </a:xfrm>
          <a:prstGeom prst="rect">
            <a:avLst/>
          </a:prstGeom>
        </p:spPr>
        <p:txBody>
          <a:bodyPr vert="horz" lIns="90170" tIns="46990" rIns="90170" bIns="46990" rtlCol="0" anchor="ctr" anchorCtr="0">
            <a:normAutofit/>
          </a:bodyPr>
          <a:lstStyle>
            <a:lvl1pPr>
              <a:defRPr sz="2400">
                <a:solidFill>
                  <a:schemeClr val="bg1"/>
                </a:solidFill>
                <a:latin typeface="思源黑体 CN Bold" panose="020B0800000000000000" charset="-122"/>
                <a:ea typeface="思源黑体 CN Bold" panose="020B0800000000000000" charset="-122"/>
              </a:defRPr>
            </a:lvl1pPr>
          </a:lstStyle>
          <a:p>
            <a:r>
              <a:rPr lang="zh-CN" altLang="en-US" dirty="0"/>
              <a:t>请你输入</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3"/>
          <a:stretch>
            <a:fillRect/>
          </a:stretch>
        </p:blipFill>
        <p:spPr>
          <a:xfrm>
            <a:off x="1200150" y="542290"/>
            <a:ext cx="9791700" cy="59436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圆角矩形 9"/>
          <p:cNvSpPr/>
          <p:nvPr userDrawn="1"/>
        </p:nvSpPr>
        <p:spPr>
          <a:xfrm>
            <a:off x="1644650" y="631190"/>
            <a:ext cx="2385695" cy="499745"/>
          </a:xfrm>
          <a:prstGeom prst="roundRect">
            <a:avLst>
              <a:gd name="adj" fmla="val 18158"/>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占位符 1"/>
          <p:cNvSpPr>
            <a:spLocks noGrp="1"/>
          </p:cNvSpPr>
          <p:nvPr>
            <p:ph type="title" hasCustomPrompt="1"/>
            <p:custDataLst>
              <p:tags r:id="rId3"/>
            </p:custDataLst>
          </p:nvPr>
        </p:nvSpPr>
        <p:spPr>
          <a:xfrm>
            <a:off x="763905" y="546735"/>
            <a:ext cx="3446780" cy="705485"/>
          </a:xfrm>
          <a:prstGeom prst="rect">
            <a:avLst/>
          </a:prstGeom>
        </p:spPr>
        <p:txBody>
          <a:bodyPr vert="horz" lIns="90170" tIns="46990" rIns="90170" bIns="46990" rtlCol="0" anchor="ctr" anchorCtr="0">
            <a:normAutofit/>
          </a:bodyPr>
          <a:lstStyle>
            <a:lvl1pPr>
              <a:defRPr sz="2400">
                <a:solidFill>
                  <a:schemeClr val="bg1"/>
                </a:solidFill>
                <a:latin typeface="思源黑体 CN Bold" panose="020B0800000000000000" charset="-122"/>
                <a:ea typeface="思源黑体 CN Bold" panose="020B0800000000000000" charset="-122"/>
              </a:defRPr>
            </a:lvl1pPr>
          </a:lstStyle>
          <a:p>
            <a:r>
              <a:rPr lang="zh-CN" altLang="en-US" dirty="0"/>
              <a:t>我是很长很长的标题</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31.xml"/><Relationship Id="rId16" Type="http://schemas.openxmlformats.org/officeDocument/2006/relationships/tags" Target="../tags/tag30.xml"/><Relationship Id="rId15" Type="http://schemas.openxmlformats.org/officeDocument/2006/relationships/tags" Target="../tags/tag29.xml"/><Relationship Id="rId14" Type="http://schemas.openxmlformats.org/officeDocument/2006/relationships/tags" Target="../tags/tag28.xml"/><Relationship Id="rId13" Type="http://schemas.openxmlformats.org/officeDocument/2006/relationships/tags" Target="../tags/tag27.xml"/><Relationship Id="rId12" Type="http://schemas.openxmlformats.org/officeDocument/2006/relationships/tags" Target="../tags/tag2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515690" y="550615"/>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39952" y="2497635"/>
            <a:ext cx="6926580" cy="829945"/>
          </a:xfrm>
          <a:prstGeom prst="rect">
            <a:avLst/>
          </a:prstGeom>
          <a:noFill/>
        </p:spPr>
        <p:txBody>
          <a:bodyPr wrap="none" rtlCol="0">
            <a:spAutoFit/>
          </a:bodyPr>
          <a:lstStyle/>
          <a:p>
            <a:pPr algn="ctr"/>
            <a:r>
              <a:rPr lang="en-US" altLang="zh-CN" sz="4800" b="1" dirty="0">
                <a:latin typeface="思源黑体 CN Heavy" panose="020B0A00000000000000" charset="-122"/>
                <a:ea typeface="思源黑体 CN Heavy" panose="020B0A00000000000000" charset="-122"/>
                <a:cs typeface="思源黑体 CN Normal" panose="020B0400000000000000" charset="-122"/>
              </a:rPr>
              <a:t>Unit 1—10</a:t>
            </a:r>
            <a:r>
              <a:rPr lang="zh-CN" altLang="en-US" sz="4800" b="1" dirty="0">
                <a:latin typeface="思源黑体 CN Heavy" panose="020B0A00000000000000" charset="-122"/>
                <a:ea typeface="思源黑体 CN Heavy" panose="020B0A00000000000000" charset="-122"/>
                <a:cs typeface="思源黑体 CN Normal" panose="020B0400000000000000" charset="-122"/>
              </a:rPr>
              <a:t>单元写作指南</a:t>
            </a:r>
            <a:endParaRPr lang="zh-CN" altLang="en-US" sz="4800" b="1" dirty="0">
              <a:latin typeface="思源黑体 CN Heavy" panose="020B0A00000000000000" charset="-122"/>
              <a:ea typeface="思源黑体 CN Heavy" panose="020B0A00000000000000" charset="-122"/>
              <a:cs typeface="思源黑体 CN Normal" panose="020B0400000000000000" charset="-122"/>
            </a:endParaRPr>
          </a:p>
        </p:txBody>
      </p:sp>
      <p:sp>
        <p:nvSpPr>
          <p:cNvPr id="7" name="文本框 6"/>
          <p:cNvSpPr txBox="1"/>
          <p:nvPr/>
        </p:nvSpPr>
        <p:spPr>
          <a:xfrm>
            <a:off x="1745524" y="3674835"/>
            <a:ext cx="4115435" cy="521970"/>
          </a:xfrm>
          <a:prstGeom prst="rect">
            <a:avLst/>
          </a:prstGeom>
          <a:noFill/>
        </p:spPr>
        <p:txBody>
          <a:bodyPr wrap="none" rtlCol="0">
            <a:spAutoFit/>
          </a:bodyPr>
          <a:lstStyle/>
          <a:p>
            <a:pPr algn="ctr"/>
            <a:r>
              <a:rPr lang="zh-CN" altLang="en-US" sz="2800" b="1" dirty="0" smtClean="0">
                <a:solidFill>
                  <a:schemeClr val="tx1">
                    <a:lumMod val="85000"/>
                    <a:lumOff val="15000"/>
                  </a:schemeClr>
                </a:solidFill>
                <a:latin typeface="思源黑体 CN Normal" panose="020B0400000000000000" charset="-122"/>
                <a:ea typeface="思源黑体 CN Normal" panose="020B0400000000000000" charset="-122"/>
                <a:cs typeface="思源黑体 CN Normal" panose="020B0400000000000000" charset="-122"/>
              </a:rPr>
              <a:t>人教新目标版八年级上册</a:t>
            </a:r>
            <a:endParaRPr lang="zh-CN" altLang="en-US" sz="2800" b="1" dirty="0">
              <a:solidFill>
                <a:schemeClr val="tx1">
                  <a:lumMod val="85000"/>
                  <a:lumOff val="15000"/>
                </a:schemeClr>
              </a:solidFill>
              <a:latin typeface="思源黑体 CN Normal" panose="020B0400000000000000" charset="-122"/>
              <a:ea typeface="思源黑体 CN Normal" panose="020B0400000000000000" charset="-122"/>
              <a:cs typeface="思源黑体 CN Normal" panose="020B0400000000000000"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6492875"/>
          </a:xfrm>
          <a:prstGeom prst="rect">
            <a:avLst/>
          </a:prstGeom>
          <a:noFill/>
        </p:spPr>
        <p:txBody>
          <a:bodyPr wrap="square" rtlCol="0" anchor="t">
            <a:spAutoFit/>
          </a:bodyPr>
          <a:p>
            <a:pPr algn="ctr"/>
            <a:r>
              <a:rPr lang="zh-CN" altLang="en-US" sz="2400">
                <a:latin typeface="Times New Roman" panose="02020603050405020304" pitchFamily="18" charset="0"/>
                <a:cs typeface="Times New Roman" panose="02020603050405020304" pitchFamily="18" charset="0"/>
              </a:rPr>
              <a:t>My Friend and I</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My name is Jack.Andy is my best friend.</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	In some ways we are the same.Both of us like music.And we are good at singing.We are also good at schoolwork,but Andy is a Little more hard-working than me.We both like reading and we usually go to the library on weekends.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But in other ways we are different.Andy-is taller and more outgoing than me.I only exercise three times a week but he exercises every day.Andy plays tennis better than me,so he always wins.But he often helps to bring out the best in me</a:t>
            </a:r>
            <a:r>
              <a:rPr lang="en-US" altLang="zh-CN" sz="2400">
                <a:latin typeface="Times New Roman" panose="02020603050405020304" pitchFamily="18" charset="0"/>
                <a:cs typeface="Times New Roman" panose="02020603050405020304" pitchFamily="18" charset="0"/>
              </a:rPr>
              <a:t>.</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So my best friend,Andy,he always cares about me,and he is always there when I</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am in need.Just like a popular.saying:A true friend reaches for your hand and touches your heart.</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①介绍了自己和最好的朋友,简单明了地引入话题</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② 本段分写了自己与好朋友的共同点。Both of us,be good at doing sth.,a little+比较级等短语用得不错,这几个短语也正是本单元的重点短语,活学活用。</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③本段主要谈论了自己与好朋友的不同点。从外貌性格、运动爱好等方面进行比较。详细阐述的同时还引用了教材中的高级表达,如"helps to bring out the best in me."。</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④ 本段是文章的结尾,在分述了相同点和不同点之后进行了总结。cares about,in need,reaches for your hand,touches your heart等表达使文章语言更丰富。</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以讨论电影院为话题,从电影院场所、硬件设施等方面进行分析比较,学习最高级的表达;接着讨论才艺表演,从达人秀的起源、基本特点、受人喜欢的原因及引起的争议等方面拓宽思路,为写作提供了很好的素材。</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1.对你居住的城镇进行讨论,学习最高级的表达。</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2.对城镇文化——达人秀进行讨论,表达自己的观点。</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3.正确认识这种文化。</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4 What's the best movie theater?</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461581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用英语写一篇70词左右的文章介绍你所学的科目,并谈论你对其中几个科目的看法,文章中要求用到3~4个形容词或副词的最高级形式。</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 习作引路 】</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三个明确</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(1)明确体裁:谈论所学科目,属于记叙文。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(2)明确时态:用一般现在时。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nSpc>
                <a:spcPct val="150000"/>
              </a:lnSpc>
            </a:pPr>
            <a:endParaRPr lang="zh-CN" altLang="en-US" sz="24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5754370"/>
          </a:xfrm>
          <a:prstGeom prst="rect">
            <a:avLst/>
          </a:prstGeom>
          <a:noFill/>
        </p:spPr>
        <p:txBody>
          <a:bodyPr wrap="square" rtlCol="0" anchor="t">
            <a:spAutoFit/>
          </a:bodyPr>
          <a:p>
            <a:pPr algn="just"/>
            <a:r>
              <a:rPr lang="zh-CN" altLang="en-US" sz="2400">
                <a:latin typeface="Times New Roman" panose="02020603050405020304" pitchFamily="18" charset="0"/>
                <a:cs typeface="Times New Roman" panose="02020603050405020304" pitchFamily="18" charset="0"/>
              </a:rPr>
              <a:t>As a middle school student,I'm learning some subjects at school.They're Chinese,</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math,</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English,history, geography,music,P.E.and so on.</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Music is my favorite subject.I think it's the most interesting and most -students like it.Because our music teacher is so kind and humorous that we are all happy in his class. I don’t like math and geography at all.They are the most difficult.</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I also like English,though it's the most difficult.F think English is one of the most useful subjects, because it can open my eyes to the outside world.So I will try my best to learn it well.</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r>
              <a:rPr lang="zh-CN" altLang="en-US" sz="2400">
                <a:latin typeface="Times New Roman" panose="02020603050405020304" pitchFamily="18" charset="0"/>
                <a:cs typeface="Times New Roman" panose="02020603050405020304" pitchFamily="18" charset="0"/>
              </a:rPr>
              <a:t>  </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Do you agree with me?And what's your favorite subject?</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①第一段总写了所学的科目,and so on使用恰当,没有一一列举,表达干净利落。</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② 本段详细介绍了作者为什么特 别喜欢音乐,使用了the most interesting,kind and humorous等高级 词汇,so...that...,not at all的使用也体现了作者的语言功底。</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③本段再次强调了作者还喜欢英语并给出了充分的理由。"one of the+形容词最高级+名词复数"结构运用得相当准确,是最高级里面常用的一种表达。try my best to learn it well 表达了作者学好英语的决心,容易引起读者共鸣,是高分原因之一。</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④文章结尾在表达自己观点的基础上进行反问,既干练又有交流感,为文章画下了完美的句号。</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以"电视节目"为话题,讨论对各类电视节目的偏好,并对常见电视节目类型发表自己的观点;重点讨论电影中卡通片这一类型,了解卡通片在美国文化中的诞生与地位,在听、说、读的过程中为写作整理更多的信息,可以为写作影评提供铺垫和参考。</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1.讨论喜欢的电视节目。</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2.讨论电影类型及喜好。</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3.发表自己的观点——写影评。</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5 Do you want to watch a game show?</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4984750"/>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在众多的电视节目中,你最喜欢哪一类型的节目?请以"My Favorite TV Program"为题,写一篇词数80左右的短文,谈谈你的观点。</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 习作引路 】</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(1)明确体裁:本文属于记叙文。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(2)明确时态:应用一般现在时。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None/>
            </a:pPr>
            <a:r>
              <a:rPr lang="zh-CN" altLang="en-US" sz="2000">
                <a:latin typeface="Times New Roman" panose="02020603050405020304" pitchFamily="18" charset="0"/>
                <a:cs typeface="Times New Roman" panose="02020603050405020304" pitchFamily="18" charset="0"/>
                <a:sym typeface="+mn-ea"/>
              </a:rPr>
              <a:t>(1)</a:t>
            </a:r>
            <a:r>
              <a:rPr lang="zh-CN" altLang="en-US" sz="2000">
                <a:latin typeface="Times New Roman" panose="02020603050405020304" pitchFamily="18" charset="0"/>
                <a:cs typeface="Times New Roman" panose="02020603050405020304" pitchFamily="18" charset="0"/>
              </a:rPr>
              <a:t>My favorite ... is ... becase ...</a:t>
            </a:r>
            <a:endParaRPr lang="zh-CN" altLang="en-US" sz="2000">
              <a:latin typeface="Times New Roman" panose="02020603050405020304" pitchFamily="18" charset="0"/>
              <a:cs typeface="Times New Roman" panose="02020603050405020304" pitchFamily="18" charset="0"/>
            </a:endParaRPr>
          </a:p>
          <a:p>
            <a:pPr algn="l">
              <a:lnSpc>
                <a:spcPct val="150000"/>
              </a:lnSpc>
              <a:buClrTx/>
              <a:buSzTx/>
              <a:buNone/>
            </a:pPr>
            <a:r>
              <a:rPr lang="zh-CN" altLang="en-US" sz="2000">
                <a:latin typeface="Times New Roman" panose="02020603050405020304" pitchFamily="18" charset="0"/>
                <a:cs typeface="Times New Roman" panose="02020603050405020304" pitchFamily="18" charset="0"/>
                <a:sym typeface="+mn-ea"/>
              </a:rPr>
              <a:t>(2)</a:t>
            </a:r>
            <a:r>
              <a:rPr lang="zh-CN" altLang="en-US" sz="2000">
                <a:latin typeface="Times New Roman" panose="02020603050405020304" pitchFamily="18" charset="0"/>
                <a:cs typeface="Times New Roman" panose="02020603050405020304" pitchFamily="18" charset="0"/>
              </a:rPr>
              <a:t>Because ... is ... and I like ... best.</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6369685"/>
          </a:xfrm>
          <a:prstGeom prst="rect">
            <a:avLst/>
          </a:prstGeom>
          <a:noFill/>
        </p:spPr>
        <p:txBody>
          <a:bodyPr wrap="square" rtlCol="0" anchor="t">
            <a:spAutoFit/>
          </a:bodyPr>
          <a:p>
            <a:pPr algn="ctr"/>
            <a:r>
              <a:rPr lang="zh-CN" altLang="en-US" sz="2400">
                <a:latin typeface="Times New Roman" panose="02020603050405020304" pitchFamily="18" charset="0"/>
                <a:cs typeface="Times New Roman" panose="02020603050405020304" pitchFamily="18" charset="0"/>
              </a:rPr>
              <a:t>My Favorite TV Program</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There are all kinds</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of programs</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on TV</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r>
              <a:rPr lang="zh-CN" altLang="en-US" sz="2400">
                <a:latin typeface="Times New Roman" panose="02020603050405020304" pitchFamily="18" charset="0"/>
                <a:cs typeface="Times New Roman" panose="02020603050405020304" pitchFamily="18" charset="0"/>
              </a:rPr>
              <a:t>,such as talk shows,soap operas:and game shows.And</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talk shows are my favorite.</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Some people don't like them because they think they are meaningless and boring.But I don't think so.For me,I think these talk shows can make me laugh and they are also educational.</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Especially there are some perfect mottos I can get,such as:Every man dies,not every man really lives.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Every week,I watch them for fun.And we had a discussion about talk shows.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r>
              <a:rPr lang="zh-CN" altLang="en-US" sz="2400">
                <a:latin typeface="Times New Roman" panose="02020603050405020304" pitchFamily="18" charset="0"/>
                <a:cs typeface="Times New Roman" panose="02020603050405020304" pitchFamily="18" charset="0"/>
              </a:rPr>
              <a:t>Eighty percent of my classmates like watching talk shows.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If you feel unhappy or sad,you can watch talk shoos.I'm sure they can make you feel happy! </a:t>
            </a:r>
            <a:r>
              <a:rPr lang="zh-CN" altLang="en-US" sz="2800" b="1" baseline="30000">
                <a:solidFill>
                  <a:srgbClr val="FF0000"/>
                </a:solidFill>
                <a:effectLst/>
                <a:latin typeface="Times New Roman" panose="02020603050405020304" pitchFamily="18" charset="0"/>
                <a:cs typeface="Times New Roman" panose="02020603050405020304" pitchFamily="18" charset="0"/>
              </a:rPr>
              <a:t>⑤</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① 用all kinds of programs on TV点明电视节目的类型很多,为下文介绍自己喜欢的节目做铺垫。</a:t>
            </a:r>
            <a:endParaRPr lang="zh-CN" altLang="en-US" sz="2000">
              <a:latin typeface="Times New Roman" panose="02020603050405020304" pitchFamily="18" charset="0"/>
              <a:cs typeface="Times New Roman" panose="02020603050405020304" pitchFamily="18" charset="0"/>
            </a:endParaRPr>
          </a:p>
          <a:p>
            <a:pPr algn="just">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②本段使用句子"For me,I think these talk shows can make me laugh and they are also educational."表达出 自己喜欢谈话节目的原因,紧扣主题,并且分享了自己从节目中学到的东西,引起读者深思。</a:t>
            </a:r>
            <a:endParaRPr lang="zh-CN" altLang="en-US" sz="2000">
              <a:latin typeface="Times New Roman" panose="02020603050405020304" pitchFamily="18" charset="0"/>
              <a:cs typeface="Times New Roman" panose="02020603050405020304" pitchFamily="18" charset="0"/>
            </a:endParaRPr>
          </a:p>
          <a:p>
            <a:pPr algn="just">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③再次表明谈话节目让作者感到有趣和放松。</a:t>
            </a:r>
            <a:endParaRPr lang="zh-CN" altLang="en-US" sz="2000">
              <a:latin typeface="Times New Roman" panose="02020603050405020304" pitchFamily="18" charset="0"/>
              <a:cs typeface="Times New Roman" panose="02020603050405020304" pitchFamily="18" charset="0"/>
            </a:endParaRPr>
          </a:p>
          <a:p>
            <a:pPr algn="just">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④80%的同学也非常喜欢,侧面印证了这类节目的受欢迎程度。</a:t>
            </a:r>
            <a:endParaRPr lang="zh-CN" altLang="en-US" sz="2000">
              <a:latin typeface="Times New Roman" panose="02020603050405020304" pitchFamily="18" charset="0"/>
              <a:cs typeface="Times New Roman" panose="02020603050405020304" pitchFamily="18" charset="0"/>
            </a:endParaRPr>
          </a:p>
          <a:p>
            <a:pPr algn="just">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⑤结尾自然,呼应主题。I'm sure对读者有一种感召力</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本单元主要是关于对未来职业的讨论,对自己理想职业的打算和思考,贴近生活地谈论自己对未来的美好憧憬,树立为实现人生目标而努力的决心和信心。可以从远期目标(如grow up)和近期目标(如New year's resolution) 进行讨论,理清思路,为后面文章的写作打下基础。</a:t>
            </a:r>
            <a:endParaRPr lang="zh-CN" altLang="en-US" sz="20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1.谈论自己的理想职业。</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2.谈谈如何实现自己的人生目标。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3.谈谈近期目标:新年打算。</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6 I'm going to study computer science.</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3690" y="1036955"/>
            <a:ext cx="11563985" cy="5821045"/>
          </a:xfrm>
          <a:prstGeom prst="rect">
            <a:avLst/>
          </a:prstGeom>
          <a:noFill/>
        </p:spPr>
        <p:txBody>
          <a:bodyPr wrap="square" rtlCol="0" anchor="t">
            <a:spAutoFit/>
          </a:bodyPr>
          <a:p>
            <a:pPr>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最近,你所在班级准备开展一场以"My Dream"为话题的英语演讲比赛。请你根据以下提示,就自身梦想写一篇词数80左右的演讲稿。</a:t>
            </a:r>
            <a:endParaRPr lang="zh-CN" altLang="en-US" sz="200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zh-CN" altLang="en-US" sz="2000">
                <a:latin typeface="Times New Roman" panose="02020603050405020304" pitchFamily="18" charset="0"/>
                <a:cs typeface="Times New Roman" panose="02020603050405020304" pitchFamily="18" charset="0"/>
              </a:rPr>
              <a:t>提示:</a:t>
            </a:r>
            <a:endParaRPr lang="zh-CN" altLang="en-US" sz="200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zh-CN" altLang="en-US" sz="2400">
                <a:latin typeface="Times New Roman" panose="02020603050405020304" pitchFamily="18" charset="0"/>
                <a:cs typeface="Times New Roman" panose="02020603050405020304" pitchFamily="18" charset="0"/>
              </a:rPr>
              <a:t>1.What do you want to be?(newsreader/reporter/scientist/doctor/ teacher/sportsman/...)</a:t>
            </a:r>
            <a:endParaRPr lang="zh-CN" altLang="en-US" sz="240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zh-CN" altLang="en-US" sz="2400">
                <a:latin typeface="Times New Roman" panose="02020603050405020304" pitchFamily="18" charset="0"/>
                <a:cs typeface="Times New Roman" panose="02020603050405020304" pitchFamily="18" charset="0"/>
              </a:rPr>
              <a:t>2.Why do you want to be a/an...?</a:t>
            </a:r>
            <a:endParaRPr lang="zh-CN" altLang="en-US" sz="240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zh-CN" altLang="en-US" sz="2400">
                <a:latin typeface="Times New Roman" panose="02020603050405020304" pitchFamily="18" charset="0"/>
                <a:cs typeface="Times New Roman" panose="02020603050405020304" pitchFamily="18" charset="0"/>
              </a:rPr>
              <a:t>3.How can you be a/an...in the future?</a:t>
            </a:r>
            <a:endParaRPr lang="zh-CN" altLang="en-US" sz="2400">
              <a:latin typeface="Times New Roman" panose="02020603050405020304" pitchFamily="18" charset="0"/>
              <a:cs typeface="Times New Roman" panose="02020603050405020304" pitchFamily="18" charset="0"/>
            </a:endParaRPr>
          </a:p>
          <a:p>
            <a:pPr algn="l">
              <a:lnSpc>
                <a:spcPct val="150000"/>
              </a:lnSpc>
              <a:spcBef>
                <a:spcPts val="0"/>
              </a:spcBef>
              <a:buClrTx/>
              <a:buSzTx/>
              <a:buFontTx/>
            </a:pPr>
            <a:r>
              <a:rPr lang="zh-CN" altLang="en-US" sz="2400" b="1">
                <a:latin typeface="Times New Roman" panose="02020603050405020304" pitchFamily="18" charset="0"/>
                <a:cs typeface="Times New Roman" panose="02020603050405020304" pitchFamily="18" charset="0"/>
              </a:rPr>
              <a:t>【习作引路】</a:t>
            </a:r>
            <a:endParaRPr lang="zh-CN" altLang="en-US" sz="2400" b="1">
              <a:latin typeface="Times New Roman" panose="02020603050405020304" pitchFamily="18" charset="0"/>
              <a:cs typeface="Times New Roman" panose="02020603050405020304" pitchFamily="18" charset="0"/>
            </a:endParaRPr>
          </a:p>
          <a:p>
            <a:pPr>
              <a:lnSpc>
                <a:spcPct val="130000"/>
              </a:lnSpc>
              <a:spcBef>
                <a:spcPts val="0"/>
              </a:spcBef>
              <a:spcAft>
                <a:spcPts val="0"/>
              </a:spcAft>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(1)明确体裁:谈将来的打算或计划,属于记叙文。</a:t>
            </a:r>
            <a:endParaRPr lang="zh-CN" altLang="en-US" sz="2000">
              <a:latin typeface="Times New Roman" panose="02020603050405020304" pitchFamily="18" charset="0"/>
              <a:cs typeface="Times New Roman" panose="02020603050405020304" pitchFamily="18" charset="0"/>
            </a:endParaRPr>
          </a:p>
          <a:p>
            <a:pPr>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(2)明确时态:应用一般现在时阐述自己的梦想,用一般将来时谈论怎么做。</a:t>
            </a:r>
            <a:endParaRPr lang="zh-CN" altLang="en-US" sz="2000">
              <a:latin typeface="Times New Roman" panose="02020603050405020304" pitchFamily="18" charset="0"/>
              <a:cs typeface="Times New Roman" panose="02020603050405020304" pitchFamily="18" charset="0"/>
            </a:endParaRPr>
          </a:p>
          <a:p>
            <a:pPr>
              <a:lnSpc>
                <a:spcPct val="130000"/>
              </a:lnSpc>
              <a:spcBef>
                <a:spcPts val="0"/>
              </a:spcBef>
              <a:spcAft>
                <a:spcPts val="0"/>
              </a:spcAft>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nSpc>
                <a:spcPct val="130000"/>
              </a:lnSpc>
              <a:spcBef>
                <a:spcPts val="0"/>
              </a:spcBef>
              <a:spcAft>
                <a:spcPts val="0"/>
              </a:spcAft>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gn="l">
              <a:lnSpc>
                <a:spcPct val="130000"/>
              </a:lnSpc>
              <a:spcBef>
                <a:spcPts val="0"/>
              </a:spcBef>
              <a:spcAft>
                <a:spcPts val="0"/>
              </a:spcAft>
              <a:buClrTx/>
              <a:buSzTx/>
              <a:buNone/>
            </a:pPr>
            <a:r>
              <a:rPr lang="zh-CN" altLang="en-US" sz="2000">
                <a:latin typeface="Times New Roman" panose="02020603050405020304" pitchFamily="18" charset="0"/>
                <a:cs typeface="Times New Roman" panose="02020603050405020304" pitchFamily="18" charset="0"/>
                <a:sym typeface="+mn-ea"/>
              </a:rPr>
              <a:t>(1)I’m going to be / 动词原形</a:t>
            </a:r>
            <a:endParaRPr lang="zh-CN" altLang="en-US" sz="2000">
              <a:latin typeface="Times New Roman" panose="02020603050405020304" pitchFamily="18" charset="0"/>
              <a:cs typeface="Times New Roman" panose="02020603050405020304" pitchFamily="18" charset="0"/>
              <a:sym typeface="+mn-ea"/>
            </a:endParaRPr>
          </a:p>
          <a:p>
            <a:pPr algn="l">
              <a:lnSpc>
                <a:spcPct val="130000"/>
              </a:lnSpc>
              <a:spcBef>
                <a:spcPts val="0"/>
              </a:spcBef>
              <a:spcAft>
                <a:spcPts val="0"/>
              </a:spcAft>
              <a:buClrTx/>
              <a:buSzTx/>
              <a:buNone/>
            </a:pPr>
            <a:r>
              <a:rPr lang="zh-CN" altLang="en-US" sz="2000">
                <a:latin typeface="Times New Roman" panose="02020603050405020304" pitchFamily="18" charset="0"/>
                <a:cs typeface="Times New Roman" panose="02020603050405020304" pitchFamily="18" charset="0"/>
                <a:sym typeface="+mn-ea"/>
              </a:rPr>
              <a:t>(2)I will be / 动词原形</a:t>
            </a:r>
            <a:endParaRPr lang="zh-CN" altLang="en-US" sz="200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6616065"/>
          </a:xfrm>
          <a:prstGeom prst="rect">
            <a:avLst/>
          </a:prstGeom>
          <a:noFill/>
        </p:spPr>
        <p:txBody>
          <a:bodyPr wrap="square" rtlCol="0" anchor="t">
            <a:spAutoFit/>
          </a:bodyPr>
          <a:p>
            <a:pPr algn="just"/>
            <a:r>
              <a:rPr lang="zh-CN" altLang="en-US" sz="2400">
                <a:latin typeface="Times New Roman" panose="02020603050405020304" pitchFamily="18" charset="0"/>
                <a:cs typeface="Times New Roman" panose="02020603050405020304" pitchFamily="18" charset="0"/>
              </a:rPr>
              <a:t>My Dream</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 have dreamed to be a teacher since.I was in the first grade in primary school.</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The first time share a teacher teach so many students,I thought it was the greatest job.So I decided to be a teacher in the future.</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Actually,I have met many good teachers so far.I want to be as good as them!They give me much knowledge and help me a lot in my life.I want to do the same for my students when I grow up.</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Being a teacher is difficult now.Being a good teacher is even more difficult.But I think I can make it if I do all my best!</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zh-CN" altLang="en-US" sz="2000">
                <a:latin typeface="Times New Roman" panose="02020603050405020304" pitchFamily="18" charset="0"/>
                <a:cs typeface="Times New Roman" panose="02020603050405020304" pitchFamily="18" charset="0"/>
              </a:rPr>
              <a:t>① 准确地运用了现在完成时态来 表明作者的梦想。</a:t>
            </a:r>
            <a:endParaRPr lang="zh-CN" altLang="en-US" sz="200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zh-CN" altLang="en-US" sz="2000">
                <a:latin typeface="Times New Roman" panose="02020603050405020304" pitchFamily="18" charset="0"/>
                <a:cs typeface="Times New Roman" panose="02020603050405020304" pitchFamily="18" charset="0"/>
              </a:rPr>
              <a:t>②有条理地写出了第二个要点,即为什么想当一名老师。同时也在时态(一般过去时)、词汇(最高级)和句型 (原因状语从句)方面增加了亮点。</a:t>
            </a:r>
            <a:endParaRPr lang="zh-CN" altLang="en-US" sz="200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zh-CN" altLang="en-US" sz="2000">
                <a:latin typeface="Times New Roman" panose="02020603050405020304" pitchFamily="18" charset="0"/>
                <a:cs typeface="Times New Roman" panose="02020603050405020304" pitchFamily="18" charset="0"/>
              </a:rPr>
              <a:t>③此处用actually 继续阐述第二个要点,加深了文章的深度。so far,as good as等短语的使用也为文章增色不少。</a:t>
            </a:r>
            <a:endParaRPr lang="zh-CN" altLang="en-US" sz="200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zh-CN" altLang="en-US" sz="2000">
                <a:latin typeface="Times New Roman" panose="02020603050405020304" pitchFamily="18" charset="0"/>
                <a:cs typeface="Times New Roman" panose="02020603050405020304" pitchFamily="18" charset="0"/>
              </a:rPr>
              <a:t>④文章结尾表明决心,动名词作主语使用得非常自然。从全文来看,文章一开始就点明了梦想,然后再阐述原因,最后表明决心,表述全面</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nSpc>
                <a:spcPct val="150000"/>
              </a:lnSpc>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本单元主要谈论假期活动,并通过这一话题,进一步学习如何询问及叙述假期活动,同时复习巩固一般过去时态的用法,最终能够准确地运用相关形容词描述假期活动,以及表达自己的感受和对未来假期的期望与打算。</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1.用一般过去时态谈论在假期中去了哪里、做过什么。</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2.用相关形容词描述假期活动。</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3.正确、得体地表达自己的感受及对未来假期的打算。</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1 Where</a:t>
            </a:r>
            <a:r>
              <a:rPr lang="en-US" sz="2800" b="1">
                <a:latin typeface="Times New Roman" panose="02020603050405020304" pitchFamily="18" charset="0"/>
                <a:ea typeface="宋体" panose="02010600030101010101" pitchFamily="2" charset="-122"/>
                <a:cs typeface="Times New Roman" panose="02020603050405020304" pitchFamily="18" charset="0"/>
              </a:rPr>
              <a:t> </a:t>
            </a:r>
            <a:r>
              <a:rPr lang="en-US" sz="2800" b="1">
                <a:latin typeface="Times New Roman" panose="02020603050405020304" pitchFamily="18" charset="0"/>
                <a:ea typeface="宋体" panose="02010600030101010101" pitchFamily="2" charset="-122"/>
              </a:rPr>
              <a:t>did you</a:t>
            </a:r>
            <a:r>
              <a:rPr lang="en-US" sz="2800" b="1">
                <a:latin typeface="Times New Roman" panose="02020603050405020304" pitchFamily="18" charset="0"/>
                <a:ea typeface="宋体" panose="02010600030101010101" pitchFamily="2" charset="-122"/>
                <a:cs typeface="Times New Roman" panose="02020603050405020304" pitchFamily="18" charset="0"/>
              </a:rPr>
              <a:t> </a:t>
            </a:r>
            <a:r>
              <a:rPr lang="en-US" sz="2800" b="1">
                <a:latin typeface="Times New Roman" panose="02020603050405020304" pitchFamily="18" charset="0"/>
                <a:ea typeface="宋体" panose="02010600030101010101" pitchFamily="2" charset="-122"/>
              </a:rPr>
              <a:t>go</a:t>
            </a:r>
            <a:r>
              <a:rPr lang="en-US" sz="2800" b="1">
                <a:latin typeface="Times New Roman" panose="02020603050405020304" pitchFamily="18" charset="0"/>
                <a:ea typeface="宋体" panose="02010600030101010101" pitchFamily="2" charset="-122"/>
                <a:cs typeface="Times New Roman" panose="02020603050405020304" pitchFamily="18" charset="0"/>
              </a:rPr>
              <a:t> </a:t>
            </a:r>
            <a:r>
              <a:rPr lang="en-US" sz="2800" b="1">
                <a:latin typeface="Times New Roman" panose="02020603050405020304" pitchFamily="18" charset="0"/>
                <a:ea typeface="宋体" panose="02010600030101010101" pitchFamily="2" charset="-122"/>
              </a:rPr>
              <a:t>on vacation?</a:t>
            </a:r>
            <a:endParaRPr lang="en-US" alt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谈论"未来的世界"这一话题,运用一般将来时态谈论对未来的预测,充分发挥想象,从居住场所、环境污染、职业、交通方式等方面进行谈论。从未来的世界进而谈到个人的未来生活,为写作做好充分的准备。</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1.对未来世界的预测和对个人未来生活的预测。</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2.谈谈当今世界环境污染问题及未来机器人的发展趋势。</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3.机器人时代,情感、态度、价值观的正确导向:积极向上,不断努力,为更加美好的未来继续拼搏。</a:t>
            </a:r>
            <a:endParaRPr lang="zh-CN" altLang="en-US" sz="20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7 Will people have robots?</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438721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以 "Students' Life in 50 Years"为题,大胆设想,写一篇短文。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要求:语句流畅,意思表达准确;文中不得出现真实的校名和姓名;词数80左右。</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【习作引路】</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1.三个明确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(1)明确体裁:谈未来生活,属于记叙文。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(2)明确时态:应用一般将来时。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(3)明确人称:应用第三人称。</a:t>
            </a:r>
            <a:endParaRPr lang="zh-CN" altLang="en-US" sz="2000">
              <a:latin typeface="Times New Roman" panose="02020603050405020304" pitchFamily="18" charset="0"/>
              <a:cs typeface="Times New Roman" panose="02020603050405020304" pitchFamily="18" charset="0"/>
            </a:endParaRPr>
          </a:p>
          <a:p>
            <a:pPr>
              <a:lnSpc>
                <a:spcPct val="130000"/>
              </a:lnSpc>
              <a:spcBef>
                <a:spcPts val="0"/>
              </a:spcBef>
              <a:spcAft>
                <a:spcPts val="0"/>
              </a:spcAft>
            </a:pPr>
            <a:r>
              <a:rPr lang="zh-CN" altLang="en-US" sz="2400">
                <a:latin typeface="Times New Roman" panose="02020603050405020304" pitchFamily="18" charset="0"/>
                <a:cs typeface="Times New Roman" panose="02020603050405020304" pitchFamily="18" charset="0"/>
                <a:sym typeface="+mn-ea"/>
              </a:rPr>
              <a:t>主要句式</a:t>
            </a:r>
            <a:endParaRPr lang="zh-CN" altLang="en-US" sz="2400">
              <a:latin typeface="Times New Roman" panose="02020603050405020304" pitchFamily="18" charset="0"/>
              <a:cs typeface="Times New Roman" panose="02020603050405020304" pitchFamily="18" charset="0"/>
            </a:endParaRPr>
          </a:p>
          <a:p>
            <a:pPr algn="l">
              <a:lnSpc>
                <a:spcPct val="130000"/>
              </a:lnSpc>
              <a:spcBef>
                <a:spcPts val="0"/>
              </a:spcBef>
              <a:spcAft>
                <a:spcPts val="0"/>
              </a:spcAft>
              <a:buClrTx/>
              <a:buSzTx/>
              <a:buNone/>
            </a:pPr>
            <a:r>
              <a:rPr lang="zh-CN" altLang="en-US" sz="2000">
                <a:latin typeface="Times New Roman" panose="02020603050405020304" pitchFamily="18" charset="0"/>
                <a:cs typeface="Times New Roman" panose="02020603050405020304" pitchFamily="18" charset="0"/>
                <a:sym typeface="+mn-ea"/>
              </a:rPr>
              <a:t>will be / 动词原形</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6535" y="241935"/>
            <a:ext cx="11759565" cy="6800850"/>
          </a:xfrm>
          <a:prstGeom prst="rect">
            <a:avLst/>
          </a:prstGeom>
          <a:noFill/>
        </p:spPr>
        <p:txBody>
          <a:bodyPr wrap="square" rtlCol="0" anchor="t">
            <a:spAutoFit/>
          </a:bodyPr>
          <a:p>
            <a:pPr algn="ctr"/>
            <a:r>
              <a:rPr lang="zh-CN" altLang="en-US" sz="2400">
                <a:latin typeface="Times New Roman" panose="02020603050405020304" pitchFamily="18" charset="0"/>
                <a:cs typeface="Times New Roman" panose="02020603050405020304" pitchFamily="18" charset="0"/>
              </a:rPr>
              <a:t>Students' Life in 50 Years</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 think students' life in 50 years will be quite different from ours today.</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It will be unnecessary for students to have classes at school.They will stay at home and study on computers.They will ask their teachers or classmates for help by chatting on the Internet.They won't use paper,pens or exercise books.Books will be on computers,not on paper.It's easy to study without carrying heavy schoolbags.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They will only go to school to have sports together.For example,they will go to school to play ball games for exercising and for fun.</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 don't like that kind of life.I like to meet my teachers and classmates every day!What's your idea?</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①开篇点题,总述五十年后的学生生活。be quite different from表达了作者的看法:未来的学生生活会跟现在有很大的不同。</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②分写五十年后的学生生活与现在相比具体有哪些不同,紧扣写作要求,对未来学生的生活进行了想 象和 描述。It will be unnecessary for sb.to do sth.,by chatting,It's easy to do sth.,without carrying等短语和句子的使用让文章结构更加紧凑,行文富有逻辑性。</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③此处介绍了学生去学校都是为了体育锻炼,For example,for exercising and for fun都恰当地运用了学到的词汇,活学活用。</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④结尾表明了自己的观点,同时又 反问了读者,引起读者思考。总的来说,本文语言精练,行文流畅</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本单元主要围绕"食物制作"这一话题展开,描述食物制作的顺序及所需食材和数量;再谈三明治及美国感恩节大餐所吃的传统食物——火鸡的制作,从而引出中国传统节日及食物的制作,为写作准备了充分的素材。</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1.按顺序表达食物制作的步骤。</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2.了解中西方饮食文化的基本差异。</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3.了解中国传统节日的饮食及地方风味小吃和做法。</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8 How do you make a banana milk shake?</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544639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假如在烹饪课上,老师让你向同学们介绍并展示一道你的拿手菜,于是你选择介绍并制作了虾仁(shrimp) 三明治。请写出它的制作过程,词数80左右。</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【习作引路】</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(1)明确体裁:谈食物的制作方法,属于说明文。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(2)明确时态:应用一般现在时阐述具体步骤。</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(1)祈使句（动词原形 / Don’t + 动词原形）</a:t>
            </a:r>
            <a:endParaRPr lang="zh-CN" altLang="en-US" sz="2000">
              <a:latin typeface="Times New Roman" panose="02020603050405020304" pitchFamily="18" charset="0"/>
              <a:cs typeface="Times New Roman" panose="02020603050405020304" pitchFamily="18" charset="0"/>
              <a:sym typeface="+mn-ea"/>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(2)First (of all),...;Second,...;Next,...;Then,...;After this  / that,...;Finally,...</a:t>
            </a:r>
            <a:endParaRPr lang="zh-CN" altLang="en-US" sz="2000">
              <a:latin typeface="Times New Roman" panose="02020603050405020304" pitchFamily="18" charset="0"/>
              <a:cs typeface="Times New Roman" panose="02020603050405020304" pitchFamily="18" charset="0"/>
              <a:sym typeface="+mn-ea"/>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(3)</a:t>
            </a:r>
            <a:r>
              <a:rPr lang="en-US" altLang="zh-CN" sz="2000">
                <a:latin typeface="Times New Roman" panose="02020603050405020304" pitchFamily="18" charset="0"/>
                <a:cs typeface="Times New Roman" panose="02020603050405020304" pitchFamily="18" charset="0"/>
                <a:sym typeface="+mn-ea"/>
              </a:rPr>
              <a:t>Let’s enjoy / have it.</a:t>
            </a:r>
            <a:endParaRPr lang="en-US" altLang="zh-CN" sz="200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6313805"/>
          </a:xfrm>
          <a:prstGeom prst="rect">
            <a:avLst/>
          </a:prstGeom>
          <a:noFill/>
        </p:spPr>
        <p:txBody>
          <a:bodyPr wrap="square" rtlCol="0" anchor="t">
            <a:spAutoFit/>
          </a:bodyPr>
          <a:p>
            <a:pPr algn="ctr"/>
            <a:r>
              <a:rPr lang="zh-CN" altLang="en-US" sz="2400">
                <a:latin typeface="Times New Roman" panose="02020603050405020304" pitchFamily="18" charset="0"/>
                <a:cs typeface="Times New Roman" panose="02020603050405020304" pitchFamily="18" charset="0"/>
              </a:rPr>
              <a:t>How to Make a Shrimp Sandwich?</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Hi!Dear friends,I can make a shrimp sandwich and it tastes very good.Do you want to learn to make one?Here is one way to make shrimp sandwiches.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First,clean shrimp and then put it into the container,and add a little salt,cooking wine,pepper and pickle.Second,fry an egg and the shrimp.Next,toast two pieces of whole wheat bread.Then,put the fried egg and shrimp on one piece.of bread.Finally,put the other piece of.bread on top.Oh,do not forget to fill the middle of each layer with a layer of salad dressing.</a:t>
            </a:r>
            <a:r>
              <a:rPr lang="en-US" altLang="zh-CN" sz="2400">
                <a:latin typeface="Times New Roman" panose="02020603050405020304" pitchFamily="18" charset="0"/>
                <a:cs typeface="Times New Roman" panose="02020603050405020304" pitchFamily="18" charset="0"/>
              </a:rPr>
              <a:t> </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It's ready.You can enjoy it now.Remember: It's more delicious for you to share it with others.</a:t>
            </a:r>
            <a:r>
              <a:rPr lang="en-US" altLang="zh-CN" sz="2400">
                <a:latin typeface="Times New Roman" panose="02020603050405020304" pitchFamily="18" charset="0"/>
                <a:cs typeface="Times New Roman" panose="02020603050405020304" pitchFamily="18" charset="0"/>
              </a:rPr>
              <a:t> </a:t>
            </a:r>
            <a:r>
              <a:rPr lang="zh-CN" altLang="en-US" sz="2800" b="1" baseline="30000">
                <a:solidFill>
                  <a:srgbClr val="FF0000"/>
                </a:solidFill>
                <a:effectLst/>
                <a:latin typeface="Times New Roman" panose="02020603050405020304" pitchFamily="18" charset="0"/>
                <a:cs typeface="Times New Roman" panose="02020603050405020304" pitchFamily="18" charset="0"/>
                <a:sym typeface="+mn-ea"/>
              </a:rPr>
              <a:t>③</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①用亲切的口吻打开话题,拉近与读者之间的距离。It tastes very good,learn to do sth.,Here is one way to...等短语和句子使用得准确恰当。</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②信息完整,语言表达准确、简洁。通过使用put it into,add,fry,toast,put,fill等动词及词组,完整地介绍了虾仁三明治的制作过程。cooking wine,two pieces of whole wheat bread,fried egg等短语用得不错,现在分词和过去 分词作定语等高级表达,为写作增加了得分亮点。</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③以自己的情感分享作为文章结尾,使文章上升了一个高度。全文通过对 first,second,next,then与finally的使用,使文章条理清晰、紧凑有序,整个过程衔接自然。</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507740"/>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本单元围绕"邀请"这一交际技能展开讨论,从聚会拓展到日常生活中的其他常见活动,学会用写邀请函的方式有礼貌地发出邀请、接受邀请和拒绝邀请。</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1.学会发出邀请。</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2.运用得体的语言对接受或拒绝 邀请进行合理的表达并陈述理由。</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3.了解国外社交聚会的基本常识及中西文化差异。</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9 Can you come to my party?</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516953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假如你是汤姆(Tom),你的好朋友杰克(Jack)邀请你去参加他的生日聚会,但你去不了。请你写封信告诉他原因。词数80左石。</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【习作引路】</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(1)明确体裁:本文属于记叙文。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(2)明确时态:用一般现在时阐述拒绝的理由,用一般将来时谈自己将要做什么。</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sym typeface="+mn-ea"/>
              </a:rPr>
              <a:t>(1)</a:t>
            </a:r>
            <a:r>
              <a:rPr lang="en-US" altLang="zh-CN" sz="2400">
                <a:latin typeface="Times New Roman" panose="02020603050405020304" pitchFamily="18" charset="0"/>
                <a:cs typeface="Times New Roman" panose="02020603050405020304" pitchFamily="18" charset="0"/>
                <a:sym typeface="+mn-ea"/>
              </a:rPr>
              <a:t> (I’m) sorry,I have to /must + </a:t>
            </a:r>
            <a:r>
              <a:rPr lang="zh-CN" altLang="en-US" sz="2400">
                <a:latin typeface="Times New Roman" panose="02020603050405020304" pitchFamily="18" charset="0"/>
                <a:cs typeface="Times New Roman" panose="02020603050405020304" pitchFamily="18" charset="0"/>
                <a:sym typeface="+mn-ea"/>
              </a:rPr>
              <a:t>动词原形</a:t>
            </a:r>
            <a:endParaRPr lang="zh-CN" altLang="en-US" sz="2400">
              <a:latin typeface="Times New Roman" panose="02020603050405020304" pitchFamily="18" charset="0"/>
              <a:cs typeface="Times New Roman" panose="02020603050405020304" pitchFamily="18" charset="0"/>
              <a:sym typeface="+mn-ea"/>
            </a:endParaRPr>
          </a:p>
          <a:p>
            <a:pPr>
              <a:lnSpc>
                <a:spcPct val="150000"/>
              </a:lnSpc>
            </a:pPr>
            <a:r>
              <a:rPr lang="zh-CN" altLang="en-US" sz="2400">
                <a:latin typeface="Times New Roman" panose="02020603050405020304" pitchFamily="18" charset="0"/>
                <a:cs typeface="Times New Roman" panose="02020603050405020304" pitchFamily="18" charset="0"/>
                <a:sym typeface="+mn-ea"/>
              </a:rPr>
              <a:t>(</a:t>
            </a:r>
            <a:r>
              <a:rPr lang="en-US" altLang="zh-CN" sz="2400">
                <a:latin typeface="Times New Roman" panose="02020603050405020304" pitchFamily="18" charset="0"/>
                <a:cs typeface="Times New Roman" panose="02020603050405020304" pitchFamily="18" charset="0"/>
                <a:sym typeface="+mn-ea"/>
              </a:rPr>
              <a:t>2</a:t>
            </a:r>
            <a:r>
              <a:rPr lang="zh-CN" altLang="en-US" sz="2400">
                <a:latin typeface="Times New Roman" panose="02020603050405020304" pitchFamily="18" charset="0"/>
                <a:cs typeface="Times New Roman" panose="02020603050405020304" pitchFamily="18" charset="0"/>
                <a:sym typeface="+mn-ea"/>
              </a:rPr>
              <a:t>)</a:t>
            </a:r>
            <a:r>
              <a:rPr lang="en-US" altLang="zh-CN" sz="2400">
                <a:latin typeface="Times New Roman" panose="02020603050405020304" pitchFamily="18" charset="0"/>
                <a:cs typeface="Times New Roman" panose="02020603050405020304" pitchFamily="18" charset="0"/>
                <a:sym typeface="+mn-ea"/>
              </a:rPr>
              <a:t>I’d love to,but I’m not available,I</a:t>
            </a:r>
            <a:r>
              <a:rPr lang="en-US" altLang="zh-CN" sz="2400">
                <a:latin typeface="Times New Roman" panose="02020603050405020304" pitchFamily="18" charset="0"/>
                <a:cs typeface="Times New Roman" panose="02020603050405020304" pitchFamily="18" charset="0"/>
                <a:sym typeface="+mn-ea"/>
              </a:rPr>
              <a:t> have to /must + </a:t>
            </a:r>
            <a:r>
              <a:rPr lang="zh-CN" altLang="en-US" sz="2400">
                <a:latin typeface="Times New Roman" panose="02020603050405020304" pitchFamily="18" charset="0"/>
                <a:cs typeface="Times New Roman" panose="02020603050405020304" pitchFamily="18" charset="0"/>
                <a:sym typeface="+mn-ea"/>
              </a:rPr>
              <a:t>动词原形</a:t>
            </a:r>
            <a:endParaRPr lang="en-US" altLang="zh-CN" sz="240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6554470"/>
          </a:xfrm>
          <a:prstGeom prst="rect">
            <a:avLst/>
          </a:prstGeom>
          <a:noFill/>
        </p:spPr>
        <p:txBody>
          <a:bodyPr wrap="square" rtlCol="0" anchor="t">
            <a:spAutoFit/>
          </a:bodyPr>
          <a:p>
            <a:pPr algn="just"/>
            <a:r>
              <a:rPr lang="zh-CN" altLang="en-US" sz="2400">
                <a:latin typeface="Times New Roman" panose="02020603050405020304" pitchFamily="18" charset="0"/>
                <a:cs typeface="Times New Roman" panose="02020603050405020304" pitchFamily="18" charset="0"/>
              </a:rPr>
              <a:t>Dear Jack,</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Thank you very much for inviting me to your birthday party.</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I'd love to come to the party but I am available.</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r>
              <a:rPr lang="zh-CN" altLang="en-US" sz="2400">
                <a:latin typeface="Times New Roman" panose="02020603050405020304" pitchFamily="18" charset="0"/>
                <a:cs typeface="Times New Roman" panose="02020603050405020304" pitchFamily="18" charset="0"/>
              </a:rPr>
              <a:t>My family is taking a trip to Shanghai at the end of this month to visit my aunt and uncle.So I have to help out with some of the trip preparations.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And I also "need to study for the coming test.You know every test is important for me.A young idler,an old beggar.</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r>
              <a:rPr lang="zh-CN" altLang="en-US" sz="2400">
                <a:latin typeface="Times New Roman" panose="02020603050405020304" pitchFamily="18" charset="0"/>
                <a:cs typeface="Times New Roman" panose="02020603050405020304" pitchFamily="18" charset="0"/>
              </a:rPr>
              <a:t> So I'm very sorry that I can't go to your party.</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Thank you for inviting me again.I hope you can have a good time!</a:t>
            </a:r>
            <a:r>
              <a:rPr lang="zh-CN" altLang="en-US" sz="2800" b="1" baseline="30000">
                <a:solidFill>
                  <a:srgbClr val="FF0000"/>
                </a:solidFill>
                <a:effectLst/>
                <a:latin typeface="Times New Roman" panose="02020603050405020304" pitchFamily="18" charset="0"/>
                <a:cs typeface="Times New Roman" panose="02020603050405020304" pitchFamily="18" charset="0"/>
                <a:sym typeface="+mn-ea"/>
              </a:rPr>
              <a:t>④</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Tom	</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lnSpc>
                <a:spcPct val="120000"/>
              </a:lnSpc>
              <a:spcBef>
                <a:spcPts val="0"/>
              </a:spcBef>
              <a:spcAft>
                <a:spcPts val="0"/>
              </a:spcAft>
            </a:pPr>
            <a:r>
              <a:rPr lang="zh-CN" altLang="en-US" sz="2000">
                <a:latin typeface="Times New Roman" panose="02020603050405020304" pitchFamily="18" charset="0"/>
                <a:cs typeface="Times New Roman" panose="02020603050405020304" pitchFamily="18" charset="0"/>
              </a:rPr>
              <a:t>①对对方的邀请表示感谢的同时,又表达了自己本身非常愿意去但去不了的遗憾。此处用到了本单元的一个新短语but I am not available,为写作增加了亮点。</a:t>
            </a:r>
            <a:endParaRPr lang="zh-CN" altLang="en-US" sz="2000">
              <a:latin typeface="Times New Roman" panose="02020603050405020304" pitchFamily="18" charset="0"/>
              <a:cs typeface="Times New Roman" panose="02020603050405020304" pitchFamily="18" charset="0"/>
            </a:endParaRPr>
          </a:p>
          <a:p>
            <a:pPr algn="just">
              <a:lnSpc>
                <a:spcPct val="120000"/>
              </a:lnSpc>
              <a:spcBef>
                <a:spcPts val="0"/>
              </a:spcBef>
              <a:spcAft>
                <a:spcPts val="0"/>
              </a:spcAft>
            </a:pPr>
            <a:r>
              <a:rPr lang="zh-CN" altLang="en-US" sz="2000">
                <a:latin typeface="Times New Roman" panose="02020603050405020304" pitchFamily="18" charset="0"/>
                <a:cs typeface="Times New Roman" panose="02020603050405020304" pitchFamily="18" charset="0"/>
              </a:rPr>
              <a:t>② 这一部分写了不能参加派对的理 由。taking a trip,at the end of this month 等表达使文章显得有深度。同时多个长句的使用让文章更加凝练,体现了作者的深厚功底。	</a:t>
            </a:r>
            <a:endParaRPr lang="zh-CN" altLang="en-US" sz="2000">
              <a:latin typeface="Times New Roman" panose="02020603050405020304" pitchFamily="18" charset="0"/>
              <a:cs typeface="Times New Roman" panose="02020603050405020304" pitchFamily="18" charset="0"/>
            </a:endParaRPr>
          </a:p>
          <a:p>
            <a:pPr algn="just">
              <a:lnSpc>
                <a:spcPct val="120000"/>
              </a:lnSpc>
              <a:spcBef>
                <a:spcPts val="0"/>
              </a:spcBef>
              <a:spcAft>
                <a:spcPts val="0"/>
              </a:spcAft>
            </a:pPr>
            <a:r>
              <a:rPr lang="zh-CN" altLang="en-US" sz="2000">
                <a:latin typeface="Times New Roman" panose="02020603050405020304" pitchFamily="18" charset="0"/>
                <a:cs typeface="Times New Roman" panose="02020603050405020304" pitchFamily="18" charset="0"/>
              </a:rPr>
              <a:t>③ 此处介绍了作者不能参加派对的第二个理由,同时引用了"少壮不努 力,老大徒伤悲"这句谚语,让理由显得更加充分。</a:t>
            </a:r>
            <a:endParaRPr lang="zh-CN" altLang="en-US" sz="2000">
              <a:latin typeface="Times New Roman" panose="02020603050405020304" pitchFamily="18" charset="0"/>
              <a:cs typeface="Times New Roman" panose="02020603050405020304" pitchFamily="18" charset="0"/>
            </a:endParaRPr>
          </a:p>
          <a:p>
            <a:pPr algn="just">
              <a:lnSpc>
                <a:spcPct val="120000"/>
              </a:lnSpc>
              <a:spcBef>
                <a:spcPts val="0"/>
              </a:spcBef>
              <a:spcAft>
                <a:spcPts val="0"/>
              </a:spcAft>
            </a:pPr>
            <a:r>
              <a:rPr lang="zh-CN" altLang="en-US" sz="2000">
                <a:latin typeface="Times New Roman" panose="02020603050405020304" pitchFamily="18" charset="0"/>
                <a:cs typeface="Times New Roman" panose="02020603050405020304" pitchFamily="18" charset="0"/>
              </a:rPr>
              <a:t>④再次为不能参加派对而表示歉 意,并祝对方玩得开心,为这封信画下完满的句号。</a:t>
            </a:r>
            <a:endParaRPr lang="zh-CN" altLang="en-US" sz="2000">
              <a:latin typeface="Times New Roman" panose="02020603050405020304" pitchFamily="18" charset="0"/>
              <a:cs typeface="Times New Roman" panose="02020603050405020304" pitchFamily="18" charset="0"/>
            </a:endParaRPr>
          </a:p>
          <a:p>
            <a:pPr algn="just">
              <a:lnSpc>
                <a:spcPct val="120000"/>
              </a:lnSpc>
              <a:spcBef>
                <a:spcPts val="0"/>
              </a:spcBef>
              <a:spcAft>
                <a:spcPts val="0"/>
              </a:spcAft>
            </a:pPr>
            <a:r>
              <a:rPr lang="zh-CN" altLang="en-US" sz="2000">
                <a:latin typeface="Times New Roman" panose="02020603050405020304" pitchFamily="18" charset="0"/>
                <a:cs typeface="Times New Roman" panose="02020603050405020304" pitchFamily="18" charset="0"/>
              </a:rPr>
              <a:t>整篇文章要点齐全,条理清晰,没有语法错误,并且使用了许多亮眼的高级句式。</a:t>
            </a:r>
            <a:endParaRPr lang="en-US" altLang="zh-CN"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本单元围绕"派对"这一话题展开,集中呈现了有关假设或推论的句型,继续巩固be going to和will的用法。以班级聚会为主题,讨论活动举办的时间、内容和组织形式,并对这些进行假设与推断。最后围绕青少年生活中遇到的问题,进一步谈论对问题结果的预测,引导我们正视问题,学会与人沟通,寻求帮助,解决问题。</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1.对参加派对的各种假设进行推断。</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2.对青少年遇到的问题进行预测和正确引导,分析问题并解决问题。</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460375"/>
          </a:xfrm>
          <a:prstGeom prst="rect">
            <a:avLst/>
          </a:prstGeom>
          <a:noFill/>
          <a:ln w="9525">
            <a:noFill/>
          </a:ln>
        </p:spPr>
        <p:txBody>
          <a:bodyPr wrap="square">
            <a:spAutoFit/>
          </a:bodyPr>
          <a:p>
            <a:pPr indent="0"/>
            <a:r>
              <a:rPr lang="en-US" sz="2400" b="1">
                <a:latin typeface="Times New Roman" panose="02020603050405020304" pitchFamily="18" charset="0"/>
                <a:ea typeface="宋体" panose="02010600030101010101" pitchFamily="2" charset="-122"/>
              </a:rPr>
              <a:t>Unit 10 If you go to the party,you'll have a great time!</a:t>
            </a:r>
            <a:endParaRPr lang="en-US" sz="24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544639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根据下列提示,用英语写一篇80词左右的文章,介绍自己的一次度假经历。</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提示:1.夏天跟家人一起去北京;</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2.逛了长城、故宫、天安门等地。</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【习作引路 】</a:t>
            </a:r>
            <a:endParaRPr lang="zh-CN" altLang="en-US" sz="2400" b="1">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(1)明确体裁:介绍度假经历,属于记叙文。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(2)明确时态:文章主要用一般过去时,表达愿望时用一般现在时。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(3)明确人称:介绍自己的度假经历,应该用第一人称。</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(1)</a:t>
            </a:r>
            <a:r>
              <a:rPr lang="zh-CN" altLang="en-US" sz="2000">
                <a:latin typeface="Times New Roman" panose="02020603050405020304" pitchFamily="18" charset="0"/>
                <a:cs typeface="Times New Roman" panose="02020603050405020304" pitchFamily="18" charset="0"/>
              </a:rPr>
              <a:t>谁+过了（动词过去式）+时间/地点/方式</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a:t>
            </a:r>
            <a:r>
              <a:rPr lang="en-US" altLang="zh-CN" sz="2000">
                <a:latin typeface="Times New Roman" panose="02020603050405020304" pitchFamily="18" charset="0"/>
                <a:cs typeface="Times New Roman" panose="02020603050405020304" pitchFamily="18" charset="0"/>
                <a:sym typeface="+mn-ea"/>
              </a:rPr>
              <a:t>2</a:t>
            </a:r>
            <a:r>
              <a:rPr lang="zh-CN" altLang="en-US" sz="2000">
                <a:latin typeface="Times New Roman" panose="02020603050405020304" pitchFamily="18" charset="0"/>
                <a:cs typeface="Times New Roman" panose="02020603050405020304" pitchFamily="18" charset="0"/>
                <a:sym typeface="+mn-ea"/>
              </a:rPr>
              <a:t>)时间/地点/方式，谁+过了（动词过去式）</a:t>
            </a:r>
            <a:endParaRPr lang="zh-CN" altLang="en-US" sz="240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41095"/>
            <a:ext cx="11563985" cy="489267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请用"If I Have Only One Day Left"为题写一篇词数80左右的短文要求:想象合理,语法正确,语句通顺。</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400" b="1">
                <a:latin typeface="Times New Roman" panose="02020603050405020304" pitchFamily="18" charset="0"/>
                <a:cs typeface="Times New Roman" panose="02020603050405020304" pitchFamily="18" charset="0"/>
              </a:rPr>
              <a:t>【习作引路】</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1)明确体裁:谈假设或推断,属于记叙文。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(2)明确时态:应用一般将来时。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(3)明确人称:应用第一人称进行写作</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主要句式</a:t>
            </a:r>
            <a:endParaRPr lang="zh-CN" altLang="en-US" sz="2000">
              <a:latin typeface="Times New Roman" panose="02020603050405020304" pitchFamily="18" charset="0"/>
              <a:cs typeface="Times New Roman" panose="02020603050405020304" pitchFamily="18" charset="0"/>
            </a:endParaRPr>
          </a:p>
          <a:p>
            <a:pPr>
              <a:lnSpc>
                <a:spcPct val="150000"/>
              </a:lnSpc>
            </a:pPr>
            <a:r>
              <a:rPr lang="en-US" altLang="zh-CN" sz="2000">
                <a:latin typeface="Times New Roman" panose="02020603050405020304" pitchFamily="18" charset="0"/>
                <a:cs typeface="Times New Roman" panose="02020603050405020304" pitchFamily="18" charset="0"/>
              </a:rPr>
              <a:t>(1)If(</a:t>
            </a:r>
            <a:r>
              <a:rPr lang="zh-CN" altLang="en-US" sz="2000">
                <a:latin typeface="Times New Roman" panose="02020603050405020304" pitchFamily="18" charset="0"/>
                <a:cs typeface="Times New Roman" panose="02020603050405020304" pitchFamily="18" charset="0"/>
              </a:rPr>
              <a:t>一般现在时</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，主句（</a:t>
            </a:r>
            <a:r>
              <a:rPr lang="en-US" altLang="zh-CN" sz="2000">
                <a:latin typeface="Times New Roman" panose="02020603050405020304" pitchFamily="18" charset="0"/>
                <a:cs typeface="Times New Roman" panose="02020603050405020304" pitchFamily="18" charset="0"/>
              </a:rPr>
              <a:t>will / </a:t>
            </a:r>
            <a:r>
              <a:rPr lang="zh-CN" altLang="en-US" sz="2000">
                <a:latin typeface="Times New Roman" panose="02020603050405020304" pitchFamily="18" charset="0"/>
                <a:cs typeface="Times New Roman" panose="02020603050405020304" pitchFamily="18" charset="0"/>
              </a:rPr>
              <a:t>情态动词</a:t>
            </a:r>
            <a:r>
              <a:rPr lang="en-US"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动词原形）</a:t>
            </a:r>
            <a:endParaRPr lang="en-US" altLang="zh-CN" sz="2000">
              <a:latin typeface="Times New Roman" panose="02020603050405020304" pitchFamily="18" charset="0"/>
              <a:cs typeface="Times New Roman" panose="02020603050405020304" pitchFamily="18" charset="0"/>
            </a:endParaRPr>
          </a:p>
          <a:p>
            <a:pPr>
              <a:lnSpc>
                <a:spcPct val="150000"/>
              </a:lnSpc>
            </a:pP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sym typeface="+mn-ea"/>
              </a:rPr>
              <a:t>主句（</a:t>
            </a:r>
            <a:r>
              <a:rPr lang="en-US" altLang="zh-CN" sz="2000">
                <a:latin typeface="Times New Roman" panose="02020603050405020304" pitchFamily="18" charset="0"/>
                <a:cs typeface="Times New Roman" panose="02020603050405020304" pitchFamily="18" charset="0"/>
                <a:sym typeface="+mn-ea"/>
              </a:rPr>
              <a:t>will / </a:t>
            </a:r>
            <a:r>
              <a:rPr lang="zh-CN" altLang="en-US" sz="2000">
                <a:latin typeface="Times New Roman" panose="02020603050405020304" pitchFamily="18" charset="0"/>
                <a:cs typeface="Times New Roman" panose="02020603050405020304" pitchFamily="18" charset="0"/>
                <a:sym typeface="+mn-ea"/>
              </a:rPr>
              <a:t>情态动词</a:t>
            </a:r>
            <a:r>
              <a:rPr lang="en-US" altLang="zh-CN" sz="2000">
                <a:latin typeface="Times New Roman" panose="02020603050405020304" pitchFamily="18" charset="0"/>
                <a:cs typeface="Times New Roman" panose="02020603050405020304" pitchFamily="18" charset="0"/>
                <a:sym typeface="+mn-ea"/>
              </a:rPr>
              <a:t>+ </a:t>
            </a:r>
            <a:r>
              <a:rPr lang="zh-CN" altLang="en-US" sz="2000">
                <a:latin typeface="Times New Roman" panose="02020603050405020304" pitchFamily="18" charset="0"/>
                <a:cs typeface="Times New Roman" panose="02020603050405020304" pitchFamily="18" charset="0"/>
                <a:sym typeface="+mn-ea"/>
              </a:rPr>
              <a:t>动词原形）</a:t>
            </a:r>
            <a:r>
              <a:rPr lang="en-US" altLang="zh-CN" sz="2000">
                <a:latin typeface="Times New Roman" panose="02020603050405020304" pitchFamily="18" charset="0"/>
                <a:cs typeface="Times New Roman" panose="02020603050405020304" pitchFamily="18" charset="0"/>
                <a:sym typeface="+mn-ea"/>
              </a:rPr>
              <a:t>If(</a:t>
            </a:r>
            <a:r>
              <a:rPr lang="zh-CN" altLang="en-US" sz="2000">
                <a:latin typeface="Times New Roman" panose="02020603050405020304" pitchFamily="18" charset="0"/>
                <a:cs typeface="Times New Roman" panose="02020603050405020304" pitchFamily="18" charset="0"/>
                <a:sym typeface="+mn-ea"/>
              </a:rPr>
              <a:t>一般现在时</a:t>
            </a:r>
            <a:r>
              <a:rPr lang="en-US" altLang="zh-CN" sz="2000">
                <a:latin typeface="Times New Roman" panose="02020603050405020304" pitchFamily="18" charset="0"/>
                <a:cs typeface="Times New Roman" panose="02020603050405020304" pitchFamily="18" charset="0"/>
                <a:sym typeface="+mn-ea"/>
              </a:rPr>
              <a:t>)</a:t>
            </a:r>
            <a:endParaRPr lang="en-US" altLang="zh-CN" sz="2000">
              <a:latin typeface="Times New Roman" panose="02020603050405020304" pitchFamily="18" charset="0"/>
              <a:cs typeface="Times New Roman" panose="02020603050405020304" pitchFamily="18" charset="0"/>
              <a:sym typeface="+mn-ea"/>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(3)祈使句，</a:t>
            </a:r>
            <a:r>
              <a:rPr lang="en-US" altLang="zh-CN" sz="2000">
                <a:latin typeface="Times New Roman" panose="02020603050405020304" pitchFamily="18" charset="0"/>
                <a:cs typeface="Times New Roman" panose="02020603050405020304" pitchFamily="18" charset="0"/>
                <a:sym typeface="+mn-ea"/>
              </a:rPr>
              <a:t>or /and +</a:t>
            </a:r>
            <a:r>
              <a:rPr lang="zh-CN" altLang="en-US" sz="2000">
                <a:latin typeface="Times New Roman" panose="02020603050405020304" pitchFamily="18" charset="0"/>
                <a:cs typeface="Times New Roman" panose="02020603050405020304" pitchFamily="18" charset="0"/>
                <a:sym typeface="+mn-ea"/>
              </a:rPr>
              <a:t>主句（</a:t>
            </a:r>
            <a:r>
              <a:rPr lang="en-US" altLang="zh-CN" sz="2000">
                <a:latin typeface="Times New Roman" panose="02020603050405020304" pitchFamily="18" charset="0"/>
                <a:cs typeface="Times New Roman" panose="02020603050405020304" pitchFamily="18" charset="0"/>
                <a:sym typeface="+mn-ea"/>
              </a:rPr>
              <a:t>will / </a:t>
            </a:r>
            <a:r>
              <a:rPr lang="zh-CN" altLang="en-US" sz="2000">
                <a:latin typeface="Times New Roman" panose="02020603050405020304" pitchFamily="18" charset="0"/>
                <a:cs typeface="Times New Roman" panose="02020603050405020304" pitchFamily="18" charset="0"/>
                <a:sym typeface="+mn-ea"/>
              </a:rPr>
              <a:t>情态动词</a:t>
            </a:r>
            <a:r>
              <a:rPr lang="en-US" altLang="zh-CN" sz="2000">
                <a:latin typeface="Times New Roman" panose="02020603050405020304" pitchFamily="18" charset="0"/>
                <a:cs typeface="Times New Roman" panose="02020603050405020304" pitchFamily="18" charset="0"/>
                <a:sym typeface="+mn-ea"/>
              </a:rPr>
              <a:t>+ </a:t>
            </a:r>
            <a:r>
              <a:rPr lang="zh-CN" altLang="en-US" sz="2000">
                <a:latin typeface="Times New Roman" panose="02020603050405020304" pitchFamily="18" charset="0"/>
                <a:cs typeface="Times New Roman" panose="02020603050405020304" pitchFamily="18" charset="0"/>
                <a:sym typeface="+mn-ea"/>
              </a:rPr>
              <a:t>动词原形）</a:t>
            </a:r>
            <a:endParaRPr lang="en-US" altLang="zh-CN" sz="200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6535" y="327660"/>
            <a:ext cx="11759565" cy="6369685"/>
          </a:xfrm>
          <a:prstGeom prst="rect">
            <a:avLst/>
          </a:prstGeom>
          <a:noFill/>
        </p:spPr>
        <p:txBody>
          <a:bodyPr wrap="square" rtlCol="0" anchor="t">
            <a:spAutoFit/>
          </a:bodyPr>
          <a:p>
            <a:pPr algn="ctr"/>
            <a:r>
              <a:rPr lang="zh-CN" altLang="en-US" sz="2400">
                <a:latin typeface="Times New Roman" panose="02020603050405020304" pitchFamily="18" charset="0"/>
                <a:cs typeface="Times New Roman" panose="02020603050405020304" pitchFamily="18" charset="0"/>
              </a:rPr>
              <a:t>If I Have Only One Day Left</a:t>
            </a:r>
            <a:endParaRPr lang="zh-CN" altLang="en-US" sz="2400">
              <a:latin typeface="Times New Roman" panose="02020603050405020304" pitchFamily="18" charset="0"/>
              <a:cs typeface="Times New Roman" panose="02020603050405020304" pitchFamily="18" charset="0"/>
            </a:endParaRPr>
          </a:p>
          <a:p>
            <a:pPr algn="just"/>
            <a:r>
              <a:rPr lang="zh-CN" altLang="en-US" sz="2100">
                <a:latin typeface="Times New Roman" panose="02020603050405020304" pitchFamily="18" charset="0"/>
                <a:cs typeface="Times New Roman" panose="02020603050405020304" pitchFamily="18" charset="0"/>
              </a:rPr>
              <a:t>Yesterday we had a discussion:If I have only one day left.It was interesting but it made me think deeply.</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100">
              <a:latin typeface="Times New Roman" panose="02020603050405020304" pitchFamily="18" charset="0"/>
              <a:cs typeface="Times New Roman" panose="02020603050405020304" pitchFamily="18" charset="0"/>
            </a:endParaRPr>
          </a:p>
          <a:p>
            <a:pPr algn="just"/>
            <a:r>
              <a:rPr lang="zh-CN" altLang="en-US" sz="2100">
                <a:latin typeface="Times New Roman" panose="02020603050405020304" pitchFamily="18" charset="0"/>
                <a:cs typeface="Times New Roman" panose="02020603050405020304" pitchFamily="18" charset="0"/>
              </a:rPr>
              <a:t>If I have only one day left,I will do something for my dear mother.She gave birth to me and brought me up.She is the busiest person in our home,I think.She works hard every day and gives me a good life and a good education.Here I'd like to say"Thank you,mom.I love you".</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100">
                <a:latin typeface="Times New Roman" panose="02020603050405020304" pitchFamily="18" charset="0"/>
                <a:cs typeface="Times New Roman" panose="02020603050405020304" pitchFamily="18" charset="0"/>
              </a:rPr>
              <a:t>Also,I Will buy something delicious for my grandmother.She lost her husband in her youth.She regards me as her dearest person and I love her too.So take time while time is,take care of my grandmother while she is.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endParaRPr lang="zh-CN" altLang="en-US" sz="2100">
              <a:latin typeface="Times New Roman" panose="02020603050405020304" pitchFamily="18" charset="0"/>
              <a:cs typeface="Times New Roman" panose="02020603050405020304" pitchFamily="18" charset="0"/>
            </a:endParaRPr>
          </a:p>
          <a:p>
            <a:pPr algn="just"/>
            <a:r>
              <a:rPr lang="zh-CN" altLang="en-US" sz="2100">
                <a:latin typeface="Times New Roman" panose="02020603050405020304" pitchFamily="18" charset="0"/>
                <a:cs typeface="Times New Roman" panose="02020603050405020304" pitchFamily="18" charset="0"/>
              </a:rPr>
              <a:t>I will also use the only day to do something for other people who need help,and I just hope I can do something to make the world better.</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1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① 总领全文,引出本文所要阐述的话题。</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②本段写作者将会为妈妈做一些事情,并阐述了理由。do something for sb.,gave birth to,brought me up,the busiest person等短语使用得恰到好处,能让读者感受到那份最真最深的母爱。</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③本段具体介绍了作者会为祖母买好吃的,理由充分而真切:因为祖母年轻时候就失去了丈夫,把我当作最亲的人。"take time while time is..."这句谚语引用得当,是一个得分亮点。</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④结尾表达了作者还会为他人和世界做点自己力所能及的事情,为世界 变得更美好贡献出自己的力量,提升了文章的高度。</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整篇文章短语使用恰当,条件状语从句、宾语从句等句式的使用使文章结构丰富多彩,时态运用正确,值得表扬;文章结尾也十分大气,有深度。</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57605" y="1619885"/>
            <a:ext cx="1859280" cy="1106805"/>
          </a:xfrm>
          <a:prstGeom prst="rect">
            <a:avLst/>
          </a:prstGeom>
          <a:noFill/>
        </p:spPr>
        <p:txBody>
          <a:bodyPr wrap="none" rtlCol="0">
            <a:spAutoFit/>
          </a:bodyPr>
          <a:lstStyle/>
          <a:p>
            <a:pPr algn="l"/>
            <a:r>
              <a:rPr lang="zh-CN" altLang="en-US" sz="6600">
                <a:solidFill>
                  <a:srgbClr val="086134"/>
                </a:solidFill>
                <a:latin typeface="思源黑体 CN Bold" panose="020B0800000000000000" charset="-122"/>
                <a:ea typeface="思源黑体 CN Bold" panose="020B0800000000000000" charset="-122"/>
                <a:cs typeface="思源黑体 CN Bold" panose="020B0800000000000000" charset="-122"/>
              </a:rPr>
              <a:t>谢谢</a:t>
            </a:r>
            <a:endParaRPr lang="zh-CN" altLang="en-US" sz="6600">
              <a:solidFill>
                <a:srgbClr val="086134"/>
              </a:solidFill>
              <a:latin typeface="思源黑体 CN Bold" panose="020B0800000000000000" charset="-122"/>
              <a:ea typeface="思源黑体 CN Bold" panose="020B0800000000000000" charset="-122"/>
              <a:cs typeface="思源黑体 CN Bold" panose="020B0800000000000000" charset="-122"/>
            </a:endParaRPr>
          </a:p>
        </p:txBody>
      </p:sp>
      <p:sp>
        <p:nvSpPr>
          <p:cNvPr id="2" name="文本框 1"/>
          <p:cNvSpPr txBox="1"/>
          <p:nvPr/>
        </p:nvSpPr>
        <p:spPr>
          <a:xfrm>
            <a:off x="1157605" y="2726690"/>
            <a:ext cx="3919984" cy="961097"/>
          </a:xfrm>
          <a:prstGeom prst="rect">
            <a:avLst/>
          </a:prstGeom>
          <a:noFill/>
        </p:spPr>
        <p:txBody>
          <a:bodyPr wrap="none" rtlCol="0">
            <a:spAutoFit/>
          </a:bodyPr>
          <a:lstStyle/>
          <a:p>
            <a:pPr algn="l">
              <a:lnSpc>
                <a:spcPct val="150000"/>
              </a:lnSpc>
            </a:pPr>
            <a:r>
              <a:rPr lang="zh-CN" altLang="en-US" sz="2000" dirty="0">
                <a:latin typeface="Times New Roman" panose="02020603050405020304" pitchFamily="18" charset="0"/>
                <a:ea typeface="思源黑体 CN Bold" panose="020B0800000000000000"/>
                <a:cs typeface="思源黑体 CN Bold" panose="020B0800000000000000" charset="-122"/>
              </a:rPr>
              <a:t>21世纪教育网（www.21cnjy.com) </a:t>
            </a:r>
            <a:endParaRPr lang="zh-CN" altLang="en-US" sz="2000" dirty="0">
              <a:latin typeface="Times New Roman" panose="02020603050405020304" pitchFamily="18" charset="0"/>
              <a:ea typeface="思源黑体 CN Bold" panose="020B0800000000000000"/>
              <a:cs typeface="思源黑体 CN Bold" panose="020B0800000000000000" charset="-122"/>
            </a:endParaRPr>
          </a:p>
          <a:p>
            <a:pPr algn="l">
              <a:lnSpc>
                <a:spcPct val="150000"/>
              </a:lnSpc>
            </a:pPr>
            <a:r>
              <a:rPr lang="zh-CN" altLang="en-US" sz="2000" dirty="0">
                <a:latin typeface="Times New Roman" panose="02020603050405020304" pitchFamily="18" charset="0"/>
                <a:ea typeface="思源黑体 CN Bold" panose="020B0800000000000000"/>
                <a:cs typeface="思源黑体 CN Bold" panose="020B0800000000000000" charset="-122"/>
              </a:rPr>
              <a:t>中小学教育资源网站</a:t>
            </a:r>
            <a:endParaRPr lang="zh-CN" altLang="en-US" sz="2000" dirty="0">
              <a:latin typeface="Times New Roman" panose="02020603050405020304" pitchFamily="18" charset="0"/>
              <a:ea typeface="思源黑体 CN Bold" panose="020B0800000000000000"/>
              <a:cs typeface="思源黑体 CN Bold" panose="020B0800000000000000" charset="-122"/>
            </a:endParaRPr>
          </a:p>
        </p:txBody>
      </p:sp>
      <p:sp>
        <p:nvSpPr>
          <p:cNvPr id="4" name="文本框 3"/>
          <p:cNvSpPr txBox="1"/>
          <p:nvPr/>
        </p:nvSpPr>
        <p:spPr>
          <a:xfrm>
            <a:off x="1157605" y="3833495"/>
            <a:ext cx="5282536" cy="707886"/>
          </a:xfrm>
          <a:prstGeom prst="rect">
            <a:avLst/>
          </a:prstGeom>
          <a:noFill/>
        </p:spPr>
        <p:txBody>
          <a:bodyPr wrap="none" rtlCol="0">
            <a:spAutoFit/>
          </a:bodyPr>
          <a:lstStyle/>
          <a:p>
            <a:pPr algn="l"/>
            <a:r>
              <a:rPr lang="zh-CN" altLang="en-US" sz="2000" dirty="0" smtClean="0">
                <a:latin typeface="Times New Roman" panose="02020603050405020304" pitchFamily="18" charset="0"/>
                <a:ea typeface="思源黑体 CN Bold" panose="020B0800000000000000"/>
                <a:cs typeface="思源黑体 CN Normal" panose="020B0400000000000000" charset="-122"/>
              </a:rPr>
              <a:t>兼职招聘：</a:t>
            </a:r>
            <a:endParaRPr lang="zh-CN" altLang="en-US" sz="2000" dirty="0">
              <a:latin typeface="Times New Roman" panose="02020603050405020304" pitchFamily="18" charset="0"/>
              <a:ea typeface="思源黑体 CN Bold" panose="020B0800000000000000"/>
              <a:cs typeface="思源黑体 CN Normal" panose="020B0400000000000000" charset="-122"/>
            </a:endParaRPr>
          </a:p>
          <a:p>
            <a:r>
              <a:rPr lang="en-US" altLang="zh-CN" sz="2000" dirty="0">
                <a:latin typeface="Times New Roman" panose="02020603050405020304" pitchFamily="18" charset="0"/>
                <a:ea typeface="思源黑体 CN Bold" panose="020B0800000000000000"/>
                <a:cs typeface="思源黑体 CN Normal" panose="020B0400000000000000" charset="-122"/>
              </a:rPr>
              <a:t>https://www.21cnjy.com/recruitment/home/admin</a:t>
            </a:r>
            <a:endParaRPr lang="zh-CN" altLang="en-US" sz="2000" dirty="0">
              <a:latin typeface="Times New Roman" panose="02020603050405020304" pitchFamily="18" charset="0"/>
              <a:ea typeface="思源黑体 CN Bold" panose="020B0800000000000000"/>
              <a:cs typeface="思源黑体 CN Normal" panose="020B0400000000000000"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5969635"/>
          </a:xfrm>
          <a:prstGeom prst="rect">
            <a:avLst/>
          </a:prstGeom>
          <a:noFill/>
        </p:spPr>
        <p:txBody>
          <a:bodyPr wrap="square" rtlCol="0" anchor="t">
            <a:spAutoFit/>
          </a:bodyPr>
          <a:p>
            <a:pPr algn="just"/>
            <a:r>
              <a:rPr lang="zh-CN" altLang="en-US" sz="2400">
                <a:latin typeface="Times New Roman" panose="02020603050405020304" pitchFamily="18" charset="0"/>
                <a:cs typeface="Times New Roman" panose="02020603050405020304" pitchFamily="18" charset="0"/>
              </a:rPr>
              <a:t>My Vacation</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Last summer,I went to Beijing on vacation with my family.</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It was sunny and hot. The first day ,we visited the Great Wall.There were a lot of people on</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the Great Wall.It is the longest wall in the world. We learned about the history of the Great Wall .How great the </a:t>
            </a:r>
            <a:r>
              <a:rPr lang="en-US" altLang="zh-CN" sz="2400">
                <a:latin typeface="Times New Roman" panose="02020603050405020304" pitchFamily="18" charset="0"/>
                <a:cs typeface="Times New Roman" panose="02020603050405020304" pitchFamily="18" charset="0"/>
              </a:rPr>
              <a:t>Chinese</a:t>
            </a:r>
            <a:r>
              <a:rPr lang="zh-CN" altLang="en-US" sz="2400">
                <a:latin typeface="Times New Roman" panose="02020603050405020304" pitchFamily="18" charset="0"/>
                <a:cs typeface="Times New Roman" panose="02020603050405020304" pitchFamily="18" charset="0"/>
              </a:rPr>
              <a:t> people were!The second day, we visited the Palace Museum and Tian anmen Square.We took quite a few photos there.</a:t>
            </a:r>
            <a:r>
              <a:rPr lang="zh-CN" altLang="en-US" sz="2800" b="1" baseline="30000">
                <a:solidFill>
                  <a:srgbClr val="FF0000"/>
                </a:solidFill>
                <a:effectLst/>
                <a:latin typeface="Times New Roman" panose="02020603050405020304" pitchFamily="18" charset="0"/>
                <a:cs typeface="Times New Roman" panose="02020603050405020304" pitchFamily="18" charset="0"/>
                <a:sym typeface="+mn-ea"/>
              </a:rPr>
              <a:t>②</a:t>
            </a:r>
            <a:r>
              <a:rPr lang="zh-CN" altLang="en-US" sz="2400">
                <a:latin typeface="Times New Roman" panose="02020603050405020304" pitchFamily="18" charset="0"/>
                <a:cs typeface="Times New Roman" panose="02020603050405020304" pitchFamily="18" charset="0"/>
              </a:rPr>
              <a:t> We also </a:t>
            </a:r>
            <a:r>
              <a:rPr lang="en-US" altLang="zh-CN" sz="2400">
                <a:latin typeface="Times New Roman" panose="02020603050405020304" pitchFamily="18" charset="0"/>
                <a:cs typeface="Times New Roman" panose="02020603050405020304" pitchFamily="18" charset="0"/>
              </a:rPr>
              <a:t>w</a:t>
            </a:r>
            <a:r>
              <a:rPr lang="zh-CN" altLang="en-US" sz="2400">
                <a:latin typeface="Times New Roman" panose="02020603050405020304" pitchFamily="18" charset="0"/>
                <a:cs typeface="Times New Roman" panose="02020603050405020304" pitchFamily="18" charset="0"/>
              </a:rPr>
              <a:t>ent to some other places of interest in Beijing.We had a</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great time in that city. </a:t>
            </a:r>
            <a:r>
              <a:rPr lang="zh-CN" altLang="en-US" sz="2800" b="1" baseline="30000">
                <a:solidFill>
                  <a:srgbClr val="FF0000"/>
                </a:solidFill>
                <a:effectLst/>
                <a:latin typeface="Times New Roman" panose="02020603050405020304" pitchFamily="18" charset="0"/>
                <a:cs typeface="Times New Roman" panose="02020603050405020304" pitchFamily="18" charset="0"/>
              </a:rPr>
              <a:t>③</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Though we</a:t>
            </a: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were very tired, we enjoyed ourselves.We hope to visit Beijing again some day.</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l">
              <a:lnSpc>
                <a:spcPct val="150000"/>
              </a:lnSpc>
              <a:spcBef>
                <a:spcPts val="0"/>
              </a:spcBef>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zh-CN" altLang="en-US" sz="2000">
                <a:latin typeface="Times New Roman" panose="02020603050405020304" pitchFamily="18" charset="0"/>
                <a:cs typeface="Times New Roman" panose="02020603050405020304" pitchFamily="18" charset="0"/>
              </a:rPr>
              <a:t>①开门见山地点明了文章主题,引出下面的内容。</a:t>
            </a:r>
            <a:endParaRPr lang="zh-CN" altLang="en-US" sz="2000">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zh-CN" altLang="en-US" sz="2000">
                <a:latin typeface="Times New Roman" panose="02020603050405020304" pitchFamily="18" charset="0"/>
                <a:cs typeface="Times New Roman" panose="02020603050405020304" pitchFamily="18" charset="0"/>
              </a:rPr>
              <a:t>②文中使用the first day,the second day,also等词(组)来表达事件发生的顺序,紧扣主题,条理清晰。the longest wall和How great the ancient people were!自豪地表达出了长城的举世瞩目及中国人民的伟大,夺人眼球。</a:t>
            </a:r>
            <a:endParaRPr lang="zh-CN" altLang="en-US" sz="2000">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zh-CN" altLang="en-US" sz="2000">
                <a:latin typeface="Times New Roman" panose="02020603050405020304" pitchFamily="18" charset="0"/>
                <a:cs typeface="Times New Roman" panose="02020603050405020304" pitchFamily="18" charset="0"/>
              </a:rPr>
              <a:t>③places of interest略写了北京其他好玩的地方,固定词组使用准确,had a great time表达了作者度假后的感受。</a:t>
            </a:r>
            <a:endParaRPr lang="zh-CN" altLang="en-US" sz="2000">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zh-CN" altLang="en-US" sz="2000">
                <a:latin typeface="Times New Roman" panose="02020603050405020304" pitchFamily="18" charset="0"/>
                <a:cs typeface="Times New Roman" panose="02020603050405020304" pitchFamily="18" charset="0"/>
              </a:rPr>
              <a:t>④作者用enjoyed ourselves,hope to visit Beijing again来结束全文,对此次度假做出了很好的总结。在表达了虽劳累但很开心的感受的同时,也谈了自己的愿望,很不错。</a:t>
            </a:r>
            <a:endParaRPr lang="zh-CN" altLang="en-US"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969385"/>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重点谈论一些课余活动,学习频度副词的用法,进一步谈论日常饮食和其他的生活习惯,继续深入学习百分数及数据图表的表达。通过对本单元的学习可以更好地了解自己,从而养成良好的生活习惯,过上更加健康的生活。</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1.学习一些课余活动的表达方法。</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2.学习频率副词,根据图表谈论活动的频率。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3.正确使用频度副词表述参加某活动的频率,为写作做好铺垫。</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2 How often do you exercise?</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3690" y="1167130"/>
            <a:ext cx="11563985" cy="452310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早睡早起是一个良好的生活习惯,请你以"Early Rising"为题,写一篇关于早起的好处的文章,词数80左右。</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sym typeface="+mn-ea"/>
              </a:rPr>
              <a:t>【习作引路 】</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(1)明确体裁:谈论日常活动中早起的好处,属于议论文。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(2)明确时态:应用一般现在时。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a:latin typeface="Times New Roman" panose="02020603050405020304" pitchFamily="18" charset="0"/>
                <a:cs typeface="Times New Roman" panose="02020603050405020304" pitchFamily="18" charset="0"/>
              </a:rPr>
              <a:t>主要句式</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(1)谁</a:t>
            </a:r>
            <a:r>
              <a:rPr lang="en-US" altLang="zh-CN" sz="2000">
                <a:latin typeface="Times New Roman" panose="02020603050405020304" pitchFamily="18" charset="0"/>
                <a:cs typeface="Times New Roman" panose="02020603050405020304" pitchFamily="18" charset="0"/>
                <a:sym typeface="+mn-ea"/>
              </a:rPr>
              <a:t>+always/often/usually/sometimes/hardly ever/never + </a:t>
            </a:r>
            <a:r>
              <a:rPr lang="zh-CN" altLang="en-US" sz="2000">
                <a:latin typeface="Times New Roman" panose="02020603050405020304" pitchFamily="18" charset="0"/>
                <a:cs typeface="Times New Roman" panose="02020603050405020304" pitchFamily="18" charset="0"/>
                <a:sym typeface="+mn-ea"/>
              </a:rPr>
              <a:t>干什么（单三对单三）。</a:t>
            </a:r>
            <a:endParaRPr lang="zh-CN" altLang="en-US" sz="2000">
              <a:latin typeface="Times New Roman" panose="02020603050405020304" pitchFamily="18" charset="0"/>
              <a:cs typeface="Times New Roman" panose="02020603050405020304" pitchFamily="18" charset="0"/>
            </a:endParaRPr>
          </a:p>
          <a:p>
            <a:pPr>
              <a:lnSpc>
                <a:spcPct val="150000"/>
              </a:lnSpc>
            </a:pPr>
            <a:r>
              <a:rPr lang="en-US" altLang="zh-CN" sz="2000">
                <a:latin typeface="Times New Roman" panose="02020603050405020304" pitchFamily="18" charset="0"/>
                <a:cs typeface="Times New Roman" panose="02020603050405020304" pitchFamily="18" charset="0"/>
                <a:sym typeface="+mn-ea"/>
              </a:rPr>
              <a:t>(2)</a:t>
            </a:r>
            <a:r>
              <a:rPr lang="en-US" altLang="zh-CN" sz="2000">
                <a:latin typeface="Times New Roman" panose="02020603050405020304" pitchFamily="18" charset="0"/>
                <a:cs typeface="Times New Roman" panose="02020603050405020304" pitchFamily="18" charset="0"/>
                <a:sym typeface="+mn-ea"/>
              </a:rPr>
              <a:t>谁+ 干什么（单三对单三）+once/twice/three times a week/month/day/year。</a:t>
            </a:r>
            <a:endParaRPr lang="en-US" altLang="zh-CN" sz="20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9870" y="397510"/>
            <a:ext cx="11759565" cy="6123940"/>
          </a:xfrm>
          <a:prstGeom prst="rect">
            <a:avLst/>
          </a:prstGeom>
          <a:noFill/>
        </p:spPr>
        <p:txBody>
          <a:bodyPr wrap="square" rtlCol="0" anchor="t">
            <a:spAutoFit/>
          </a:bodyPr>
          <a:p>
            <a:pPr algn="ctr"/>
            <a:r>
              <a:rPr lang="zh-CN" altLang="en-US" sz="2400">
                <a:latin typeface="Times New Roman" panose="02020603050405020304" pitchFamily="18" charset="0"/>
                <a:cs typeface="Times New Roman" panose="02020603050405020304" pitchFamily="18" charset="0"/>
              </a:rPr>
              <a:t>Early Rising</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Early rising is good for us in many ways.</a:t>
            </a:r>
            <a:r>
              <a:rPr lang="zh-CN" altLang="en-US" sz="2800" b="1" baseline="30000">
                <a:solidFill>
                  <a:srgbClr val="FF0000"/>
                </a:solidFill>
                <a:effectLst/>
                <a:latin typeface="Times New Roman" panose="02020603050405020304" pitchFamily="18" charset="0"/>
                <a:cs typeface="Times New Roman" panose="02020603050405020304" pitchFamily="18" charset="0"/>
              </a:rPr>
              <a:t>①</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First, it is healthy for the:mind and the body. We do morning exercise to keep us healthy.It's also good to take a walk along the street.</a:t>
            </a:r>
            <a:r>
              <a:rPr lang="zh-CN" altLang="en-US" sz="2800" b="1" baseline="30000">
                <a:solidFill>
                  <a:srgbClr val="FF0000"/>
                </a:solidFill>
                <a:effectLst/>
                <a:latin typeface="Times New Roman" panose="02020603050405020304" pitchFamily="18" charset="0"/>
                <a:cs typeface="Times New Roman" panose="02020603050405020304" pitchFamily="18" charset="0"/>
              </a:rPr>
              <a:t>②</a:t>
            </a:r>
            <a:r>
              <a:rPr lang="zh-CN" altLang="en-US" sz="2400">
                <a:latin typeface="Times New Roman" panose="02020603050405020304" pitchFamily="18" charset="0"/>
                <a:cs typeface="Times New Roman" panose="02020603050405020304" pitchFamily="18" charset="0"/>
              </a:rPr>
              <a:t>Second,early rising helps us with studies.When we get up very early in the morning, everything around is quiet. We can learn quickly and memorize things easily. </a:t>
            </a:r>
            <a:r>
              <a:rPr lang="zh-CN" altLang="en-US" sz="2800" b="1" baseline="30000">
                <a:solidFill>
                  <a:srgbClr val="FF0000"/>
                </a:solidFill>
                <a:effectLst/>
                <a:latin typeface="Times New Roman" panose="02020603050405020304" pitchFamily="18" charset="0"/>
                <a:cs typeface="Times New Roman" panose="02020603050405020304" pitchFamily="18" charset="0"/>
                <a:sym typeface="+mn-ea"/>
              </a:rPr>
              <a:t>③</a:t>
            </a:r>
            <a:r>
              <a:rPr lang="zh-CN" altLang="en-US" sz="2400">
                <a:latin typeface="Times New Roman" panose="02020603050405020304" pitchFamily="18" charset="0"/>
                <a:cs typeface="Times New Roman" panose="02020603050405020304" pitchFamily="18" charset="0"/>
              </a:rPr>
              <a:t>Third,early rising give us enough time.We can have a relaxing breakfast so we don't need to rush.</a:t>
            </a:r>
            <a:r>
              <a:rPr lang="zh-CN" altLang="en-US" sz="2800" b="1" baseline="30000">
                <a:solidFill>
                  <a:srgbClr val="FF0000"/>
                </a:solidFill>
                <a:effectLst/>
                <a:latin typeface="Times New Roman" panose="02020603050405020304" pitchFamily="18" charset="0"/>
                <a:cs typeface="Times New Roman" panose="02020603050405020304" pitchFamily="18" charset="0"/>
              </a:rPr>
              <a:t>④</a:t>
            </a:r>
            <a:endParaRPr lang="zh-CN" altLang="en-US" sz="2400">
              <a:latin typeface="Times New Roman" panose="02020603050405020304" pitchFamily="18" charset="0"/>
              <a:cs typeface="Times New Roman" panose="02020603050405020304" pitchFamily="18" charset="0"/>
            </a:endParaRPr>
          </a:p>
          <a:p>
            <a:pPr algn="just"/>
            <a:r>
              <a:rPr lang="zh-CN" altLang="en-US" sz="2400">
                <a:latin typeface="Times New Roman" panose="02020603050405020304" pitchFamily="18" charset="0"/>
                <a:cs typeface="Times New Roman" panose="02020603050405020304" pitchFamily="18" charset="0"/>
              </a:rPr>
              <a:t>So I think it's important for us to getting up early. </a:t>
            </a:r>
            <a:r>
              <a:rPr lang="zh-CN" altLang="en-US" sz="2800" b="1" baseline="30000">
                <a:solidFill>
                  <a:srgbClr val="FF0000"/>
                </a:solidFill>
                <a:effectLst/>
                <a:latin typeface="Times New Roman" panose="02020603050405020304" pitchFamily="18" charset="0"/>
                <a:cs typeface="Times New Roman" panose="02020603050405020304" pitchFamily="18" charset="0"/>
                <a:sym typeface="+mn-ea"/>
              </a:rPr>
              <a:t>⑤</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【诊断分析】</a:t>
            </a:r>
            <a:endParaRPr lang="zh-CN" altLang="en-US" sz="2400" b="1">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①开门见山地提出了本文的论点: 早起有益。</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②此处Firstly与下文Secondly,Thirdly的使用使文章显得很有层次感。such as用得非常恰当,是一个得分亮点。跳绳这个例子举得不错,同时俗语"跳绳踢毽,身体康健"的引用提升了文章质感。</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③这一段详细地写了早起的好处,特别是对于学习的好处。谚语"一日之计在于晨"引用到位。quickly和easily两个副词也用得很准确。</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④so that与have a relaxing breakfast用词高级。</a:t>
            </a:r>
            <a:endParaRPr lang="zh-CN" altLang="en-US" sz="2000">
              <a:latin typeface="Times New Roman" panose="02020603050405020304" pitchFamily="18" charset="0"/>
              <a:cs typeface="Times New Roman" panose="02020603050405020304" pitchFamily="18" charset="0"/>
            </a:endParaRPr>
          </a:p>
          <a:p>
            <a:pPr algn="just"/>
            <a:r>
              <a:rPr lang="zh-CN" altLang="en-US" sz="2000">
                <a:latin typeface="Times New Roman" panose="02020603050405020304" pitchFamily="18" charset="0"/>
                <a:cs typeface="Times New Roman" panose="02020603050405020304" pitchFamily="18" charset="0"/>
              </a:rPr>
              <a:t>⑤it's important for us to form the habit of getting up early为I think引导的从句,从句的运用使得文章简洁有力,同时在文章结尾处再次表达了自己的观点,照应了文章开头</a:t>
            </a:r>
            <a:r>
              <a:rPr lang="zh-CN" altLang="en-US" sz="2400">
                <a:latin typeface="Times New Roman" panose="02020603050405020304" pitchFamily="18" charset="0"/>
                <a:cs typeface="Times New Roman" panose="02020603050405020304" pitchFamily="18" charset="0"/>
              </a:rPr>
              <a:t>。</a:t>
            </a:r>
            <a:endParaRPr lang="zh-CN" altLang="en-US" sz="24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78205" y="546735"/>
            <a:ext cx="3446780" cy="705485"/>
          </a:xfrm>
        </p:spPr>
        <p:txBody>
          <a:bodyPr>
            <a:normAutofit/>
          </a:bodyPr>
          <a:lstStyle/>
          <a:p>
            <a:r>
              <a:rPr lang="zh-CN" altLang="en-US" dirty="0"/>
              <a:t>单元话题和写作要求</a:t>
            </a:r>
            <a:endParaRPr lang="zh-CN" altLang="en-US" dirty="0"/>
          </a:p>
        </p:txBody>
      </p:sp>
      <p:sp>
        <p:nvSpPr>
          <p:cNvPr id="2" name="文本框 1"/>
          <p:cNvSpPr txBox="1"/>
          <p:nvPr/>
        </p:nvSpPr>
        <p:spPr>
          <a:xfrm>
            <a:off x="460375" y="1252220"/>
            <a:ext cx="11270615" cy="3507740"/>
          </a:xfrm>
          <a:prstGeom prst="rect">
            <a:avLst/>
          </a:prstGeom>
          <a:noFill/>
        </p:spPr>
        <p:txBody>
          <a:bodyPr wrap="square" rtlCol="0" anchor="t">
            <a:spAutoFit/>
          </a:bodyPr>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【话题分析】</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本单元主要谈论人物的个性特征,能简单比较人物特征,学习形容词及副词的比较级。继续以交友的话题为线索,展开对好友标准的讨论及朋友之间的对比,训练语篇阅读理解的同时也为写作做好了铺垫。</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【基本要求】</a:t>
            </a:r>
            <a:endParaRPr lang="zh-CN" altLang="en-US" sz="2400" b="1">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1.谈论人物的个性特征。</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2.比较人物特征。</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3.交友标准的讨论,发表自己对友谊的看法,思考朋友的真正意义。</a:t>
            </a:r>
            <a:endParaRPr lang="zh-CN" altLang="en-US" sz="2400">
              <a:latin typeface="Times New Roman" panose="02020603050405020304" pitchFamily="18" charset="0"/>
              <a:cs typeface="Times New Roman" panose="02020603050405020304" pitchFamily="18" charset="0"/>
            </a:endParaRPr>
          </a:p>
        </p:txBody>
      </p:sp>
      <p:sp>
        <p:nvSpPr>
          <p:cNvPr id="100" name="文本框 99"/>
          <p:cNvSpPr txBox="1"/>
          <p:nvPr/>
        </p:nvSpPr>
        <p:spPr>
          <a:xfrm>
            <a:off x="4046220" y="638175"/>
            <a:ext cx="7685405" cy="521970"/>
          </a:xfrm>
          <a:prstGeom prst="rect">
            <a:avLst/>
          </a:prstGeom>
          <a:noFill/>
          <a:ln w="9525">
            <a:noFill/>
          </a:ln>
        </p:spPr>
        <p:txBody>
          <a:bodyPr wrap="square">
            <a:spAutoFit/>
          </a:bodyPr>
          <a:p>
            <a:pPr indent="0"/>
            <a:r>
              <a:rPr lang="en-US" sz="2800" b="1">
                <a:latin typeface="Times New Roman" panose="02020603050405020304" pitchFamily="18" charset="0"/>
                <a:ea typeface="宋体" panose="02010600030101010101" pitchFamily="2" charset="-122"/>
              </a:rPr>
              <a:t>Unit 3 I'm more outgoing than my sister.</a:t>
            </a:r>
            <a:endParaRPr lang="en-US" sz="2800" b="1">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写作指导</a:t>
            </a:r>
            <a:endParaRPr lang="zh-CN" altLang="en-US" dirty="0" smtClean="0"/>
          </a:p>
        </p:txBody>
      </p:sp>
      <p:sp>
        <p:nvSpPr>
          <p:cNvPr id="3" name="文本框 2"/>
          <p:cNvSpPr txBox="1"/>
          <p:nvPr/>
        </p:nvSpPr>
        <p:spPr>
          <a:xfrm>
            <a:off x="314325" y="1155065"/>
            <a:ext cx="11563985" cy="5446395"/>
          </a:xfrm>
          <a:prstGeom prst="rect">
            <a:avLst/>
          </a:prstGeom>
          <a:noFill/>
        </p:spPr>
        <p:txBody>
          <a:bodyPr wrap="square" rtlCol="0" anchor="t">
            <a:spAutoFit/>
          </a:bodyPr>
          <a:p>
            <a:pPr>
              <a:lnSpc>
                <a:spcPct val="150000"/>
              </a:lnSpc>
            </a:pPr>
            <a:r>
              <a:rPr lang="zh-CN" altLang="en-US" sz="2000">
                <a:latin typeface="Times New Roman" panose="02020603050405020304" pitchFamily="18" charset="0"/>
                <a:cs typeface="Times New Roman" panose="02020603050405020304" pitchFamily="18" charset="0"/>
              </a:rPr>
              <a:t>假如你是杰克Jack),安迪(Andy)是你最好的朋友,请写一篇有关你与安迪个性及其他方面异同的文章。词数80左右。</a:t>
            </a:r>
            <a:endParaRPr lang="zh-CN" altLang="en-US" sz="2400">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b="1">
                <a:latin typeface="Times New Roman" panose="02020603050405020304" pitchFamily="18" charset="0"/>
                <a:cs typeface="Times New Roman" panose="02020603050405020304" pitchFamily="18" charset="0"/>
              </a:rPr>
              <a:t>【 习 作 引 路 】</a:t>
            </a:r>
            <a:endParaRPr lang="zh-CN" altLang="en-US" sz="2400" b="1">
              <a:latin typeface="Times New Roman" panose="02020603050405020304" pitchFamily="18" charset="0"/>
              <a:cs typeface="Times New Roman" panose="02020603050405020304" pitchFamily="18" charset="0"/>
            </a:endParaRPr>
          </a:p>
          <a:p>
            <a:pPr algn="l">
              <a:lnSpc>
                <a:spcPct val="150000"/>
              </a:lnSpc>
              <a:buClrTx/>
              <a:buSzTx/>
              <a:buFontTx/>
            </a:pPr>
            <a:r>
              <a:rPr lang="zh-CN" altLang="en-US" sz="2400">
                <a:latin typeface="Times New Roman" panose="02020603050405020304" pitchFamily="18" charset="0"/>
                <a:cs typeface="Times New Roman" panose="02020603050405020304" pitchFamily="18" charset="0"/>
              </a:rPr>
              <a:t>三个明确</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(1)明确体裁:谈论好朋友,属于记叙文。</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(2)明确时态:应用一般现在时。</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rPr>
              <a:t>(3)明确人称:应用第一人称。</a:t>
            </a:r>
            <a:endParaRPr lang="zh-CN" altLang="en-US" sz="2000">
              <a:latin typeface="Times New Roman" panose="02020603050405020304" pitchFamily="18" charset="0"/>
              <a:cs typeface="Times New Roman" panose="02020603050405020304" pitchFamily="18" charset="0"/>
            </a:endParaRPr>
          </a:p>
          <a:p>
            <a:pPr>
              <a:lnSpc>
                <a:spcPct val="150000"/>
              </a:lnSpc>
            </a:pPr>
            <a:r>
              <a:rPr lang="zh-CN" altLang="en-US" sz="2400">
                <a:latin typeface="Times New Roman" panose="02020603050405020304" pitchFamily="18" charset="0"/>
                <a:cs typeface="Times New Roman" panose="02020603050405020304" pitchFamily="18" charset="0"/>
                <a:sym typeface="+mn-ea"/>
              </a:rPr>
              <a:t>主要句式</a:t>
            </a:r>
            <a:endParaRPr lang="zh-CN" altLang="en-US" sz="2400">
              <a:latin typeface="Times New Roman" panose="02020603050405020304" pitchFamily="18" charset="0"/>
              <a:cs typeface="Times New Roman" panose="02020603050405020304" pitchFamily="18" charset="0"/>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(1)more...than 比...更。</a:t>
            </a:r>
            <a:endParaRPr lang="zh-CN" altLang="en-US" sz="2000">
              <a:latin typeface="Times New Roman" panose="02020603050405020304" pitchFamily="18" charset="0"/>
              <a:cs typeface="Times New Roman" panose="02020603050405020304" pitchFamily="18" charset="0"/>
              <a:sym typeface="+mn-ea"/>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(2)</a:t>
            </a:r>
            <a:r>
              <a:rPr lang="zh-CN" altLang="en-US" sz="2000">
                <a:latin typeface="Times New Roman" panose="02020603050405020304" pitchFamily="18" charset="0"/>
                <a:cs typeface="Times New Roman" panose="02020603050405020304" pitchFamily="18" charset="0"/>
                <a:sym typeface="+mn-ea"/>
              </a:rPr>
              <a:t>not as...as不如;没有那么...</a:t>
            </a:r>
            <a:endParaRPr lang="zh-CN" altLang="en-US" sz="2000">
              <a:latin typeface="Times New Roman" panose="02020603050405020304" pitchFamily="18" charset="0"/>
              <a:cs typeface="Times New Roman" panose="02020603050405020304" pitchFamily="18" charset="0"/>
              <a:sym typeface="+mn-ea"/>
            </a:endParaRPr>
          </a:p>
          <a:p>
            <a:pPr>
              <a:lnSpc>
                <a:spcPct val="150000"/>
              </a:lnSpc>
            </a:pPr>
            <a:r>
              <a:rPr lang="zh-CN" altLang="en-US" sz="2000">
                <a:latin typeface="Times New Roman" panose="02020603050405020304" pitchFamily="18" charset="0"/>
                <a:cs typeface="Times New Roman" panose="02020603050405020304" pitchFamily="18" charset="0"/>
                <a:sym typeface="+mn-ea"/>
              </a:rPr>
              <a:t>(3)less...than 不如...</a:t>
            </a:r>
            <a:endParaRPr lang="zh-CN" altLang="en-US" sz="200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1.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32.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33.xml><?xml version="1.0" encoding="utf-8"?>
<p:tagLst xmlns:p="http://schemas.openxmlformats.org/presentationml/2006/main">
  <p:tag name="KSO_WM_BEAUTIFY_FLAG" val="#wm#"/>
  <p:tag name="KSO_WM_TEMPLATE_CATEGORY" val="custom"/>
  <p:tag name="KSO_WM_TEMPLATE_INDEX" val="20205176"/>
</p:tagLst>
</file>

<file path=ppt/tags/tag34.xml><?xml version="1.0" encoding="utf-8"?>
<p:tagLst xmlns:p="http://schemas.openxmlformats.org/presentationml/2006/main">
  <p:tag name="KSO_WM_BEAUTIFY_FLAG" val="#wm#"/>
  <p:tag name="KSO_WM_TEMPLATE_CATEGORY" val="custom"/>
  <p:tag name="KSO_WM_TEMPLATE_INDEX" val="20205176"/>
</p:tagLst>
</file>

<file path=ppt/tags/tag35.xml><?xml version="1.0" encoding="utf-8"?>
<p:tagLst xmlns:p="http://schemas.openxmlformats.org/presentationml/2006/main">
  <p:tag name="KSO_WM_BEAUTIFY_FLAG" val="#wm#"/>
  <p:tag name="KSO_WM_TEMPLATE_CATEGORY" val="custom"/>
  <p:tag name="KSO_WM_TEMPLATE_INDEX" val="20205176"/>
</p:tagLst>
</file>

<file path=ppt/tags/tag36.xml><?xml version="1.0" encoding="utf-8"?>
<p:tagLst xmlns:p="http://schemas.openxmlformats.org/presentationml/2006/main">
  <p:tag name="KSO_WM_BEAUTIFY_FLAG" val="#wm#"/>
  <p:tag name="KSO_WM_TEMPLATE_CATEGORY" val="custom"/>
  <p:tag name="KSO_WM_TEMPLATE_INDEX" val="20205176"/>
</p:tagLst>
</file>

<file path=ppt/tags/tag37.xml><?xml version="1.0" encoding="utf-8"?>
<p:tagLst xmlns:p="http://schemas.openxmlformats.org/presentationml/2006/main">
  <p:tag name="KSO_WM_BEAUTIFY_FLAG" val="#wm#"/>
  <p:tag name="KSO_WM_TEMPLATE_CATEGORY" val="custom"/>
  <p:tag name="KSO_WM_TEMPLATE_INDEX" val="20205176"/>
</p:tagLst>
</file>

<file path=ppt/tags/tag38.xml><?xml version="1.0" encoding="utf-8"?>
<p:tagLst xmlns:p="http://schemas.openxmlformats.org/presentationml/2006/main">
  <p:tag name="KSO_WM_BEAUTIFY_FLAG" val="#wm#"/>
  <p:tag name="KSO_WM_TEMPLATE_CATEGORY" val="custom"/>
  <p:tag name="KSO_WM_TEMPLATE_INDEX" val="20205176"/>
</p:tagLst>
</file>

<file path=ppt/tags/tag39.xml><?xml version="1.0" encoding="utf-8"?>
<p:tagLst xmlns:p="http://schemas.openxmlformats.org/presentationml/2006/main">
  <p:tag name="KSO_WM_BEAUTIFY_FLAG" val="#wm#"/>
  <p:tag name="KSO_WM_TEMPLATE_CATEGORY" val="custom"/>
  <p:tag name="KSO_WM_TEMPLATE_INDEX" val="20205176"/>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0.xml><?xml version="1.0" encoding="utf-8"?>
<p:tagLst xmlns:p="http://schemas.openxmlformats.org/presentationml/2006/main">
  <p:tag name="KSO_WM_BEAUTIFY_FLAG" val="#wm#"/>
  <p:tag name="KSO_WM_TEMPLATE_CATEGORY" val="custom"/>
  <p:tag name="KSO_WM_TEMPLATE_INDEX" val="20205176"/>
</p:tagLst>
</file>

<file path=ppt/tags/tag41.xml><?xml version="1.0" encoding="utf-8"?>
<p:tagLst xmlns:p="http://schemas.openxmlformats.org/presentationml/2006/main">
  <p:tag name="KSO_WM_BEAUTIFY_FLAG" val="#wm#"/>
  <p:tag name="KSO_WM_TEMPLATE_CATEGORY" val="custom"/>
  <p:tag name="KSO_WM_TEMPLATE_INDEX" val="20205176"/>
</p:tagLst>
</file>

<file path=ppt/tags/tag42.xml><?xml version="1.0" encoding="utf-8"?>
<p:tagLst xmlns:p="http://schemas.openxmlformats.org/presentationml/2006/main">
  <p:tag name="KSO_WM_BEAUTIFY_FLAG" val="#wm#"/>
  <p:tag name="KSO_WM_TEMPLATE_CATEGORY" val="custom"/>
  <p:tag name="KSO_WM_TEMPLATE_INDEX" val="20205176"/>
</p:tagLst>
</file>

<file path=ppt/tags/tag43.xml><?xml version="1.0" encoding="utf-8"?>
<p:tagLst xmlns:p="http://schemas.openxmlformats.org/presentationml/2006/main">
  <p:tag name="KSO_WM_BEAUTIFY_FLAG" val="#wm#"/>
  <p:tag name="KSO_WM_TEMPLATE_CATEGORY" val="custom"/>
  <p:tag name="KSO_WM_TEMPLATE_INDEX" val="20205176"/>
</p:tagLst>
</file>

<file path=ppt/tags/tag44.xml><?xml version="1.0" encoding="utf-8"?>
<p:tagLst xmlns:p="http://schemas.openxmlformats.org/presentationml/2006/main">
  <p:tag name="KSO_WM_BEAUTIFY_FLAG" val="#wm#"/>
  <p:tag name="KSO_WM_TEMPLATE_CATEGORY" val="custom"/>
  <p:tag name="KSO_WM_TEMPLATE_INDEX" val="20205176"/>
</p:tagLst>
</file>

<file path=ppt/tags/tag45.xml><?xml version="1.0" encoding="utf-8"?>
<p:tagLst xmlns:p="http://schemas.openxmlformats.org/presentationml/2006/main">
  <p:tag name="KSO_WM_BEAUTIFY_FLAG" val="#wm#"/>
  <p:tag name="KSO_WM_TEMPLATE_CATEGORY" val="custom"/>
  <p:tag name="KSO_WM_TEMPLATE_INDEX" val="20205176"/>
</p:tagLst>
</file>

<file path=ppt/tags/tag46.xml><?xml version="1.0" encoding="utf-8"?>
<p:tagLst xmlns:p="http://schemas.openxmlformats.org/presentationml/2006/main">
  <p:tag name="KSO_WM_BEAUTIFY_FLAG" val="#wm#"/>
  <p:tag name="KSO_WM_TEMPLATE_CATEGORY" val="custom"/>
  <p:tag name="KSO_WM_TEMPLATE_INDEX" val="20205176"/>
</p:tagLst>
</file>

<file path=ppt/tags/tag47.xml><?xml version="1.0" encoding="utf-8"?>
<p:tagLst xmlns:p="http://schemas.openxmlformats.org/presentationml/2006/main">
  <p:tag name="KSO_WM_BEAUTIFY_FLAG" val="#wm#"/>
  <p:tag name="KSO_WM_TEMPLATE_CATEGORY" val="custom"/>
  <p:tag name="KSO_WM_TEMPLATE_INDEX" val="20205176"/>
</p:tagLst>
</file>

<file path=ppt/tags/tag48.xml><?xml version="1.0" encoding="utf-8"?>
<p:tagLst xmlns:p="http://schemas.openxmlformats.org/presentationml/2006/main">
  <p:tag name="KSO_WM_BEAUTIFY_FLAG" val="#wm#"/>
  <p:tag name="KSO_WM_TEMPLATE_CATEGORY" val="custom"/>
  <p:tag name="KSO_WM_TEMPLATE_INDEX" val="20205176"/>
</p:tagLst>
</file>

<file path=ppt/tags/tag49.xml><?xml version="1.0" encoding="utf-8"?>
<p:tagLst xmlns:p="http://schemas.openxmlformats.org/presentationml/2006/main">
  <p:tag name="KSO_WM_BEAUTIFY_FLAG" val="#wm#"/>
  <p:tag name="KSO_WM_TEMPLATE_CATEGORY" val="custom"/>
  <p:tag name="KSO_WM_TEMPLATE_INDEX" val="20205176"/>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0.xml><?xml version="1.0" encoding="utf-8"?>
<p:tagLst xmlns:p="http://schemas.openxmlformats.org/presentationml/2006/main">
  <p:tag name="KSO_WM_BEAUTIFY_FLAG" val="#wm#"/>
  <p:tag name="KSO_WM_TEMPLATE_CATEGORY" val="custom"/>
  <p:tag name="KSO_WM_TEMPLATE_INDEX" val="20205176"/>
</p:tagLst>
</file>

<file path=ppt/tags/tag51.xml><?xml version="1.0" encoding="utf-8"?>
<p:tagLst xmlns:p="http://schemas.openxmlformats.org/presentationml/2006/main">
  <p:tag name="KSO_WM_BEAUTIFY_FLAG" val="#wm#"/>
  <p:tag name="KSO_WM_TEMPLATE_CATEGORY" val="custom"/>
  <p:tag name="KSO_WM_TEMPLATE_INDEX" val="20205176"/>
</p:tagLst>
</file>

<file path=ppt/tags/tag52.xml><?xml version="1.0" encoding="utf-8"?>
<p:tagLst xmlns:p="http://schemas.openxmlformats.org/presentationml/2006/main">
  <p:tag name="KSO_WM_BEAUTIFY_FLAG" val="#wm#"/>
  <p:tag name="KSO_WM_TEMPLATE_CATEGORY" val="custom"/>
  <p:tag name="KSO_WM_TEMPLATE_INDEX" val="20205176"/>
</p:tagLst>
</file>

<file path=ppt/tags/tag53.xml><?xml version="1.0" encoding="utf-8"?>
<p:tagLst xmlns:p="http://schemas.openxmlformats.org/presentationml/2006/main">
  <p:tag name="KSO_WM_BEAUTIFY_FLAG" val="#wm#"/>
  <p:tag name="KSO_WM_TEMPLATE_CATEGORY" val="custom"/>
  <p:tag name="KSO_WM_TEMPLATE_INDEX" val="20205176"/>
</p:tagLst>
</file>

<file path=ppt/tags/tag54.xml><?xml version="1.0" encoding="utf-8"?>
<p:tagLst xmlns:p="http://schemas.openxmlformats.org/presentationml/2006/main">
  <p:tag name="KSO_WM_BEAUTIFY_FLAG" val="#wm#"/>
  <p:tag name="KSO_WM_TEMPLATE_CATEGORY" val="custom"/>
  <p:tag name="KSO_WM_TEMPLATE_INDEX" val="20205176"/>
</p:tagLst>
</file>

<file path=ppt/tags/tag55.xml><?xml version="1.0" encoding="utf-8"?>
<p:tagLst xmlns:p="http://schemas.openxmlformats.org/presentationml/2006/main">
  <p:tag name="KSO_WM_BEAUTIFY_FLAG" val="#wm#"/>
  <p:tag name="KSO_WM_TEMPLATE_CATEGORY" val="custom"/>
  <p:tag name="KSO_WM_TEMPLATE_INDEX" val="20205176"/>
</p:tagLst>
</file>

<file path=ppt/tags/tag56.xml><?xml version="1.0" encoding="utf-8"?>
<p:tagLst xmlns:p="http://schemas.openxmlformats.org/presentationml/2006/main">
  <p:tag name="KSO_WM_BEAUTIFY_FLAG" val="#wm#"/>
  <p:tag name="KSO_WM_TEMPLATE_CATEGORY" val="custom"/>
  <p:tag name="KSO_WM_TEMPLATE_INDEX" val="20205176"/>
</p:tagLst>
</file>

<file path=ppt/tags/tag57.xml><?xml version="1.0" encoding="utf-8"?>
<p:tagLst xmlns:p="http://schemas.openxmlformats.org/presentationml/2006/main">
  <p:tag name="KSO_WM_BEAUTIFY_FLAG" val="#wm#"/>
  <p:tag name="KSO_WM_TEMPLATE_CATEGORY" val="custom"/>
  <p:tag name="KSO_WM_TEMPLATE_INDEX" val="20205176"/>
</p:tagLst>
</file>

<file path=ppt/tags/tag58.xml><?xml version="1.0" encoding="utf-8"?>
<p:tagLst xmlns:p="http://schemas.openxmlformats.org/presentationml/2006/main">
  <p:tag name="KSO_WM_BEAUTIFY_FLAG" val="#wm#"/>
  <p:tag name="KSO_WM_TEMPLATE_CATEGORY" val="custom"/>
  <p:tag name="KSO_WM_TEMPLATE_INDEX" val="20205176"/>
</p:tagLst>
</file>

<file path=ppt/tags/tag59.xml><?xml version="1.0" encoding="utf-8"?>
<p:tagLst xmlns:p="http://schemas.openxmlformats.org/presentationml/2006/main">
  <p:tag name="KSO_WM_BEAUTIFY_FLAG" val="#wm#"/>
  <p:tag name="KSO_WM_TEMPLATE_CATEGORY" val="custom"/>
  <p:tag name="KSO_WM_TEMPLATE_INDEX" val="20205176"/>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0.xml><?xml version="1.0" encoding="utf-8"?>
<p:tagLst xmlns:p="http://schemas.openxmlformats.org/presentationml/2006/main">
  <p:tag name="KSO_WM_BEAUTIFY_FLAG" val="#wm#"/>
  <p:tag name="KSO_WM_TEMPLATE_CATEGORY" val="custom"/>
  <p:tag name="KSO_WM_TEMPLATE_INDEX" val="20205176"/>
</p:tagLst>
</file>

<file path=ppt/tags/tag61.xml><?xml version="1.0" encoding="utf-8"?>
<p:tagLst xmlns:p="http://schemas.openxmlformats.org/presentationml/2006/main">
  <p:tag name="KSO_WM_BEAUTIFY_FLAG" val="#wm#"/>
  <p:tag name="KSO_WM_TEMPLATE_CATEGORY" val="custom"/>
  <p:tag name="KSO_WM_TEMPLATE_INDEX" val="20205176"/>
</p:tagLst>
</file>

<file path=ppt/tags/tag62.xml><?xml version="1.0" encoding="utf-8"?>
<p:tagLst xmlns:p="http://schemas.openxmlformats.org/presentationml/2006/main">
  <p:tag name="KSO_WM_BEAUTIFY_FLAG" val="#wm#"/>
  <p:tag name="KSO_WM_TEMPLATE_CATEGORY" val="custom"/>
  <p:tag name="KSO_WM_TEMPLATE_INDEX" val="20205176"/>
</p:tagLst>
</file>

<file path=ppt/tags/tag63.xml><?xml version="1.0" encoding="utf-8"?>
<p:tagLst xmlns:p="http://schemas.openxmlformats.org/presentationml/2006/main">
  <p:tag name="KSO_WM_BEAUTIFY_FLAG" val="#wm#"/>
  <p:tag name="KSO_WM_TEMPLATE_CATEGORY" val="custom"/>
  <p:tag name="KSO_WM_TEMPLATE_INDEX" val="20205176"/>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PP_MARK_KEY" val="276c2fa6-620d-48a9-9330-3472bc997618"/>
  <p:tag name="COMMONDATA" val="eyJoZGlkIjoiOWE0ZDcyZTA2ZThmODFjZTZkMDcxZDk4Yzk4YjA3NTI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14032</Words>
  <Application>WPS 演示</Application>
  <PresentationFormat>宽屏</PresentationFormat>
  <Paragraphs>352</Paragraphs>
  <Slides>33</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33</vt:i4>
      </vt:variant>
    </vt:vector>
  </HeadingPairs>
  <TitlesOfParts>
    <vt:vector size="48" baseType="lpstr">
      <vt:lpstr>Arial</vt:lpstr>
      <vt:lpstr>宋体</vt:lpstr>
      <vt:lpstr>Wingdings</vt:lpstr>
      <vt:lpstr>微软雅黑</vt:lpstr>
      <vt:lpstr>Wingdings</vt:lpstr>
      <vt:lpstr>思源黑体 CN Bold</vt:lpstr>
      <vt:lpstr>黑体</vt:lpstr>
      <vt:lpstr>思源黑体 CN Heavy</vt:lpstr>
      <vt:lpstr>思源黑体 CN Normal</vt:lpstr>
      <vt:lpstr>Times New Roman</vt:lpstr>
      <vt:lpstr>思源黑体 CN Bold</vt:lpstr>
      <vt:lpstr>Arial Unicode MS</vt:lpstr>
      <vt:lpstr>Calibri</vt:lpstr>
      <vt:lpstr>新宋体</vt:lpstr>
      <vt:lpstr>Office 主题​​</vt:lpstr>
      <vt:lpstr>PowerPoint 演示文稿</vt:lpstr>
      <vt:lpstr>我是很长很长的标题</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单元话题和写作要求</vt:lpstr>
      <vt:lpstr>写作指导</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Administrator</cp:lastModifiedBy>
  <cp:revision>230</cp:revision>
  <dcterms:created xsi:type="dcterms:W3CDTF">2019-06-19T02:08:00Z</dcterms:created>
  <dcterms:modified xsi:type="dcterms:W3CDTF">2024-12-24T05:05:29Z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2052-11.8.2.10154</vt:lpwstr>
  </property>
  <property fmtid="{D5CDD505-2E9C-101B-9397-08002B2CF9AE}" pid="3" name="ICV">
    <vt:lpwstr>42E011E22E5348EF88713F789B16BA04</vt:lpwstr>
  </property>
</Properties>
</file>