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 removePersonalInfoOnSave="1" autoCompressPictures="0">
  <p:sldMasterIdLst>
    <p:sldMasterId id="2147483648" r:id="rId1"/>
    <p:sldMasterId id="2147483664" r:id="rId2"/>
  </p:sldMasterIdLst>
  <p:notesMasterIdLst>
    <p:notesMasterId r:id="rId3"/>
  </p:notesMasterIdLst>
  <p:handoutMasterIdLst>
    <p:handoutMasterId r:id="rId4"/>
  </p:handoutMasterIdLst>
  <p:sldIdLst>
    <p:sldId id="426" r:id="rId5"/>
    <p:sldId id="360" r:id="rId6"/>
    <p:sldId id="431" r:id="rId7"/>
    <p:sldId id="432" r:id="rId8"/>
    <p:sldId id="400" r:id="rId9"/>
    <p:sldId id="433" r:id="rId10"/>
    <p:sldId id="434" r:id="rId11"/>
    <p:sldId id="436" r:id="rId12"/>
    <p:sldId id="401" r:id="rId13"/>
    <p:sldId id="441" r:id="rId14"/>
    <p:sldId id="442" r:id="rId15"/>
    <p:sldId id="443" r:id="rId16"/>
    <p:sldId id="444" r:id="rId17"/>
    <p:sldId id="445" r:id="rId18"/>
    <p:sldId id="446" r:id="rId19"/>
    <p:sldId id="448" r:id="rId20"/>
    <p:sldId id="449" r:id="rId21"/>
    <p:sldId id="450" r:id="rId22"/>
    <p:sldId id="451" r:id="rId23"/>
    <p:sldId id="452" r:id="rId24"/>
    <p:sldId id="453" r:id="rId25"/>
    <p:sldId id="454" r:id="rId26"/>
    <p:sldId id="455" r:id="rId27"/>
    <p:sldId id="456" r:id="rId28"/>
    <p:sldId id="457" r:id="rId29"/>
    <p:sldId id="458" r:id="rId30"/>
    <p:sldId id="361" r:id="rId31"/>
    <p:sldId id="438" r:id="rId32"/>
    <p:sldId id="362" r:id="rId33"/>
    <p:sldId id="462" r:id="rId34"/>
    <p:sldId id="466" r:id="rId35"/>
    <p:sldId id="463" r:id="rId36"/>
    <p:sldId id="464" r:id="rId37"/>
    <p:sldId id="465" r:id="rId38"/>
    <p:sldId id="467" r:id="rId39"/>
    <p:sldId id="468" r:id="rId40"/>
    <p:sldId id="470" r:id="rId41"/>
    <p:sldId id="471" r:id="rId42"/>
    <p:sldId id="472" r:id="rId43"/>
    <p:sldId id="476" r:id="rId44"/>
    <p:sldId id="477" r:id="rId45"/>
    <p:sldId id="478" r:id="rId46"/>
    <p:sldId id="475" r:id="rId47"/>
    <p:sldId id="363" r:id="rId48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49" autoAdjust="0"/>
    <p:restoredTop sz="96271"/>
  </p:normalViewPr>
  <p:slideViewPr>
    <p:cSldViewPr snapToGrid="0" snapToObjects="1" showGuides="1">
      <p:cViewPr>
        <p:scale>
          <a:sx n="75" d="100"/>
          <a:sy n="75" d="100"/>
        </p:scale>
        <p:origin x="-2322" y="-942"/>
      </p:cViewPr>
      <p:guideLst>
        <p:guide orient="horz" pos="215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1716" y="66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slide" Target="slides/slide35.xml" /><Relationship Id="rId4" Type="http://schemas.openxmlformats.org/officeDocument/2006/relationships/handoutMaster" Target="handoutMasters/handoutMaster1.xml" /><Relationship Id="rId40" Type="http://schemas.openxmlformats.org/officeDocument/2006/relationships/slide" Target="slides/slide36.xml" /><Relationship Id="rId41" Type="http://schemas.openxmlformats.org/officeDocument/2006/relationships/slide" Target="slides/slide37.xml" /><Relationship Id="rId42" Type="http://schemas.openxmlformats.org/officeDocument/2006/relationships/slide" Target="slides/slide38.xml" /><Relationship Id="rId43" Type="http://schemas.openxmlformats.org/officeDocument/2006/relationships/slide" Target="slides/slide39.xml" /><Relationship Id="rId44" Type="http://schemas.openxmlformats.org/officeDocument/2006/relationships/slide" Target="slides/slide40.xml" /><Relationship Id="rId45" Type="http://schemas.openxmlformats.org/officeDocument/2006/relationships/slide" Target="slides/slide41.xml" /><Relationship Id="rId46" Type="http://schemas.openxmlformats.org/officeDocument/2006/relationships/slide" Target="slides/slide42.xml" /><Relationship Id="rId47" Type="http://schemas.openxmlformats.org/officeDocument/2006/relationships/slide" Target="slides/slide43.xml" /><Relationship Id="rId48" Type="http://schemas.openxmlformats.org/officeDocument/2006/relationships/slide" Target="slides/slide44.xml" /><Relationship Id="rId49" Type="http://schemas.openxmlformats.org/officeDocument/2006/relationships/tags" Target="tags/tag116.xml" /><Relationship Id="rId5" Type="http://schemas.openxmlformats.org/officeDocument/2006/relationships/slide" Target="slides/slide1.xml" /><Relationship Id="rId50" Type="http://schemas.openxmlformats.org/officeDocument/2006/relationships/presProps" Target="presProps.xml" /><Relationship Id="rId51" Type="http://schemas.openxmlformats.org/officeDocument/2006/relationships/viewProps" Target="viewProps.xml" /><Relationship Id="rId52" Type="http://schemas.openxmlformats.org/officeDocument/2006/relationships/theme" Target="theme/theme1.xml" /><Relationship Id="rId53" Type="http://schemas.openxmlformats.org/officeDocument/2006/relationships/tableStyles" Target="tableStyles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3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8.xml" /><Relationship Id="rId2" Type="http://schemas.openxmlformats.org/officeDocument/2006/relationships/notesMaster" Target="../notesMasters/notesMaster1.xml" /></Relationships>
</file>

<file path=ppt/notesSlides/_rels/notesSlide3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9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4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0.xml" /><Relationship Id="rId2" Type="http://schemas.openxmlformats.org/officeDocument/2006/relationships/notesMaster" Target="../notesMasters/notesMaster1.xml" /></Relationships>
</file>

<file path=ppt/notesSlides/_rels/notesSlide4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1.xml" /><Relationship Id="rId2" Type="http://schemas.openxmlformats.org/officeDocument/2006/relationships/notesMaster" Target="../notesMasters/notesMaster1.xml" /></Relationships>
</file>

<file path=ppt/notesSlides/_rels/notesSlide4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2.xml" /><Relationship Id="rId2" Type="http://schemas.openxmlformats.org/officeDocument/2006/relationships/notesMaster" Target="../notesMasters/notesMaster1.xml" /></Relationships>
</file>

<file path=ppt/notesSlides/_rels/notesSlide4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3.xml" /><Relationship Id="rId2" Type="http://schemas.openxmlformats.org/officeDocument/2006/relationships/notesMaster" Target="../notesMasters/notesMaster1.xml" /></Relationships>
</file>

<file path=ppt/notesSlides/_rels/notesSlide4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jpe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image" Target="../media/image4.jpeg" /><Relationship Id="rId3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microsoft.com/office/2007/relationships/hdphoto" Target="../media/image6.wdp" /><Relationship Id="rId3" Type="http://schemas.openxmlformats.org/officeDocument/2006/relationships/image" Target="../media/image7.png" /><Relationship Id="rId4" Type="http://schemas.openxmlformats.org/officeDocument/2006/relationships/image" Target="../media/image8.png" /><Relationship Id="rId5" Type="http://schemas.openxmlformats.org/officeDocument/2006/relationships/image" Target="../media/image9.png" /><Relationship Id="rId6" Type="http://schemas.openxmlformats.org/officeDocument/2006/relationships/image" Target="../media/image4.jpeg" /><Relationship Id="rId7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0.png" /><Relationship Id="rId2" Type="http://schemas.microsoft.com/office/2007/relationships/hdphoto" Target="../media/image11.wdp" /><Relationship Id="rId3" Type="http://schemas.openxmlformats.org/officeDocument/2006/relationships/image" Target="../media/image4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2.png" /><Relationship Id="rId2" Type="http://schemas.openxmlformats.org/officeDocument/2006/relationships/image" Target="../media/image13.png" /><Relationship Id="rId3" Type="http://schemas.openxmlformats.org/officeDocument/2006/relationships/slideMaster" Target="../slideMasters/slideMaster1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hyperlink" Target="http://www.1ppt.com/jieri/" TargetMode="External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 userDrawn="1"/>
        </p:nvSpPr>
        <p:spPr>
          <a:xfrm>
            <a:off x="266007" y="282633"/>
            <a:ext cx="11654444" cy="633429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310774" y="271463"/>
            <a:ext cx="746588" cy="746588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目录页">
    <p:bg>
      <p:bgPr>
        <a:blipFill dpi="0" rotWithShape="1">
          <a:blip r:embed="rId2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6" name="圆角矩形 33"/>
          <p:cNvSpPr/>
          <p:nvPr userDrawn="1"/>
        </p:nvSpPr>
        <p:spPr>
          <a:xfrm>
            <a:off x="847571" y="5345616"/>
            <a:ext cx="3689621" cy="862691"/>
          </a:xfrm>
          <a:prstGeom prst="roundRect">
            <a:avLst/>
          </a:prstGeom>
          <a:gradFill>
            <a:gsLst>
              <a:gs pos="0">
                <a:srgbClr val="CC8444"/>
              </a:gs>
              <a:gs pos="100000">
                <a:srgbClr val="597035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0" name="文本框 39"/>
          <p:cNvSpPr txBox="1"/>
          <p:nvPr userDrawn="1"/>
        </p:nvSpPr>
        <p:spPr>
          <a:xfrm>
            <a:off x="1532706" y="5318890"/>
            <a:ext cx="2319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spc="600">
                <a:solidFill>
                  <a:srgbClr val="EEEAE9"/>
                </a:solidFill>
                <a:latin typeface="微软雅黑"/>
                <a:ea typeface="微软雅黑"/>
              </a:rPr>
              <a:t>目 录</a:t>
            </a:r>
            <a:endParaRPr lang="zh-CN" altLang="en-US" sz="5400" b="1" spc="600">
              <a:solidFill>
                <a:srgbClr val="EEEAE9"/>
              </a:solidFill>
              <a:latin typeface="微软雅黑"/>
              <a:ea typeface="微软雅黑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481263" y="631822"/>
            <a:ext cx="4908885" cy="450524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  <p:hf sldNum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过渡页">
    <p:bg>
      <p:bgPr>
        <a:blipFill dpi="0" rotWithShape="1">
          <a:blip r:embed="rId6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525033"/>
            <a:ext cx="12192000" cy="33329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105740"/>
            <a:ext cx="3208422" cy="1566385"/>
          </a:xfrm>
          <a:prstGeom prst="rect">
            <a:avLst/>
          </a:prstGeom>
        </p:spPr>
      </p:pic>
      <p:sp>
        <p:nvSpPr>
          <p:cNvPr id="21" name="圆角矩形 8"/>
          <p:cNvSpPr/>
          <p:nvPr userDrawn="1"/>
        </p:nvSpPr>
        <p:spPr>
          <a:xfrm>
            <a:off x="3485855" y="5314443"/>
            <a:ext cx="5190625" cy="878541"/>
          </a:xfrm>
          <a:prstGeom prst="roundRect">
            <a:avLst/>
          </a:prstGeom>
          <a:gradFill>
            <a:gsLst>
              <a:gs pos="0">
                <a:srgbClr val="CC8444"/>
              </a:gs>
              <a:gs pos="100000">
                <a:srgbClr val="597035"/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89082" y="745523"/>
            <a:ext cx="6609348" cy="44459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76480" y="1105740"/>
            <a:ext cx="3515520" cy="1566385"/>
          </a:xfrm>
          <a:prstGeom prst="rect">
            <a:avLst/>
          </a:prstGeom>
        </p:spPr>
      </p:pic>
    </p:spTree>
  </p:cSld>
  <p:clrMapOvr>
    <a:masterClrMapping/>
  </p:clrMapOvr>
  <p:transition/>
  <p:timing/>
  <p:hf sldNum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内容页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矩形 8"/>
          <p:cNvSpPr/>
          <p:nvPr userDrawn="1"/>
        </p:nvSpPr>
        <p:spPr>
          <a:xfrm>
            <a:off x="434556" y="336430"/>
            <a:ext cx="11319294" cy="6277388"/>
          </a:xfrm>
          <a:prstGeom prst="rect">
            <a:avLst/>
          </a:prstGeom>
          <a:noFill/>
          <a:ln w="38100" cap="flat" cmpd="sng" algn="ctr">
            <a:gradFill>
              <a:gsLst>
                <a:gs pos="0">
                  <a:srgbClr val="CC8444"/>
                </a:gs>
                <a:gs pos="100000">
                  <a:srgbClr val="627519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  <a:sym typeface="WenYue GuDianMingChaoTi (Non-Commercial Use)" pitchFamily="5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476750"/>
            <a:ext cx="12192000" cy="2381250"/>
          </a:xfrm>
          <a:prstGeom prst="rect">
            <a:avLst/>
          </a:prstGeom>
        </p:spPr>
      </p:pic>
    </p:spTree>
  </p:cSld>
  <p:clrMapOvr>
    <a:masterClrMapping/>
  </p:clrMapOvr>
  <p:transition/>
  <p:timing/>
  <p:hf sldNum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959521"/>
              <a:ext cx="12192000" cy="4898479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/>
  <p:hf sldNum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231304" y="6560059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"/>
              </a:rPr>
              <a:t>节日</a:t>
            </a:r>
            <a:r>
              <a:rPr kumimoji="0" lang="en-US" altLang="zh-CN" sz="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"/>
              </a:rPr>
              <a:t>PPT</a:t>
            </a:r>
            <a:r>
              <a:rPr kumimoji="0" lang="zh-CN" altLang="en-US" sz="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1"/>
              </a:rPr>
              <a:t>模板</a:t>
            </a:r>
            <a:r>
              <a:rPr kumimoji="0" lang="zh-CN" altLang="en-US" sz="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http://www.1ppt.com/jieri/</a:t>
            </a:r>
            <a:endParaRPr kumimoji="0" lang="en-US" altLang="zh-CN" sz="1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image" Target="file:///D:\qq&#25991;&#20214;\712321467\Image\C2C\Image2\%7b75232B38-A165-1FB7-499C-2E1C792CACB5%7d.png" TargetMode="External" /><Relationship Id="rId17" Type="http://schemas.openxmlformats.org/officeDocument/2006/relationships/image" Target="../media/image14.png" /><Relationship Id="rId18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 /><Relationship Id="rId2" Type="http://schemas.openxmlformats.org/officeDocument/2006/relationships/slideLayout" Target="../slideLayouts/slideLayout17.xml" /><Relationship Id="rId3" Type="http://schemas.openxmlformats.org/officeDocument/2006/relationships/slideLayout" Target="../slideLayouts/slideLayout18.xml" /><Relationship Id="rId4" Type="http://schemas.openxmlformats.org/officeDocument/2006/relationships/image" Target="file:///D:\qq&#25991;&#20214;\712321467\Image\C2C\Image2\%7b75232B38-A165-1FB7-499C-2E1C792CACB5%7d.png" TargetMode="External" /><Relationship Id="rId5" Type="http://schemas.openxmlformats.org/officeDocument/2006/relationships/image" Target="../media/image14.png" /><Relationship Id="rId6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17" r:link="rId1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/>
        </p:nvPicPr>
        <p:blipFill>
          <a:blip r:embed="rId5" r:link="rId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1.xml" /><Relationship Id="rId4" Type="http://schemas.openxmlformats.org/officeDocument/2006/relationships/image" Target="../media/image15.png" /><Relationship Id="rId5" Type="http://schemas.openxmlformats.org/officeDocument/2006/relationships/tags" Target="../tags/tag2.xml" /><Relationship Id="rId6" Type="http://schemas.openxmlformats.org/officeDocument/2006/relationships/image" Target="../media/image16.png" /><Relationship Id="rId7" Type="http://schemas.openxmlformats.org/officeDocument/2006/relationships/image" Target="../media/image2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25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6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27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8.png" /><Relationship Id="rId4" Type="http://schemas.openxmlformats.org/officeDocument/2006/relationships/tags" Target="../tags/tag16.xml" /><Relationship Id="rId5" Type="http://schemas.openxmlformats.org/officeDocument/2006/relationships/tags" Target="../tags/tag17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29.png" /><Relationship Id="rId4" Type="http://schemas.openxmlformats.org/officeDocument/2006/relationships/tags" Target="../tags/tag18.xml" /><Relationship Id="rId5" Type="http://schemas.openxmlformats.org/officeDocument/2006/relationships/tags" Target="../tags/tag19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30.png" /><Relationship Id="rId4" Type="http://schemas.openxmlformats.org/officeDocument/2006/relationships/tags" Target="../tags/tag20.xml" /><Relationship Id="rId5" Type="http://schemas.openxmlformats.org/officeDocument/2006/relationships/tags" Target="../tags/tag21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31.png" /><Relationship Id="rId4" Type="http://schemas.openxmlformats.org/officeDocument/2006/relationships/tags" Target="../tags/tag22.xml" /><Relationship Id="rId5" Type="http://schemas.openxmlformats.org/officeDocument/2006/relationships/tags" Target="../tags/tag23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32.png" /><Relationship Id="rId4" Type="http://schemas.openxmlformats.org/officeDocument/2006/relationships/tags" Target="../tags/tag24.xml" /><Relationship Id="rId5" Type="http://schemas.openxmlformats.org/officeDocument/2006/relationships/tags" Target="../tags/tag25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33.png" /><Relationship Id="rId4" Type="http://schemas.openxmlformats.org/officeDocument/2006/relationships/tags" Target="../tags/tag26.xml" /><Relationship Id="rId5" Type="http://schemas.openxmlformats.org/officeDocument/2006/relationships/tags" Target="../tags/tag27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34.png" /><Relationship Id="rId4" Type="http://schemas.openxmlformats.org/officeDocument/2006/relationships/tags" Target="../tags/tag28.xml" /><Relationship Id="rId5" Type="http://schemas.openxmlformats.org/officeDocument/2006/relationships/tags" Target="../tags/tag2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17.png" /><Relationship Id="rId4" Type="http://schemas.openxmlformats.org/officeDocument/2006/relationships/image" Target="../media/image2.jpe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35.png" /><Relationship Id="rId4" Type="http://schemas.openxmlformats.org/officeDocument/2006/relationships/tags" Target="../tags/tag30.xml" /><Relationship Id="rId5" Type="http://schemas.openxmlformats.org/officeDocument/2006/relationships/tags" Target="../tags/tag31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36.png" /><Relationship Id="rId4" Type="http://schemas.openxmlformats.org/officeDocument/2006/relationships/tags" Target="../tags/tag32.xml" /><Relationship Id="rId5" Type="http://schemas.openxmlformats.org/officeDocument/2006/relationships/tags" Target="../tags/tag33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37.png" /><Relationship Id="rId4" Type="http://schemas.openxmlformats.org/officeDocument/2006/relationships/tags" Target="../tags/tag34.xml" /><Relationship Id="rId5" Type="http://schemas.openxmlformats.org/officeDocument/2006/relationships/tags" Target="../tags/tag35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8.png" /><Relationship Id="rId4" Type="http://schemas.openxmlformats.org/officeDocument/2006/relationships/tags" Target="../tags/tag36.xml" /><Relationship Id="rId5" Type="http://schemas.openxmlformats.org/officeDocument/2006/relationships/tags" Target="../tags/tag37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39.png" /><Relationship Id="rId4" Type="http://schemas.openxmlformats.org/officeDocument/2006/relationships/tags" Target="../tags/tag38.xml" /><Relationship Id="rId5" Type="http://schemas.openxmlformats.org/officeDocument/2006/relationships/tags" Target="../tags/tag39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40.png" /><Relationship Id="rId4" Type="http://schemas.openxmlformats.org/officeDocument/2006/relationships/tags" Target="../tags/tag40.xml" /><Relationship Id="rId5" Type="http://schemas.openxmlformats.org/officeDocument/2006/relationships/tags" Target="../tags/tag41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41.png" /><Relationship Id="rId4" Type="http://schemas.openxmlformats.org/officeDocument/2006/relationships/tags" Target="../tags/tag42.xml" /><Relationship Id="rId5" Type="http://schemas.openxmlformats.org/officeDocument/2006/relationships/tags" Target="../tags/tag43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.jpe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42.png" /><Relationship Id="rId4" Type="http://schemas.openxmlformats.org/officeDocument/2006/relationships/video" Target="../media/media2.mp4" /><Relationship Id="rId5" Type="http://schemas.microsoft.com/office/2007/relationships/media" Target="../media/media2.mp4" /><Relationship Id="rId6" Type="http://schemas.openxmlformats.org/officeDocument/2006/relationships/image" Target="../media/image43.png" /><Relationship Id="rId7" Type="http://schemas.openxmlformats.org/officeDocument/2006/relationships/tags" Target="../tags/tag44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15.png" /><Relationship Id="rId4" Type="http://schemas.openxmlformats.org/officeDocument/2006/relationships/tags" Target="../tags/tag45.xml" /><Relationship Id="rId5" Type="http://schemas.openxmlformats.org/officeDocument/2006/relationships/tags" Target="../tags/tag46.xml" /><Relationship Id="rId6" Type="http://schemas.openxmlformats.org/officeDocument/2006/relationships/tags" Target="../tags/tag47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8.jpeg" /><Relationship Id="rId4" Type="http://schemas.openxmlformats.org/officeDocument/2006/relationships/tags" Target="../tags/tag3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0.xml" /><Relationship Id="rId3" Type="http://schemas.openxmlformats.org/officeDocument/2006/relationships/tags" Target="../tags/tag48.xml" /><Relationship Id="rId4" Type="http://schemas.openxmlformats.org/officeDocument/2006/relationships/tags" Target="../tags/tag49.xml" /><Relationship Id="rId5" Type="http://schemas.openxmlformats.org/officeDocument/2006/relationships/tags" Target="../tags/tag50.xml" /><Relationship Id="rId6" Type="http://schemas.openxmlformats.org/officeDocument/2006/relationships/image" Target="../media/image44.png" /><Relationship Id="rId7" Type="http://schemas.openxmlformats.org/officeDocument/2006/relationships/tags" Target="../tags/tag51.xml" /><Relationship Id="rId8" Type="http://schemas.openxmlformats.org/officeDocument/2006/relationships/image" Target="../media/image45.png" /><Relationship Id="rId9" Type="http://schemas.openxmlformats.org/officeDocument/2006/relationships/tags" Target="../tags/tag52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.jpe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6.png" /><Relationship Id="rId11" Type="http://schemas.microsoft.com/office/2007/relationships/hdphoto" Target="../media/image47.wdp" /><Relationship Id="rId12" Type="http://schemas.openxmlformats.org/officeDocument/2006/relationships/tags" Target="../tags/tag60.xml" /><Relationship Id="rId13" Type="http://schemas.openxmlformats.org/officeDocument/2006/relationships/image" Target="../media/image48.png" /><Relationship Id="rId14" Type="http://schemas.openxmlformats.org/officeDocument/2006/relationships/tags" Target="../tags/tag61.xml" /><Relationship Id="rId2" Type="http://schemas.openxmlformats.org/officeDocument/2006/relationships/notesSlide" Target="../notesSlides/notesSlide3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tags" Target="../tags/tag58.xml" /><Relationship Id="rId9" Type="http://schemas.openxmlformats.org/officeDocument/2006/relationships/tags" Target="../tags/tag59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3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image" Target="../media/image49.png" /><Relationship Id="rId7" Type="http://schemas.openxmlformats.org/officeDocument/2006/relationships/tags" Target="../tags/tag65.xml" /><Relationship Id="rId8" Type="http://schemas.openxmlformats.org/officeDocument/2006/relationships/image" Target="../media/image50.png" /><Relationship Id="rId9" Type="http://schemas.openxmlformats.org/officeDocument/2006/relationships/tags" Target="../tags/tag66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4.xml" /><Relationship Id="rId3" Type="http://schemas.openxmlformats.org/officeDocument/2006/relationships/tags" Target="../tags/tag67.xml" /><Relationship Id="rId4" Type="http://schemas.openxmlformats.org/officeDocument/2006/relationships/tags" Target="../tags/tag68.xml" /><Relationship Id="rId5" Type="http://schemas.openxmlformats.org/officeDocument/2006/relationships/image" Target="../media/image51.png" /><Relationship Id="rId6" Type="http://schemas.openxmlformats.org/officeDocument/2006/relationships/tags" Target="../tags/tag69.xml" /><Relationship Id="rId7" Type="http://schemas.openxmlformats.org/officeDocument/2006/relationships/tags" Target="../tags/tag70.xml" /><Relationship Id="rId8" Type="http://schemas.openxmlformats.org/officeDocument/2006/relationships/tags" Target="../tags/tag71.xml" /><Relationship Id="rId9" Type="http://schemas.openxmlformats.org/officeDocument/2006/relationships/tags" Target="../tags/tag72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0.png" /><Relationship Id="rId11" Type="http://schemas.openxmlformats.org/officeDocument/2006/relationships/tags" Target="../tags/tag80.xml" /><Relationship Id="rId2" Type="http://schemas.openxmlformats.org/officeDocument/2006/relationships/notesSlide" Target="../notesSlides/notesSlide35.xml" /><Relationship Id="rId3" Type="http://schemas.openxmlformats.org/officeDocument/2006/relationships/tags" Target="../tags/tag73.xml" /><Relationship Id="rId4" Type="http://schemas.openxmlformats.org/officeDocument/2006/relationships/tags" Target="../tags/tag74.xml" /><Relationship Id="rId5" Type="http://schemas.openxmlformats.org/officeDocument/2006/relationships/tags" Target="../tags/tag75.xml" /><Relationship Id="rId6" Type="http://schemas.openxmlformats.org/officeDocument/2006/relationships/tags" Target="../tags/tag76.xml" /><Relationship Id="rId7" Type="http://schemas.openxmlformats.org/officeDocument/2006/relationships/tags" Target="../tags/tag77.xml" /><Relationship Id="rId8" Type="http://schemas.openxmlformats.org/officeDocument/2006/relationships/tags" Target="../tags/tag78.xml" /><Relationship Id="rId9" Type="http://schemas.openxmlformats.org/officeDocument/2006/relationships/tags" Target="../tags/tag79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52.png" /><Relationship Id="rId11" Type="http://schemas.openxmlformats.org/officeDocument/2006/relationships/tags" Target="../tags/tag88.xml" /><Relationship Id="rId2" Type="http://schemas.openxmlformats.org/officeDocument/2006/relationships/notesSlide" Target="../notesSlides/notesSlide36.xml" /><Relationship Id="rId3" Type="http://schemas.openxmlformats.org/officeDocument/2006/relationships/tags" Target="../tags/tag81.xml" /><Relationship Id="rId4" Type="http://schemas.openxmlformats.org/officeDocument/2006/relationships/tags" Target="../tags/tag82.xml" /><Relationship Id="rId5" Type="http://schemas.openxmlformats.org/officeDocument/2006/relationships/tags" Target="../tags/tag83.xml" /><Relationship Id="rId6" Type="http://schemas.openxmlformats.org/officeDocument/2006/relationships/tags" Target="../tags/tag84.xml" /><Relationship Id="rId7" Type="http://schemas.openxmlformats.org/officeDocument/2006/relationships/tags" Target="../tags/tag85.xml" /><Relationship Id="rId8" Type="http://schemas.openxmlformats.org/officeDocument/2006/relationships/tags" Target="../tags/tag86.xml" /><Relationship Id="rId9" Type="http://schemas.openxmlformats.org/officeDocument/2006/relationships/tags" Target="../tags/tag87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53.png" /><Relationship Id="rId11" Type="http://schemas.openxmlformats.org/officeDocument/2006/relationships/tags" Target="../tags/tag96.xml" /><Relationship Id="rId12" Type="http://schemas.openxmlformats.org/officeDocument/2006/relationships/tags" Target="../tags/tag97.xml" /><Relationship Id="rId2" Type="http://schemas.openxmlformats.org/officeDocument/2006/relationships/notesSlide" Target="../notesSlides/notesSlide37.xml" /><Relationship Id="rId3" Type="http://schemas.openxmlformats.org/officeDocument/2006/relationships/tags" Target="../tags/tag89.xml" /><Relationship Id="rId4" Type="http://schemas.openxmlformats.org/officeDocument/2006/relationships/tags" Target="../tags/tag90.xml" /><Relationship Id="rId5" Type="http://schemas.openxmlformats.org/officeDocument/2006/relationships/tags" Target="../tags/tag91.xml" /><Relationship Id="rId6" Type="http://schemas.openxmlformats.org/officeDocument/2006/relationships/tags" Target="../tags/tag92.xml" /><Relationship Id="rId7" Type="http://schemas.openxmlformats.org/officeDocument/2006/relationships/tags" Target="../tags/tag93.xml" /><Relationship Id="rId8" Type="http://schemas.openxmlformats.org/officeDocument/2006/relationships/tags" Target="../tags/tag94.xml" /><Relationship Id="rId9" Type="http://schemas.openxmlformats.org/officeDocument/2006/relationships/tags" Target="../tags/tag95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8.xml" /><Relationship Id="rId3" Type="http://schemas.openxmlformats.org/officeDocument/2006/relationships/tags" Target="../tags/tag98.xml" /><Relationship Id="rId4" Type="http://schemas.openxmlformats.org/officeDocument/2006/relationships/tags" Target="../tags/tag99.xml" /><Relationship Id="rId5" Type="http://schemas.openxmlformats.org/officeDocument/2006/relationships/tags" Target="../tags/tag100.xml" /><Relationship Id="rId6" Type="http://schemas.openxmlformats.org/officeDocument/2006/relationships/tags" Target="../tags/tag101.xml" /><Relationship Id="rId7" Type="http://schemas.openxmlformats.org/officeDocument/2006/relationships/image" Target="../media/image54.png" /><Relationship Id="rId8" Type="http://schemas.openxmlformats.org/officeDocument/2006/relationships/tags" Target="../tags/tag102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39.xml" /><Relationship Id="rId3" Type="http://schemas.openxmlformats.org/officeDocument/2006/relationships/tags" Target="../tags/tag103.xml" /><Relationship Id="rId4" Type="http://schemas.openxmlformats.org/officeDocument/2006/relationships/tags" Target="../tags/tag104.xml" /><Relationship Id="rId5" Type="http://schemas.openxmlformats.org/officeDocument/2006/relationships/tags" Target="../tags/tag105.xml" /><Relationship Id="rId6" Type="http://schemas.openxmlformats.org/officeDocument/2006/relationships/tags" Target="../tags/tag106.xml" /><Relationship Id="rId7" Type="http://schemas.openxmlformats.org/officeDocument/2006/relationships/image" Target="../media/image55.png" /><Relationship Id="rId8" Type="http://schemas.openxmlformats.org/officeDocument/2006/relationships/tags" Target="../tags/tag107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9.png" /><Relationship Id="rId4" Type="http://schemas.openxmlformats.org/officeDocument/2006/relationships/tags" Target="../tags/tag4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0.xml" /><Relationship Id="rId3" Type="http://schemas.openxmlformats.org/officeDocument/2006/relationships/image" Target="../media/image2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41.xml" /><Relationship Id="rId3" Type="http://schemas.openxmlformats.org/officeDocument/2006/relationships/tags" Target="../tags/tag108.xml" /><Relationship Id="rId4" Type="http://schemas.openxmlformats.org/officeDocument/2006/relationships/image" Target="../media/image56.png" /><Relationship Id="rId5" Type="http://schemas.openxmlformats.org/officeDocument/2006/relationships/tags" Target="../tags/tag109.xml" /><Relationship Id="rId6" Type="http://schemas.openxmlformats.org/officeDocument/2006/relationships/image" Target="../media/image57.png" /><Relationship Id="rId7" Type="http://schemas.openxmlformats.org/officeDocument/2006/relationships/tags" Target="../tags/tag110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42.xml" /><Relationship Id="rId3" Type="http://schemas.openxmlformats.org/officeDocument/2006/relationships/tags" Target="../tags/tag111.xml" /><Relationship Id="rId4" Type="http://schemas.openxmlformats.org/officeDocument/2006/relationships/image" Target="../media/image57.png" /><Relationship Id="rId5" Type="http://schemas.openxmlformats.org/officeDocument/2006/relationships/tags" Target="../tags/tag112.xml" /><Relationship Id="rId6" Type="http://schemas.openxmlformats.org/officeDocument/2006/relationships/image" Target="../media/image58.png" /><Relationship Id="rId7" Type="http://schemas.openxmlformats.org/officeDocument/2006/relationships/tags" Target="../tags/tag113.xm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43.xml" /><Relationship Id="rId3" Type="http://schemas.openxmlformats.org/officeDocument/2006/relationships/tags" Target="../tags/tag114.xml" /><Relationship Id="rId4" Type="http://schemas.openxmlformats.org/officeDocument/2006/relationships/image" Target="../media/image59.png" /><Relationship Id="rId5" Type="http://schemas.openxmlformats.org/officeDocument/2006/relationships/tags" Target="../tags/tag115.xm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4.xml" /><Relationship Id="rId3" Type="http://schemas.openxmlformats.org/officeDocument/2006/relationships/image" Target="../media/image60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5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20.png" /><Relationship Id="rId4" Type="http://schemas.openxmlformats.org/officeDocument/2006/relationships/video" Target="../media/media1.mp4" /><Relationship Id="rId5" Type="http://schemas.microsoft.com/office/2007/relationships/media" Target="../media/media1.mp4" /><Relationship Id="rId6" Type="http://schemas.openxmlformats.org/officeDocument/2006/relationships/image" Target="../media/image21.png" /><Relationship Id="rId7" Type="http://schemas.openxmlformats.org/officeDocument/2006/relationships/tags" Target="../tags/tag6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tags" Target="../tags/tag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2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24.png" /><Relationship Id="rId4" Type="http://schemas.openxmlformats.org/officeDocument/2006/relationships/tags" Target="../tags/tag8.xml" /><Relationship Id="rId5" Type="http://schemas.openxmlformats.org/officeDocument/2006/relationships/tags" Target="../tags/tag9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7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709545" y="2029460"/>
            <a:ext cx="7416165" cy="2798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4000" b="1">
                <a:latin typeface="Times New Roman" panose="02020603050405020304" charset="0"/>
                <a:cs typeface="Times New Roman" panose="02020603050405020304" charset="0"/>
              </a:rPr>
              <a:t>24 Solar Terms</a:t>
            </a:r>
            <a:endParaRPr lang="en-US" altLang="zh-CN" sz="4000" b="1"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 b="1">
                <a:latin typeface="Times New Roman" panose="02020603050405020304" charset="0"/>
                <a:cs typeface="Times New Roman" panose="02020603050405020304" charset="0"/>
              </a:rPr>
              <a:t>                          -  </a:t>
            </a:r>
            <a:r>
              <a:rPr lang="en-US" sz="3600" b="1" kern="0"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Grain In Ear</a:t>
            </a:r>
            <a:endParaRPr lang="en-US" altLang="zh-CN" sz="3600" b="1">
              <a:effectLst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3600" b="1"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                      </a:t>
            </a:r>
            <a:r>
              <a:rPr lang="zh-CN" altLang="en-US" sz="3600" b="1">
                <a:effectLst/>
                <a:latin typeface="Times New Roman" panose="02020603050405020304" charset="0"/>
                <a:cs typeface="Times New Roman" panose="02020603050405020304" charset="0"/>
                <a:sym typeface="+mn-ea"/>
              </a:rPr>
              <a:t>（芒种）</a:t>
            </a:r>
            <a:endParaRPr lang="en-US" altLang="zh-CN" sz="3600" b="1">
              <a:solidFill>
                <a:schemeClr val="tx1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36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884920" y="-147955"/>
            <a:ext cx="2181225" cy="336486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2573000" y="11074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6160" y="2077720"/>
            <a:ext cx="7891780" cy="3169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signify   [ˈsɪɡnɪfaɪ] v. 代表，表示，象征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【拓展】significant重大的；有效的；有意义的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【例句】</a:t>
            </a:r>
            <a:r>
              <a:rPr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A misty morning does not signify a cloudy day.  </a:t>
            </a:r>
            <a:endParaRPr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 </a:t>
            </a:r>
            <a:r>
              <a:rPr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有雾的早晨并不代表就是阴天。</a:t>
            </a:r>
            <a:endParaRPr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63180" y="904875"/>
            <a:ext cx="4003675" cy="40036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05255" y="1774825"/>
            <a:ext cx="6659245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ripen    [ˈraɪpən]   v. (使)成熟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【例句】</a:t>
            </a:r>
            <a:r>
              <a:rPr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I'm waiting for the apples to ripen.  </a:t>
            </a:r>
            <a:r>
              <a:rPr 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</a:t>
            </a:r>
            <a:endParaRPr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</a:t>
            </a:r>
            <a:r>
              <a:rPr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我在等这些苹果成熟。</a:t>
            </a:r>
            <a:endParaRPr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4" name="图片 3" descr="1fd953fe30ae7fe395369f3c3bf6437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50150" y="1543050"/>
            <a:ext cx="4144010" cy="41592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4200" y="1905000"/>
            <a:ext cx="11404600" cy="3322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250000"/>
              </a:lnSpc>
            </a:pPr>
            <a:r>
              <a:rPr sz="2800" b="1">
                <a:latin typeface="Times New Roman" panose="02020603050405020304" charset="0"/>
                <a:cs typeface="Times New Roman" panose="02020603050405020304" charset="0"/>
                <a:sym typeface="+mn-lt"/>
              </a:rPr>
              <a:t>agricultural  [ˌæɡrɪˈkʌltʃərəl] adj. 农业的</a:t>
            </a:r>
            <a:endParaRPr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250000"/>
              </a:lnSpc>
            </a:pPr>
            <a:r>
              <a:rPr lang="zh-CN" sz="28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lt"/>
              </a:rPr>
              <a:t>【例句】</a:t>
            </a:r>
            <a:r>
              <a:rPr sz="2800" b="1">
                <a:latin typeface="Times New Roman" panose="02020603050405020304" charset="0"/>
                <a:cs typeface="Times New Roman" panose="02020603050405020304" charset="0"/>
                <a:sym typeface="+mn-lt"/>
              </a:rPr>
              <a:t>Rivers are a blessing for an agricultural country.  </a:t>
            </a:r>
            <a:endParaRPr sz="2800" b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250000"/>
              </a:lnSpc>
            </a:pPr>
            <a:r>
              <a:rPr lang="en-US" sz="2800" b="1">
                <a:latin typeface="Times New Roman" panose="02020603050405020304" charset="0"/>
                <a:cs typeface="Times New Roman" panose="02020603050405020304" charset="0"/>
                <a:sym typeface="+mn-lt"/>
              </a:rPr>
              <a:t>               </a:t>
            </a:r>
            <a:r>
              <a:rPr sz="2800" b="1">
                <a:latin typeface="Times New Roman" panose="02020603050405020304" charset="0"/>
                <a:cs typeface="Times New Roman" panose="02020603050405020304" charset="0"/>
                <a:sym typeface="+mn-lt"/>
              </a:rPr>
              <a:t>河流是农业国的福祉。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10" name="图片 9" descr="9d983f57f384c3a13905b5f3e0e5dbd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87080" y="2066925"/>
            <a:ext cx="3430270" cy="43675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6160" y="1629410"/>
            <a:ext cx="6238240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rainfall      [ˈreɪnfɔːl]   n. 降雨量;下雨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【拓展】Rainfall is also increased in cities.  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城市的降雨量也在增加。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7717" y="828252"/>
            <a:ext cx="5202436" cy="5202436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solidFill>
                  <a:srgbClr val="E7882C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solidFill>
                <a:srgbClr val="E7882C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29690" y="1629410"/>
            <a:ext cx="6141085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plum     [plʌm] n. 梅子;李子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The plum is coated with sugar.  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梅子的外面裹着糖。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104" name="图片 103"/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rot="6660000">
            <a:off x="7393940" y="2175510"/>
            <a:ext cx="2848610" cy="305371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7400" y="1699260"/>
            <a:ext cx="10842625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sacrificial   [ˌsækrɪˈfɪʃl] adj. 用于祭献的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【拓展】Only one faith worships a person known primarily for his sacrificial love.  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 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只有一种信仰崇拜一位为爱献身的人。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6" name="图片 5" descr="C:\Users\admin\Desktop\素材\51miz-E1109229-69FCDA60.png51miz-E1109229-69FCDA6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063472" y="359728"/>
            <a:ext cx="4566553" cy="45662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1865" y="1569085"/>
            <a:ext cx="9751060" cy="3907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pray     [preɪ]   v. 祈祷;祷告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【拓展】pray for 恳求，请求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【例句】</a:t>
            </a:r>
            <a:r>
              <a:rPr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During the Spring Festival, some people would visit temples to pray for happiness, wealth and health.  </a:t>
            </a:r>
            <a:r>
              <a:rPr 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</a:t>
            </a:r>
            <a:endParaRPr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 </a:t>
            </a:r>
            <a:r>
              <a:rPr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春节期间，有些人会去到庙里祈求喜乐、富贵与健康。</a:t>
            </a:r>
            <a:endParaRPr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54873" y="591028"/>
            <a:ext cx="2820491" cy="2820491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0560" y="1629410"/>
            <a:ext cx="11404600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harvest     [ˈhɑːrvɪst] n. 收割;收获;收成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【拓展】</a:t>
            </a: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Rice farmers here still plant and harvest their crops by hand.  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 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这里的稻农仍然用手工种植和收割庄稼。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190230" y="-85090"/>
            <a:ext cx="3442335" cy="34423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6160" y="1774825"/>
            <a:ext cx="9059545" cy="3907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flour     [ˈflaʊər] n. (尤指小麦的)面粉;(谷物磨成的)粉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【拓展】wheat flour 小麦粉rice flour 米粉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  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corn flour 玉米面；玉米淀粉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【例句】</a:t>
            </a:r>
            <a:r>
              <a:rPr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Flour is sold by the kilogram.  </a:t>
            </a:r>
            <a:endParaRPr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</a:t>
            </a:r>
            <a:r>
              <a:rPr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面粉按公斤出售。</a:t>
            </a:r>
            <a:endParaRPr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598503" y="1236189"/>
            <a:ext cx="880909" cy="3772211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89405" y="1774825"/>
            <a:ext cx="6724650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farewell   [ˌferˈwel] n. 告别;辞行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【拓展】She bowed farewell to her friend.  </a:t>
            </a: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 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她向朋友鞠躬告别。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38459" y="668472"/>
            <a:ext cx="3688065" cy="37811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4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" name="矩形: 圆角 9"/>
          <p:cNvSpPr/>
          <p:nvPr/>
        </p:nvSpPr>
        <p:spPr>
          <a:xfrm>
            <a:off x="2419350" y="952500"/>
            <a:ext cx="8807572" cy="45339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3429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28950" y="1303020"/>
            <a:ext cx="31432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zh-CN" altLang="en-US" sz="4400" b="1">
                <a:ln w="3175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学习目标</a:t>
            </a:r>
            <a:endParaRPr kumimoji="1" lang="zh-CN" altLang="en-US" sz="4400" b="1">
              <a:ln w="3175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18075" y="2071370"/>
            <a:ext cx="486410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200000"/>
              </a:lnSpc>
              <a:buBlip>
                <a:blip r:embed="rId3"/>
              </a:buBlip>
            </a:pPr>
            <a:r>
              <a:rPr lang="zh-CN" altLang="en-US" sz="3200" b="1">
                <a:sym typeface="+mn-ea"/>
              </a:rPr>
              <a:t>认识芒种；</a:t>
            </a:r>
            <a:endParaRPr lang="zh-CN" altLang="en-US" sz="3200" b="1"/>
          </a:p>
          <a:p>
            <a:pPr indent="0" fontAlgn="auto">
              <a:lnSpc>
                <a:spcPct val="200000"/>
              </a:lnSpc>
              <a:buBlip>
                <a:blip r:embed="rId3"/>
              </a:buBlip>
            </a:pPr>
            <a:r>
              <a:rPr lang="zh-CN" altLang="en-US" sz="3200" b="1">
                <a:sym typeface="+mn-ea"/>
              </a:rPr>
              <a:t>认识芒种的相关内容；</a:t>
            </a:r>
            <a:endParaRPr lang="zh-CN" altLang="en-US" sz="3200" b="1"/>
          </a:p>
          <a:p>
            <a:pPr indent="0" fontAlgn="auto">
              <a:lnSpc>
                <a:spcPct val="200000"/>
              </a:lnSpc>
              <a:buBlip>
                <a:blip r:embed="rId3"/>
              </a:buBlip>
            </a:pPr>
            <a:r>
              <a:rPr lang="zh-CN" altLang="en-US" sz="3200" b="1">
                <a:sym typeface="+mn-ea"/>
              </a:rPr>
              <a:t>学会表达。</a:t>
            </a:r>
            <a:endParaRPr lang="zh-CN" altLang="en-US" sz="3200" b="1"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8400" y="1774825"/>
            <a:ext cx="6767195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gratitude    [ˈɡrætɪtuːd] n. 感激;感谢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【拓展】</a:t>
            </a: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He smiled at them with gratitude.  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  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他向他们笑了笑表示谢意。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48222" y="2172293"/>
            <a:ext cx="3507130" cy="4114676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6160" y="1629410"/>
            <a:ext cx="9653905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liveliness    [lɪvliːnəs]   n. 活泼；生动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【拓展】</a:t>
            </a: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R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eaders can experience the vividness and liveliness of reading.  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读者可以体验阅读的生动性与活泼性。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176340" y="591029"/>
            <a:ext cx="2707182" cy="2707182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73810" y="1702435"/>
            <a:ext cx="7308215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excitement   [ɪkˈsaɪtmənt] n. 激动;兴奋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【拓展】Excitement was shining in her eyes.  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 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她眼里闪着兴奋的光芒。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463280" y="3428699"/>
            <a:ext cx="2823185" cy="2861612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6160" y="1629410"/>
            <a:ext cx="8119110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youngster    [ˈjʌŋstər] n. 年轻人;少年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【拓展】Firefighters managed to get the youngster out.  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消防员设法把小女孩救了出来。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7" name="图片 6" descr="51miz-E1170502-0CB3D38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7416165" y="501015"/>
            <a:ext cx="4311015" cy="32334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2150" y="1504315"/>
            <a:ext cx="9902825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southeastern  [ˌsaʊˈθistərn] adj. 东南的,东南部的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【拓展】Moldova is a landlocked country located in southeastern Europe.  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摩尔多瓦是一个欧洲东南部的内陆国家。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4" name="图片 3" descr="51miz-E1000078-FD39713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541385" y="420370"/>
            <a:ext cx="3274060" cy="300863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40485" y="1774825"/>
            <a:ext cx="6519545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wrestle    [ˈresl]   v. 摔跤;奋力对付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【拓展】They taught me to wrestle.  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 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他们教我去摔跤。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02805" y="2049145"/>
            <a:ext cx="3476625" cy="305054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solidFill>
                  <a:srgbClr val="E7882C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solidFill>
                <a:srgbClr val="E7882C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6160" y="1774825"/>
            <a:ext cx="8119110" cy="3599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3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newlywed   [ˈnuliˌwɛd]  n. 新婚夫妇;新婚的人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【拓展】My newlywed wife and I are deeply in love.  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300000"/>
              </a:lnSpc>
            </a:pP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我和我的新婚妻子彼此深爱着对方。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105" name="图片 104"/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04150" y="828040"/>
            <a:ext cx="3714115" cy="44100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矩形: 圆角 6"/>
          <p:cNvSpPr/>
          <p:nvPr/>
        </p:nvSpPr>
        <p:spPr>
          <a:xfrm>
            <a:off x="1111189" y="1700242"/>
            <a:ext cx="9969622" cy="32385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3429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02050" y="2998077"/>
            <a:ext cx="517505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introduction</a:t>
            </a:r>
            <a:endParaRPr kumimoji="1" lang="en-US" altLang="zh-CN" sz="48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12613" y="3090257"/>
            <a:ext cx="18459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 02</a:t>
            </a:r>
            <a:endParaRPr kumimoji="1" lang="en-US" altLang="zh-CN" sz="32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cxnSp>
        <p:nvCxnSpPr>
          <p:cNvPr id="8" name="直线连接符 7"/>
          <p:cNvCxnSpPr/>
          <p:nvPr/>
        </p:nvCxnSpPr>
        <p:spPr>
          <a:xfrm flipH="1">
            <a:off x="4141817" y="2714105"/>
            <a:ext cx="0" cy="139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6c9ffb694f867df687dcf52f4bf19d43">
            <a:hlinkClick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200275" y="526415"/>
            <a:ext cx="3394075" cy="58058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22678" y="1757681"/>
            <a:ext cx="4966432" cy="4966430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" y="2386330"/>
            <a:ext cx="2720340" cy="419608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809875" y="1367155"/>
            <a:ext cx="8726805" cy="431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kumimoji="1"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The Chinese solar calendar divides the yea</a:t>
            </a:r>
            <a:r>
              <a:rPr kumimoji="1"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r</a:t>
            </a:r>
            <a:r>
              <a:rPr kumimoji="1"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into 24 solar terms. Grain in Ear, (Chinese 芒种), the 9th solar term, begins on June 6 this year and ends on June 20.</a:t>
            </a:r>
            <a:endParaRPr kumimoji="1"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  <a:p>
            <a:pPr indent="457200" fontAlgn="auto">
              <a:lnSpc>
                <a:spcPct val="200000"/>
              </a:lnSpc>
            </a:pPr>
            <a:r>
              <a:rPr kumimoji="1"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The </a:t>
            </a:r>
            <a:r>
              <a:rPr kumimoji="1" lang="zh-CN" altLang="en-US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arrival </a:t>
            </a:r>
            <a:r>
              <a:rPr kumimoji="1"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of Grain in Ear </a:t>
            </a:r>
            <a:r>
              <a:rPr kumimoji="1" lang="zh-CN" altLang="en-US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signifies</a:t>
            </a:r>
            <a:r>
              <a:rPr kumimoji="1"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the </a:t>
            </a:r>
            <a:r>
              <a:rPr kumimoji="1" lang="zh-CN" altLang="en-US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ripening</a:t>
            </a:r>
            <a:r>
              <a:rPr kumimoji="1"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of crops such as </a:t>
            </a:r>
            <a:r>
              <a:rPr kumimoji="1" lang="zh-CN" altLang="en-US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barley and wheat</a:t>
            </a:r>
            <a:r>
              <a:rPr kumimoji="1"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. </a:t>
            </a:r>
            <a:r>
              <a:rPr kumimoji="1"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It is also a busy period for farmers.</a:t>
            </a:r>
            <a:endParaRPr kumimoji="1"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95070" y="434975"/>
            <a:ext cx="44977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zh-CN" sz="3200" b="1">
                <a:solidFill>
                  <a:srgbClr val="A4653A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introduction</a:t>
            </a:r>
            <a:endParaRPr kumimoji="1" lang="en-US" altLang="zh-CN" sz="3200" b="1">
              <a:solidFill>
                <a:srgbClr val="A4653A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3050" y="3602990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到来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808095" y="4984115"/>
            <a:ext cx="1513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大麦和小麦</a:t>
            </a:r>
            <a:endParaRPr lang="zh-CN" altLang="en-US" b="1"/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692265" y="3602990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代表着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8614410" y="3602990"/>
            <a:ext cx="1416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未成熟的</a:t>
            </a:r>
            <a:endParaRPr lang="zh-CN" altLang="en-US" b="1"/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0" name="图片 99"/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924175" y="871220"/>
            <a:ext cx="6647815" cy="5330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3000">
    <p:push dir="u"/>
  </p:transition>
  <p:timing/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文本框 8"/>
          <p:cNvSpPr txBox="1"/>
          <p:nvPr/>
        </p:nvSpPr>
        <p:spPr>
          <a:xfrm>
            <a:off x="1037590" y="2075815"/>
            <a:ext cx="9915525" cy="3124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200000"/>
              </a:lnSpc>
            </a:pPr>
            <a:r>
              <a:rPr kumimoji="1"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        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The solar terms were created thousands of years ago to </a:t>
            </a:r>
            <a:endParaRPr kumimoji="1" sz="24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200000"/>
              </a:lnSpc>
            </a:pPr>
            <a:r>
              <a:rPr kumimoji="1"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guide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agricultural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production. The culture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remains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useful today to guide people's lives through special foods, cultura ceremonies and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healthy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living tips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that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correspond with 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each term.</a:t>
            </a:r>
            <a:endParaRPr kumimoji="1" sz="24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95070" y="434975"/>
            <a:ext cx="44977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zh-CN" sz="3200" b="1">
                <a:solidFill>
                  <a:srgbClr val="A4653A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introduction</a:t>
            </a:r>
            <a:endParaRPr kumimoji="1" lang="en-US" altLang="zh-CN" sz="3200" b="1">
              <a:solidFill>
                <a:srgbClr val="A4653A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59685" y="2891790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农业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9067165" y="4354195"/>
            <a:ext cx="1513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健康生活</a:t>
            </a:r>
            <a:endParaRPr lang="zh-CN" altLang="en-US" b="1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768465" y="3549015"/>
            <a:ext cx="1534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/>
              <a:t>v. </a:t>
            </a:r>
            <a:r>
              <a:rPr lang="zh-CN" altLang="en-US" b="1"/>
              <a:t>仍然是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3059430" y="5200650"/>
            <a:ext cx="2533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与</a:t>
            </a:r>
            <a:r>
              <a:rPr lang="en-US" altLang="zh-CN" b="1"/>
              <a:t>......</a:t>
            </a:r>
            <a:r>
              <a:rPr lang="zh-CN" altLang="en-US" b="1"/>
              <a:t>相符合</a:t>
            </a:r>
            <a:endParaRPr lang="zh-CN" altLang="en-US" b="1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90330" y="288290"/>
            <a:ext cx="2971800" cy="297180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rcRect l="5143" r="8083" b="12552"/>
          <a:stretch>
            <a:fillRect/>
          </a:stretch>
        </p:blipFill>
        <p:spPr>
          <a:xfrm>
            <a:off x="-4487" y="5394895"/>
            <a:ext cx="12196487" cy="1463106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矩形: 圆角 6"/>
          <p:cNvSpPr/>
          <p:nvPr/>
        </p:nvSpPr>
        <p:spPr>
          <a:xfrm>
            <a:off x="1111189" y="1700242"/>
            <a:ext cx="9969622" cy="32385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3429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02050" y="2998077"/>
            <a:ext cx="517505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The custom</a:t>
            </a:r>
            <a:endParaRPr kumimoji="1" lang="en-US" altLang="zh-CN" sz="48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12613" y="3090257"/>
            <a:ext cx="18459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 03</a:t>
            </a:r>
            <a:endParaRPr kumimoji="1" lang="en-US" altLang="zh-CN" sz="32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cxnSp>
        <p:nvCxnSpPr>
          <p:cNvPr id="8" name="直线连接符 7"/>
          <p:cNvCxnSpPr/>
          <p:nvPr/>
        </p:nvCxnSpPr>
        <p:spPr>
          <a:xfrm flipH="1">
            <a:off x="4141817" y="2714105"/>
            <a:ext cx="0" cy="139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文本框 8"/>
          <p:cNvSpPr txBox="1"/>
          <p:nvPr/>
        </p:nvSpPr>
        <p:spPr>
          <a:xfrm>
            <a:off x="515620" y="1367155"/>
            <a:ext cx="11160760" cy="431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Rainfall increases during Grain in Ear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compared to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the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previous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eight solar terms. </a:t>
            </a:r>
            <a:r>
              <a:rPr kumimoji="1" sz="2400" u="sng">
                <a:solidFill>
                  <a:schemeClr val="accent2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Regions in the middle and lower reaches of the Yangtze River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are about to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enter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the Plum Rains season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.</a:t>
            </a:r>
            <a:endParaRPr kumimoji="1" sz="24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  <a:p>
            <a:pPr indent="457200" fontAlgn="auto">
              <a:lnSpc>
                <a:spcPct val="200000"/>
              </a:lnSpc>
            </a:pP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Plum Rains, often occurring during June and July,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refer to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the long period of continuous rainy or cloudy weather. This happens to be the time for plums to ripen, which explains the origin of its name. Plum Rains is a good period for growing rice,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vegetables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and fruits.</a:t>
            </a:r>
            <a:endParaRPr kumimoji="1" sz="24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95070" y="434975"/>
            <a:ext cx="44977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zh-CN" sz="3200" b="1">
                <a:solidFill>
                  <a:srgbClr val="A4653A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An increase in rainfall</a:t>
            </a:r>
            <a:endParaRPr kumimoji="1" lang="en-US" altLang="zh-CN" sz="3200" b="1">
              <a:solidFill>
                <a:srgbClr val="A4653A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23635" y="1367155"/>
            <a:ext cx="1686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与</a:t>
            </a:r>
            <a:r>
              <a:rPr lang="en-US" altLang="zh-CN" b="1"/>
              <a:t>......</a:t>
            </a:r>
            <a:r>
              <a:rPr lang="zh-CN" altLang="en-US" b="1"/>
              <a:t>相比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703945" y="2878455"/>
            <a:ext cx="1513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将要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8410575" y="1367155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先前的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026660" y="2878455"/>
            <a:ext cx="2993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长江中下游地区</a:t>
            </a:r>
            <a:endParaRPr lang="zh-CN" altLang="en-US" b="1"/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10344150" y="5758815"/>
            <a:ext cx="1513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蔬菜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8830945" y="4989195"/>
            <a:ext cx="1934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李子成熟的时候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7571740" y="3627755"/>
            <a:ext cx="1513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涉及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1189355" y="2891155"/>
            <a:ext cx="1513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梅雨季节</a:t>
            </a:r>
            <a:endParaRPr lang="zh-CN" altLang="en-US" b="1">
              <a:solidFill>
                <a:srgbClr val="FF0000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226550" y="-329565"/>
            <a:ext cx="2449830" cy="2065020"/>
            <a:chOff x="6679452" y="1434551"/>
            <a:chExt cx="4073592" cy="4073592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3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338552">
              <a:off x="7798828" y="2696169"/>
              <a:ext cx="1812385" cy="211612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6679452" y="1434551"/>
              <a:ext cx="4073592" cy="407359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0" grpId="0"/>
      <p:bldP spid="8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文本框 8"/>
          <p:cNvSpPr txBox="1"/>
          <p:nvPr/>
        </p:nvSpPr>
        <p:spPr>
          <a:xfrm>
            <a:off x="651510" y="1038860"/>
            <a:ext cx="10888980" cy="431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"An Miao" (meaning seedling protection) is a traditional farming activity of southern Anhui province that has been practiced since the early Ming Dynasty (1368-1644). Every year when Grain in Ear comes, they hold the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sacrificial ceremony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to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pray for good harvests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in the fall. People make different types of bread from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wheat flour 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and color them with vegetable juice. The bread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is used as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a sacrificial offering to pray for a good harvest and people's safety.</a:t>
            </a:r>
            <a:endParaRPr kumimoji="1" sz="24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95070" y="434975"/>
            <a:ext cx="44977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zh-CN" sz="3200" b="1">
                <a:solidFill>
                  <a:srgbClr val="A4653A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Pray for good harvest</a:t>
            </a:r>
            <a:endParaRPr kumimoji="1" lang="en-US" altLang="zh-CN" sz="3200" b="1">
              <a:solidFill>
                <a:srgbClr val="A4653A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06765" y="2543810"/>
            <a:ext cx="15690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祭祀礼仪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6132195" y="4681855"/>
            <a:ext cx="1513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被用作</a:t>
            </a:r>
            <a:r>
              <a:rPr lang="en-US" altLang="zh-CN" b="1"/>
              <a:t>...</a:t>
            </a:r>
            <a:endParaRPr lang="en-US" altLang="zh-CN" b="1"/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2022475" y="3938270"/>
            <a:ext cx="1609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祈求好收成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9598025" y="3938270"/>
            <a:ext cx="1416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小麦粉</a:t>
            </a:r>
            <a:endParaRPr lang="zh-CN" altLang="en-US" b="1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18625" y="4681855"/>
            <a:ext cx="2289810" cy="21761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689465" y="-79375"/>
            <a:ext cx="2412365" cy="2412365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1195070" y="434975"/>
            <a:ext cx="44977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zh-CN" sz="3200" b="1">
                <a:solidFill>
                  <a:srgbClr val="A4653A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Say farewell to the flora</a:t>
            </a:r>
            <a:endParaRPr kumimoji="1" lang="en-US" altLang="zh-CN" sz="3200" b="1">
              <a:solidFill>
                <a:srgbClr val="A4653A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90900" y="2771140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花神</a:t>
            </a:r>
            <a:endParaRPr lang="zh-CN" altLang="en-US" b="1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381125" y="3494405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告别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4871085" y="3494405"/>
            <a:ext cx="2486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表达他们的感激之情</a:t>
            </a:r>
            <a:endParaRPr lang="zh-CN" altLang="en-US" b="1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497695" y="4264660"/>
            <a:ext cx="2596515" cy="259334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4871085" y="4221480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存在</a:t>
            </a:r>
            <a:endParaRPr lang="zh-CN" altLang="en-US" b="1"/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3315335" y="5777230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红楼梦</a:t>
            </a:r>
            <a:endParaRPr lang="zh-CN" altLang="en-US" b="1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582930" y="1303020"/>
            <a:ext cx="11061700" cy="431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In ancient China, on the second day of the second solar month, people welcome the arrival of the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Flower Goddess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. During Grain in Ear people hold sacrificial ceremonies to bid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farewell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to the flora and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show their gratitude</a:t>
            </a:r>
            <a:r>
              <a:rPr kumimoji="1" sz="24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.</a:t>
            </a:r>
            <a:endParaRPr kumimoji="1" sz="24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  <a:p>
            <a:pPr indent="457200" fontAlgn="auto">
              <a:lnSpc>
                <a:spcPct val="200000"/>
              </a:lnSpc>
            </a:pP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Today, this custom does not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exist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in many areas of China. The liveliness and excitement of the ceremony can still be seen in the 27th chapter of the Chinese classic novel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A Dream of Red Mansions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by Cao Xueqin.</a:t>
            </a:r>
            <a:endParaRPr kumimoji="1" sz="2400"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  <a:p>
            <a:pPr indent="457200" fontAlgn="auto">
              <a:lnSpc>
                <a:spcPct val="200000"/>
              </a:lnSpc>
            </a:pPr>
            <a:endParaRPr kumimoji="1" sz="240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8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文本框 8"/>
          <p:cNvSpPr txBox="1"/>
          <p:nvPr/>
        </p:nvSpPr>
        <p:spPr>
          <a:xfrm>
            <a:off x="810260" y="1971675"/>
            <a:ext cx="11061700" cy="431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Youngsters 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of the Dong people in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southeastern 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Guizhou province hold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mud wrestling matches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during Grain in Ear. On this day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newlywed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s,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accompanied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by their good friends, plant rice together. While planting, they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throw mud at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each other.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At the end of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this activity, whoever has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the most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mud on them proves they are the most popular person.</a:t>
            </a:r>
            <a:endParaRPr kumimoji="1" sz="2400"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95070" y="434975"/>
            <a:ext cx="44977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zh-CN" sz="3200" b="1">
                <a:solidFill>
                  <a:srgbClr val="A4653A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Mud wrestling</a:t>
            </a:r>
            <a:endParaRPr kumimoji="1" lang="en-US" altLang="zh-CN" sz="3200" b="1">
              <a:solidFill>
                <a:srgbClr val="A4653A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88490" y="1971675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年轻人</a:t>
            </a:r>
            <a:endParaRPr lang="zh-CN" altLang="en-US" b="1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974715" y="1971675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南部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0039985" y="2759710"/>
            <a:ext cx="1426845" cy="346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/>
              <a:t>摔跤比赛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6795770" y="4140835"/>
            <a:ext cx="1426845" cy="346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/>
              <a:t>扔泥巴</a:t>
            </a:r>
            <a:endParaRPr lang="zh-CN" altLang="en-US" b="1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9245600" y="4140835"/>
            <a:ext cx="1426845" cy="346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/>
              <a:t>在</a:t>
            </a:r>
            <a:r>
              <a:rPr lang="en-US" altLang="zh-CN" b="1"/>
              <a:t>...</a:t>
            </a:r>
            <a:r>
              <a:rPr lang="zh-CN" altLang="en-US" b="1"/>
              <a:t>的最后</a:t>
            </a:r>
            <a:endParaRPr lang="zh-CN" altLang="en-US" b="1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3943350" y="4945380"/>
            <a:ext cx="1426845" cy="346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/>
              <a:t>最多的</a:t>
            </a:r>
            <a:endParaRPr lang="zh-CN" altLang="en-US" b="1"/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8364855" y="3394710"/>
            <a:ext cx="1426845" cy="346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/>
              <a:t>陪伴</a:t>
            </a:r>
            <a:endParaRPr lang="zh-CN" altLang="en-US" b="1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6524625" y="3394710"/>
            <a:ext cx="1426845" cy="346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b="1"/>
              <a:t>新婚夫妻</a:t>
            </a:r>
            <a:endParaRPr lang="zh-CN" altLang="en-US" b="1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073515" y="121285"/>
            <a:ext cx="2393315" cy="2099945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4" grpId="0"/>
      <p:bldP spid="6" grpId="0"/>
      <p:bldP spid="8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1195070" y="434975"/>
            <a:ext cx="44977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zh-CN" sz="3200" b="1">
                <a:solidFill>
                  <a:srgbClr val="A4653A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Boil green plums</a:t>
            </a:r>
            <a:endParaRPr kumimoji="1" lang="en-US" altLang="zh-CN" sz="3200" b="1">
              <a:solidFill>
                <a:srgbClr val="A4653A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45845" y="2477135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传说</a:t>
            </a:r>
            <a:endParaRPr lang="zh-CN" altLang="en-US" b="1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871970" y="2477135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煮青梅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9348470" y="3244850"/>
            <a:ext cx="583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酸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9475470" y="3371850"/>
            <a:ext cx="583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酸</a:t>
            </a:r>
            <a:endParaRPr lang="zh-CN" altLang="en-US" b="1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424940" y="5332095"/>
            <a:ext cx="1113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改善</a:t>
            </a:r>
            <a:endParaRPr lang="zh-CN" altLang="en-US" b="1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8097520" y="4606925"/>
            <a:ext cx="972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降低</a:t>
            </a:r>
            <a:endParaRPr lang="zh-CN" altLang="en-US" b="1"/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1306830" y="4606925"/>
            <a:ext cx="1231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矿物质</a:t>
            </a:r>
            <a:endParaRPr lang="zh-CN" altLang="en-US" b="1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582930" y="1018540"/>
            <a:ext cx="11061700" cy="431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In South China, May and June are the season when plums become ripe. There was an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allusion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that Cao Cao and Liu Bei, two central figures in the Three Kingdoms period (AD220-280), talked about heroes whil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e boiling green plums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.</a:t>
            </a:r>
            <a:endParaRPr kumimoji="1" sz="2400"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200000"/>
              </a:lnSpc>
            </a:pPr>
            <a:r>
              <a:rPr kumimoji="1" lang="en-US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      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Green plums contain a variety of natural and high-quality organic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acids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and are rich in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minerals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. They can help clean blood, lower blood lipids,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eliminate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tiredness and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improve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one's looks. However, fresh plums are acerbic and need to be </a:t>
            </a:r>
            <a:endParaRPr kumimoji="1" sz="2400"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200000"/>
              </a:lnSpc>
            </a:pP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boiled before serving.</a:t>
            </a:r>
            <a:endParaRPr kumimoji="1" sz="2400"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307070" y="4188460"/>
            <a:ext cx="2920365" cy="2920365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4" grpId="0"/>
      <p:bldP spid="6" grpId="0"/>
      <p:bldP spid="8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1195070" y="434975"/>
            <a:ext cx="44977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zh-CN" sz="3200" b="1">
                <a:solidFill>
                  <a:srgbClr val="A4653A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Have light food</a:t>
            </a:r>
            <a:endParaRPr kumimoji="1" lang="en-US" altLang="zh-CN" sz="3200" b="1">
              <a:solidFill>
                <a:srgbClr val="A4653A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18130" y="1799590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油腻</a:t>
            </a:r>
            <a:endParaRPr lang="zh-CN" altLang="en-US" b="1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186045" y="1799590"/>
            <a:ext cx="1664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重口味的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10396855" y="1799590"/>
            <a:ext cx="843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健康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8373110" y="2532380"/>
            <a:ext cx="843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医药</a:t>
            </a:r>
            <a:endParaRPr lang="zh-CN" altLang="en-US" b="1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4848860" y="3339465"/>
            <a:ext cx="843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粗粮</a:t>
            </a:r>
            <a:endParaRPr lang="zh-CN" altLang="en-US" b="1"/>
          </a:p>
        </p:txBody>
      </p:sp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4103370" y="4879340"/>
            <a:ext cx="42697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少吃羊肉、猪肉、辣椒、洋葱和姜</a:t>
            </a:r>
            <a:endParaRPr lang="zh-CN" altLang="en-US" b="1"/>
          </a:p>
        </p:txBody>
      </p:sp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9672320" y="4750435"/>
            <a:ext cx="843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鼓励</a:t>
            </a:r>
            <a:endParaRPr lang="zh-CN" altLang="en-US" b="1"/>
          </a:p>
        </p:txBody>
      </p: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9422130" y="5591175"/>
            <a:ext cx="8439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经常</a:t>
            </a:r>
            <a:endParaRPr lang="zh-CN" altLang="en-US" b="1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266045" y="5080635"/>
            <a:ext cx="1777365" cy="1777365"/>
          </a:xfrm>
          <a:prstGeom prst="rect">
            <a:avLst/>
          </a:prstGeom>
          <a:effectLst/>
        </p:spPr>
      </p:pic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690880" y="1109980"/>
            <a:ext cx="11061700" cy="431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Do not eat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greasy 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or strongly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flavored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food</a:t>
            </a:r>
            <a:r>
              <a:rPr kumimoji="1" lang="en-US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during Grain in Ear, that's the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healthcare</a:t>
            </a:r>
            <a:r>
              <a:rPr kumimoji="1" lang="en-US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advice given more than a thousand years agby Chinese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pharmaceutical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expert SunSimiao of the Tang Dynasty (AD618-907).</a:t>
            </a:r>
            <a:endParaRPr kumimoji="1" sz="2400"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  <a:p>
            <a:pPr indent="457200" fontAlgn="auto">
              <a:lnSpc>
                <a:spcPct val="200000"/>
              </a:lnSpc>
            </a:pP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Generally, vegetables and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coarse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grains that work in lowering blood pressure and blood fat should be the first choice. During this season, people are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encouraged t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o consume</a:t>
            </a:r>
            <a:r>
              <a:rPr kumimoji="1" sz="2400">
                <a:solidFill>
                  <a:srgbClr val="00B05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less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lamb, pork, hot peppers, onions and ginger 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if they are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frequently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feeling thirsty and tired.</a:t>
            </a:r>
            <a:endParaRPr kumimoji="1" sz="2400"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4" grpId="0"/>
      <p:bldP spid="6" grpId="0"/>
      <p:bldP spid="8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文本框 8"/>
          <p:cNvSpPr txBox="1"/>
          <p:nvPr/>
        </p:nvSpPr>
        <p:spPr>
          <a:xfrm>
            <a:off x="744855" y="1272540"/>
            <a:ext cx="11061700" cy="431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The weather is hot during the Grain in Ear period, therefore vegetables and fruits of a cool nature are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recommended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.</a:t>
            </a:r>
            <a:endParaRPr kumimoji="1" sz="2400"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  <a:p>
            <a:pPr indent="457200" fontAlgn="auto">
              <a:lnSpc>
                <a:spcPct val="200000"/>
              </a:lnSpc>
            </a:pP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The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balsam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pear is a classic choice. It contains a lot of natural and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nourishing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water. It's also said to have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healing 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properties which are good for patients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suffering from 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high blood pressure or high blood sugar.</a:t>
            </a:r>
            <a:endParaRPr kumimoji="1" sz="2400"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195070" y="434975"/>
            <a:ext cx="7578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zh-CN" sz="3200" b="1">
                <a:solidFill>
                  <a:srgbClr val="A4653A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Eat fruits and vegetables with cool nature</a:t>
            </a:r>
            <a:endParaRPr kumimoji="1" lang="en-US" altLang="zh-CN" sz="3200" b="1">
              <a:solidFill>
                <a:srgbClr val="A4653A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63620" y="2686050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推荐</a:t>
            </a:r>
            <a:endParaRPr lang="zh-CN" altLang="en-US" b="1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997075" y="3429000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苦瓜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8883015" y="3429000"/>
            <a:ext cx="2486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天然滋养水</a:t>
            </a:r>
            <a:endParaRPr lang="zh-CN" altLang="en-US" b="1"/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486785" y="4182745"/>
            <a:ext cx="2486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治疗</a:t>
            </a:r>
            <a:endParaRPr lang="zh-CN" altLang="en-US" b="1"/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9601200" y="4247515"/>
            <a:ext cx="1049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遭受</a:t>
            </a:r>
            <a:endParaRPr lang="zh-CN" altLang="en-US" b="1"/>
          </a:p>
        </p:txBody>
      </p:sp>
      <p:pic>
        <p:nvPicPr>
          <p:cNvPr id="8" name="图片 7" descr="C:\Users\Administrator\Downloads\51miz-E1092576-49C2D877.png51miz-E1092576-49C2D87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5807710" y="4023995"/>
            <a:ext cx="4842510" cy="2705100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4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文本框 8"/>
          <p:cNvSpPr txBox="1"/>
          <p:nvPr/>
        </p:nvSpPr>
        <p:spPr>
          <a:xfrm>
            <a:off x="1132205" y="1734820"/>
            <a:ext cx="9926955" cy="43135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Other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recommendations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include </a:t>
            </a:r>
            <a:r>
              <a:rPr kumimoji="1" sz="2400" u="sng">
                <a:solidFill>
                  <a:schemeClr val="tx1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tomatoes,cucumbers, eggplant, celery, asparagus,water melon and strawberry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.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According to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Traditional Chinese Medicine theories, they are all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cool-natured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and can help </a:t>
            </a:r>
            <a:r>
              <a:rPr kumimoji="1" sz="240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eliminate heat in the body and promote digestion.</a:t>
            </a:r>
            <a:endParaRPr kumimoji="1" sz="2400">
              <a:solidFill>
                <a:srgbClr val="FF0000"/>
              </a:solidFill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72105" y="1734820"/>
            <a:ext cx="962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推荐</a:t>
            </a:r>
            <a:endParaRPr lang="zh-CN" altLang="en-US" b="1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009005" y="1734820"/>
            <a:ext cx="5133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西红柿、黄瓜、茄子、芹菜、芦笋、西瓜和草莓</a:t>
            </a:r>
            <a:endParaRPr lang="zh-CN" altLang="en-US" b="1"/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078345" y="3244850"/>
            <a:ext cx="2486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根据</a:t>
            </a:r>
            <a:r>
              <a:rPr lang="en-US" altLang="zh-CN" b="1"/>
              <a:t> </a:t>
            </a:r>
            <a:endParaRPr lang="en-US" altLang="zh-CN" b="1"/>
          </a:p>
        </p:txBody>
      </p:sp>
      <p:sp>
        <p:nvSpPr>
          <p:cNvPr id="4" name="矩形 3"/>
          <p:cNvSpPr/>
          <p:nvPr>
            <p:custDataLst>
              <p:tags r:id="rId5"/>
            </p:custDataLst>
          </p:nvPr>
        </p:nvSpPr>
        <p:spPr>
          <a:xfrm>
            <a:off x="1195070" y="434975"/>
            <a:ext cx="7578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zh-CN" sz="3200" b="1">
                <a:solidFill>
                  <a:srgbClr val="A4653A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Eat fruits and vegetables with cool nature</a:t>
            </a:r>
            <a:endParaRPr kumimoji="1" lang="en-US" altLang="zh-CN" sz="3200" b="1">
              <a:solidFill>
                <a:srgbClr val="A4653A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5616575" y="4064000"/>
            <a:ext cx="2486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凉性</a:t>
            </a:r>
            <a:r>
              <a:rPr lang="en-US" altLang="zh-CN" b="1"/>
              <a:t> </a:t>
            </a:r>
            <a:endParaRPr lang="en-US" altLang="zh-CN" b="1"/>
          </a:p>
        </p:txBody>
      </p:sp>
      <p:sp>
        <p:nvSpPr>
          <p:cNvPr id="8" name="文本框 7"/>
          <p:cNvSpPr txBox="1"/>
          <p:nvPr/>
        </p:nvSpPr>
        <p:spPr>
          <a:xfrm>
            <a:off x="1998345" y="4754880"/>
            <a:ext cx="24860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/>
              <a:t>清热解毒，促进消化</a:t>
            </a:r>
            <a:endParaRPr lang="zh-CN" altLang="en-US" b="1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90255" y="4061460"/>
            <a:ext cx="3568700" cy="2720975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0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1" name="图片 100"/>
          <p:cNvPicPr/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83915" y="560705"/>
            <a:ext cx="5801360" cy="573595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3000">
    <p:push dir="u"/>
  </p:transition>
  <p:timing/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矩形: 圆角 6"/>
          <p:cNvSpPr/>
          <p:nvPr/>
        </p:nvSpPr>
        <p:spPr>
          <a:xfrm>
            <a:off x="1111189" y="1700242"/>
            <a:ext cx="9969622" cy="32385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3429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02050" y="2998077"/>
            <a:ext cx="517505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Practice</a:t>
            </a:r>
            <a:endParaRPr kumimoji="1" lang="en-US" altLang="zh-CN" sz="48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12613" y="3090257"/>
            <a:ext cx="18459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 04</a:t>
            </a:r>
            <a:endParaRPr kumimoji="1" lang="en-US" altLang="zh-CN" sz="32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cxnSp>
        <p:nvCxnSpPr>
          <p:cNvPr id="8" name="直线连接符 7"/>
          <p:cNvCxnSpPr/>
          <p:nvPr/>
        </p:nvCxnSpPr>
        <p:spPr>
          <a:xfrm flipH="1">
            <a:off x="4141817" y="2714105"/>
            <a:ext cx="0" cy="139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文本框 8"/>
          <p:cNvSpPr txBox="1"/>
          <p:nvPr/>
        </p:nvSpPr>
        <p:spPr>
          <a:xfrm>
            <a:off x="991235" y="1931035"/>
            <a:ext cx="9926955" cy="1924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[2021黑龙江哈尔滨考试，62]Grain in Ear(芒种), the ninthsolar term, begins on June 5 this year</a:t>
            </a:r>
            <a:r>
              <a:rPr kumimoji="1" lang="en-US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_______  </a:t>
            </a:r>
            <a:r>
              <a:rPr kumimoji="1" sz="24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 signifies the ripening of wheat.</a:t>
            </a:r>
            <a:endParaRPr kumimoji="1" sz="2400"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195070" y="434975"/>
            <a:ext cx="7578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zh-CN" sz="3200" b="1">
                <a:solidFill>
                  <a:srgbClr val="A4653A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Practice</a:t>
            </a:r>
            <a:endParaRPr kumimoji="1" lang="en-US" altLang="zh-CN" sz="3200" b="1">
              <a:solidFill>
                <a:srgbClr val="A4653A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44550" y="4286885"/>
            <a:ext cx="1091374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lang="zh-CN" altLang="en-US" sz="200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and</a:t>
            </a:r>
            <a:endParaRPr lang="zh-CN" altLang="en-US" sz="200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000">
                <a:latin typeface="Times New Roman" panose="02020603050405020304" charset="0"/>
                <a:cs typeface="Times New Roman" panose="02020603050405020304" charset="0"/>
              </a:rPr>
              <a:t>解析：分析句子结构及句意可知，空处在此连接两个并列谓语，故答案为：and</a:t>
            </a:r>
            <a:endParaRPr lang="zh-CN" alt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058910" y="3855720"/>
            <a:ext cx="3133090" cy="31330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912225" y="434975"/>
            <a:ext cx="2984500" cy="1790700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文本框 8"/>
          <p:cNvSpPr txBox="1"/>
          <p:nvPr/>
        </p:nvSpPr>
        <p:spPr>
          <a:xfrm>
            <a:off x="2792730" y="2114550"/>
            <a:ext cx="9926955" cy="1924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457200" fontAlgn="auto">
              <a:lnSpc>
                <a:spcPct val="200000"/>
              </a:lnSpc>
            </a:pPr>
            <a:r>
              <a:rPr kumimoji="1" lang="en-US" sz="28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How to introduce Grain in Ear</a:t>
            </a:r>
            <a:r>
              <a:rPr kumimoji="1" lang="zh-CN" altLang="en-US" sz="2800">
                <a:latin typeface="Times New Roman" panose="02020603050405020304" charset="0"/>
                <a:ea typeface="微软雅黑"/>
                <a:cs typeface="Times New Roman" panose="02020603050405020304" charset="0"/>
                <a:sym typeface="+mn-lt"/>
              </a:rPr>
              <a:t>？</a:t>
            </a:r>
            <a:endParaRPr kumimoji="1" lang="zh-CN" altLang="en-US" sz="2800">
              <a:latin typeface="Times New Roman" panose="02020603050405020304" charset="0"/>
              <a:ea typeface="微软雅黑"/>
              <a:cs typeface="Times New Roman" panose="02020603050405020304" charset="0"/>
              <a:sym typeface="+mn-lt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195070" y="434975"/>
            <a:ext cx="7578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kumimoji="1" lang="en-US" altLang="zh-CN" sz="3200" b="1">
                <a:solidFill>
                  <a:srgbClr val="A4653A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Practice</a:t>
            </a:r>
            <a:endParaRPr kumimoji="1" lang="en-US" altLang="zh-CN" sz="3200" b="1">
              <a:solidFill>
                <a:srgbClr val="A4653A"/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54735" y="1897380"/>
            <a:ext cx="2185670" cy="13112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627743" y="1738733"/>
            <a:ext cx="4290495" cy="4311445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492125" y="848995"/>
          <a:ext cx="11208385" cy="52800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99410"/>
                <a:gridCol w="1289050"/>
                <a:gridCol w="7019925"/>
              </a:tblGrid>
              <a:tr h="627380">
                <a:tc gridSpan="3">
                  <a:txBody>
                    <a:bodyPr vert="horz" wrap="square"/>
                    <a:lstStyle/>
                    <a:p>
                      <a:pPr algn="ctr">
                        <a:spcAft>
                          <a:spcPct val="0"/>
                        </a:spcAft>
                      </a:pPr>
                      <a:r>
                        <a:rPr lang="en-US" sz="32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Summer</a:t>
                      </a:r>
                      <a:endParaRPr lang="en-US" sz="3200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</a:tr>
              <a:tr h="647065"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Start of Summer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May 6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The summer season begins.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</a:tr>
              <a:tr h="647700"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Grain </a:t>
                      </a:r>
                      <a:r>
                        <a:rPr sz="2665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lt"/>
                        </a:rPr>
                        <a:t>Buds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  <a:sym typeface="+mn-lt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May 21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Grains are getting plump but not ripe yet.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</a:tr>
              <a:tr h="959485"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Grain in Ear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Jun. 6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Wheat grows ripe marking the beginning of a busy farming season.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</a:tr>
              <a:tr h="1207135"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Summer Solstice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Jun. 22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The sun altitude arrive the highest in north;</a:t>
                      </a:r>
                      <a:b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</a:b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It has the longest daytime of the year.  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</a:tr>
              <a:tr h="544195"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Slight Heat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Jul. 7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The hottest days are yet to come.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</a:tr>
              <a:tr h="647065"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Great heat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Jul. 23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spcAft>
                          <a:spcPct val="0"/>
                        </a:spcAft>
                      </a:pPr>
                      <a:r>
                        <a:rPr lang="en-US" sz="2665" kern="0">
                          <a:solidFill>
                            <a:schemeClr val="tx1"/>
                          </a:solidFill>
                          <a:effectLst/>
                          <a:latin typeface="Times New Roman" panose="02020603050405020304" charset="0"/>
                          <a:cs typeface="Times New Roman" panose="02020603050405020304" charset="0"/>
                        </a:rPr>
                        <a:t>The hottest time of a year.</a:t>
                      </a:r>
                      <a:endParaRPr lang="en-US" sz="2665" kern="0">
                        <a:solidFill>
                          <a:schemeClr val="tx1"/>
                        </a:solidFill>
                        <a:effectLst/>
                        <a:latin typeface="Times New Roman" panose="02020603050405020304" charset="0"/>
                        <a:ea typeface="宋体" panose="02010600030101010101" pitchFamily="2" charset="-122"/>
                        <a:cs typeface="Times New Roman" panose="02020603050405020304" charset="0"/>
                      </a:endParaRPr>
                    </a:p>
                  </a:txBody>
                  <a:tcPr marL="63500" marR="63500" marT="63500" marB="63500" anchor="ctr">
                    <a:noFill/>
                  </a:tcPr>
                </a:tc>
              </a:tr>
            </a:tbl>
          </a:graphicData>
        </a:graphic>
      </p:graphicFrame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59900" y="0"/>
            <a:ext cx="2760980" cy="2760980"/>
          </a:xfrm>
          <a:prstGeom prst="rect">
            <a:avLst/>
          </a:prstGeom>
        </p:spPr>
      </p:pic>
    </p:spTree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/>
        </p:nvSpPr>
        <p:spPr>
          <a:xfrm>
            <a:off x="8271314" y="1214351"/>
            <a:ext cx="492443" cy="106695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zh-CN" altLang="en-US" sz="2000">
                <a:cs typeface="+mn-ea"/>
                <a:sym typeface="+mn-lt"/>
              </a:rPr>
              <a:t>第一</a:t>
            </a:r>
            <a:r>
              <a:rPr kumimoji="1" lang="en-US" altLang="zh-CN" sz="2000">
                <a:cs typeface="+mn-ea"/>
                <a:sym typeface="+mn-lt"/>
              </a:rPr>
              <a:t>PPT</a:t>
            </a:r>
            <a:endParaRPr kumimoji="1" lang="zh-CN" altLang="en-US" sz="2000">
              <a:cs typeface="+mn-ea"/>
              <a:sym typeface="+mn-lt"/>
            </a:endParaRP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文本框 2"/>
          <p:cNvSpPr txBox="1"/>
          <p:nvPr/>
        </p:nvSpPr>
        <p:spPr>
          <a:xfrm>
            <a:off x="4297680" y="5387976"/>
            <a:ext cx="41148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EEEAE9"/>
                </a:solidFill>
                <a:effectLst/>
                <a:uLnTx/>
                <a:uFillTx/>
                <a:cs typeface="+mn-ea"/>
                <a:sym typeface="+mn-lt"/>
              </a:rPr>
              <a:t>Video Time</a:t>
            </a:r>
            <a:endParaRPr kumimoji="0" lang="en-US" altLang="zh-CN" sz="4400" b="1" i="0" u="none" strike="noStrike" kern="1200" cap="none" spc="0" normalizeH="0" baseline="0" noProof="0">
              <a:ln>
                <a:noFill/>
              </a:ln>
              <a:solidFill>
                <a:srgbClr val="EEEAE9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a7b3e53dacd5e8da770278932d4220de">
            <a:hlinkClick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37080" y="469900"/>
            <a:ext cx="5187315" cy="59175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884781" y="2675255"/>
            <a:ext cx="3712464" cy="3712464"/>
          </a:xfrm>
          <a:prstGeom prst="rect">
            <a:avLst/>
          </a:prstGeom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0" name="图片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35370" flipH="1">
            <a:off x="10325214" y="-171503"/>
            <a:ext cx="1716348" cy="17163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7569" y="629860"/>
            <a:ext cx="653264" cy="9547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377" y="4919149"/>
            <a:ext cx="653264" cy="95476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491" y="3439423"/>
            <a:ext cx="653264" cy="954769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6393418" y="1078689"/>
            <a:ext cx="818280" cy="818280"/>
          </a:xfrm>
          <a:prstGeom prst="ellipse">
            <a:avLst/>
          </a:prstGeom>
          <a:gradFill>
            <a:gsLst>
              <a:gs pos="0">
                <a:srgbClr val="CC8444"/>
              </a:gs>
              <a:gs pos="100000">
                <a:srgbClr val="789812"/>
              </a:gs>
            </a:gsLst>
            <a:lin ang="1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6384040" y="5375176"/>
            <a:ext cx="818280" cy="818280"/>
          </a:xfrm>
          <a:prstGeom prst="ellipse">
            <a:avLst/>
          </a:prstGeom>
          <a:gradFill>
            <a:gsLst>
              <a:gs pos="0">
                <a:srgbClr val="CC8444"/>
              </a:gs>
              <a:gs pos="100000">
                <a:srgbClr val="789812"/>
              </a:gs>
            </a:gsLst>
            <a:lin ang="1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377" y="2000904"/>
            <a:ext cx="653264" cy="954769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6399154" y="3895450"/>
            <a:ext cx="818280" cy="818280"/>
          </a:xfrm>
          <a:prstGeom prst="ellipse">
            <a:avLst/>
          </a:prstGeom>
          <a:gradFill>
            <a:gsLst>
              <a:gs pos="0">
                <a:srgbClr val="CC8444"/>
              </a:gs>
              <a:gs pos="100000">
                <a:srgbClr val="789812"/>
              </a:gs>
            </a:gsLst>
            <a:lin ang="1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393418" y="2467483"/>
            <a:ext cx="818280" cy="818280"/>
          </a:xfrm>
          <a:prstGeom prst="ellipse">
            <a:avLst/>
          </a:prstGeom>
          <a:gradFill>
            <a:gsLst>
              <a:gs pos="0">
                <a:srgbClr val="CC8444"/>
              </a:gs>
              <a:gs pos="100000">
                <a:srgbClr val="789812"/>
              </a:gs>
            </a:gsLst>
            <a:lin ang="18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689273" y="1164663"/>
            <a:ext cx="299476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CC8444"/>
                    </a:gs>
                    <a:gs pos="100000">
                      <a:srgbClr val="789812"/>
                    </a:gs>
                  </a:gsLst>
                  <a:lin ang="1800000" scaled="0"/>
                </a:gradFill>
                <a:effectLst/>
                <a:uLnTx/>
                <a:uFillTx/>
                <a:cs typeface="+mn-ea"/>
                <a:sym typeface="+mn-lt"/>
              </a:rPr>
              <a:t>Vocabulary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CC8444"/>
                  </a:gs>
                  <a:gs pos="100000">
                    <a:srgbClr val="789812"/>
                  </a:gs>
                </a:gsLst>
                <a:lin ang="1800000" scaled="0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689215" y="2546985"/>
            <a:ext cx="43351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CC8444"/>
                    </a:gs>
                    <a:gs pos="100000">
                      <a:srgbClr val="789812"/>
                    </a:gs>
                  </a:gsLst>
                  <a:lin ang="1800000" scaled="0"/>
                </a:gradFill>
                <a:effectLst/>
                <a:uLnTx/>
                <a:uFillTx/>
                <a:cs typeface="+mn-ea"/>
                <a:sym typeface="+mn-lt"/>
              </a:rPr>
              <a:t>The introduction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CC8444"/>
                  </a:gs>
                  <a:gs pos="100000">
                    <a:srgbClr val="789812"/>
                  </a:gs>
                </a:gsLst>
                <a:lin ang="1800000" scaled="0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689273" y="4032249"/>
            <a:ext cx="299476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CC8444"/>
                    </a:gs>
                    <a:gs pos="100000">
                      <a:srgbClr val="789812"/>
                    </a:gs>
                  </a:gsLst>
                  <a:lin ang="1800000" scaled="0"/>
                </a:gradFill>
                <a:effectLst/>
                <a:uLnTx/>
                <a:uFillTx/>
                <a:cs typeface="+mn-ea"/>
                <a:sym typeface="+mn-lt"/>
              </a:rPr>
              <a:t>The custom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CC8444"/>
                  </a:gs>
                  <a:gs pos="100000">
                    <a:srgbClr val="789812"/>
                  </a:gs>
                </a:gsLst>
                <a:lin ang="1800000" scaled="0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689273" y="5449255"/>
            <a:ext cx="299476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CC8444"/>
                    </a:gs>
                    <a:gs pos="100000">
                      <a:srgbClr val="789812"/>
                    </a:gs>
                  </a:gsLst>
                  <a:lin ang="1800000" scaled="0"/>
                </a:gradFill>
                <a:effectLst/>
                <a:uLnTx/>
                <a:uFillTx/>
                <a:cs typeface="+mn-ea"/>
                <a:sym typeface="+mn-lt"/>
              </a:rPr>
              <a:t>Practice</a:t>
            </a:r>
            <a:endParaRPr kumimoji="0" lang="en-US" altLang="zh-CN" sz="3600" b="1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CC8444"/>
                  </a:gs>
                  <a:gs pos="100000">
                    <a:srgbClr val="789812"/>
                  </a:gs>
                </a:gsLst>
                <a:lin ang="1800000" scaled="0"/>
              </a:gra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1" name="文本框 30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6463504" y="1208816"/>
            <a:ext cx="733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2" name="文本框 31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6473518" y="2603316"/>
            <a:ext cx="733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02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3" name="文本框 32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6481031" y="3994278"/>
            <a:ext cx="733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03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4" name="文本框 33" descr="e7d195523061f1c0deeec63e560781cfd59afb0ea006f2a87ABB68BF51EA6619813959095094C18C62A12F549504892A4AAA8C1554C6663626E05CA27F281A14E6983772AFC3FB97135759321DEA3D7004FB075A8443E283A7673BBBDBFD88DFA513D62253E27B7E9FFF4379D8121322A85C7E16198ADF129F152EEF5340DE1ED504E252F53EAD1F847BC471C6326134"/>
          <p:cNvSpPr txBox="1"/>
          <p:nvPr/>
        </p:nvSpPr>
        <p:spPr>
          <a:xfrm flipH="1">
            <a:off x="6473518" y="5501093"/>
            <a:ext cx="733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rPr>
              <a:t>04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cs typeface="+mn-ea"/>
                <a:sym typeface="+mn-lt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cs typeface="+mn-ea"/>
              <a:sym typeface="+mn-lt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bg>
      <p:bgPr>
        <a:blipFill dpi="0" rotWithShape="1">
          <a:blip r:embed="rId3"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矩形: 圆角 6"/>
          <p:cNvSpPr/>
          <p:nvPr/>
        </p:nvSpPr>
        <p:spPr>
          <a:xfrm>
            <a:off x="1111189" y="1700242"/>
            <a:ext cx="9969622" cy="32385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342900" sx="102000" sy="102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48325" y="2997835"/>
            <a:ext cx="36950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4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kumimoji="1" lang="en-US" altLang="zh-CN" sz="4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12613" y="3090257"/>
            <a:ext cx="18459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b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PART  01</a:t>
            </a:r>
            <a:endParaRPr kumimoji="1" lang="en-US" altLang="zh-CN" sz="3200" b="1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cxnSp>
        <p:nvCxnSpPr>
          <p:cNvPr id="8" name="直线连接符 7"/>
          <p:cNvCxnSpPr/>
          <p:nvPr/>
        </p:nvCxnSpPr>
        <p:spPr>
          <a:xfrm flipH="1">
            <a:off x="4141817" y="2714105"/>
            <a:ext cx="0" cy="139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文本框 1"/>
          <p:cNvSpPr txBox="1"/>
          <p:nvPr/>
        </p:nvSpPr>
        <p:spPr>
          <a:xfrm>
            <a:off x="1026160" y="591185"/>
            <a:ext cx="287591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noProof="0">
                <a:ln>
                  <a:noFill/>
                </a:ln>
                <a:solidFill>
                  <a:srgbClr val="E7882C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Vocabulary</a:t>
            </a:r>
            <a:endParaRPr lang="en-US" altLang="zh-CN" sz="3600" b="1" noProof="0">
              <a:ln>
                <a:noFill/>
              </a:ln>
              <a:solidFill>
                <a:srgbClr val="E7882C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4200" y="1774825"/>
            <a:ext cx="11404600" cy="3907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200000"/>
              </a:lnSpc>
            </a:pPr>
            <a:r>
              <a:rPr lang="zh-CN" altLang="en-US" sz="2800" b="1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calendar    [ˈkælɪndər] n. 日历;挂历</a:t>
            </a:r>
            <a:endParaRPr lang="zh-CN" altLang="en-US" sz="2800" b="1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【短语】solar calendar 公历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 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lunar calendar 阴历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【例句】In the Chinese calendar, the Spring Equinox always occurs in the second</a:t>
            </a: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month.  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  <a:p>
            <a:pPr indent="0" fontAlgn="auto">
              <a:lnSpc>
                <a:spcPct val="200000"/>
              </a:lnSpc>
            </a:pPr>
            <a:r>
              <a:rPr lang="en-US" altLang="zh-CN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            </a:t>
            </a:r>
            <a:r>
              <a:rPr lang="zh-CN" altLang="en-US" sz="2400"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在中国历法中，春分总是出现在二月份。</a:t>
            </a:r>
            <a:endParaRPr lang="zh-CN" altLang="en-US" sz="2400">
              <a:latin typeface="Times New Roman" panose="02020603050405020304" charset="0"/>
              <a:ea typeface="微软雅黑"/>
              <a:cs typeface="Times New Roman" panose="0202060305040502030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629400" y="0"/>
            <a:ext cx="3958590" cy="40589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  <p:tag name="KSO_WM_UNIT_PLACING_PICTURE_USER_VIEWPORT" val="{&quot;height&quot;:5087,&quot;width&quot;:9429}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  <p:tag name="KSO_WM_UNIT_TABLE_BEAUTIFY" val="smartTable{2e2df0b0-93fe-4093-84ea-54b31bf38b5e}"/>
  <p:tag name="TABLE_ENDDRAG_ORIGIN_RECT" val="895*415"/>
  <p:tag name="TABLE_ENDDRAG_RECT" val="26*66*895*415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zg1OWMwYWQwNGU3MTAzZWMxNzFhMGQ2OWUzMjgxOTcifQ=="/>
  <p:tag name="ISPRING_FIRST_PUBLISH" val="1"/>
  <p:tag name="ISPRING_PRESENTATION_TITLE" val="PowerPoint 演示文稿"/>
  <p:tag name="KSO_WPP_MARK_KEY" val="e453a491-bda1-4496-a174-bc945a2c2daa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r="http://schemas.openxmlformats.org/officeDocument/2006/relationships"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trnpdu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DengXian Light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DengXian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DengXian Light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DengXian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196</Paragraphs>
  <Slides>44</Slides>
  <Notes>44</Notes>
  <TotalTime>0</TotalTime>
  <HiddenSlides>0</HiddenSlides>
  <MMClips>2</MMClips>
  <ScaleCrop>0</ScaleCrop>
  <HeadingPairs>
    <vt:vector baseType="variant" size="6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baseType="lpstr" size="53">
      <vt:lpstr>Arial</vt:lpstr>
      <vt:lpstr>微软雅黑</vt:lpstr>
      <vt:lpstr>WenYue GuDianMingChaoTi (Non-Commercial Use)</vt:lpstr>
      <vt:lpstr>Calibri</vt:lpstr>
      <vt:lpstr>DengXian Light</vt:lpstr>
      <vt:lpstr>DengXian</vt:lpstr>
      <vt:lpstr>Times New Roman</vt:lpstr>
      <vt:lpstr>宋体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2023-07-14T15:56:10.578</cp:lastPrinted>
  <dcterms:created xsi:type="dcterms:W3CDTF">2023-07-14T15:56:10Z</dcterms:created>
  <dcterms:modified xsi:type="dcterms:W3CDTF">2023-07-14T07:56:10Z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