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61" r:id="rId3"/>
  </p:sldMasterIdLst>
  <p:notesMasterIdLst>
    <p:notesMasterId r:id="rId4"/>
  </p:notesMasterIdLst>
  <p:sldIdLst>
    <p:sldId id="256" r:id="rId5"/>
    <p:sldId id="290" r:id="rId6"/>
    <p:sldId id="291" r:id="rId7"/>
    <p:sldId id="292" r:id="rId8"/>
    <p:sldId id="293" r:id="rId9"/>
    <p:sldId id="294" r:id="rId10"/>
    <p:sldId id="260" r:id="rId11"/>
    <p:sldId id="298" r:id="rId12"/>
    <p:sldId id="299" r:id="rId13"/>
    <p:sldId id="300" r:id="rId14"/>
    <p:sldId id="301" r:id="rId15"/>
    <p:sldId id="302" r:id="rId16"/>
    <p:sldId id="303" r:id="rId17"/>
    <p:sldId id="265" r:id="rId18"/>
    <p:sldId id="309" r:id="rId19"/>
    <p:sldId id="310" r:id="rId20"/>
    <p:sldId id="311" r:id="rId21"/>
    <p:sldId id="312" r:id="rId22"/>
    <p:sldId id="314" r:id="rId23"/>
    <p:sldId id="315" r:id="rId24"/>
    <p:sldId id="316" r:id="rId25"/>
    <p:sldId id="317" r:id="rId26"/>
    <p:sldId id="318" r:id="rId27"/>
    <p:sldId id="321" r:id="rId28"/>
    <p:sldId id="322" r:id="rId29"/>
    <p:sldId id="295" r:id="rId30"/>
    <p:sldId id="269" r:id="rId31"/>
    <p:sldId id="296" r:id="rId32"/>
    <p:sldId id="270" r:id="rId33"/>
    <p:sldId id="271" r:id="rId34"/>
    <p:sldId id="304" r:id="rId35"/>
    <p:sldId id="305" r:id="rId36"/>
    <p:sldId id="306" r:id="rId37"/>
    <p:sldId id="307" r:id="rId38"/>
    <p:sldId id="325" r:id="rId39"/>
    <p:sldId id="328" r:id="rId40"/>
    <p:sldId id="323" r:id="rId41"/>
    <p:sldId id="324" r:id="rId42"/>
    <p:sldId id="272" r:id="rId43"/>
    <p:sldId id="288" r:id="rId44"/>
    <p:sldId id="282" r:id="rId45"/>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p="http://schemas.openxmlformats.org/presentationml/2006/main">
  <p:cmAuthor id="1" name="a" initials="a"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7" autoAdjust="0"/>
    <p:restoredTop sz="96059" autoAdjust="0"/>
  </p:normalViewPr>
  <p:slideViewPr>
    <p:cSldViewPr snapToGrid="0" showGuides="1">
      <p:cViewPr>
        <p:scale>
          <a:sx n="75" d="100"/>
          <a:sy n="75" d="100"/>
        </p:scale>
        <p:origin x="1758" y="720"/>
      </p:cViewPr>
      <p:guideLst>
        <p:guide orient="horz" pos="2160"/>
        <p:guide pos="3840"/>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2.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notesMaster" Target="notesMasters/notes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tags" Target="tags/tag103.xml" /><Relationship Id="rId47" Type="http://schemas.openxmlformats.org/officeDocument/2006/relationships/presProps" Target="presProps.xml" /><Relationship Id="rId48" Type="http://schemas.openxmlformats.org/officeDocument/2006/relationships/viewProps" Target="viewProps.xml" /><Relationship Id="rId49" Type="http://schemas.openxmlformats.org/officeDocument/2006/relationships/theme" Target="theme/theme1.xml" /><Relationship Id="rId5" Type="http://schemas.openxmlformats.org/officeDocument/2006/relationships/slide" Target="slides/slide1.xml" /><Relationship Id="rId50" Type="http://schemas.openxmlformats.org/officeDocument/2006/relationships/tableStyles" Target="tableStyles.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9B818-E259-4F0D-AD9A-00486788015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13D31-0AD3-4BAE-8F4E-27572D6873FA}"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41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B713D31-0AD3-4BAE-8F4E-27572D6873FA}" type="slidenum">
              <a:rPr lang="zh-CN" altLang="en-US" smtClean="0"/>
              <a:t>10</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image" Target="../media/image5.jpeg" /><Relationship Id="rId3"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hyperlink" Target="http://www.1ppt.com/jieri/" TargetMode="External"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pic>
        <p:nvPicPr>
          <p:cNvPr id="14" name="图片 13"/>
          <p:cNvPicPr>
            <a:picLocks noChangeAspect="1"/>
          </p:cNvPicPr>
          <p:nvPr userDrawn="1"/>
        </p:nvPicPr>
        <p:blipFill>
          <a:blip r:embed="rId1"/>
          <a:stretch>
            <a:fillRect/>
          </a:stretch>
        </p:blipFill>
        <p:spPr>
          <a:xfrm>
            <a:off x="0" y="0"/>
            <a:ext cx="12192000" cy="6858000"/>
          </a:xfrm>
          <a:prstGeom prst="rect">
            <a:avLst/>
          </a:prstGeom>
        </p:spPr>
      </p:pic>
      <p:pic>
        <p:nvPicPr>
          <p:cNvPr id="15" name="图片 14"/>
          <p:cNvPicPr>
            <a:picLocks noChangeAspect="1"/>
          </p:cNvPicPr>
          <p:nvPr userDrawn="1"/>
        </p:nvPicPr>
        <p:blipFill>
          <a:blip r:embed="rId2"/>
          <a:stretch>
            <a:fillRect/>
          </a:stretch>
        </p:blipFill>
        <p:spPr>
          <a:xfrm>
            <a:off x="0" y="658097"/>
            <a:ext cx="5541805" cy="5541805"/>
          </a:xfrm>
          <a:prstGeom prst="rect">
            <a:avLst/>
          </a:prstGeom>
        </p:spPr>
      </p:pic>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文本">
    <p:spTree>
      <p:nvGrpSpPr>
        <p:cNvPr id="1" name=""/>
        <p:cNvGrpSpPr/>
        <p:nvPr/>
      </p:nvGrpSpPr>
      <p:grpSpPr>
        <a:xfrm>
          <a:off x="0" y="0"/>
          <a: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grpSp>
        <p:nvGrpSpPr>
          <p:cNvPr id="7" name="组合 6"/>
          <p:cNvGrpSpPr/>
          <p:nvPr userDrawn="1"/>
        </p:nvGrpSpPr>
        <p:grpSpPr>
          <a:xfrm>
            <a:off x="653143" y="381000"/>
            <a:ext cx="11038114" cy="6102094"/>
            <a:chOff x="653143" y="381000"/>
            <a:chExt cx="11038114" cy="6102094"/>
          </a:xfrm>
        </p:grpSpPr>
        <p:cxnSp>
          <p:nvCxnSpPr>
            <p:cNvPr id="8" name="直接连接符 7"/>
            <p:cNvCxnSpPr/>
            <p:nvPr/>
          </p:nvCxnSpPr>
          <p:spPr>
            <a:xfrm>
              <a:off x="653143" y="381000"/>
              <a:ext cx="11027228" cy="0"/>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1691257" y="381000"/>
              <a:ext cx="0" cy="1390954"/>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11680371" y="4908355"/>
              <a:ext cx="0" cy="1574739"/>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653143" y="381000"/>
              <a:ext cx="0" cy="577559"/>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653143" y="4908355"/>
              <a:ext cx="0" cy="1574739"/>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53143" y="6483094"/>
              <a:ext cx="11027228" cy="0"/>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grpSp>
      <p:sp>
        <p:nvSpPr>
          <p:cNvPr id="14" name="弦形 13"/>
          <p:cNvSpPr/>
          <p:nvPr userDrawn="1"/>
        </p:nvSpPr>
        <p:spPr>
          <a:xfrm>
            <a:off x="1133960" y="1470105"/>
            <a:ext cx="4089399" cy="4085938"/>
          </a:xfrm>
          <a:prstGeom prst="chord">
            <a:avLst>
              <a:gd name="adj1" fmla="val 2700000"/>
              <a:gd name="adj2" fmla="val 2644735"/>
            </a:avLst>
          </a:prstGeom>
          <a:blipFill dpi="0"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userDrawn="1"/>
        </p:nvGrpSpPr>
        <p:grpSpPr>
          <a:xfrm>
            <a:off x="838200" y="1144407"/>
            <a:ext cx="4653015" cy="5202500"/>
            <a:chOff x="635264" y="1765716"/>
            <a:chExt cx="4015351" cy="4470335"/>
          </a:xfrm>
        </p:grpSpPr>
        <p:sp>
          <p:nvSpPr>
            <p:cNvPr id="23" name="椭圆 22"/>
            <p:cNvSpPr/>
            <p:nvPr/>
          </p:nvSpPr>
          <p:spPr>
            <a:xfrm>
              <a:off x="635264" y="1765716"/>
              <a:ext cx="4015351" cy="4015351"/>
            </a:xfrm>
            <a:prstGeom prst="ellipse">
              <a:avLst/>
            </a:prstGeom>
            <a:noFill/>
            <a:ln w="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rot="20202996">
              <a:off x="1298622" y="5231881"/>
              <a:ext cx="590546" cy="1004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18856004">
              <a:off x="3636458" y="1678637"/>
              <a:ext cx="524933" cy="804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258445" y="5201585"/>
              <a:ext cx="140186" cy="1401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734162" y="5525845"/>
              <a:ext cx="132102" cy="1321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523367" y="1917449"/>
              <a:ext cx="142269" cy="1422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021442" y="2301923"/>
              <a:ext cx="138327" cy="13832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椭圆 29"/>
          <p:cNvSpPr/>
          <p:nvPr userDrawn="1"/>
        </p:nvSpPr>
        <p:spPr>
          <a:xfrm>
            <a:off x="1133960" y="1440665"/>
            <a:ext cx="4153546" cy="4144818"/>
          </a:xfrm>
          <a:prstGeom prst="ellipse">
            <a:avLst/>
          </a:prstGeom>
          <a:solidFill>
            <a:schemeClr val="bg1">
              <a:lumMod val="9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bg>
      <p:bgPr>
        <a:solidFill>
          <a:schemeClr val="bg1"/>
        </a:solidFill>
        <a:effectLst/>
      </p:bgPr>
    </p:bg>
    <p:spTree>
      <p:nvGrpSpPr>
        <p:cNvPr id="1" name=""/>
        <p:cNvGrpSpPr/>
        <p:nvPr/>
      </p:nvGrpSpPr>
      <p:grpSpPr>
        <a:xfrm>
          <a:off x="0" y="0"/>
          <a:ext cx="0" cy="0"/>
        </a:xfrm>
      </p:grpSpPr>
      <p:grpSp>
        <p:nvGrpSpPr>
          <p:cNvPr id="9" name="组合 8"/>
          <p:cNvGrpSpPr/>
          <p:nvPr userDrawn="1"/>
        </p:nvGrpSpPr>
        <p:grpSpPr>
          <a:xfrm>
            <a:off x="653143" y="381000"/>
            <a:ext cx="11038114" cy="6102094"/>
            <a:chOff x="653143" y="381000"/>
            <a:chExt cx="11038114" cy="6102094"/>
          </a:xfrm>
        </p:grpSpPr>
        <p:cxnSp>
          <p:nvCxnSpPr>
            <p:cNvPr id="10" name="直接连接符 9"/>
            <p:cNvCxnSpPr/>
            <p:nvPr/>
          </p:nvCxnSpPr>
          <p:spPr>
            <a:xfrm>
              <a:off x="653143" y="381000"/>
              <a:ext cx="11027228" cy="0"/>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11691257" y="381000"/>
              <a:ext cx="0" cy="1390954"/>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11680371" y="4908355"/>
              <a:ext cx="0" cy="1574739"/>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653143" y="381000"/>
              <a:ext cx="0" cy="577559"/>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653143" y="4908355"/>
              <a:ext cx="0" cy="1574739"/>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53143" y="6483094"/>
              <a:ext cx="11027228" cy="0"/>
            </a:xfrm>
            <a:prstGeom prst="line">
              <a:avLst/>
            </a:prstGeom>
            <a:ln>
              <a:solidFill>
                <a:srgbClr val="3386E1"/>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7" name="矩形 6"/>
          <p:cNvSpPr/>
          <p:nvPr userDrawn="1"/>
        </p:nvSpPr>
        <p:spPr>
          <a:xfrm>
            <a:off x="0" y="1855442"/>
            <a:ext cx="12192000" cy="2975959"/>
          </a:xfrm>
          <a:prstGeom prst="rect">
            <a:avLst/>
          </a:prstGeom>
          <a:solidFill>
            <a:srgbClr val="449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nvPicPr>
        <p:blipFill>
          <a:blip r:embed="rId1"/>
          <a:stretch>
            <a:fillRect/>
          </a:stretch>
        </p:blipFill>
        <p:spPr>
          <a:xfrm flipH="1">
            <a:off x="8742525" y="1900412"/>
            <a:ext cx="2948731" cy="2894358"/>
          </a:xfrm>
          <a:prstGeom prst="rect">
            <a:avLst/>
          </a:prstGeom>
        </p:spPr>
      </p:pic>
      <p:sp>
        <p:nvSpPr>
          <p:cNvPr id="18" name="椭圆 17"/>
          <p:cNvSpPr/>
          <p:nvPr userDrawn="1"/>
        </p:nvSpPr>
        <p:spPr>
          <a:xfrm>
            <a:off x="-2952964" y="409361"/>
            <a:ext cx="5868120" cy="586812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1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
        <p:nvSpPr>
          <p:cNvPr id="11" name="TextBox 5"/>
          <p:cNvSpPr txBox="1"/>
          <p:nvPr userDrawn="1"/>
        </p:nvSpPr>
        <p:spPr>
          <a:xfrm>
            <a:off x="1742604" y="6739570"/>
            <a:ext cx="1440159" cy="118430"/>
          </a:xfrm>
          <a:prstGeom prst="rect">
            <a:avLst/>
          </a:prstGeom>
          <a:noFill/>
        </p:spPr>
        <p:txBody>
          <a:bodyPr wrap="square" rtlCol="0">
            <a:spAutoFit/>
          </a:bodyPr>
          <a:lstStyle/>
          <a:p>
            <a:pPr>
              <a:lnSpc>
                <a:spcPct val="200000"/>
              </a:lnSpc>
            </a:pPr>
            <a:r>
              <a:rPr lang="zh-CN" altLang="en-US" sz="100">
                <a:solidFill>
                  <a:prstClr val="black"/>
                </a:solidFill>
                <a:latin typeface="微软雅黑" panose="020b0503020204020204" pitchFamily="34" charset="-122"/>
                <a:ea typeface="微软雅黑" panose="020b0503020204020204" pitchFamily="34" charset="-122"/>
                <a:hlinkClick r:id="rId1"/>
              </a:rPr>
              <a:t>节日</a:t>
            </a:r>
            <a:r>
              <a:rPr lang="en-US" altLang="zh-CN" sz="100">
                <a:solidFill>
                  <a:prstClr val="black"/>
                </a:solidFill>
                <a:latin typeface="微软雅黑" panose="020b0503020204020204" pitchFamily="34" charset="-122"/>
                <a:ea typeface="微软雅黑" panose="020b0503020204020204" pitchFamily="34" charset="-122"/>
                <a:hlinkClick r:id="rId1"/>
              </a:rPr>
              <a:t>PPT</a:t>
            </a:r>
            <a:r>
              <a:rPr lang="zh-CN" altLang="en-US" sz="100">
                <a:solidFill>
                  <a:prstClr val="black"/>
                </a:solidFill>
                <a:latin typeface="微软雅黑" panose="020b0503020204020204" pitchFamily="34" charset="-122"/>
                <a:ea typeface="微软雅黑" panose="020b0503020204020204" pitchFamily="34" charset="-122"/>
                <a:hlinkClick r:id="rId1"/>
              </a:rPr>
              <a:t>模板</a:t>
            </a:r>
            <a:r>
              <a:rPr lang="zh-CN" altLang="en-US" sz="100">
                <a:solidFill>
                  <a:prstClr val="black"/>
                </a:solidFill>
                <a:latin typeface="微软雅黑" panose="020b0503020204020204" pitchFamily="34" charset="-122"/>
                <a:ea typeface="微软雅黑" panose="020b0503020204020204" pitchFamily="34" charset="-122"/>
              </a:rPr>
              <a:t> </a:t>
            </a:r>
            <a:r>
              <a:rPr lang="en-US" altLang="zh-CN" sz="100">
                <a:solidFill>
                  <a:prstClr val="black"/>
                </a:solidFill>
                <a:latin typeface="微软雅黑" panose="020b0503020204020204" pitchFamily="34" charset="-122"/>
                <a:ea typeface="微软雅黑" panose="020b0503020204020204" pitchFamily="34" charset="-122"/>
              </a:rPr>
              <a:t>http://www.1ppt.com/jieri/</a:t>
            </a:r>
            <a:endParaRPr lang="en-US" altLang="zh-CN" sz="10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grpSp>
        <p:nvGrpSpPr>
          <p:cNvPr id="6" name="组合 5"/>
          <p:cNvGrpSpPr/>
          <p:nvPr userDrawn="1"/>
        </p:nvGrpSpPr>
        <p:grpSpPr>
          <a:xfrm>
            <a:off x="653143" y="381000"/>
            <a:ext cx="11038114" cy="6102094"/>
            <a:chOff x="653143" y="381000"/>
            <a:chExt cx="11038114" cy="6102094"/>
          </a:xfrm>
        </p:grpSpPr>
        <p:cxnSp>
          <p:nvCxnSpPr>
            <p:cNvPr id="7" name="直接连接符 6"/>
            <p:cNvCxnSpPr/>
            <p:nvPr/>
          </p:nvCxnSpPr>
          <p:spPr>
            <a:xfrm>
              <a:off x="653143" y="381000"/>
              <a:ext cx="110272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1691257" y="381000"/>
              <a:ext cx="0" cy="1390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1680371" y="4908355"/>
              <a:ext cx="0" cy="1574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653143" y="381000"/>
              <a:ext cx="0" cy="577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653143" y="4908355"/>
              <a:ext cx="0" cy="1574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53143" y="6483094"/>
              <a:ext cx="11027228"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6.png"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slideLayout" Target="../slideLayouts/slideLayout14.xml" /><Relationship Id="rId3" Type="http://schemas.openxmlformats.org/officeDocument/2006/relationships/slideLayout" Target="../slideLayouts/slideLayout15.xml" /><Relationship Id="rId4" Type="http://schemas.openxmlformats.org/officeDocument/2006/relationships/image" Target="file:///D:\qq&#25991;&#20214;\712321467\Image\C2C\Image2\%7b75232B38-A165-1FB7-499C-2E1C792CACB5%7d.png" TargetMode="External" /><Relationship Id="rId5" Type="http://schemas.openxmlformats.org/officeDocument/2006/relationships/image" Target="../media/image6.png" /><Relationship Id="rId6"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5" r:link="rId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tags" Target="../tags/tag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9.xml" /><Relationship Id="rId3" Type="http://schemas.openxmlformats.org/officeDocument/2006/relationships/image" Target="../media/image17.png" /><Relationship Id="rId4" Type="http://schemas.openxmlformats.org/officeDocument/2006/relationships/tags" Target="../tags/tag23.xml" /><Relationship Id="rId5" Type="http://schemas.openxmlformats.org/officeDocument/2006/relationships/image" Target="../media/image18.png" /><Relationship Id="rId6" Type="http://schemas.openxmlformats.org/officeDocument/2006/relationships/tags" Target="../tags/tag24.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0.xml" /><Relationship Id="rId3" Type="http://schemas.openxmlformats.org/officeDocument/2006/relationships/image" Target="../media/image19.png" /><Relationship Id="rId4" Type="http://schemas.openxmlformats.org/officeDocument/2006/relationships/tags" Target="../tags/tag25.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1.xml" /><Relationship Id="rId3" Type="http://schemas.openxmlformats.org/officeDocument/2006/relationships/image" Target="../media/image20.jpeg" /><Relationship Id="rId4" Type="http://schemas.openxmlformats.org/officeDocument/2006/relationships/tags" Target="../tags/tag26.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2.xml" /><Relationship Id="rId3" Type="http://schemas.openxmlformats.org/officeDocument/2006/relationships/image" Target="../media/image21.png" /><Relationship Id="rId4" Type="http://schemas.openxmlformats.org/officeDocument/2006/relationships/tags" Target="../tags/tag27.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35.xml" /><Relationship Id="rId11" Type="http://schemas.openxmlformats.org/officeDocument/2006/relationships/tags" Target="../tags/tag36.xml" /><Relationship Id="rId12" Type="http://schemas.openxmlformats.org/officeDocument/2006/relationships/tags" Target="../tags/tag37.xml" /><Relationship Id="rId13" Type="http://schemas.openxmlformats.org/officeDocument/2006/relationships/tags" Target="../tags/tag38.xml" /><Relationship Id="rId14" Type="http://schemas.openxmlformats.org/officeDocument/2006/relationships/tags" Target="../tags/tag39.xml" /><Relationship Id="rId15" Type="http://schemas.openxmlformats.org/officeDocument/2006/relationships/tags" Target="../tags/tag40.xml" /><Relationship Id="rId16" Type="http://schemas.openxmlformats.org/officeDocument/2006/relationships/tags" Target="../tags/tag41.xml" /><Relationship Id="rId17" Type="http://schemas.openxmlformats.org/officeDocument/2006/relationships/tags" Target="../tags/tag42.xml" /><Relationship Id="rId18" Type="http://schemas.openxmlformats.org/officeDocument/2006/relationships/tags" Target="../tags/tag43.xml" /><Relationship Id="rId19" Type="http://schemas.openxmlformats.org/officeDocument/2006/relationships/tags" Target="../tags/tag44.xml" /><Relationship Id="rId2" Type="http://schemas.openxmlformats.org/officeDocument/2006/relationships/notesSlide" Target="../notesSlides/notesSlide13.xml" /><Relationship Id="rId20" Type="http://schemas.openxmlformats.org/officeDocument/2006/relationships/tags" Target="../tags/tag45.xml" /><Relationship Id="rId21" Type="http://schemas.openxmlformats.org/officeDocument/2006/relationships/tags" Target="../tags/tag46.xml" /><Relationship Id="rId22" Type="http://schemas.openxmlformats.org/officeDocument/2006/relationships/tags" Target="../tags/tag47.xml" /><Relationship Id="rId23" Type="http://schemas.openxmlformats.org/officeDocument/2006/relationships/tags" Target="../tags/tag48.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4.xml" /><Relationship Id="rId3" Type="http://schemas.openxmlformats.org/officeDocument/2006/relationships/image" Target="../media/image22.png" /><Relationship Id="rId4" Type="http://schemas.openxmlformats.org/officeDocument/2006/relationships/tags" Target="../tags/tag49.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5.xml" /><Relationship Id="rId3" Type="http://schemas.openxmlformats.org/officeDocument/2006/relationships/image" Target="../media/image23.png" /><Relationship Id="rId4" Type="http://schemas.openxmlformats.org/officeDocument/2006/relationships/tags" Target="../tags/tag5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6.xml" /><Relationship Id="rId3" Type="http://schemas.openxmlformats.org/officeDocument/2006/relationships/image" Target="../media/image24.png" /><Relationship Id="rId4" Type="http://schemas.openxmlformats.org/officeDocument/2006/relationships/tags" Target="../tags/tag51.xml" /><Relationship Id="rId5" Type="http://schemas.openxmlformats.org/officeDocument/2006/relationships/tags" Target="../tags/tag52.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7.xml" /><Relationship Id="rId3" Type="http://schemas.openxmlformats.org/officeDocument/2006/relationships/image" Target="../media/image25.jpeg" /><Relationship Id="rId4" Type="http://schemas.openxmlformats.org/officeDocument/2006/relationships/tags" Target="../tags/tag5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8.xml" /><Relationship Id="rId3" Type="http://schemas.openxmlformats.org/officeDocument/2006/relationships/image" Target="../media/image26.png" /><Relationship Id="rId4" Type="http://schemas.openxmlformats.org/officeDocument/2006/relationships/tags" Target="../tags/tag54.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8.xml" /><Relationship Id="rId11" Type="http://schemas.openxmlformats.org/officeDocument/2006/relationships/image" Target="../media/image9.png" /><Relationship Id="rId12" Type="http://schemas.openxmlformats.org/officeDocument/2006/relationships/tags" Target="../tags/tag9.xml" /><Relationship Id="rId2" Type="http://schemas.openxmlformats.org/officeDocument/2006/relationships/image" Target="../media/image7.pn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tags" Target="../tags/tag4.xml" /><Relationship Id="rId6" Type="http://schemas.openxmlformats.org/officeDocument/2006/relationships/tags" Target="../tags/tag5.xml" /><Relationship Id="rId7" Type="http://schemas.openxmlformats.org/officeDocument/2006/relationships/image" Target="../media/image8.png" /><Relationship Id="rId8" Type="http://schemas.openxmlformats.org/officeDocument/2006/relationships/tags" Target="../tags/tag6.xml" /><Relationship Id="rId9" Type="http://schemas.openxmlformats.org/officeDocument/2006/relationships/tags" Target="../tags/tag7.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9.xml" /><Relationship Id="rId3" Type="http://schemas.openxmlformats.org/officeDocument/2006/relationships/image" Target="../media/image27.png" /><Relationship Id="rId4" Type="http://schemas.openxmlformats.org/officeDocument/2006/relationships/tags" Target="../tags/tag55.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0.xml" /><Relationship Id="rId3" Type="http://schemas.openxmlformats.org/officeDocument/2006/relationships/image" Target="../media/image28.png" /><Relationship Id="rId4" Type="http://schemas.openxmlformats.org/officeDocument/2006/relationships/tags" Target="../tags/tag56.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1.xml" /><Relationship Id="rId3" Type="http://schemas.openxmlformats.org/officeDocument/2006/relationships/image" Target="../media/image18.png" /><Relationship Id="rId4" Type="http://schemas.openxmlformats.org/officeDocument/2006/relationships/tags" Target="../tags/tag57.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2.xml" /><Relationship Id="rId3" Type="http://schemas.openxmlformats.org/officeDocument/2006/relationships/image" Target="../media/image29.png" /><Relationship Id="rId4" Type="http://schemas.openxmlformats.org/officeDocument/2006/relationships/tags" Target="../tags/tag5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3.xml" /><Relationship Id="rId3" Type="http://schemas.openxmlformats.org/officeDocument/2006/relationships/image" Target="../media/image30.png" /><Relationship Id="rId4" Type="http://schemas.openxmlformats.org/officeDocument/2006/relationships/tags" Target="../tags/tag59.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4.xml" /><Relationship Id="rId3" Type="http://schemas.openxmlformats.org/officeDocument/2006/relationships/image" Target="../media/image31.png" /><Relationship Id="rId4" Type="http://schemas.openxmlformats.org/officeDocument/2006/relationships/tags" Target="../tags/tag60.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5.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6.xml"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image" Target="../media/image32.png" /><Relationship Id="rId6" Type="http://schemas.openxmlformats.org/officeDocument/2006/relationships/tags" Target="../tags/tag63.xml" /><Relationship Id="rId7" Type="http://schemas.openxmlformats.org/officeDocument/2006/relationships/tags" Target="../tags/tag64.xml" /><Relationship Id="rId8" Type="http://schemas.openxmlformats.org/officeDocument/2006/relationships/tags" Target="../tags/tag65.xml" /><Relationship Id="rId9"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7.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70.xml" /><Relationship Id="rId2" Type="http://schemas.openxmlformats.org/officeDocument/2006/relationships/notesSlide" Target="../notesSlides/notesSlide28.xml" /><Relationship Id="rId3" Type="http://schemas.openxmlformats.org/officeDocument/2006/relationships/image" Target="../media/image34.png" /><Relationship Id="rId4" Type="http://schemas.openxmlformats.org/officeDocument/2006/relationships/tags" Target="../tags/tag66.xml" /><Relationship Id="rId5" Type="http://schemas.openxmlformats.org/officeDocument/2006/relationships/image" Target="../media/image35.png" /><Relationship Id="rId6" Type="http://schemas.openxmlformats.org/officeDocument/2006/relationships/tags" Target="../tags/tag67.xml" /><Relationship Id="rId7" Type="http://schemas.openxmlformats.org/officeDocument/2006/relationships/image" Target="../media/image36.png" /><Relationship Id="rId8" Type="http://schemas.openxmlformats.org/officeDocument/2006/relationships/tags" Target="../tags/tag68.xml" /><Relationship Id="rId9" Type="http://schemas.openxmlformats.org/officeDocument/2006/relationships/tags" Target="../tags/tag6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xml" /><Relationship Id="rId3" Type="http://schemas.openxmlformats.org/officeDocument/2006/relationships/image" Target="../media/image10.jpeg"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image" Target="../media/image11.png" /><Relationship Id="rId7" Type="http://schemas.openxmlformats.org/officeDocument/2006/relationships/tags" Target="../tags/tag1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9.xml" /><Relationship Id="rId3" Type="http://schemas.openxmlformats.org/officeDocument/2006/relationships/image" Target="../media/image37.png" /><Relationship Id="rId4" Type="http://schemas.openxmlformats.org/officeDocument/2006/relationships/tags" Target="../tags/tag71.xml" /><Relationship Id="rId5" Type="http://schemas.openxmlformats.org/officeDocument/2006/relationships/tags" Target="../tags/tag72.xml" /><Relationship Id="rId6" Type="http://schemas.openxmlformats.org/officeDocument/2006/relationships/tags" Target="../tags/tag73.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8.png" /><Relationship Id="rId11" Type="http://schemas.openxmlformats.org/officeDocument/2006/relationships/tags" Target="../tags/tag81.xml" /><Relationship Id="rId2" Type="http://schemas.openxmlformats.org/officeDocument/2006/relationships/notesSlide" Target="../notesSlides/notesSlide30.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tags" Target="../tags/tag77.xml" /><Relationship Id="rId7" Type="http://schemas.openxmlformats.org/officeDocument/2006/relationships/tags" Target="../tags/tag78.xml" /><Relationship Id="rId8" Type="http://schemas.openxmlformats.org/officeDocument/2006/relationships/tags" Target="../tags/tag79.xml" /><Relationship Id="rId9" Type="http://schemas.openxmlformats.org/officeDocument/2006/relationships/tags" Target="../tags/tag80.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1.xml" /><Relationship Id="rId3" Type="http://schemas.openxmlformats.org/officeDocument/2006/relationships/tags" Target="../tags/tag82.xml" /><Relationship Id="rId4" Type="http://schemas.openxmlformats.org/officeDocument/2006/relationships/tags" Target="../tags/tag83.xml" /><Relationship Id="rId5" Type="http://schemas.openxmlformats.org/officeDocument/2006/relationships/image" Target="../media/image39.png" /><Relationship Id="rId6" Type="http://schemas.openxmlformats.org/officeDocument/2006/relationships/tags" Target="../tags/tag84.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2.xml" /><Relationship Id="rId3" Type="http://schemas.openxmlformats.org/officeDocument/2006/relationships/tags" Target="../tags/tag85.xml" /><Relationship Id="rId4" Type="http://schemas.openxmlformats.org/officeDocument/2006/relationships/image" Target="../media/image40.png" /><Relationship Id="rId5" Type="http://schemas.openxmlformats.org/officeDocument/2006/relationships/tags" Target="../tags/tag86.xml" /><Relationship Id="rId6" Type="http://schemas.openxmlformats.org/officeDocument/2006/relationships/tags" Target="../tags/tag87.xml" /><Relationship Id="rId7" Type="http://schemas.openxmlformats.org/officeDocument/2006/relationships/image" Target="../media/image41.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3.xml" /><Relationship Id="rId3" Type="http://schemas.openxmlformats.org/officeDocument/2006/relationships/tags" Target="../tags/tag88.xml" /><Relationship Id="rId4" Type="http://schemas.openxmlformats.org/officeDocument/2006/relationships/tags" Target="../tags/tag89.xml" /><Relationship Id="rId5" Type="http://schemas.openxmlformats.org/officeDocument/2006/relationships/image" Target="../media/image42.png" /><Relationship Id="rId6" Type="http://schemas.openxmlformats.org/officeDocument/2006/relationships/tags" Target="../tags/tag90.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4.xml" /><Relationship Id="rId3" Type="http://schemas.openxmlformats.org/officeDocument/2006/relationships/tags" Target="../tags/tag91.xml" /><Relationship Id="rId4" Type="http://schemas.openxmlformats.org/officeDocument/2006/relationships/image" Target="../media/image43.png" /><Relationship Id="rId5" Type="http://schemas.openxmlformats.org/officeDocument/2006/relationships/tags" Target="../tags/tag92.xml" /><Relationship Id="rId6" Type="http://schemas.openxmlformats.org/officeDocument/2006/relationships/tags" Target="../tags/tag93.xml" /><Relationship Id="rId7" Type="http://schemas.openxmlformats.org/officeDocument/2006/relationships/tags" Target="../tags/tag94.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5.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6.xml" /><Relationship Id="rId3" Type="http://schemas.openxmlformats.org/officeDocument/2006/relationships/image" Target="../media/image44.png" /><Relationship Id="rId4" Type="http://schemas.openxmlformats.org/officeDocument/2006/relationships/tags" Target="../tags/tag95.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7.xml" /><Relationship Id="rId3" Type="http://schemas.openxmlformats.org/officeDocument/2006/relationships/image" Target="../media/image44.png"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tags" Target="../tags/tag98.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8.xml" /><Relationship Id="rId3" Type="http://schemas.openxmlformats.org/officeDocument/2006/relationships/image" Target="../media/image27.png" /><Relationship Id="rId4" Type="http://schemas.openxmlformats.org/officeDocument/2006/relationships/tags" Target="../tags/tag9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xml" /><Relationship Id="rId3" Type="http://schemas.openxmlformats.org/officeDocument/2006/relationships/image" Target="../media/image12.png" /><Relationship Id="rId4" Type="http://schemas.openxmlformats.org/officeDocument/2006/relationships/tags" Target="../tags/tag13.xml" /><Relationship Id="rId5" Type="http://schemas.openxmlformats.org/officeDocument/2006/relationships/image" Target="../media/image11.png" /><Relationship Id="rId6" Type="http://schemas.openxmlformats.org/officeDocument/2006/relationships/tags" Target="../tags/tag1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00.xml" /><Relationship Id="rId3" Type="http://schemas.openxmlformats.org/officeDocument/2006/relationships/tags" Target="../tags/tag101.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9.xml" /><Relationship Id="rId3" Type="http://schemas.openxmlformats.org/officeDocument/2006/relationships/tags" Target="../tags/tag10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xml" /><Relationship Id="rId3" Type="http://schemas.openxmlformats.org/officeDocument/2006/relationships/image" Target="../media/image13.png" /><Relationship Id="rId4" Type="http://schemas.openxmlformats.org/officeDocument/2006/relationships/tags" Target="../tags/tag15.xml" /><Relationship Id="rId5" Type="http://schemas.openxmlformats.org/officeDocument/2006/relationships/image" Target="../media/image14.png" /><Relationship Id="rId6" Type="http://schemas.openxmlformats.org/officeDocument/2006/relationships/tags" Target="../tags/tag16.xml" /><Relationship Id="rId7" Type="http://schemas.openxmlformats.org/officeDocument/2006/relationships/video" Target="../media/media1.mp4" /><Relationship Id="rId8" Type="http://schemas.microsoft.com/office/2007/relationships/media" Target="../media/media1.mp4"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tags" Target="../tags/tag17.xml" /><Relationship Id="rId4" Type="http://schemas.openxmlformats.org/officeDocument/2006/relationships/tags" Target="../tags/tag18.xml" /><Relationship Id="rId5" Type="http://schemas.openxmlformats.org/officeDocument/2006/relationships/tags" Target="../tags/tag19.xml" /><Relationship Id="rId6" Type="http://schemas.openxmlformats.org/officeDocument/2006/relationships/tags" Target="../tags/tag20.xml" /><Relationship Id="rId7" Type="http://schemas.openxmlformats.org/officeDocument/2006/relationships/tags" Target="../tags/tag2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7.xml" /><Relationship Id="rId3" Type="http://schemas.openxmlformats.org/officeDocument/2006/relationships/image" Target="../media/image15.png" /><Relationship Id="rId4" Type="http://schemas.openxmlformats.org/officeDocument/2006/relationships/tags" Target="../tags/tag2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8.xml" /><Relationship Id="rId3" Type="http://schemas.openxmlformats.org/officeDocument/2006/relationships/image" Target="../media/image16.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p:cNvSpPr txBox="1"/>
          <p:nvPr>
            <p:custDataLst>
              <p:tags r:id="rId3"/>
            </p:custDataLst>
          </p:nvPr>
        </p:nvSpPr>
        <p:spPr>
          <a:xfrm>
            <a:off x="2759710" y="1951990"/>
            <a:ext cx="7814310" cy="3301365"/>
          </a:xfrm>
          <a:prstGeom prst="rect">
            <a:avLst/>
          </a:prstGeom>
          <a:noFill/>
        </p:spPr>
        <p:txBody>
          <a:bodyPr wrap="square" rtlCol="0" anchor="t">
            <a:noAutofit/>
          </a:bodyPr>
          <a:lstStyle/>
          <a:p>
            <a:pPr indent="0" algn="l" fontAlgn="auto">
              <a:lnSpc>
                <a:spcPct val="200000"/>
              </a:lnSpc>
            </a:pPr>
            <a:r>
              <a:rPr lang="en-US" altLang="zh-CN" sz="4000" b="1">
                <a:solidFill>
                  <a:schemeClr val="tx1"/>
                </a:solidFill>
                <a:latin typeface="Times New Roman" panose="02020603050405020304" charset="0"/>
                <a:cs typeface="Times New Roman" panose="02020603050405020304" charset="0"/>
                <a:sym typeface="+mn-ea"/>
              </a:rPr>
              <a:t>24 Solar Terms</a:t>
            </a:r>
            <a:endParaRPr lang="en-US" altLang="zh-CN" sz="4000" b="1">
              <a:solidFill>
                <a:schemeClr val="tx1"/>
              </a:solidFill>
              <a:latin typeface="Times New Roman" panose="02020603050405020304" charset="0"/>
              <a:cs typeface="Times New Roman" panose="02020603050405020304" charset="0"/>
            </a:endParaRPr>
          </a:p>
          <a:p>
            <a:pPr indent="0" algn="l" fontAlgn="auto">
              <a:lnSpc>
                <a:spcPct val="200000"/>
              </a:lnSpc>
            </a:pPr>
            <a:r>
              <a:rPr lang="en-US" altLang="zh-CN" sz="3600" b="1">
                <a:solidFill>
                  <a:schemeClr val="tx1"/>
                </a:solidFill>
                <a:latin typeface="Times New Roman" panose="02020603050405020304" charset="0"/>
                <a:cs typeface="Times New Roman" panose="02020603050405020304" charset="0"/>
                <a:sym typeface="+mn-ea"/>
              </a:rPr>
              <a:t>                            - </a:t>
            </a:r>
            <a:r>
              <a:rPr lang="en-US" sz="3600" b="1" kern="0">
                <a:effectLst/>
                <a:latin typeface="Times New Roman" panose="02020603050405020304" charset="0"/>
                <a:cs typeface="Times New Roman" panose="02020603050405020304" charset="0"/>
                <a:sym typeface="+mn-ea"/>
              </a:rPr>
              <a:t>Frost Descent</a:t>
            </a:r>
            <a:endParaRPr lang="en-US" sz="3600" b="1" kern="0">
              <a:solidFill>
                <a:schemeClr val="tx1"/>
              </a:solidFill>
              <a:effectLst/>
              <a:latin typeface="Times New Roman" panose="02020603050405020304" charset="0"/>
              <a:ea typeface="宋体" panose="02010600030101010101" pitchFamily="2" charset="-122"/>
              <a:cs typeface="Times New Roman" panose="02020603050405020304" charset="0"/>
            </a:endParaRPr>
          </a:p>
          <a:p>
            <a:pPr indent="0" algn="l" fontAlgn="auto">
              <a:lnSpc>
                <a:spcPct val="200000"/>
              </a:lnSpc>
            </a:pPr>
            <a:r>
              <a:rPr lang="en-US" altLang="zh-CN" sz="3600" b="1">
                <a:solidFill>
                  <a:schemeClr val="tx1"/>
                </a:solidFill>
                <a:effectLst/>
                <a:latin typeface="Times New Roman" panose="02020603050405020304" charset="0"/>
                <a:cs typeface="Times New Roman" panose="02020603050405020304" charset="0"/>
                <a:sym typeface="+mn-ea"/>
              </a:rPr>
              <a:t>                                  </a:t>
            </a:r>
            <a:r>
              <a:rPr lang="zh-CN" altLang="en-US" sz="3600" b="1">
                <a:solidFill>
                  <a:schemeClr val="tx1"/>
                </a:solidFill>
                <a:effectLst/>
                <a:latin typeface="Times New Roman" panose="02020603050405020304" charset="0"/>
                <a:cs typeface="Times New Roman" panose="02020603050405020304" charset="0"/>
                <a:sym typeface="+mn-ea"/>
              </a:rPr>
              <a:t>（霜降）</a:t>
            </a:r>
            <a:endParaRPr lang="zh-CN" altLang="en-US" sz="3600" b="1">
              <a:solidFill>
                <a:schemeClr val="tx1"/>
              </a:solidFill>
              <a:effectLst/>
              <a:latin typeface="Times New Roman" panose="02020603050405020304" charset="0"/>
              <a:cs typeface="Times New Roman" panose="02020603050405020304" charset="0"/>
              <a:sym typeface="+mn-ea"/>
            </a:endParaRP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10665"/>
            <a:ext cx="9787890" cy="3969385"/>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persimmon /pəˈsɪmən/ </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n.柿子</a:t>
            </a:r>
            <a:endParaRPr lang="en-US"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altLang="en-US" sz="2800">
                <a:solidFill>
                  <a:schemeClr val="tx1"/>
                </a:solidFill>
                <a:latin typeface="Times New Roman" panose="02020603050405020304" charset="0"/>
                <a:ea typeface="微软雅黑" panose="020b0503020204020204" pitchFamily="34" charset="-122"/>
                <a:cs typeface="Times New Roman" panose="02020603050405020304" charset="0"/>
              </a:rPr>
              <a:t>【例句】</a:t>
            </a:r>
            <a:r>
              <a:rPr lang="en-US" sz="2800">
                <a:solidFill>
                  <a:schemeClr val="tx1"/>
                </a:solidFill>
                <a:latin typeface="Times New Roman" panose="02020603050405020304" charset="0"/>
                <a:ea typeface="微软雅黑" panose="020b0503020204020204" pitchFamily="34" charset="-122"/>
                <a:cs typeface="Times New Roman" panose="02020603050405020304" charset="0"/>
              </a:rPr>
              <a:t>The persimmon tastes puckery.  </a:t>
            </a:r>
            <a:endParaRPr lang="en-US" sz="28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sz="2800">
                <a:solidFill>
                  <a:schemeClr val="tx1"/>
                </a:solidFill>
                <a:latin typeface="Times New Roman" panose="02020603050405020304" charset="0"/>
                <a:ea typeface="微软雅黑" panose="020b0503020204020204" pitchFamily="34" charset="-122"/>
                <a:cs typeface="Times New Roman" panose="02020603050405020304" charset="0"/>
              </a:rPr>
              <a:t>               这柿子尝起来涩。</a:t>
            </a:r>
            <a:endParaRPr lang="en-US" sz="28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12" name="图片 11"/>
          <p:cNvPicPr>
            <a:picLocks noChangeAspect="1"/>
          </p:cNvPicPr>
          <p:nvPr>
            <p:custDataLst>
              <p:tags r:id="rId4"/>
            </p:custDataLst>
          </p:nvPr>
        </p:nvPicPr>
        <p:blipFill>
          <a:blip r:embed="rId3"/>
          <a:stretch>
            <a:fillRect/>
          </a:stretch>
        </p:blipFill>
        <p:spPr>
          <a:xfrm flipH="1">
            <a:off x="9069705" y="1270"/>
            <a:ext cx="3122295" cy="2124075"/>
          </a:xfrm>
          <a:prstGeom prst="rect">
            <a:avLst/>
          </a:prstGeom>
        </p:spPr>
      </p:pic>
      <p:pic>
        <p:nvPicPr>
          <p:cNvPr id="9" name="图片 8"/>
          <p:cNvPicPr>
            <a:picLocks noChangeAspect="1"/>
          </p:cNvPicPr>
          <p:nvPr>
            <p:custDataLst>
              <p:tags r:id="rId6"/>
            </p:custDataLst>
          </p:nvPr>
        </p:nvPicPr>
        <p:blipFill>
          <a:blip r:embed="rId5"/>
          <a:stretch>
            <a:fillRect/>
          </a:stretch>
        </p:blipFill>
        <p:spPr>
          <a:xfrm>
            <a:off x="8402320" y="3261360"/>
            <a:ext cx="3180715" cy="31807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624330" y="1413510"/>
            <a:ext cx="7571105" cy="4030980"/>
          </a:xfrm>
          <a:prstGeom prst="rect">
            <a:avLst/>
          </a:prstGeom>
          <a:noFill/>
          <a:ln w="9525">
            <a:noFill/>
          </a:ln>
        </p:spPr>
        <p:txBody>
          <a:bodyPr wrap="square">
            <a:spAutoFit/>
          </a:bodyPr>
          <a:lstStyle/>
          <a:p>
            <a:pPr indent="0" fontAlgn="auto">
              <a:lnSpc>
                <a:spcPct val="200000"/>
              </a:lnSpc>
            </a:pPr>
            <a:r>
              <a:rPr sz="3200" b="1">
                <a:solidFill>
                  <a:schemeClr val="tx1"/>
                </a:solidFill>
                <a:latin typeface="Times New Roman" panose="02020603050405020304" charset="0"/>
                <a:ea typeface="微软雅黑" panose="020b0503020204020204" pitchFamily="34" charset="-122"/>
                <a:cs typeface="Times New Roman" panose="02020603050405020304" charset="0"/>
              </a:rPr>
              <a:t>crack/kræk/</a:t>
            </a:r>
            <a:endParaRPr sz="32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sz="2400">
                <a:solidFill>
                  <a:schemeClr val="tx1"/>
                </a:solidFill>
                <a:latin typeface="Times New Roman" panose="02020603050405020304" charset="0"/>
                <a:ea typeface="微软雅黑" panose="020b0503020204020204" pitchFamily="34" charset="-122"/>
                <a:cs typeface="Times New Roman" panose="02020603050405020304" charset="0"/>
              </a:rPr>
              <a:t>v. 破裂，裂开；崩溃</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sz="2400">
                <a:solidFill>
                  <a:schemeClr val="tx1"/>
                </a:solidFill>
                <a:latin typeface="Times New Roman" panose="02020603050405020304" charset="0"/>
                <a:ea typeface="微软雅黑" panose="020b0503020204020204" pitchFamily="34" charset="-122"/>
                <a:cs typeface="Times New Roman" panose="02020603050405020304" charset="0"/>
              </a:rPr>
              <a:t>n. 裂缝，裂纹；缝隙，窄缝；瑕疵</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【例句】</a:t>
            </a:r>
            <a:r>
              <a:rPr sz="2400">
                <a:solidFill>
                  <a:schemeClr val="tx1"/>
                </a:solidFill>
                <a:latin typeface="Times New Roman" panose="02020603050405020304" charset="0"/>
                <a:ea typeface="微软雅黑" panose="020b0503020204020204" pitchFamily="34" charset="-122"/>
                <a:cs typeface="Times New Roman" panose="02020603050405020304" charset="0"/>
              </a:rPr>
              <a:t>The ice cracked as I stepped onto it. </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en-US" sz="2400">
                <a:solidFill>
                  <a:schemeClr val="tx1"/>
                </a:solidFill>
                <a:latin typeface="Times New Roman" panose="02020603050405020304" charset="0"/>
                <a:ea typeface="微软雅黑" panose="020b0503020204020204" pitchFamily="34" charset="-122"/>
                <a:cs typeface="Times New Roman" panose="02020603050405020304" charset="0"/>
              </a:rPr>
              <a:t>                </a:t>
            </a:r>
            <a:r>
              <a:rPr sz="2400">
                <a:solidFill>
                  <a:schemeClr val="tx1"/>
                </a:solidFill>
                <a:latin typeface="Times New Roman" panose="02020603050405020304" charset="0"/>
                <a:ea typeface="微软雅黑" panose="020b0503020204020204" pitchFamily="34" charset="-122"/>
                <a:cs typeface="Times New Roman" panose="02020603050405020304" charset="0"/>
              </a:rPr>
              <a:t>我一踩冰就裂了。</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14" name="图片 13"/>
          <p:cNvPicPr>
            <a:picLocks noChangeAspect="1"/>
          </p:cNvPicPr>
          <p:nvPr>
            <p:custDataLst>
              <p:tags r:id="rId4"/>
            </p:custDataLst>
          </p:nvPr>
        </p:nvPicPr>
        <p:blipFill>
          <a:blip r:embed="rId3"/>
          <a:stretch>
            <a:fillRect/>
          </a:stretch>
        </p:blipFill>
        <p:spPr>
          <a:xfrm>
            <a:off x="7001112" y="1444284"/>
            <a:ext cx="4811876" cy="481187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377315" y="1628775"/>
            <a:ext cx="9436735" cy="3599815"/>
          </a:xfrm>
          <a:prstGeom prst="rect">
            <a:avLst/>
          </a:prstGeom>
          <a:noFill/>
          <a:ln w="9525">
            <a:noFill/>
          </a:ln>
        </p:spPr>
        <p:txBody>
          <a:bodyPr wrap="square">
            <a:spAutoFit/>
          </a:bodyPr>
          <a:lstStyle/>
          <a:p>
            <a:pPr indent="0" defTabSz="457200" fontAlgn="auto">
              <a:lnSpc>
                <a:spcPct val="300000"/>
              </a:lnSpc>
            </a:pPr>
            <a:r>
              <a:rPr sz="2800" b="1">
                <a:solidFill>
                  <a:srgbClr val="000000"/>
                </a:solidFill>
                <a:latin typeface="Times New Roman" panose="02020603050405020304" charset="0"/>
                <a:ea typeface="微软雅黑" panose="020b0503020204020204" pitchFamily="34" charset="-122"/>
                <a:cs typeface="Times New Roman" panose="02020603050405020304" charset="0"/>
                <a:sym typeface="+mn-lt"/>
              </a:rPr>
              <a:t>moisten</a:t>
            </a:r>
            <a:r>
              <a:rPr lang="en-US" sz="2800" b="1">
                <a:solidFill>
                  <a:srgbClr val="000000"/>
                </a:solidFill>
                <a:latin typeface="Times New Roman" panose="02020603050405020304" charset="0"/>
                <a:ea typeface="微软雅黑" panose="020b0503020204020204" pitchFamily="34" charset="-122"/>
                <a:cs typeface="Times New Roman" panose="02020603050405020304" charset="0"/>
                <a:sym typeface="+mn-lt"/>
              </a:rPr>
              <a:t> </a:t>
            </a:r>
            <a:r>
              <a:rPr sz="2800" b="1">
                <a:solidFill>
                  <a:srgbClr val="000000"/>
                </a:solidFill>
                <a:latin typeface="Times New Roman" panose="02020603050405020304" charset="0"/>
                <a:ea typeface="微软雅黑" panose="020b0503020204020204" pitchFamily="34" charset="-122"/>
                <a:cs typeface="Times New Roman" panose="02020603050405020304" charset="0"/>
                <a:sym typeface="+mn-lt"/>
              </a:rPr>
              <a:t>/ˈmɔɪsn/</a:t>
            </a:r>
            <a:r>
              <a:rPr lang="en-US" sz="2800" b="1">
                <a:solidFill>
                  <a:srgbClr val="000000"/>
                </a:solidFill>
                <a:latin typeface="Times New Roman" panose="02020603050405020304" charset="0"/>
                <a:ea typeface="微软雅黑" panose="020b0503020204020204" pitchFamily="34" charset="-122"/>
                <a:cs typeface="Times New Roman" panose="02020603050405020304" charset="0"/>
                <a:sym typeface="+mn-lt"/>
              </a:rPr>
              <a:t> </a:t>
            </a:r>
            <a:r>
              <a:rPr sz="2800" b="1">
                <a:solidFill>
                  <a:srgbClr val="000000"/>
                </a:solidFill>
                <a:latin typeface="Times New Roman" panose="02020603050405020304" charset="0"/>
                <a:ea typeface="微软雅黑" panose="020b0503020204020204" pitchFamily="34" charset="-122"/>
                <a:cs typeface="Times New Roman" panose="02020603050405020304" charset="0"/>
                <a:sym typeface="+mn-lt"/>
              </a:rPr>
              <a:t>vt. 弄湿；使……湿润</a:t>
            </a:r>
            <a:endParaRPr sz="2800" b="1">
              <a:solidFill>
                <a:srgbClr val="000000"/>
              </a:solidFill>
              <a:latin typeface="Times New Roman" panose="02020603050405020304" charset="0"/>
              <a:ea typeface="微软雅黑" panose="020b0503020204020204" pitchFamily="34" charset="-122"/>
              <a:cs typeface="Times New Roman" panose="02020603050405020304" charset="0"/>
              <a:sym typeface="+mn-lt"/>
            </a:endParaRPr>
          </a:p>
          <a:p>
            <a:pPr indent="0" defTabSz="457200" fontAlgn="auto">
              <a:lnSpc>
                <a:spcPct val="300000"/>
              </a:lnSpc>
            </a:pPr>
            <a:r>
              <a:rPr lang="zh-CN" altLang="en-US" sz="2400">
                <a:latin typeface="Times New Roman" panose="02020603050405020304" charset="0"/>
                <a:ea typeface="微软雅黑" panose="020b0503020204020204" pitchFamily="34" charset="-122"/>
                <a:cs typeface="Times New Roman" panose="02020603050405020304" charset="0"/>
              </a:rPr>
              <a:t>【例句】She took a sip of water to moisten her dry throat. </a:t>
            </a:r>
            <a:endParaRPr lang="zh-CN" altLang="en-US" sz="2400">
              <a:latin typeface="Times New Roman" panose="02020603050405020304" charset="0"/>
              <a:ea typeface="微软雅黑" panose="020b0503020204020204" pitchFamily="34" charset="-122"/>
              <a:cs typeface="Times New Roman" panose="02020603050405020304" charset="0"/>
            </a:endParaRPr>
          </a:p>
          <a:p>
            <a:pPr indent="0" defTabSz="457200" fontAlgn="auto">
              <a:lnSpc>
                <a:spcPct val="300000"/>
              </a:lnSpc>
            </a:pPr>
            <a:r>
              <a:rPr lang="en-US" altLang="zh-CN" sz="2400">
                <a:latin typeface="Times New Roman" panose="02020603050405020304" charset="0"/>
                <a:ea typeface="微软雅黑" panose="020b0503020204020204" pitchFamily="34" charset="-122"/>
                <a:cs typeface="Times New Roman" panose="02020603050405020304" charset="0"/>
              </a:rPr>
              <a:t>                </a:t>
            </a:r>
            <a:r>
              <a:rPr lang="zh-CN" altLang="en-US" sz="2400">
                <a:latin typeface="Times New Roman" panose="02020603050405020304" charset="0"/>
                <a:ea typeface="微软雅黑" panose="020b0503020204020204" pitchFamily="34" charset="-122"/>
                <a:cs typeface="Times New Roman" panose="02020603050405020304" charset="0"/>
              </a:rPr>
              <a:t>她抿了一小口水，润一润自己干燥的喉咙。</a:t>
            </a:r>
            <a:endParaRPr lang="zh-CN" altLang="en-US" sz="2400">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p:nvPr>
            <p:custDataLst>
              <p:tags r:id="rId4"/>
            </p:custDataLst>
          </p:nvPr>
        </p:nvPicPr>
        <p:blipFill>
          <a:blip r:embed="rId3"/>
          <a:stretch>
            <a:fillRect/>
          </a:stretch>
        </p:blipFill>
        <p:spPr>
          <a:xfrm>
            <a:off x="8879840" y="481965"/>
            <a:ext cx="2730500" cy="2783205"/>
          </a:xfrm>
          <a:prstGeom prst="rect">
            <a:avLst/>
          </a:prstGeom>
          <a:noFill/>
          <a:ln w="9525">
            <a:noFill/>
          </a:ln>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152525" y="1437640"/>
            <a:ext cx="8143240" cy="3982720"/>
          </a:xfrm>
          <a:prstGeom prst="rect">
            <a:avLst/>
          </a:prstGeom>
          <a:noFill/>
          <a:ln w="9525">
            <a:noFill/>
          </a:ln>
        </p:spPr>
        <p:txBody>
          <a:bodyPr wrap="square">
            <a:noAutofit/>
          </a:bodyPr>
          <a:lstStyle/>
          <a:p>
            <a:pPr indent="0" fontAlgn="auto">
              <a:lnSpc>
                <a:spcPct val="250000"/>
              </a:lnSpc>
            </a:pPr>
            <a:r>
              <a:rPr sz="2800" b="1">
                <a:latin typeface="Times New Roman" panose="02020603050405020304" charset="0"/>
                <a:ea typeface="微软雅黑" panose="020b0503020204020204" pitchFamily="34" charset="-122"/>
                <a:cs typeface="Times New Roman" panose="02020603050405020304" charset="0"/>
              </a:rPr>
              <a:t>quench</a:t>
            </a:r>
            <a:r>
              <a:rPr lang="en-US" sz="2800" b="1">
                <a:latin typeface="Times New Roman" panose="02020603050405020304" charset="0"/>
                <a:ea typeface="微软雅黑" panose="020b0503020204020204" pitchFamily="34" charset="-122"/>
                <a:cs typeface="Times New Roman" panose="02020603050405020304" charset="0"/>
              </a:rPr>
              <a:t>    </a:t>
            </a:r>
            <a:r>
              <a:rPr sz="2800" b="1">
                <a:latin typeface="Times New Roman" panose="02020603050405020304" charset="0"/>
                <a:ea typeface="微软雅黑" panose="020b0503020204020204" pitchFamily="34" charset="-122"/>
                <a:cs typeface="Times New Roman" panose="02020603050405020304" charset="0"/>
              </a:rPr>
              <a:t>/kwentʃ/</a:t>
            </a:r>
            <a:endParaRPr sz="2800" b="1">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sz="2400">
                <a:latin typeface="Times New Roman" panose="02020603050405020304" charset="0"/>
                <a:ea typeface="微软雅黑" panose="020b0503020204020204" pitchFamily="34" charset="-122"/>
                <a:cs typeface="Times New Roman" panose="02020603050405020304" charset="0"/>
              </a:rPr>
              <a:t>v. （喝水）止（渴）；满足（欲望）；扑灭，熄灭（火）</a:t>
            </a:r>
            <a:endParaRPr sz="2400">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zh-CN" sz="2400">
                <a:latin typeface="Times New Roman" panose="02020603050405020304" charset="0"/>
                <a:ea typeface="微软雅黑" panose="020b0503020204020204" pitchFamily="34" charset="-122"/>
                <a:cs typeface="Times New Roman" panose="02020603050405020304" charset="0"/>
              </a:rPr>
              <a:t>【例句】</a:t>
            </a:r>
            <a:r>
              <a:rPr sz="2400">
                <a:latin typeface="Times New Roman" panose="02020603050405020304" charset="0"/>
                <a:ea typeface="微软雅黑" panose="020b0503020204020204" pitchFamily="34" charset="-122"/>
                <a:cs typeface="Times New Roman" panose="02020603050405020304" charset="0"/>
              </a:rPr>
              <a:t>It can quench one's thirst and make people keep fit.  </a:t>
            </a:r>
            <a:endParaRPr sz="2400">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en-US" sz="2400">
                <a:latin typeface="Times New Roman" panose="02020603050405020304" charset="0"/>
                <a:ea typeface="微软雅黑" panose="020b0503020204020204" pitchFamily="34" charset="-122"/>
                <a:cs typeface="Times New Roman" panose="02020603050405020304" charset="0"/>
              </a:rPr>
              <a:t>               </a:t>
            </a:r>
            <a:r>
              <a:rPr sz="2400">
                <a:latin typeface="Times New Roman" panose="02020603050405020304" charset="0"/>
                <a:ea typeface="微软雅黑" panose="020b0503020204020204" pitchFamily="34" charset="-122"/>
                <a:cs typeface="Times New Roman" panose="02020603050405020304" charset="0"/>
              </a:rPr>
              <a:t>它既可以解渴又可以使人们保持健康。</a:t>
            </a:r>
            <a:endParaRPr sz="2400">
              <a:latin typeface="Times New Roman" panose="02020603050405020304" charset="0"/>
              <a:ea typeface="微软雅黑" panose="020b0503020204020204" pitchFamily="34" charset="-122"/>
              <a:cs typeface="Times New Roman" panose="02020603050405020304" charset="0"/>
            </a:endParaRPr>
          </a:p>
        </p:txBody>
      </p:sp>
      <p:pic>
        <p:nvPicPr>
          <p:cNvPr id="4" name="图片 3" descr="&amp;pky320_sjzg_VCG211352578220_sjzg_VCG211352578220&amp;"/>
          <p:cNvPicPr>
            <a:picLocks noChangeAspect="1"/>
          </p:cNvPicPr>
          <p:nvPr>
            <p:custDataLst>
              <p:tags r:id="rId4"/>
            </p:custDataLst>
          </p:nvPr>
        </p:nvPicPr>
        <p:blipFill>
          <a:blip r:embed="rId3">
            <a:clrChange>
              <a:clrFrom>
                <a:srgbClr val="FFFEFF">
                  <a:alpha val="100000"/>
                </a:srgbClr>
              </a:clrFrom>
              <a:clrTo>
                <a:srgbClr val="FFFEFF">
                  <a:alpha val="100000"/>
                  <a:alpha val="0"/>
                </a:srgbClr>
              </a:clrTo>
            </a:clrChange>
          </a:blip>
          <a:stretch>
            <a:fillRect/>
          </a:stretch>
        </p:blipFill>
        <p:spPr>
          <a:xfrm>
            <a:off x="8582025" y="2391410"/>
            <a:ext cx="3380740" cy="338074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55115"/>
            <a:ext cx="9173845" cy="3907790"/>
          </a:xfrm>
          <a:prstGeom prst="rect">
            <a:avLst/>
          </a:prstGeom>
          <a:noFill/>
          <a:ln w="9525">
            <a:noFill/>
          </a:ln>
        </p:spPr>
        <p:txBody>
          <a:bodyPr wrap="square">
            <a:spAutoFit/>
          </a:bodyPr>
          <a:lstStyle/>
          <a:p>
            <a:pPr indent="0" fontAlgn="auto">
              <a:lnSpc>
                <a:spcPct val="2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thirst</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/θɜːst/</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endParaRPr lang="en-US"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sz="2400">
                <a:solidFill>
                  <a:schemeClr val="tx1"/>
                </a:solidFill>
                <a:latin typeface="Times New Roman" panose="02020603050405020304" charset="0"/>
                <a:ea typeface="微软雅黑" panose="020b0503020204020204" pitchFamily="34" charset="-122"/>
                <a:cs typeface="Times New Roman" panose="02020603050405020304" charset="0"/>
              </a:rPr>
              <a:t>n. 渴，口渴；干渴，缺水；渴望，渴求 </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sz="2400">
                <a:solidFill>
                  <a:schemeClr val="tx1"/>
                </a:solidFill>
                <a:latin typeface="Times New Roman" panose="02020603050405020304" charset="0"/>
                <a:ea typeface="微软雅黑" panose="020b0503020204020204" pitchFamily="34" charset="-122"/>
                <a:cs typeface="Times New Roman" panose="02020603050405020304" charset="0"/>
              </a:rPr>
              <a:t>v. &lt;文&gt;渴望，渴求；&lt;旧&gt;渴，口渴</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【例句】Fame is a great thirst of the young.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年轻人渴望名声。</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grpSp>
        <p:nvGrpSpPr>
          <p:cNvPr id="6" name="6ecb727d-0d70-4964-8551-980331d488f8" descr="本素材由iSlide™ 提供 iSlide™尊重知识产权并注重保护用户享有的各项权利。郑重提醒您： iSlide™插件中提供的任何信息内容的所有权、知识产权归其原始权利人或权利受让人所有，您免费/购买获得的是信息内容的使用权，并受下述条款的约束； 1. 您仅可以个人非商业用途使用该等信息内容，不可将信息内容的全部或部分用于出售，或以出租、出借、转让、分销、发布等其他任何方式供他人使用； 2. 禁止在接入互联网或移动互联网的任何网站、平台、应用或程序上以任何方式为他人提供iSlide™插件资源内容的下载。 The resource is supplied by iSlide™. iSlide™ respects all intellectual property rights and protects all the rights its users acquired.Solemnly remind you: The ownership and intellectual property of the resources supplied in iSlide Add-in belongs to its owner or the assignee of this ownership.you only acquired the usage of the resources supplied in iSlide Add-in, as well as respected the following restrain terms: 1.You are only allowed to use such resource for personal and non-commercial aim, not allowed to use such resource or part of it for the sale; or rent, lend, transfer to others; or distribution or release it in any way. 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7961074" y="2073522"/>
            <a:ext cx="3558254" cy="3921266"/>
            <a:chOff x="3777456" y="873919"/>
            <a:chExt cx="4637088" cy="5110163"/>
          </a:xfrm>
        </p:grpSpPr>
        <p:sp>
          <p:nvSpPr>
            <p:cNvPr id="7" name="îŝļïḍé"/>
            <p:cNvSpPr/>
            <p:nvPr>
              <p:custDataLst>
                <p:tags r:id="rId4"/>
              </p:custDataLst>
            </p:nvPr>
          </p:nvSpPr>
          <p:spPr bwMode="auto">
            <a:xfrm>
              <a:off x="3777456" y="5412582"/>
              <a:ext cx="4625975" cy="571500"/>
            </a:xfrm>
            <a:prstGeom prst="ellipse">
              <a:avLst/>
            </a:pr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ïśḷíḍè"/>
            <p:cNvSpPr/>
            <p:nvPr>
              <p:custDataLst>
                <p:tags r:id="rId5"/>
              </p:custDataLst>
            </p:nvPr>
          </p:nvSpPr>
          <p:spPr bwMode="auto">
            <a:xfrm>
              <a:off x="3826669" y="873919"/>
              <a:ext cx="4587875" cy="4056063"/>
            </a:xfrm>
            <a:custGeom>
              <a:gdLst>
                <a:gd name="T0" fmla="*/ 164 w 465"/>
                <a:gd name="T1" fmla="*/ 398 h 412"/>
                <a:gd name="T2" fmla="*/ 105 w 465"/>
                <a:gd name="T3" fmla="*/ 370 h 412"/>
                <a:gd name="T4" fmla="*/ 65 w 465"/>
                <a:gd name="T5" fmla="*/ 356 h 412"/>
                <a:gd name="T6" fmla="*/ 27 w 465"/>
                <a:gd name="T7" fmla="*/ 282 h 412"/>
                <a:gd name="T8" fmla="*/ 1 w 465"/>
                <a:gd name="T9" fmla="*/ 228 h 412"/>
                <a:gd name="T10" fmla="*/ 7 w 465"/>
                <a:gd name="T11" fmla="*/ 145 h 412"/>
                <a:gd name="T12" fmla="*/ 11 w 465"/>
                <a:gd name="T13" fmla="*/ 111 h 412"/>
                <a:gd name="T14" fmla="*/ 9 w 465"/>
                <a:gd name="T15" fmla="*/ 54 h 412"/>
                <a:gd name="T16" fmla="*/ 99 w 465"/>
                <a:gd name="T17" fmla="*/ 26 h 412"/>
                <a:gd name="T18" fmla="*/ 143 w 465"/>
                <a:gd name="T19" fmla="*/ 38 h 412"/>
                <a:gd name="T20" fmla="*/ 197 w 465"/>
                <a:gd name="T21" fmla="*/ 15 h 412"/>
                <a:gd name="T22" fmla="*/ 256 w 465"/>
                <a:gd name="T23" fmla="*/ 14 h 412"/>
                <a:gd name="T24" fmla="*/ 353 w 465"/>
                <a:gd name="T25" fmla="*/ 45 h 412"/>
                <a:gd name="T26" fmla="*/ 409 w 465"/>
                <a:gd name="T27" fmla="*/ 82 h 412"/>
                <a:gd name="T28" fmla="*/ 390 w 465"/>
                <a:gd name="T29" fmla="*/ 123 h 412"/>
                <a:gd name="T30" fmla="*/ 439 w 465"/>
                <a:gd name="T31" fmla="*/ 201 h 412"/>
                <a:gd name="T32" fmla="*/ 462 w 465"/>
                <a:gd name="T33" fmla="*/ 265 h 412"/>
                <a:gd name="T34" fmla="*/ 416 w 465"/>
                <a:gd name="T35" fmla="*/ 312 h 412"/>
                <a:gd name="T36" fmla="*/ 367 w 465"/>
                <a:gd name="T37" fmla="*/ 361 h 412"/>
                <a:gd name="T38" fmla="*/ 317 w 465"/>
                <a:gd name="T39" fmla="*/ 392 h 412"/>
                <a:gd name="T40" fmla="*/ 257 w 465"/>
                <a:gd name="T41" fmla="*/ 407 h 412"/>
                <a:gd name="T42" fmla="*/ 295 w 465"/>
                <a:gd name="T43" fmla="*/ 356 h 412"/>
                <a:gd name="T44" fmla="*/ 372 w 465"/>
                <a:gd name="T45" fmla="*/ 227 h 412"/>
                <a:gd name="T46" fmla="*/ 356 w 465"/>
                <a:gd name="T47" fmla="*/ 192 h 412"/>
                <a:gd name="T48" fmla="*/ 318 w 465"/>
                <a:gd name="T49" fmla="*/ 281 h 412"/>
                <a:gd name="T50" fmla="*/ 326 w 465"/>
                <a:gd name="T51" fmla="*/ 217 h 412"/>
                <a:gd name="T52" fmla="*/ 309 w 465"/>
                <a:gd name="T53" fmla="*/ 225 h 412"/>
                <a:gd name="T54" fmla="*/ 304 w 465"/>
                <a:gd name="T55" fmla="*/ 205 h 412"/>
                <a:gd name="T56" fmla="*/ 294 w 465"/>
                <a:gd name="T57" fmla="*/ 202 h 412"/>
                <a:gd name="T58" fmla="*/ 286 w 465"/>
                <a:gd name="T59" fmla="*/ 272 h 412"/>
                <a:gd name="T60" fmla="*/ 259 w 465"/>
                <a:gd name="T61" fmla="*/ 345 h 412"/>
                <a:gd name="T62" fmla="*/ 232 w 465"/>
                <a:gd name="T63" fmla="*/ 287 h 412"/>
                <a:gd name="T64" fmla="*/ 243 w 465"/>
                <a:gd name="T65" fmla="*/ 232 h 412"/>
                <a:gd name="T66" fmla="*/ 209 w 465"/>
                <a:gd name="T67" fmla="*/ 265 h 412"/>
                <a:gd name="T68" fmla="*/ 238 w 465"/>
                <a:gd name="T69" fmla="*/ 165 h 412"/>
                <a:gd name="T70" fmla="*/ 295 w 465"/>
                <a:gd name="T71" fmla="*/ 123 h 412"/>
                <a:gd name="T72" fmla="*/ 263 w 465"/>
                <a:gd name="T73" fmla="*/ 140 h 412"/>
                <a:gd name="T74" fmla="*/ 237 w 465"/>
                <a:gd name="T75" fmla="*/ 101 h 412"/>
                <a:gd name="T76" fmla="*/ 192 w 465"/>
                <a:gd name="T77" fmla="*/ 172 h 412"/>
                <a:gd name="T78" fmla="*/ 133 w 465"/>
                <a:gd name="T79" fmla="*/ 156 h 412"/>
                <a:gd name="T80" fmla="*/ 111 w 465"/>
                <a:gd name="T81" fmla="*/ 171 h 412"/>
                <a:gd name="T82" fmla="*/ 166 w 465"/>
                <a:gd name="T83" fmla="*/ 199 h 412"/>
                <a:gd name="T84" fmla="*/ 164 w 465"/>
                <a:gd name="T85" fmla="*/ 283 h 412"/>
                <a:gd name="T86" fmla="*/ 199 w 465"/>
                <a:gd name="T87" fmla="*/ 412 h 4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412">
                  <a:moveTo>
                    <a:pt x="199" y="412"/>
                  </a:moveTo>
                  <a:cubicBezTo>
                    <a:pt x="195" y="412"/>
                    <a:pt x="190" y="412"/>
                    <a:pt x="186" y="412"/>
                  </a:cubicBezTo>
                  <a:cubicBezTo>
                    <a:pt x="176" y="411"/>
                    <a:pt x="169" y="407"/>
                    <a:pt x="164" y="398"/>
                  </a:cubicBezTo>
                  <a:cubicBezTo>
                    <a:pt x="162" y="394"/>
                    <a:pt x="160" y="390"/>
                    <a:pt x="157" y="385"/>
                  </a:cubicBezTo>
                  <a:cubicBezTo>
                    <a:pt x="150" y="389"/>
                    <a:pt x="142" y="389"/>
                    <a:pt x="134" y="387"/>
                  </a:cubicBezTo>
                  <a:cubicBezTo>
                    <a:pt x="123" y="385"/>
                    <a:pt x="112" y="380"/>
                    <a:pt x="105" y="370"/>
                  </a:cubicBezTo>
                  <a:cubicBezTo>
                    <a:pt x="104" y="368"/>
                    <a:pt x="103" y="366"/>
                    <a:pt x="103" y="364"/>
                  </a:cubicBezTo>
                  <a:cubicBezTo>
                    <a:pt x="102" y="358"/>
                    <a:pt x="102" y="358"/>
                    <a:pt x="96" y="359"/>
                  </a:cubicBezTo>
                  <a:cubicBezTo>
                    <a:pt x="85" y="361"/>
                    <a:pt x="75" y="361"/>
                    <a:pt x="65" y="356"/>
                  </a:cubicBezTo>
                  <a:cubicBezTo>
                    <a:pt x="42" y="347"/>
                    <a:pt x="26" y="330"/>
                    <a:pt x="26" y="303"/>
                  </a:cubicBezTo>
                  <a:cubicBezTo>
                    <a:pt x="27" y="298"/>
                    <a:pt x="26" y="293"/>
                    <a:pt x="26" y="289"/>
                  </a:cubicBezTo>
                  <a:cubicBezTo>
                    <a:pt x="27" y="286"/>
                    <a:pt x="27" y="285"/>
                    <a:pt x="27" y="282"/>
                  </a:cubicBezTo>
                  <a:cubicBezTo>
                    <a:pt x="28" y="280"/>
                    <a:pt x="31" y="277"/>
                    <a:pt x="29" y="275"/>
                  </a:cubicBezTo>
                  <a:cubicBezTo>
                    <a:pt x="28" y="273"/>
                    <a:pt x="25" y="272"/>
                    <a:pt x="23" y="270"/>
                  </a:cubicBezTo>
                  <a:cubicBezTo>
                    <a:pt x="10" y="259"/>
                    <a:pt x="3" y="246"/>
                    <a:pt x="1" y="228"/>
                  </a:cubicBezTo>
                  <a:cubicBezTo>
                    <a:pt x="0" y="211"/>
                    <a:pt x="6" y="198"/>
                    <a:pt x="18" y="187"/>
                  </a:cubicBezTo>
                  <a:cubicBezTo>
                    <a:pt x="22" y="183"/>
                    <a:pt x="22" y="183"/>
                    <a:pt x="18" y="178"/>
                  </a:cubicBezTo>
                  <a:cubicBezTo>
                    <a:pt x="11" y="168"/>
                    <a:pt x="7" y="157"/>
                    <a:pt x="7" y="145"/>
                  </a:cubicBezTo>
                  <a:cubicBezTo>
                    <a:pt x="6" y="140"/>
                    <a:pt x="7" y="134"/>
                    <a:pt x="7" y="129"/>
                  </a:cubicBezTo>
                  <a:cubicBezTo>
                    <a:pt x="6" y="125"/>
                    <a:pt x="7" y="121"/>
                    <a:pt x="10" y="119"/>
                  </a:cubicBezTo>
                  <a:cubicBezTo>
                    <a:pt x="13" y="116"/>
                    <a:pt x="12" y="114"/>
                    <a:pt x="11" y="111"/>
                  </a:cubicBezTo>
                  <a:cubicBezTo>
                    <a:pt x="9" y="106"/>
                    <a:pt x="8" y="101"/>
                    <a:pt x="8" y="96"/>
                  </a:cubicBezTo>
                  <a:cubicBezTo>
                    <a:pt x="8" y="85"/>
                    <a:pt x="8" y="74"/>
                    <a:pt x="8" y="63"/>
                  </a:cubicBezTo>
                  <a:cubicBezTo>
                    <a:pt x="8" y="60"/>
                    <a:pt x="8" y="57"/>
                    <a:pt x="9" y="54"/>
                  </a:cubicBezTo>
                  <a:cubicBezTo>
                    <a:pt x="15" y="39"/>
                    <a:pt x="24" y="27"/>
                    <a:pt x="39" y="21"/>
                  </a:cubicBezTo>
                  <a:cubicBezTo>
                    <a:pt x="52" y="16"/>
                    <a:pt x="65" y="13"/>
                    <a:pt x="79" y="14"/>
                  </a:cubicBezTo>
                  <a:cubicBezTo>
                    <a:pt x="87" y="15"/>
                    <a:pt x="93" y="21"/>
                    <a:pt x="99" y="26"/>
                  </a:cubicBezTo>
                  <a:cubicBezTo>
                    <a:pt x="100" y="28"/>
                    <a:pt x="102" y="30"/>
                    <a:pt x="103" y="32"/>
                  </a:cubicBezTo>
                  <a:cubicBezTo>
                    <a:pt x="107" y="40"/>
                    <a:pt x="113" y="46"/>
                    <a:pt x="121" y="52"/>
                  </a:cubicBezTo>
                  <a:cubicBezTo>
                    <a:pt x="127" y="46"/>
                    <a:pt x="134" y="40"/>
                    <a:pt x="143" y="38"/>
                  </a:cubicBezTo>
                  <a:cubicBezTo>
                    <a:pt x="153" y="37"/>
                    <a:pt x="159" y="43"/>
                    <a:pt x="166" y="49"/>
                  </a:cubicBezTo>
                  <a:cubicBezTo>
                    <a:pt x="171" y="44"/>
                    <a:pt x="173" y="38"/>
                    <a:pt x="177" y="33"/>
                  </a:cubicBezTo>
                  <a:cubicBezTo>
                    <a:pt x="183" y="26"/>
                    <a:pt x="189" y="20"/>
                    <a:pt x="197" y="15"/>
                  </a:cubicBezTo>
                  <a:cubicBezTo>
                    <a:pt x="204" y="10"/>
                    <a:pt x="213" y="9"/>
                    <a:pt x="221" y="8"/>
                  </a:cubicBezTo>
                  <a:cubicBezTo>
                    <a:pt x="230" y="7"/>
                    <a:pt x="238" y="9"/>
                    <a:pt x="245" y="15"/>
                  </a:cubicBezTo>
                  <a:cubicBezTo>
                    <a:pt x="250" y="19"/>
                    <a:pt x="251" y="19"/>
                    <a:pt x="256" y="14"/>
                  </a:cubicBezTo>
                  <a:cubicBezTo>
                    <a:pt x="272" y="1"/>
                    <a:pt x="292" y="0"/>
                    <a:pt x="311" y="1"/>
                  </a:cubicBezTo>
                  <a:cubicBezTo>
                    <a:pt x="319" y="1"/>
                    <a:pt x="324" y="6"/>
                    <a:pt x="329" y="11"/>
                  </a:cubicBezTo>
                  <a:cubicBezTo>
                    <a:pt x="338" y="22"/>
                    <a:pt x="346" y="33"/>
                    <a:pt x="353" y="45"/>
                  </a:cubicBezTo>
                  <a:cubicBezTo>
                    <a:pt x="358" y="43"/>
                    <a:pt x="362" y="41"/>
                    <a:pt x="368" y="40"/>
                  </a:cubicBezTo>
                  <a:cubicBezTo>
                    <a:pt x="376" y="37"/>
                    <a:pt x="384" y="39"/>
                    <a:pt x="390" y="45"/>
                  </a:cubicBezTo>
                  <a:cubicBezTo>
                    <a:pt x="401" y="55"/>
                    <a:pt x="408" y="67"/>
                    <a:pt x="409" y="82"/>
                  </a:cubicBezTo>
                  <a:cubicBezTo>
                    <a:pt x="410" y="86"/>
                    <a:pt x="410" y="91"/>
                    <a:pt x="410" y="95"/>
                  </a:cubicBezTo>
                  <a:cubicBezTo>
                    <a:pt x="408" y="105"/>
                    <a:pt x="401" y="111"/>
                    <a:pt x="395" y="118"/>
                  </a:cubicBezTo>
                  <a:cubicBezTo>
                    <a:pt x="393" y="119"/>
                    <a:pt x="391" y="121"/>
                    <a:pt x="390" y="123"/>
                  </a:cubicBezTo>
                  <a:cubicBezTo>
                    <a:pt x="414" y="129"/>
                    <a:pt x="429" y="144"/>
                    <a:pt x="437" y="168"/>
                  </a:cubicBezTo>
                  <a:cubicBezTo>
                    <a:pt x="440" y="177"/>
                    <a:pt x="441" y="187"/>
                    <a:pt x="437" y="197"/>
                  </a:cubicBezTo>
                  <a:cubicBezTo>
                    <a:pt x="436" y="199"/>
                    <a:pt x="437" y="200"/>
                    <a:pt x="439" y="201"/>
                  </a:cubicBezTo>
                  <a:cubicBezTo>
                    <a:pt x="441" y="203"/>
                    <a:pt x="443" y="205"/>
                    <a:pt x="445" y="206"/>
                  </a:cubicBezTo>
                  <a:cubicBezTo>
                    <a:pt x="459" y="215"/>
                    <a:pt x="464" y="228"/>
                    <a:pt x="464" y="243"/>
                  </a:cubicBezTo>
                  <a:cubicBezTo>
                    <a:pt x="464" y="251"/>
                    <a:pt x="465" y="258"/>
                    <a:pt x="462" y="265"/>
                  </a:cubicBezTo>
                  <a:cubicBezTo>
                    <a:pt x="457" y="278"/>
                    <a:pt x="449" y="287"/>
                    <a:pt x="438" y="295"/>
                  </a:cubicBezTo>
                  <a:cubicBezTo>
                    <a:pt x="433" y="298"/>
                    <a:pt x="428" y="301"/>
                    <a:pt x="423" y="303"/>
                  </a:cubicBezTo>
                  <a:cubicBezTo>
                    <a:pt x="418" y="305"/>
                    <a:pt x="417" y="307"/>
                    <a:pt x="416" y="312"/>
                  </a:cubicBezTo>
                  <a:cubicBezTo>
                    <a:pt x="416" y="316"/>
                    <a:pt x="416" y="320"/>
                    <a:pt x="415" y="324"/>
                  </a:cubicBezTo>
                  <a:cubicBezTo>
                    <a:pt x="413" y="339"/>
                    <a:pt x="404" y="349"/>
                    <a:pt x="391" y="355"/>
                  </a:cubicBezTo>
                  <a:cubicBezTo>
                    <a:pt x="383" y="358"/>
                    <a:pt x="376" y="361"/>
                    <a:pt x="367" y="361"/>
                  </a:cubicBezTo>
                  <a:cubicBezTo>
                    <a:pt x="364" y="361"/>
                    <a:pt x="363" y="362"/>
                    <a:pt x="361" y="365"/>
                  </a:cubicBezTo>
                  <a:cubicBezTo>
                    <a:pt x="359" y="370"/>
                    <a:pt x="355" y="374"/>
                    <a:pt x="351" y="379"/>
                  </a:cubicBezTo>
                  <a:cubicBezTo>
                    <a:pt x="341" y="388"/>
                    <a:pt x="330" y="394"/>
                    <a:pt x="317" y="392"/>
                  </a:cubicBezTo>
                  <a:cubicBezTo>
                    <a:pt x="313" y="392"/>
                    <a:pt x="311" y="393"/>
                    <a:pt x="308" y="395"/>
                  </a:cubicBezTo>
                  <a:cubicBezTo>
                    <a:pt x="300" y="404"/>
                    <a:pt x="290" y="410"/>
                    <a:pt x="278" y="411"/>
                  </a:cubicBezTo>
                  <a:cubicBezTo>
                    <a:pt x="271" y="412"/>
                    <a:pt x="264" y="411"/>
                    <a:pt x="257" y="407"/>
                  </a:cubicBezTo>
                  <a:cubicBezTo>
                    <a:pt x="255" y="400"/>
                    <a:pt x="258" y="395"/>
                    <a:pt x="262" y="391"/>
                  </a:cubicBezTo>
                  <a:cubicBezTo>
                    <a:pt x="266" y="387"/>
                    <a:pt x="270" y="382"/>
                    <a:pt x="273" y="377"/>
                  </a:cubicBezTo>
                  <a:cubicBezTo>
                    <a:pt x="278" y="367"/>
                    <a:pt x="286" y="361"/>
                    <a:pt x="295" y="356"/>
                  </a:cubicBezTo>
                  <a:cubicBezTo>
                    <a:pt x="320" y="340"/>
                    <a:pt x="337" y="316"/>
                    <a:pt x="352" y="291"/>
                  </a:cubicBezTo>
                  <a:cubicBezTo>
                    <a:pt x="356" y="285"/>
                    <a:pt x="360" y="278"/>
                    <a:pt x="363" y="272"/>
                  </a:cubicBezTo>
                  <a:cubicBezTo>
                    <a:pt x="372" y="258"/>
                    <a:pt x="375" y="243"/>
                    <a:pt x="372" y="227"/>
                  </a:cubicBezTo>
                  <a:cubicBezTo>
                    <a:pt x="371" y="216"/>
                    <a:pt x="371" y="206"/>
                    <a:pt x="373" y="196"/>
                  </a:cubicBezTo>
                  <a:cubicBezTo>
                    <a:pt x="374" y="187"/>
                    <a:pt x="371" y="184"/>
                    <a:pt x="363" y="184"/>
                  </a:cubicBezTo>
                  <a:cubicBezTo>
                    <a:pt x="358" y="185"/>
                    <a:pt x="357" y="188"/>
                    <a:pt x="356" y="192"/>
                  </a:cubicBezTo>
                  <a:cubicBezTo>
                    <a:pt x="352" y="204"/>
                    <a:pt x="352" y="217"/>
                    <a:pt x="350" y="229"/>
                  </a:cubicBezTo>
                  <a:cubicBezTo>
                    <a:pt x="346" y="248"/>
                    <a:pt x="341" y="266"/>
                    <a:pt x="329" y="282"/>
                  </a:cubicBezTo>
                  <a:cubicBezTo>
                    <a:pt x="324" y="288"/>
                    <a:pt x="322" y="288"/>
                    <a:pt x="318" y="281"/>
                  </a:cubicBezTo>
                  <a:cubicBezTo>
                    <a:pt x="313" y="274"/>
                    <a:pt x="308" y="266"/>
                    <a:pt x="304" y="257"/>
                  </a:cubicBezTo>
                  <a:cubicBezTo>
                    <a:pt x="301" y="250"/>
                    <a:pt x="302" y="245"/>
                    <a:pt x="308" y="240"/>
                  </a:cubicBezTo>
                  <a:cubicBezTo>
                    <a:pt x="315" y="233"/>
                    <a:pt x="321" y="226"/>
                    <a:pt x="326" y="217"/>
                  </a:cubicBezTo>
                  <a:cubicBezTo>
                    <a:pt x="328" y="214"/>
                    <a:pt x="330" y="211"/>
                    <a:pt x="326" y="209"/>
                  </a:cubicBezTo>
                  <a:cubicBezTo>
                    <a:pt x="323" y="207"/>
                    <a:pt x="321" y="210"/>
                    <a:pt x="319" y="212"/>
                  </a:cubicBezTo>
                  <a:cubicBezTo>
                    <a:pt x="316" y="217"/>
                    <a:pt x="313" y="221"/>
                    <a:pt x="309" y="225"/>
                  </a:cubicBezTo>
                  <a:cubicBezTo>
                    <a:pt x="308" y="227"/>
                    <a:pt x="306" y="229"/>
                    <a:pt x="304" y="228"/>
                  </a:cubicBezTo>
                  <a:cubicBezTo>
                    <a:pt x="301" y="227"/>
                    <a:pt x="301" y="224"/>
                    <a:pt x="302" y="222"/>
                  </a:cubicBezTo>
                  <a:cubicBezTo>
                    <a:pt x="302" y="216"/>
                    <a:pt x="303" y="211"/>
                    <a:pt x="304" y="205"/>
                  </a:cubicBezTo>
                  <a:cubicBezTo>
                    <a:pt x="305" y="203"/>
                    <a:pt x="306" y="200"/>
                    <a:pt x="304" y="198"/>
                  </a:cubicBezTo>
                  <a:cubicBezTo>
                    <a:pt x="303" y="197"/>
                    <a:pt x="301" y="199"/>
                    <a:pt x="299" y="200"/>
                  </a:cubicBezTo>
                  <a:cubicBezTo>
                    <a:pt x="297" y="200"/>
                    <a:pt x="295" y="201"/>
                    <a:pt x="294" y="202"/>
                  </a:cubicBezTo>
                  <a:cubicBezTo>
                    <a:pt x="284" y="205"/>
                    <a:pt x="280" y="210"/>
                    <a:pt x="280" y="221"/>
                  </a:cubicBezTo>
                  <a:cubicBezTo>
                    <a:pt x="281" y="228"/>
                    <a:pt x="279" y="235"/>
                    <a:pt x="279" y="242"/>
                  </a:cubicBezTo>
                  <a:cubicBezTo>
                    <a:pt x="279" y="253"/>
                    <a:pt x="282" y="263"/>
                    <a:pt x="286" y="272"/>
                  </a:cubicBezTo>
                  <a:cubicBezTo>
                    <a:pt x="292" y="286"/>
                    <a:pt x="295" y="299"/>
                    <a:pt x="295" y="314"/>
                  </a:cubicBezTo>
                  <a:cubicBezTo>
                    <a:pt x="294" y="319"/>
                    <a:pt x="293" y="323"/>
                    <a:pt x="288" y="326"/>
                  </a:cubicBezTo>
                  <a:cubicBezTo>
                    <a:pt x="279" y="333"/>
                    <a:pt x="269" y="339"/>
                    <a:pt x="259" y="345"/>
                  </a:cubicBezTo>
                  <a:cubicBezTo>
                    <a:pt x="254" y="347"/>
                    <a:pt x="251" y="346"/>
                    <a:pt x="249" y="341"/>
                  </a:cubicBezTo>
                  <a:cubicBezTo>
                    <a:pt x="243" y="330"/>
                    <a:pt x="238" y="319"/>
                    <a:pt x="231" y="309"/>
                  </a:cubicBezTo>
                  <a:cubicBezTo>
                    <a:pt x="225" y="302"/>
                    <a:pt x="226" y="294"/>
                    <a:pt x="232" y="287"/>
                  </a:cubicBezTo>
                  <a:cubicBezTo>
                    <a:pt x="235" y="282"/>
                    <a:pt x="240" y="278"/>
                    <a:pt x="243" y="274"/>
                  </a:cubicBezTo>
                  <a:cubicBezTo>
                    <a:pt x="249" y="264"/>
                    <a:pt x="252" y="253"/>
                    <a:pt x="254" y="242"/>
                  </a:cubicBezTo>
                  <a:cubicBezTo>
                    <a:pt x="255" y="235"/>
                    <a:pt x="247" y="234"/>
                    <a:pt x="243" y="232"/>
                  </a:cubicBezTo>
                  <a:cubicBezTo>
                    <a:pt x="238" y="231"/>
                    <a:pt x="233" y="233"/>
                    <a:pt x="233" y="238"/>
                  </a:cubicBezTo>
                  <a:cubicBezTo>
                    <a:pt x="232" y="249"/>
                    <a:pt x="223" y="257"/>
                    <a:pt x="218" y="266"/>
                  </a:cubicBezTo>
                  <a:cubicBezTo>
                    <a:pt x="214" y="271"/>
                    <a:pt x="212" y="271"/>
                    <a:pt x="209" y="265"/>
                  </a:cubicBezTo>
                  <a:cubicBezTo>
                    <a:pt x="201" y="243"/>
                    <a:pt x="199" y="222"/>
                    <a:pt x="209" y="200"/>
                  </a:cubicBezTo>
                  <a:cubicBezTo>
                    <a:pt x="211" y="196"/>
                    <a:pt x="212" y="192"/>
                    <a:pt x="214" y="188"/>
                  </a:cubicBezTo>
                  <a:cubicBezTo>
                    <a:pt x="218" y="176"/>
                    <a:pt x="227" y="169"/>
                    <a:pt x="238" y="165"/>
                  </a:cubicBezTo>
                  <a:cubicBezTo>
                    <a:pt x="258" y="157"/>
                    <a:pt x="276" y="146"/>
                    <a:pt x="294" y="134"/>
                  </a:cubicBezTo>
                  <a:cubicBezTo>
                    <a:pt x="298" y="131"/>
                    <a:pt x="299" y="129"/>
                    <a:pt x="296" y="125"/>
                  </a:cubicBezTo>
                  <a:cubicBezTo>
                    <a:pt x="296" y="124"/>
                    <a:pt x="296" y="124"/>
                    <a:pt x="295" y="123"/>
                  </a:cubicBezTo>
                  <a:cubicBezTo>
                    <a:pt x="292" y="120"/>
                    <a:pt x="291" y="115"/>
                    <a:pt x="287" y="115"/>
                  </a:cubicBezTo>
                  <a:cubicBezTo>
                    <a:pt x="282" y="116"/>
                    <a:pt x="281" y="121"/>
                    <a:pt x="280" y="125"/>
                  </a:cubicBezTo>
                  <a:cubicBezTo>
                    <a:pt x="276" y="132"/>
                    <a:pt x="271" y="137"/>
                    <a:pt x="263" y="140"/>
                  </a:cubicBezTo>
                  <a:cubicBezTo>
                    <a:pt x="251" y="145"/>
                    <a:pt x="234" y="134"/>
                    <a:pt x="238" y="120"/>
                  </a:cubicBezTo>
                  <a:cubicBezTo>
                    <a:pt x="240" y="116"/>
                    <a:pt x="241" y="112"/>
                    <a:pt x="242" y="108"/>
                  </a:cubicBezTo>
                  <a:cubicBezTo>
                    <a:pt x="243" y="104"/>
                    <a:pt x="241" y="102"/>
                    <a:pt x="237" y="101"/>
                  </a:cubicBezTo>
                  <a:cubicBezTo>
                    <a:pt x="224" y="98"/>
                    <a:pt x="217" y="101"/>
                    <a:pt x="213" y="113"/>
                  </a:cubicBezTo>
                  <a:cubicBezTo>
                    <a:pt x="209" y="124"/>
                    <a:pt x="206" y="136"/>
                    <a:pt x="202" y="147"/>
                  </a:cubicBezTo>
                  <a:cubicBezTo>
                    <a:pt x="200" y="156"/>
                    <a:pt x="196" y="164"/>
                    <a:pt x="192" y="172"/>
                  </a:cubicBezTo>
                  <a:cubicBezTo>
                    <a:pt x="188" y="179"/>
                    <a:pt x="187" y="179"/>
                    <a:pt x="180" y="175"/>
                  </a:cubicBezTo>
                  <a:cubicBezTo>
                    <a:pt x="168" y="169"/>
                    <a:pt x="157" y="162"/>
                    <a:pt x="145" y="157"/>
                  </a:cubicBezTo>
                  <a:cubicBezTo>
                    <a:pt x="141" y="155"/>
                    <a:pt x="137" y="155"/>
                    <a:pt x="133" y="156"/>
                  </a:cubicBezTo>
                  <a:cubicBezTo>
                    <a:pt x="130" y="157"/>
                    <a:pt x="126" y="157"/>
                    <a:pt x="123" y="156"/>
                  </a:cubicBezTo>
                  <a:cubicBezTo>
                    <a:pt x="117" y="155"/>
                    <a:pt x="114" y="157"/>
                    <a:pt x="110" y="161"/>
                  </a:cubicBezTo>
                  <a:cubicBezTo>
                    <a:pt x="106" y="165"/>
                    <a:pt x="106" y="168"/>
                    <a:pt x="111" y="171"/>
                  </a:cubicBezTo>
                  <a:cubicBezTo>
                    <a:pt x="113" y="172"/>
                    <a:pt x="114" y="173"/>
                    <a:pt x="116" y="174"/>
                  </a:cubicBezTo>
                  <a:cubicBezTo>
                    <a:pt x="131" y="179"/>
                    <a:pt x="145" y="188"/>
                    <a:pt x="159" y="195"/>
                  </a:cubicBezTo>
                  <a:cubicBezTo>
                    <a:pt x="162" y="196"/>
                    <a:pt x="164" y="197"/>
                    <a:pt x="166" y="199"/>
                  </a:cubicBezTo>
                  <a:cubicBezTo>
                    <a:pt x="171" y="202"/>
                    <a:pt x="172" y="205"/>
                    <a:pt x="170" y="210"/>
                  </a:cubicBezTo>
                  <a:cubicBezTo>
                    <a:pt x="166" y="219"/>
                    <a:pt x="163" y="227"/>
                    <a:pt x="161" y="236"/>
                  </a:cubicBezTo>
                  <a:cubicBezTo>
                    <a:pt x="157" y="252"/>
                    <a:pt x="157" y="267"/>
                    <a:pt x="164" y="283"/>
                  </a:cubicBezTo>
                  <a:cubicBezTo>
                    <a:pt x="173" y="303"/>
                    <a:pt x="181" y="323"/>
                    <a:pt x="191" y="343"/>
                  </a:cubicBezTo>
                  <a:cubicBezTo>
                    <a:pt x="201" y="361"/>
                    <a:pt x="202" y="381"/>
                    <a:pt x="201" y="401"/>
                  </a:cubicBezTo>
                  <a:cubicBezTo>
                    <a:pt x="201" y="404"/>
                    <a:pt x="202" y="408"/>
                    <a:pt x="199" y="412"/>
                  </a:cubicBezTo>
                  <a:close/>
                </a:path>
              </a:pathLst>
            </a:custGeom>
            <a:solidFill>
              <a:srgbClr val="F27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ïŝḻiḓè"/>
            <p:cNvSpPr/>
            <p:nvPr>
              <p:custDataLst>
                <p:tags r:id="rId6"/>
              </p:custDataLst>
            </p:nvPr>
          </p:nvSpPr>
          <p:spPr bwMode="auto">
            <a:xfrm>
              <a:off x="4842669" y="1828007"/>
              <a:ext cx="2693988" cy="4027488"/>
            </a:xfrm>
            <a:custGeom>
              <a:gdLst>
                <a:gd name="T0" fmla="*/ 93 w 273"/>
                <a:gd name="T1" fmla="*/ 264 h 409"/>
                <a:gd name="T2" fmla="*/ 72 w 273"/>
                <a:gd name="T3" fmla="*/ 215 h 409"/>
                <a:gd name="T4" fmla="*/ 58 w 273"/>
                <a:gd name="T5" fmla="*/ 131 h 409"/>
                <a:gd name="T6" fmla="*/ 64 w 273"/>
                <a:gd name="T7" fmla="*/ 104 h 409"/>
                <a:gd name="T8" fmla="*/ 15 w 273"/>
                <a:gd name="T9" fmla="*/ 80 h 409"/>
                <a:gd name="T10" fmla="*/ 11 w 273"/>
                <a:gd name="T11" fmla="*/ 57 h 409"/>
                <a:gd name="T12" fmla="*/ 29 w 273"/>
                <a:gd name="T13" fmla="*/ 57 h 409"/>
                <a:gd name="T14" fmla="*/ 83 w 273"/>
                <a:gd name="T15" fmla="*/ 80 h 409"/>
                <a:gd name="T16" fmla="*/ 106 w 273"/>
                <a:gd name="T17" fmla="*/ 22 h 409"/>
                <a:gd name="T18" fmla="*/ 122 w 273"/>
                <a:gd name="T19" fmla="*/ 1 h 409"/>
                <a:gd name="T20" fmla="*/ 141 w 273"/>
                <a:gd name="T21" fmla="*/ 9 h 409"/>
                <a:gd name="T22" fmla="*/ 138 w 273"/>
                <a:gd name="T23" fmla="*/ 33 h 409"/>
                <a:gd name="T24" fmla="*/ 172 w 273"/>
                <a:gd name="T25" fmla="*/ 33 h 409"/>
                <a:gd name="T26" fmla="*/ 188 w 273"/>
                <a:gd name="T27" fmla="*/ 18 h 409"/>
                <a:gd name="T28" fmla="*/ 196 w 273"/>
                <a:gd name="T29" fmla="*/ 36 h 409"/>
                <a:gd name="T30" fmla="*/ 133 w 273"/>
                <a:gd name="T31" fmla="*/ 71 h 409"/>
                <a:gd name="T32" fmla="*/ 104 w 273"/>
                <a:gd name="T33" fmla="*/ 114 h 409"/>
                <a:gd name="T34" fmla="*/ 110 w 273"/>
                <a:gd name="T35" fmla="*/ 173 h 409"/>
                <a:gd name="T36" fmla="*/ 127 w 273"/>
                <a:gd name="T37" fmla="*/ 146 h 409"/>
                <a:gd name="T38" fmla="*/ 141 w 273"/>
                <a:gd name="T39" fmla="*/ 133 h 409"/>
                <a:gd name="T40" fmla="*/ 153 w 273"/>
                <a:gd name="T41" fmla="*/ 139 h 409"/>
                <a:gd name="T42" fmla="*/ 135 w 273"/>
                <a:gd name="T43" fmla="*/ 185 h 409"/>
                <a:gd name="T44" fmla="*/ 132 w 273"/>
                <a:gd name="T45" fmla="*/ 215 h 409"/>
                <a:gd name="T46" fmla="*/ 150 w 273"/>
                <a:gd name="T47" fmla="*/ 249 h 409"/>
                <a:gd name="T48" fmla="*/ 190 w 273"/>
                <a:gd name="T49" fmla="*/ 220 h 409"/>
                <a:gd name="T50" fmla="*/ 178 w 273"/>
                <a:gd name="T51" fmla="*/ 168 h 409"/>
                <a:gd name="T52" fmla="*/ 176 w 273"/>
                <a:gd name="T53" fmla="*/ 114 h 409"/>
                <a:gd name="T54" fmla="*/ 201 w 273"/>
                <a:gd name="T55" fmla="*/ 98 h 409"/>
                <a:gd name="T56" fmla="*/ 204 w 273"/>
                <a:gd name="T57" fmla="*/ 105 h 409"/>
                <a:gd name="T58" fmla="*/ 201 w 273"/>
                <a:gd name="T59" fmla="*/ 131 h 409"/>
                <a:gd name="T60" fmla="*/ 225 w 273"/>
                <a:gd name="T61" fmla="*/ 109 h 409"/>
                <a:gd name="T62" fmla="*/ 204 w 273"/>
                <a:gd name="T63" fmla="*/ 146 h 409"/>
                <a:gd name="T64" fmla="*/ 207 w 273"/>
                <a:gd name="T65" fmla="*/ 168 h 409"/>
                <a:gd name="T66" fmla="*/ 223 w 273"/>
                <a:gd name="T67" fmla="*/ 184 h 409"/>
                <a:gd name="T68" fmla="*/ 237 w 273"/>
                <a:gd name="T69" fmla="*/ 161 h 409"/>
                <a:gd name="T70" fmla="*/ 251 w 273"/>
                <a:gd name="T71" fmla="*/ 91 h 409"/>
                <a:gd name="T72" fmla="*/ 265 w 273"/>
                <a:gd name="T73" fmla="*/ 85 h 409"/>
                <a:gd name="T74" fmla="*/ 271 w 273"/>
                <a:gd name="T75" fmla="*/ 118 h 409"/>
                <a:gd name="T76" fmla="*/ 259 w 273"/>
                <a:gd name="T77" fmla="*/ 182 h 409"/>
                <a:gd name="T78" fmla="*/ 232 w 273"/>
                <a:gd name="T79" fmla="*/ 222 h 409"/>
                <a:gd name="T80" fmla="*/ 198 w 273"/>
                <a:gd name="T81" fmla="*/ 257 h 409"/>
                <a:gd name="T82" fmla="*/ 171 w 273"/>
                <a:gd name="T83" fmla="*/ 282 h 409"/>
                <a:gd name="T84" fmla="*/ 154 w 273"/>
                <a:gd name="T85" fmla="*/ 310 h 409"/>
                <a:gd name="T86" fmla="*/ 147 w 273"/>
                <a:gd name="T87" fmla="*/ 389 h 409"/>
                <a:gd name="T88" fmla="*/ 101 w 273"/>
                <a:gd name="T89" fmla="*/ 399 h 409"/>
                <a:gd name="T90" fmla="*/ 96 w 273"/>
                <a:gd name="T91" fmla="*/ 315 h 4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3" h="409">
                  <a:moveTo>
                    <a:pt x="96" y="315"/>
                  </a:moveTo>
                  <a:cubicBezTo>
                    <a:pt x="97" y="298"/>
                    <a:pt x="97" y="281"/>
                    <a:pt x="93" y="264"/>
                  </a:cubicBezTo>
                  <a:cubicBezTo>
                    <a:pt x="92" y="257"/>
                    <a:pt x="89" y="251"/>
                    <a:pt x="86" y="246"/>
                  </a:cubicBezTo>
                  <a:cubicBezTo>
                    <a:pt x="80" y="236"/>
                    <a:pt x="76" y="225"/>
                    <a:pt x="72" y="215"/>
                  </a:cubicBezTo>
                  <a:cubicBezTo>
                    <a:pt x="67" y="205"/>
                    <a:pt x="63" y="195"/>
                    <a:pt x="59" y="185"/>
                  </a:cubicBezTo>
                  <a:cubicBezTo>
                    <a:pt x="51" y="167"/>
                    <a:pt x="52" y="149"/>
                    <a:pt x="58" y="131"/>
                  </a:cubicBezTo>
                  <a:cubicBezTo>
                    <a:pt x="60" y="125"/>
                    <a:pt x="62" y="118"/>
                    <a:pt x="66" y="112"/>
                  </a:cubicBezTo>
                  <a:cubicBezTo>
                    <a:pt x="68" y="108"/>
                    <a:pt x="67" y="106"/>
                    <a:pt x="64" y="104"/>
                  </a:cubicBezTo>
                  <a:cubicBezTo>
                    <a:pt x="63" y="103"/>
                    <a:pt x="62" y="102"/>
                    <a:pt x="61" y="102"/>
                  </a:cubicBezTo>
                  <a:cubicBezTo>
                    <a:pt x="45" y="96"/>
                    <a:pt x="32" y="85"/>
                    <a:pt x="15" y="80"/>
                  </a:cubicBezTo>
                  <a:cubicBezTo>
                    <a:pt x="9" y="79"/>
                    <a:pt x="4" y="74"/>
                    <a:pt x="0" y="68"/>
                  </a:cubicBezTo>
                  <a:cubicBezTo>
                    <a:pt x="4" y="64"/>
                    <a:pt x="8" y="61"/>
                    <a:pt x="11" y="57"/>
                  </a:cubicBezTo>
                  <a:cubicBezTo>
                    <a:pt x="12" y="55"/>
                    <a:pt x="14" y="55"/>
                    <a:pt x="15" y="56"/>
                  </a:cubicBezTo>
                  <a:cubicBezTo>
                    <a:pt x="20" y="59"/>
                    <a:pt x="25" y="58"/>
                    <a:pt x="29" y="57"/>
                  </a:cubicBezTo>
                  <a:cubicBezTo>
                    <a:pt x="34" y="55"/>
                    <a:pt x="38" y="56"/>
                    <a:pt x="42" y="58"/>
                  </a:cubicBezTo>
                  <a:cubicBezTo>
                    <a:pt x="56" y="65"/>
                    <a:pt x="70" y="72"/>
                    <a:pt x="83" y="80"/>
                  </a:cubicBezTo>
                  <a:cubicBezTo>
                    <a:pt x="86" y="77"/>
                    <a:pt x="92" y="68"/>
                    <a:pt x="94" y="60"/>
                  </a:cubicBezTo>
                  <a:cubicBezTo>
                    <a:pt x="98" y="47"/>
                    <a:pt x="103" y="35"/>
                    <a:pt x="106" y="22"/>
                  </a:cubicBezTo>
                  <a:cubicBezTo>
                    <a:pt x="107" y="17"/>
                    <a:pt x="109" y="12"/>
                    <a:pt x="112" y="7"/>
                  </a:cubicBezTo>
                  <a:cubicBezTo>
                    <a:pt x="114" y="3"/>
                    <a:pt x="118" y="1"/>
                    <a:pt x="122" y="1"/>
                  </a:cubicBezTo>
                  <a:cubicBezTo>
                    <a:pt x="127" y="0"/>
                    <a:pt x="132" y="1"/>
                    <a:pt x="138" y="2"/>
                  </a:cubicBezTo>
                  <a:cubicBezTo>
                    <a:pt x="141" y="3"/>
                    <a:pt x="142" y="5"/>
                    <a:pt x="141" y="9"/>
                  </a:cubicBezTo>
                  <a:cubicBezTo>
                    <a:pt x="140" y="14"/>
                    <a:pt x="137" y="20"/>
                    <a:pt x="137" y="26"/>
                  </a:cubicBezTo>
                  <a:cubicBezTo>
                    <a:pt x="137" y="28"/>
                    <a:pt x="135" y="31"/>
                    <a:pt x="138" y="33"/>
                  </a:cubicBezTo>
                  <a:cubicBezTo>
                    <a:pt x="141" y="37"/>
                    <a:pt x="144" y="42"/>
                    <a:pt x="150" y="42"/>
                  </a:cubicBezTo>
                  <a:cubicBezTo>
                    <a:pt x="159" y="43"/>
                    <a:pt x="166" y="39"/>
                    <a:pt x="172" y="33"/>
                  </a:cubicBezTo>
                  <a:cubicBezTo>
                    <a:pt x="175" y="29"/>
                    <a:pt x="176" y="24"/>
                    <a:pt x="178" y="19"/>
                  </a:cubicBezTo>
                  <a:cubicBezTo>
                    <a:pt x="181" y="14"/>
                    <a:pt x="184" y="13"/>
                    <a:pt x="188" y="18"/>
                  </a:cubicBezTo>
                  <a:cubicBezTo>
                    <a:pt x="191" y="22"/>
                    <a:pt x="194" y="26"/>
                    <a:pt x="197" y="30"/>
                  </a:cubicBezTo>
                  <a:cubicBezTo>
                    <a:pt x="199" y="33"/>
                    <a:pt x="199" y="35"/>
                    <a:pt x="196" y="36"/>
                  </a:cubicBezTo>
                  <a:cubicBezTo>
                    <a:pt x="179" y="47"/>
                    <a:pt x="163" y="59"/>
                    <a:pt x="144" y="66"/>
                  </a:cubicBezTo>
                  <a:cubicBezTo>
                    <a:pt x="141" y="67"/>
                    <a:pt x="137" y="69"/>
                    <a:pt x="133" y="71"/>
                  </a:cubicBezTo>
                  <a:cubicBezTo>
                    <a:pt x="124" y="76"/>
                    <a:pt x="116" y="81"/>
                    <a:pt x="113" y="91"/>
                  </a:cubicBezTo>
                  <a:cubicBezTo>
                    <a:pt x="111" y="99"/>
                    <a:pt x="106" y="106"/>
                    <a:pt x="104" y="114"/>
                  </a:cubicBezTo>
                  <a:cubicBezTo>
                    <a:pt x="100" y="129"/>
                    <a:pt x="100" y="144"/>
                    <a:pt x="105" y="158"/>
                  </a:cubicBezTo>
                  <a:cubicBezTo>
                    <a:pt x="107" y="163"/>
                    <a:pt x="108" y="167"/>
                    <a:pt x="110" y="173"/>
                  </a:cubicBezTo>
                  <a:cubicBezTo>
                    <a:pt x="115" y="165"/>
                    <a:pt x="120" y="158"/>
                    <a:pt x="125" y="151"/>
                  </a:cubicBezTo>
                  <a:cubicBezTo>
                    <a:pt x="126" y="150"/>
                    <a:pt x="127" y="148"/>
                    <a:pt x="127" y="146"/>
                  </a:cubicBezTo>
                  <a:cubicBezTo>
                    <a:pt x="127" y="144"/>
                    <a:pt x="127" y="142"/>
                    <a:pt x="128" y="141"/>
                  </a:cubicBezTo>
                  <a:cubicBezTo>
                    <a:pt x="129" y="133"/>
                    <a:pt x="134" y="131"/>
                    <a:pt x="141" y="133"/>
                  </a:cubicBezTo>
                  <a:cubicBezTo>
                    <a:pt x="141" y="133"/>
                    <a:pt x="142" y="133"/>
                    <a:pt x="142" y="134"/>
                  </a:cubicBezTo>
                  <a:cubicBezTo>
                    <a:pt x="145" y="136"/>
                    <a:pt x="150" y="136"/>
                    <a:pt x="153" y="139"/>
                  </a:cubicBezTo>
                  <a:cubicBezTo>
                    <a:pt x="156" y="144"/>
                    <a:pt x="152" y="147"/>
                    <a:pt x="151" y="151"/>
                  </a:cubicBezTo>
                  <a:cubicBezTo>
                    <a:pt x="150" y="164"/>
                    <a:pt x="145" y="176"/>
                    <a:pt x="135" y="185"/>
                  </a:cubicBezTo>
                  <a:cubicBezTo>
                    <a:pt x="134" y="187"/>
                    <a:pt x="133" y="188"/>
                    <a:pt x="132" y="190"/>
                  </a:cubicBezTo>
                  <a:cubicBezTo>
                    <a:pt x="122" y="201"/>
                    <a:pt x="123" y="202"/>
                    <a:pt x="132" y="215"/>
                  </a:cubicBezTo>
                  <a:cubicBezTo>
                    <a:pt x="137" y="221"/>
                    <a:pt x="139" y="229"/>
                    <a:pt x="144" y="235"/>
                  </a:cubicBezTo>
                  <a:cubicBezTo>
                    <a:pt x="146" y="239"/>
                    <a:pt x="148" y="244"/>
                    <a:pt x="150" y="249"/>
                  </a:cubicBezTo>
                  <a:cubicBezTo>
                    <a:pt x="163" y="241"/>
                    <a:pt x="176" y="234"/>
                    <a:pt x="187" y="225"/>
                  </a:cubicBezTo>
                  <a:cubicBezTo>
                    <a:pt x="189" y="224"/>
                    <a:pt x="190" y="222"/>
                    <a:pt x="190" y="220"/>
                  </a:cubicBezTo>
                  <a:cubicBezTo>
                    <a:pt x="189" y="212"/>
                    <a:pt x="190" y="203"/>
                    <a:pt x="187" y="194"/>
                  </a:cubicBezTo>
                  <a:cubicBezTo>
                    <a:pt x="185" y="185"/>
                    <a:pt x="181" y="177"/>
                    <a:pt x="178" y="168"/>
                  </a:cubicBezTo>
                  <a:cubicBezTo>
                    <a:pt x="176" y="162"/>
                    <a:pt x="175" y="156"/>
                    <a:pt x="174" y="149"/>
                  </a:cubicBezTo>
                  <a:cubicBezTo>
                    <a:pt x="174" y="137"/>
                    <a:pt x="176" y="126"/>
                    <a:pt x="176" y="114"/>
                  </a:cubicBezTo>
                  <a:cubicBezTo>
                    <a:pt x="176" y="111"/>
                    <a:pt x="177" y="109"/>
                    <a:pt x="180" y="108"/>
                  </a:cubicBezTo>
                  <a:cubicBezTo>
                    <a:pt x="187" y="104"/>
                    <a:pt x="194" y="102"/>
                    <a:pt x="201" y="98"/>
                  </a:cubicBezTo>
                  <a:cubicBezTo>
                    <a:pt x="203" y="96"/>
                    <a:pt x="205" y="98"/>
                    <a:pt x="205" y="100"/>
                  </a:cubicBezTo>
                  <a:cubicBezTo>
                    <a:pt x="205" y="101"/>
                    <a:pt x="204" y="103"/>
                    <a:pt x="204" y="105"/>
                  </a:cubicBezTo>
                  <a:cubicBezTo>
                    <a:pt x="203" y="111"/>
                    <a:pt x="202" y="118"/>
                    <a:pt x="200" y="124"/>
                  </a:cubicBezTo>
                  <a:cubicBezTo>
                    <a:pt x="200" y="126"/>
                    <a:pt x="200" y="128"/>
                    <a:pt x="201" y="131"/>
                  </a:cubicBezTo>
                  <a:cubicBezTo>
                    <a:pt x="206" y="125"/>
                    <a:pt x="211" y="119"/>
                    <a:pt x="215" y="114"/>
                  </a:cubicBezTo>
                  <a:cubicBezTo>
                    <a:pt x="219" y="108"/>
                    <a:pt x="221" y="107"/>
                    <a:pt x="225" y="109"/>
                  </a:cubicBezTo>
                  <a:cubicBezTo>
                    <a:pt x="228" y="112"/>
                    <a:pt x="228" y="115"/>
                    <a:pt x="225" y="121"/>
                  </a:cubicBezTo>
                  <a:cubicBezTo>
                    <a:pt x="220" y="131"/>
                    <a:pt x="212" y="139"/>
                    <a:pt x="204" y="146"/>
                  </a:cubicBezTo>
                  <a:cubicBezTo>
                    <a:pt x="201" y="149"/>
                    <a:pt x="200" y="152"/>
                    <a:pt x="202" y="156"/>
                  </a:cubicBezTo>
                  <a:cubicBezTo>
                    <a:pt x="203" y="160"/>
                    <a:pt x="205" y="164"/>
                    <a:pt x="207" y="168"/>
                  </a:cubicBezTo>
                  <a:cubicBezTo>
                    <a:pt x="211" y="175"/>
                    <a:pt x="215" y="181"/>
                    <a:pt x="219" y="188"/>
                  </a:cubicBezTo>
                  <a:cubicBezTo>
                    <a:pt x="222" y="188"/>
                    <a:pt x="222" y="186"/>
                    <a:pt x="223" y="184"/>
                  </a:cubicBezTo>
                  <a:cubicBezTo>
                    <a:pt x="226" y="179"/>
                    <a:pt x="229" y="174"/>
                    <a:pt x="233" y="170"/>
                  </a:cubicBezTo>
                  <a:cubicBezTo>
                    <a:pt x="235" y="167"/>
                    <a:pt x="236" y="164"/>
                    <a:pt x="237" y="161"/>
                  </a:cubicBezTo>
                  <a:cubicBezTo>
                    <a:pt x="241" y="143"/>
                    <a:pt x="247" y="127"/>
                    <a:pt x="248" y="109"/>
                  </a:cubicBezTo>
                  <a:cubicBezTo>
                    <a:pt x="248" y="102"/>
                    <a:pt x="251" y="97"/>
                    <a:pt x="251" y="91"/>
                  </a:cubicBezTo>
                  <a:cubicBezTo>
                    <a:pt x="251" y="88"/>
                    <a:pt x="254" y="86"/>
                    <a:pt x="257" y="85"/>
                  </a:cubicBezTo>
                  <a:cubicBezTo>
                    <a:pt x="260" y="85"/>
                    <a:pt x="262" y="85"/>
                    <a:pt x="265" y="85"/>
                  </a:cubicBezTo>
                  <a:cubicBezTo>
                    <a:pt x="271" y="86"/>
                    <a:pt x="273" y="88"/>
                    <a:pt x="272" y="95"/>
                  </a:cubicBezTo>
                  <a:cubicBezTo>
                    <a:pt x="271" y="103"/>
                    <a:pt x="271" y="110"/>
                    <a:pt x="271" y="118"/>
                  </a:cubicBezTo>
                  <a:cubicBezTo>
                    <a:pt x="271" y="124"/>
                    <a:pt x="272" y="129"/>
                    <a:pt x="272" y="135"/>
                  </a:cubicBezTo>
                  <a:cubicBezTo>
                    <a:pt x="273" y="152"/>
                    <a:pt x="269" y="168"/>
                    <a:pt x="259" y="182"/>
                  </a:cubicBezTo>
                  <a:cubicBezTo>
                    <a:pt x="255" y="187"/>
                    <a:pt x="252" y="193"/>
                    <a:pt x="249" y="198"/>
                  </a:cubicBezTo>
                  <a:cubicBezTo>
                    <a:pt x="245" y="207"/>
                    <a:pt x="238" y="214"/>
                    <a:pt x="232" y="222"/>
                  </a:cubicBezTo>
                  <a:cubicBezTo>
                    <a:pt x="230" y="225"/>
                    <a:pt x="227" y="228"/>
                    <a:pt x="226" y="231"/>
                  </a:cubicBezTo>
                  <a:cubicBezTo>
                    <a:pt x="218" y="242"/>
                    <a:pt x="209" y="250"/>
                    <a:pt x="198" y="257"/>
                  </a:cubicBezTo>
                  <a:cubicBezTo>
                    <a:pt x="192" y="260"/>
                    <a:pt x="187" y="264"/>
                    <a:pt x="182" y="269"/>
                  </a:cubicBezTo>
                  <a:cubicBezTo>
                    <a:pt x="177" y="272"/>
                    <a:pt x="173" y="276"/>
                    <a:pt x="171" y="282"/>
                  </a:cubicBezTo>
                  <a:cubicBezTo>
                    <a:pt x="169" y="286"/>
                    <a:pt x="167" y="290"/>
                    <a:pt x="163" y="292"/>
                  </a:cubicBezTo>
                  <a:cubicBezTo>
                    <a:pt x="157" y="297"/>
                    <a:pt x="155" y="303"/>
                    <a:pt x="154" y="310"/>
                  </a:cubicBezTo>
                  <a:cubicBezTo>
                    <a:pt x="149" y="324"/>
                    <a:pt x="146" y="337"/>
                    <a:pt x="147" y="352"/>
                  </a:cubicBezTo>
                  <a:cubicBezTo>
                    <a:pt x="147" y="364"/>
                    <a:pt x="147" y="377"/>
                    <a:pt x="147" y="389"/>
                  </a:cubicBezTo>
                  <a:cubicBezTo>
                    <a:pt x="147" y="394"/>
                    <a:pt x="145" y="396"/>
                    <a:pt x="142" y="399"/>
                  </a:cubicBezTo>
                  <a:cubicBezTo>
                    <a:pt x="129" y="409"/>
                    <a:pt x="114" y="408"/>
                    <a:pt x="101" y="399"/>
                  </a:cubicBezTo>
                  <a:cubicBezTo>
                    <a:pt x="96" y="396"/>
                    <a:pt x="96" y="392"/>
                    <a:pt x="96" y="387"/>
                  </a:cubicBezTo>
                  <a:cubicBezTo>
                    <a:pt x="97" y="363"/>
                    <a:pt x="96" y="339"/>
                    <a:pt x="96" y="315"/>
                  </a:cubicBezTo>
                  <a:cubicBezTo>
                    <a:pt x="96" y="315"/>
                    <a:pt x="96" y="315"/>
                    <a:pt x="96" y="315"/>
                  </a:cubicBezTo>
                  <a:close/>
                </a:path>
              </a:pathLst>
            </a:custGeom>
            <a:solidFill>
              <a:srgbClr val="7A592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ïsļiḋé"/>
            <p:cNvSpPr/>
            <p:nvPr>
              <p:custDataLst>
                <p:tags r:id="rId7"/>
              </p:custDataLst>
            </p:nvPr>
          </p:nvSpPr>
          <p:spPr bwMode="auto">
            <a:xfrm>
              <a:off x="3925094" y="3393282"/>
              <a:ext cx="1893888" cy="1536700"/>
            </a:xfrm>
            <a:custGeom>
              <a:gdLst>
                <a:gd name="T0" fmla="*/ 34 w 192"/>
                <a:gd name="T1" fmla="*/ 16 h 156"/>
                <a:gd name="T2" fmla="*/ 15 w 192"/>
                <a:gd name="T3" fmla="*/ 5 h 156"/>
                <a:gd name="T4" fmla="*/ 0 w 192"/>
                <a:gd name="T5" fmla="*/ 0 h 156"/>
                <a:gd name="T6" fmla="*/ 13 w 192"/>
                <a:gd name="T7" fmla="*/ 14 h 156"/>
                <a:gd name="T8" fmla="*/ 19 w 192"/>
                <a:gd name="T9" fmla="*/ 19 h 156"/>
                <a:gd name="T10" fmla="*/ 17 w 192"/>
                <a:gd name="T11" fmla="*/ 26 h 156"/>
                <a:gd name="T12" fmla="*/ 16 w 192"/>
                <a:gd name="T13" fmla="*/ 33 h 156"/>
                <a:gd name="T14" fmla="*/ 16 w 192"/>
                <a:gd name="T15" fmla="*/ 47 h 156"/>
                <a:gd name="T16" fmla="*/ 55 w 192"/>
                <a:gd name="T17" fmla="*/ 100 h 156"/>
                <a:gd name="T18" fmla="*/ 86 w 192"/>
                <a:gd name="T19" fmla="*/ 103 h 156"/>
                <a:gd name="T20" fmla="*/ 93 w 192"/>
                <a:gd name="T21" fmla="*/ 108 h 156"/>
                <a:gd name="T22" fmla="*/ 95 w 192"/>
                <a:gd name="T23" fmla="*/ 114 h 156"/>
                <a:gd name="T24" fmla="*/ 124 w 192"/>
                <a:gd name="T25" fmla="*/ 131 h 156"/>
                <a:gd name="T26" fmla="*/ 147 w 192"/>
                <a:gd name="T27" fmla="*/ 129 h 156"/>
                <a:gd name="T28" fmla="*/ 154 w 192"/>
                <a:gd name="T29" fmla="*/ 142 h 156"/>
                <a:gd name="T30" fmla="*/ 176 w 192"/>
                <a:gd name="T31" fmla="*/ 156 h 156"/>
                <a:gd name="T32" fmla="*/ 189 w 192"/>
                <a:gd name="T33" fmla="*/ 156 h 156"/>
                <a:gd name="T34" fmla="*/ 191 w 192"/>
                <a:gd name="T35" fmla="*/ 145 h 156"/>
                <a:gd name="T36" fmla="*/ 181 w 192"/>
                <a:gd name="T37" fmla="*/ 87 h 156"/>
                <a:gd name="T38" fmla="*/ 162 w 192"/>
                <a:gd name="T39" fmla="*/ 44 h 156"/>
                <a:gd name="T40" fmla="*/ 169 w 192"/>
                <a:gd name="T41" fmla="*/ 76 h 156"/>
                <a:gd name="T42" fmla="*/ 177 w 192"/>
                <a:gd name="T43" fmla="*/ 119 h 156"/>
                <a:gd name="T44" fmla="*/ 174 w 192"/>
                <a:gd name="T45" fmla="*/ 120 h 156"/>
                <a:gd name="T46" fmla="*/ 147 w 192"/>
                <a:gd name="T47" fmla="*/ 108 h 156"/>
                <a:gd name="T48" fmla="*/ 127 w 192"/>
                <a:gd name="T49" fmla="*/ 109 h 156"/>
                <a:gd name="T50" fmla="*/ 119 w 192"/>
                <a:gd name="T51" fmla="*/ 94 h 156"/>
                <a:gd name="T52" fmla="*/ 91 w 192"/>
                <a:gd name="T53" fmla="*/ 88 h 156"/>
                <a:gd name="T54" fmla="*/ 72 w 192"/>
                <a:gd name="T55" fmla="*/ 85 h 156"/>
                <a:gd name="T56" fmla="*/ 63 w 192"/>
                <a:gd name="T57" fmla="*/ 75 h 156"/>
                <a:gd name="T58" fmla="*/ 45 w 192"/>
                <a:gd name="T59" fmla="*/ 69 h 156"/>
                <a:gd name="T60" fmla="*/ 34 w 192"/>
                <a:gd name="T61" fmla="*/ 34 h 156"/>
                <a:gd name="T62" fmla="*/ 34 w 192"/>
                <a:gd name="T63" fmla="*/ 16 h 1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 h="156">
                  <a:moveTo>
                    <a:pt x="34" y="16"/>
                  </a:moveTo>
                  <a:cubicBezTo>
                    <a:pt x="31" y="6"/>
                    <a:pt x="24" y="6"/>
                    <a:pt x="15" y="5"/>
                  </a:cubicBezTo>
                  <a:cubicBezTo>
                    <a:pt x="9" y="5"/>
                    <a:pt x="5" y="3"/>
                    <a:pt x="0" y="0"/>
                  </a:cubicBezTo>
                  <a:cubicBezTo>
                    <a:pt x="4" y="5"/>
                    <a:pt x="8" y="10"/>
                    <a:pt x="13" y="14"/>
                  </a:cubicBezTo>
                  <a:cubicBezTo>
                    <a:pt x="15" y="16"/>
                    <a:pt x="18" y="17"/>
                    <a:pt x="19" y="19"/>
                  </a:cubicBezTo>
                  <a:cubicBezTo>
                    <a:pt x="21" y="21"/>
                    <a:pt x="18" y="24"/>
                    <a:pt x="17" y="26"/>
                  </a:cubicBezTo>
                  <a:cubicBezTo>
                    <a:pt x="17" y="29"/>
                    <a:pt x="17" y="30"/>
                    <a:pt x="16" y="33"/>
                  </a:cubicBezTo>
                  <a:cubicBezTo>
                    <a:pt x="16" y="37"/>
                    <a:pt x="17" y="42"/>
                    <a:pt x="16" y="47"/>
                  </a:cubicBezTo>
                  <a:cubicBezTo>
                    <a:pt x="16" y="74"/>
                    <a:pt x="32" y="91"/>
                    <a:pt x="55" y="100"/>
                  </a:cubicBezTo>
                  <a:cubicBezTo>
                    <a:pt x="65" y="105"/>
                    <a:pt x="75" y="105"/>
                    <a:pt x="86" y="103"/>
                  </a:cubicBezTo>
                  <a:cubicBezTo>
                    <a:pt x="92" y="102"/>
                    <a:pt x="92" y="102"/>
                    <a:pt x="93" y="108"/>
                  </a:cubicBezTo>
                  <a:cubicBezTo>
                    <a:pt x="93" y="110"/>
                    <a:pt x="94" y="112"/>
                    <a:pt x="95" y="114"/>
                  </a:cubicBezTo>
                  <a:cubicBezTo>
                    <a:pt x="102" y="124"/>
                    <a:pt x="113" y="129"/>
                    <a:pt x="124" y="131"/>
                  </a:cubicBezTo>
                  <a:cubicBezTo>
                    <a:pt x="132" y="133"/>
                    <a:pt x="140" y="133"/>
                    <a:pt x="147" y="129"/>
                  </a:cubicBezTo>
                  <a:cubicBezTo>
                    <a:pt x="150" y="134"/>
                    <a:pt x="152" y="138"/>
                    <a:pt x="154" y="142"/>
                  </a:cubicBezTo>
                  <a:cubicBezTo>
                    <a:pt x="159" y="151"/>
                    <a:pt x="166" y="155"/>
                    <a:pt x="176" y="156"/>
                  </a:cubicBezTo>
                  <a:cubicBezTo>
                    <a:pt x="180" y="156"/>
                    <a:pt x="185" y="156"/>
                    <a:pt x="189" y="156"/>
                  </a:cubicBezTo>
                  <a:cubicBezTo>
                    <a:pt x="192" y="152"/>
                    <a:pt x="191" y="148"/>
                    <a:pt x="191" y="145"/>
                  </a:cubicBezTo>
                  <a:cubicBezTo>
                    <a:pt x="192" y="125"/>
                    <a:pt x="191" y="105"/>
                    <a:pt x="181" y="87"/>
                  </a:cubicBezTo>
                  <a:cubicBezTo>
                    <a:pt x="174" y="73"/>
                    <a:pt x="168" y="58"/>
                    <a:pt x="162" y="44"/>
                  </a:cubicBezTo>
                  <a:cubicBezTo>
                    <a:pt x="161" y="54"/>
                    <a:pt x="163" y="65"/>
                    <a:pt x="169" y="76"/>
                  </a:cubicBezTo>
                  <a:cubicBezTo>
                    <a:pt x="175" y="89"/>
                    <a:pt x="180" y="103"/>
                    <a:pt x="177" y="119"/>
                  </a:cubicBezTo>
                  <a:cubicBezTo>
                    <a:pt x="176" y="120"/>
                    <a:pt x="175" y="120"/>
                    <a:pt x="174" y="120"/>
                  </a:cubicBezTo>
                  <a:cubicBezTo>
                    <a:pt x="164" y="113"/>
                    <a:pt x="159" y="105"/>
                    <a:pt x="147" y="108"/>
                  </a:cubicBezTo>
                  <a:cubicBezTo>
                    <a:pt x="140" y="109"/>
                    <a:pt x="133" y="111"/>
                    <a:pt x="127" y="109"/>
                  </a:cubicBezTo>
                  <a:cubicBezTo>
                    <a:pt x="122" y="107"/>
                    <a:pt x="119" y="99"/>
                    <a:pt x="119" y="94"/>
                  </a:cubicBezTo>
                  <a:cubicBezTo>
                    <a:pt x="118" y="76"/>
                    <a:pt x="101" y="87"/>
                    <a:pt x="91" y="88"/>
                  </a:cubicBezTo>
                  <a:cubicBezTo>
                    <a:pt x="85" y="89"/>
                    <a:pt x="77" y="89"/>
                    <a:pt x="72" y="85"/>
                  </a:cubicBezTo>
                  <a:cubicBezTo>
                    <a:pt x="69" y="82"/>
                    <a:pt x="67" y="78"/>
                    <a:pt x="63" y="75"/>
                  </a:cubicBezTo>
                  <a:cubicBezTo>
                    <a:pt x="57" y="70"/>
                    <a:pt x="52" y="71"/>
                    <a:pt x="45" y="69"/>
                  </a:cubicBezTo>
                  <a:cubicBezTo>
                    <a:pt x="29" y="62"/>
                    <a:pt x="32" y="48"/>
                    <a:pt x="34" y="34"/>
                  </a:cubicBezTo>
                  <a:cubicBezTo>
                    <a:pt x="35" y="28"/>
                    <a:pt x="35" y="22"/>
                    <a:pt x="34" y="16"/>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íŝ1íḍe"/>
            <p:cNvSpPr/>
            <p:nvPr>
              <p:custDataLst>
                <p:tags r:id="rId8"/>
              </p:custDataLst>
            </p:nvPr>
          </p:nvSpPr>
          <p:spPr bwMode="auto">
            <a:xfrm>
              <a:off x="6342856" y="4004469"/>
              <a:ext cx="1587500" cy="925513"/>
            </a:xfrm>
            <a:custGeom>
              <a:gdLst>
                <a:gd name="T0" fmla="*/ 23 w 161"/>
                <a:gd name="T1" fmla="*/ 93 h 94"/>
                <a:gd name="T2" fmla="*/ 53 w 161"/>
                <a:gd name="T3" fmla="*/ 77 h 94"/>
                <a:gd name="T4" fmla="*/ 62 w 161"/>
                <a:gd name="T5" fmla="*/ 74 h 94"/>
                <a:gd name="T6" fmla="*/ 96 w 161"/>
                <a:gd name="T7" fmla="*/ 61 h 94"/>
                <a:gd name="T8" fmla="*/ 106 w 161"/>
                <a:gd name="T9" fmla="*/ 47 h 94"/>
                <a:gd name="T10" fmla="*/ 112 w 161"/>
                <a:gd name="T11" fmla="*/ 43 h 94"/>
                <a:gd name="T12" fmla="*/ 136 w 161"/>
                <a:gd name="T13" fmla="*/ 37 h 94"/>
                <a:gd name="T14" fmla="*/ 160 w 161"/>
                <a:gd name="T15" fmla="*/ 6 h 94"/>
                <a:gd name="T16" fmla="*/ 161 w 161"/>
                <a:gd name="T17" fmla="*/ 0 h 94"/>
                <a:gd name="T18" fmla="*/ 156 w 161"/>
                <a:gd name="T19" fmla="*/ 3 h 94"/>
                <a:gd name="T20" fmla="*/ 142 w 161"/>
                <a:gd name="T21" fmla="*/ 11 h 94"/>
                <a:gd name="T22" fmla="*/ 124 w 161"/>
                <a:gd name="T23" fmla="*/ 17 h 94"/>
                <a:gd name="T24" fmla="*/ 106 w 161"/>
                <a:gd name="T25" fmla="*/ 30 h 94"/>
                <a:gd name="T26" fmla="*/ 87 w 161"/>
                <a:gd name="T27" fmla="*/ 37 h 94"/>
                <a:gd name="T28" fmla="*/ 75 w 161"/>
                <a:gd name="T29" fmla="*/ 43 h 94"/>
                <a:gd name="T30" fmla="*/ 60 w 161"/>
                <a:gd name="T31" fmla="*/ 53 h 94"/>
                <a:gd name="T32" fmla="*/ 56 w 161"/>
                <a:gd name="T33" fmla="*/ 54 h 94"/>
                <a:gd name="T34" fmla="*/ 51 w 161"/>
                <a:gd name="T35" fmla="*/ 53 h 94"/>
                <a:gd name="T36" fmla="*/ 43 w 161"/>
                <a:gd name="T37" fmla="*/ 56 h 94"/>
                <a:gd name="T38" fmla="*/ 25 w 161"/>
                <a:gd name="T39" fmla="*/ 61 h 94"/>
                <a:gd name="T40" fmla="*/ 17 w 161"/>
                <a:gd name="T41" fmla="*/ 61 h 94"/>
                <a:gd name="T42" fmla="*/ 7 w 161"/>
                <a:gd name="T43" fmla="*/ 73 h 94"/>
                <a:gd name="T44" fmla="*/ 2 w 161"/>
                <a:gd name="T45" fmla="*/ 89 h 94"/>
                <a:gd name="T46" fmla="*/ 23 w 161"/>
                <a:gd name="T47" fmla="*/ 93 h 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1" h="94">
                  <a:moveTo>
                    <a:pt x="23" y="93"/>
                  </a:moveTo>
                  <a:cubicBezTo>
                    <a:pt x="35" y="92"/>
                    <a:pt x="45" y="86"/>
                    <a:pt x="53" y="77"/>
                  </a:cubicBezTo>
                  <a:cubicBezTo>
                    <a:pt x="56" y="75"/>
                    <a:pt x="58" y="74"/>
                    <a:pt x="62" y="74"/>
                  </a:cubicBezTo>
                  <a:cubicBezTo>
                    <a:pt x="75" y="76"/>
                    <a:pt x="86" y="70"/>
                    <a:pt x="96" y="61"/>
                  </a:cubicBezTo>
                  <a:cubicBezTo>
                    <a:pt x="100" y="56"/>
                    <a:pt x="104" y="52"/>
                    <a:pt x="106" y="47"/>
                  </a:cubicBezTo>
                  <a:cubicBezTo>
                    <a:pt x="108" y="44"/>
                    <a:pt x="109" y="43"/>
                    <a:pt x="112" y="43"/>
                  </a:cubicBezTo>
                  <a:cubicBezTo>
                    <a:pt x="121" y="43"/>
                    <a:pt x="128" y="40"/>
                    <a:pt x="136" y="37"/>
                  </a:cubicBezTo>
                  <a:cubicBezTo>
                    <a:pt x="149" y="31"/>
                    <a:pt x="158" y="21"/>
                    <a:pt x="160" y="6"/>
                  </a:cubicBezTo>
                  <a:cubicBezTo>
                    <a:pt x="161" y="4"/>
                    <a:pt x="161" y="2"/>
                    <a:pt x="161" y="0"/>
                  </a:cubicBezTo>
                  <a:cubicBezTo>
                    <a:pt x="159" y="1"/>
                    <a:pt x="158" y="2"/>
                    <a:pt x="156" y="3"/>
                  </a:cubicBezTo>
                  <a:cubicBezTo>
                    <a:pt x="151" y="6"/>
                    <a:pt x="147" y="9"/>
                    <a:pt x="142" y="11"/>
                  </a:cubicBezTo>
                  <a:cubicBezTo>
                    <a:pt x="137" y="13"/>
                    <a:pt x="126" y="12"/>
                    <a:pt x="124" y="17"/>
                  </a:cubicBezTo>
                  <a:cubicBezTo>
                    <a:pt x="119" y="25"/>
                    <a:pt x="115" y="28"/>
                    <a:pt x="106" y="30"/>
                  </a:cubicBezTo>
                  <a:cubicBezTo>
                    <a:pt x="99" y="31"/>
                    <a:pt x="93" y="32"/>
                    <a:pt x="87" y="37"/>
                  </a:cubicBezTo>
                  <a:cubicBezTo>
                    <a:pt x="83" y="39"/>
                    <a:pt x="79" y="41"/>
                    <a:pt x="75" y="43"/>
                  </a:cubicBezTo>
                  <a:cubicBezTo>
                    <a:pt x="70" y="46"/>
                    <a:pt x="65" y="48"/>
                    <a:pt x="60" y="53"/>
                  </a:cubicBezTo>
                  <a:cubicBezTo>
                    <a:pt x="59" y="54"/>
                    <a:pt x="57" y="54"/>
                    <a:pt x="56" y="54"/>
                  </a:cubicBezTo>
                  <a:cubicBezTo>
                    <a:pt x="53" y="54"/>
                    <a:pt x="53" y="52"/>
                    <a:pt x="51" y="53"/>
                  </a:cubicBezTo>
                  <a:cubicBezTo>
                    <a:pt x="48" y="54"/>
                    <a:pt x="46" y="55"/>
                    <a:pt x="43" y="56"/>
                  </a:cubicBezTo>
                  <a:cubicBezTo>
                    <a:pt x="38" y="59"/>
                    <a:pt x="32" y="61"/>
                    <a:pt x="25" y="61"/>
                  </a:cubicBezTo>
                  <a:cubicBezTo>
                    <a:pt x="22" y="62"/>
                    <a:pt x="19" y="62"/>
                    <a:pt x="17" y="61"/>
                  </a:cubicBezTo>
                  <a:cubicBezTo>
                    <a:pt x="14" y="65"/>
                    <a:pt x="11" y="69"/>
                    <a:pt x="7" y="73"/>
                  </a:cubicBezTo>
                  <a:cubicBezTo>
                    <a:pt x="3" y="77"/>
                    <a:pt x="0" y="82"/>
                    <a:pt x="2" y="89"/>
                  </a:cubicBezTo>
                  <a:cubicBezTo>
                    <a:pt x="9" y="93"/>
                    <a:pt x="16" y="94"/>
                    <a:pt x="23" y="93"/>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iṣľîḓè"/>
            <p:cNvSpPr/>
            <p:nvPr>
              <p:custDataLst>
                <p:tags r:id="rId9"/>
              </p:custDataLst>
            </p:nvPr>
          </p:nvSpPr>
          <p:spPr bwMode="auto">
            <a:xfrm>
              <a:off x="7358856" y="1680369"/>
              <a:ext cx="512763" cy="374650"/>
            </a:xfrm>
            <a:custGeom>
              <a:gdLst>
                <a:gd name="T0" fmla="*/ 37 w 52"/>
                <a:gd name="T1" fmla="*/ 36 h 38"/>
                <a:gd name="T2" fmla="*/ 52 w 52"/>
                <a:gd name="T3" fmla="*/ 13 h 38"/>
                <a:gd name="T4" fmla="*/ 51 w 52"/>
                <a:gd name="T5" fmla="*/ 0 h 38"/>
                <a:gd name="T6" fmla="*/ 47 w 52"/>
                <a:gd name="T7" fmla="*/ 3 h 38"/>
                <a:gd name="T8" fmla="*/ 21 w 52"/>
                <a:gd name="T9" fmla="*/ 35 h 38"/>
                <a:gd name="T10" fmla="*/ 33 w 52"/>
                <a:gd name="T11" fmla="*/ 38 h 38"/>
                <a:gd name="T12" fmla="*/ 37 w 52"/>
                <a:gd name="T13" fmla="*/ 36 h 38"/>
              </a:gdLst>
              <a:cxnLst>
                <a:cxn ang="0">
                  <a:pos x="T0" y="T1"/>
                </a:cxn>
                <a:cxn ang="0">
                  <a:pos x="T2" y="T3"/>
                </a:cxn>
                <a:cxn ang="0">
                  <a:pos x="T4" y="T5"/>
                </a:cxn>
                <a:cxn ang="0">
                  <a:pos x="T6" y="T7"/>
                </a:cxn>
                <a:cxn ang="0">
                  <a:pos x="T8" y="T9"/>
                </a:cxn>
                <a:cxn ang="0">
                  <a:pos x="T10" y="T11"/>
                </a:cxn>
                <a:cxn ang="0">
                  <a:pos x="T12" y="T13"/>
                </a:cxn>
              </a:cxnLst>
              <a:rect l="0" t="0" r="r" b="b"/>
              <a:pathLst>
                <a:path w="52" h="38">
                  <a:moveTo>
                    <a:pt x="37" y="36"/>
                  </a:moveTo>
                  <a:cubicBezTo>
                    <a:pt x="43" y="29"/>
                    <a:pt x="50" y="23"/>
                    <a:pt x="52" y="13"/>
                  </a:cubicBezTo>
                  <a:cubicBezTo>
                    <a:pt x="52" y="9"/>
                    <a:pt x="52" y="5"/>
                    <a:pt x="51" y="0"/>
                  </a:cubicBezTo>
                  <a:cubicBezTo>
                    <a:pt x="50" y="1"/>
                    <a:pt x="49" y="2"/>
                    <a:pt x="47" y="3"/>
                  </a:cubicBezTo>
                  <a:cubicBezTo>
                    <a:pt x="39" y="6"/>
                    <a:pt x="0" y="24"/>
                    <a:pt x="21" y="35"/>
                  </a:cubicBezTo>
                  <a:cubicBezTo>
                    <a:pt x="24" y="36"/>
                    <a:pt x="29" y="38"/>
                    <a:pt x="33" y="38"/>
                  </a:cubicBezTo>
                  <a:cubicBezTo>
                    <a:pt x="34" y="37"/>
                    <a:pt x="36" y="37"/>
                    <a:pt x="37" y="36"/>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îṣ1îdè"/>
            <p:cNvSpPr/>
            <p:nvPr>
              <p:custDataLst>
                <p:tags r:id="rId10"/>
              </p:custDataLst>
            </p:nvPr>
          </p:nvSpPr>
          <p:spPr bwMode="auto">
            <a:xfrm>
              <a:off x="3885406" y="2162969"/>
              <a:ext cx="227013" cy="512763"/>
            </a:xfrm>
            <a:custGeom>
              <a:gdLst>
                <a:gd name="T0" fmla="*/ 22 w 23"/>
                <a:gd name="T1" fmla="*/ 45 h 52"/>
                <a:gd name="T2" fmla="*/ 17 w 23"/>
                <a:gd name="T3" fmla="*/ 31 h 52"/>
                <a:gd name="T4" fmla="*/ 2 w 23"/>
                <a:gd name="T5" fmla="*/ 2 h 52"/>
                <a:gd name="T6" fmla="*/ 1 w 23"/>
                <a:gd name="T7" fmla="*/ 0 h 52"/>
                <a:gd name="T8" fmla="*/ 1 w 23"/>
                <a:gd name="T9" fmla="*/ 14 h 52"/>
                <a:gd name="T10" fmla="*/ 12 w 23"/>
                <a:gd name="T11" fmla="*/ 47 h 52"/>
                <a:gd name="T12" fmla="*/ 15 w 23"/>
                <a:gd name="T13" fmla="*/ 52 h 52"/>
                <a:gd name="T14" fmla="*/ 22 w 23"/>
                <a:gd name="T15" fmla="*/ 45 h 5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2">
                  <a:moveTo>
                    <a:pt x="22" y="45"/>
                  </a:moveTo>
                  <a:cubicBezTo>
                    <a:pt x="23" y="39"/>
                    <a:pt x="20" y="35"/>
                    <a:pt x="17" y="31"/>
                  </a:cubicBezTo>
                  <a:cubicBezTo>
                    <a:pt x="12" y="21"/>
                    <a:pt x="8" y="11"/>
                    <a:pt x="2" y="2"/>
                  </a:cubicBezTo>
                  <a:cubicBezTo>
                    <a:pt x="2" y="1"/>
                    <a:pt x="1" y="0"/>
                    <a:pt x="1" y="0"/>
                  </a:cubicBezTo>
                  <a:cubicBezTo>
                    <a:pt x="1" y="4"/>
                    <a:pt x="0" y="9"/>
                    <a:pt x="1" y="14"/>
                  </a:cubicBezTo>
                  <a:cubicBezTo>
                    <a:pt x="1" y="26"/>
                    <a:pt x="5" y="37"/>
                    <a:pt x="12" y="47"/>
                  </a:cubicBezTo>
                  <a:cubicBezTo>
                    <a:pt x="14" y="49"/>
                    <a:pt x="15" y="51"/>
                    <a:pt x="15" y="52"/>
                  </a:cubicBezTo>
                  <a:cubicBezTo>
                    <a:pt x="18" y="50"/>
                    <a:pt x="21" y="48"/>
                    <a:pt x="22" y="45"/>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ïṥľiḓé"/>
            <p:cNvSpPr/>
            <p:nvPr>
              <p:custDataLst>
                <p:tags r:id="rId11"/>
              </p:custDataLst>
            </p:nvPr>
          </p:nvSpPr>
          <p:spPr bwMode="auto">
            <a:xfrm>
              <a:off x="6588919" y="1415257"/>
              <a:ext cx="246063" cy="196850"/>
            </a:xfrm>
            <a:custGeom>
              <a:gdLst>
                <a:gd name="T0" fmla="*/ 11 w 25"/>
                <a:gd name="T1" fmla="*/ 2 h 20"/>
                <a:gd name="T2" fmla="*/ 10 w 25"/>
                <a:gd name="T3" fmla="*/ 1 h 20"/>
                <a:gd name="T4" fmla="*/ 0 w 25"/>
                <a:gd name="T5" fmla="*/ 6 h 20"/>
                <a:gd name="T6" fmla="*/ 10 w 25"/>
                <a:gd name="T7" fmla="*/ 18 h 20"/>
                <a:gd name="T8" fmla="*/ 23 w 25"/>
                <a:gd name="T9" fmla="*/ 12 h 20"/>
                <a:gd name="T10" fmla="*/ 11 w 25"/>
                <a:gd name="T11" fmla="*/ 2 h 20"/>
              </a:gdLst>
              <a:cxnLst>
                <a:cxn ang="0">
                  <a:pos x="T0" y="T1"/>
                </a:cxn>
                <a:cxn ang="0">
                  <a:pos x="T2" y="T3"/>
                </a:cxn>
                <a:cxn ang="0">
                  <a:pos x="T4" y="T5"/>
                </a:cxn>
                <a:cxn ang="0">
                  <a:pos x="T6" y="T7"/>
                </a:cxn>
                <a:cxn ang="0">
                  <a:pos x="T8" y="T9"/>
                </a:cxn>
                <a:cxn ang="0">
                  <a:pos x="T10" y="T11"/>
                </a:cxn>
              </a:cxnLst>
              <a:rect l="0" t="0" r="r" b="b"/>
              <a:pathLst>
                <a:path w="25" h="20">
                  <a:moveTo>
                    <a:pt x="11" y="2"/>
                  </a:moveTo>
                  <a:cubicBezTo>
                    <a:pt x="10" y="2"/>
                    <a:pt x="10" y="1"/>
                    <a:pt x="10" y="1"/>
                  </a:cubicBezTo>
                  <a:cubicBezTo>
                    <a:pt x="5" y="0"/>
                    <a:pt x="0" y="1"/>
                    <a:pt x="0" y="6"/>
                  </a:cubicBezTo>
                  <a:cubicBezTo>
                    <a:pt x="0" y="12"/>
                    <a:pt x="5" y="16"/>
                    <a:pt x="10" y="18"/>
                  </a:cubicBezTo>
                  <a:cubicBezTo>
                    <a:pt x="14" y="19"/>
                    <a:pt x="25" y="20"/>
                    <a:pt x="23" y="12"/>
                  </a:cubicBezTo>
                  <a:cubicBezTo>
                    <a:pt x="22" y="6"/>
                    <a:pt x="17" y="2"/>
                    <a:pt x="11" y="2"/>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íSḷïḍê"/>
            <p:cNvSpPr/>
            <p:nvPr>
              <p:custDataLst>
                <p:tags r:id="rId12"/>
              </p:custDataLst>
            </p:nvPr>
          </p:nvSpPr>
          <p:spPr bwMode="auto">
            <a:xfrm>
              <a:off x="7831931" y="2901157"/>
              <a:ext cx="206375" cy="217488"/>
            </a:xfrm>
            <a:custGeom>
              <a:gdLst>
                <a:gd name="T0" fmla="*/ 0 w 21"/>
                <a:gd name="T1" fmla="*/ 2 h 22"/>
                <a:gd name="T2" fmla="*/ 16 w 21"/>
                <a:gd name="T3" fmla="*/ 22 h 22"/>
                <a:gd name="T4" fmla="*/ 16 w 21"/>
                <a:gd name="T5" fmla="*/ 10 h 22"/>
                <a:gd name="T6" fmla="*/ 0 w 21"/>
                <a:gd name="T7" fmla="*/ 2 h 22"/>
              </a:gdLst>
              <a:cxnLst>
                <a:cxn ang="0">
                  <a:pos x="T0" y="T1"/>
                </a:cxn>
                <a:cxn ang="0">
                  <a:pos x="T2" y="T3"/>
                </a:cxn>
                <a:cxn ang="0">
                  <a:pos x="T4" y="T5"/>
                </a:cxn>
                <a:cxn ang="0">
                  <a:pos x="T6" y="T7"/>
                </a:cxn>
              </a:cxnLst>
              <a:rect l="0" t="0" r="r" b="b"/>
              <a:pathLst>
                <a:path w="21" h="22">
                  <a:moveTo>
                    <a:pt x="0" y="2"/>
                  </a:moveTo>
                  <a:cubicBezTo>
                    <a:pt x="3" y="10"/>
                    <a:pt x="10" y="17"/>
                    <a:pt x="16" y="22"/>
                  </a:cubicBezTo>
                  <a:cubicBezTo>
                    <a:pt x="21" y="21"/>
                    <a:pt x="17" y="12"/>
                    <a:pt x="16" y="10"/>
                  </a:cubicBezTo>
                  <a:cubicBezTo>
                    <a:pt x="12" y="5"/>
                    <a:pt x="6" y="0"/>
                    <a:pt x="0" y="2"/>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ṥľïḍê"/>
            <p:cNvSpPr/>
            <p:nvPr>
              <p:custDataLst>
                <p:tags r:id="rId13"/>
              </p:custDataLst>
            </p:nvPr>
          </p:nvSpPr>
          <p:spPr bwMode="auto">
            <a:xfrm>
              <a:off x="4310856" y="2882107"/>
              <a:ext cx="206375" cy="176213"/>
            </a:xfrm>
            <a:custGeom>
              <a:gdLst>
                <a:gd name="T0" fmla="*/ 18 w 21"/>
                <a:gd name="T1" fmla="*/ 0 h 18"/>
                <a:gd name="T2" fmla="*/ 17 w 21"/>
                <a:gd name="T3" fmla="*/ 2 h 18"/>
                <a:gd name="T4" fmla="*/ 2 w 21"/>
                <a:gd name="T5" fmla="*/ 13 h 18"/>
                <a:gd name="T6" fmla="*/ 3 w 21"/>
                <a:gd name="T7" fmla="*/ 17 h 18"/>
                <a:gd name="T8" fmla="*/ 13 w 21"/>
                <a:gd name="T9" fmla="*/ 16 h 18"/>
                <a:gd name="T10" fmla="*/ 21 w 21"/>
                <a:gd name="T11" fmla="*/ 4 h 18"/>
                <a:gd name="T12" fmla="*/ 18 w 21"/>
                <a:gd name="T13" fmla="*/ 0 h 18"/>
              </a:gdLst>
              <a:cxnLst>
                <a:cxn ang="0">
                  <a:pos x="T0" y="T1"/>
                </a:cxn>
                <a:cxn ang="0">
                  <a:pos x="T2" y="T3"/>
                </a:cxn>
                <a:cxn ang="0">
                  <a:pos x="T4" y="T5"/>
                </a:cxn>
                <a:cxn ang="0">
                  <a:pos x="T6" y="T7"/>
                </a:cxn>
                <a:cxn ang="0">
                  <a:pos x="T8" y="T9"/>
                </a:cxn>
                <a:cxn ang="0">
                  <a:pos x="T10" y="T11"/>
                </a:cxn>
                <a:cxn ang="0">
                  <a:pos x="T12" y="T13"/>
                </a:cxn>
              </a:cxnLst>
              <a:rect l="0" t="0" r="r" b="b"/>
              <a:pathLst>
                <a:path w="21" h="18">
                  <a:moveTo>
                    <a:pt x="18" y="0"/>
                  </a:moveTo>
                  <a:cubicBezTo>
                    <a:pt x="18" y="1"/>
                    <a:pt x="18" y="2"/>
                    <a:pt x="17" y="2"/>
                  </a:cubicBezTo>
                  <a:cubicBezTo>
                    <a:pt x="11" y="4"/>
                    <a:pt x="5" y="8"/>
                    <a:pt x="2" y="13"/>
                  </a:cubicBezTo>
                  <a:cubicBezTo>
                    <a:pt x="1" y="15"/>
                    <a:pt x="0" y="17"/>
                    <a:pt x="3" y="17"/>
                  </a:cubicBezTo>
                  <a:cubicBezTo>
                    <a:pt x="6" y="18"/>
                    <a:pt x="10" y="18"/>
                    <a:pt x="13" y="16"/>
                  </a:cubicBezTo>
                  <a:cubicBezTo>
                    <a:pt x="18" y="14"/>
                    <a:pt x="21" y="9"/>
                    <a:pt x="21" y="4"/>
                  </a:cubicBezTo>
                  <a:cubicBezTo>
                    <a:pt x="21" y="2"/>
                    <a:pt x="20" y="0"/>
                    <a:pt x="18" y="0"/>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îṩḻîḋê"/>
            <p:cNvSpPr/>
            <p:nvPr>
              <p:custDataLst>
                <p:tags r:id="rId14"/>
              </p:custDataLst>
            </p:nvPr>
          </p:nvSpPr>
          <p:spPr bwMode="auto">
            <a:xfrm>
              <a:off x="6371431" y="3709194"/>
              <a:ext cx="109538" cy="246063"/>
            </a:xfrm>
            <a:custGeom>
              <a:gdLst>
                <a:gd name="T0" fmla="*/ 5 w 11"/>
                <a:gd name="T1" fmla="*/ 0 h 25"/>
                <a:gd name="T2" fmla="*/ 4 w 11"/>
                <a:gd name="T3" fmla="*/ 0 h 25"/>
                <a:gd name="T4" fmla="*/ 4 w 11"/>
                <a:gd name="T5" fmla="*/ 22 h 25"/>
                <a:gd name="T6" fmla="*/ 11 w 11"/>
                <a:gd name="T7" fmla="*/ 13 h 25"/>
                <a:gd name="T8" fmla="*/ 5 w 11"/>
                <a:gd name="T9" fmla="*/ 0 h 25"/>
              </a:gdLst>
              <a:cxnLst>
                <a:cxn ang="0">
                  <a:pos x="T0" y="T1"/>
                </a:cxn>
                <a:cxn ang="0">
                  <a:pos x="T2" y="T3"/>
                </a:cxn>
                <a:cxn ang="0">
                  <a:pos x="T4" y="T5"/>
                </a:cxn>
                <a:cxn ang="0">
                  <a:pos x="T6" y="T7"/>
                </a:cxn>
                <a:cxn ang="0">
                  <a:pos x="T8" y="T9"/>
                </a:cxn>
              </a:cxnLst>
              <a:rect l="0" t="0" r="r" b="b"/>
              <a:pathLst>
                <a:path w="11" h="25">
                  <a:moveTo>
                    <a:pt x="5" y="0"/>
                  </a:moveTo>
                  <a:cubicBezTo>
                    <a:pt x="5" y="0"/>
                    <a:pt x="5" y="0"/>
                    <a:pt x="4" y="0"/>
                  </a:cubicBezTo>
                  <a:cubicBezTo>
                    <a:pt x="1" y="6"/>
                    <a:pt x="0" y="17"/>
                    <a:pt x="4" y="22"/>
                  </a:cubicBezTo>
                  <a:cubicBezTo>
                    <a:pt x="8" y="25"/>
                    <a:pt x="11" y="16"/>
                    <a:pt x="11" y="13"/>
                  </a:cubicBezTo>
                  <a:cubicBezTo>
                    <a:pt x="11" y="9"/>
                    <a:pt x="9" y="2"/>
                    <a:pt x="5" y="0"/>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śḻíḑe"/>
            <p:cNvSpPr/>
            <p:nvPr>
              <p:custDataLst>
                <p:tags r:id="rId15"/>
              </p:custDataLst>
            </p:nvPr>
          </p:nvSpPr>
          <p:spPr bwMode="auto">
            <a:xfrm>
              <a:off x="6045994" y="3531394"/>
              <a:ext cx="247650" cy="709613"/>
            </a:xfrm>
            <a:custGeom>
              <a:gdLst>
                <a:gd name="T0" fmla="*/ 24 w 25"/>
                <a:gd name="T1" fmla="*/ 72 h 72"/>
                <a:gd name="T2" fmla="*/ 20 w 25"/>
                <a:gd name="T3" fmla="*/ 45 h 72"/>
                <a:gd name="T4" fmla="*/ 16 w 25"/>
                <a:gd name="T5" fmla="*/ 24 h 72"/>
                <a:gd name="T6" fmla="*/ 20 w 25"/>
                <a:gd name="T7" fmla="*/ 0 h 72"/>
                <a:gd name="T8" fmla="*/ 18 w 25"/>
                <a:gd name="T9" fmla="*/ 4 h 72"/>
                <a:gd name="T10" fmla="*/ 7 w 25"/>
                <a:gd name="T11" fmla="*/ 17 h 72"/>
                <a:gd name="T12" fmla="*/ 6 w 25"/>
                <a:gd name="T13" fmla="*/ 39 h 72"/>
                <a:gd name="T14" fmla="*/ 24 w 25"/>
                <a:gd name="T15" fmla="*/ 71 h 72"/>
                <a:gd name="T16" fmla="*/ 24 w 25"/>
                <a:gd name="T17" fmla="*/ 72 h 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2">
                  <a:moveTo>
                    <a:pt x="24" y="72"/>
                  </a:moveTo>
                  <a:cubicBezTo>
                    <a:pt x="25" y="63"/>
                    <a:pt x="23" y="55"/>
                    <a:pt x="20" y="45"/>
                  </a:cubicBezTo>
                  <a:cubicBezTo>
                    <a:pt x="17" y="38"/>
                    <a:pt x="15" y="31"/>
                    <a:pt x="16" y="24"/>
                  </a:cubicBezTo>
                  <a:cubicBezTo>
                    <a:pt x="18" y="16"/>
                    <a:pt x="21" y="8"/>
                    <a:pt x="20" y="0"/>
                  </a:cubicBezTo>
                  <a:cubicBezTo>
                    <a:pt x="19" y="1"/>
                    <a:pt x="19" y="2"/>
                    <a:pt x="18" y="4"/>
                  </a:cubicBezTo>
                  <a:cubicBezTo>
                    <a:pt x="15" y="8"/>
                    <a:pt x="10" y="12"/>
                    <a:pt x="7" y="17"/>
                  </a:cubicBezTo>
                  <a:cubicBezTo>
                    <a:pt x="1" y="24"/>
                    <a:pt x="0" y="32"/>
                    <a:pt x="6" y="39"/>
                  </a:cubicBezTo>
                  <a:cubicBezTo>
                    <a:pt x="13" y="49"/>
                    <a:pt x="18" y="60"/>
                    <a:pt x="24" y="71"/>
                  </a:cubicBezTo>
                  <a:cubicBezTo>
                    <a:pt x="24" y="72"/>
                    <a:pt x="24" y="72"/>
                    <a:pt x="24" y="72"/>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íṡ1íḋê"/>
            <p:cNvSpPr/>
            <p:nvPr>
              <p:custDataLst>
                <p:tags r:id="rId16"/>
              </p:custDataLst>
            </p:nvPr>
          </p:nvSpPr>
          <p:spPr bwMode="auto">
            <a:xfrm>
              <a:off x="6984206" y="2182019"/>
              <a:ext cx="285750" cy="266700"/>
            </a:xfrm>
            <a:custGeom>
              <a:gdLst>
                <a:gd name="T0" fmla="*/ 23 w 29"/>
                <a:gd name="T1" fmla="*/ 1 h 27"/>
                <a:gd name="T2" fmla="*/ 22 w 29"/>
                <a:gd name="T3" fmla="*/ 3 h 27"/>
                <a:gd name="T4" fmla="*/ 9 w 29"/>
                <a:gd name="T5" fmla="*/ 15 h 27"/>
                <a:gd name="T6" fmla="*/ 9 w 29"/>
                <a:gd name="T7" fmla="*/ 27 h 27"/>
                <a:gd name="T8" fmla="*/ 27 w 29"/>
                <a:gd name="T9" fmla="*/ 12 h 27"/>
                <a:gd name="T10" fmla="*/ 29 w 29"/>
                <a:gd name="T11" fmla="*/ 3 h 27"/>
                <a:gd name="T12" fmla="*/ 23 w 29"/>
                <a:gd name="T13" fmla="*/ 1 h 27"/>
              </a:gdLst>
              <a:cxnLst>
                <a:cxn ang="0">
                  <a:pos x="T0" y="T1"/>
                </a:cxn>
                <a:cxn ang="0">
                  <a:pos x="T2" y="T3"/>
                </a:cxn>
                <a:cxn ang="0">
                  <a:pos x="T4" y="T5"/>
                </a:cxn>
                <a:cxn ang="0">
                  <a:pos x="T6" y="T7"/>
                </a:cxn>
                <a:cxn ang="0">
                  <a:pos x="T8" y="T9"/>
                </a:cxn>
                <a:cxn ang="0">
                  <a:pos x="T10" y="T11"/>
                </a:cxn>
                <a:cxn ang="0">
                  <a:pos x="T12" y="T13"/>
                </a:cxn>
              </a:cxnLst>
              <a:rect l="0" t="0" r="r" b="b"/>
              <a:pathLst>
                <a:path w="28" h="27">
                  <a:moveTo>
                    <a:pt x="23" y="1"/>
                  </a:moveTo>
                  <a:cubicBezTo>
                    <a:pt x="24" y="2"/>
                    <a:pt x="23" y="3"/>
                    <a:pt x="22" y="3"/>
                  </a:cubicBezTo>
                  <a:cubicBezTo>
                    <a:pt x="17" y="5"/>
                    <a:pt x="12" y="10"/>
                    <a:pt x="9" y="15"/>
                  </a:cubicBezTo>
                  <a:cubicBezTo>
                    <a:pt x="6" y="18"/>
                    <a:pt x="0" y="27"/>
                    <a:pt x="9" y="27"/>
                  </a:cubicBezTo>
                  <a:cubicBezTo>
                    <a:pt x="17" y="27"/>
                    <a:pt x="24" y="20"/>
                    <a:pt x="27" y="12"/>
                  </a:cubicBezTo>
                  <a:cubicBezTo>
                    <a:pt x="28" y="9"/>
                    <a:pt x="29" y="6"/>
                    <a:pt x="29" y="3"/>
                  </a:cubicBezTo>
                  <a:cubicBezTo>
                    <a:pt x="29" y="0"/>
                    <a:pt x="26" y="0"/>
                    <a:pt x="23" y="1"/>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íṡ1íďè"/>
            <p:cNvSpPr/>
            <p:nvPr>
              <p:custDataLst>
                <p:tags r:id="rId17"/>
              </p:custDataLst>
            </p:nvPr>
          </p:nvSpPr>
          <p:spPr bwMode="auto">
            <a:xfrm>
              <a:off x="5336381" y="1778794"/>
              <a:ext cx="128588" cy="246063"/>
            </a:xfrm>
            <a:custGeom>
              <a:gdLst>
                <a:gd name="T0" fmla="*/ 4 w 13"/>
                <a:gd name="T1" fmla="*/ 1 h 25"/>
                <a:gd name="T2" fmla="*/ 1 w 13"/>
                <a:gd name="T3" fmla="*/ 6 h 25"/>
                <a:gd name="T4" fmla="*/ 1 w 13"/>
                <a:gd name="T5" fmla="*/ 7 h 25"/>
                <a:gd name="T6" fmla="*/ 1 w 13"/>
                <a:gd name="T7" fmla="*/ 8 h 25"/>
                <a:gd name="T8" fmla="*/ 4 w 13"/>
                <a:gd name="T9" fmla="*/ 22 h 25"/>
                <a:gd name="T10" fmla="*/ 8 w 13"/>
                <a:gd name="T11" fmla="*/ 24 h 25"/>
                <a:gd name="T12" fmla="*/ 12 w 13"/>
                <a:gd name="T13" fmla="*/ 17 h 25"/>
                <a:gd name="T14" fmla="*/ 8 w 13"/>
                <a:gd name="T15" fmla="*/ 3 h 25"/>
                <a:gd name="T16" fmla="*/ 4 w 13"/>
                <a:gd name="T17" fmla="*/ 1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5">
                  <a:moveTo>
                    <a:pt x="4" y="1"/>
                  </a:moveTo>
                  <a:cubicBezTo>
                    <a:pt x="2" y="2"/>
                    <a:pt x="2" y="5"/>
                    <a:pt x="1" y="6"/>
                  </a:cubicBezTo>
                  <a:cubicBezTo>
                    <a:pt x="1" y="7"/>
                    <a:pt x="1" y="7"/>
                    <a:pt x="1" y="7"/>
                  </a:cubicBezTo>
                  <a:cubicBezTo>
                    <a:pt x="1" y="7"/>
                    <a:pt x="1" y="7"/>
                    <a:pt x="1" y="8"/>
                  </a:cubicBezTo>
                  <a:cubicBezTo>
                    <a:pt x="0" y="12"/>
                    <a:pt x="1" y="19"/>
                    <a:pt x="4" y="22"/>
                  </a:cubicBezTo>
                  <a:cubicBezTo>
                    <a:pt x="5" y="23"/>
                    <a:pt x="7" y="25"/>
                    <a:pt x="8" y="24"/>
                  </a:cubicBezTo>
                  <a:cubicBezTo>
                    <a:pt x="11" y="22"/>
                    <a:pt x="12" y="19"/>
                    <a:pt x="12" y="17"/>
                  </a:cubicBezTo>
                  <a:cubicBezTo>
                    <a:pt x="13" y="12"/>
                    <a:pt x="12" y="6"/>
                    <a:pt x="8" y="3"/>
                  </a:cubicBezTo>
                  <a:cubicBezTo>
                    <a:pt x="7" y="2"/>
                    <a:pt x="6" y="0"/>
                    <a:pt x="4" y="1"/>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íś1íḍe"/>
            <p:cNvSpPr/>
            <p:nvPr>
              <p:custDataLst>
                <p:tags r:id="rId18"/>
              </p:custDataLst>
            </p:nvPr>
          </p:nvSpPr>
          <p:spPr bwMode="auto">
            <a:xfrm>
              <a:off x="4477544" y="1996282"/>
              <a:ext cx="119063" cy="284163"/>
            </a:xfrm>
            <a:custGeom>
              <a:gdLst>
                <a:gd name="T0" fmla="*/ 5 w 12"/>
                <a:gd name="T1" fmla="*/ 3 h 29"/>
                <a:gd name="T2" fmla="*/ 0 w 12"/>
                <a:gd name="T3" fmla="*/ 7 h 29"/>
                <a:gd name="T4" fmla="*/ 2 w 12"/>
                <a:gd name="T5" fmla="*/ 19 h 29"/>
                <a:gd name="T6" fmla="*/ 2 w 12"/>
                <a:gd name="T7" fmla="*/ 20 h 29"/>
                <a:gd name="T8" fmla="*/ 3 w 12"/>
                <a:gd name="T9" fmla="*/ 24 h 29"/>
                <a:gd name="T10" fmla="*/ 1 w 12"/>
                <a:gd name="T11" fmla="*/ 26 h 29"/>
                <a:gd name="T12" fmla="*/ 3 w 12"/>
                <a:gd name="T13" fmla="*/ 28 h 29"/>
                <a:gd name="T14" fmla="*/ 8 w 12"/>
                <a:gd name="T15" fmla="*/ 27 h 29"/>
                <a:gd name="T16" fmla="*/ 10 w 12"/>
                <a:gd name="T17" fmla="*/ 11 h 29"/>
                <a:gd name="T18" fmla="*/ 5 w 12"/>
                <a:gd name="T19" fmla="*/ 3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8">
                  <a:moveTo>
                    <a:pt x="5" y="3"/>
                  </a:moveTo>
                  <a:cubicBezTo>
                    <a:pt x="1" y="0"/>
                    <a:pt x="0" y="3"/>
                    <a:pt x="0" y="7"/>
                  </a:cubicBezTo>
                  <a:cubicBezTo>
                    <a:pt x="0" y="11"/>
                    <a:pt x="1" y="15"/>
                    <a:pt x="2" y="19"/>
                  </a:cubicBezTo>
                  <a:cubicBezTo>
                    <a:pt x="2" y="19"/>
                    <a:pt x="2" y="20"/>
                    <a:pt x="2" y="20"/>
                  </a:cubicBezTo>
                  <a:cubicBezTo>
                    <a:pt x="2" y="21"/>
                    <a:pt x="3" y="22"/>
                    <a:pt x="3" y="24"/>
                  </a:cubicBezTo>
                  <a:cubicBezTo>
                    <a:pt x="3" y="25"/>
                    <a:pt x="2" y="26"/>
                    <a:pt x="1" y="26"/>
                  </a:cubicBezTo>
                  <a:cubicBezTo>
                    <a:pt x="2" y="27"/>
                    <a:pt x="2" y="28"/>
                    <a:pt x="3" y="28"/>
                  </a:cubicBezTo>
                  <a:cubicBezTo>
                    <a:pt x="4" y="29"/>
                    <a:pt x="6" y="29"/>
                    <a:pt x="8" y="27"/>
                  </a:cubicBezTo>
                  <a:cubicBezTo>
                    <a:pt x="12" y="23"/>
                    <a:pt x="12" y="16"/>
                    <a:pt x="10" y="11"/>
                  </a:cubicBezTo>
                  <a:cubicBezTo>
                    <a:pt x="9" y="8"/>
                    <a:pt x="7" y="5"/>
                    <a:pt x="5" y="3"/>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iṧlíďé"/>
            <p:cNvSpPr/>
            <p:nvPr>
              <p:custDataLst>
                <p:tags r:id="rId19"/>
              </p:custDataLst>
            </p:nvPr>
          </p:nvSpPr>
          <p:spPr bwMode="auto">
            <a:xfrm>
              <a:off x="4793456" y="3285332"/>
              <a:ext cx="168275" cy="236538"/>
            </a:xfrm>
            <a:custGeom>
              <a:gdLst>
                <a:gd name="T0" fmla="*/ 1 w 17"/>
                <a:gd name="T1" fmla="*/ 4 h 24"/>
                <a:gd name="T2" fmla="*/ 0 w 17"/>
                <a:gd name="T3" fmla="*/ 8 h 24"/>
                <a:gd name="T4" fmla="*/ 1 w 17"/>
                <a:gd name="T5" fmla="*/ 10 h 24"/>
                <a:gd name="T6" fmla="*/ 17 w 17"/>
                <a:gd name="T7" fmla="*/ 23 h 24"/>
                <a:gd name="T8" fmla="*/ 10 w 17"/>
                <a:gd name="T9" fmla="*/ 6 h 24"/>
                <a:gd name="T10" fmla="*/ 1 w 17"/>
                <a:gd name="T11" fmla="*/ 4 h 24"/>
              </a:gdLst>
              <a:cxnLst>
                <a:cxn ang="0">
                  <a:pos x="T0" y="T1"/>
                </a:cxn>
                <a:cxn ang="0">
                  <a:pos x="T2" y="T3"/>
                </a:cxn>
                <a:cxn ang="0">
                  <a:pos x="T4" y="T5"/>
                </a:cxn>
                <a:cxn ang="0">
                  <a:pos x="T6" y="T7"/>
                </a:cxn>
                <a:cxn ang="0">
                  <a:pos x="T8" y="T9"/>
                </a:cxn>
                <a:cxn ang="0">
                  <a:pos x="T10" y="T11"/>
                </a:cxn>
              </a:cxnLst>
              <a:rect l="0" t="0" r="r" b="b"/>
              <a:pathLst>
                <a:path w="17" h="24">
                  <a:moveTo>
                    <a:pt x="1" y="4"/>
                  </a:moveTo>
                  <a:cubicBezTo>
                    <a:pt x="0" y="5"/>
                    <a:pt x="0" y="7"/>
                    <a:pt x="0" y="8"/>
                  </a:cubicBezTo>
                  <a:cubicBezTo>
                    <a:pt x="0" y="9"/>
                    <a:pt x="1" y="9"/>
                    <a:pt x="1" y="10"/>
                  </a:cubicBezTo>
                  <a:cubicBezTo>
                    <a:pt x="3" y="17"/>
                    <a:pt x="10" y="24"/>
                    <a:pt x="17" y="23"/>
                  </a:cubicBezTo>
                  <a:cubicBezTo>
                    <a:pt x="17" y="17"/>
                    <a:pt x="14" y="10"/>
                    <a:pt x="10" y="6"/>
                  </a:cubicBezTo>
                  <a:cubicBezTo>
                    <a:pt x="8" y="3"/>
                    <a:pt x="3" y="0"/>
                    <a:pt x="1" y="4"/>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íślídè"/>
            <p:cNvSpPr/>
            <p:nvPr>
              <p:custDataLst>
                <p:tags r:id="rId20"/>
              </p:custDataLst>
            </p:nvPr>
          </p:nvSpPr>
          <p:spPr bwMode="auto">
            <a:xfrm>
              <a:off x="7930356" y="3374232"/>
              <a:ext cx="473075" cy="482600"/>
            </a:xfrm>
            <a:custGeom>
              <a:gdLst>
                <a:gd name="T0" fmla="*/ 48 w 48"/>
                <a:gd name="T1" fmla="*/ 0 h 49"/>
                <a:gd name="T2" fmla="*/ 31 w 48"/>
                <a:gd name="T3" fmla="*/ 16 h 49"/>
                <a:gd name="T4" fmla="*/ 8 w 48"/>
                <a:gd name="T5" fmla="*/ 31 h 49"/>
                <a:gd name="T6" fmla="*/ 7 w 48"/>
                <a:gd name="T7" fmla="*/ 49 h 49"/>
                <a:gd name="T8" fmla="*/ 22 w 48"/>
                <a:gd name="T9" fmla="*/ 41 h 49"/>
                <a:gd name="T10" fmla="*/ 46 w 48"/>
                <a:gd name="T11" fmla="*/ 11 h 49"/>
                <a:gd name="T12" fmla="*/ 48 w 48"/>
                <a:gd name="T13" fmla="*/ 0 h 49"/>
              </a:gdLst>
              <a:cxnLst>
                <a:cxn ang="0">
                  <a:pos x="T0" y="T1"/>
                </a:cxn>
                <a:cxn ang="0">
                  <a:pos x="T2" y="T3"/>
                </a:cxn>
                <a:cxn ang="0">
                  <a:pos x="T4" y="T5"/>
                </a:cxn>
                <a:cxn ang="0">
                  <a:pos x="T6" y="T7"/>
                </a:cxn>
                <a:cxn ang="0">
                  <a:pos x="T8" y="T9"/>
                </a:cxn>
                <a:cxn ang="0">
                  <a:pos x="T10" y="T11"/>
                </a:cxn>
                <a:cxn ang="0">
                  <a:pos x="T12" y="T13"/>
                </a:cxn>
              </a:cxnLst>
              <a:rect l="0" t="0" r="r" b="b"/>
              <a:pathLst>
                <a:path w="48" h="49">
                  <a:moveTo>
                    <a:pt x="48" y="0"/>
                  </a:moveTo>
                  <a:cubicBezTo>
                    <a:pt x="43" y="5"/>
                    <a:pt x="37" y="10"/>
                    <a:pt x="31" y="16"/>
                  </a:cubicBezTo>
                  <a:cubicBezTo>
                    <a:pt x="25" y="22"/>
                    <a:pt x="17" y="30"/>
                    <a:pt x="8" y="31"/>
                  </a:cubicBezTo>
                  <a:cubicBezTo>
                    <a:pt x="0" y="33"/>
                    <a:pt x="3" y="41"/>
                    <a:pt x="7" y="49"/>
                  </a:cubicBezTo>
                  <a:cubicBezTo>
                    <a:pt x="12" y="47"/>
                    <a:pt x="17" y="44"/>
                    <a:pt x="22" y="41"/>
                  </a:cubicBezTo>
                  <a:cubicBezTo>
                    <a:pt x="33" y="33"/>
                    <a:pt x="41" y="24"/>
                    <a:pt x="46" y="11"/>
                  </a:cubicBezTo>
                  <a:cubicBezTo>
                    <a:pt x="48" y="7"/>
                    <a:pt x="48" y="3"/>
                    <a:pt x="48" y="0"/>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îşľîḍe"/>
            <p:cNvSpPr/>
            <p:nvPr>
              <p:custDataLst>
                <p:tags r:id="rId21"/>
              </p:custDataLst>
            </p:nvPr>
          </p:nvSpPr>
          <p:spPr bwMode="auto">
            <a:xfrm>
              <a:off x="6973094" y="3364707"/>
              <a:ext cx="512763" cy="817563"/>
            </a:xfrm>
            <a:custGeom>
              <a:gdLst>
                <a:gd name="T0" fmla="*/ 24 w 52"/>
                <a:gd name="T1" fmla="*/ 71 h 83"/>
                <a:gd name="T2" fmla="*/ 42 w 52"/>
                <a:gd name="T3" fmla="*/ 62 h 83"/>
                <a:gd name="T4" fmla="*/ 51 w 52"/>
                <a:gd name="T5" fmla="*/ 24 h 83"/>
                <a:gd name="T6" fmla="*/ 52 w 52"/>
                <a:gd name="T7" fmla="*/ 8 h 83"/>
                <a:gd name="T8" fmla="*/ 52 w 52"/>
                <a:gd name="T9" fmla="*/ 0 h 83"/>
                <a:gd name="T10" fmla="*/ 44 w 52"/>
                <a:gd name="T11" fmla="*/ 19 h 83"/>
                <a:gd name="T12" fmla="*/ 33 w 52"/>
                <a:gd name="T13" fmla="*/ 38 h 83"/>
                <a:gd name="T14" fmla="*/ 0 w 52"/>
                <a:gd name="T15" fmla="*/ 83 h 83"/>
                <a:gd name="T16" fmla="*/ 3 w 52"/>
                <a:gd name="T17" fmla="*/ 81 h 83"/>
                <a:gd name="T18" fmla="*/ 24 w 52"/>
                <a:gd name="T19" fmla="*/ 71 h 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83">
                  <a:moveTo>
                    <a:pt x="24" y="71"/>
                  </a:moveTo>
                  <a:cubicBezTo>
                    <a:pt x="30" y="68"/>
                    <a:pt x="38" y="66"/>
                    <a:pt x="42" y="62"/>
                  </a:cubicBezTo>
                  <a:cubicBezTo>
                    <a:pt x="50" y="52"/>
                    <a:pt x="50" y="37"/>
                    <a:pt x="51" y="24"/>
                  </a:cubicBezTo>
                  <a:cubicBezTo>
                    <a:pt x="52" y="19"/>
                    <a:pt x="52" y="13"/>
                    <a:pt x="52" y="8"/>
                  </a:cubicBezTo>
                  <a:cubicBezTo>
                    <a:pt x="52" y="5"/>
                    <a:pt x="52" y="2"/>
                    <a:pt x="52" y="0"/>
                  </a:cubicBezTo>
                  <a:cubicBezTo>
                    <a:pt x="51" y="6"/>
                    <a:pt x="48" y="13"/>
                    <a:pt x="44" y="19"/>
                  </a:cubicBezTo>
                  <a:cubicBezTo>
                    <a:pt x="41" y="25"/>
                    <a:pt x="37" y="32"/>
                    <a:pt x="33" y="38"/>
                  </a:cubicBezTo>
                  <a:cubicBezTo>
                    <a:pt x="23" y="54"/>
                    <a:pt x="13" y="69"/>
                    <a:pt x="0" y="83"/>
                  </a:cubicBezTo>
                  <a:cubicBezTo>
                    <a:pt x="1" y="82"/>
                    <a:pt x="2" y="81"/>
                    <a:pt x="3" y="81"/>
                  </a:cubicBezTo>
                  <a:cubicBezTo>
                    <a:pt x="10" y="77"/>
                    <a:pt x="17" y="74"/>
                    <a:pt x="24" y="71"/>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ṧľîḑê"/>
            <p:cNvSpPr/>
            <p:nvPr>
              <p:custDataLst>
                <p:tags r:id="rId22"/>
              </p:custDataLst>
            </p:nvPr>
          </p:nvSpPr>
          <p:spPr bwMode="auto">
            <a:xfrm>
              <a:off x="5947569" y="2270919"/>
              <a:ext cx="660400" cy="463550"/>
            </a:xfrm>
            <a:custGeom>
              <a:gdLst>
                <a:gd name="T0" fmla="*/ 32 w 67"/>
                <a:gd name="T1" fmla="*/ 31 h 47"/>
                <a:gd name="T2" fmla="*/ 67 w 67"/>
                <a:gd name="T3" fmla="*/ 0 h 47"/>
                <a:gd name="T4" fmla="*/ 23 w 67"/>
                <a:gd name="T5" fmla="*/ 23 h 47"/>
                <a:gd name="T6" fmla="*/ 0 w 67"/>
                <a:gd name="T7" fmla="*/ 43 h 47"/>
                <a:gd name="T8" fmla="*/ 32 w 67"/>
                <a:gd name="T9" fmla="*/ 31 h 47"/>
              </a:gdLst>
              <a:cxnLst>
                <a:cxn ang="0">
                  <a:pos x="T0" y="T1"/>
                </a:cxn>
                <a:cxn ang="0">
                  <a:pos x="T2" y="T3"/>
                </a:cxn>
                <a:cxn ang="0">
                  <a:pos x="T4" y="T5"/>
                </a:cxn>
                <a:cxn ang="0">
                  <a:pos x="T6" y="T7"/>
                </a:cxn>
                <a:cxn ang="0">
                  <a:pos x="T8" y="T9"/>
                </a:cxn>
              </a:cxnLst>
              <a:rect l="0" t="0" r="r" b="b"/>
              <a:pathLst>
                <a:path w="67" h="47">
                  <a:moveTo>
                    <a:pt x="32" y="31"/>
                  </a:moveTo>
                  <a:cubicBezTo>
                    <a:pt x="47" y="23"/>
                    <a:pt x="61" y="16"/>
                    <a:pt x="67" y="0"/>
                  </a:cubicBezTo>
                  <a:cubicBezTo>
                    <a:pt x="53" y="9"/>
                    <a:pt x="39" y="17"/>
                    <a:pt x="23" y="23"/>
                  </a:cubicBezTo>
                  <a:cubicBezTo>
                    <a:pt x="13" y="27"/>
                    <a:pt x="4" y="33"/>
                    <a:pt x="0" y="43"/>
                  </a:cubicBezTo>
                  <a:cubicBezTo>
                    <a:pt x="8" y="47"/>
                    <a:pt x="26" y="35"/>
                    <a:pt x="32" y="31"/>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ï$ľíḋê"/>
            <p:cNvSpPr/>
            <p:nvPr>
              <p:custDataLst>
                <p:tags r:id="rId23"/>
              </p:custDataLst>
            </p:nvPr>
          </p:nvSpPr>
          <p:spPr bwMode="auto">
            <a:xfrm>
              <a:off x="5020469" y="2605882"/>
              <a:ext cx="503238" cy="503238"/>
            </a:xfrm>
            <a:custGeom>
              <a:gdLst>
                <a:gd name="T0" fmla="*/ 45 w 51"/>
                <a:gd name="T1" fmla="*/ 23 h 51"/>
                <a:gd name="T2" fmla="*/ 38 w 51"/>
                <a:gd name="T3" fmla="*/ 19 h 51"/>
                <a:gd name="T4" fmla="*/ 1 w 51"/>
                <a:gd name="T5" fmla="*/ 0 h 51"/>
                <a:gd name="T6" fmla="*/ 6 w 51"/>
                <a:gd name="T7" fmla="*/ 14 h 51"/>
                <a:gd name="T8" fmla="*/ 24 w 51"/>
                <a:gd name="T9" fmla="*/ 24 h 51"/>
                <a:gd name="T10" fmla="*/ 35 w 51"/>
                <a:gd name="T11" fmla="*/ 34 h 51"/>
                <a:gd name="T12" fmla="*/ 42 w 51"/>
                <a:gd name="T13" fmla="*/ 50 h 51"/>
                <a:gd name="T14" fmla="*/ 42 w 51"/>
                <a:gd name="T15" fmla="*/ 51 h 51"/>
                <a:gd name="T16" fmla="*/ 49 w 51"/>
                <a:gd name="T17" fmla="*/ 34 h 51"/>
                <a:gd name="T18" fmla="*/ 45 w 51"/>
                <a:gd name="T19" fmla="*/ 23 h 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45" y="23"/>
                  </a:moveTo>
                  <a:cubicBezTo>
                    <a:pt x="43" y="21"/>
                    <a:pt x="41" y="20"/>
                    <a:pt x="38" y="19"/>
                  </a:cubicBezTo>
                  <a:cubicBezTo>
                    <a:pt x="25" y="12"/>
                    <a:pt x="14" y="5"/>
                    <a:pt x="1" y="0"/>
                  </a:cubicBezTo>
                  <a:cubicBezTo>
                    <a:pt x="0" y="5"/>
                    <a:pt x="4" y="12"/>
                    <a:pt x="6" y="14"/>
                  </a:cubicBezTo>
                  <a:cubicBezTo>
                    <a:pt x="12" y="19"/>
                    <a:pt x="18" y="21"/>
                    <a:pt x="24" y="24"/>
                  </a:cubicBezTo>
                  <a:cubicBezTo>
                    <a:pt x="28" y="27"/>
                    <a:pt x="33" y="29"/>
                    <a:pt x="35" y="34"/>
                  </a:cubicBezTo>
                  <a:cubicBezTo>
                    <a:pt x="37" y="39"/>
                    <a:pt x="38" y="45"/>
                    <a:pt x="42" y="50"/>
                  </a:cubicBezTo>
                  <a:cubicBezTo>
                    <a:pt x="42" y="50"/>
                    <a:pt x="42" y="51"/>
                    <a:pt x="42" y="51"/>
                  </a:cubicBezTo>
                  <a:cubicBezTo>
                    <a:pt x="44" y="45"/>
                    <a:pt x="46" y="40"/>
                    <a:pt x="49" y="34"/>
                  </a:cubicBezTo>
                  <a:cubicBezTo>
                    <a:pt x="51" y="29"/>
                    <a:pt x="50" y="26"/>
                    <a:pt x="45" y="23"/>
                  </a:cubicBezTo>
                  <a:close/>
                </a:path>
              </a:pathLst>
            </a:custGeom>
            <a:solidFill>
              <a:srgbClr val="CE6A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240155" y="1708785"/>
            <a:ext cx="9173845" cy="3599815"/>
          </a:xfrm>
          <a:prstGeom prst="rect">
            <a:avLst/>
          </a:prstGeom>
          <a:noFill/>
          <a:ln w="9525">
            <a:noFill/>
          </a:ln>
        </p:spPr>
        <p:txBody>
          <a:bodyPr wrap="square">
            <a:spAutoFit/>
          </a:bodyPr>
          <a:lstStyle/>
          <a:p>
            <a:pPr indent="0" fontAlgn="auto">
              <a:lnSpc>
                <a:spcPct val="300000"/>
              </a:lnSpc>
            </a:pP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s</a:t>
            </a:r>
            <a:r>
              <a:rPr sz="2800" b="1">
                <a:solidFill>
                  <a:schemeClr val="tx1"/>
                </a:solidFill>
                <a:latin typeface="Times New Roman" panose="02020603050405020304" charset="0"/>
                <a:ea typeface="微软雅黑" panose="020b0503020204020204" pitchFamily="34" charset="-122"/>
                <a:cs typeface="Times New Roman" panose="02020603050405020304" charset="0"/>
              </a:rPr>
              <a:t>ecretion</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/sɪˈkriːʃn/</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n. 分泌；分泌物；藏匿；隐藏</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【例句】</a:t>
            </a:r>
            <a:r>
              <a:rPr sz="2400">
                <a:solidFill>
                  <a:schemeClr val="tx1"/>
                </a:solidFill>
                <a:latin typeface="Times New Roman" panose="02020603050405020304" charset="0"/>
                <a:ea typeface="微软雅黑" panose="020b0503020204020204" pitchFamily="34" charset="-122"/>
                <a:cs typeface="Times New Roman" panose="02020603050405020304" charset="0"/>
              </a:rPr>
              <a:t>The sweet secretion is known as honeydew .  </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sz="2400">
                <a:solidFill>
                  <a:schemeClr val="tx1"/>
                </a:solidFill>
                <a:latin typeface="Times New Roman" panose="02020603050405020304" charset="0"/>
                <a:ea typeface="微软雅黑" panose="020b0503020204020204" pitchFamily="34" charset="-122"/>
                <a:cs typeface="Times New Roman" panose="02020603050405020304" charset="0"/>
              </a:rPr>
              <a:t>                 </a:t>
            </a:r>
            <a:r>
              <a:rPr sz="2400">
                <a:solidFill>
                  <a:schemeClr val="tx1"/>
                </a:solidFill>
                <a:latin typeface="Times New Roman" panose="02020603050405020304" charset="0"/>
                <a:ea typeface="微软雅黑" panose="020b0503020204020204" pitchFamily="34" charset="-122"/>
                <a:cs typeface="Times New Roman" panose="02020603050405020304" charset="0"/>
              </a:rPr>
              <a:t>甜甜的分泌物就是我们所说的“蜜汁”。</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custDataLst>
              <p:tags r:id="rId4"/>
            </p:custDataLst>
          </p:nvPr>
        </p:nvPicPr>
        <p:blipFill>
          <a:blip r:embed="rId3"/>
          <a:stretch>
            <a:fillRect/>
          </a:stretch>
        </p:blipFill>
        <p:spPr>
          <a:xfrm>
            <a:off x="8767362" y="4447055"/>
            <a:ext cx="2530975" cy="20267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184910" y="1763395"/>
            <a:ext cx="9173845" cy="3599815"/>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sputum</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/ˈspjuːtəm/</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n. 痰；唾液</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【拓展】I coughed with sputum and feeling of malaise.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我咳嗽有浓痰，而且觉得很虚弱。</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custDataLst>
              <p:tags r:id="rId4"/>
            </p:custDataLst>
          </p:nvPr>
        </p:nvPicPr>
        <p:blipFill>
          <a:blip r:embed="rId3"/>
          <a:stretch>
            <a:fillRect/>
          </a:stretch>
        </p:blipFill>
        <p:spPr>
          <a:xfrm>
            <a:off x="7491720" y="2450000"/>
            <a:ext cx="4068714" cy="39514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pic>
        <p:nvPicPr>
          <p:cNvPr id="3" name="图片 2"/>
          <p:cNvPicPr>
            <a:picLocks noChangeAspect="1"/>
          </p:cNvPicPr>
          <p:nvPr>
            <p:custDataLst>
              <p:tags r:id="rId4"/>
            </p:custDataLst>
          </p:nvPr>
        </p:nvPicPr>
        <p:blipFill>
          <a:blip r:embed="rId3"/>
          <a:stretch>
            <a:fillRect/>
          </a:stretch>
        </p:blipFill>
        <p:spPr>
          <a:xfrm flipH="1">
            <a:off x="7586345" y="133350"/>
            <a:ext cx="4056380" cy="3026410"/>
          </a:xfrm>
          <a:prstGeom prst="rect">
            <a:avLst/>
          </a:prstGeom>
        </p:spPr>
      </p:pic>
      <p:sp>
        <p:nvSpPr>
          <p:cNvPr id="4" name="文本框 3"/>
          <p:cNvSpPr txBox="1"/>
          <p:nvPr>
            <p:custDataLst>
              <p:tags r:id="rId5"/>
            </p:custDataLst>
          </p:nvPr>
        </p:nvSpPr>
        <p:spPr>
          <a:xfrm>
            <a:off x="889000" y="1807845"/>
            <a:ext cx="10721340" cy="3599815"/>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chestnut</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/ˈtʃesnʌt/n. 栗子；栗色；adj. 栗色的</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【例句】In the garden, the leaves of the horse chestnut had already fallen.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园子里的七叶树已经落叶了。</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55115"/>
            <a:ext cx="9173845" cy="3599815"/>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spleen</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/spliːn/</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n. 脾脏；坏脾气；怒气</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【拓展】They were in my spleen.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它们插在我的脾脏上。</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9" name="图片 8"/>
          <p:cNvPicPr>
            <a:picLocks noChangeAspect="1"/>
          </p:cNvPicPr>
          <p:nvPr>
            <p:custDataLst>
              <p:tags r:id="rId4"/>
            </p:custDataLst>
          </p:nvPr>
        </p:nvPicPr>
        <p:blipFill>
          <a:blip r:embed="rId3"/>
          <a:stretch>
            <a:fillRect/>
          </a:stretch>
        </p:blipFill>
        <p:spPr>
          <a:xfrm>
            <a:off x="8074763" y="3579494"/>
            <a:ext cx="3351847" cy="22345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55115"/>
            <a:ext cx="9173845" cy="3599815"/>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dizziness</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/ˈdɪzinəs/</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n. 头晕；头昏眼花</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【拓展】A sudden dizziness overpowered him.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一阵突然的晕眩令他难以忍受。</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208" name="图片 207"/>
          <p:cNvPicPr>
            <a:picLocks noChangeAspect="1"/>
          </p:cNvPicPr>
          <p:nvPr>
            <p:custDataLst>
              <p:tags r:id="rId4"/>
            </p:custDataLst>
          </p:nvPr>
        </p:nvPicPr>
        <p:blipFill>
          <a:blip r:embed="rId3"/>
          <a:stretch>
            <a:fillRect/>
          </a:stretch>
        </p:blipFill>
        <p:spPr>
          <a:xfrm>
            <a:off x="7706281" y="2623726"/>
            <a:ext cx="4068714" cy="40687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anim calcmode="lin" valueType="num">
                                      <p:cBhvr>
                                        <p:cTn id="8" dur="1000" fill="hold"/>
                                        <p:tgtEl>
                                          <p:spTgt spid="208"/>
                                        </p:tgtEl>
                                        <p:attrNameLst>
                                          <p:attrName>ppt_x</p:attrName>
                                        </p:attrNameLst>
                                      </p:cBhvr>
                                      <p:tavLst>
                                        <p:tav tm="0">
                                          <p:val>
                                            <p:strVal val="#ppt_x"/>
                                          </p:val>
                                        </p:tav>
                                        <p:tav tm="100000">
                                          <p:val>
                                            <p:strVal val="#ppt_x"/>
                                          </p:val>
                                        </p:tav>
                                      </p:tavLst>
                                    </p:anim>
                                    <p:anim calcmode="lin" valueType="num">
                                      <p:cBhvr>
                                        <p:cTn id="9"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0" name="图片 19"/>
          <p:cNvPicPr>
            <a:picLocks noChangeAspect="1"/>
          </p:cNvPicPr>
          <p:nvPr>
            <p:custDataLst>
              <p:tags r:id="rId3"/>
            </p:custDataLst>
          </p:nvPr>
        </p:nvPicPr>
        <p:blipFill>
          <a:blip r:embed="rId2"/>
          <a:stretch>
            <a:fillRect/>
          </a:stretch>
        </p:blipFill>
        <p:spPr>
          <a:xfrm>
            <a:off x="-2" y="3730753"/>
            <a:ext cx="12192001" cy="3127248"/>
          </a:xfrm>
          <a:prstGeom prst="rect">
            <a:avLst/>
          </a:prstGeom>
        </p:spPr>
      </p:pic>
      <p:sp>
        <p:nvSpPr>
          <p:cNvPr id="3" name="矩形 2"/>
          <p:cNvSpPr/>
          <p:nvPr>
            <p:custDataLst>
              <p:tags r:id="rId4"/>
            </p:custDataLst>
          </p:nvPr>
        </p:nvSpPr>
        <p:spPr>
          <a:xfrm>
            <a:off x="871855" y="308610"/>
            <a:ext cx="10635615" cy="6085205"/>
          </a:xfrm>
          <a:prstGeom prst="rect">
            <a:avLst/>
          </a:prstGeom>
          <a:solidFill>
            <a:schemeClr val="lt1">
              <a:alpha val="7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 name="文本框 3"/>
          <p:cNvSpPr txBox="1"/>
          <p:nvPr>
            <p:custDataLst>
              <p:tags r:id="rId5"/>
            </p:custDataLst>
          </p:nvPr>
        </p:nvSpPr>
        <p:spPr>
          <a:xfrm>
            <a:off x="3869690" y="2179320"/>
            <a:ext cx="4864100" cy="3046095"/>
          </a:xfrm>
          <a:prstGeom prst="rect">
            <a:avLst/>
          </a:prstGeom>
          <a:noFill/>
        </p:spPr>
        <p:txBody>
          <a:bodyPr wrap="square" rtlCol="0" anchor="t">
            <a:spAutoFit/>
          </a:bodyPr>
          <a:lstStyle/>
          <a:p>
            <a:pPr indent="0" fontAlgn="auto">
              <a:lnSpc>
                <a:spcPct val="200000"/>
              </a:lnSpc>
              <a:buNone/>
            </a:pPr>
            <a:r>
              <a:rPr lang="zh-CN" altLang="en-US" sz="3200" b="1">
                <a:sym typeface="+mn-ea"/>
              </a:rPr>
              <a:t>认识霜降；</a:t>
            </a:r>
            <a:endParaRPr lang="zh-CN" altLang="en-US" sz="3200" b="1"/>
          </a:p>
          <a:p>
            <a:pPr indent="0" fontAlgn="auto">
              <a:lnSpc>
                <a:spcPct val="200000"/>
              </a:lnSpc>
              <a:buNone/>
            </a:pPr>
            <a:r>
              <a:rPr lang="zh-CN" altLang="en-US" sz="3200" b="1">
                <a:sym typeface="+mn-ea"/>
              </a:rPr>
              <a:t>认识霜降的相关内容；</a:t>
            </a:r>
            <a:endParaRPr lang="zh-CN" altLang="en-US" sz="3200" b="1"/>
          </a:p>
          <a:p>
            <a:pPr indent="0" fontAlgn="auto">
              <a:lnSpc>
                <a:spcPct val="200000"/>
              </a:lnSpc>
              <a:buNone/>
            </a:pPr>
            <a:r>
              <a:rPr lang="zh-CN" altLang="en-US" sz="3200" b="1">
                <a:sym typeface="+mn-ea"/>
              </a:rPr>
              <a:t>学会表达。</a:t>
            </a:r>
            <a:endParaRPr lang="zh-CN" altLang="en-US" sz="3200" b="1">
              <a:sym typeface="+mn-ea"/>
            </a:endParaRPr>
          </a:p>
        </p:txBody>
      </p:sp>
      <p:sp>
        <p:nvSpPr>
          <p:cNvPr id="11" name="文本框 10"/>
          <p:cNvSpPr txBox="1"/>
          <p:nvPr>
            <p:custDataLst>
              <p:tags r:id="rId6"/>
            </p:custDataLst>
          </p:nvPr>
        </p:nvSpPr>
        <p:spPr>
          <a:xfrm>
            <a:off x="2183765" y="968375"/>
            <a:ext cx="5121910" cy="922020"/>
          </a:xfrm>
          <a:prstGeom prst="rect">
            <a:avLst/>
          </a:prstGeom>
          <a:noFill/>
        </p:spPr>
        <p:txBody>
          <a:bodyPr vert="horz" wrap="square" rtlCol="0">
            <a:spAutoFit/>
          </a:bodyPr>
          <a:lstStyle/>
          <a:p>
            <a:pPr>
              <a:lnSpc>
                <a:spcPct val="150000"/>
              </a:lnSpc>
            </a:pPr>
            <a:r>
              <a:rPr lang="zh-CN" altLang="en-US" sz="3600" b="1">
                <a:solidFill>
                  <a:srgbClr val="3386E1"/>
                </a:solidFill>
                <a:latin typeface="微软雅黑" panose="020b0503020204020204" pitchFamily="34" charset="-122"/>
                <a:ea typeface="微软雅黑" panose="020b0503020204020204" pitchFamily="34" charset="-122"/>
                <a:cs typeface="+mn-ea"/>
                <a:sym typeface="+mn-lt"/>
              </a:rPr>
              <a:t>学习目标</a:t>
            </a:r>
            <a:endParaRPr lang="zh-CN" altLang="en-US" sz="3600" b="1">
              <a:solidFill>
                <a:srgbClr val="3386E1"/>
              </a:solidFill>
              <a:latin typeface="微软雅黑" panose="020b0503020204020204" pitchFamily="34" charset="-122"/>
              <a:ea typeface="微软雅黑" panose="020b0503020204020204" pitchFamily="34" charset="-122"/>
              <a:cs typeface="+mn-ea"/>
              <a:sym typeface="+mn-lt"/>
            </a:endParaRPr>
          </a:p>
        </p:txBody>
      </p:sp>
      <p:pic>
        <p:nvPicPr>
          <p:cNvPr id="15" name="图片 14"/>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2425234" y="1815165"/>
            <a:ext cx="1763693" cy="1763693"/>
          </a:xfrm>
          <a:prstGeom prst="rect">
            <a:avLst/>
          </a:prstGeom>
        </p:spPr>
      </p:pic>
      <p:pic>
        <p:nvPicPr>
          <p:cNvPr id="16" name="图片 15"/>
          <p:cNvPicPr>
            <a:picLocks noChangeAspect="1"/>
          </p:cNvPicPr>
          <p:nvPr>
            <p:custDataLst>
              <p:tags r:id="rId9"/>
            </p:custDataLst>
          </p:nvPr>
        </p:nvPicPr>
        <p:blipFill>
          <a:blip r:embed="rId7">
            <a:extLst>
              <a:ext uri="{28A0092B-C50C-407E-A947-70E740481C1C}">
                <a14:useLocalDpi xmlns:a14="http://schemas.microsoft.com/office/drawing/2010/main" val="0"/>
              </a:ext>
            </a:extLst>
          </a:blip>
          <a:stretch>
            <a:fillRect/>
          </a:stretch>
        </p:blipFill>
        <p:spPr>
          <a:xfrm>
            <a:off x="2425234" y="2787013"/>
            <a:ext cx="1763693" cy="1763395"/>
          </a:xfrm>
          <a:prstGeom prst="rect">
            <a:avLst/>
          </a:prstGeom>
        </p:spPr>
      </p:pic>
      <p:pic>
        <p:nvPicPr>
          <p:cNvPr id="17" name="图片 16"/>
          <p:cNvPicPr>
            <a:picLocks noChangeAspect="1"/>
          </p:cNvPicPr>
          <p:nvPr>
            <p:custDataLst>
              <p:tags r:id="rId10"/>
            </p:custDataLst>
          </p:nvPr>
        </p:nvPicPr>
        <p:blipFill>
          <a:blip r:embed="rId7">
            <a:extLst>
              <a:ext uri="{28A0092B-C50C-407E-A947-70E740481C1C}">
                <a14:useLocalDpi xmlns:a14="http://schemas.microsoft.com/office/drawing/2010/main" val="0"/>
              </a:ext>
            </a:extLst>
          </a:blip>
          <a:stretch>
            <a:fillRect/>
          </a:stretch>
        </p:blipFill>
        <p:spPr>
          <a:xfrm>
            <a:off x="2425234" y="3758563"/>
            <a:ext cx="1763693" cy="1763395"/>
          </a:xfrm>
          <a:prstGeom prst="rect">
            <a:avLst/>
          </a:prstGeom>
        </p:spPr>
      </p:pic>
      <p:pic>
        <p:nvPicPr>
          <p:cNvPr id="10" name="图片 9"/>
          <p:cNvPicPr>
            <a:picLocks noChangeAspect="1"/>
          </p:cNvPicPr>
          <p:nvPr>
            <p:custDataLst>
              <p:tags r:id="rId12"/>
            </p:custDataLst>
          </p:nvPr>
        </p:nvPicPr>
        <p:blipFill>
          <a:blip r:embed="rId11"/>
          <a:stretch>
            <a:fillRect/>
          </a:stretch>
        </p:blipFill>
        <p:spPr>
          <a:xfrm>
            <a:off x="9808845" y="2852420"/>
            <a:ext cx="1539240" cy="34315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par>
                          <p:cTn id="17" fill="hold" nodeType="afterGroup">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258570"/>
            <a:ext cx="6299200" cy="4861560"/>
          </a:xfrm>
          <a:prstGeom prst="rect">
            <a:avLst/>
          </a:prstGeom>
          <a:noFill/>
          <a:ln w="9525">
            <a:noFill/>
          </a:ln>
        </p:spPr>
        <p:txBody>
          <a:bodyPr wrap="square">
            <a:spAutoFit/>
          </a:bodyPr>
          <a:lstStyle/>
          <a:p>
            <a:pPr indent="0" fontAlgn="auto">
              <a:lnSpc>
                <a:spcPct val="25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date </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/deɪt/</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endParaRPr lang="en-US"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sz="2400" b="1">
                <a:solidFill>
                  <a:schemeClr val="tx1"/>
                </a:solidFill>
                <a:latin typeface="Times New Roman" panose="02020603050405020304" charset="0"/>
                <a:ea typeface="微软雅黑" panose="020b0503020204020204" pitchFamily="34" charset="-122"/>
                <a:cs typeface="Times New Roman" panose="02020603050405020304" charset="0"/>
              </a:rPr>
              <a:t>n. 椰枣，海枣</a:t>
            </a:r>
            <a:r>
              <a:rPr lang="en-US" sz="2400" b="1">
                <a:solidFill>
                  <a:schemeClr val="tx1"/>
                </a:solidFill>
                <a:latin typeface="Times New Roman" panose="02020603050405020304" charset="0"/>
                <a:ea typeface="微软雅黑" panose="020b0503020204020204" pitchFamily="34" charset="-122"/>
                <a:cs typeface="Times New Roman" panose="02020603050405020304" charset="0"/>
              </a:rPr>
              <a:t> </a:t>
            </a:r>
            <a:r>
              <a:rPr sz="2400" b="1">
                <a:solidFill>
                  <a:schemeClr val="tx1"/>
                </a:solidFill>
                <a:latin typeface="Times New Roman" panose="02020603050405020304" charset="0"/>
                <a:ea typeface="微软雅黑" panose="020b0503020204020204" pitchFamily="34" charset="-122"/>
                <a:cs typeface="Times New Roman" panose="02020603050405020304" charset="0"/>
              </a:rPr>
              <a:t>n.日期，日子</a:t>
            </a:r>
            <a:endParaRPr sz="24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sz="2400" b="1">
                <a:solidFill>
                  <a:schemeClr val="tx1"/>
                </a:solidFill>
                <a:latin typeface="Times New Roman" panose="02020603050405020304" charset="0"/>
                <a:ea typeface="微软雅黑" panose="020b0503020204020204" pitchFamily="34" charset="-122"/>
                <a:cs typeface="Times New Roman" panose="02020603050405020304" charset="0"/>
              </a:rPr>
              <a:t>v.注明日期；&lt;美&gt;谈恋爱，约会；过时</a:t>
            </a:r>
            <a:endParaRPr sz="24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a:t>
            </a:r>
            <a:r>
              <a:rPr sz="2400">
                <a:solidFill>
                  <a:schemeClr val="tx1"/>
                </a:solidFill>
                <a:latin typeface="Times New Roman" panose="02020603050405020304" charset="0"/>
                <a:ea typeface="微软雅黑" panose="020b0503020204020204" pitchFamily="34" charset="-122"/>
                <a:cs typeface="Times New Roman" panose="02020603050405020304" charset="0"/>
              </a:rPr>
              <a:t>These figures are very out of date.  </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en-US" sz="2400">
                <a:solidFill>
                  <a:schemeClr val="tx1"/>
                </a:solidFill>
                <a:latin typeface="Times New Roman" panose="02020603050405020304" charset="0"/>
                <a:ea typeface="微软雅黑" panose="020b0503020204020204" pitchFamily="34" charset="-122"/>
                <a:cs typeface="Times New Roman" panose="02020603050405020304" charset="0"/>
              </a:rPr>
              <a:t>                </a:t>
            </a:r>
            <a:r>
              <a:rPr sz="2400">
                <a:solidFill>
                  <a:schemeClr val="tx1"/>
                </a:solidFill>
                <a:latin typeface="Times New Roman" panose="02020603050405020304" charset="0"/>
                <a:ea typeface="微软雅黑" panose="020b0503020204020204" pitchFamily="34" charset="-122"/>
                <a:cs typeface="Times New Roman" panose="02020603050405020304" charset="0"/>
              </a:rPr>
              <a:t>这些数字早已过时。</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14" name="图片 13"/>
          <p:cNvPicPr>
            <a:picLocks noChangeAspect="1"/>
          </p:cNvPicPr>
          <p:nvPr>
            <p:custDataLst>
              <p:tags r:id="rId4"/>
            </p:custDataLst>
          </p:nvPr>
        </p:nvPicPr>
        <p:blipFill>
          <a:blip r:embed="rId3"/>
          <a:stretch>
            <a:fillRect/>
          </a:stretch>
        </p:blipFill>
        <p:spPr>
          <a:xfrm>
            <a:off x="7669121" y="1853667"/>
            <a:ext cx="3640947" cy="34285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55115"/>
            <a:ext cx="9173845" cy="3938270"/>
          </a:xfrm>
          <a:prstGeom prst="rect">
            <a:avLst/>
          </a:prstGeom>
          <a:noFill/>
          <a:ln w="9525">
            <a:noFill/>
          </a:ln>
        </p:spPr>
        <p:txBody>
          <a:bodyPr wrap="square">
            <a:spAutoFit/>
          </a:bodyPr>
          <a:lstStyle/>
          <a:p>
            <a:pPr indent="0" fontAlgn="auto">
              <a:lnSpc>
                <a:spcPct val="25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immunity</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/ɪˈmjuːnəti/</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n. 免疫力；免除，豁免</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a:t>
            </a:r>
            <a:r>
              <a:rPr sz="2400">
                <a:solidFill>
                  <a:schemeClr val="tx1"/>
                </a:solidFill>
                <a:latin typeface="Times New Roman" panose="02020603050405020304" charset="0"/>
                <a:ea typeface="微软雅黑" panose="020b0503020204020204" pitchFamily="34" charset="-122"/>
                <a:cs typeface="Times New Roman" panose="02020603050405020304" charset="0"/>
              </a:rPr>
              <a:t>improve one'simmunity：提高免疫力</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【例句】They acquire an immunity to culture shock.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他们对文化冲击免疫了。</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custDataLst>
              <p:tags r:id="rId4"/>
            </p:custDataLst>
          </p:nvPr>
        </p:nvPicPr>
        <p:blipFill>
          <a:blip r:embed="rId3"/>
          <a:stretch>
            <a:fillRect/>
          </a:stretch>
        </p:blipFill>
        <p:spPr>
          <a:xfrm>
            <a:off x="8365490" y="3148330"/>
            <a:ext cx="3307080" cy="3307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998855" y="1555115"/>
            <a:ext cx="10403205" cy="4092575"/>
          </a:xfrm>
          <a:prstGeom prst="rect">
            <a:avLst/>
          </a:prstGeom>
          <a:noFill/>
          <a:ln w="9525">
            <a:noFill/>
          </a:ln>
        </p:spPr>
        <p:txBody>
          <a:bodyPr wrap="square">
            <a:spAutoFit/>
          </a:bodyPr>
          <a:lstStyle/>
          <a:p>
            <a:pPr indent="0" fontAlgn="auto">
              <a:lnSpc>
                <a:spcPct val="25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autonomous</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/ɔːˈtɒnəməs/adj.</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自治的，有自治权的；自主的，有自主权的；自动的</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【拓展】I come from Guangxi Zhuang Autonomous Region.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我来自广西壮族自治区。</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9" name="图片 8"/>
          <p:cNvPicPr>
            <a:picLocks noChangeAspect="1"/>
          </p:cNvPicPr>
          <p:nvPr>
            <p:custDataLst>
              <p:tags r:id="rId4"/>
            </p:custDataLst>
          </p:nvPr>
        </p:nvPicPr>
        <p:blipFill>
          <a:blip r:embed="rId3"/>
          <a:stretch>
            <a:fillRect/>
          </a:stretch>
        </p:blipFill>
        <p:spPr>
          <a:xfrm>
            <a:off x="8216265" y="115570"/>
            <a:ext cx="3575050" cy="35750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55115"/>
            <a:ext cx="9173845" cy="3599815"/>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rotten</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/ˈrɒtn/adj. 腐烂的，发臭的</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【拓展】Scoop out the rotten part of the pear.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把梨烂的地方挖掉。</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6" name="图片 5"/>
          <p:cNvPicPr>
            <a:picLocks noChangeAspect="1"/>
          </p:cNvPicPr>
          <p:nvPr>
            <p:custDataLst>
              <p:tags r:id="rId4"/>
            </p:custDataLst>
          </p:nvPr>
        </p:nvPicPr>
        <p:blipFill>
          <a:blip r:embed="rId3"/>
          <a:stretch>
            <a:fillRect/>
          </a:stretch>
        </p:blipFill>
        <p:spPr>
          <a:xfrm>
            <a:off x="6661150" y="387985"/>
            <a:ext cx="5664835" cy="48755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55115"/>
            <a:ext cx="9930765" cy="3938270"/>
          </a:xfrm>
          <a:prstGeom prst="rect">
            <a:avLst/>
          </a:prstGeom>
          <a:noFill/>
          <a:ln w="9525">
            <a:noFill/>
          </a:ln>
        </p:spPr>
        <p:txBody>
          <a:bodyPr wrap="square">
            <a:spAutoFit/>
          </a:bodyPr>
          <a:lstStyle/>
          <a:p>
            <a:pPr indent="0" fontAlgn="auto">
              <a:lnSpc>
                <a:spcPct val="25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aggression</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r>
              <a:rPr sz="2800" b="1">
                <a:solidFill>
                  <a:schemeClr val="tx1"/>
                </a:solidFill>
                <a:latin typeface="Times New Roman" panose="02020603050405020304" charset="0"/>
                <a:ea typeface="微软雅黑" panose="020b0503020204020204" pitchFamily="34" charset="-122"/>
                <a:cs typeface="Times New Roman" panose="02020603050405020304" charset="0"/>
              </a:rPr>
              <a:t>/əˈɡreʃ(ə)n/</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 </a:t>
            </a:r>
            <a:endParaRPr lang="en-US"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en-US" sz="2400" b="1">
                <a:solidFill>
                  <a:schemeClr val="tx1"/>
                </a:solidFill>
                <a:latin typeface="Times New Roman" panose="02020603050405020304" charset="0"/>
                <a:ea typeface="微软雅黑" panose="020b0503020204020204" pitchFamily="34" charset="-122"/>
                <a:cs typeface="Times New Roman" panose="02020603050405020304" charset="0"/>
              </a:rPr>
              <a:t> </a:t>
            </a:r>
            <a:r>
              <a:rPr sz="2400" b="1">
                <a:solidFill>
                  <a:schemeClr val="tx1"/>
                </a:solidFill>
                <a:latin typeface="Times New Roman" panose="02020603050405020304" charset="0"/>
                <a:ea typeface="微软雅黑" panose="020b0503020204020204" pitchFamily="34" charset="-122"/>
                <a:cs typeface="Times New Roman" panose="02020603050405020304" charset="0"/>
              </a:rPr>
              <a:t>n. 好斗性，攻击性；侵略，侵犯，挑衅</a:t>
            </a:r>
            <a:endParaRPr sz="24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【拓展】Aggression is by no means a male-only trait.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25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攻击性决不是男性独有的特征。</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9" name="图片 8"/>
          <p:cNvPicPr>
            <a:picLocks noChangeAspect="1"/>
          </p:cNvPicPr>
          <p:nvPr>
            <p:custDataLst>
              <p:tags r:id="rId4"/>
            </p:custDataLst>
          </p:nvPr>
        </p:nvPicPr>
        <p:blipFill>
          <a:blip r:embed="rId3"/>
          <a:stretch>
            <a:fillRect/>
          </a:stretch>
        </p:blipFill>
        <p:spPr>
          <a:xfrm>
            <a:off x="9425305" y="1106170"/>
            <a:ext cx="1852295" cy="25565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555115"/>
            <a:ext cx="9173845" cy="3599815"/>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commemorate /kəˈmeməreɪt/  v. 纪念，用以纪念</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【拓展】The purpose is to commemorate Qu Yuan's death.  </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目的是为了纪念屈原的逝世。</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48" name="图片 47"/>
          <p:cNvPicPr>
            <a:picLocks noChangeAspect="1"/>
          </p:cNvPicPr>
          <p:nvPr>
            <p:custDataLst>
              <p:tags r:id="rId4"/>
            </p:custDataLst>
          </p:nvPr>
        </p:nvPicPr>
        <p:blipFill>
          <a:blip r:embed="rId3"/>
          <a:stretch>
            <a:fillRect/>
          </a:stretch>
        </p:blipFill>
        <p:spPr>
          <a:xfrm>
            <a:off x="8962390" y="298450"/>
            <a:ext cx="2654935" cy="26549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4" name="矩形 13"/>
          <p:cNvSpPr/>
          <p:nvPr/>
        </p:nvSpPr>
        <p:spPr>
          <a:xfrm>
            <a:off x="3771265" y="2212340"/>
            <a:ext cx="5262245" cy="2122805"/>
          </a:xfrm>
          <a:prstGeom prst="rect">
            <a:avLst/>
          </a:prstGeom>
        </p:spPr>
        <p:txBody>
          <a:bodyPr wrap="square">
            <a:spAutoFit/>
          </a:bodyPr>
          <a:lstStyle/>
          <a:p>
            <a:pPr indent="0" fontAlgn="auto">
              <a:lnSpc>
                <a:spcPct val="150000"/>
              </a:lnSpc>
            </a:pPr>
            <a:r>
              <a:rPr lang="en-US" sz="4400" b="1">
                <a:solidFill>
                  <a:schemeClr val="bg1"/>
                </a:solidFill>
                <a:latin typeface="Times New Roman" panose="02020603050405020304" charset="0"/>
                <a:cs typeface="Times New Roman" panose="02020603050405020304" charset="0"/>
                <a:sym typeface="+mn-lt"/>
              </a:rPr>
              <a:t>Part Two</a:t>
            </a:r>
            <a:endParaRPr lang="en-US" sz="4400" b="1">
              <a:solidFill>
                <a:schemeClr val="bg1"/>
              </a:solidFill>
              <a:latin typeface="Times New Roman" panose="02020603050405020304" charset="0"/>
              <a:cs typeface="Times New Roman" panose="02020603050405020304" charset="0"/>
              <a:sym typeface="+mn-lt"/>
            </a:endParaRPr>
          </a:p>
          <a:p>
            <a:pPr indent="0" fontAlgn="auto">
              <a:lnSpc>
                <a:spcPct val="150000"/>
              </a:lnSpc>
            </a:pPr>
            <a:r>
              <a:rPr lang="en-US" sz="4400" b="1">
                <a:solidFill>
                  <a:schemeClr val="bg1"/>
                </a:solidFill>
                <a:latin typeface="Times New Roman" panose="02020603050405020304" charset="0"/>
                <a:cs typeface="Times New Roman" panose="02020603050405020304" charset="0"/>
                <a:sym typeface="+mn-lt"/>
              </a:rPr>
              <a:t>The introduction</a:t>
            </a:r>
            <a:endParaRPr lang="en-US" sz="44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矩形 29"/>
          <p:cNvSpPr/>
          <p:nvPr/>
        </p:nvSpPr>
        <p:spPr>
          <a:xfrm>
            <a:off x="1096010" y="1546860"/>
            <a:ext cx="10037445" cy="4453890"/>
          </a:xfrm>
          <a:prstGeom prst="rect">
            <a:avLst/>
          </a:prstGeom>
        </p:spPr>
        <p:txBody>
          <a:bodyPr wrap="square">
            <a:noAutofit/>
          </a:bodyPr>
          <a:lstStyle/>
          <a:p>
            <a:pPr indent="457200" defTabSz="457200" fontAlgn="auto">
              <a:lnSpc>
                <a:spcPct val="200000"/>
              </a:lnSpc>
            </a:pP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The traditional Chinese lunar calendar</a:t>
            </a:r>
            <a:r>
              <a:rPr lang="zh-CN" altLang="en-US" sz="2400">
                <a:solidFill>
                  <a:srgbClr val="3386E1"/>
                </a:solidFill>
                <a:latin typeface="Times New Roman" panose="02020603050405020304" charset="0"/>
                <a:ea typeface="微软雅黑" panose="020b0503020204020204" pitchFamily="34" charset="-122"/>
                <a:cs typeface="Times New Roman" panose="02020603050405020304" charset="0"/>
                <a:sym typeface="+mn-lt"/>
              </a:rPr>
              <a:t> divides</a:t>
            </a: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 the year</a:t>
            </a:r>
            <a:r>
              <a:rPr lang="zh-CN" altLang="en-US" sz="2400">
                <a:solidFill>
                  <a:srgbClr val="3386E1"/>
                </a:solidFill>
                <a:latin typeface="Times New Roman" panose="02020603050405020304" charset="0"/>
                <a:ea typeface="微软雅黑" panose="020b0503020204020204" pitchFamily="34" charset="-122"/>
                <a:cs typeface="Times New Roman" panose="02020603050405020304" charset="0"/>
                <a:sym typeface="+mn-lt"/>
              </a:rPr>
              <a:t> into</a:t>
            </a: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 24 solar terms. Frost's</a:t>
            </a:r>
            <a:r>
              <a:rPr lang="en-US" altLang="zh-CN"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 </a:t>
            </a: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Descent, (Chinese: 霜降), the 18th solar term of the year, begins this year on Oct 23 and ends on Nov 6.</a:t>
            </a:r>
            <a:endPar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endParaRPr>
          </a:p>
          <a:p>
            <a:pPr indent="457200" defTabSz="457200" fontAlgn="auto">
              <a:lnSpc>
                <a:spcPct val="200000"/>
              </a:lnSpc>
            </a:pP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Frost's Descent is</a:t>
            </a:r>
            <a:r>
              <a:rPr lang="zh-CN" altLang="en-US" sz="2400">
                <a:solidFill>
                  <a:srgbClr val="3386E1"/>
                </a:solidFill>
                <a:latin typeface="Times New Roman" panose="02020603050405020304" charset="0"/>
                <a:ea typeface="微软雅黑" panose="020b0503020204020204" pitchFamily="34" charset="-122"/>
                <a:cs typeface="Times New Roman" panose="02020603050405020304" charset="0"/>
                <a:sym typeface="+mn-lt"/>
              </a:rPr>
              <a:t> the last solar term</a:t>
            </a: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 of autumn, during which time the weather becomes much </a:t>
            </a:r>
            <a:r>
              <a:rPr lang="zh-CN" altLang="en-US" sz="2400">
                <a:solidFill>
                  <a:srgbClr val="3386E1"/>
                </a:solidFill>
                <a:latin typeface="Times New Roman" panose="02020603050405020304" charset="0"/>
                <a:ea typeface="微软雅黑" panose="020b0503020204020204" pitchFamily="34" charset="-122"/>
                <a:cs typeface="Times New Roman" panose="02020603050405020304" charset="0"/>
                <a:sym typeface="+mn-lt"/>
              </a:rPr>
              <a:t>colder than</a:t>
            </a: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 before and </a:t>
            </a:r>
            <a:r>
              <a:rPr lang="zh-CN" altLang="en-US" sz="2400">
                <a:solidFill>
                  <a:srgbClr val="3386E1"/>
                </a:solidFill>
                <a:latin typeface="Times New Roman" panose="02020603050405020304" charset="0"/>
                <a:ea typeface="微软雅黑" panose="020b0503020204020204" pitchFamily="34" charset="-122"/>
                <a:cs typeface="Times New Roman" panose="02020603050405020304" charset="0"/>
                <a:sym typeface="+mn-lt"/>
              </a:rPr>
              <a:t>frost</a:t>
            </a:r>
            <a:r>
              <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rPr>
              <a:t> begins to appear.</a:t>
            </a:r>
            <a:endParaRPr lang="zh-CN" altLang="en-US" sz="2400">
              <a:solidFill>
                <a:srgbClr val="000000"/>
              </a:solidFill>
              <a:latin typeface="Times New Roman" panose="02020603050405020304" charset="0"/>
              <a:ea typeface="微软雅黑" panose="020b0503020204020204" pitchFamily="34" charset="-122"/>
              <a:cs typeface="Times New Roman" panose="02020603050405020304" charset="0"/>
              <a:sym typeface="+mn-lt"/>
            </a:endParaRPr>
          </a:p>
        </p:txBody>
      </p:sp>
      <p:sp>
        <p:nvSpPr>
          <p:cNvPr id="3" name="矩形 2"/>
          <p:cNvSpPr/>
          <p:nvPr>
            <p:custDataLst>
              <p:tags r:id="rId3"/>
            </p:custDataLst>
          </p:nvPr>
        </p:nvSpPr>
        <p:spPr>
          <a:xfrm>
            <a:off x="888774" y="584285"/>
            <a:ext cx="2753995"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The introduction</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5" name="椭圆 4"/>
          <p:cNvSpPr/>
          <p:nvPr>
            <p:custDataLst>
              <p:tags r:id="rId4"/>
            </p:custDataLst>
          </p:nvPr>
        </p:nvSpPr>
        <p:spPr>
          <a:xfrm>
            <a:off x="9512441" y="4216498"/>
            <a:ext cx="2199861" cy="219986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p:cNvSpPr txBox="1"/>
          <p:nvPr/>
        </p:nvSpPr>
        <p:spPr>
          <a:xfrm>
            <a:off x="7176770" y="1365250"/>
            <a:ext cx="1111885"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分成</a:t>
            </a:r>
            <a:endParaRPr lang="zh-CN" altLang="en-US" b="1">
              <a:latin typeface="微软雅黑" panose="020b0503020204020204" pitchFamily="34" charset="-122"/>
              <a:ea typeface="微软雅黑" panose="020b0503020204020204" pitchFamily="34" charset="-122"/>
            </a:endParaRPr>
          </a:p>
        </p:txBody>
      </p:sp>
      <p:sp>
        <p:nvSpPr>
          <p:cNvPr id="4" name="文本框 3"/>
          <p:cNvSpPr txBox="1"/>
          <p:nvPr>
            <p:custDataLst>
              <p:tags r:id="rId6"/>
            </p:custDataLst>
          </p:nvPr>
        </p:nvSpPr>
        <p:spPr>
          <a:xfrm>
            <a:off x="4901565" y="3714115"/>
            <a:ext cx="2143125"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最后一个节气</a:t>
            </a:r>
            <a:endParaRPr lang="zh-CN" altLang="en-US" b="1">
              <a:latin typeface="微软雅黑" panose="020b0503020204020204" pitchFamily="34" charset="-122"/>
              <a:ea typeface="微软雅黑" panose="020b0503020204020204" pitchFamily="34" charset="-122"/>
            </a:endParaRPr>
          </a:p>
        </p:txBody>
      </p:sp>
      <p:sp>
        <p:nvSpPr>
          <p:cNvPr id="6" name="文本框 5"/>
          <p:cNvSpPr txBox="1"/>
          <p:nvPr>
            <p:custDataLst>
              <p:tags r:id="rId7"/>
            </p:custDataLst>
          </p:nvPr>
        </p:nvSpPr>
        <p:spPr>
          <a:xfrm>
            <a:off x="4669790" y="5132705"/>
            <a:ext cx="1111885"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比较级</a:t>
            </a:r>
            <a:endParaRPr lang="zh-CN" altLang="en-US" b="1">
              <a:latin typeface="微软雅黑" panose="020b0503020204020204" pitchFamily="34" charset="-122"/>
              <a:ea typeface="微软雅黑" panose="020b0503020204020204" pitchFamily="34" charset="-122"/>
            </a:endParaRPr>
          </a:p>
        </p:txBody>
      </p:sp>
      <p:sp>
        <p:nvSpPr>
          <p:cNvPr id="7" name="文本框 6"/>
          <p:cNvSpPr txBox="1"/>
          <p:nvPr>
            <p:custDataLst>
              <p:tags r:id="rId8"/>
            </p:custDataLst>
          </p:nvPr>
        </p:nvSpPr>
        <p:spPr>
          <a:xfrm>
            <a:off x="7176770" y="5256530"/>
            <a:ext cx="1111885" cy="422910"/>
          </a:xfrm>
          <a:prstGeom prst="rect">
            <a:avLst/>
          </a:prstGeom>
          <a:noFill/>
        </p:spPr>
        <p:txBody>
          <a:bodyPr wrap="square" rtlCol="0">
            <a:noAutofit/>
          </a:bodyPr>
          <a:lstStyle/>
          <a:p>
            <a:r>
              <a:rPr lang="zh-CN" altLang="en-US" b="1">
                <a:latin typeface="微软雅黑" panose="020b0503020204020204" pitchFamily="34" charset="-122"/>
                <a:ea typeface="微软雅黑" panose="020b0503020204020204" pitchFamily="34" charset="-122"/>
              </a:rPr>
              <a:t>霜</a:t>
            </a:r>
            <a:endParaRPr lang="zh-CN" altLang="en-US" b="1">
              <a:latin typeface="微软雅黑" panose="020b0503020204020204" pitchFamily="34" charset="-122"/>
              <a:ea typeface="微软雅黑" panose="020b0503020204020204" pitchFamily="34" charset="-122"/>
            </a:endParaRPr>
          </a:p>
        </p:txBody>
      </p:sp>
      <p:pic>
        <p:nvPicPr>
          <p:cNvPr id="8" name="Picture 8"/>
          <p:cNvPicPr>
            <a:picLocks noChangeAspect="1"/>
          </p:cNvPicPr>
          <p:nvPr/>
        </p:nvPicPr>
        <p:blipFill>
          <a:blip r:embed="rId9"/>
          <a:stretch>
            <a:fillRect/>
          </a:stretch>
        </p:blipFill>
        <p:spPr>
          <a:xfrm flipH="1">
            <a:off x="12560300" y="123190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Right)">
                                      <p:cBhvr>
                                        <p:cTn id="7" dur="500"/>
                                        <p:tgtEl>
                                          <p:spTgt spid="30"/>
                                        </p:tgtEl>
                                      </p:cBhvr>
                                    </p:animEffect>
                                  </p:childTnLst>
                                </p:cTn>
                              </p:par>
                            </p:childTnLst>
                          </p:cTn>
                        </p:par>
                        <p:par>
                          <p:cTn id="8" fill="hold" nodeType="afterGroup">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animBg="1"/>
      <p:bldP spid="2" grpId="0"/>
      <p:bldP spid="4" grpId="0"/>
      <p:bldP spid="6"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4" name="矩形 13"/>
          <p:cNvSpPr/>
          <p:nvPr/>
        </p:nvSpPr>
        <p:spPr>
          <a:xfrm>
            <a:off x="3397885" y="2409825"/>
            <a:ext cx="7193915" cy="1753235"/>
          </a:xfrm>
          <a:prstGeom prst="rect">
            <a:avLst/>
          </a:prstGeom>
        </p:spPr>
        <p:txBody>
          <a:bodyPr wrap="square">
            <a:spAutoFit/>
          </a:bodyPr>
          <a:lstStyle/>
          <a:p>
            <a:pPr indent="0" fontAlgn="auto">
              <a:lnSpc>
                <a:spcPct val="150000"/>
              </a:lnSpc>
            </a:pPr>
            <a:r>
              <a:rPr lang="en-US" sz="3600" b="1">
                <a:solidFill>
                  <a:schemeClr val="bg1"/>
                </a:solidFill>
                <a:latin typeface="Times New Roman" panose="02020603050405020304" charset="0"/>
                <a:cs typeface="Times New Roman" panose="02020603050405020304" charset="0"/>
                <a:sym typeface="+mn-lt"/>
              </a:rPr>
              <a:t>Part Three</a:t>
            </a:r>
            <a:endParaRPr lang="en-US" sz="3600" b="1">
              <a:solidFill>
                <a:schemeClr val="bg1"/>
              </a:solidFill>
              <a:latin typeface="Times New Roman" panose="02020603050405020304" charset="0"/>
              <a:cs typeface="Times New Roman" panose="02020603050405020304" charset="0"/>
              <a:sym typeface="+mn-lt"/>
            </a:endParaRPr>
          </a:p>
          <a:p>
            <a:pPr indent="0" fontAlgn="auto">
              <a:lnSpc>
                <a:spcPct val="150000"/>
              </a:lnSpc>
            </a:pPr>
            <a:r>
              <a:rPr lang="en-US" sz="3600" b="1">
                <a:solidFill>
                  <a:schemeClr val="bg1"/>
                </a:solidFill>
                <a:latin typeface="Times New Roman" panose="02020603050405020304" charset="0"/>
                <a:cs typeface="Times New Roman" panose="02020603050405020304" charset="0"/>
                <a:sym typeface="+mn-lt"/>
              </a:rPr>
              <a:t>Things about Frost Descent</a:t>
            </a:r>
            <a:endParaRPr lang="en-US" sz="36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422910" y="3046095"/>
            <a:ext cx="3037205" cy="3449320"/>
          </a:xfrm>
          <a:prstGeom prst="rect">
            <a:avLst/>
          </a:prstGeom>
        </p:spPr>
      </p:pic>
      <p:sp>
        <p:nvSpPr>
          <p:cNvPr id="3" name="矩形 2"/>
          <p:cNvSpPr/>
          <p:nvPr>
            <p:custDataLst>
              <p:tags r:id="rId4"/>
            </p:custDataLst>
          </p:nvPr>
        </p:nvSpPr>
        <p:spPr>
          <a:xfrm>
            <a:off x="888774" y="584285"/>
            <a:ext cx="4224020" cy="521970"/>
          </a:xfrm>
          <a:prstGeom prst="rect">
            <a:avLst/>
          </a:prstGeom>
          <a:solidFill>
            <a:srgbClr val="3386E1"/>
          </a:solidFill>
        </p:spPr>
        <p:txBody>
          <a:bodyPr wrap="none">
            <a:spAutoFit/>
          </a:bodyPr>
          <a:lstStyle/>
          <a:p>
            <a:pPr algn="l"/>
            <a:r>
              <a:rPr lang="en-US" altLang="zh-CN" sz="2800" b="1">
                <a:solidFill>
                  <a:schemeClr val="bg1"/>
                </a:solidFill>
                <a:latin typeface="Times New Roman" panose="02020603050405020304" charset="0"/>
                <a:cs typeface="Times New Roman" panose="02020603050405020304" charset="0"/>
                <a:sym typeface="+mn-lt"/>
              </a:rPr>
              <a:t>Frosty autumn结霜的秋天</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054100" y="1473835"/>
            <a:ext cx="10632440" cy="3178810"/>
          </a:xfrm>
          <a:prstGeom prst="rect">
            <a:avLst/>
          </a:prstGeom>
          <a:noFill/>
          <a:ln w="9525">
            <a:noFill/>
          </a:ln>
        </p:spPr>
        <p:txBody>
          <a:bodyPr>
            <a:noAutofit/>
          </a:bodyPr>
          <a:lstStyle/>
          <a:p>
            <a:pPr indent="457200" fontAlgn="auto">
              <a:lnSpc>
                <a:spcPct val="200000"/>
              </a:lnSpc>
            </a:pPr>
            <a:r>
              <a:rPr sz="2400">
                <a:highlight>
                  <a:srgbClr val="FFFFFF"/>
                </a:highlight>
                <a:latin typeface="Times New Roman" panose="02020603050405020304" charset="0"/>
                <a:ea typeface="微软雅黑" panose="020b0503020204020204" pitchFamily="34" charset="-122"/>
                <a:cs typeface="Times New Roman" panose="02020603050405020304" charset="0"/>
              </a:rPr>
              <a:t>Frost consists of white ice</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crystals</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of frozen water vapor near the ground. During Frost's Descent, frost begins to appear. But in the lower reaches of the Yellow River region, frost first appears in late October or early November. As Frost's Descent comes, the world </a:t>
            </a:r>
            <a:r>
              <a:rPr sz="2400">
                <a:solidFill>
                  <a:srgbClr val="00B050"/>
                </a:solidFill>
                <a:highlight>
                  <a:srgbClr val="FFFFFF"/>
                </a:highlight>
                <a:latin typeface="Times New Roman" panose="02020603050405020304" charset="0"/>
                <a:ea typeface="微软雅黑" panose="020b0503020204020204" pitchFamily="34" charset="-122"/>
                <a:cs typeface="Times New Roman" panose="02020603050405020304" charset="0"/>
              </a:rPr>
              <a:t>is filled with</a:t>
            </a:r>
            <a:r>
              <a:rPr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the atmosphere of</a:t>
            </a:r>
            <a:r>
              <a:rPr sz="2400">
                <a:highlight>
                  <a:srgbClr val="FFFFFF"/>
                </a:highlight>
                <a:latin typeface="Times New Roman" panose="02020603050405020304" charset="0"/>
                <a:ea typeface="微软雅黑" panose="020b0503020204020204" pitchFamily="34" charset="-122"/>
                <a:cs typeface="Times New Roman" panose="02020603050405020304" charset="0"/>
              </a:rPr>
              <a:t> late autumn.</a:t>
            </a:r>
            <a:endParaRPr sz="2400">
              <a:highlight>
                <a:srgbClr val="FFFFFF"/>
              </a:highlight>
              <a:latin typeface="Times New Roman" panose="02020603050405020304" charset="0"/>
              <a:ea typeface="微软雅黑" panose="020b0503020204020204" pitchFamily="34" charset="-122"/>
              <a:cs typeface="Times New Roman" panose="02020603050405020304" charset="0"/>
            </a:endParaRPr>
          </a:p>
        </p:txBody>
      </p:sp>
      <p:pic>
        <p:nvPicPr>
          <p:cNvPr id="11" name="图片 10"/>
          <p:cNvPicPr>
            <a:picLocks noChangeAspect="1"/>
          </p:cNvPicPr>
          <p:nvPr>
            <p:custDataLst>
              <p:tags r:id="rId6"/>
            </p:custDataLst>
          </p:nvPr>
        </p:nvPicPr>
        <p:blipFill>
          <a:blip r:embed="rId5"/>
          <a:stretch>
            <a:fillRect/>
          </a:stretch>
        </p:blipFill>
        <p:spPr>
          <a:xfrm>
            <a:off x="9402256" y="181"/>
            <a:ext cx="3226613" cy="3226613"/>
          </a:xfrm>
          <a:prstGeom prst="rect">
            <a:avLst/>
          </a:prstGeom>
        </p:spPr>
      </p:pic>
      <p:pic>
        <p:nvPicPr>
          <p:cNvPr id="4" name="图片 3"/>
          <p:cNvPicPr>
            <a:picLocks noChangeAspect="1"/>
          </p:cNvPicPr>
          <p:nvPr>
            <p:custDataLst>
              <p:tags r:id="rId8"/>
            </p:custDataLst>
          </p:nvPr>
        </p:nvPicPr>
        <p:blipFill>
          <a:blip r:embed="rId7"/>
          <a:stretch>
            <a:fillRect/>
          </a:stretch>
        </p:blipFill>
        <p:spPr>
          <a:xfrm>
            <a:off x="9479280" y="3883025"/>
            <a:ext cx="2102485" cy="2974975"/>
          </a:xfrm>
          <a:prstGeom prst="rect">
            <a:avLst/>
          </a:prstGeom>
        </p:spPr>
      </p:pic>
      <p:sp>
        <p:nvSpPr>
          <p:cNvPr id="5" name="文本框 4"/>
          <p:cNvSpPr txBox="1"/>
          <p:nvPr>
            <p:custDataLst>
              <p:tags r:id="rId9"/>
            </p:custDataLst>
          </p:nvPr>
        </p:nvSpPr>
        <p:spPr>
          <a:xfrm>
            <a:off x="6042660" y="4444365"/>
            <a:ext cx="1111885" cy="455295"/>
          </a:xfrm>
          <a:prstGeom prst="rect">
            <a:avLst/>
          </a:prstGeom>
          <a:noFill/>
        </p:spPr>
        <p:txBody>
          <a:bodyPr wrap="square" rtlCol="0">
            <a:noAutofit/>
          </a:bodyPr>
          <a:lstStyle/>
          <a:p>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的氛围</a:t>
            </a:r>
            <a:endParaRPr lang="zh-CN" altLang="en-US" b="1">
              <a:latin typeface="微软雅黑" panose="020b0503020204020204" pitchFamily="34" charset="-122"/>
              <a:ea typeface="微软雅黑" panose="020b0503020204020204" pitchFamily="34" charset="-122"/>
            </a:endParaRPr>
          </a:p>
        </p:txBody>
      </p:sp>
      <p:sp>
        <p:nvSpPr>
          <p:cNvPr id="7" name="文本框 6"/>
          <p:cNvSpPr txBox="1"/>
          <p:nvPr>
            <p:custDataLst>
              <p:tags r:id="rId10"/>
            </p:custDataLst>
          </p:nvPr>
        </p:nvSpPr>
        <p:spPr>
          <a:xfrm>
            <a:off x="3931285" y="4444365"/>
            <a:ext cx="1111885" cy="455295"/>
          </a:xfrm>
          <a:prstGeom prst="rect">
            <a:avLst/>
          </a:prstGeom>
          <a:noFill/>
        </p:spPr>
        <p:txBody>
          <a:bodyPr wrap="square" rtlCol="0">
            <a:noAutofit/>
          </a:bodyPr>
          <a:lstStyle/>
          <a:p>
            <a:r>
              <a:rPr lang="zh-CN" altLang="en-US" b="1">
                <a:latin typeface="微软雅黑" panose="020b0503020204020204" pitchFamily="34" charset="-122"/>
                <a:ea typeface="微软雅黑" panose="020b0503020204020204" pitchFamily="34" charset="-122"/>
              </a:rPr>
              <a:t>填满</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777875" y="569595"/>
            <a:ext cx="10635615" cy="6085205"/>
          </a:xfrm>
          <a:prstGeom prst="rect">
            <a:avLst/>
          </a:prstGeom>
          <a:solidFill>
            <a:schemeClr val="lt1">
              <a:alpha val="7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4"/>
          <p:cNvPicPr/>
          <p:nvPr>
            <p:custDataLst>
              <p:tags r:id="rId4"/>
            </p:custDataLst>
          </p:nvPr>
        </p:nvPicPr>
        <p:blipFill>
          <a:blip r:embed="rId3"/>
          <a:stretch>
            <a:fillRect/>
          </a:stretch>
        </p:blipFill>
        <p:spPr>
          <a:xfrm>
            <a:off x="2310130" y="569595"/>
            <a:ext cx="7273925" cy="5524500"/>
          </a:xfrm>
          <a:prstGeom prst="rect">
            <a:avLst/>
          </a:prstGeom>
          <a:noFill/>
          <a:ln w="9525">
            <a:noFill/>
          </a:ln>
        </p:spPr>
      </p:pic>
      <p:sp>
        <p:nvSpPr>
          <p:cNvPr id="3" name="椭圆 2"/>
          <p:cNvSpPr/>
          <p:nvPr>
            <p:custDataLst>
              <p:tags r:id="rId5"/>
            </p:custDataLst>
          </p:nvPr>
        </p:nvSpPr>
        <p:spPr>
          <a:xfrm>
            <a:off x="8332470" y="3618230"/>
            <a:ext cx="1232535" cy="1210310"/>
          </a:xfrm>
          <a:prstGeom prst="ellipse">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0" name="图片 29"/>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9584055" y="-77470"/>
            <a:ext cx="2890520" cy="28905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8" name="矩形 27"/>
          <p:cNvSpPr/>
          <p:nvPr/>
        </p:nvSpPr>
        <p:spPr>
          <a:xfrm>
            <a:off x="1349375" y="1814830"/>
            <a:ext cx="9823450" cy="3321685"/>
          </a:xfrm>
          <a:prstGeom prst="rect">
            <a:avLst/>
          </a:prstGeom>
        </p:spPr>
        <p:txBody>
          <a:bodyPr wrap="square">
            <a:noAutofit/>
          </a:bodyPr>
          <a:lstStyle/>
          <a:p>
            <a:pPr indent="457200" defTabSz="457200" fontAlgn="auto">
              <a:lnSpc>
                <a:spcPct val="300000"/>
              </a:lnSpc>
            </a:pPr>
            <a:r>
              <a:rPr lang="zh-CN" altLang="en-US" sz="2400">
                <a:solidFill>
                  <a:srgbClr val="000000"/>
                </a:solidFill>
                <a:latin typeface="Times New Roman" panose="02020603050405020304" charset="0"/>
                <a:cs typeface="Times New Roman" panose="02020603050405020304" charset="0"/>
                <a:sym typeface="+mn-lt"/>
              </a:rPr>
              <a:t>Eating persimmons during Frost's Descent can help people</a:t>
            </a:r>
            <a:r>
              <a:rPr lang="zh-CN" altLang="en-US" sz="2400">
                <a:solidFill>
                  <a:srgbClr val="FF0000"/>
                </a:solidFill>
                <a:latin typeface="Times New Roman" panose="02020603050405020304" charset="0"/>
                <a:cs typeface="Times New Roman" panose="02020603050405020304" charset="0"/>
                <a:sym typeface="+mn-lt"/>
              </a:rPr>
              <a:t> resist the cold </a:t>
            </a:r>
            <a:r>
              <a:rPr lang="zh-CN" altLang="en-US" sz="2400">
                <a:solidFill>
                  <a:srgbClr val="000000"/>
                </a:solidFill>
                <a:latin typeface="Times New Roman" panose="02020603050405020304" charset="0"/>
                <a:cs typeface="Times New Roman" panose="02020603050405020304" charset="0"/>
                <a:sym typeface="+mn-lt"/>
              </a:rPr>
              <a:t>and </a:t>
            </a:r>
            <a:r>
              <a:rPr lang="zh-CN" altLang="en-US" sz="2400">
                <a:solidFill>
                  <a:srgbClr val="FF0000"/>
                </a:solidFill>
                <a:latin typeface="Times New Roman" panose="02020603050405020304" charset="0"/>
                <a:cs typeface="Times New Roman" panose="02020603050405020304" charset="0"/>
                <a:sym typeface="+mn-lt"/>
              </a:rPr>
              <a:t>protect their bones</a:t>
            </a:r>
            <a:r>
              <a:rPr lang="zh-CN" altLang="en-US" sz="2400">
                <a:solidFill>
                  <a:srgbClr val="000000"/>
                </a:solidFill>
                <a:latin typeface="Times New Roman" panose="02020603050405020304" charset="0"/>
                <a:cs typeface="Times New Roman" panose="02020603050405020304" charset="0"/>
                <a:sym typeface="+mn-lt"/>
              </a:rPr>
              <a:t>. In the countryside, people believe that their lips will</a:t>
            </a:r>
            <a:r>
              <a:rPr lang="en-US" altLang="zh-CN" sz="2400">
                <a:solidFill>
                  <a:srgbClr val="000000"/>
                </a:solidFill>
                <a:latin typeface="Times New Roman" panose="02020603050405020304" charset="0"/>
                <a:cs typeface="Times New Roman" panose="02020603050405020304" charset="0"/>
                <a:sym typeface="+mn-lt"/>
              </a:rPr>
              <a:t> </a:t>
            </a:r>
            <a:r>
              <a:rPr lang="zh-CN" altLang="en-US" sz="2400">
                <a:solidFill>
                  <a:srgbClr val="FF0000"/>
                </a:solidFill>
                <a:latin typeface="Times New Roman" panose="02020603050405020304" charset="0"/>
                <a:cs typeface="Times New Roman" panose="02020603050405020304" charset="0"/>
                <a:sym typeface="+mn-lt"/>
              </a:rPr>
              <a:t>crack</a:t>
            </a:r>
            <a:r>
              <a:rPr lang="en-US" altLang="zh-CN" sz="2400">
                <a:solidFill>
                  <a:srgbClr val="000000"/>
                </a:solidFill>
                <a:latin typeface="Times New Roman" panose="02020603050405020304" charset="0"/>
                <a:cs typeface="Times New Roman" panose="02020603050405020304" charset="0"/>
                <a:sym typeface="+mn-lt"/>
              </a:rPr>
              <a:t> </a:t>
            </a:r>
            <a:r>
              <a:rPr lang="zh-CN" altLang="en-US" sz="2400">
                <a:solidFill>
                  <a:srgbClr val="000000"/>
                </a:solidFill>
                <a:latin typeface="Times New Roman" panose="02020603050405020304" charset="0"/>
                <a:cs typeface="Times New Roman" panose="02020603050405020304" charset="0"/>
                <a:sym typeface="+mn-lt"/>
              </a:rPr>
              <a:t>if they don't eat persimmons during this period.</a:t>
            </a:r>
            <a:endParaRPr lang="zh-CN" altLang="en-US" sz="2400">
              <a:solidFill>
                <a:srgbClr val="000000"/>
              </a:solidFill>
              <a:latin typeface="Times New Roman" panose="02020603050405020304" charset="0"/>
              <a:cs typeface="Times New Roman" panose="02020603050405020304" charset="0"/>
              <a:sym typeface="+mn-lt"/>
            </a:endParaRPr>
          </a:p>
        </p:txBody>
      </p:sp>
      <p:pic>
        <p:nvPicPr>
          <p:cNvPr id="23" name="图片 22"/>
          <p:cNvPicPr>
            <a:picLocks noChangeAspect="1"/>
          </p:cNvPicPr>
          <p:nvPr/>
        </p:nvPicPr>
        <p:blipFill>
          <a:blip r:embed="rId3"/>
          <a:stretch>
            <a:fillRect/>
          </a:stretch>
        </p:blipFill>
        <p:spPr>
          <a:xfrm>
            <a:off x="8409217" y="3428736"/>
            <a:ext cx="3979088" cy="3509639"/>
          </a:xfrm>
          <a:prstGeom prst="rect">
            <a:avLst/>
          </a:prstGeom>
        </p:spPr>
      </p:pic>
      <p:sp>
        <p:nvSpPr>
          <p:cNvPr id="3" name="矩形 2"/>
          <p:cNvSpPr/>
          <p:nvPr>
            <p:custDataLst>
              <p:tags r:id="rId4"/>
            </p:custDataLst>
          </p:nvPr>
        </p:nvSpPr>
        <p:spPr>
          <a:xfrm>
            <a:off x="888774" y="584285"/>
            <a:ext cx="4208780" cy="521970"/>
          </a:xfrm>
          <a:prstGeom prst="rect">
            <a:avLst/>
          </a:prstGeom>
          <a:solidFill>
            <a:srgbClr val="3386E1"/>
          </a:solidFill>
        </p:spPr>
        <p:txBody>
          <a:bodyPr wrap="none">
            <a:spAutoFit/>
          </a:bodyPr>
          <a:lstStyle/>
          <a:p>
            <a:pPr algn="l"/>
            <a:r>
              <a:rPr lang="en-US" altLang="zh-CN" sz="2800" b="1">
                <a:solidFill>
                  <a:schemeClr val="bg1"/>
                </a:solidFill>
                <a:latin typeface="Times New Roman" panose="02020603050405020304" charset="0"/>
                <a:cs typeface="Times New Roman" panose="02020603050405020304" charset="0"/>
                <a:sym typeface="+mn-lt"/>
              </a:rPr>
              <a:t>Eatingpersimmons 吃柿子</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2" name="文本框 1"/>
          <p:cNvSpPr txBox="1"/>
          <p:nvPr/>
        </p:nvSpPr>
        <p:spPr>
          <a:xfrm>
            <a:off x="9401810" y="1984375"/>
            <a:ext cx="1179830" cy="379095"/>
          </a:xfrm>
          <a:prstGeom prst="rect">
            <a:avLst/>
          </a:prstGeom>
          <a:noFill/>
        </p:spPr>
        <p:txBody>
          <a:bodyPr wrap="square" rtlCol="0" anchor="t">
            <a:noAutofit/>
          </a:bodyPr>
          <a:lstStyle/>
          <a:p>
            <a:r>
              <a:rPr lang="zh-CN" altLang="en-US" b="1">
                <a:latin typeface="微软雅黑" panose="020b0503020204020204" pitchFamily="34" charset="-122"/>
                <a:ea typeface="微软雅黑" panose="020b0503020204020204" pitchFamily="34" charset="-122"/>
              </a:rPr>
              <a:t>抵御寒冷</a:t>
            </a:r>
            <a:endParaRPr lang="zh-CN" altLang="en-US" b="1">
              <a:latin typeface="微软雅黑" panose="020b0503020204020204" pitchFamily="34" charset="-122"/>
              <a:ea typeface="微软雅黑" panose="020b0503020204020204" pitchFamily="34" charset="-122"/>
            </a:endParaRPr>
          </a:p>
        </p:txBody>
      </p:sp>
      <p:sp>
        <p:nvSpPr>
          <p:cNvPr id="4" name="文本框 3"/>
          <p:cNvSpPr txBox="1"/>
          <p:nvPr>
            <p:custDataLst>
              <p:tags r:id="rId5"/>
            </p:custDataLst>
          </p:nvPr>
        </p:nvSpPr>
        <p:spPr>
          <a:xfrm>
            <a:off x="3251835" y="3239135"/>
            <a:ext cx="1179830" cy="379095"/>
          </a:xfrm>
          <a:prstGeom prst="rect">
            <a:avLst/>
          </a:prstGeom>
          <a:noFill/>
        </p:spPr>
        <p:txBody>
          <a:bodyPr wrap="square" rtlCol="0" anchor="t">
            <a:noAutofit/>
          </a:bodyPr>
          <a:lstStyle/>
          <a:p>
            <a:r>
              <a:rPr lang="zh-CN" altLang="en-US" b="1">
                <a:latin typeface="微软雅黑" panose="020b0503020204020204" pitchFamily="34" charset="-122"/>
                <a:ea typeface="微软雅黑" panose="020b0503020204020204" pitchFamily="34" charset="-122"/>
              </a:rPr>
              <a:t>保护骨骼</a:t>
            </a:r>
            <a:endParaRPr lang="zh-CN" altLang="en-US" b="1">
              <a:latin typeface="微软雅黑" panose="020b0503020204020204" pitchFamily="34" charset="-122"/>
              <a:ea typeface="微软雅黑" panose="020b0503020204020204" pitchFamily="34" charset="-122"/>
            </a:endParaRPr>
          </a:p>
        </p:txBody>
      </p:sp>
      <p:sp>
        <p:nvSpPr>
          <p:cNvPr id="6" name="文本框 5"/>
          <p:cNvSpPr txBox="1"/>
          <p:nvPr>
            <p:custDataLst>
              <p:tags r:id="rId6"/>
            </p:custDataLst>
          </p:nvPr>
        </p:nvSpPr>
        <p:spPr>
          <a:xfrm>
            <a:off x="1616710" y="4262120"/>
            <a:ext cx="1179830" cy="379095"/>
          </a:xfrm>
          <a:prstGeom prst="rect">
            <a:avLst/>
          </a:prstGeom>
          <a:noFill/>
        </p:spPr>
        <p:txBody>
          <a:bodyPr wrap="square" rtlCol="0" anchor="t">
            <a:noAutofit/>
          </a:bodyPr>
          <a:lstStyle/>
          <a:p>
            <a:r>
              <a:rPr lang="zh-CN" altLang="en-US" b="1">
                <a:latin typeface="微软雅黑" panose="020b0503020204020204" pitchFamily="34" charset="-122"/>
                <a:ea typeface="微软雅黑" panose="020b0503020204020204" pitchFamily="34" charset="-122"/>
              </a:rPr>
              <a:t>破裂</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ox(in)">
                                      <p:cBhvr>
                                        <p:cTn id="11" dur="2000"/>
                                        <p:tgtEl>
                                          <p:spTgt spid="28"/>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custDataLst>
              <p:tags r:id="rId3"/>
            </p:custDataLst>
          </p:nvPr>
        </p:nvSpPr>
        <p:spPr>
          <a:xfrm>
            <a:off x="888774" y="584285"/>
            <a:ext cx="3409315" cy="521970"/>
          </a:xfrm>
          <a:prstGeom prst="rect">
            <a:avLst/>
          </a:prstGeom>
          <a:solidFill>
            <a:srgbClr val="3386E1"/>
          </a:solidFill>
        </p:spPr>
        <p:txBody>
          <a:bodyPr wrap="none">
            <a:spAutoFit/>
          </a:bodyPr>
          <a:lstStyle/>
          <a:p>
            <a:pPr algn="l"/>
            <a:r>
              <a:rPr lang="en-US" altLang="zh-CN" sz="2800" b="1">
                <a:solidFill>
                  <a:schemeClr val="bg1"/>
                </a:solidFill>
                <a:latin typeface="Times New Roman" panose="02020603050405020304" charset="0"/>
                <a:cs typeface="Times New Roman" panose="02020603050405020304" charset="0"/>
                <a:sym typeface="+mn-lt"/>
              </a:rPr>
              <a:t>Eating apples 吃苹果</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009015" y="1473835"/>
            <a:ext cx="10468610" cy="4220845"/>
          </a:xfrm>
          <a:prstGeom prst="rect">
            <a:avLst/>
          </a:prstGeom>
          <a:noFill/>
          <a:ln w="9525">
            <a:noFill/>
          </a:ln>
        </p:spPr>
        <p:txBody>
          <a:bodyPr>
            <a:noAutofit/>
          </a:bodyPr>
          <a:lstStyle/>
          <a:p>
            <a:pPr indent="457200" fontAlgn="auto">
              <a:lnSpc>
                <a:spcPct val="200000"/>
              </a:lnSpc>
            </a:pPr>
            <a:r>
              <a:rPr sz="2400">
                <a:highlight>
                  <a:srgbClr val="FFFFFF"/>
                </a:highlight>
                <a:latin typeface="Times New Roman" panose="02020603050405020304" charset="0"/>
                <a:ea typeface="微软雅黑" panose="020b0503020204020204" pitchFamily="34" charset="-122"/>
                <a:cs typeface="Times New Roman" panose="02020603050405020304" charset="0"/>
              </a:rPr>
              <a:t>The apple is one kind of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recommended fruit</a:t>
            </a:r>
            <a:r>
              <a:rPr sz="2400">
                <a:highlight>
                  <a:srgbClr val="FFFFFF"/>
                </a:highlight>
                <a:latin typeface="Times New Roman" panose="02020603050405020304" charset="0"/>
                <a:ea typeface="微软雅黑" panose="020b0503020204020204" pitchFamily="34" charset="-122"/>
                <a:cs typeface="Times New Roman" panose="02020603050405020304" charset="0"/>
              </a:rPr>
              <a:t> during Frost's Descent. There are many sayings about apples'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benefits</a:t>
            </a:r>
            <a:r>
              <a:rPr sz="2400">
                <a:highlight>
                  <a:srgbClr val="FFFFFF"/>
                </a:highlight>
                <a:latin typeface="Times New Roman" panose="02020603050405020304" charset="0"/>
                <a:ea typeface="微软雅黑" panose="020b0503020204020204" pitchFamily="34" charset="-122"/>
                <a:cs typeface="Times New Roman" panose="02020603050405020304" charset="0"/>
              </a:rPr>
              <a:t> in China, such as "</a:t>
            </a:r>
            <a:r>
              <a:rPr sz="2400" u="sng">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Eat an apple after meals, even old men can be as strong as young men,</a:t>
            </a:r>
            <a:r>
              <a:rPr sz="2400">
                <a:highlight>
                  <a:srgbClr val="FFFFFF"/>
                </a:highlight>
                <a:latin typeface="Times New Roman" panose="02020603050405020304" charset="0"/>
                <a:ea typeface="微软雅黑" panose="020b0503020204020204" pitchFamily="34" charset="-122"/>
                <a:cs typeface="Times New Roman" panose="02020603050405020304" charset="0"/>
              </a:rPr>
              <a:t>" just as the Western proverb goes, "</a:t>
            </a:r>
            <a:r>
              <a:rPr sz="2400" u="sng">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An apple a day keeps the doctor away</a:t>
            </a:r>
            <a:r>
              <a:rPr sz="2400">
                <a:highlight>
                  <a:srgbClr val="FFFFFF"/>
                </a:highlight>
                <a:latin typeface="Times New Roman" panose="02020603050405020304" charset="0"/>
                <a:ea typeface="微软雅黑" panose="020b0503020204020204" pitchFamily="34" charset="-122"/>
                <a:cs typeface="Times New Roman" panose="02020603050405020304" charset="0"/>
              </a:rPr>
              <a:t>." Apples can</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moisten</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the lungs,</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quench</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one's</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thirst</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and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help one's digestion</a:t>
            </a:r>
            <a:r>
              <a:rPr sz="2400">
                <a:highlight>
                  <a:srgbClr val="FFFFFF"/>
                </a:highlight>
                <a:latin typeface="Times New Roman" panose="02020603050405020304" charset="0"/>
                <a:ea typeface="微软雅黑" panose="020b0503020204020204" pitchFamily="34" charset="-122"/>
                <a:cs typeface="Times New Roman" panose="02020603050405020304" charset="0"/>
              </a:rPr>
              <a:t>.</a:t>
            </a:r>
            <a:endParaRPr sz="2400">
              <a:highlight>
                <a:srgbClr val="FFFFFF"/>
              </a:highlight>
              <a:latin typeface="Times New Roman" panose="02020603050405020304" charset="0"/>
              <a:ea typeface="微软雅黑" panose="020b0503020204020204" pitchFamily="34" charset="-122"/>
              <a:cs typeface="Times New Roman" panose="02020603050405020304" charset="0"/>
            </a:endParaRPr>
          </a:p>
        </p:txBody>
      </p:sp>
      <p:sp>
        <p:nvSpPr>
          <p:cNvPr id="4" name="文本框 3"/>
          <p:cNvSpPr txBox="1"/>
          <p:nvPr>
            <p:custDataLst>
              <p:tags r:id="rId4"/>
            </p:custDataLst>
          </p:nvPr>
        </p:nvSpPr>
        <p:spPr>
          <a:xfrm>
            <a:off x="5922645" y="1473835"/>
            <a:ext cx="2430145" cy="379095"/>
          </a:xfrm>
          <a:prstGeom prst="rect">
            <a:avLst/>
          </a:prstGeom>
          <a:noFill/>
        </p:spPr>
        <p:txBody>
          <a:bodyPr wrap="square" rtlCol="0" anchor="t">
            <a:noAutofit/>
          </a:bodyPr>
          <a:lstStyle/>
          <a:p>
            <a:r>
              <a:rPr lang="zh-CN" altLang="en-US" b="1">
                <a:latin typeface="微软雅黑" panose="020b0503020204020204" pitchFamily="34" charset="-122"/>
                <a:ea typeface="微软雅黑" panose="020b0503020204020204" pitchFamily="34" charset="-122"/>
              </a:rPr>
              <a:t>被推荐的水果</a:t>
            </a:r>
            <a:endParaRPr lang="zh-CN" altLang="en-US" b="1">
              <a:latin typeface="微软雅黑" panose="020b0503020204020204" pitchFamily="34" charset="-122"/>
              <a:ea typeface="微软雅黑" panose="020b0503020204020204" pitchFamily="34" charset="-122"/>
            </a:endParaRPr>
          </a:p>
        </p:txBody>
      </p:sp>
      <p:sp>
        <p:nvSpPr>
          <p:cNvPr id="5" name="文本框 4"/>
          <p:cNvSpPr txBox="1"/>
          <p:nvPr>
            <p:custDataLst>
              <p:tags r:id="rId5"/>
            </p:custDataLst>
          </p:nvPr>
        </p:nvSpPr>
        <p:spPr>
          <a:xfrm>
            <a:off x="5330190" y="2214880"/>
            <a:ext cx="1179830" cy="379095"/>
          </a:xfrm>
          <a:prstGeom prst="rect">
            <a:avLst/>
          </a:prstGeom>
          <a:noFill/>
        </p:spPr>
        <p:txBody>
          <a:bodyPr wrap="square" rtlCol="0" anchor="t">
            <a:noAutofit/>
          </a:bodyPr>
          <a:lstStyle/>
          <a:p>
            <a:r>
              <a:rPr lang="zh-CN" altLang="en-US" b="1">
                <a:latin typeface="微软雅黑" panose="020b0503020204020204" pitchFamily="34" charset="-122"/>
                <a:ea typeface="微软雅黑" panose="020b0503020204020204" pitchFamily="34" charset="-122"/>
              </a:rPr>
              <a:t>利益</a:t>
            </a:r>
            <a:endParaRPr lang="zh-CN" altLang="en-US" b="1">
              <a:latin typeface="微软雅黑" panose="020b0503020204020204" pitchFamily="34" charset="-122"/>
              <a:ea typeface="微软雅黑" panose="020b0503020204020204" pitchFamily="34" charset="-122"/>
            </a:endParaRPr>
          </a:p>
        </p:txBody>
      </p:sp>
      <p:sp>
        <p:nvSpPr>
          <p:cNvPr id="6" name="文本框 5"/>
          <p:cNvSpPr txBox="1"/>
          <p:nvPr/>
        </p:nvSpPr>
        <p:spPr>
          <a:xfrm>
            <a:off x="3961130" y="3016250"/>
            <a:ext cx="6353175" cy="368300"/>
          </a:xfrm>
          <a:prstGeom prst="rect">
            <a:avLst/>
          </a:prstGeom>
          <a:noFill/>
          <a:ln w="9525">
            <a:noFill/>
          </a:ln>
        </p:spPr>
        <p:txBody>
          <a:bodyPr wrap="square">
            <a:spAutoFit/>
          </a:bodyPr>
          <a:lstStyle/>
          <a:p>
            <a:pPr indent="0"/>
            <a:r>
              <a:rPr lang="zh-CN" b="1">
                <a:latin typeface="微软雅黑" panose="020b0503020204020204" pitchFamily="34" charset="-122"/>
                <a:ea typeface="微软雅黑" panose="020b0503020204020204" pitchFamily="34" charset="-122"/>
                <a:cs typeface="微软雅黑" panose="020b0503020204020204" pitchFamily="34" charset="-122"/>
              </a:rPr>
              <a:t>饭后吃一个苹果，即使老人也能像年轻人一样强壮</a:t>
            </a:r>
            <a:r>
              <a:rPr lang="en-US" b="1">
                <a:latin typeface="微软雅黑" panose="020b0503020204020204" pitchFamily="34" charset="-122"/>
                <a:ea typeface="微软雅黑" panose="020b0503020204020204" pitchFamily="34" charset="-122"/>
                <a:cs typeface="微软雅黑" panose="020b0503020204020204" pitchFamily="34" charset="-122"/>
              </a:rPr>
              <a:t>”</a:t>
            </a:r>
            <a:endParaRPr lang="en-US"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6"/>
            </p:custDataLst>
          </p:nvPr>
        </p:nvSpPr>
        <p:spPr>
          <a:xfrm>
            <a:off x="3594100" y="4383405"/>
            <a:ext cx="6353175" cy="368300"/>
          </a:xfrm>
          <a:prstGeom prst="rect">
            <a:avLst/>
          </a:prstGeom>
          <a:noFill/>
          <a:ln w="9525">
            <a:noFill/>
          </a:ln>
        </p:spPr>
        <p:txBody>
          <a:bodyPr wrap="square">
            <a:spAutoFit/>
          </a:bodyPr>
          <a:lstStyle/>
          <a:p>
            <a:pPr indent="0"/>
            <a:r>
              <a:rPr lang="zh-CN" altLang="en-US" b="1">
                <a:latin typeface="微软雅黑" panose="020b0503020204020204" pitchFamily="34" charset="-122"/>
                <a:ea typeface="微软雅黑" panose="020b0503020204020204" pitchFamily="34" charset="-122"/>
                <a:cs typeface="微软雅黑" panose="020b0503020204020204" pitchFamily="34" charset="-122"/>
              </a:rPr>
              <a:t>一天一个苹果，医生远离我。</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7"/>
            </p:custDataLst>
          </p:nvPr>
        </p:nvSpPr>
        <p:spPr>
          <a:xfrm>
            <a:off x="7973060" y="4383405"/>
            <a:ext cx="965200" cy="368300"/>
          </a:xfrm>
          <a:prstGeom prst="rect">
            <a:avLst/>
          </a:prstGeom>
          <a:noFill/>
          <a:ln w="9525">
            <a:noFill/>
          </a:ln>
        </p:spPr>
        <p:txBody>
          <a:bodyPr wrap="square">
            <a:spAutoFit/>
          </a:bodyPr>
          <a:lstStyle/>
          <a:p>
            <a:pPr indent="0"/>
            <a:r>
              <a:rPr lang="zh-CN" b="1">
                <a:latin typeface="微软雅黑" panose="020b0503020204020204" pitchFamily="34" charset="-122"/>
                <a:ea typeface="微软雅黑" panose="020b0503020204020204" pitchFamily="34" charset="-122"/>
                <a:cs typeface="微软雅黑" panose="020b0503020204020204" pitchFamily="34" charset="-122"/>
              </a:rPr>
              <a:t>清肺</a:t>
            </a:r>
            <a:endParaRPr lang="zh-CN"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custDataLst>
              <p:tags r:id="rId8"/>
            </p:custDataLst>
          </p:nvPr>
        </p:nvSpPr>
        <p:spPr>
          <a:xfrm>
            <a:off x="10107930" y="4449445"/>
            <a:ext cx="1041400" cy="368300"/>
          </a:xfrm>
          <a:prstGeom prst="rect">
            <a:avLst/>
          </a:prstGeom>
          <a:noFill/>
          <a:ln w="9525">
            <a:noFill/>
          </a:ln>
        </p:spPr>
        <p:txBody>
          <a:bodyPr wrap="square">
            <a:spAutoFit/>
          </a:bodyPr>
          <a:lstStyle/>
          <a:p>
            <a:pPr indent="0"/>
            <a:r>
              <a:rPr lang="zh-CN" b="1">
                <a:latin typeface="微软雅黑" panose="020b0503020204020204" pitchFamily="34" charset="-122"/>
                <a:ea typeface="微软雅黑" panose="020b0503020204020204" pitchFamily="34" charset="-122"/>
                <a:cs typeface="微软雅黑" panose="020b0503020204020204" pitchFamily="34" charset="-122"/>
              </a:rPr>
              <a:t>解渴</a:t>
            </a:r>
            <a:endParaRPr lang="zh-CN"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custDataLst>
              <p:tags r:id="rId9"/>
            </p:custDataLst>
          </p:nvPr>
        </p:nvSpPr>
        <p:spPr>
          <a:xfrm>
            <a:off x="3725545" y="5184775"/>
            <a:ext cx="1052830" cy="368300"/>
          </a:xfrm>
          <a:prstGeom prst="rect">
            <a:avLst/>
          </a:prstGeom>
          <a:noFill/>
          <a:ln w="9525">
            <a:noFill/>
          </a:ln>
        </p:spPr>
        <p:txBody>
          <a:bodyPr wrap="square">
            <a:spAutoFit/>
          </a:bodyPr>
          <a:lstStyle/>
          <a:p>
            <a:pPr indent="0"/>
            <a:r>
              <a:rPr lang="zh-CN" b="1">
                <a:latin typeface="微软雅黑" panose="020b0503020204020204" pitchFamily="34" charset="-122"/>
                <a:ea typeface="微软雅黑" panose="020b0503020204020204" pitchFamily="34" charset="-122"/>
                <a:cs typeface="微软雅黑" panose="020b0503020204020204" pitchFamily="34" charset="-122"/>
              </a:rPr>
              <a:t>助消化</a:t>
            </a:r>
            <a:endParaRPr lang="zh-CN"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custDataLst>
              <p:tags r:id="rId11"/>
            </p:custDataLst>
          </p:nvPr>
        </p:nvPicPr>
        <p:blipFill>
          <a:blip r:embed="rId10"/>
          <a:stretch>
            <a:fillRect/>
          </a:stretch>
        </p:blipFill>
        <p:spPr>
          <a:xfrm>
            <a:off x="6688455" y="4697730"/>
            <a:ext cx="3928745" cy="21539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nodeType="afterGroup">
                            <p:stCondLst>
                              <p:cond delay="1"/>
                            </p:stCondLst>
                            <p:childTnLst>
                              <p:par>
                                <p:cTn id="28" presetID="42"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custDataLst>
              <p:tags r:id="rId3"/>
            </p:custDataLst>
          </p:nvPr>
        </p:nvSpPr>
        <p:spPr>
          <a:xfrm>
            <a:off x="888774" y="584285"/>
            <a:ext cx="3191510" cy="521970"/>
          </a:xfrm>
          <a:prstGeom prst="rect">
            <a:avLst/>
          </a:prstGeom>
          <a:solidFill>
            <a:srgbClr val="3386E1"/>
          </a:solidFill>
        </p:spPr>
        <p:txBody>
          <a:bodyPr wrap="none">
            <a:spAutoFit/>
          </a:bodyPr>
          <a:lstStyle/>
          <a:p>
            <a:pPr algn="l"/>
            <a:r>
              <a:rPr lang="en-US" altLang="zh-CN" sz="2800" b="1">
                <a:solidFill>
                  <a:schemeClr val="bg1"/>
                </a:solidFill>
                <a:latin typeface="Times New Roman" panose="02020603050405020304" charset="0"/>
                <a:cs typeface="Times New Roman" panose="02020603050405020304" charset="0"/>
                <a:sym typeface="+mn-lt"/>
              </a:rPr>
              <a:t>Eating duck 吃鸭子</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098550" y="1473835"/>
            <a:ext cx="10554970" cy="3496945"/>
          </a:xfrm>
          <a:prstGeom prst="rect">
            <a:avLst/>
          </a:prstGeom>
          <a:noFill/>
          <a:ln w="9525">
            <a:noFill/>
          </a:ln>
        </p:spPr>
        <p:txBody>
          <a:bodyPr>
            <a:noAutofit/>
          </a:bodyPr>
          <a:lstStyle/>
          <a:p>
            <a:pPr indent="457200" fontAlgn="auto">
              <a:lnSpc>
                <a:spcPct val="250000"/>
              </a:lnSpc>
            </a:pPr>
            <a:r>
              <a:rPr sz="2400">
                <a:highlight>
                  <a:srgbClr val="FFFFFF"/>
                </a:highlight>
                <a:latin typeface="Times New Roman" panose="02020603050405020304" charset="0"/>
                <a:ea typeface="微软雅黑" panose="020b0503020204020204" pitchFamily="34" charset="-122"/>
                <a:cs typeface="Times New Roman" panose="02020603050405020304" charset="0"/>
              </a:rPr>
              <a:t>It's a custom to eat duck on the first day of Frost's Descent in south Fujian province and Taiwan. There is a saying in Fujian which goes, "</a:t>
            </a:r>
            <a:r>
              <a:rPr sz="2400" u="sng">
                <a:highlight>
                  <a:srgbClr val="FFFFFF"/>
                </a:highlight>
                <a:latin typeface="Times New Roman" panose="02020603050405020304" charset="0"/>
                <a:ea typeface="微软雅黑" panose="020b0503020204020204" pitchFamily="34" charset="-122"/>
                <a:cs typeface="Times New Roman" panose="02020603050405020304" charset="0"/>
              </a:rPr>
              <a:t>Even nourishing all year is not </a:t>
            </a:r>
            <a:r>
              <a:rPr sz="2400" u="sng">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as good as </a:t>
            </a:r>
            <a:r>
              <a:rPr sz="2400" u="sng">
                <a:highlight>
                  <a:srgbClr val="FFFFFF"/>
                </a:highlight>
                <a:latin typeface="Times New Roman" panose="02020603050405020304" charset="0"/>
                <a:ea typeface="微软雅黑" panose="020b0503020204020204" pitchFamily="34" charset="-122"/>
                <a:cs typeface="Times New Roman" panose="02020603050405020304" charset="0"/>
              </a:rPr>
              <a:t>nourishing the human body on the first day of Frost's Descent</a:t>
            </a:r>
            <a:r>
              <a:rPr sz="2400">
                <a:highlight>
                  <a:srgbClr val="FFFFFF"/>
                </a:highlight>
                <a:latin typeface="Times New Roman" panose="02020603050405020304" charset="0"/>
                <a:ea typeface="微软雅黑" panose="020b0503020204020204" pitchFamily="34" charset="-122"/>
                <a:cs typeface="Times New Roman" panose="02020603050405020304" charset="0"/>
              </a:rPr>
              <a:t>." Eating duck is a way for people there to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gain weight</a:t>
            </a:r>
            <a:r>
              <a:rPr sz="2400">
                <a:highlight>
                  <a:srgbClr val="FFFFFF"/>
                </a:highlight>
                <a:latin typeface="Times New Roman" panose="02020603050405020304" charset="0"/>
                <a:ea typeface="微软雅黑" panose="020b0503020204020204" pitchFamily="34" charset="-122"/>
                <a:cs typeface="Times New Roman" panose="02020603050405020304" charset="0"/>
              </a:rPr>
              <a:t>.</a:t>
            </a:r>
            <a:endParaRPr sz="2400">
              <a:highlight>
                <a:srgbClr val="FFFFFF"/>
              </a:highlight>
              <a:latin typeface="Times New Roman" panose="02020603050405020304" charset="0"/>
              <a:ea typeface="微软雅黑" panose="020b0503020204020204" pitchFamily="34" charset="-122"/>
              <a:cs typeface="Times New Roman" panose="02020603050405020304" charset="0"/>
            </a:endParaRPr>
          </a:p>
        </p:txBody>
      </p:sp>
      <p:sp>
        <p:nvSpPr>
          <p:cNvPr id="4" name="文本框 3"/>
          <p:cNvSpPr txBox="1"/>
          <p:nvPr>
            <p:custDataLst>
              <p:tags r:id="rId4"/>
            </p:custDataLst>
          </p:nvPr>
        </p:nvSpPr>
        <p:spPr>
          <a:xfrm>
            <a:off x="2740025" y="4228465"/>
            <a:ext cx="5808980" cy="433705"/>
          </a:xfrm>
          <a:prstGeom prst="rect">
            <a:avLst/>
          </a:prstGeom>
          <a:noFill/>
        </p:spPr>
        <p:txBody>
          <a:bodyPr wrap="square" rtlCol="0" anchor="t">
            <a:noAutofit/>
          </a:bodyPr>
          <a:lstStyle/>
          <a:p>
            <a:r>
              <a:rPr lang="zh-CN" altLang="en-US" b="1">
                <a:latin typeface="微软雅黑" panose="020b0503020204020204" pitchFamily="34" charset="-122"/>
                <a:ea typeface="微软雅黑" panose="020b0503020204020204" pitchFamily="34" charset="-122"/>
              </a:rPr>
              <a:t>即使全年滋补，也不如霜降第一天滋补人体。</a:t>
            </a:r>
            <a:endParaRPr lang="zh-CN" altLang="en-US" b="1">
              <a:latin typeface="微软雅黑" panose="020b0503020204020204" pitchFamily="34" charset="-122"/>
              <a:ea typeface="微软雅黑" panose="020b0503020204020204" pitchFamily="34" charset="-122"/>
            </a:endParaRPr>
          </a:p>
        </p:txBody>
      </p:sp>
      <p:sp>
        <p:nvSpPr>
          <p:cNvPr id="5" name="文本框 4"/>
          <p:cNvSpPr txBox="1"/>
          <p:nvPr/>
        </p:nvSpPr>
        <p:spPr>
          <a:xfrm>
            <a:off x="8121015" y="5257800"/>
            <a:ext cx="1304925" cy="368300"/>
          </a:xfrm>
          <a:prstGeom prst="rect">
            <a:avLst/>
          </a:prstGeom>
          <a:noFill/>
          <a:ln w="9525">
            <a:noFill/>
          </a:ln>
        </p:spPr>
        <p:txBody>
          <a:bodyPr wrap="square">
            <a:spAutoFit/>
          </a:bodyPr>
          <a:lstStyle/>
          <a:p>
            <a:pPr indent="0"/>
            <a:r>
              <a:rPr lang="zh-CN" b="1">
                <a:ea typeface="微软雅黑" panose="020b0503020204020204" pitchFamily="34" charset="-122"/>
              </a:rPr>
              <a:t>增加体重</a:t>
            </a:r>
            <a:endParaRPr lang="zh-CN" b="1">
              <a:ea typeface="微软雅黑" panose="020b0503020204020204" pitchFamily="34" charset="-122"/>
            </a:endParaRPr>
          </a:p>
        </p:txBody>
      </p:sp>
      <p:pic>
        <p:nvPicPr>
          <p:cNvPr id="16" name="图片 15"/>
          <p:cNvPicPr>
            <a:picLocks noChangeAspect="1"/>
          </p:cNvPicPr>
          <p:nvPr>
            <p:custDataLst>
              <p:tags r:id="rId6"/>
            </p:custDataLst>
          </p:nvPr>
        </p:nvPicPr>
        <p:blipFill>
          <a:blip r:embed="rId5"/>
          <a:stretch>
            <a:fillRect/>
          </a:stretch>
        </p:blipFill>
        <p:spPr>
          <a:xfrm>
            <a:off x="9425940" y="4048760"/>
            <a:ext cx="2790825" cy="28092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custDataLst>
              <p:tags r:id="rId3"/>
            </p:custDataLst>
          </p:nvPr>
        </p:nvSpPr>
        <p:spPr>
          <a:xfrm>
            <a:off x="888774" y="584285"/>
            <a:ext cx="3862705" cy="521970"/>
          </a:xfrm>
          <a:prstGeom prst="rect">
            <a:avLst/>
          </a:prstGeom>
          <a:solidFill>
            <a:srgbClr val="3386E1"/>
          </a:solidFill>
        </p:spPr>
        <p:txBody>
          <a:bodyPr wrap="none">
            <a:spAutoFit/>
          </a:bodyPr>
          <a:lstStyle/>
          <a:p>
            <a:pPr algn="l"/>
            <a:r>
              <a:rPr lang="en-US" altLang="zh-CN" sz="2800" b="1">
                <a:solidFill>
                  <a:schemeClr val="bg1"/>
                </a:solidFill>
                <a:latin typeface="Times New Roman" panose="02020603050405020304" charset="0"/>
                <a:cs typeface="Times New Roman" panose="02020603050405020304" charset="0"/>
                <a:sym typeface="+mn-lt"/>
              </a:rPr>
              <a:t>Eating chestnuts 吃栗子</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394460" y="1473835"/>
            <a:ext cx="10280650" cy="5384165"/>
          </a:xfrm>
          <a:prstGeom prst="rect">
            <a:avLst/>
          </a:prstGeom>
          <a:noFill/>
          <a:ln w="9525">
            <a:noFill/>
          </a:ln>
        </p:spPr>
        <p:txBody>
          <a:bodyPr>
            <a:noAutofit/>
          </a:bodyPr>
          <a:lstStyle/>
          <a:p>
            <a:pPr indent="457200" fontAlgn="auto">
              <a:lnSpc>
                <a:spcPct val="250000"/>
              </a:lnSpc>
            </a:pPr>
            <a:r>
              <a:rPr sz="2400">
                <a:highlight>
                  <a:srgbClr val="FFFFFF"/>
                </a:highlight>
                <a:latin typeface="Times New Roman" panose="02020603050405020304" charset="0"/>
                <a:ea typeface="微软雅黑" panose="020b0503020204020204" pitchFamily="34" charset="-122"/>
                <a:cs typeface="Times New Roman" panose="02020603050405020304" charset="0"/>
              </a:rPr>
              <a:t>Eating chestnuts during Frost's Descent is beneficial for one's health. Chestnuts</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 have a warm nature</a:t>
            </a:r>
            <a:r>
              <a:rPr sz="2400">
                <a:highlight>
                  <a:srgbClr val="FFFFFF"/>
                </a:highlight>
                <a:latin typeface="Times New Roman" panose="02020603050405020304" charset="0"/>
                <a:ea typeface="微软雅黑" panose="020b0503020204020204" pitchFamily="34" charset="-122"/>
                <a:cs typeface="Times New Roman" panose="02020603050405020304" charset="0"/>
              </a:rPr>
              <a:t> and</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 sweet flavor</a:t>
            </a:r>
            <a:r>
              <a:rPr sz="2400">
                <a:highlight>
                  <a:srgbClr val="FFFFFF"/>
                </a:highlight>
                <a:latin typeface="Times New Roman" panose="02020603050405020304" charset="0"/>
                <a:ea typeface="微软雅黑" panose="020b0503020204020204" pitchFamily="34" charset="-122"/>
                <a:cs typeface="Times New Roman" panose="02020603050405020304" charset="0"/>
              </a:rPr>
              <a:t>, and are good for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nourishing the</a:t>
            </a:r>
            <a:r>
              <a:rPr lang="en-US"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spleen</a:t>
            </a:r>
            <a:r>
              <a:rPr lang="en-US"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and stomach</a:t>
            </a:r>
            <a:r>
              <a:rPr sz="2400">
                <a:highlight>
                  <a:srgbClr val="FFFFFF"/>
                </a:highlight>
                <a:latin typeface="Times New Roman" panose="02020603050405020304" charset="0"/>
                <a:ea typeface="微软雅黑" panose="020b0503020204020204" pitchFamily="34" charset="-122"/>
                <a:cs typeface="Times New Roman" panose="02020603050405020304" charset="0"/>
              </a:rPr>
              <a:t>,</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b="1">
                <a:solidFill>
                  <a:srgbClr val="3386E1"/>
                </a:solidFill>
                <a:highlight>
                  <a:srgbClr val="FFFFFF"/>
                </a:highlight>
                <a:latin typeface="Times New Roman" panose="02020603050405020304" charset="0"/>
                <a:ea typeface="微软雅黑" panose="020b0503020204020204" pitchFamily="34" charset="-122"/>
                <a:cs typeface="Times New Roman" panose="02020603050405020304" charset="0"/>
              </a:rPr>
              <a:t>invigorating</a:t>
            </a:r>
            <a:r>
              <a:rPr lang="en-US" sz="2400" b="1">
                <a:solidFill>
                  <a:srgbClr val="3386E1"/>
                </a:solidFill>
                <a:highlight>
                  <a:srgbClr val="FFFFFF"/>
                </a:highlight>
                <a:latin typeface="Times New Roman" panose="02020603050405020304" charset="0"/>
                <a:ea typeface="微软雅黑" panose="020b0503020204020204" pitchFamily="34" charset="-122"/>
                <a:cs typeface="Times New Roman" panose="02020603050405020304" charset="0"/>
              </a:rPr>
              <a:t> </a:t>
            </a:r>
            <a:r>
              <a:rPr sz="2400" b="1">
                <a:solidFill>
                  <a:srgbClr val="3386E1"/>
                </a:solidFill>
                <a:highlight>
                  <a:srgbClr val="FFFFFF"/>
                </a:highlight>
                <a:latin typeface="Times New Roman" panose="02020603050405020304" charset="0"/>
                <a:ea typeface="微软雅黑" panose="020b0503020204020204" pitchFamily="34" charset="-122"/>
                <a:cs typeface="Times New Roman" panose="02020603050405020304" charset="0"/>
              </a:rPr>
              <a:t>the circulation of blood</a:t>
            </a:r>
            <a:r>
              <a:rPr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relieving coughs and reducing</a:t>
            </a:r>
            <a:r>
              <a:rPr lang="en-US"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sputum.</a:t>
            </a:r>
            <a:endPar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endParaRPr>
          </a:p>
        </p:txBody>
      </p:sp>
      <p:sp>
        <p:nvSpPr>
          <p:cNvPr id="5" name="文本框 4"/>
          <p:cNvSpPr txBox="1"/>
          <p:nvPr/>
        </p:nvSpPr>
        <p:spPr>
          <a:xfrm>
            <a:off x="4496435" y="4518025"/>
            <a:ext cx="470281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性温，味甘，滋养脾胃、活血、止咳化痰</a:t>
            </a:r>
            <a:endParaRPr lang="zh-CN" altLang="en-US" b="1">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5"/>
            </p:custDataLst>
          </p:nvPr>
        </p:nvPicPr>
        <p:blipFill>
          <a:blip r:embed="rId4"/>
          <a:srcRect l="26380" r="41079" b="13900"/>
          <a:stretch>
            <a:fillRect/>
          </a:stretch>
        </p:blipFill>
        <p:spPr>
          <a:xfrm>
            <a:off x="10535285" y="584200"/>
            <a:ext cx="1294765" cy="3425825"/>
          </a:xfrm>
          <a:prstGeom prst="rect">
            <a:avLst/>
          </a:prstGeom>
        </p:spPr>
      </p:pic>
      <p:sp>
        <p:nvSpPr>
          <p:cNvPr id="11" name="椭圆 10"/>
          <p:cNvSpPr/>
          <p:nvPr>
            <p:custDataLst>
              <p:tags r:id="rId6"/>
            </p:custDataLst>
          </p:nvPr>
        </p:nvSpPr>
        <p:spPr>
          <a:xfrm>
            <a:off x="9406255" y="4297045"/>
            <a:ext cx="2195195" cy="2064385"/>
          </a:xfrm>
          <a:prstGeom prst="ellipse">
            <a:avLst/>
          </a:prstGeom>
          <a:blipFill dpi="0" rotWithShape="1">
            <a:blip r:embed="rId7"/>
            <a:stretch>
              <a:fillRect/>
            </a:stretch>
          </a:blipFill>
          <a:ln>
            <a:solidFill>
              <a:srgbClr val="E84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custDataLst>
              <p:tags r:id="rId3"/>
            </p:custDataLst>
          </p:nvPr>
        </p:nvSpPr>
        <p:spPr>
          <a:xfrm>
            <a:off x="888774" y="584285"/>
            <a:ext cx="2873375" cy="521970"/>
          </a:xfrm>
          <a:prstGeom prst="rect">
            <a:avLst/>
          </a:prstGeom>
          <a:solidFill>
            <a:srgbClr val="3386E1"/>
          </a:solidFill>
        </p:spPr>
        <p:txBody>
          <a:bodyPr wrap="none">
            <a:spAutoFit/>
          </a:bodyPr>
          <a:lstStyle/>
          <a:p>
            <a:pPr algn="l"/>
            <a:r>
              <a:rPr lang="en-US" altLang="zh-CN" sz="2800" b="1">
                <a:solidFill>
                  <a:schemeClr val="bg1"/>
                </a:solidFill>
                <a:latin typeface="Times New Roman" panose="02020603050405020304" charset="0"/>
                <a:cs typeface="Times New Roman" panose="02020603050405020304" charset="0"/>
                <a:sym typeface="+mn-lt"/>
              </a:rPr>
              <a:t>Eating dates 吃枣</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889000" y="1550670"/>
            <a:ext cx="10664190" cy="3891915"/>
          </a:xfrm>
          <a:prstGeom prst="rect">
            <a:avLst/>
          </a:prstGeom>
          <a:noFill/>
          <a:ln w="9525">
            <a:noFill/>
          </a:ln>
        </p:spPr>
        <p:txBody>
          <a:bodyPr>
            <a:noAutofit/>
          </a:bodyPr>
          <a:lstStyle/>
          <a:p>
            <a:pPr indent="457200" fontAlgn="auto">
              <a:lnSpc>
                <a:spcPct val="250000"/>
              </a:lnSpc>
            </a:pPr>
            <a:r>
              <a:rPr sz="2400">
                <a:highlight>
                  <a:srgbClr val="FFFFFF"/>
                </a:highlight>
                <a:latin typeface="Times New Roman" panose="02020603050405020304" charset="0"/>
                <a:ea typeface="微软雅黑" panose="020b0503020204020204" pitchFamily="34" charset="-122"/>
                <a:cs typeface="Times New Roman" panose="02020603050405020304" charset="0"/>
              </a:rPr>
              <a:t>The date is one of the fruits on the market during Frost's Descent. Nutritious with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a great number of</a:t>
            </a:r>
            <a:r>
              <a:rPr sz="2400">
                <a:highlight>
                  <a:srgbClr val="FFFFFF"/>
                </a:highlight>
                <a:latin typeface="Times New Roman" panose="02020603050405020304" charset="0"/>
                <a:ea typeface="微软雅黑" panose="020b0503020204020204" pitchFamily="34" charset="-122"/>
                <a:cs typeface="Times New Roman" panose="02020603050405020304" charset="0"/>
              </a:rPr>
              <a:t> vitamins, dates can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nourish the blood</a:t>
            </a:r>
            <a:r>
              <a:rPr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decrease blood pressure</a:t>
            </a:r>
            <a:r>
              <a:rPr sz="2400">
                <a:highlight>
                  <a:srgbClr val="FFFFFF"/>
                </a:highlight>
                <a:latin typeface="Times New Roman" panose="02020603050405020304" charset="0"/>
                <a:ea typeface="微软雅黑" panose="020b0503020204020204" pitchFamily="34" charset="-122"/>
                <a:cs typeface="Times New Roman" panose="02020603050405020304" charset="0"/>
              </a:rPr>
              <a:t>, and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improve one's</a:t>
            </a:r>
            <a:r>
              <a:rPr lang="en-US"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immunity</a:t>
            </a:r>
            <a:r>
              <a:rPr sz="2400">
                <a:highlight>
                  <a:srgbClr val="FFFFFF"/>
                </a:highlight>
                <a:latin typeface="Times New Roman" panose="02020603050405020304" charset="0"/>
                <a:ea typeface="微软雅黑" panose="020b0503020204020204" pitchFamily="34" charset="-122"/>
                <a:cs typeface="Times New Roman" panose="02020603050405020304" charset="0"/>
              </a:rPr>
              <a:t>. But </a:t>
            </a:r>
            <a:r>
              <a:rPr sz="2400" b="1">
                <a:solidFill>
                  <a:srgbClr val="002060"/>
                </a:solidFill>
                <a:highlight>
                  <a:srgbClr val="FFFFFF"/>
                </a:highlight>
                <a:latin typeface="Times New Roman" panose="02020603050405020304" charset="0"/>
                <a:ea typeface="微软雅黑" panose="020b0503020204020204" pitchFamily="34" charset="-122"/>
                <a:cs typeface="Times New Roman" panose="02020603050405020304" charset="0"/>
              </a:rPr>
              <a:t>eating too many</a:t>
            </a:r>
            <a:r>
              <a:rPr sz="2400">
                <a:highlight>
                  <a:srgbClr val="FFFFFF"/>
                </a:highlight>
                <a:latin typeface="Times New Roman" panose="02020603050405020304" charset="0"/>
                <a:ea typeface="微软雅黑" panose="020b0503020204020204" pitchFamily="34" charset="-122"/>
                <a:cs typeface="Times New Roman" panose="02020603050405020304" charset="0"/>
              </a:rPr>
              <a:t> could be harmful.</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Rotten</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dates can cause headaches and</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dizzinessor even put people's lives</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 in danger</a:t>
            </a:r>
            <a:r>
              <a:rPr sz="2400">
                <a:highlight>
                  <a:srgbClr val="FFFFFF"/>
                </a:highlight>
                <a:latin typeface="Times New Roman" panose="02020603050405020304" charset="0"/>
                <a:ea typeface="微软雅黑" panose="020b0503020204020204" pitchFamily="34" charset="-122"/>
                <a:cs typeface="Times New Roman" panose="02020603050405020304" charset="0"/>
              </a:rPr>
              <a:t>.</a:t>
            </a:r>
            <a:endParaRPr sz="2400">
              <a:highlight>
                <a:srgbClr val="FFFFFF"/>
              </a:highlight>
              <a:latin typeface="Times New Roman" panose="02020603050405020304" charset="0"/>
              <a:ea typeface="微软雅黑" panose="020b0503020204020204" pitchFamily="34" charset="-122"/>
              <a:cs typeface="Times New Roman" panose="02020603050405020304" charset="0"/>
            </a:endParaRPr>
          </a:p>
        </p:txBody>
      </p:sp>
      <p:sp>
        <p:nvSpPr>
          <p:cNvPr id="4" name="文本框 3"/>
          <p:cNvSpPr txBox="1"/>
          <p:nvPr/>
        </p:nvSpPr>
        <p:spPr>
          <a:xfrm>
            <a:off x="3464560" y="3429000"/>
            <a:ext cx="609600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滋养血液，降低血压，提高免疫力</a:t>
            </a:r>
            <a:endParaRPr lang="zh-CN" altLang="en-US" b="1">
              <a:latin typeface="微软雅黑" panose="020b0503020204020204" pitchFamily="34" charset="-122"/>
              <a:ea typeface="微软雅黑" panose="020b0503020204020204" pitchFamily="34" charset="-122"/>
            </a:endParaRPr>
          </a:p>
        </p:txBody>
      </p:sp>
      <p:sp>
        <p:nvSpPr>
          <p:cNvPr id="5" name="文本框 4"/>
          <p:cNvSpPr txBox="1"/>
          <p:nvPr>
            <p:custDataLst>
              <p:tags r:id="rId4"/>
            </p:custDataLst>
          </p:nvPr>
        </p:nvSpPr>
        <p:spPr>
          <a:xfrm>
            <a:off x="7985760" y="5212080"/>
            <a:ext cx="157480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处于危险之中</a:t>
            </a:r>
            <a:endParaRPr lang="zh-CN" altLang="en-US" b="1">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6"/>
            </p:custDataLst>
          </p:nvPr>
        </p:nvPicPr>
        <p:blipFill>
          <a:blip r:embed="rId5"/>
          <a:stretch>
            <a:fillRect/>
          </a:stretch>
        </p:blipFill>
        <p:spPr>
          <a:xfrm>
            <a:off x="9456420" y="4126230"/>
            <a:ext cx="2534285" cy="27317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1"/>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custDataLst>
              <p:tags r:id="rId3"/>
            </p:custDataLst>
          </p:nvPr>
        </p:nvSpPr>
        <p:spPr>
          <a:xfrm>
            <a:off x="888774" y="584285"/>
            <a:ext cx="4932680" cy="521970"/>
          </a:xfrm>
          <a:prstGeom prst="rect">
            <a:avLst/>
          </a:prstGeom>
          <a:solidFill>
            <a:srgbClr val="3386E1"/>
          </a:solidFill>
        </p:spPr>
        <p:txBody>
          <a:bodyPr wrap="none">
            <a:spAutoFit/>
          </a:bodyPr>
          <a:lstStyle/>
          <a:p>
            <a:pPr algn="l"/>
            <a:r>
              <a:rPr lang="en-US" altLang="zh-CN" sz="2800" b="1">
                <a:solidFill>
                  <a:schemeClr val="bg1"/>
                </a:solidFill>
                <a:latin typeface="Times New Roman" panose="02020603050405020304" charset="0"/>
                <a:cs typeface="Times New Roman" panose="02020603050405020304" charset="0"/>
                <a:sym typeface="+mn-lt"/>
              </a:rPr>
              <a:t>Frost's Descent Festival 霜降节</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889000" y="1483360"/>
            <a:ext cx="10664190" cy="3891915"/>
          </a:xfrm>
          <a:prstGeom prst="rect">
            <a:avLst/>
          </a:prstGeom>
          <a:noFill/>
          <a:ln w="9525">
            <a:noFill/>
          </a:ln>
        </p:spPr>
        <p:txBody>
          <a:bodyPr>
            <a:noAutofit/>
          </a:bodyPr>
          <a:lstStyle/>
          <a:p>
            <a:pPr indent="457200" fontAlgn="auto">
              <a:lnSpc>
                <a:spcPct val="200000"/>
              </a:lnSpc>
            </a:pPr>
            <a:r>
              <a:rPr sz="2400">
                <a:highlight>
                  <a:srgbClr val="FFFFFF"/>
                </a:highlight>
                <a:latin typeface="Times New Roman" panose="02020603050405020304" charset="0"/>
                <a:ea typeface="微软雅黑" panose="020b0503020204020204" pitchFamily="34" charset="-122"/>
                <a:cs typeface="Times New Roman" panose="02020603050405020304" charset="0"/>
              </a:rPr>
              <a:t>People in areas such as Daxin county in Guangxi Zhuang</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autonomous</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region celebrate the first day of Frost's Descent. In the Frost's Descent Festival, the Zhuang people offer sacrifices, dance and sing folk songs. With a history of more than 360 years, the festival is to</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commemorate</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Cen Yuyin, a heroine in battles </a:t>
            </a:r>
            <a:r>
              <a:rPr sz="2400">
                <a:solidFill>
                  <a:srgbClr val="FF0000"/>
                </a:solidFill>
                <a:highlight>
                  <a:srgbClr val="FFFFFF"/>
                </a:highlight>
                <a:latin typeface="Times New Roman" panose="02020603050405020304" charset="0"/>
                <a:ea typeface="微软雅黑" panose="020b0503020204020204" pitchFamily="34" charset="-122"/>
                <a:cs typeface="Times New Roman" panose="02020603050405020304" charset="0"/>
              </a:rPr>
              <a:t>against</a:t>
            </a:r>
            <a:r>
              <a:rPr sz="2400">
                <a:highlight>
                  <a:srgbClr val="FFFFFF"/>
                </a:highlight>
                <a:latin typeface="Times New Roman" panose="02020603050405020304" charset="0"/>
                <a:ea typeface="微软雅黑" panose="020b0503020204020204" pitchFamily="34" charset="-122"/>
                <a:cs typeface="Times New Roman" panose="02020603050405020304" charset="0"/>
              </a:rPr>
              <a:t> foreign</a:t>
            </a:r>
            <a:r>
              <a:rPr lang="en-US" sz="2400">
                <a:highlight>
                  <a:srgbClr val="FFFFFF"/>
                </a:highlight>
                <a:latin typeface="Times New Roman" panose="02020603050405020304" charset="0"/>
                <a:ea typeface="微软雅黑" panose="020b0503020204020204" pitchFamily="34" charset="-122"/>
                <a:cs typeface="Times New Roman" panose="02020603050405020304" charset="0"/>
              </a:rPr>
              <a:t> </a:t>
            </a:r>
            <a:r>
              <a:rPr sz="2400">
                <a:highlight>
                  <a:srgbClr val="FFFFFF"/>
                </a:highlight>
                <a:latin typeface="Times New Roman" panose="02020603050405020304" charset="0"/>
                <a:ea typeface="微软雅黑" panose="020b0503020204020204" pitchFamily="34" charset="-122"/>
                <a:cs typeface="Times New Roman" panose="02020603050405020304" charset="0"/>
              </a:rPr>
              <a:t>aggression.</a:t>
            </a:r>
            <a:endParaRPr sz="2400">
              <a:highlight>
                <a:srgbClr val="FFFFFF"/>
              </a:highlight>
              <a:latin typeface="Times New Roman" panose="02020603050405020304" charset="0"/>
              <a:ea typeface="微软雅黑" panose="020b0503020204020204" pitchFamily="34" charset="-122"/>
              <a:cs typeface="Times New Roman" panose="02020603050405020304" charset="0"/>
            </a:endParaRPr>
          </a:p>
        </p:txBody>
      </p:sp>
      <p:pic>
        <p:nvPicPr>
          <p:cNvPr id="9" name="图片 8"/>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flipH="1">
            <a:off x="10568305" y="217170"/>
            <a:ext cx="1623695" cy="2436495"/>
          </a:xfrm>
          <a:prstGeom prst="rect">
            <a:avLst/>
          </a:prstGeom>
        </p:spPr>
      </p:pic>
      <p:sp>
        <p:nvSpPr>
          <p:cNvPr id="5" name="文本框 4"/>
          <p:cNvSpPr txBox="1"/>
          <p:nvPr>
            <p:custDataLst>
              <p:tags r:id="rId6"/>
            </p:custDataLst>
          </p:nvPr>
        </p:nvSpPr>
        <p:spPr>
          <a:xfrm>
            <a:off x="4275455" y="4514850"/>
            <a:ext cx="1111885" cy="455295"/>
          </a:xfrm>
          <a:prstGeom prst="rect">
            <a:avLst/>
          </a:prstGeom>
          <a:noFill/>
        </p:spPr>
        <p:txBody>
          <a:bodyPr wrap="square" rtlCol="0">
            <a:noAutofit/>
          </a:bodyPr>
          <a:lstStyle/>
          <a:p>
            <a:r>
              <a:rPr lang="zh-CN" altLang="en-US" b="1">
                <a:latin typeface="微软雅黑" panose="020b0503020204020204" pitchFamily="34" charset="-122"/>
                <a:ea typeface="微软雅黑" panose="020b0503020204020204" pitchFamily="34" charset="-122"/>
              </a:rPr>
              <a:t>纪念</a:t>
            </a:r>
            <a:endParaRPr lang="zh-CN" altLang="en-US" b="1">
              <a:latin typeface="微软雅黑" panose="020b0503020204020204" pitchFamily="34" charset="-122"/>
              <a:ea typeface="微软雅黑" panose="020b0503020204020204" pitchFamily="34" charset="-122"/>
            </a:endParaRPr>
          </a:p>
        </p:txBody>
      </p:sp>
      <p:sp>
        <p:nvSpPr>
          <p:cNvPr id="2" name="文本框 1"/>
          <p:cNvSpPr txBox="1"/>
          <p:nvPr>
            <p:custDataLst>
              <p:tags r:id="rId7"/>
            </p:custDataLst>
          </p:nvPr>
        </p:nvSpPr>
        <p:spPr>
          <a:xfrm>
            <a:off x="9258300" y="4514850"/>
            <a:ext cx="1111885" cy="455295"/>
          </a:xfrm>
          <a:prstGeom prst="rect">
            <a:avLst/>
          </a:prstGeom>
          <a:noFill/>
        </p:spPr>
        <p:txBody>
          <a:bodyPr wrap="square" rtlCol="0">
            <a:noAutofit/>
          </a:bodyPr>
          <a:lstStyle/>
          <a:p>
            <a:r>
              <a:rPr lang="zh-CN" altLang="en-US" b="1">
                <a:latin typeface="微软雅黑" panose="020b0503020204020204" pitchFamily="34" charset="-122"/>
                <a:ea typeface="微软雅黑" panose="020b0503020204020204" pitchFamily="34" charset="-122"/>
              </a:rPr>
              <a:t>对抗</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4" name="矩形 13"/>
          <p:cNvSpPr/>
          <p:nvPr/>
        </p:nvSpPr>
        <p:spPr>
          <a:xfrm>
            <a:off x="3397885" y="2409825"/>
            <a:ext cx="3441700" cy="1938020"/>
          </a:xfrm>
          <a:prstGeom prst="rect">
            <a:avLst/>
          </a:prstGeom>
        </p:spPr>
        <p:txBody>
          <a:bodyPr wrap="square">
            <a:spAutoFit/>
          </a:bodyPr>
          <a:lstStyle/>
          <a:p>
            <a:pPr indent="0" fontAlgn="auto">
              <a:lnSpc>
                <a:spcPct val="150000"/>
              </a:lnSpc>
            </a:pPr>
            <a:r>
              <a:rPr lang="en-US" sz="4000" b="1">
                <a:solidFill>
                  <a:schemeClr val="bg1"/>
                </a:solidFill>
                <a:latin typeface="Times New Roman" panose="02020603050405020304" charset="0"/>
                <a:cs typeface="Times New Roman" panose="02020603050405020304" charset="0"/>
                <a:sym typeface="+mn-lt"/>
              </a:rPr>
              <a:t>Part Four</a:t>
            </a:r>
            <a:endParaRPr lang="en-US" sz="4000" b="1">
              <a:solidFill>
                <a:schemeClr val="bg1"/>
              </a:solidFill>
              <a:latin typeface="Times New Roman" panose="02020603050405020304" charset="0"/>
              <a:cs typeface="Times New Roman" panose="02020603050405020304" charset="0"/>
              <a:sym typeface="+mn-lt"/>
            </a:endParaRPr>
          </a:p>
          <a:p>
            <a:pPr indent="0" fontAlgn="auto">
              <a:lnSpc>
                <a:spcPct val="150000"/>
              </a:lnSpc>
            </a:pPr>
            <a:r>
              <a:rPr lang="en-US" sz="4000" b="1">
                <a:solidFill>
                  <a:schemeClr val="bg1"/>
                </a:solidFill>
                <a:latin typeface="Times New Roman" panose="02020603050405020304" charset="0"/>
                <a:cs typeface="Times New Roman" panose="02020603050405020304" charset="0"/>
                <a:sym typeface="+mn-lt"/>
              </a:rPr>
              <a:t>Practice</a:t>
            </a:r>
            <a:endParaRPr lang="en-US" sz="40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矩形 7"/>
          <p:cNvSpPr/>
          <p:nvPr/>
        </p:nvSpPr>
        <p:spPr>
          <a:xfrm>
            <a:off x="888774" y="584285"/>
            <a:ext cx="1604010" cy="583565"/>
          </a:xfrm>
          <a:prstGeom prst="rect">
            <a:avLst/>
          </a:prstGeom>
          <a:solidFill>
            <a:srgbClr val="3386E1"/>
          </a:solidFill>
        </p:spPr>
        <p:txBody>
          <a:bodyPr wrap="none">
            <a:spAutoFit/>
          </a:bodyPr>
          <a:lstStyle/>
          <a:p>
            <a:r>
              <a:rPr lang="en-US" altLang="zh-CN" sz="3200" b="1">
                <a:solidFill>
                  <a:schemeClr val="bg1"/>
                </a:solidFill>
                <a:latin typeface="Times New Roman" panose="02020603050405020304" charset="0"/>
                <a:cs typeface="Times New Roman" panose="02020603050405020304" charset="0"/>
                <a:sym typeface="+mn-lt"/>
              </a:rPr>
              <a:t>Practice</a:t>
            </a:r>
            <a:endParaRPr lang="en-US" altLang="zh-CN" sz="3200" b="1">
              <a:solidFill>
                <a:schemeClr val="bg1"/>
              </a:solidFill>
              <a:latin typeface="Times New Roman" panose="02020603050405020304" charset="0"/>
              <a:cs typeface="Times New Roman" panose="02020603050405020304" charset="0"/>
              <a:sym typeface="+mn-lt"/>
            </a:endParaRPr>
          </a:p>
        </p:txBody>
      </p:sp>
      <p:pic>
        <p:nvPicPr>
          <p:cNvPr id="2" name="图片 1"/>
          <p:cNvPicPr>
            <a:picLocks noChangeAspect="1"/>
          </p:cNvPicPr>
          <p:nvPr/>
        </p:nvPicPr>
        <p:blipFill>
          <a:blip r:embed="rId3"/>
          <a:stretch>
            <a:fillRect/>
          </a:stretch>
        </p:blipFill>
        <p:spPr>
          <a:xfrm>
            <a:off x="9450705" y="307340"/>
            <a:ext cx="2308225" cy="2552065"/>
          </a:xfrm>
          <a:prstGeom prst="rect">
            <a:avLst/>
          </a:prstGeom>
        </p:spPr>
      </p:pic>
      <p:sp>
        <p:nvSpPr>
          <p:cNvPr id="100" name="文本框 99"/>
          <p:cNvSpPr txBox="1"/>
          <p:nvPr/>
        </p:nvSpPr>
        <p:spPr>
          <a:xfrm>
            <a:off x="1340485" y="1517650"/>
            <a:ext cx="9973945" cy="4523105"/>
          </a:xfrm>
          <a:prstGeom prst="rect">
            <a:avLst/>
          </a:prstGeom>
          <a:noFill/>
          <a:ln w="9525">
            <a:noFill/>
          </a:ln>
        </p:spPr>
        <p:txBody>
          <a:bodyPr wrap="square">
            <a:spAutoFit/>
          </a:bodyPr>
          <a:lstStyle/>
          <a:p>
            <a:pPr indent="0" fontAlgn="auto">
              <a:lnSpc>
                <a:spcPct val="150000"/>
              </a:lnSpc>
            </a:pPr>
            <a:r>
              <a:rPr lang="zh-CN" sz="2400" b="1">
                <a:highlight>
                  <a:srgbClr val="FFFFFF"/>
                </a:highlight>
                <a:latin typeface="Times New Roman" panose="02020603050405020304" charset="0"/>
                <a:ea typeface="微软雅黑" panose="020b0503020204020204" pitchFamily="34" charset="-122"/>
                <a:cs typeface="Times New Roman" panose="02020603050405020304" charset="0"/>
              </a:rPr>
              <a:t>阅读理解。</a:t>
            </a:r>
            <a:r>
              <a:rPr lang="en-US" sz="2400" b="0">
                <a:latin typeface="Times New Roman" panose="02020603050405020304" charset="0"/>
                <a:ea typeface="微软雅黑" panose="020b0503020204020204" pitchFamily="34" charset="-122"/>
                <a:cs typeface="Times New Roman" panose="02020603050405020304" charset="0"/>
              </a:rPr>
              <a:t>1. Which of the following is not true about Frost’s Descent?A. The frost begins to appear.B.It is the last solar term of autumn.C.It usually encounters late autumn.D. Water vapor turns into frozen ice.2. We can infer from the passage that frost is</a:t>
            </a:r>
            <a:r>
              <a:rPr lang="en-US" sz="2400" b="0" u="sng">
                <a:latin typeface="Times New Roman" panose="02020603050405020304" charset="0"/>
                <a:ea typeface="微软雅黑" panose="020b0503020204020204" pitchFamily="34" charset="-122"/>
                <a:cs typeface="Times New Roman" panose="02020603050405020304" charset="0"/>
              </a:rPr>
              <a:t>        </a:t>
            </a:r>
            <a:r>
              <a:rPr lang="en-US" sz="2400" b="0">
                <a:latin typeface="Times New Roman" panose="02020603050405020304" charset="0"/>
                <a:ea typeface="微软雅黑" panose="020b0503020204020204" pitchFamily="34" charset="-122"/>
                <a:cs typeface="Times New Roman" panose="02020603050405020304" charset="0"/>
              </a:rPr>
              <a:t>.A. frozen water    B. white ice crystal     C. frozen ice      D. frozen vapor
</a:t>
            </a:r>
            <a:endParaRPr lang="en-US" altLang="en-US" sz="2400" b="0">
              <a:latin typeface="Times New Roman" panose="02020603050405020304" charset="0"/>
              <a:ea typeface="微软雅黑" panose="020b0503020204020204" pitchFamily="34" charset="-122"/>
              <a:cs typeface="Times New Roman" panose="02020603050405020304" charset="0"/>
            </a:endParaRPr>
          </a:p>
        </p:txBody>
      </p:sp>
      <p:sp>
        <p:nvSpPr>
          <p:cNvPr id="3" name="文本框 2"/>
          <p:cNvSpPr txBox="1"/>
          <p:nvPr/>
        </p:nvSpPr>
        <p:spPr>
          <a:xfrm>
            <a:off x="8153400" y="2715260"/>
            <a:ext cx="662305" cy="532765"/>
          </a:xfrm>
          <a:prstGeom prst="rect">
            <a:avLst/>
          </a:prstGeom>
          <a:noFill/>
        </p:spPr>
        <p:txBody>
          <a:bodyPr wrap="square" rtlCol="0">
            <a:noAutofit/>
          </a:bodyPr>
          <a:lstStyle/>
          <a:p>
            <a:r>
              <a:rPr lang="en-US" altLang="zh-CN" sz="2800" b="1">
                <a:solidFill>
                  <a:srgbClr val="FF0000"/>
                </a:solidFill>
                <a:latin typeface="Times New Roman" panose="02020603050405020304" charset="0"/>
                <a:cs typeface="Times New Roman" panose="02020603050405020304" charset="0"/>
              </a:rPr>
              <a:t>D</a:t>
            </a:r>
            <a:endParaRPr lang="en-US" altLang="zh-CN" sz="2800" b="1">
              <a:solidFill>
                <a:srgbClr val="FF0000"/>
              </a:solidFill>
              <a:latin typeface="Times New Roman" panose="02020603050405020304" charset="0"/>
              <a:cs typeface="Times New Roman" panose="02020603050405020304" charset="0"/>
            </a:endParaRPr>
          </a:p>
        </p:txBody>
      </p:sp>
      <p:sp>
        <p:nvSpPr>
          <p:cNvPr id="4" name="文本框 3"/>
          <p:cNvSpPr txBox="1"/>
          <p:nvPr>
            <p:custDataLst>
              <p:tags r:id="rId4"/>
            </p:custDataLst>
          </p:nvPr>
        </p:nvSpPr>
        <p:spPr>
          <a:xfrm>
            <a:off x="7099935" y="4800600"/>
            <a:ext cx="673735" cy="532765"/>
          </a:xfrm>
          <a:prstGeom prst="rect">
            <a:avLst/>
          </a:prstGeom>
          <a:noFill/>
        </p:spPr>
        <p:txBody>
          <a:bodyPr wrap="square" rtlCol="0">
            <a:noAutofit/>
          </a:bodyPr>
          <a:lstStyle/>
          <a:p>
            <a:r>
              <a:rPr lang="en-US" altLang="zh-CN" sz="2800" b="1">
                <a:solidFill>
                  <a:srgbClr val="FF0000"/>
                </a:solidFill>
                <a:latin typeface="Times New Roman" panose="02020603050405020304" charset="0"/>
                <a:cs typeface="Times New Roman" panose="02020603050405020304" charset="0"/>
              </a:rPr>
              <a:t>B</a:t>
            </a:r>
            <a:endParaRPr lang="en-US" altLang="zh-CN" sz="2800" b="1">
              <a:solidFill>
                <a:srgbClr val="FF0000"/>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9450705" y="307340"/>
            <a:ext cx="2308225" cy="2552065"/>
          </a:xfrm>
          <a:prstGeom prst="rect">
            <a:avLst/>
          </a:prstGeom>
        </p:spPr>
      </p:pic>
      <p:sp>
        <p:nvSpPr>
          <p:cNvPr id="100" name="文本框 99"/>
          <p:cNvSpPr txBox="1"/>
          <p:nvPr/>
        </p:nvSpPr>
        <p:spPr>
          <a:xfrm>
            <a:off x="1152525" y="1365250"/>
            <a:ext cx="10763885" cy="4655185"/>
          </a:xfrm>
          <a:prstGeom prst="rect">
            <a:avLst/>
          </a:prstGeom>
          <a:noFill/>
          <a:ln w="9525">
            <a:noFill/>
          </a:ln>
        </p:spPr>
        <p:txBody>
          <a:bodyPr wrap="square">
            <a:noAutofit/>
          </a:bodyPr>
          <a:lstStyle/>
          <a:p>
            <a:pPr indent="0" fontAlgn="auto">
              <a:lnSpc>
                <a:spcPct val="150000"/>
              </a:lnSpc>
            </a:pPr>
            <a:r>
              <a:rPr lang="zh-CN" sz="2400" b="1">
                <a:highlight>
                  <a:srgbClr val="FFFFFF"/>
                </a:highlight>
                <a:latin typeface="Times New Roman" panose="02020603050405020304" charset="0"/>
                <a:ea typeface="微软雅黑" panose="020b0503020204020204" pitchFamily="34" charset="-122"/>
                <a:cs typeface="Times New Roman" panose="02020603050405020304" charset="0"/>
              </a:rPr>
              <a:t>阅读理解。</a:t>
            </a:r>
            <a:r>
              <a:rPr lang="en-US" sz="2400" b="0">
                <a:latin typeface="Times New Roman" panose="02020603050405020304" charset="0"/>
                <a:ea typeface="微软雅黑" panose="020b0503020204020204" pitchFamily="34" charset="-122"/>
                <a:cs typeface="Times New Roman" panose="02020603050405020304" charset="0"/>
              </a:rPr>
              <a:t>3. What’s the meaning of the underlined word “invigorating”?A.stimulating        B. improving      C.promoting     D.relieving4. These are the benefits of the fruit except that</a:t>
            </a:r>
            <a:r>
              <a:rPr lang="en-US" sz="2400" b="0" u="sng">
                <a:latin typeface="Times New Roman" panose="02020603050405020304" charset="0"/>
                <a:ea typeface="微软雅黑" panose="020b0503020204020204" pitchFamily="34" charset="-122"/>
                <a:cs typeface="Times New Roman" panose="02020603050405020304" charset="0"/>
              </a:rPr>
              <a:t>        </a:t>
            </a:r>
            <a:r>
              <a:rPr lang="en-US" sz="2400" b="0">
                <a:latin typeface="Times New Roman" panose="02020603050405020304" charset="0"/>
                <a:ea typeface="微软雅黑" panose="020b0503020204020204" pitchFamily="34" charset="-122"/>
                <a:cs typeface="Times New Roman" panose="02020603050405020304" charset="0"/>
              </a:rPr>
              <a:t>.A.eating persimmons can resist the cold.B.eating apples can help one’s digestion.C.eating pears can reduce sputum.D.eating rotten dates can cause dizziness.
</a:t>
            </a:r>
            <a:endParaRPr lang="en-US" altLang="en-US" sz="2400" b="0">
              <a:latin typeface="Times New Roman" panose="02020603050405020304" charset="0"/>
              <a:ea typeface="微软雅黑" panose="020b0503020204020204" pitchFamily="34" charset="-122"/>
              <a:cs typeface="Times New Roman" panose="02020603050405020304" charset="0"/>
            </a:endParaRPr>
          </a:p>
        </p:txBody>
      </p:sp>
      <p:sp>
        <p:nvSpPr>
          <p:cNvPr id="3" name="矩形 2"/>
          <p:cNvSpPr/>
          <p:nvPr>
            <p:custDataLst>
              <p:tags r:id="rId4"/>
            </p:custDataLst>
          </p:nvPr>
        </p:nvSpPr>
        <p:spPr>
          <a:xfrm>
            <a:off x="888774" y="584285"/>
            <a:ext cx="1604010" cy="583565"/>
          </a:xfrm>
          <a:prstGeom prst="rect">
            <a:avLst/>
          </a:prstGeom>
          <a:solidFill>
            <a:srgbClr val="3386E1"/>
          </a:solidFill>
        </p:spPr>
        <p:txBody>
          <a:bodyPr wrap="none">
            <a:spAutoFit/>
          </a:bodyPr>
          <a:lstStyle/>
          <a:p>
            <a:r>
              <a:rPr lang="en-US" altLang="zh-CN" sz="3200" b="1">
                <a:solidFill>
                  <a:schemeClr val="bg1"/>
                </a:solidFill>
                <a:latin typeface="Times New Roman" panose="02020603050405020304" charset="0"/>
                <a:cs typeface="Times New Roman" panose="02020603050405020304" charset="0"/>
                <a:sym typeface="+mn-lt"/>
              </a:rPr>
              <a:t>Practice</a:t>
            </a:r>
            <a:endParaRPr lang="en-US" altLang="zh-CN" sz="3200" b="1">
              <a:solidFill>
                <a:schemeClr val="bg1"/>
              </a:solidFill>
              <a:latin typeface="Times New Roman" panose="02020603050405020304" charset="0"/>
              <a:cs typeface="Times New Roman" panose="02020603050405020304" charset="0"/>
              <a:sym typeface="+mn-lt"/>
            </a:endParaRPr>
          </a:p>
        </p:txBody>
      </p:sp>
      <p:sp>
        <p:nvSpPr>
          <p:cNvPr id="4" name="文本框 3"/>
          <p:cNvSpPr txBox="1"/>
          <p:nvPr>
            <p:custDataLst>
              <p:tags r:id="rId5"/>
            </p:custDataLst>
          </p:nvPr>
        </p:nvSpPr>
        <p:spPr>
          <a:xfrm>
            <a:off x="9020175" y="2496185"/>
            <a:ext cx="64071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A</a:t>
            </a:r>
            <a:endParaRPr lang="en-US" altLang="zh-CN" sz="2800" b="1">
              <a:solidFill>
                <a:srgbClr val="FF0000"/>
              </a:solidFill>
              <a:latin typeface="Times New Roman" panose="02020603050405020304" charset="0"/>
              <a:cs typeface="Times New Roman" panose="02020603050405020304" charset="0"/>
            </a:endParaRPr>
          </a:p>
        </p:txBody>
      </p:sp>
      <p:sp>
        <p:nvSpPr>
          <p:cNvPr id="5" name="文本框 4"/>
          <p:cNvSpPr txBox="1"/>
          <p:nvPr>
            <p:custDataLst>
              <p:tags r:id="rId6"/>
            </p:custDataLst>
          </p:nvPr>
        </p:nvSpPr>
        <p:spPr>
          <a:xfrm>
            <a:off x="7012305" y="3088640"/>
            <a:ext cx="706755" cy="543560"/>
          </a:xfrm>
          <a:prstGeom prst="rect">
            <a:avLst/>
          </a:prstGeom>
          <a:noFill/>
        </p:spPr>
        <p:txBody>
          <a:bodyPr wrap="square" rtlCol="0">
            <a:noAutofit/>
          </a:bodyPr>
          <a:lstStyle/>
          <a:p>
            <a:r>
              <a:rPr lang="en-US" altLang="zh-CN" sz="2800" b="1">
                <a:solidFill>
                  <a:srgbClr val="FF0000"/>
                </a:solidFill>
                <a:latin typeface="Times New Roman" panose="02020603050405020304" charset="0"/>
                <a:cs typeface="Times New Roman" panose="02020603050405020304" charset="0"/>
              </a:rPr>
              <a:t>D</a:t>
            </a:r>
            <a:endParaRPr lang="en-US" altLang="zh-CN" sz="2800" b="1">
              <a:solidFill>
                <a:srgbClr val="FF0000"/>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00" name="文本框 99"/>
          <p:cNvSpPr txBox="1"/>
          <p:nvPr/>
        </p:nvSpPr>
        <p:spPr>
          <a:xfrm>
            <a:off x="1053465" y="372110"/>
            <a:ext cx="8317230" cy="6113780"/>
          </a:xfrm>
          <a:prstGeom prst="rect">
            <a:avLst/>
          </a:prstGeom>
          <a:noFill/>
          <a:ln w="9525">
            <a:noFill/>
          </a:ln>
        </p:spPr>
        <p:txBody>
          <a:bodyPr wrap="square">
            <a:noAutofit/>
          </a:bodyPr>
          <a:lstStyle/>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选词填空。（用单词的适当形式填空）</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descent  quench    invigorate   immunity         commemorate</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aggression      rot        dizzy      thirst      moisten</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1.She took a sip of water</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her dry throat. </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2.A series of movies will be shown</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 the 30th anniversary of his death.</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3.They were all</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 so I gave them a drink. </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4.They acquire an</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 to culture shock.</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5.All the contributors were of African</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6.Scoop out the </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part of the pear.</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7.A sudden</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 overpowered him.</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8.Take a deep breath in to </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 you.</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9.We must demonstrate that</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will not pay.</a:t>
            </a:r>
            <a:endParaRPr sz="2000">
              <a:latin typeface="Times New Roman" panose="02020603050405020304" charset="0"/>
              <a:ea typeface="微软雅黑" panose="020b0503020204020204" pitchFamily="34" charset="-122"/>
              <a:cs typeface="Times New Roman" panose="02020603050405020304" charset="0"/>
            </a:endParaRPr>
          </a:p>
          <a:p>
            <a:pPr indent="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10. He stopped to quench his </a:t>
            </a:r>
            <a:r>
              <a:rPr sz="2000" u="sng">
                <a:latin typeface="Times New Roman" panose="02020603050405020304" charset="0"/>
                <a:ea typeface="微软雅黑" panose="020b0503020204020204" pitchFamily="34" charset="-122"/>
                <a:cs typeface="Times New Roman" panose="02020603050405020304" charset="0"/>
              </a:rPr>
              <a:t>           </a:t>
            </a:r>
            <a:r>
              <a:rPr sz="2000">
                <a:latin typeface="Times New Roman" panose="02020603050405020304" charset="0"/>
                <a:ea typeface="微软雅黑" panose="020b0503020204020204" pitchFamily="34" charset="-122"/>
                <a:cs typeface="Times New Roman" panose="02020603050405020304" charset="0"/>
              </a:rPr>
              <a:t>at a stream. </a:t>
            </a:r>
            <a:endParaRPr sz="2000">
              <a:latin typeface="Times New Roman" panose="02020603050405020304" charset="0"/>
              <a:ea typeface="微软雅黑" panose="020b0503020204020204" pitchFamily="34" charset="-122"/>
              <a:cs typeface="Times New Roman" panose="02020603050405020304" charset="0"/>
            </a:endParaRPr>
          </a:p>
        </p:txBody>
      </p:sp>
      <p:pic>
        <p:nvPicPr>
          <p:cNvPr id="14" name="图片 13"/>
          <p:cNvPicPr>
            <a:picLocks noChangeAspect="1"/>
          </p:cNvPicPr>
          <p:nvPr>
            <p:custDataLst>
              <p:tags r:id="rId4"/>
            </p:custDataLst>
          </p:nvPr>
        </p:nvPicPr>
        <p:blipFill>
          <a:blip r:embed="rId3"/>
          <a:stretch>
            <a:fillRect/>
          </a:stretch>
        </p:blipFill>
        <p:spPr>
          <a:xfrm>
            <a:off x="7976461" y="3291307"/>
            <a:ext cx="3640947" cy="34285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 2"/>
          <p:cNvPicPr/>
          <p:nvPr>
            <p:custDataLst>
              <p:tags r:id="rId4"/>
            </p:custDataLst>
          </p:nvPr>
        </p:nvPicPr>
        <p:blipFill>
          <a:blip r:embed="rId3"/>
          <a:stretch>
            <a:fillRect/>
          </a:stretch>
        </p:blipFill>
        <p:spPr>
          <a:xfrm>
            <a:off x="3383915" y="560705"/>
            <a:ext cx="5801360" cy="5735955"/>
          </a:xfrm>
          <a:prstGeom prst="ellipse">
            <a:avLst/>
          </a:prstGeom>
          <a:noFill/>
          <a:ln w="9525">
            <a:noFill/>
          </a:ln>
        </p:spPr>
      </p:pic>
      <p:pic>
        <p:nvPicPr>
          <p:cNvPr id="30" name="图片 29"/>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9257665" y="86995"/>
            <a:ext cx="3241675" cy="3241675"/>
          </a:xfrm>
          <a:prstGeom prst="rect">
            <a:avLst/>
          </a:prstGeom>
        </p:spPr>
      </p:pic>
    </p:spTree>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custDataLst>
              <p:tags r:id="rId2"/>
            </p:custDataLst>
          </p:nvPr>
        </p:nvSpPr>
        <p:spPr>
          <a:xfrm>
            <a:off x="288290" y="299085"/>
            <a:ext cx="11903710" cy="6558915"/>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aphicFrame>
        <p:nvGraphicFramePr>
          <p:cNvPr id="4" name="表格 3"/>
          <p:cNvGraphicFramePr>
            <a:graphicFrameLocks noGrp="1"/>
          </p:cNvGraphicFramePr>
          <p:nvPr>
            <p:custDataLst>
              <p:tags r:id="rId3"/>
            </p:custDataLst>
          </p:nvPr>
        </p:nvGraphicFramePr>
        <p:xfrm>
          <a:off x="878205" y="302260"/>
          <a:ext cx="10814685" cy="6300470"/>
        </p:xfrm>
        <a:graphic>
          <a:graphicData uri="http://schemas.openxmlformats.org/drawingml/2006/table">
            <a:tbl>
              <a:tblPr firstRow="1" firstCol="1" bandRow="1">
                <a:tableStyleId>{5C22544A-7EE6-4342-B048-85BDC9FD1C3A}</a:tableStyleId>
              </a:tblPr>
              <a:tblGrid>
                <a:gridCol w="2529840"/>
                <a:gridCol w="1219835"/>
                <a:gridCol w="7065010"/>
              </a:tblGrid>
              <a:tr h="607060">
                <a:tc gridSpan="3">
                  <a:txBody>
                    <a:bodyPr vert="horz" wrap="square"/>
                    <a:lstStyle/>
                    <a:p>
                      <a:pPr algn="ctr">
                        <a:spcAft>
                          <a:spcPct val="0"/>
                        </a:spcAft>
                      </a:pPr>
                      <a:r>
                        <a:rPr lang="en-US" sz="3200" kern="0">
                          <a:solidFill>
                            <a:schemeClr val="tx1"/>
                          </a:solidFill>
                          <a:effectLst/>
                          <a:latin typeface="Times New Roman" panose="02020603050405020304" charset="0"/>
                          <a:cs typeface="Times New Roman" panose="02020603050405020304" charset="0"/>
                        </a:rPr>
                        <a:t>Autumn</a:t>
                      </a:r>
                      <a:endParaRPr lang="en-US" sz="3200"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hMerge="1">
                  <a:txBody>
                    <a:bodyPr vert="horz" wrap="square"/>
                    <a:lstStyle/>
                    <a:p/>
                  </a:txBody>
                  <a:tcPr/>
                </a:tc>
                <a:tc hMerge="1">
                  <a:txBody>
                    <a:bodyPr vert="horz" wrap="square"/>
                    <a:lstStyle/>
                    <a:p/>
                  </a:txBody>
                  <a:tcPr/>
                </a:tc>
              </a:tr>
              <a:tr h="87376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Start of Autumn</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Aug. 7</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autumn season begins.</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873125">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End of Heat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Aug. 23</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hot summer is coming to an end and heat stops.</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93218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White Dew</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Sep. 8</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It is getting cooler and dewdrops appear on grass and trees in the morning.</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148209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Autumn Equinox</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Sep. 23</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mid-point for the autumn season;</a:t>
                      </a:r>
                      <a:br>
                        <a:rPr lang="en-US" sz="2665" kern="0">
                          <a:solidFill>
                            <a:schemeClr val="tx1"/>
                          </a:solidFill>
                          <a:effectLst/>
                          <a:latin typeface="Times New Roman" panose="02020603050405020304" charset="0"/>
                          <a:cs typeface="Times New Roman" panose="02020603050405020304" charset="0"/>
                        </a:rPr>
                      </a:br>
                      <a:r>
                        <a:rPr lang="en-US" sz="2665" kern="0">
                          <a:solidFill>
                            <a:schemeClr val="tx1"/>
                          </a:solidFill>
                          <a:effectLst/>
                          <a:latin typeface="Times New Roman" panose="02020603050405020304" charset="0"/>
                          <a:cs typeface="Times New Roman" panose="02020603050405020304" charset="0"/>
                        </a:rPr>
                        <a:t>The temperature begins to decrease;</a:t>
                      </a:r>
                      <a:br>
                        <a:rPr lang="en-US" sz="2665" kern="0">
                          <a:solidFill>
                            <a:schemeClr val="tx1"/>
                          </a:solidFill>
                          <a:effectLst/>
                          <a:latin typeface="Times New Roman" panose="02020603050405020304" charset="0"/>
                          <a:cs typeface="Times New Roman" panose="02020603050405020304" charset="0"/>
                        </a:rPr>
                      </a:br>
                      <a:r>
                        <a:rPr lang="en-US" sz="2665" kern="0">
                          <a:solidFill>
                            <a:schemeClr val="tx1"/>
                          </a:solidFill>
                          <a:effectLst/>
                          <a:latin typeface="Times New Roman" panose="02020603050405020304" charset="0"/>
                          <a:cs typeface="Times New Roman" panose="02020603050405020304" charset="0"/>
                        </a:rPr>
                        <a:t>Day and night are equally long on the day.</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54102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Cold Dew</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Oct. 8</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dews are becoming frost.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873125">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Frost Descent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Oct. 24</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Frost appears and the temperature begins to descent.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p:cNvSpPr txBox="1"/>
          <p:nvPr>
            <p:custDataLst>
              <p:tags r:id="rId3"/>
            </p:custDataLst>
          </p:nvPr>
        </p:nvSpPr>
        <p:spPr>
          <a:xfrm>
            <a:off x="2759710" y="1951990"/>
            <a:ext cx="7814310" cy="3301365"/>
          </a:xfrm>
          <a:prstGeom prst="rect">
            <a:avLst/>
          </a:prstGeom>
          <a:noFill/>
        </p:spPr>
        <p:txBody>
          <a:bodyPr wrap="square" rtlCol="0" anchor="t">
            <a:noAutofit/>
          </a:bodyPr>
          <a:lstStyle/>
          <a:p>
            <a:pPr indent="0" algn="l" fontAlgn="auto">
              <a:lnSpc>
                <a:spcPct val="200000"/>
              </a:lnSpc>
            </a:pPr>
            <a:r>
              <a:rPr lang="en-US" altLang="zh-CN" sz="4000" b="1">
                <a:solidFill>
                  <a:schemeClr val="tx1"/>
                </a:solidFill>
                <a:latin typeface="Times New Roman" panose="02020603050405020304" charset="0"/>
                <a:cs typeface="Times New Roman" panose="02020603050405020304" charset="0"/>
                <a:sym typeface="+mn-ea"/>
              </a:rPr>
              <a:t>24 Solar Terms</a:t>
            </a:r>
            <a:endParaRPr lang="en-US" altLang="zh-CN" sz="4000" b="1">
              <a:solidFill>
                <a:schemeClr val="tx1"/>
              </a:solidFill>
              <a:latin typeface="Times New Roman" panose="02020603050405020304" charset="0"/>
              <a:cs typeface="Times New Roman" panose="02020603050405020304" charset="0"/>
            </a:endParaRPr>
          </a:p>
          <a:p>
            <a:pPr indent="0" algn="l" fontAlgn="auto">
              <a:lnSpc>
                <a:spcPct val="200000"/>
              </a:lnSpc>
            </a:pPr>
            <a:r>
              <a:rPr lang="en-US" altLang="zh-CN" sz="3600" b="1">
                <a:solidFill>
                  <a:schemeClr val="tx1"/>
                </a:solidFill>
                <a:latin typeface="Times New Roman" panose="02020603050405020304" charset="0"/>
                <a:cs typeface="Times New Roman" panose="02020603050405020304" charset="0"/>
                <a:sym typeface="+mn-ea"/>
              </a:rPr>
              <a:t>                            - </a:t>
            </a:r>
            <a:r>
              <a:rPr lang="en-US" sz="3600" b="1" kern="0">
                <a:effectLst/>
                <a:latin typeface="Times New Roman" panose="02020603050405020304" charset="0"/>
                <a:cs typeface="Times New Roman" panose="02020603050405020304" charset="0"/>
                <a:sym typeface="+mn-ea"/>
              </a:rPr>
              <a:t>Frost Descent</a:t>
            </a:r>
            <a:endParaRPr lang="en-US" sz="3600" b="1" kern="0">
              <a:solidFill>
                <a:schemeClr val="tx1"/>
              </a:solidFill>
              <a:effectLst/>
              <a:latin typeface="Times New Roman" panose="02020603050405020304" charset="0"/>
              <a:ea typeface="宋体" panose="02010600030101010101" pitchFamily="2" charset="-122"/>
              <a:cs typeface="Times New Roman" panose="02020603050405020304" charset="0"/>
            </a:endParaRPr>
          </a:p>
          <a:p>
            <a:pPr indent="0" algn="l" fontAlgn="auto">
              <a:lnSpc>
                <a:spcPct val="200000"/>
              </a:lnSpc>
            </a:pPr>
            <a:r>
              <a:rPr lang="en-US" altLang="zh-CN" sz="3600" b="1">
                <a:solidFill>
                  <a:schemeClr val="tx1"/>
                </a:solidFill>
                <a:effectLst/>
                <a:latin typeface="Times New Roman" panose="02020603050405020304" charset="0"/>
                <a:cs typeface="Times New Roman" panose="02020603050405020304" charset="0"/>
                <a:sym typeface="+mn-ea"/>
              </a:rPr>
              <a:t>                                  </a:t>
            </a:r>
            <a:r>
              <a:rPr lang="zh-CN" altLang="en-US" sz="3600" b="1">
                <a:solidFill>
                  <a:schemeClr val="tx1"/>
                </a:solidFill>
                <a:effectLst/>
                <a:latin typeface="Times New Roman" panose="02020603050405020304" charset="0"/>
                <a:cs typeface="Times New Roman" panose="02020603050405020304" charset="0"/>
                <a:sym typeface="+mn-ea"/>
              </a:rPr>
              <a:t>（霜降）</a:t>
            </a:r>
            <a:endParaRPr lang="zh-CN" altLang="en-US" sz="3600" b="1">
              <a:solidFill>
                <a:schemeClr val="tx1"/>
              </a:solidFill>
              <a:effectLst/>
              <a:latin typeface="Times New Roman" panose="02020603050405020304" charset="0"/>
              <a:cs typeface="Times New Roman" panose="02020603050405020304" charset="0"/>
              <a:sym typeface="+mn-ea"/>
            </a:endParaRP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 2"/>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9514205" y="4019550"/>
            <a:ext cx="2354580" cy="2535555"/>
          </a:xfrm>
          <a:prstGeom prst="rect">
            <a:avLst/>
          </a:prstGeom>
        </p:spPr>
      </p:pic>
      <p:pic>
        <p:nvPicPr>
          <p:cNvPr id="4" name="霜降">
            <a:hlinkClick action="ppaction://media"/>
          </p:cNvPr>
          <p:cNvPicPr/>
          <p:nvPr>
            <a:videoFile r:link="rId7"/>
            <p:custDataLst>
              <p:tags r:id="rId6"/>
            </p:custDataLst>
            <p:extLst>
              <p:ext uri="{DAA4B4D4-6D71-4841-9C94-3DE7FCFB9230}">
                <p14:media xmlns:p14="http://schemas.microsoft.com/office/powerpoint/2010/main" r:embed="rId8"/>
              </p:ext>
            </p:extLst>
          </p:nvPr>
        </p:nvPicPr>
        <p:blipFill>
          <a:blip r:embed="rId5"/>
          <a:stretch>
            <a:fillRect/>
          </a:stretch>
        </p:blipFill>
        <p:spPr>
          <a:xfrm>
            <a:off x="1684655" y="1060450"/>
            <a:ext cx="7439025" cy="47364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nodeType="clickPar">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additive="base">
                                        <p:cTn id="14" dur="1" fill="hold"/>
                                        <p:tgtEl>
                                          <p:spTgt spid="4"/>
                                        </p:tgtEl>
                                      </p:cBhvr>
                                    </p:cmd>
                                  </p:childTnLst>
                                </p:cTn>
                              </p:par>
                            </p:childTnLst>
                          </p:cTn>
                        </p:par>
                      </p:childTnLst>
                    </p:cTn>
                  </p:par>
                </p:childTnLst>
              </p:cTn>
              <p:nextCondLst>
                <p:cond evt="onClick" delay="0">
                  <p:tgtEl>
                    <p:spTgt spid="4"/>
                  </p:tgtEl>
                </p:cond>
              </p:nextCondLst>
            </p:seq>
            <p:video>
              <p:cMediaNode>
                <p:cTn id="15"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文本框 4"/>
          <p:cNvSpPr txBox="1"/>
          <p:nvPr>
            <p:custDataLst>
              <p:tags r:id="rId3"/>
            </p:custDataLst>
          </p:nvPr>
        </p:nvSpPr>
        <p:spPr>
          <a:xfrm>
            <a:off x="6304337" y="1878644"/>
            <a:ext cx="3438592" cy="583565"/>
          </a:xfrm>
          <a:prstGeom prst="rect">
            <a:avLst/>
          </a:prstGeom>
          <a:noFill/>
        </p:spPr>
        <p:txBody>
          <a:bodyPr wrap="square" rtlCol="0">
            <a:spAutoFit/>
          </a:bodyPr>
          <a:lstStyle/>
          <a:p>
            <a:pPr indent="0">
              <a:buClr>
                <a:srgbClr val="67483D"/>
              </a:buClr>
              <a:buNone/>
            </a:pPr>
            <a:r>
              <a:rPr lang="en-US" altLang="zh-CN" sz="3200" b="1">
                <a:solidFill>
                  <a:srgbClr val="3386E1"/>
                </a:solidFill>
                <a:latin typeface="Times New Roman" panose="02020603050405020304" charset="0"/>
                <a:ea typeface="华文隶书" panose="02010800040101010101" pitchFamily="2" charset="-122"/>
                <a:cs typeface="Times New Roman" panose="02020603050405020304" charset="0"/>
                <a:sym typeface="+mn-lt"/>
              </a:rPr>
              <a:t>Vocabulary</a:t>
            </a:r>
            <a:endParaRPr lang="en-US" altLang="zh-CN" sz="3200" b="1">
              <a:solidFill>
                <a:srgbClr val="3386E1"/>
              </a:solidFill>
              <a:latin typeface="Times New Roman" panose="02020603050405020304" charset="0"/>
              <a:ea typeface="华文隶书" panose="02010800040101010101" pitchFamily="2" charset="-122"/>
              <a:cs typeface="Times New Roman" panose="02020603050405020304" charset="0"/>
              <a:sym typeface="+mn-lt"/>
            </a:endParaRPr>
          </a:p>
        </p:txBody>
      </p:sp>
      <p:sp>
        <p:nvSpPr>
          <p:cNvPr id="16" name="文本框 15"/>
          <p:cNvSpPr txBox="1"/>
          <p:nvPr>
            <p:custDataLst>
              <p:tags r:id="rId4"/>
            </p:custDataLst>
          </p:nvPr>
        </p:nvSpPr>
        <p:spPr>
          <a:xfrm>
            <a:off x="6304337" y="2870514"/>
            <a:ext cx="3311592" cy="583565"/>
          </a:xfrm>
          <a:prstGeom prst="rect">
            <a:avLst/>
          </a:prstGeom>
          <a:noFill/>
        </p:spPr>
        <p:txBody>
          <a:bodyPr wrap="square" rtlCol="0">
            <a:spAutoFit/>
          </a:bodyPr>
          <a:lstStyle>
            <a:defPPr>
              <a:defRPr lang="zh-CN"/>
            </a:defPPr>
            <a:lvl1pPr marL="571500" indent="-571500">
              <a:buClr>
                <a:srgbClr val="5C9E27"/>
              </a:buClr>
              <a:buFont typeface="Wingdings" panose="05000000000000000000" pitchFamily="2" charset="2"/>
              <a:buChar char="Ø"/>
              <a:defRPr sz="4000" b="1">
                <a:latin typeface="字魂67号-勾玉行书" panose="00000500000000000000" pitchFamily="2" charset="-122"/>
                <a:ea typeface="字魂67号-勾玉行书" panose="00000500000000000000" pitchFamily="2" charset="-122"/>
              </a:defRPr>
            </a:lvl1pPr>
          </a:lstStyle>
          <a:p>
            <a:pPr marL="0" indent="0">
              <a:buClr>
                <a:srgbClr val="67483D"/>
              </a:buClr>
              <a:buNone/>
            </a:pPr>
            <a:r>
              <a:rPr lang="en-US" altLang="zh-CN" sz="3200">
                <a:solidFill>
                  <a:srgbClr val="3386E1"/>
                </a:solidFill>
                <a:latin typeface="Times New Roman" panose="02020603050405020304" charset="0"/>
                <a:ea typeface="华文隶书" panose="02010800040101010101" pitchFamily="2" charset="-122"/>
                <a:cs typeface="Times New Roman" panose="02020603050405020304" charset="0"/>
                <a:sym typeface="+mn-lt"/>
              </a:rPr>
              <a:t>The introduction</a:t>
            </a:r>
            <a:endParaRPr lang="en-US" altLang="zh-CN" sz="3200">
              <a:solidFill>
                <a:srgbClr val="3386E1"/>
              </a:solidFill>
              <a:latin typeface="Times New Roman" panose="02020603050405020304" charset="0"/>
              <a:ea typeface="华文隶书" panose="02010800040101010101" pitchFamily="2" charset="-122"/>
              <a:cs typeface="Times New Roman" panose="02020603050405020304" charset="0"/>
              <a:sym typeface="+mn-lt"/>
            </a:endParaRPr>
          </a:p>
        </p:txBody>
      </p:sp>
      <p:sp>
        <p:nvSpPr>
          <p:cNvPr id="17" name="文本框 16"/>
          <p:cNvSpPr txBox="1"/>
          <p:nvPr>
            <p:custDataLst>
              <p:tags r:id="rId5"/>
            </p:custDataLst>
          </p:nvPr>
        </p:nvSpPr>
        <p:spPr>
          <a:xfrm>
            <a:off x="6304280" y="3862070"/>
            <a:ext cx="5203825" cy="583565"/>
          </a:xfrm>
          <a:prstGeom prst="rect">
            <a:avLst/>
          </a:prstGeom>
          <a:noFill/>
        </p:spPr>
        <p:txBody>
          <a:bodyPr wrap="square" rtlCol="0">
            <a:spAutoFit/>
          </a:bodyPr>
          <a:lstStyle>
            <a:defPPr>
              <a:defRPr lang="zh-CN"/>
            </a:defPPr>
            <a:lvl1pPr marL="571500" indent="-571500">
              <a:buClr>
                <a:srgbClr val="5C9E27"/>
              </a:buClr>
              <a:buFont typeface="Wingdings" panose="05000000000000000000" pitchFamily="2" charset="2"/>
              <a:buChar char="Ø"/>
              <a:defRPr sz="4000" b="1">
                <a:latin typeface="字魂67号-勾玉行书" panose="00000500000000000000" pitchFamily="2" charset="-122"/>
                <a:ea typeface="字魂67号-勾玉行书" panose="00000500000000000000" pitchFamily="2" charset="-122"/>
              </a:defRPr>
            </a:lvl1pPr>
          </a:lstStyle>
          <a:p>
            <a:pPr marL="0" indent="0">
              <a:buClr>
                <a:srgbClr val="67483D"/>
              </a:buClr>
              <a:buNone/>
            </a:pPr>
            <a:r>
              <a:rPr lang="en-US" altLang="zh-CN" sz="3200">
                <a:solidFill>
                  <a:srgbClr val="3386E1"/>
                </a:solidFill>
                <a:latin typeface="Times New Roman" panose="02020603050405020304" charset="0"/>
                <a:ea typeface="华文隶书" panose="02010800040101010101" pitchFamily="2" charset="-122"/>
                <a:cs typeface="Times New Roman" panose="02020603050405020304" charset="0"/>
                <a:sym typeface="+mn-lt"/>
              </a:rPr>
              <a:t>Things about Frost Descent</a:t>
            </a:r>
            <a:endParaRPr lang="en-US" altLang="zh-CN" sz="3200">
              <a:solidFill>
                <a:srgbClr val="3386E1"/>
              </a:solidFill>
              <a:latin typeface="Times New Roman" panose="02020603050405020304" charset="0"/>
              <a:ea typeface="华文隶书" panose="02010800040101010101" pitchFamily="2" charset="-122"/>
              <a:cs typeface="Times New Roman" panose="02020603050405020304" charset="0"/>
              <a:sym typeface="+mn-lt"/>
            </a:endParaRPr>
          </a:p>
        </p:txBody>
      </p:sp>
      <p:sp>
        <p:nvSpPr>
          <p:cNvPr id="8" name="文本框 7"/>
          <p:cNvSpPr txBox="1"/>
          <p:nvPr>
            <p:custDataLst>
              <p:tags r:id="rId6"/>
            </p:custDataLst>
          </p:nvPr>
        </p:nvSpPr>
        <p:spPr>
          <a:xfrm>
            <a:off x="6304337" y="4854254"/>
            <a:ext cx="3438592" cy="583565"/>
          </a:xfrm>
          <a:prstGeom prst="rect">
            <a:avLst/>
          </a:prstGeom>
          <a:noFill/>
        </p:spPr>
        <p:txBody>
          <a:bodyPr wrap="square" rtlCol="0">
            <a:spAutoFit/>
          </a:bodyPr>
          <a:lstStyle>
            <a:defPPr>
              <a:defRPr lang="zh-CN"/>
            </a:defPPr>
            <a:lvl1pPr marL="571500" indent="-571500">
              <a:buClr>
                <a:srgbClr val="5C9E27"/>
              </a:buClr>
              <a:buFont typeface="Wingdings" panose="05000000000000000000" pitchFamily="2" charset="2"/>
              <a:buChar char="Ø"/>
              <a:defRPr sz="4000" b="1">
                <a:latin typeface="字魂67号-勾玉行书" panose="00000500000000000000" pitchFamily="2" charset="-122"/>
                <a:ea typeface="字魂67号-勾玉行书" panose="00000500000000000000" pitchFamily="2" charset="-122"/>
              </a:defRPr>
            </a:lvl1pPr>
          </a:lstStyle>
          <a:p>
            <a:pPr marL="0" indent="0">
              <a:buClr>
                <a:srgbClr val="67483D"/>
              </a:buClr>
              <a:buNone/>
            </a:pPr>
            <a:r>
              <a:rPr lang="en-US" altLang="zh-CN" sz="3200">
                <a:solidFill>
                  <a:srgbClr val="3386E1"/>
                </a:solidFill>
                <a:latin typeface="Times New Roman" panose="02020603050405020304" charset="0"/>
                <a:ea typeface="华文隶书" panose="02010800040101010101" pitchFamily="2" charset="-122"/>
                <a:cs typeface="Times New Roman" panose="02020603050405020304" charset="0"/>
                <a:sym typeface="+mn-lt"/>
              </a:rPr>
              <a:t>Practice</a:t>
            </a:r>
            <a:endParaRPr lang="en-US" altLang="zh-CN" sz="3200">
              <a:solidFill>
                <a:srgbClr val="3386E1"/>
              </a:solidFill>
              <a:latin typeface="Times New Roman" panose="02020603050405020304" charset="0"/>
              <a:ea typeface="华文隶书" panose="02010800040101010101" pitchFamily="2" charset="-122"/>
              <a:cs typeface="Times New Roman" panose="02020603050405020304" charset="0"/>
              <a:sym typeface="+mn-lt"/>
            </a:endParaRPr>
          </a:p>
        </p:txBody>
      </p:sp>
      <p:sp>
        <p:nvSpPr>
          <p:cNvPr id="30" name="文本框 29"/>
          <p:cNvSpPr txBox="1"/>
          <p:nvPr>
            <p:custDataLst>
              <p:tags r:id="rId7"/>
            </p:custDataLst>
          </p:nvPr>
        </p:nvSpPr>
        <p:spPr>
          <a:xfrm>
            <a:off x="1312438" y="524124"/>
            <a:ext cx="3001645" cy="583565"/>
          </a:xfrm>
          <a:prstGeom prst="rect">
            <a:avLst/>
          </a:prstGeom>
          <a:noFill/>
        </p:spPr>
        <p:txBody>
          <a:bodyPr wrap="none" rtlCol="0">
            <a:spAutoFit/>
          </a:bodyPr>
          <a:lstStyle/>
          <a:p>
            <a:r>
              <a:rPr kumimoji="1" lang="en-US" altLang="zh-CN" sz="3200" b="1">
                <a:solidFill>
                  <a:srgbClr val="3386E1"/>
                </a:solidFill>
                <a:latin typeface="Times New Roman" panose="02020603050405020304" charset="0"/>
                <a:cs typeface="Times New Roman" panose="02020603050405020304" charset="0"/>
                <a:sym typeface="+mn-lt"/>
              </a:rPr>
              <a:t>CONTENTS</a:t>
            </a:r>
            <a:r>
              <a:rPr kumimoji="1" lang="en-US" altLang="zh-CN" sz="2000">
                <a:solidFill>
                  <a:srgbClr val="3386E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kumimoji="1" lang="zh-CN" altLang="en-US" sz="2000">
                <a:solidFill>
                  <a:srgbClr val="3386E1"/>
                </a:solidFill>
                <a:latin typeface="微软雅黑" panose="020b0503020204020204" pitchFamily="34" charset="-122"/>
                <a:ea typeface="微软雅黑" panose="020b0503020204020204" pitchFamily="34" charset="-122"/>
                <a:cs typeface="微软雅黑" panose="020b0503020204020204" pitchFamily="34" charset="-122"/>
                <a:sym typeface="+mn-lt"/>
              </a:rPr>
              <a:t>目录</a:t>
            </a:r>
            <a:endParaRPr kumimoji="1" lang="zh-CN" altLang="en-US" sz="2000">
              <a:solidFill>
                <a:srgbClr val="3386E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8" grpId="0"/>
      <p:bldP spid="30"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4" name="矩形 13"/>
          <p:cNvSpPr/>
          <p:nvPr/>
        </p:nvSpPr>
        <p:spPr>
          <a:xfrm>
            <a:off x="3771265" y="2212340"/>
            <a:ext cx="3967480" cy="2122805"/>
          </a:xfrm>
          <a:prstGeom prst="rect">
            <a:avLst/>
          </a:prstGeom>
        </p:spPr>
        <p:txBody>
          <a:bodyPr wrap="square">
            <a:spAutoFit/>
          </a:bodyPr>
          <a:lstStyle/>
          <a:p>
            <a:pPr indent="0" fontAlgn="auto">
              <a:lnSpc>
                <a:spcPct val="150000"/>
              </a:lnSpc>
            </a:pPr>
            <a:r>
              <a:rPr lang="en-US" sz="4400" b="1">
                <a:solidFill>
                  <a:schemeClr val="bg1"/>
                </a:solidFill>
                <a:latin typeface="Times New Roman" panose="02020603050405020304" charset="0"/>
                <a:cs typeface="Times New Roman" panose="02020603050405020304" charset="0"/>
                <a:sym typeface="+mn-lt"/>
              </a:rPr>
              <a:t>Part One</a:t>
            </a:r>
            <a:endParaRPr lang="en-US" sz="4400" b="1">
              <a:solidFill>
                <a:schemeClr val="bg1"/>
              </a:solidFill>
              <a:latin typeface="Times New Roman" panose="02020603050405020304" charset="0"/>
              <a:cs typeface="Times New Roman" panose="02020603050405020304" charset="0"/>
              <a:sym typeface="+mn-lt"/>
            </a:endParaRPr>
          </a:p>
          <a:p>
            <a:pPr indent="0" fontAlgn="auto">
              <a:lnSpc>
                <a:spcPct val="150000"/>
              </a:lnSpc>
            </a:pPr>
            <a:r>
              <a:rPr lang="en-US" sz="4400" b="1">
                <a:solidFill>
                  <a:schemeClr val="bg1"/>
                </a:solidFill>
                <a:latin typeface="Times New Roman" panose="02020603050405020304" charset="0"/>
                <a:cs typeface="Times New Roman" panose="02020603050405020304" charset="0"/>
                <a:sym typeface="+mn-lt"/>
              </a:rPr>
              <a:t>Vocabulary</a:t>
            </a:r>
            <a:endParaRPr lang="en-US" sz="44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sp>
        <p:nvSpPr>
          <p:cNvPr id="100" name="文本框 99"/>
          <p:cNvSpPr txBox="1"/>
          <p:nvPr/>
        </p:nvSpPr>
        <p:spPr>
          <a:xfrm>
            <a:off x="1470660" y="1861820"/>
            <a:ext cx="7878445" cy="3599815"/>
          </a:xfrm>
          <a:prstGeom prst="rect">
            <a:avLst/>
          </a:prstGeom>
          <a:noFill/>
          <a:ln w="9525">
            <a:noFill/>
          </a:ln>
        </p:spPr>
        <p:txBody>
          <a:bodyPr wrap="square">
            <a:spAutoFit/>
          </a:bodyPr>
          <a:lstStyle/>
          <a:p>
            <a:pPr indent="0" fontAlgn="auto">
              <a:lnSpc>
                <a:spcPct val="300000"/>
              </a:lnSpc>
            </a:pP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descent   /dɪˈsent/   n.</a:t>
            </a:r>
            <a:r>
              <a:rPr lang="zh-CN" sz="2800" b="1">
                <a:solidFill>
                  <a:schemeClr val="tx1"/>
                </a:solidFill>
                <a:latin typeface="Times New Roman" panose="02020603050405020304" charset="0"/>
                <a:ea typeface="微软雅黑" panose="020b0503020204020204" pitchFamily="34" charset="-122"/>
                <a:cs typeface="Times New Roman" panose="02020603050405020304" charset="0"/>
              </a:rPr>
              <a:t>下降</a:t>
            </a:r>
            <a:r>
              <a:rPr lang="en-US" sz="2800" b="1">
                <a:solidFill>
                  <a:schemeClr val="tx1"/>
                </a:solidFill>
                <a:latin typeface="Times New Roman" panose="02020603050405020304" charset="0"/>
                <a:ea typeface="微软雅黑" panose="020b0503020204020204" pitchFamily="34" charset="-122"/>
                <a:cs typeface="Times New Roman" panose="02020603050405020304" charset="0"/>
              </a:rPr>
              <a:t>,</a:t>
            </a:r>
            <a:r>
              <a:rPr lang="zh-CN" sz="2800" b="1">
                <a:solidFill>
                  <a:schemeClr val="tx1"/>
                </a:solidFill>
                <a:latin typeface="Times New Roman" panose="02020603050405020304" charset="0"/>
                <a:ea typeface="微软雅黑" panose="020b0503020204020204" pitchFamily="34" charset="-122"/>
                <a:cs typeface="Times New Roman" panose="02020603050405020304" charset="0"/>
              </a:rPr>
              <a:t>下倾</a:t>
            </a:r>
            <a:endParaRPr lang="zh-CN"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【例句】There is a gradual descent to the sea.  </a:t>
            </a:r>
            <a:endParaRPr lang="zh-CN" altLang="en-US"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有一片斜坡缓缓伸延到海边。</a:t>
            </a:r>
            <a:endParaRPr lang="zh-CN" altLang="en-US"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custDataLst>
              <p:tags r:id="rId4"/>
            </p:custDataLst>
          </p:nvPr>
        </p:nvPicPr>
        <p:blipFill>
          <a:blip r:embed="rId3"/>
          <a:stretch>
            <a:fillRect/>
          </a:stretch>
        </p:blipFill>
        <p:spPr>
          <a:xfrm>
            <a:off x="7703042" y="2287038"/>
            <a:ext cx="4050195" cy="348316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888774" y="584285"/>
            <a:ext cx="1927860" cy="521970"/>
          </a:xfrm>
          <a:prstGeom prst="rect">
            <a:avLst/>
          </a:prstGeom>
          <a:solidFill>
            <a:srgbClr val="3386E1"/>
          </a:solidFill>
        </p:spPr>
        <p:txBody>
          <a:bodyPr wrap="none">
            <a:spAutoFit/>
          </a:bodyPr>
          <a:lstStyle/>
          <a:p>
            <a:r>
              <a:rPr lang="en-US" altLang="zh-CN" sz="2800" b="1">
                <a:solidFill>
                  <a:schemeClr val="bg1"/>
                </a:solidFill>
                <a:latin typeface="Times New Roman" panose="02020603050405020304" charset="0"/>
                <a:cs typeface="Times New Roman" panose="02020603050405020304" charset="0"/>
                <a:sym typeface="+mn-lt"/>
              </a:rPr>
              <a:t>Vocabulary</a:t>
            </a:r>
            <a:endParaRPr lang="en-US" altLang="zh-CN" sz="2800" b="1">
              <a:solidFill>
                <a:schemeClr val="bg1"/>
              </a:solidFill>
              <a:latin typeface="Times New Roman" panose="02020603050405020304" charset="0"/>
              <a:cs typeface="Times New Roman" panose="02020603050405020304" charset="0"/>
              <a:sym typeface="+mn-lt"/>
            </a:endParaRPr>
          </a:p>
        </p:txBody>
      </p:sp>
      <p:pic>
        <p:nvPicPr>
          <p:cNvPr id="4" name="图片 3"/>
          <p:cNvPicPr>
            <a:picLocks noChangeAspect="1"/>
          </p:cNvPicPr>
          <p:nvPr/>
        </p:nvPicPr>
        <p:blipFill>
          <a:blip r:embed="rId3"/>
          <a:stretch>
            <a:fillRect/>
          </a:stretch>
        </p:blipFill>
        <p:spPr>
          <a:xfrm>
            <a:off x="8030026" y="319405"/>
            <a:ext cx="3810376" cy="3810376"/>
          </a:xfrm>
          <a:prstGeom prst="rect">
            <a:avLst/>
          </a:prstGeom>
        </p:spPr>
      </p:pic>
      <p:sp>
        <p:nvSpPr>
          <p:cNvPr id="100" name="文本框 99"/>
          <p:cNvSpPr txBox="1"/>
          <p:nvPr/>
        </p:nvSpPr>
        <p:spPr>
          <a:xfrm>
            <a:off x="1053465" y="1368425"/>
            <a:ext cx="9369425" cy="4707890"/>
          </a:xfrm>
          <a:prstGeom prst="rect">
            <a:avLst/>
          </a:prstGeom>
          <a:noFill/>
          <a:ln w="9525">
            <a:noFill/>
          </a:ln>
        </p:spPr>
        <p:txBody>
          <a:bodyPr wrap="square">
            <a:spAutoFit/>
          </a:bodyPr>
          <a:lstStyle/>
          <a:p>
            <a:pPr indent="0" fontAlgn="auto">
              <a:lnSpc>
                <a:spcPct val="300000"/>
              </a:lnSpc>
            </a:pPr>
            <a:r>
              <a:rPr sz="2800" b="1">
                <a:solidFill>
                  <a:schemeClr val="tx1"/>
                </a:solidFill>
                <a:latin typeface="Times New Roman" panose="02020603050405020304" charset="0"/>
                <a:ea typeface="微软雅黑" panose="020b0503020204020204" pitchFamily="34" charset="-122"/>
                <a:cs typeface="Times New Roman" panose="02020603050405020304" charset="0"/>
              </a:rPr>
              <a:t>crystal/ˈkrɪst(ə)l/</a:t>
            </a:r>
            <a:endParaRPr sz="2800" b="1">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sz="2400">
                <a:solidFill>
                  <a:schemeClr val="tx1"/>
                </a:solidFill>
                <a:latin typeface="Times New Roman" panose="02020603050405020304" charset="0"/>
                <a:ea typeface="微软雅黑" panose="020b0503020204020204" pitchFamily="34" charset="-122"/>
                <a:cs typeface="Times New Roman" panose="02020603050405020304" charset="0"/>
              </a:rPr>
              <a:t>adj. 晶莹的清澈透明的</a:t>
            </a:r>
            <a:r>
              <a:rPr lang="en-US" sz="2400">
                <a:solidFill>
                  <a:schemeClr val="tx1"/>
                </a:solidFill>
                <a:latin typeface="Times New Roman" panose="02020603050405020304" charset="0"/>
                <a:ea typeface="微软雅黑" panose="020b0503020204020204" pitchFamily="34" charset="-122"/>
                <a:cs typeface="Times New Roman" panose="02020603050405020304" charset="0"/>
              </a:rPr>
              <a:t>    </a:t>
            </a:r>
            <a:r>
              <a:rPr sz="2400">
                <a:solidFill>
                  <a:schemeClr val="tx1"/>
                </a:solidFill>
                <a:latin typeface="Times New Roman" panose="02020603050405020304" charset="0"/>
                <a:ea typeface="微软雅黑" panose="020b0503020204020204" pitchFamily="34" charset="-122"/>
                <a:cs typeface="Times New Roman" panose="02020603050405020304" charset="0"/>
              </a:rPr>
              <a:t>n. 结晶，晶体；水晶</a:t>
            </a:r>
            <a:endParaRPr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【例句】I carefully opened the package and found a crystal bell inside.</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a:p>
            <a:pPr indent="0" fontAlgn="auto">
              <a:lnSpc>
                <a:spcPct val="300000"/>
              </a:lnSpc>
            </a:pPr>
            <a:r>
              <a:rPr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              </a:t>
            </a:r>
            <a:r>
              <a:rPr lang="zh-CN" sz="2400">
                <a:solidFill>
                  <a:schemeClr val="tx1"/>
                </a:solidFill>
                <a:latin typeface="Times New Roman" panose="02020603050405020304" charset="0"/>
                <a:ea typeface="微软雅黑" panose="020b0503020204020204" pitchFamily="34" charset="-122"/>
                <a:cs typeface="Times New Roman" panose="02020603050405020304" charset="0"/>
              </a:rPr>
              <a:t>我小心地打开包裹，发现里面有一个水晶钟。</a:t>
            </a:r>
            <a:endParaRPr lang="zh-CN" sz="2400">
              <a:solidFill>
                <a:schemeClr val="tx1"/>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 name="KSO_WM_UNIT_TABLE_BEAUTIFY" val="smartTable{a0adaf0d-c01f-46fb-9e23-a37f1fee263e}"/>
  <p:tag name="TABLE_ENDDRAG_ORIGIN_RECT" val="851*486"/>
  <p:tag name="TABLE_ENDDRAG_RECT" val="69*33*851*486"/>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AS_OS" val="Unix 3.10 unknown"/>
  <p:tag name="AS_RELEASE_DATE" val="2023.03.31"/>
  <p:tag name="AS_TITLE" val="Aspose.Slides for Java"/>
  <p:tag name="AS_VERSION" val="23.3"/>
  <p:tag name="COMMONDATA" val="eyJoZGlkIjoiNzg1OWMwYWQwNGU3MTAzZWMxNzFhMGQ2OWUzMjgxOTcifQ=="/>
  <p:tag name="ISPRING_PRESENTATION_TITLE" val="当图网 www.99ppt.com"/>
  <p:tag name="KSO_WPP_MARK_KEY" val="8e14cdb1-441d-4e65-a5ac-ffd84e5f3bc0"/>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 name="KSO_WM_MEDIACOVER_FLAG" val="1"/>
  <p:tag name="KSO_WM_UNIT_MEDIACOVER_BTN_STATE" val="1"/>
  <p:tag name="KSO_WM_UNIT_MEDIACOVER_BTNRECT" val="0*0*0*0"/>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ISLIDE.VECTOR" val="6ecb727d-0d70-4964-8551-980331d488f8"/>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rzc2kgk">
      <a:majorFont>
        <a:latin typeface="Arial"/>
        <a:ea typeface="汉仪大宋简"/>
        <a:cs typeface="Arial"/>
      </a:majorFont>
      <a:minorFont>
        <a:latin typeface="Arial"/>
        <a:ea typeface="汉仪大宋简"/>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167</Paragraphs>
  <Slides>41</Slides>
  <Notes>39</Notes>
  <TotalTime>0</TotalTime>
  <HiddenSlides>0</HiddenSlides>
  <MMClips>1</MMClips>
  <ScaleCrop>0</ScaleCrop>
  <HeadingPairs>
    <vt:vector baseType="variant" size="6">
      <vt:variant>
        <vt:lpstr>Fonts used</vt:lpstr>
      </vt:variant>
      <vt:variant>
        <vt:i4>11</vt:i4>
      </vt:variant>
      <vt:variant>
        <vt:lpstr>Theme</vt:lpstr>
      </vt:variant>
      <vt:variant>
        <vt:i4>1</vt:i4>
      </vt:variant>
      <vt:variant>
        <vt:lpstr>Slide Titles</vt:lpstr>
      </vt:variant>
      <vt:variant>
        <vt:i4>41</vt:i4>
      </vt:variant>
    </vt:vector>
  </HeadingPairs>
  <TitlesOfParts>
    <vt:vector baseType="lpstr" size="53">
      <vt:lpstr>Arial</vt:lpstr>
      <vt:lpstr>汉仪大宋简</vt:lpstr>
      <vt:lpstr>微软雅黑</vt:lpstr>
      <vt:lpstr>Calibri</vt:lpstr>
      <vt:lpstr>等线 Light</vt:lpstr>
      <vt:lpstr>等线</vt:lpstr>
      <vt:lpstr>Times New Roman</vt:lpstr>
      <vt:lpstr>宋体</vt:lpstr>
      <vt:lpstr>华文隶书</vt:lpstr>
      <vt:lpstr>Wingdings</vt:lpstr>
      <vt:lpstr>字魂67号-勾玉行书</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2023-07-25T10:17:21.996</cp:lastPrinted>
  <dcterms:created xsi:type="dcterms:W3CDTF">2023-07-25T10:17:21Z</dcterms:created>
  <dcterms:modified xsi:type="dcterms:W3CDTF">2023-07-25T02:17:22Z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