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60" r:id="rId6"/>
    <p:sldId id="258" r:id="rId7"/>
    <p:sldId id="261" r:id="rId8"/>
    <p:sldId id="263" r:id="rId9"/>
    <p:sldId id="262" r:id="rId10"/>
    <p:sldId id="264" r:id="rId11"/>
    <p:sldId id="269" r:id="rId12"/>
    <p:sldId id="265" r:id="rId13"/>
    <p:sldId id="266" r:id="rId14"/>
    <p:sldId id="267" r:id="rId15"/>
    <p:sldId id="274" r:id="rId16"/>
    <p:sldId id="268" r:id="rId17"/>
    <p:sldId id="275" r:id="rId18"/>
    <p:sldId id="276" r:id="rId19"/>
    <p:sldId id="277" r:id="rId20"/>
    <p:sldId id="278" r:id="rId21"/>
    <p:sldId id="280" r:id="rId22"/>
    <p:sldId id="279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新课标第一网" initials="xkb1.com" lastIdx="2" clrIdx="0"/>
  <p:cmAuthor id="1" name="xkb1.com" initials="x" lastIdx="2" clrIdx="0"/>
  <p:cmAuthor id="2" name="绿色圃中小学教育网" initials="绿" lastIdx="2" clrIdx="1"/>
  <p:cmAuthor id="3" name="Administrator" initials="A" lastIdx="10" clrIdx="0"/>
  <p:cmAuthor id="4" name="lym" initials="l" lastIdx="2" clrIdx="3"/>
  <p:cmAuthor id="7" name="Taylor Hartwell" initials="TH [6]" lastIdx="1" clrIdx="6"/>
  <p:cmAuthor id="8" name="姜伟光" initials="姜" lastIdx="1" clrIdx="0"/>
  <p:cmAuthor id="5" name="宋洁然" initials="宋" lastIdx="2" clrIdx="1"/>
  <p:cmAuthor id="6" name="ming qiu" initials="m" lastIdx="17" clrIdx="1"/>
  <p:cmAuthor id="10" name="UBest" initials="U" lastIdx="1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0ED"/>
    <a:srgbClr val="FAF7ED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87"/>
        <p:guide pos="382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3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6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7.xml"/><Relationship Id="rId7" Type="http://schemas.openxmlformats.org/officeDocument/2006/relationships/image" Target="../media/image19.png"/><Relationship Id="rId6" Type="http://schemas.openxmlformats.org/officeDocument/2006/relationships/image" Target="../media/image12.jpe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9.xml"/><Relationship Id="rId5" Type="http://schemas.openxmlformats.org/officeDocument/2006/relationships/image" Target="../media/image16.png"/><Relationship Id="rId4" Type="http://schemas.openxmlformats.org/officeDocument/2006/relationships/tags" Target="../tags/tag78.xml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0.xml"/><Relationship Id="rId7" Type="http://schemas.openxmlformats.org/officeDocument/2006/relationships/image" Target="../media/image19.png"/><Relationship Id="rId6" Type="http://schemas.openxmlformats.org/officeDocument/2006/relationships/image" Target="../media/image12.jpe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tags" Target="../tags/tag81.xml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3.xml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5.xml"/><Relationship Id="rId4" Type="http://schemas.openxmlformats.org/officeDocument/2006/relationships/image" Target="../media/image7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84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6.xml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7.xml"/><Relationship Id="rId4" Type="http://schemas.openxmlformats.org/officeDocument/2006/relationships/image" Target="../media/image24.png"/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88.xml"/><Relationship Id="rId11" Type="http://schemas.openxmlformats.org/officeDocument/2006/relationships/image" Target="../media/image7.png"/><Relationship Id="rId10" Type="http://schemas.openxmlformats.org/officeDocument/2006/relationships/image" Target="../media/image24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tags" Target="../tags/tag66.xml"/><Relationship Id="rId7" Type="http://schemas.openxmlformats.org/officeDocument/2006/relationships/image" Target="../media/image10.png"/><Relationship Id="rId6" Type="http://schemas.openxmlformats.org/officeDocument/2006/relationships/tags" Target="../tags/tag65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67.xml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0.xml"/><Relationship Id="rId6" Type="http://schemas.openxmlformats.org/officeDocument/2006/relationships/image" Target="../media/image33.png"/><Relationship Id="rId5" Type="http://schemas.openxmlformats.org/officeDocument/2006/relationships/tags" Target="../tags/tag89.xml"/><Relationship Id="rId4" Type="http://schemas.microsoft.com/office/2007/relationships/media" Target="../media/media5.mp4"/><Relationship Id="rId3" Type="http://schemas.openxmlformats.org/officeDocument/2006/relationships/video" Target="../media/media5.mp4"/><Relationship Id="rId2" Type="http://schemas.openxmlformats.org/officeDocument/2006/relationships/image" Target="../media/image7.png"/><Relationship Id="rId1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93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8.xml"/><Relationship Id="rId6" Type="http://schemas.openxmlformats.org/officeDocument/2006/relationships/image" Target="../media/image12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image" Target="../media/image13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0.xml"/><Relationship Id="rId4" Type="http://schemas.openxmlformats.org/officeDocument/2006/relationships/image" Target="../media/image1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openxmlformats.org/officeDocument/2006/relationships/image" Target="../media/image12.jpe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71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2.xml"/><Relationship Id="rId6" Type="http://schemas.openxmlformats.org/officeDocument/2006/relationships/image" Target="../media/image12.jpe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4.xml"/><Relationship Id="rId5" Type="http://schemas.openxmlformats.org/officeDocument/2006/relationships/image" Target="../media/image16.png"/><Relationship Id="rId4" Type="http://schemas.openxmlformats.org/officeDocument/2006/relationships/tags" Target="../tags/tag73.xml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8.png"/><Relationship Id="rId7" Type="http://schemas.openxmlformats.org/officeDocument/2006/relationships/image" Target="../media/image2.png"/><Relationship Id="rId6" Type="http://schemas.openxmlformats.org/officeDocument/2006/relationships/image" Target="../media/image12.jpe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75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926a3901eeb5e82b43ede45fffb5d7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1375" y="2565400"/>
            <a:ext cx="2867660" cy="2867660"/>
          </a:xfrm>
          <a:prstGeom prst="rect">
            <a:avLst/>
          </a:prstGeom>
        </p:spPr>
      </p:pic>
      <p:sp>
        <p:nvSpPr>
          <p:cNvPr id="26" name="同侧圆角矩形 25"/>
          <p:cNvSpPr/>
          <p:nvPr/>
        </p:nvSpPr>
        <p:spPr>
          <a:xfrm flipV="1">
            <a:off x="215265" y="5321300"/>
            <a:ext cx="11740515" cy="1333500"/>
          </a:xfrm>
          <a:prstGeom prst="round2SameRect">
            <a:avLst>
              <a:gd name="adj1" fmla="val 19238"/>
              <a:gd name="adj2" fmla="val 0"/>
            </a:avLst>
          </a:prstGeom>
          <a:blipFill>
            <a:blip r:embed="rId2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108835" y="520700"/>
            <a:ext cx="10826115" cy="20449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4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l" fontAlgn="base"/>
            <a:r>
              <a:rPr lang="en-US" altLang="zh-CN" sz="6000" b="1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Unit 6  How do you feel</a:t>
            </a:r>
            <a:r>
              <a:rPr lang="zh-CN" altLang="en-US" sz="6000" b="1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？</a:t>
            </a:r>
            <a:endParaRPr lang="zh-CN" altLang="en-US" sz="6000" b="1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  <a:p>
            <a:pPr algn="ctr" fontAlgn="base"/>
            <a:r>
              <a:rPr lang="en-US" altLang="zh-CN" sz="5400" b="1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A Let's </a:t>
            </a:r>
            <a:r>
              <a:rPr lang="en-US" altLang="zh-CN" sz="5400" b="1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talk</a:t>
            </a:r>
            <a:endParaRPr lang="en-US" altLang="zh-CN" sz="5400" b="1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2CC">
                  <a:alpha val="100000"/>
                </a:srgbClr>
              </a:clrFrom>
              <a:clrTo>
                <a:srgbClr val="FFF2CC">
                  <a:alpha val="100000"/>
                  <a:alpha val="0"/>
                </a:srgbClr>
              </a:clrTo>
            </a:clrChange>
          </a:blip>
          <a:srcRect l="-1986" t="42904" r="1986" b="1426"/>
          <a:stretch>
            <a:fillRect/>
          </a:stretch>
        </p:blipFill>
        <p:spPr>
          <a:xfrm>
            <a:off x="5960745" y="3356610"/>
            <a:ext cx="5995035" cy="3298190"/>
          </a:xfrm>
          <a:prstGeom prst="rect">
            <a:avLst/>
          </a:prstGeom>
        </p:spPr>
      </p:pic>
      <p:pic>
        <p:nvPicPr>
          <p:cNvPr id="8" name="图片 7" descr="bae4adf1356a98f759aefd27082f1b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90" y="1529715"/>
            <a:ext cx="3252470" cy="3252470"/>
          </a:xfrm>
          <a:prstGeom prst="rect">
            <a:avLst/>
          </a:prstGeom>
        </p:spPr>
      </p:pic>
      <p:pic>
        <p:nvPicPr>
          <p:cNvPr id="7" name="图片 6" descr="a65ab45a6bf032758813120f2d713e8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910" y="1727200"/>
            <a:ext cx="4620895" cy="24733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170805" y="2960370"/>
            <a:ext cx="1988185" cy="1063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85add3516fdb154913126f01eaad52e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805" y="3033395"/>
            <a:ext cx="917575" cy="917575"/>
          </a:xfrm>
          <a:prstGeom prst="rect">
            <a:avLst/>
          </a:prstGeom>
        </p:spPr>
      </p:pic>
      <p:pic>
        <p:nvPicPr>
          <p:cNvPr id="5" name="图片 4" descr="4ecb050d4e0b3c7f3652b21f13df43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8380" y="3171825"/>
            <a:ext cx="991870" cy="77914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同侧圆角矩形 25"/>
          <p:cNvSpPr/>
          <p:nvPr/>
        </p:nvSpPr>
        <p:spPr>
          <a:xfrm flipV="1">
            <a:off x="215265" y="5321300"/>
            <a:ext cx="11740515" cy="1333500"/>
          </a:xfrm>
          <a:prstGeom prst="round2SameRect">
            <a:avLst>
              <a:gd name="adj1" fmla="val 19238"/>
              <a:gd name="adj2" fmla="val 0"/>
            </a:avLst>
          </a:prstGeom>
          <a:blipFill>
            <a:blip r:embed="rId1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1245870" y="328930"/>
            <a:ext cx="5031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Look and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answer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 descr="85add3516fdb154913126f01eaad52e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26160" y="1141730"/>
            <a:ext cx="8423275" cy="89060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How does the mice </a:t>
            </a: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feel?</a:t>
            </a:r>
            <a:endParaRPr lang="en-US" altLang="zh-CN" sz="3600" b="1" dirty="0">
              <a:latin typeface="Comic Sans MS" panose="030F0702030302020204" pitchFamily="66" charset="0"/>
              <a:ea typeface="HY얕은샘물M" pitchFamily="18" charset="-127"/>
            </a:endParaRPr>
          </a:p>
        </p:txBody>
      </p:sp>
      <p:pic>
        <p:nvPicPr>
          <p:cNvPr id="18" name="图片 17" descr="30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85" y="1202055"/>
            <a:ext cx="955675" cy="955675"/>
          </a:xfrm>
          <a:prstGeom prst="rect">
            <a:avLst/>
          </a:prstGeom>
        </p:spPr>
      </p:pic>
      <p:pic>
        <p:nvPicPr>
          <p:cNvPr id="9" name="图片 8" descr="5926a3901eeb5e82b43ede45fffb5d7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055" y="1202055"/>
            <a:ext cx="5859145" cy="545274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578090" y="1863725"/>
            <a:ext cx="4178300" cy="2173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683750" y="2564130"/>
            <a:ext cx="2272030" cy="1344295"/>
            <a:chOff x="5725" y="5398"/>
            <a:chExt cx="3578" cy="2117"/>
          </a:xfrm>
        </p:grpSpPr>
        <p:pic>
          <p:nvPicPr>
            <p:cNvPr id="6" name="图片 5" descr="85add3516fdb154913126f01eaad52e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87" y="5398"/>
              <a:ext cx="2016" cy="2016"/>
            </a:xfrm>
            <a:prstGeom prst="rect">
              <a:avLst/>
            </a:prstGeom>
          </p:spPr>
        </p:pic>
        <p:pic>
          <p:nvPicPr>
            <p:cNvPr id="7" name="图片 6" descr="4ecb050d4e0b3c7f3652b21f13df43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8" y="5929"/>
              <a:ext cx="1562" cy="1227"/>
            </a:xfrm>
            <a:prstGeom prst="rect">
              <a:avLst/>
            </a:prstGeom>
          </p:spPr>
        </p:pic>
        <p:pic>
          <p:nvPicPr>
            <p:cNvPr id="8" name="图片 7" descr="4ecb050d4e0b3c7f3652b21f13df43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5" y="6289"/>
              <a:ext cx="1562" cy="1227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7495540" y="1863725"/>
            <a:ext cx="4460240" cy="217297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1960b3df21549030453b3ab8ae0ef94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8090" y="1858010"/>
            <a:ext cx="1134110" cy="113411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026160" y="2102485"/>
            <a:ext cx="6309995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They‘re </a:t>
            </a: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afraid of</a:t>
            </a: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the cat.</a:t>
            </a:r>
            <a:endParaRPr lang="en-US" altLang="zh-CN" sz="36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44270" y="2945130"/>
            <a:ext cx="7052310" cy="89933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How does the </a:t>
            </a: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cat </a:t>
            </a: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feel?</a:t>
            </a:r>
            <a:endParaRPr lang="en-US" altLang="zh-CN" sz="3600" b="1" dirty="0">
              <a:latin typeface="Comic Sans MS" panose="030F0702030302020204" pitchFamily="66" charset="0"/>
              <a:ea typeface="HY얕은샘물M" pitchFamily="18" charset="-127"/>
            </a:endParaRPr>
          </a:p>
        </p:txBody>
      </p:sp>
      <p:pic>
        <p:nvPicPr>
          <p:cNvPr id="16" name="图片 15" descr="30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85" y="3025775"/>
            <a:ext cx="955675" cy="955675"/>
          </a:xfrm>
          <a:prstGeom prst="rect">
            <a:avLst/>
          </a:prstGeom>
        </p:spPr>
      </p:pic>
      <p:pic>
        <p:nvPicPr>
          <p:cNvPr id="17" name="图片 16" descr="20e9099acf9084069c1d07b5e90d04d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9435" y="1581785"/>
            <a:ext cx="991870" cy="99187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144270" y="4041140"/>
            <a:ext cx="7490460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 cat is </a:t>
            </a: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angry with</a:t>
            </a: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them .</a:t>
            </a:r>
            <a:endParaRPr lang="en-US" altLang="zh-CN" sz="36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78073 0.00166667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/>
      <p:bldP spid="15" grpId="0" bldLvl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同侧圆角矩形 25"/>
          <p:cNvSpPr/>
          <p:nvPr/>
        </p:nvSpPr>
        <p:spPr>
          <a:xfrm flipV="1">
            <a:off x="215265" y="5321300"/>
            <a:ext cx="11740515" cy="1333500"/>
          </a:xfrm>
          <a:prstGeom prst="round2SameRect">
            <a:avLst>
              <a:gd name="adj1" fmla="val 19238"/>
              <a:gd name="adj2" fmla="val 0"/>
            </a:avLst>
          </a:prstGeom>
          <a:blipFill>
            <a:blip r:embed="rId1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4578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3F3AB">
                  <a:alpha val="100000"/>
                </a:srgbClr>
              </a:clrFrom>
              <a:clrTo>
                <a:srgbClr val="F3F3AB">
                  <a:alpha val="100000"/>
                  <a:alpha val="0"/>
                </a:srgbClr>
              </a:clrTo>
            </a:clrChange>
          </a:blip>
          <a:srcRect l="40951" t="44836" b="7241"/>
          <a:stretch>
            <a:fillRect/>
          </a:stretch>
        </p:blipFill>
        <p:spPr>
          <a:xfrm>
            <a:off x="6498590" y="3333115"/>
            <a:ext cx="5457190" cy="332168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8421370" y="513715"/>
            <a:ext cx="3533775" cy="3251200"/>
            <a:chOff x="11551" y="807"/>
            <a:chExt cx="7276" cy="5122"/>
          </a:xfrm>
        </p:grpSpPr>
        <p:pic>
          <p:nvPicPr>
            <p:cNvPr id="7" name="图片 6" descr="a65ab45a6bf032758813120f2d713e8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551" y="1026"/>
              <a:ext cx="7277" cy="4441"/>
            </a:xfrm>
            <a:prstGeom prst="rect">
              <a:avLst/>
            </a:prstGeom>
          </p:spPr>
        </p:pic>
        <p:pic>
          <p:nvPicPr>
            <p:cNvPr id="8" name="图片 7" descr="bae4adf1356a98f759aefd27082f1b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45" y="807"/>
              <a:ext cx="5122" cy="5122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1245870" y="328930"/>
            <a:ext cx="5031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Watch and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answer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 descr="85add3516fdb154913126f01eaad52e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6160" y="2053590"/>
            <a:ext cx="8423275" cy="89060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Why is the cat </a:t>
            </a: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HY얕은샘물M" pitchFamily="18" charset="-127"/>
              </a:rPr>
              <a:t>angry with</a:t>
            </a: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 them?</a:t>
            </a:r>
            <a:endParaRPr lang="en-US" altLang="zh-CN" sz="3600" b="1" dirty="0">
              <a:latin typeface="Comic Sans MS" panose="030F0702030302020204" pitchFamily="66" charset="0"/>
              <a:ea typeface="HY얕은샘물M" pitchFamily="18" charset="-127"/>
            </a:endParaRPr>
          </a:p>
        </p:txBody>
      </p:sp>
      <p:pic>
        <p:nvPicPr>
          <p:cNvPr id="5" name="图片 4" descr="30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85" y="2129790"/>
            <a:ext cx="955675" cy="955675"/>
          </a:xfrm>
          <a:prstGeom prst="rect">
            <a:avLst/>
          </a:prstGeom>
        </p:spPr>
      </p:pic>
      <p:pic>
        <p:nvPicPr>
          <p:cNvPr id="17" name="图片 16" descr="20e9099acf9084069c1d07b5e90d04d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105" y="1137920"/>
            <a:ext cx="991870" cy="99187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veer-31756121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2108"/>
          <a:stretch>
            <a:fillRect/>
          </a:stretch>
        </p:blipFill>
        <p:spPr>
          <a:xfrm>
            <a:off x="0" y="315595"/>
            <a:ext cx="12192635" cy="7475220"/>
          </a:xfrm>
          <a:prstGeom prst="rect">
            <a:avLst/>
          </a:prstGeom>
        </p:spPr>
      </p:pic>
      <p:pic>
        <p:nvPicPr>
          <p:cNvPr id="3" name="Let's talk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97560" y="727075"/>
            <a:ext cx="10631170" cy="49644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同侧圆角矩形 25"/>
          <p:cNvSpPr/>
          <p:nvPr/>
        </p:nvSpPr>
        <p:spPr>
          <a:xfrm flipV="1">
            <a:off x="215265" y="5321300"/>
            <a:ext cx="11740515" cy="1333500"/>
          </a:xfrm>
          <a:prstGeom prst="round2SameRect">
            <a:avLst>
              <a:gd name="adj1" fmla="val 19238"/>
              <a:gd name="adj2" fmla="val 0"/>
            </a:avLst>
          </a:prstGeom>
          <a:blipFill>
            <a:blip r:embed="rId1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4578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3F3AB">
                  <a:alpha val="100000"/>
                </a:srgbClr>
              </a:clrFrom>
              <a:clrTo>
                <a:srgbClr val="F3F3AB">
                  <a:alpha val="100000"/>
                  <a:alpha val="0"/>
                </a:srgbClr>
              </a:clrTo>
            </a:clrChange>
          </a:blip>
          <a:srcRect l="40951" t="44836" b="7241"/>
          <a:stretch>
            <a:fillRect/>
          </a:stretch>
        </p:blipFill>
        <p:spPr>
          <a:xfrm>
            <a:off x="6498590" y="3333115"/>
            <a:ext cx="5457190" cy="332168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8421370" y="513715"/>
            <a:ext cx="3533775" cy="3251200"/>
            <a:chOff x="11551" y="807"/>
            <a:chExt cx="7276" cy="5122"/>
          </a:xfrm>
        </p:grpSpPr>
        <p:pic>
          <p:nvPicPr>
            <p:cNvPr id="7" name="图片 6" descr="a65ab45a6bf032758813120f2d713e8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551" y="1026"/>
              <a:ext cx="7277" cy="4441"/>
            </a:xfrm>
            <a:prstGeom prst="rect">
              <a:avLst/>
            </a:prstGeom>
          </p:spPr>
        </p:pic>
        <p:pic>
          <p:nvPicPr>
            <p:cNvPr id="8" name="图片 7" descr="bae4adf1356a98f759aefd27082f1b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45" y="807"/>
              <a:ext cx="5122" cy="5122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1245870" y="328930"/>
            <a:ext cx="5031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Watch and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answer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 descr="85add3516fdb154913126f01eaad52e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6160" y="1774190"/>
            <a:ext cx="8423275" cy="89060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Why is the cat </a:t>
            </a: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HY얕은샘물M" pitchFamily="18" charset="-127"/>
              </a:rPr>
              <a:t>angry with</a:t>
            </a: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 them?</a:t>
            </a:r>
            <a:endParaRPr lang="en-US" altLang="zh-CN" sz="3600" b="1" dirty="0">
              <a:latin typeface="Comic Sans MS" panose="030F0702030302020204" pitchFamily="66" charset="0"/>
              <a:ea typeface="HY얕은샘물M" pitchFamily="18" charset="-127"/>
            </a:endParaRPr>
          </a:p>
        </p:txBody>
      </p:sp>
      <p:pic>
        <p:nvPicPr>
          <p:cNvPr id="5" name="图片 4" descr="30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85" y="1774190"/>
            <a:ext cx="955675" cy="9556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45870" y="2829560"/>
            <a:ext cx="6230620" cy="141986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Because the mice are bad.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They hurt people.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7" name="图片 16" descr="20e9099acf9084069c1d07b5e90d04d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105" y="999490"/>
            <a:ext cx="991870" cy="99187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veer-31756121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2108"/>
          <a:stretch>
            <a:fillRect/>
          </a:stretch>
        </p:blipFill>
        <p:spPr>
          <a:xfrm>
            <a:off x="0" y="854710"/>
            <a:ext cx="12192635" cy="6936105"/>
          </a:xfrm>
          <a:prstGeom prst="rect">
            <a:avLst/>
          </a:prstGeom>
        </p:spPr>
      </p:pic>
      <p:pic>
        <p:nvPicPr>
          <p:cNvPr id="3" name="Let's talk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97560" y="1168400"/>
            <a:ext cx="10631170" cy="475996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245870" y="328930"/>
            <a:ext cx="5031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Listen and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imitate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 descr="85add3516fdb154913126f01eaad52e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28930"/>
            <a:ext cx="5031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Read in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groups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 descr="85add3516fdb154913126f01eaad52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sp>
        <p:nvSpPr>
          <p:cNvPr id="26" name="同侧圆角矩形 25"/>
          <p:cNvSpPr/>
          <p:nvPr/>
        </p:nvSpPr>
        <p:spPr>
          <a:xfrm flipV="1">
            <a:off x="215265" y="5321300"/>
            <a:ext cx="11740515" cy="1333500"/>
          </a:xfrm>
          <a:prstGeom prst="round2SameRect">
            <a:avLst>
              <a:gd name="adj1" fmla="val 19238"/>
              <a:gd name="adj2" fmla="val 0"/>
            </a:avLst>
          </a:prstGeom>
          <a:blipFill>
            <a:blip r:embed="rId2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2CC">
                  <a:alpha val="100000"/>
                </a:srgbClr>
              </a:clrFrom>
              <a:clrTo>
                <a:srgbClr val="FFF2CC">
                  <a:alpha val="100000"/>
                  <a:alpha val="0"/>
                </a:srgbClr>
              </a:clrTo>
            </a:clrChange>
          </a:blip>
          <a:srcRect l="-1986" t="42904" r="1986" b="1426"/>
          <a:stretch>
            <a:fillRect/>
          </a:stretch>
        </p:blipFill>
        <p:spPr>
          <a:xfrm>
            <a:off x="5960745" y="3356610"/>
            <a:ext cx="5995035" cy="329819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8550910" y="587375"/>
            <a:ext cx="3533775" cy="3251200"/>
            <a:chOff x="11551" y="807"/>
            <a:chExt cx="7276" cy="5122"/>
          </a:xfrm>
        </p:grpSpPr>
        <p:pic>
          <p:nvPicPr>
            <p:cNvPr id="7" name="图片 6" descr="a65ab45a6bf032758813120f2d713e8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551" y="1026"/>
              <a:ext cx="7277" cy="4441"/>
            </a:xfrm>
            <a:prstGeom prst="rect">
              <a:avLst/>
            </a:prstGeom>
          </p:spPr>
        </p:pic>
        <p:pic>
          <p:nvPicPr>
            <p:cNvPr id="8" name="图片 7" descr="bae4adf1356a98f759aefd27082f1b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5" y="807"/>
              <a:ext cx="5122" cy="5122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193675" y="1617345"/>
            <a:ext cx="11750040" cy="4333240"/>
          </a:xfrm>
          <a:prstGeom prst="rect">
            <a:avLst/>
          </a:prstGeom>
          <a:solidFill>
            <a:srgbClr val="FEF0ED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114" y="1547794"/>
            <a:ext cx="10208885" cy="4258718"/>
            <a:chOff x="1549223" y="2015591"/>
            <a:chExt cx="10208885" cy="4258718"/>
          </a:xfrm>
        </p:grpSpPr>
        <p:sp>
          <p:nvSpPr>
            <p:cNvPr id="15" name="文本框 14"/>
            <p:cNvSpPr txBox="1"/>
            <p:nvPr/>
          </p:nvSpPr>
          <p:spPr>
            <a:xfrm>
              <a:off x="3051323" y="2048384"/>
              <a:ext cx="8706785" cy="422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omic Sans MS" panose="030F0702030302020204" pitchFamily="66" charset="0"/>
                  <a:ea typeface="HY얕은샘물M" pitchFamily="18" charset="-127"/>
                </a:rPr>
                <a:t>What’s this cartoon about?</a:t>
              </a:r>
              <a:endParaRPr lang="en-US" altLang="zh-CN" sz="28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omic Sans MS" panose="030F0702030302020204" pitchFamily="66" charset="0"/>
                  <a:ea typeface="HY얕은샘물M" pitchFamily="18" charset="-127"/>
                </a:rPr>
                <a:t>It’s about a cat. The cat is a police officer.</a:t>
              </a:r>
              <a:endParaRPr lang="en-US" altLang="zh-CN" sz="28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omic Sans MS" panose="030F0702030302020204" pitchFamily="66" charset="0"/>
                  <a:ea typeface="HY얕은샘물M" pitchFamily="18" charset="-127"/>
                </a:rPr>
                <a:t>Cool!</a:t>
              </a:r>
              <a:endParaRPr lang="en-US" altLang="zh-CN" sz="28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omic Sans MS" panose="030F0702030302020204" pitchFamily="66" charset="0"/>
                  <a:ea typeface="HY얕은샘물M" pitchFamily="18" charset="-127"/>
                </a:rPr>
                <a:t>He chases the mice. They’re afraid of him.</a:t>
              </a:r>
              <a:endParaRPr lang="en-US" altLang="zh-CN" sz="28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omic Sans MS" panose="030F0702030302020204" pitchFamily="66" charset="0"/>
                  <a:ea typeface="HY얕은샘물M" pitchFamily="18" charset="-127"/>
                </a:rPr>
                <a:t>Why?</a:t>
              </a:r>
              <a:endParaRPr lang="en-US" altLang="zh-CN" sz="28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omic Sans MS" panose="030F0702030302020204" pitchFamily="66" charset="0"/>
                  <a:ea typeface="HY얕은샘물M" pitchFamily="18" charset="-127"/>
                </a:rPr>
                <a:t>Because the mice are bad. They hurt people. The cat is angry with them.</a:t>
              </a:r>
              <a:endParaRPr lang="en-US" altLang="zh-CN" sz="28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omic Sans MS" panose="030F0702030302020204" pitchFamily="66" charset="0"/>
                  <a:ea typeface="HY얕은샘물M" pitchFamily="18" charset="-127"/>
                </a:rPr>
                <a:t>Maybe our cat is chasing a mouse now!</a:t>
              </a:r>
              <a:endParaRPr lang="en-US" altLang="zh-CN" sz="2800" b="1" dirty="0">
                <a:latin typeface="Comic Sans MS" panose="030F0702030302020204" pitchFamily="66" charset="0"/>
                <a:ea typeface="HY얕은샘물M" pitchFamily="18" charset="-127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549223" y="2015591"/>
              <a:ext cx="1462912" cy="42259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r">
                <a:lnSpc>
                  <a:spcPct val="120000"/>
                </a:lnSpc>
              </a:pPr>
              <a:r>
                <a:rPr lang="en-US" altLang="zh-CN" sz="28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Sam:</a:t>
              </a:r>
              <a:endPara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zh-CN" sz="28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Sarah:</a:t>
              </a:r>
              <a:endPara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zh-CN" sz="28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Sam:</a:t>
              </a:r>
              <a:endPara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zh-CN" sz="28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Sarah:</a:t>
              </a:r>
              <a:endPara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zh-CN" sz="28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Sam:</a:t>
              </a:r>
              <a:endPara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zh-CN" sz="28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Sarah:</a:t>
              </a:r>
              <a:endPara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20000"/>
                </a:lnSpc>
              </a:pPr>
              <a:endPara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zh-CN" sz="28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Sam:</a:t>
              </a:r>
              <a:endPara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圆角矩形 25"/>
          <p:cNvSpPr/>
          <p:nvPr/>
        </p:nvSpPr>
        <p:spPr>
          <a:xfrm>
            <a:off x="1958975" y="3556635"/>
            <a:ext cx="8300720" cy="29965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1330960" y="231140"/>
            <a:ext cx="4278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Role-play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394970" y="1166495"/>
          <a:ext cx="11428095" cy="187198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220085"/>
                <a:gridCol w="4396105"/>
                <a:gridCol w="3811905"/>
              </a:tblGrid>
              <a:tr h="9359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Comic Sans MS" panose="030F0702030302020204" pitchFamily="66" charset="0"/>
                        </a:rPr>
                        <a:t>Fluency</a:t>
                      </a:r>
                      <a:endParaRPr lang="en-US" altLang="zh-CN"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Comic Sans MS" panose="030F0702030302020204" pitchFamily="66" charset="0"/>
                        </a:rPr>
                        <a:t>流利度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ED7DC"/>
                        </a:gs>
                        <a:gs pos="100000">
                          <a:srgbClr val="C4FEFF"/>
                        </a:gs>
                      </a:gsLst>
                      <a:lin scaled="1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Comic Sans MS" panose="030F0702030302020204" pitchFamily="66" charset="0"/>
                        </a:rPr>
                        <a:t>Pronunciation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  <a:cs typeface="Comic Sans MS" panose="030F0702030302020204" pitchFamily="66" charset="0"/>
                        </a:rPr>
                        <a:t>＆Intonation </a:t>
                      </a:r>
                      <a:endParaRPr lang="en-US" altLang="zh-CN"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宋体" panose="02010600030101010101" pitchFamily="2" charset="-122"/>
                        <a:cs typeface="Comic Sans MS" panose="030F0702030302020204" pitchFamily="66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  <a:cs typeface="Comic Sans MS" panose="030F0702030302020204" pitchFamily="66" charset="0"/>
                        </a:rPr>
                        <a:t>语音语调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宋体" panose="02010600030101010101" pitchFamily="2" charset="-122"/>
                        <a:cs typeface="Comic Sans MS" panose="030F0702030302020204" pitchFamily="66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ED7DC"/>
                        </a:gs>
                        <a:gs pos="100000">
                          <a:srgbClr val="C4FEFF"/>
                        </a:gs>
                      </a:gsLst>
                      <a:lin scaled="1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Comic Sans MS" panose="030F0702030302020204" pitchFamily="66" charset="0"/>
                        </a:rPr>
                        <a:t>Acting</a:t>
                      </a:r>
                      <a:endParaRPr lang="en-US" altLang="zh-CN"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Comic Sans MS" panose="030F0702030302020204" pitchFamily="66" charset="0"/>
                        </a:rPr>
                        <a:t>表演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ED7DC"/>
                        </a:gs>
                        <a:gs pos="100000">
                          <a:srgbClr val="C4FEFF"/>
                        </a:gs>
                      </a:gsLst>
                      <a:lin scaled="1"/>
                    </a:gradFill>
                  </a:tcPr>
                </a:tc>
              </a:tr>
              <a:tr h="93599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rgbClr val="FF0000"/>
                        </a:solidFill>
                        <a:latin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ED7DC"/>
                        </a:gs>
                        <a:gs pos="100000">
                          <a:srgbClr val="C4FEFF"/>
                        </a:gs>
                      </a:gsLst>
                      <a:lin scaled="1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rgbClr val="FF0000"/>
                        </a:solidFill>
                        <a:latin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ED7DC"/>
                        </a:gs>
                        <a:gs pos="100000">
                          <a:srgbClr val="C4FEFF"/>
                        </a:gs>
                      </a:gsLst>
                      <a:lin scaled="1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rgbClr val="FF0000"/>
                        </a:solidFill>
                        <a:latin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ED7DC"/>
                        </a:gs>
                        <a:gs pos="100000">
                          <a:srgbClr val="C4FEFF"/>
                        </a:gs>
                      </a:gsLst>
                      <a:lin scaled="1"/>
                    </a:gradFill>
                  </a:tcPr>
                </a:tc>
              </a:tr>
            </a:tbl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901065" y="2298065"/>
            <a:ext cx="1964690" cy="473710"/>
            <a:chOff x="1419" y="3961"/>
            <a:chExt cx="3094" cy="746"/>
          </a:xfrm>
        </p:grpSpPr>
        <p:sp>
          <p:nvSpPr>
            <p:cNvPr id="6" name="心形 5"/>
            <p:cNvSpPr/>
            <p:nvPr/>
          </p:nvSpPr>
          <p:spPr>
            <a:xfrm>
              <a:off x="1419" y="3961"/>
              <a:ext cx="710" cy="746"/>
            </a:xfrm>
            <a:prstGeom prst="hear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心形 7"/>
            <p:cNvSpPr/>
            <p:nvPr/>
          </p:nvSpPr>
          <p:spPr>
            <a:xfrm>
              <a:off x="2611" y="3961"/>
              <a:ext cx="710" cy="746"/>
            </a:xfrm>
            <a:prstGeom prst="hear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心形 9"/>
            <p:cNvSpPr/>
            <p:nvPr/>
          </p:nvSpPr>
          <p:spPr>
            <a:xfrm>
              <a:off x="3803" y="3961"/>
              <a:ext cx="710" cy="746"/>
            </a:xfrm>
            <a:prstGeom prst="hear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841240" y="2298065"/>
            <a:ext cx="1964690" cy="473710"/>
            <a:chOff x="1419" y="3961"/>
            <a:chExt cx="3094" cy="746"/>
          </a:xfrm>
        </p:grpSpPr>
        <p:sp>
          <p:nvSpPr>
            <p:cNvPr id="12" name="心形 11"/>
            <p:cNvSpPr/>
            <p:nvPr/>
          </p:nvSpPr>
          <p:spPr>
            <a:xfrm>
              <a:off x="1419" y="3961"/>
              <a:ext cx="710" cy="746"/>
            </a:xfrm>
            <a:prstGeom prst="hear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心形 12"/>
            <p:cNvSpPr/>
            <p:nvPr/>
          </p:nvSpPr>
          <p:spPr>
            <a:xfrm>
              <a:off x="2611" y="3961"/>
              <a:ext cx="710" cy="746"/>
            </a:xfrm>
            <a:prstGeom prst="hear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心形 13"/>
            <p:cNvSpPr/>
            <p:nvPr/>
          </p:nvSpPr>
          <p:spPr>
            <a:xfrm>
              <a:off x="3803" y="3961"/>
              <a:ext cx="710" cy="746"/>
            </a:xfrm>
            <a:prstGeom prst="hear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921115" y="2298065"/>
            <a:ext cx="1964690" cy="473710"/>
            <a:chOff x="1419" y="3961"/>
            <a:chExt cx="3094" cy="746"/>
          </a:xfrm>
        </p:grpSpPr>
        <p:sp>
          <p:nvSpPr>
            <p:cNvPr id="16" name="心形 15"/>
            <p:cNvSpPr/>
            <p:nvPr/>
          </p:nvSpPr>
          <p:spPr>
            <a:xfrm>
              <a:off x="1419" y="3961"/>
              <a:ext cx="710" cy="746"/>
            </a:xfrm>
            <a:prstGeom prst="hear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心形 16"/>
            <p:cNvSpPr/>
            <p:nvPr/>
          </p:nvSpPr>
          <p:spPr>
            <a:xfrm>
              <a:off x="2611" y="3961"/>
              <a:ext cx="710" cy="746"/>
            </a:xfrm>
            <a:prstGeom prst="hear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心形 17"/>
            <p:cNvSpPr/>
            <p:nvPr/>
          </p:nvSpPr>
          <p:spPr>
            <a:xfrm>
              <a:off x="3803" y="3961"/>
              <a:ext cx="710" cy="746"/>
            </a:xfrm>
            <a:prstGeom prst="hear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2" name="图片 21" descr="C:\Users\HP\Desktop\pep人物\sarah11.pngsarah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128885" y="3514725"/>
            <a:ext cx="2589530" cy="303847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958975" y="3664585"/>
            <a:ext cx="8839200" cy="2781078"/>
            <a:chOff x="1549223" y="2015591"/>
            <a:chExt cx="10208885" cy="2780627"/>
          </a:xfrm>
        </p:grpSpPr>
        <p:sp>
          <p:nvSpPr>
            <p:cNvPr id="20" name="文本框 19"/>
            <p:cNvSpPr txBox="1"/>
            <p:nvPr/>
          </p:nvSpPr>
          <p:spPr>
            <a:xfrm>
              <a:off x="3051323" y="2048384"/>
              <a:ext cx="8706785" cy="2747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en-US" altLang="zh-CN" sz="2400" b="1" dirty="0">
                  <a:latin typeface="Comic Sans MS" panose="030F0702030302020204" pitchFamily="66" charset="0"/>
                  <a:ea typeface="HY얕은샘물M" pitchFamily="18" charset="-127"/>
                </a:rPr>
                <a:t>What’s this cartoon about?</a:t>
              </a:r>
              <a:endParaRPr lang="en-US" altLang="zh-CN" sz="24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90000"/>
                </a:lnSpc>
              </a:pPr>
              <a:r>
                <a:rPr lang="en-US" altLang="zh-CN" sz="2400" b="1" dirty="0">
                  <a:latin typeface="Comic Sans MS" panose="030F0702030302020204" pitchFamily="66" charset="0"/>
                  <a:ea typeface="HY얕은샘물M" pitchFamily="18" charset="-127"/>
                </a:rPr>
                <a:t>It’s about a cat. The cat is a police officer.</a:t>
              </a:r>
              <a:endParaRPr lang="en-US" altLang="zh-CN" sz="24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90000"/>
                </a:lnSpc>
              </a:pPr>
              <a:r>
                <a:rPr lang="en-US" altLang="zh-CN" sz="2400" b="1" dirty="0">
                  <a:latin typeface="Comic Sans MS" panose="030F0702030302020204" pitchFamily="66" charset="0"/>
                  <a:ea typeface="HY얕은샘물M" pitchFamily="18" charset="-127"/>
                </a:rPr>
                <a:t>Cool!</a:t>
              </a:r>
              <a:endParaRPr lang="en-US" altLang="zh-CN" sz="24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90000"/>
                </a:lnSpc>
              </a:pPr>
              <a:r>
                <a:rPr lang="en-US" altLang="zh-CN" sz="2400" b="1" dirty="0">
                  <a:latin typeface="Comic Sans MS" panose="030F0702030302020204" pitchFamily="66" charset="0"/>
                  <a:ea typeface="HY얕은샘물M" pitchFamily="18" charset="-127"/>
                </a:rPr>
                <a:t>He chases the mice. They’re afraid of him.</a:t>
              </a:r>
              <a:endParaRPr lang="en-US" altLang="zh-CN" sz="24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90000"/>
                </a:lnSpc>
              </a:pPr>
              <a:r>
                <a:rPr lang="en-US" altLang="zh-CN" sz="2400" b="1" dirty="0">
                  <a:latin typeface="Comic Sans MS" panose="030F0702030302020204" pitchFamily="66" charset="0"/>
                  <a:ea typeface="HY얕은샘물M" pitchFamily="18" charset="-127"/>
                </a:rPr>
                <a:t>Why?</a:t>
              </a:r>
              <a:endParaRPr lang="en-US" altLang="zh-CN" sz="24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90000"/>
                </a:lnSpc>
              </a:pPr>
              <a:r>
                <a:rPr lang="en-US" altLang="zh-CN" sz="2400" b="1" dirty="0">
                  <a:latin typeface="Comic Sans MS" panose="030F0702030302020204" pitchFamily="66" charset="0"/>
                  <a:ea typeface="HY얕은샘물M" pitchFamily="18" charset="-127"/>
                </a:rPr>
                <a:t>Because the mice are bad. They hurt people. </a:t>
              </a:r>
              <a:endParaRPr lang="en-US" altLang="zh-CN" sz="24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90000"/>
                </a:lnSpc>
              </a:pPr>
              <a:r>
                <a:rPr lang="en-US" altLang="zh-CN" sz="2400" b="1" dirty="0">
                  <a:latin typeface="Comic Sans MS" panose="030F0702030302020204" pitchFamily="66" charset="0"/>
                  <a:ea typeface="HY얕은샘물M" pitchFamily="18" charset="-127"/>
                </a:rPr>
                <a:t>The cat is angry with them.</a:t>
              </a:r>
              <a:endParaRPr lang="en-US" altLang="zh-CN" sz="24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90000"/>
                </a:lnSpc>
              </a:pPr>
              <a:r>
                <a:rPr lang="en-US" altLang="zh-CN" sz="2400" b="1" dirty="0">
                  <a:latin typeface="Comic Sans MS" panose="030F0702030302020204" pitchFamily="66" charset="0"/>
                  <a:ea typeface="HY얕은샘물M" pitchFamily="18" charset="-127"/>
                </a:rPr>
                <a:t>Maybe our cat is chasing a mouse now!</a:t>
              </a:r>
              <a:endParaRPr lang="en-US" altLang="zh-CN" sz="2400" b="1" dirty="0">
                <a:latin typeface="Comic Sans MS" panose="030F0702030302020204" pitchFamily="66" charset="0"/>
                <a:ea typeface="HY얕은샘물M" pitchFamily="18" charset="-127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549223" y="2015591"/>
              <a:ext cx="1462912" cy="27478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r">
                <a:lnSpc>
                  <a:spcPct val="90000"/>
                </a:lnSpc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Sam: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90000"/>
                </a:lnSpc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Sarah: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90000"/>
                </a:lnSpc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Sam: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90000"/>
                </a:lnSpc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Sarah: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90000"/>
                </a:lnSpc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Sam: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90000"/>
                </a:lnSpc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Sarah: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90000"/>
                </a:lnSpc>
              </a:pP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90000"/>
                </a:lnSpc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Sam: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0550" y="4102100"/>
            <a:ext cx="1719580" cy="2528570"/>
          </a:xfrm>
          <a:prstGeom prst="rect">
            <a:avLst/>
          </a:prstGeom>
        </p:spPr>
      </p:pic>
      <p:pic>
        <p:nvPicPr>
          <p:cNvPr id="25" name="图片 24" descr="85add3516fdb154913126f01eaad52e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70" y="297180"/>
            <a:ext cx="749935" cy="7499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28930"/>
            <a:ext cx="5031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Good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memory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 descr="85add3516fdb154913126f01eaad52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sp>
        <p:nvSpPr>
          <p:cNvPr id="26" name="同侧圆角矩形 25"/>
          <p:cNvSpPr/>
          <p:nvPr/>
        </p:nvSpPr>
        <p:spPr>
          <a:xfrm flipV="1">
            <a:off x="215265" y="5321300"/>
            <a:ext cx="11740515" cy="1333500"/>
          </a:xfrm>
          <a:prstGeom prst="round2SameRect">
            <a:avLst>
              <a:gd name="adj1" fmla="val 19238"/>
              <a:gd name="adj2" fmla="val 0"/>
            </a:avLst>
          </a:prstGeom>
          <a:blipFill>
            <a:blip r:embed="rId2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2CC">
                  <a:alpha val="100000"/>
                </a:srgbClr>
              </a:clrFrom>
              <a:clrTo>
                <a:srgbClr val="FFF2CC">
                  <a:alpha val="100000"/>
                  <a:alpha val="0"/>
                </a:srgbClr>
              </a:clrTo>
            </a:clrChange>
          </a:blip>
          <a:srcRect l="-1986" t="42904" r="1986" b="1426"/>
          <a:stretch>
            <a:fillRect/>
          </a:stretch>
        </p:blipFill>
        <p:spPr>
          <a:xfrm>
            <a:off x="5960745" y="3356610"/>
            <a:ext cx="5995035" cy="329819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8550910" y="587375"/>
            <a:ext cx="3533775" cy="3251200"/>
            <a:chOff x="11551" y="807"/>
            <a:chExt cx="7276" cy="5122"/>
          </a:xfrm>
        </p:grpSpPr>
        <p:pic>
          <p:nvPicPr>
            <p:cNvPr id="7" name="图片 6" descr="a65ab45a6bf032758813120f2d713e8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551" y="1026"/>
              <a:ext cx="7277" cy="4441"/>
            </a:xfrm>
            <a:prstGeom prst="rect">
              <a:avLst/>
            </a:prstGeom>
          </p:spPr>
        </p:pic>
        <p:pic>
          <p:nvPicPr>
            <p:cNvPr id="8" name="图片 7" descr="bae4adf1356a98f759aefd27082f1b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5" y="807"/>
              <a:ext cx="5122" cy="5122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193675" y="1617345"/>
            <a:ext cx="11750040" cy="4333240"/>
          </a:xfrm>
          <a:prstGeom prst="rect">
            <a:avLst/>
          </a:prstGeom>
          <a:solidFill>
            <a:srgbClr val="FEF0ED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114" y="1547794"/>
            <a:ext cx="10208885" cy="4258718"/>
            <a:chOff x="1549223" y="2015591"/>
            <a:chExt cx="10208885" cy="4258718"/>
          </a:xfrm>
        </p:grpSpPr>
        <p:sp>
          <p:nvSpPr>
            <p:cNvPr id="15" name="文本框 14"/>
            <p:cNvSpPr txBox="1"/>
            <p:nvPr/>
          </p:nvSpPr>
          <p:spPr>
            <a:xfrm>
              <a:off x="3051323" y="2048384"/>
              <a:ext cx="8706785" cy="422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omic Sans MS" panose="030F0702030302020204" pitchFamily="66" charset="0"/>
                  <a:ea typeface="HY얕은샘물M" pitchFamily="18" charset="-127"/>
                </a:rPr>
                <a:t>What’s this cartoon about?</a:t>
              </a:r>
              <a:endParaRPr lang="en-US" altLang="zh-CN" sz="28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omic Sans MS" panose="030F0702030302020204" pitchFamily="66" charset="0"/>
                  <a:ea typeface="HY얕은샘물M" pitchFamily="18" charset="-127"/>
                </a:rPr>
                <a:t>It’s about a cat. The cat is a police officer.</a:t>
              </a:r>
              <a:endParaRPr lang="en-US" altLang="zh-CN" sz="28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omic Sans MS" panose="030F0702030302020204" pitchFamily="66" charset="0"/>
                  <a:ea typeface="HY얕은샘물M" pitchFamily="18" charset="-127"/>
                </a:rPr>
                <a:t>Cool!</a:t>
              </a:r>
              <a:endParaRPr lang="en-US" altLang="zh-CN" sz="28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omic Sans MS" panose="030F0702030302020204" pitchFamily="66" charset="0"/>
                  <a:ea typeface="HY얕은샘물M" pitchFamily="18" charset="-127"/>
                </a:rPr>
                <a:t>He chases the mice. They’re afraid of him.</a:t>
              </a:r>
              <a:endParaRPr lang="en-US" altLang="zh-CN" sz="28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omic Sans MS" panose="030F0702030302020204" pitchFamily="66" charset="0"/>
                  <a:ea typeface="HY얕은샘물M" pitchFamily="18" charset="-127"/>
                </a:rPr>
                <a:t>Why?</a:t>
              </a:r>
              <a:endParaRPr lang="en-US" altLang="zh-CN" sz="28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omic Sans MS" panose="030F0702030302020204" pitchFamily="66" charset="0"/>
                  <a:ea typeface="HY얕은샘물M" pitchFamily="18" charset="-127"/>
                </a:rPr>
                <a:t>Because the mice are bad. They hurt people. The cat is angry with them.</a:t>
              </a:r>
              <a:endParaRPr lang="en-US" altLang="zh-CN" sz="2800" b="1" dirty="0">
                <a:latin typeface="Comic Sans MS" panose="030F0702030302020204" pitchFamily="66" charset="0"/>
                <a:ea typeface="HY얕은샘물M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omic Sans MS" panose="030F0702030302020204" pitchFamily="66" charset="0"/>
                  <a:ea typeface="HY얕은샘물M" pitchFamily="18" charset="-127"/>
                </a:rPr>
                <a:t>Maybe our cat is chasing a mouse now!</a:t>
              </a:r>
              <a:endParaRPr lang="en-US" altLang="zh-CN" sz="2800" b="1" dirty="0">
                <a:latin typeface="Comic Sans MS" panose="030F0702030302020204" pitchFamily="66" charset="0"/>
                <a:ea typeface="HY얕은샘물M" pitchFamily="18" charset="-127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549223" y="2015591"/>
              <a:ext cx="1462912" cy="42259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r">
                <a:lnSpc>
                  <a:spcPct val="120000"/>
                </a:lnSpc>
              </a:pPr>
              <a:r>
                <a:rPr lang="en-US" altLang="zh-CN" sz="28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Sam:</a:t>
              </a:r>
              <a:endPara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zh-CN" sz="28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Sarah:</a:t>
              </a:r>
              <a:endPara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zh-CN" sz="28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Sam:</a:t>
              </a:r>
              <a:endPara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zh-CN" sz="28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Sarah:</a:t>
              </a:r>
              <a:endPara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zh-CN" sz="28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Sam:</a:t>
              </a:r>
              <a:endPara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zh-CN" sz="28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Sarah:</a:t>
              </a:r>
              <a:endPara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20000"/>
                </a:lnSpc>
              </a:pPr>
              <a:endPara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zh-CN" sz="28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Sam:</a:t>
              </a:r>
              <a:endPara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圆角矩形 9"/>
          <p:cNvSpPr/>
          <p:nvPr/>
        </p:nvSpPr>
        <p:spPr>
          <a:xfrm>
            <a:off x="1812290" y="2233295"/>
            <a:ext cx="2941955" cy="404495"/>
          </a:xfrm>
          <a:prstGeom prst="roundRect">
            <a:avLst/>
          </a:prstGeom>
          <a:gradFill>
            <a:gsLst>
              <a:gs pos="0">
                <a:srgbClr val="89E1EE"/>
              </a:gs>
              <a:gs pos="100000">
                <a:srgbClr val="FFC3D4"/>
              </a:gs>
            </a:gsLst>
            <a:lin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\Users\HP\Desktop\85add3516fdb154913126f01eaad52e3.png85add3516fdb154913126f01eaad52e3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20880000">
            <a:off x="1602105" y="1739265"/>
            <a:ext cx="753745" cy="753745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6833235" y="2233295"/>
            <a:ext cx="2941955" cy="404495"/>
          </a:xfrm>
          <a:prstGeom prst="roundRect">
            <a:avLst/>
          </a:prstGeom>
          <a:gradFill>
            <a:gsLst>
              <a:gs pos="0">
                <a:srgbClr val="89E1EE"/>
              </a:gs>
              <a:gs pos="100000">
                <a:srgbClr val="FFC3D4"/>
              </a:gs>
            </a:gsLst>
            <a:lin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C:\Users\HP\Desktop\85add3516fdb154913126f01eaad52e3.png85add3516fdb154913126f01eaad52e3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20880000">
            <a:off x="6623050" y="1739265"/>
            <a:ext cx="753745" cy="75374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2425700" y="3226435"/>
            <a:ext cx="1228090" cy="404495"/>
          </a:xfrm>
          <a:prstGeom prst="roundRect">
            <a:avLst/>
          </a:prstGeom>
          <a:gradFill>
            <a:gsLst>
              <a:gs pos="0">
                <a:srgbClr val="89E1EE"/>
              </a:gs>
              <a:gs pos="100000">
                <a:srgbClr val="FFC3D4"/>
              </a:gs>
            </a:gsLst>
            <a:lin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\Users\HP\Desktop\85add3516fdb154913126f01eaad52e3.png85add3516fdb154913126f01eaad52e3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20880000">
            <a:off x="2215515" y="2732405"/>
            <a:ext cx="753745" cy="753745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7048500" y="3226435"/>
            <a:ext cx="1691005" cy="404495"/>
          </a:xfrm>
          <a:prstGeom prst="roundRect">
            <a:avLst/>
          </a:prstGeom>
          <a:gradFill>
            <a:gsLst>
              <a:gs pos="0">
                <a:srgbClr val="89E1EE"/>
              </a:gs>
              <a:gs pos="100000">
                <a:srgbClr val="FFC3D4"/>
              </a:gs>
            </a:gsLst>
            <a:lin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 descr="C:\Users\HP\Desktop\85add3516fdb154913126f01eaad52e3.png85add3516fdb154913126f01eaad52e3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20880000">
            <a:off x="6795135" y="2732405"/>
            <a:ext cx="753745" cy="753745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427095" y="4273550"/>
            <a:ext cx="2941955" cy="404495"/>
          </a:xfrm>
          <a:prstGeom prst="roundRect">
            <a:avLst/>
          </a:prstGeom>
          <a:gradFill>
            <a:gsLst>
              <a:gs pos="0">
                <a:srgbClr val="89E1EE"/>
              </a:gs>
              <a:gs pos="100000">
                <a:srgbClr val="FFC3D4"/>
              </a:gs>
            </a:gsLst>
            <a:lin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 descr="C:\Users\HP\Desktop\85add3516fdb154913126f01eaad52e3.png85add3516fdb154913126f01eaad52e3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20880000">
            <a:off x="3216910" y="3779520"/>
            <a:ext cx="753745" cy="753745"/>
          </a:xfrm>
          <a:prstGeom prst="rect">
            <a:avLst/>
          </a:prstGeom>
        </p:spPr>
      </p:pic>
      <p:sp>
        <p:nvSpPr>
          <p:cNvPr id="20" name="圆角矩形 19"/>
          <p:cNvSpPr/>
          <p:nvPr/>
        </p:nvSpPr>
        <p:spPr>
          <a:xfrm>
            <a:off x="7685405" y="4294505"/>
            <a:ext cx="864870" cy="404495"/>
          </a:xfrm>
          <a:prstGeom prst="roundRect">
            <a:avLst/>
          </a:prstGeom>
          <a:gradFill>
            <a:gsLst>
              <a:gs pos="0">
                <a:srgbClr val="89E1EE"/>
              </a:gs>
              <a:gs pos="100000">
                <a:srgbClr val="FFC3D4"/>
              </a:gs>
            </a:gsLst>
            <a:lin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1" name="图片 20" descr="C:\Users\HP\Desktop\85add3516fdb154913126f01eaad52e3.png85add3516fdb154913126f01eaad52e3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20880000">
            <a:off x="7475220" y="3800475"/>
            <a:ext cx="753745" cy="753745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3783330" y="4797425"/>
            <a:ext cx="1852930" cy="404495"/>
          </a:xfrm>
          <a:prstGeom prst="roundRect">
            <a:avLst/>
          </a:prstGeom>
          <a:gradFill>
            <a:gsLst>
              <a:gs pos="0">
                <a:srgbClr val="89E1EE"/>
              </a:gs>
              <a:gs pos="100000">
                <a:srgbClr val="FFC3D4"/>
              </a:gs>
            </a:gsLst>
            <a:lin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3" name="图片 22" descr="C:\Users\HP\Desktop\85add3516fdb154913126f01eaad52e3.png85add3516fdb154913126f01eaad52e3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20880000">
            <a:off x="3573145" y="4303395"/>
            <a:ext cx="753745" cy="7537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75 -0.00685185 L 0.221771 -0.00972222 " pathEditMode="relative" rAng="0" ptsTypes="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75 -0.00685185 L 0.221771 -0.00972222 " pathEditMode="relative" rAng="0" ptsTypes="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75 -0.00685185 L 0.0856771 -0.00518519 " pathEditMode="relative" rAng="0" ptsTypes="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75 -0.00685185 L 0.129167 -0.00361111 " pathEditMode="relative" rAng="0" ptsTypes="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75 -0.00685185 L 0.221771 -0.00972222 " pathEditMode="relative" rAng="0" ptsTypes="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75 -0.00685185 L 0.0565625 -0.00851852 " pathEditMode="relative" rAng="0" ptsTypes="">
                                      <p:cBhvr>
                                        <p:cTn id="8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75 -0.00685185 L 0.137917 -0.00166667 " pathEditMode="relative" rAng="0" ptsTypes="">
                                      <p:cBhvr>
                                        <p:cTn id="9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9" grpId="0" bldLvl="0" animBg="1"/>
      <p:bldP spid="12" grpId="0" bldLvl="0" animBg="1"/>
      <p:bldP spid="16" grpId="0" bldLvl="0" animBg="1"/>
      <p:bldP spid="18" grpId="0" bldLvl="0" animBg="1"/>
      <p:bldP spid="20" grpId="0" bldLvl="0" animBg="1"/>
      <p:bldP spid="2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t="4295" r="20982" b="4005"/>
          <a:stretch>
            <a:fillRect/>
          </a:stretch>
        </p:blipFill>
        <p:spPr bwMode="auto">
          <a:xfrm>
            <a:off x="233045" y="1164590"/>
            <a:ext cx="11725910" cy="395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32155" y="1703070"/>
            <a:ext cx="10769600" cy="284543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2771" name="Picture 2" descr="How do these picturesmake you feel？"/>
          <p:cNvPicPr>
            <a:picLocks noChangeAspect="1"/>
          </p:cNvPicPr>
          <p:nvPr/>
        </p:nvPicPr>
        <p:blipFill>
          <a:blip r:embed="rId2"/>
          <a:srcRect l="2473" t="33167" r="67933" b="23889"/>
          <a:stretch>
            <a:fillRect/>
          </a:stretch>
        </p:blipFill>
        <p:spPr>
          <a:xfrm>
            <a:off x="732155" y="1703070"/>
            <a:ext cx="3329305" cy="284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 descr="How do these picturesmake you feel？"/>
          <p:cNvPicPr>
            <a:picLocks noChangeAspect="1"/>
          </p:cNvPicPr>
          <p:nvPr/>
        </p:nvPicPr>
        <p:blipFill>
          <a:blip r:embed="rId2"/>
          <a:srcRect l="35911" t="33148" r="35167" b="23908"/>
          <a:stretch>
            <a:fillRect/>
          </a:stretch>
        </p:blipFill>
        <p:spPr>
          <a:xfrm>
            <a:off x="4061460" y="1718310"/>
            <a:ext cx="4111625" cy="284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 descr="How do these picturesmake you feel？"/>
          <p:cNvPicPr>
            <a:picLocks noChangeAspect="1"/>
          </p:cNvPicPr>
          <p:nvPr/>
        </p:nvPicPr>
        <p:blipFill>
          <a:blip r:embed="rId2"/>
          <a:srcRect l="68395" t="32669" r="2011" b="24387"/>
          <a:stretch>
            <a:fillRect/>
          </a:stretch>
        </p:blipFill>
        <p:spPr>
          <a:xfrm>
            <a:off x="8172450" y="1718310"/>
            <a:ext cx="3329305" cy="284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35"/>
          <p:cNvSpPr txBox="1"/>
          <p:nvPr/>
        </p:nvSpPr>
        <p:spPr>
          <a:xfrm>
            <a:off x="1245870" y="328930"/>
            <a:ext cx="5031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say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" name="图片 6" descr="85add3516fdb154913126f01eaad52e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3296920" y="414655"/>
            <a:ext cx="7637145" cy="578884"/>
          </a:xfrm>
          <a:prstGeom prst="wedgeRoundRectCallout">
            <a:avLst>
              <a:gd name="adj1" fmla="val 55113"/>
              <a:gd name="adj2" fmla="val 707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How does these pictures make you feel?</a:t>
            </a:r>
            <a:endParaRPr lang="en-US" altLang="zh-CN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图片 7" descr="acff2658052512896233046eea5f1f11"/>
          <p:cNvPicPr>
            <a:picLocks noChangeAspect="1"/>
          </p:cNvPicPr>
          <p:nvPr/>
        </p:nvPicPr>
        <p:blipFill>
          <a:blip r:embed="rId4"/>
          <a:srcRect r="54259" b="6296"/>
          <a:stretch>
            <a:fillRect/>
          </a:stretch>
        </p:blipFill>
        <p:spPr>
          <a:xfrm>
            <a:off x="467995" y="5055235"/>
            <a:ext cx="777875" cy="1595120"/>
          </a:xfrm>
          <a:prstGeom prst="rect">
            <a:avLst/>
          </a:prstGeom>
        </p:spPr>
      </p:pic>
      <p:pic>
        <p:nvPicPr>
          <p:cNvPr id="9" name="图片 8" descr="acff2658052512896233046eea5f1f11"/>
          <p:cNvPicPr>
            <a:picLocks noChangeAspect="1"/>
          </p:cNvPicPr>
          <p:nvPr/>
        </p:nvPicPr>
        <p:blipFill>
          <a:blip r:embed="rId4"/>
          <a:srcRect l="46852" r="1388" b="6296"/>
          <a:stretch>
            <a:fillRect/>
          </a:stretch>
        </p:blipFill>
        <p:spPr>
          <a:xfrm>
            <a:off x="11245850" y="3810"/>
            <a:ext cx="946150" cy="1714500"/>
          </a:xfrm>
          <a:prstGeom prst="rect">
            <a:avLst/>
          </a:prstGeom>
        </p:spPr>
      </p:pic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1645285" y="5563235"/>
            <a:ext cx="5676265" cy="578440"/>
          </a:xfrm>
          <a:prstGeom prst="wedgeRoundRectCallout">
            <a:avLst>
              <a:gd name="adj1" fmla="val -53433"/>
              <a:gd name="adj2" fmla="val 2744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 makes </a:t>
            </a:r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me_____________.</a:t>
            </a:r>
            <a:endParaRPr lang="en-US" altLang="zh-CN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298950" y="5530215"/>
            <a:ext cx="1978025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afraid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98950" y="5502275"/>
            <a:ext cx="1978025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angry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71975" y="5496560"/>
            <a:ext cx="1978025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happy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0" grpId="0" bldLvl="0" animBg="1"/>
      <p:bldP spid="14" grpId="0"/>
      <p:bldP spid="14" grpId="1"/>
      <p:bldP spid="11" grpId="0"/>
      <p:bldP spid="11" grpId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同侧圆角矩形 25"/>
          <p:cNvSpPr/>
          <p:nvPr/>
        </p:nvSpPr>
        <p:spPr>
          <a:xfrm flipV="1">
            <a:off x="213360" y="5310505"/>
            <a:ext cx="11763375" cy="1333500"/>
          </a:xfrm>
          <a:prstGeom prst="round2SameRect">
            <a:avLst>
              <a:gd name="adj1" fmla="val 19095"/>
              <a:gd name="adj2" fmla="val 0"/>
            </a:avLst>
          </a:prstGeom>
          <a:blipFill>
            <a:blip r:embed="rId1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2811145" y="517525"/>
            <a:ext cx="5822950" cy="5822950"/>
            <a:chOff x="4427" y="815"/>
            <a:chExt cx="9170" cy="9170"/>
          </a:xfrm>
        </p:grpSpPr>
        <p:pic>
          <p:nvPicPr>
            <p:cNvPr id="5" name="图片 4" descr="4c86aa8b3d548005f9de56581a0cf53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7" y="815"/>
              <a:ext cx="9170" cy="9170"/>
            </a:xfrm>
            <a:prstGeom prst="rect">
              <a:avLst/>
            </a:prstGeom>
          </p:spPr>
        </p:pic>
        <p:pic>
          <p:nvPicPr>
            <p:cNvPr id="25630" name="Picture 2" descr="C:\Users\HP\Desktop\816b6b4b15fcef3fb8d474b821906120.png816b6b4b15fcef3fb8d474b82190612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6200000" flipH="1">
              <a:off x="5625" y="3969"/>
              <a:ext cx="1659" cy="24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31" name="Picture 3" descr="C:\Users\HP\Desktop\14b58618c8e1f86bcd62034ca645b5f2.png14b58618c8e1f86bcd62034ca645b5f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60000">
              <a:off x="10332" y="4542"/>
              <a:ext cx="1703" cy="241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32" name="Picture 6" descr="C:\Users\HP\Desktop\a8129e315f62c41505533f6ef2ee2727.pnga8129e315f62c41505533f6ef2ee272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2840000">
              <a:off x="6443" y="5862"/>
              <a:ext cx="2194" cy="300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33" name="Picture 9" descr="C:\Users\HP\Desktop\e4619df6aa6f38eca769af9374a89b4b.pnge4619df6aa6f38eca769af9374a89b4b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19440000">
              <a:off x="6662" y="1874"/>
              <a:ext cx="2196" cy="2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17" descr="C:\Users\HP\Desktop\a44bba9cefc4eecff5ea49a83c372d60.pnga44bba9cefc4eecff5ea49a83c372d6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8940000">
              <a:off x="9094" y="6491"/>
              <a:ext cx="1631" cy="2305"/>
            </a:xfrm>
            <a:prstGeom prst="rect">
              <a:avLst/>
            </a:prstGeom>
          </p:spPr>
        </p:pic>
        <p:pic>
          <p:nvPicPr>
            <p:cNvPr id="3" name="图片 2" descr="C:\Users\HP\Desktop\4d3f834e7ec735dfdacf80b6c258fdbe.png4d3f834e7ec735dfdacf80b6c258fdbe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960000">
              <a:off x="9179" y="2339"/>
              <a:ext cx="2842" cy="1647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1245870" y="328930"/>
            <a:ext cx="4473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Ask and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answer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 rot="20221435">
            <a:off x="5493385" y="2408555"/>
            <a:ext cx="418465" cy="1995805"/>
            <a:chOff x="1055716" y="1672221"/>
            <a:chExt cx="380410" cy="1580110"/>
          </a:xfrm>
        </p:grpSpPr>
        <p:sp>
          <p:nvSpPr>
            <p:cNvPr id="20" name="箭头: 右 20"/>
            <p:cNvSpPr/>
            <p:nvPr/>
          </p:nvSpPr>
          <p:spPr>
            <a:xfrm rot="16200000">
              <a:off x="844416" y="1883520"/>
              <a:ext cx="803009" cy="380410"/>
            </a:xfrm>
            <a:prstGeom prst="rightArrow">
              <a:avLst>
                <a:gd name="adj1" fmla="val 50000"/>
                <a:gd name="adj2" fmla="val 84576"/>
              </a:avLst>
            </a:prstGeom>
            <a:solidFill>
              <a:srgbClr val="F36F16"/>
            </a:solidFill>
            <a:ln>
              <a:solidFill>
                <a:srgbClr val="F36F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endParaRPr>
            </a:p>
          </p:txBody>
        </p:sp>
        <p:sp>
          <p:nvSpPr>
            <p:cNvPr id="21" name="箭头: 右 25"/>
            <p:cNvSpPr/>
            <p:nvPr/>
          </p:nvSpPr>
          <p:spPr>
            <a:xfrm rot="5400000">
              <a:off x="833599" y="2775123"/>
              <a:ext cx="803009" cy="151407"/>
            </a:xfrm>
            <a:prstGeom prst="rightArrow">
              <a:avLst>
                <a:gd name="adj1" fmla="val 50000"/>
                <a:gd name="adj2" fmla="val 84576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310505" y="2988945"/>
            <a:ext cx="879475" cy="879475"/>
          </a:xfrm>
          <a:prstGeom prst="rect">
            <a:avLst/>
          </a:prstGeom>
        </p:spPr>
      </p:pic>
      <p:pic>
        <p:nvPicPr>
          <p:cNvPr id="22" name="图片 21" descr="acff2658052512896233046eea5f1f11"/>
          <p:cNvPicPr>
            <a:picLocks noChangeAspect="1"/>
          </p:cNvPicPr>
          <p:nvPr/>
        </p:nvPicPr>
        <p:blipFill>
          <a:blip r:embed="rId10"/>
          <a:srcRect r="54259" b="6296"/>
          <a:stretch>
            <a:fillRect/>
          </a:stretch>
        </p:blipFill>
        <p:spPr>
          <a:xfrm>
            <a:off x="839470" y="4265295"/>
            <a:ext cx="1198880" cy="2457450"/>
          </a:xfrm>
          <a:prstGeom prst="rect">
            <a:avLst/>
          </a:prstGeom>
        </p:spPr>
      </p:pic>
      <p:pic>
        <p:nvPicPr>
          <p:cNvPr id="6" name="图片 5" descr="acff2658052512896233046eea5f1f11"/>
          <p:cNvPicPr>
            <a:picLocks noChangeAspect="1"/>
          </p:cNvPicPr>
          <p:nvPr/>
        </p:nvPicPr>
        <p:blipFill>
          <a:blip r:embed="rId10"/>
          <a:srcRect l="46852" r="1388" b="6296"/>
          <a:stretch>
            <a:fillRect/>
          </a:stretch>
        </p:blipFill>
        <p:spPr>
          <a:xfrm>
            <a:off x="9870440" y="3916045"/>
            <a:ext cx="1506220" cy="2727960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288290" y="2679065"/>
            <a:ext cx="2433955" cy="1022350"/>
          </a:xfrm>
          <a:prstGeom prst="wedgeRoundRectCallout">
            <a:avLst>
              <a:gd name="adj1" fmla="val -14658"/>
              <a:gd name="adj2" fmla="val 73360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p>
            <a:pPr algn="ctr" fontAlgn="base">
              <a:spcBef>
                <a:spcPct val="50000"/>
              </a:spcBef>
            </a:pPr>
            <a:r>
              <a:rPr lang="en-US" altLang="zh-CN" sz="2800" b="1" strike="noStrike" noProof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How does he/she feel?</a:t>
            </a:r>
            <a:endParaRPr lang="en-US" altLang="zh-CN" sz="2800" b="1" strike="noStrike" noProof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4" name="图片 3" descr="85add3516fdb154913126f01eaad52e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sp>
        <p:nvSpPr>
          <p:cNvPr id="9" name="圆角矩形标注 8"/>
          <p:cNvSpPr/>
          <p:nvPr/>
        </p:nvSpPr>
        <p:spPr>
          <a:xfrm>
            <a:off x="9406890" y="2679065"/>
            <a:ext cx="2433955" cy="1022350"/>
          </a:xfrm>
          <a:prstGeom prst="wedgeRoundRectCallout">
            <a:avLst>
              <a:gd name="adj1" fmla="val -14658"/>
              <a:gd name="adj2" fmla="val 73360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p>
            <a:pPr algn="ctr" fontAlgn="base">
              <a:spcBef>
                <a:spcPct val="50000"/>
              </a:spcBef>
            </a:pPr>
            <a:r>
              <a:rPr lang="en-US" altLang="zh-CN" sz="2800" b="1" strike="noStrike" noProof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He/She is...</a:t>
            </a:r>
            <a:endParaRPr lang="en-US" altLang="zh-CN" sz="2800" b="1" strike="noStrike" noProof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200000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200000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2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200000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200000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200000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bldLvl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t017fc3803a7f433f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5400000">
            <a:off x="3306445" y="-1539240"/>
            <a:ext cx="5603240" cy="1066165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245870" y="328930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sing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6" name="图片 5" descr="85add3516fdb154913126f01eaad52e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pic>
        <p:nvPicPr>
          <p:cNvPr id="3" name="happy song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26895" y="1598295"/>
            <a:ext cx="8921115" cy="4572000"/>
          </a:xfrm>
          <a:prstGeom prst="rect">
            <a:avLst/>
          </a:prstGeom>
        </p:spPr>
      </p:pic>
      <p:pic>
        <p:nvPicPr>
          <p:cNvPr id="14" name="图片 13" descr="t011fe319d220bf698e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4234" t="6407" r="17922" b="6231"/>
          <a:stretch>
            <a:fillRect/>
          </a:stretch>
        </p:blipFill>
        <p:spPr>
          <a:xfrm>
            <a:off x="5172075" y="3406775"/>
            <a:ext cx="2647950" cy="599122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veer-31756121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2108"/>
          <a:stretch>
            <a:fillRect/>
          </a:stretch>
        </p:blipFill>
        <p:spPr>
          <a:xfrm>
            <a:off x="0" y="854710"/>
            <a:ext cx="12192635" cy="693610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245870" y="328930"/>
            <a:ext cx="5031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Let’s enjoy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 descr="85add3516fdb154913126f01eaad52e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pic>
        <p:nvPicPr>
          <p:cNvPr id="2" name="tom and jerry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815" y="1235075"/>
            <a:ext cx="10626090" cy="4572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28930"/>
            <a:ext cx="5031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Say and fill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 descr="85add3516fdb154913126f01eaad52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30555" y="1253490"/>
            <a:ext cx="7843520" cy="50088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A:What’s the cartoon about?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B: _______________________.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   The mouse is bad.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A: How does the cat feel?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B:______________________.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   He chases the mouse.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A: How does the dog feel?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B:_______________________.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A: Why do the mouse and the cat run ?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B:_______________________.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Comic Sans MS" panose="030F0702030302020204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820" y="248920"/>
            <a:ext cx="2025015" cy="164592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8474075" y="1628775"/>
            <a:ext cx="2103120" cy="1818640"/>
            <a:chOff x="13345" y="2565"/>
            <a:chExt cx="3312" cy="286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45" y="2683"/>
              <a:ext cx="3312" cy="2747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 descr="e0e7046b204b8d9357ffe0e3a98073e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0" y="2565"/>
              <a:ext cx="1624" cy="130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9966325" y="3420110"/>
            <a:ext cx="2026920" cy="1666240"/>
            <a:chOff x="15695" y="5386"/>
            <a:chExt cx="3192" cy="262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95" y="5386"/>
              <a:ext cx="3049" cy="2625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 descr="e0e7046b204b8d9357ffe0e3a98073e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63" y="5386"/>
              <a:ext cx="1624" cy="13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7105" y="4845685"/>
            <a:ext cx="1877060" cy="16383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1575435" y="1932305"/>
            <a:ext cx="5953125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800" b="1" i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It's about a cat and a mouse.</a:t>
            </a:r>
            <a:endParaRPr lang="en-US" altLang="zh-CN" sz="2800" b="1" i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75435" y="3296285"/>
            <a:ext cx="5953125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800" b="1" i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 cat is angry.</a:t>
            </a:r>
            <a:endParaRPr lang="en-US" altLang="zh-CN" sz="2800" b="1" i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83360" y="4565015"/>
            <a:ext cx="3503295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800" b="1" i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 dog is angry.</a:t>
            </a:r>
            <a:endParaRPr lang="en-US" altLang="zh-CN" sz="2800" b="1" i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483360" y="5403850"/>
            <a:ext cx="5306060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800" b="1" i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They are afraid of the dog.</a:t>
            </a:r>
            <a:endParaRPr lang="en-US" altLang="zh-CN" sz="2800" b="1" i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4"/>
          <p:cNvSpPr/>
          <p:nvPr/>
        </p:nvSpPr>
        <p:spPr>
          <a:xfrm>
            <a:off x="630555" y="1253490"/>
            <a:ext cx="6595745" cy="42805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A:What’s the cartoon about?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B: _______________________.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A: How does the ___ feel?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B:______________________.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A: How does the ___ feel?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B:_______________________.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A: Why ... ?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B:_______________________.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Cambria Math" panose="02040503050406030204" pitchFamily="18" charset="0"/>
              <a:cs typeface="Comic Sans MS" panose="030F0702030302020204" pitchFamily="66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</a:rPr>
              <a:t>...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Comic Sans MS" panose="030F0702030302020204" pitchFamily="66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245870" y="328930"/>
            <a:ext cx="5031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Make a new dialogue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 descr="85add3516fdb154913126f01eaad52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378575" y="155575"/>
            <a:ext cx="6598920" cy="6858000"/>
            <a:chOff x="10045" y="245"/>
            <a:chExt cx="10392" cy="10800"/>
          </a:xfrm>
        </p:grpSpPr>
        <p:pic>
          <p:nvPicPr>
            <p:cNvPr id="10" name="图片 9" descr="ca2e8734dc354f57070ac7338673f8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45" y="245"/>
              <a:ext cx="10393" cy="108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矩形 10"/>
            <p:cNvSpPr/>
            <p:nvPr/>
          </p:nvSpPr>
          <p:spPr>
            <a:xfrm>
              <a:off x="12047" y="759"/>
              <a:ext cx="5678" cy="9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t015aaf9b16d220108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7" y="1066"/>
              <a:ext cx="2618" cy="147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图片 6" descr="t019c21d78127ec45bc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67" y="2981"/>
              <a:ext cx="2626" cy="38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 descr="t01676c3c988c09ea16"/>
            <p:cNvPicPr>
              <a:picLocks noChangeAspect="1"/>
            </p:cNvPicPr>
            <p:nvPr/>
          </p:nvPicPr>
          <p:blipFill>
            <a:blip r:embed="rId5"/>
            <a:srcRect b="5355"/>
            <a:stretch>
              <a:fillRect/>
            </a:stretch>
          </p:blipFill>
          <p:spPr>
            <a:xfrm>
              <a:off x="12067" y="7233"/>
              <a:ext cx="3042" cy="24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 descr="t0114065b37e5fcbe9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49" y="1066"/>
              <a:ext cx="2923" cy="532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 descr="83232a9ed8a5bb4c485502e7760c0e3a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47" y="7145"/>
              <a:ext cx="2527" cy="256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6" name="组合 25"/>
          <p:cNvGrpSpPr/>
          <p:nvPr/>
        </p:nvGrpSpPr>
        <p:grpSpPr>
          <a:xfrm flipH="1">
            <a:off x="2385060" y="4874895"/>
            <a:ext cx="5229225" cy="2792095"/>
            <a:chOff x="10736" y="5171"/>
            <a:chExt cx="7798" cy="4397"/>
          </a:xfrm>
        </p:grpSpPr>
        <p:pic>
          <p:nvPicPr>
            <p:cNvPr id="22" name="图片 21" descr="adff9eae4b8f94b81e1ce60481a8df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36" y="5171"/>
              <a:ext cx="7798" cy="4397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1207" y="6374"/>
              <a:ext cx="592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solidFill>
                    <a:schemeClr val="accent4">
                      <a:lumMod val="75000"/>
                    </a:schemeClr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Comic Sans MS" panose="030F0702030302020204" pitchFamily="66" charset="0"/>
                  <a:cs typeface="Comic Sans MS" panose="030F0702030302020204" pitchFamily="66" charset="0"/>
                </a:rPr>
                <a:t>Word bank: </a:t>
              </a:r>
              <a:r>
                <a:rPr lang="en-US" altLang="zh-CN" sz="2400" b="1">
                  <a:solidFill>
                    <a:schemeClr val="accent4">
                      <a:lumMod val="75000"/>
                    </a:schemeClr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Comic Sans MS" panose="030F0702030302020204" pitchFamily="66" charset="0"/>
                  <a:cs typeface="Comic Sans MS" panose="030F0702030302020204" pitchFamily="66" charset="0"/>
                  <a:sym typeface="+mn-ea"/>
                </a:rPr>
                <a:t>afraid of,sad,happy,angry</a:t>
              </a:r>
              <a:r>
                <a:rPr lang="en-US" altLang="zh-CN" sz="2400" b="1">
                  <a:solidFill>
                    <a:schemeClr val="accent4">
                      <a:lumMod val="75000"/>
                    </a:schemeClr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Comic Sans MS" panose="030F0702030302020204" pitchFamily="66" charset="0"/>
                  <a:cs typeface="Comic Sans MS" panose="030F0702030302020204" pitchFamily="66" charset="0"/>
                </a:rPr>
                <a:t>...</a:t>
              </a:r>
              <a:endParaRPr lang="en-US" altLang="zh-CN" sz="2400" b="1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</p:grp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16230" y="2786698"/>
            <a:ext cx="11550650" cy="2115185"/>
          </a:xfrm>
          <a:prstGeom prst="rect">
            <a:avLst/>
          </a:prstGeom>
          <a:solidFill>
            <a:srgbClr val="FAFBF3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学习了下列单词及词组：</a:t>
            </a: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800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indent="304800" algn="l" fontAlgn="base">
              <a:lnSpc>
                <a:spcPct val="100000"/>
              </a:lnSpc>
              <a:buClrTx/>
              <a:buSzTx/>
              <a:buFontTx/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chase, mice, bad, hurt, be afraid of, be angry with</a:t>
            </a:r>
            <a:endParaRPr lang="en-US" altLang="zh-CN" sz="2800" b="1" dirty="0">
              <a:solidFill>
                <a:schemeClr val="accent4">
                  <a:lumMod val="7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学习了运用句型“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主语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+ be + 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表示情绪的形容词</a:t>
            </a:r>
            <a:r>
              <a:rPr lang="zh-CN" alt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”，表达心情和感受。</a:t>
            </a:r>
            <a:endParaRPr lang="en-US" altLang="zh-CN" sz="2800" b="1" dirty="0">
              <a:solidFill>
                <a:schemeClr val="accent4">
                  <a:lumMod val="7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11817" y="338562"/>
            <a:ext cx="9370695" cy="1383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altLang="zh-CN" sz="4400" b="1" cap="none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What have we learned today?</a:t>
            </a:r>
            <a:endParaRPr lang="en-US" altLang="zh-CN" sz="4400" b="1" cap="none" spc="300" dirty="0" smtClean="0">
              <a:ln w="11430" cmpd="sng">
                <a:solidFill>
                  <a:schemeClr val="accent5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altLang="zh-CN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zh-CN" altLang="en-US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今天</a:t>
            </a:r>
            <a:r>
              <a:rPr lang="zh-CN" altLang="en-US" sz="4000" b="1" spc="300" dirty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我们</a:t>
            </a:r>
            <a:r>
              <a:rPr lang="zh-CN" altLang="en-US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学到了什么？</a:t>
            </a:r>
            <a:r>
              <a:rPr lang="en-US" altLang="zh-CN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)</a:t>
            </a:r>
            <a:endParaRPr lang="en-US" altLang="zh-CN" sz="4000" b="1" cap="none" spc="300" dirty="0" smtClean="0">
              <a:ln w="11430" cmpd="sng">
                <a:solidFill>
                  <a:schemeClr val="accent5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21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102870" y="545592"/>
            <a:ext cx="4453890" cy="937768"/>
            <a:chOff x="4950982" y="676025"/>
            <a:chExt cx="5023485" cy="88107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264" y="676025"/>
              <a:ext cx="4041059" cy="881071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4950982" y="736164"/>
              <a:ext cx="5023485" cy="721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0" normalizeH="0" baseline="0" noProof="0" dirty="0">
                  <a:solidFill>
                    <a:schemeClr val="tx1"/>
                  </a:solidFill>
                  <a:uLnTx/>
                  <a:uFillTx/>
                  <a:latin typeface="Comic Sans MS" panose="030F0702030302020204" pitchFamily="66" charset="0"/>
                  <a:ea typeface="经典趣体简" panose="02010609000101010101" pitchFamily="49" charset="-122"/>
                  <a:cs typeface="Comic Sans MS" panose="030F0702030302020204" pitchFamily="66" charset="0"/>
                </a:rPr>
                <a:t>Homework</a:t>
              </a:r>
              <a:endParaRPr kumimoji="0" lang="en-US" altLang="zh-CN" sz="4400" b="1" i="0" u="none" strike="noStrike" kern="0" normalizeH="0" baseline="0" noProof="0" dirty="0">
                <a:solidFill>
                  <a:schemeClr val="tx1"/>
                </a:solidFill>
                <a:uLnTx/>
                <a:uFillTx/>
                <a:latin typeface="Comic Sans MS" panose="030F0702030302020204" pitchFamily="66" charset="0"/>
                <a:ea typeface="经典趣体简" panose="02010609000101010101" pitchFamily="49" charset="-122"/>
                <a:cs typeface="Comic Sans MS" panose="030F0702030302020204" pitchFamily="66" charset="0"/>
              </a:endParaRPr>
            </a:p>
          </p:txBody>
        </p:sp>
      </p:grpSp>
      <p:sp>
        <p:nvSpPr>
          <p:cNvPr id="46" name="Oval 16"/>
          <p:cNvSpPr/>
          <p:nvPr/>
        </p:nvSpPr>
        <p:spPr>
          <a:xfrm rot="16200000">
            <a:off x="5120401" y="3748676"/>
            <a:ext cx="246696" cy="256569"/>
          </a:xfrm>
          <a:prstGeom prst="ellipse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/>
            <a:endParaRPr lang="id-ID" sz="1465">
              <a:cs typeface="+mn-ea"/>
              <a:sym typeface="+mn-lt"/>
            </a:endParaRPr>
          </a:p>
        </p:txBody>
      </p:sp>
      <p:grpSp>
        <p:nvGrpSpPr>
          <p:cNvPr id="47" name="Group 1"/>
          <p:cNvGrpSpPr/>
          <p:nvPr/>
        </p:nvGrpSpPr>
        <p:grpSpPr>
          <a:xfrm rot="16200000">
            <a:off x="4248857" y="3026325"/>
            <a:ext cx="53959" cy="1704843"/>
            <a:chOff x="6077893" y="2108487"/>
            <a:chExt cx="36214" cy="1552769"/>
          </a:xfrm>
          <a:solidFill>
            <a:schemeClr val="accent2">
              <a:lumMod val="75000"/>
            </a:schemeClr>
          </a:solidFill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grpSpPr>
        <p:cxnSp>
          <p:nvCxnSpPr>
            <p:cNvPr id="48" name="Straight Connector 14"/>
            <p:cNvCxnSpPr/>
            <p:nvPr/>
          </p:nvCxnSpPr>
          <p:spPr>
            <a:xfrm>
              <a:off x="6114107" y="2108487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4"/>
            <p:cNvCxnSpPr/>
            <p:nvPr/>
          </p:nvCxnSpPr>
          <p:spPr>
            <a:xfrm>
              <a:off x="6077893" y="2108487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2"/>
          <p:cNvGrpSpPr/>
          <p:nvPr/>
        </p:nvGrpSpPr>
        <p:grpSpPr>
          <a:xfrm rot="16200000">
            <a:off x="6098021" y="3133721"/>
            <a:ext cx="53964" cy="1505936"/>
            <a:chOff x="6077893" y="3797444"/>
            <a:chExt cx="36214" cy="1371599"/>
          </a:xfrm>
          <a:solidFill>
            <a:schemeClr val="accent2">
              <a:lumMod val="75000"/>
            </a:schemeClr>
          </a:solidFill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grpSpPr>
        <p:cxnSp>
          <p:nvCxnSpPr>
            <p:cNvPr id="51" name="Straight Connector 19"/>
            <p:cNvCxnSpPr/>
            <p:nvPr/>
          </p:nvCxnSpPr>
          <p:spPr>
            <a:xfrm>
              <a:off x="6114107" y="3797444"/>
              <a:ext cx="0" cy="1371599"/>
            </a:xfrm>
            <a:prstGeom prst="line">
              <a:avLst/>
            </a:prstGeom>
            <a:grpFill/>
            <a:ln w="19050" cmpd="sng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5"/>
            <p:cNvCxnSpPr/>
            <p:nvPr/>
          </p:nvCxnSpPr>
          <p:spPr>
            <a:xfrm>
              <a:off x="6077893" y="3797444"/>
              <a:ext cx="0" cy="1371599"/>
            </a:xfrm>
            <a:prstGeom prst="line">
              <a:avLst/>
            </a:prstGeom>
            <a:grpFill/>
            <a:ln w="19050" cmpd="sng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3"/>
          <p:cNvGrpSpPr/>
          <p:nvPr/>
        </p:nvGrpSpPr>
        <p:grpSpPr>
          <a:xfrm rot="16200000">
            <a:off x="7982938" y="3036178"/>
            <a:ext cx="53961" cy="1704845"/>
            <a:chOff x="6077893" y="5305231"/>
            <a:chExt cx="36214" cy="1552769"/>
          </a:xfrm>
          <a:solidFill>
            <a:schemeClr val="accent2">
              <a:lumMod val="75000"/>
            </a:schemeClr>
          </a:solidFill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grpSpPr>
        <p:cxnSp>
          <p:nvCxnSpPr>
            <p:cNvPr id="54" name="Straight Connector 21"/>
            <p:cNvCxnSpPr/>
            <p:nvPr/>
          </p:nvCxnSpPr>
          <p:spPr>
            <a:xfrm>
              <a:off x="6114107" y="5305231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6"/>
            <p:cNvCxnSpPr/>
            <p:nvPr/>
          </p:nvCxnSpPr>
          <p:spPr>
            <a:xfrm>
              <a:off x="6077893" y="5305231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Oval 40"/>
          <p:cNvSpPr/>
          <p:nvPr/>
        </p:nvSpPr>
        <p:spPr>
          <a:xfrm rot="16200000">
            <a:off x="3159372" y="3731424"/>
            <a:ext cx="246696" cy="256569"/>
          </a:xfrm>
          <a:prstGeom prst="ellipse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/>
            <a:endParaRPr lang="id-ID" sz="1465">
              <a:cs typeface="+mn-ea"/>
              <a:sym typeface="+mn-lt"/>
            </a:endParaRPr>
          </a:p>
        </p:txBody>
      </p:sp>
      <p:sp>
        <p:nvSpPr>
          <p:cNvPr id="57" name="Oval 41"/>
          <p:cNvSpPr/>
          <p:nvPr/>
        </p:nvSpPr>
        <p:spPr>
          <a:xfrm rot="16200000">
            <a:off x="6882908" y="3751692"/>
            <a:ext cx="246696" cy="256569"/>
          </a:xfrm>
          <a:prstGeom prst="ellipse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/>
            <a:endParaRPr lang="id-ID" sz="1335">
              <a:cs typeface="+mn-ea"/>
              <a:sym typeface="+mn-lt"/>
            </a:endParaRPr>
          </a:p>
        </p:txBody>
      </p:sp>
      <p:sp>
        <p:nvSpPr>
          <p:cNvPr id="58" name="Isosceles Triangle 45"/>
          <p:cNvSpPr/>
          <p:nvPr/>
        </p:nvSpPr>
        <p:spPr>
          <a:xfrm>
            <a:off x="3228797" y="3471387"/>
            <a:ext cx="125459" cy="21893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/>
            <a:endParaRPr lang="id-ID" sz="1465">
              <a:cs typeface="+mn-ea"/>
              <a:sym typeface="+mn-lt"/>
            </a:endParaRPr>
          </a:p>
        </p:txBody>
      </p:sp>
      <p:sp>
        <p:nvSpPr>
          <p:cNvPr id="59" name="Isosceles Triangle 48"/>
          <p:cNvSpPr/>
          <p:nvPr/>
        </p:nvSpPr>
        <p:spPr>
          <a:xfrm rot="10800000" flipH="1">
            <a:off x="5189647" y="4054398"/>
            <a:ext cx="125459" cy="21893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/>
            <a:endParaRPr lang="id-ID" sz="1465">
              <a:cs typeface="+mn-ea"/>
              <a:sym typeface="+mn-lt"/>
            </a:endParaRPr>
          </a:p>
        </p:txBody>
      </p:sp>
      <p:sp>
        <p:nvSpPr>
          <p:cNvPr id="60" name="Isosceles Triangle 69"/>
          <p:cNvSpPr/>
          <p:nvPr/>
        </p:nvSpPr>
        <p:spPr>
          <a:xfrm>
            <a:off x="6939964" y="3495943"/>
            <a:ext cx="125459" cy="21893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/>
            <a:endParaRPr lang="id-ID" sz="1335">
              <a:cs typeface="+mn-ea"/>
              <a:sym typeface="+mn-lt"/>
            </a:endParaRPr>
          </a:p>
        </p:txBody>
      </p:sp>
      <p:sp>
        <p:nvSpPr>
          <p:cNvPr id="61" name="Rectangle 70"/>
          <p:cNvSpPr/>
          <p:nvPr/>
        </p:nvSpPr>
        <p:spPr>
          <a:xfrm>
            <a:off x="1775520" y="1850316"/>
            <a:ext cx="3060963" cy="1418088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/>
            <a:endParaRPr lang="id-ID" sz="1465">
              <a:cs typeface="+mn-ea"/>
              <a:sym typeface="+mn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752660" y="2279586"/>
            <a:ext cx="3060963" cy="829945"/>
          </a:xfrm>
          <a:prstGeom prst="rect">
            <a:avLst/>
          </a:prstGeom>
          <a:noFill/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square" lIns="91440" tIns="45720" rIns="91440" bIns="45720" rtlCol="0">
            <a:spAutoFit/>
          </a:bodyPr>
          <a:p>
            <a:pPr algn="ctr"/>
            <a:r>
              <a:rPr lang="en-US" altLang="zh-CN" sz="2400">
                <a:solidFill>
                  <a:srgbClr val="0D0D0D"/>
                </a:solidFill>
                <a:effectLst/>
                <a:latin typeface="Comic Sans MS" panose="030F0702030302020204" pitchFamily="66" charset="0"/>
                <a:sym typeface="宋体" panose="02010600030101010101" pitchFamily="2" charset="-122"/>
              </a:rPr>
              <a:t>1. Read the text </a:t>
            </a:r>
            <a:endParaRPr lang="en-US" altLang="zh-CN" sz="2400">
              <a:solidFill>
                <a:srgbClr val="0D0D0D"/>
              </a:solidFill>
              <a:effectLst/>
              <a:latin typeface="Comic Sans MS" panose="030F0702030302020204" pitchFamily="66" charset="0"/>
              <a:sym typeface="宋体" panose="02010600030101010101" pitchFamily="2" charset="-122"/>
            </a:endParaRPr>
          </a:p>
          <a:p>
            <a:pPr algn="ctr"/>
            <a:r>
              <a:rPr lang="en-US" altLang="zh-CN" sz="2400">
                <a:solidFill>
                  <a:srgbClr val="0D0D0D"/>
                </a:solidFill>
                <a:effectLst/>
                <a:latin typeface="Comic Sans MS" panose="030F0702030302020204" pitchFamily="66" charset="0"/>
                <a:sym typeface="宋体" panose="02010600030101010101" pitchFamily="2" charset="-122"/>
              </a:rPr>
              <a:t>on P58.</a:t>
            </a:r>
            <a:endParaRPr lang="en-US" altLang="zh-CN" sz="2400" dirty="0">
              <a:solidFill>
                <a:srgbClr val="0D0D0D"/>
              </a:solidFill>
              <a:effectLst/>
              <a:latin typeface="Comic Sans MS" panose="030F0702030302020204" pitchFamily="66" charset="0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775520" y="1868311"/>
            <a:ext cx="3060963" cy="33718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square" lIns="91440" tIns="45720" rIns="91440" bIns="45720" rtlCol="0">
            <a:spAutoFit/>
          </a:bodyPr>
          <a:p>
            <a:pPr algn="ctr"/>
            <a:endParaRPr lang="id-ID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4" name="Oval 40"/>
          <p:cNvSpPr/>
          <p:nvPr/>
        </p:nvSpPr>
        <p:spPr>
          <a:xfrm rot="16200000">
            <a:off x="8873684" y="3756025"/>
            <a:ext cx="246696" cy="256571"/>
          </a:xfrm>
          <a:prstGeom prst="ellipse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/>
            <a:endParaRPr lang="id-ID" sz="1335">
              <a:cs typeface="+mn-ea"/>
              <a:sym typeface="+mn-lt"/>
            </a:endParaRPr>
          </a:p>
        </p:txBody>
      </p:sp>
      <p:sp>
        <p:nvSpPr>
          <p:cNvPr id="65" name="Isosceles Triangle 45"/>
          <p:cNvSpPr/>
          <p:nvPr/>
        </p:nvSpPr>
        <p:spPr>
          <a:xfrm rot="10800000">
            <a:off x="8942929" y="4074878"/>
            <a:ext cx="125459" cy="21893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/>
            <a:endParaRPr lang="id-ID" sz="1335">
              <a:cs typeface="+mn-ea"/>
              <a:sym typeface="+mn-lt"/>
            </a:endParaRPr>
          </a:p>
        </p:txBody>
      </p:sp>
      <p:grpSp>
        <p:nvGrpSpPr>
          <p:cNvPr id="66" name="Group 1"/>
          <p:cNvGrpSpPr/>
          <p:nvPr/>
        </p:nvGrpSpPr>
        <p:grpSpPr>
          <a:xfrm rot="16200000">
            <a:off x="10271949" y="2713180"/>
            <a:ext cx="54020" cy="2347281"/>
            <a:chOff x="6077892" y="2108486"/>
            <a:chExt cx="36254" cy="2137898"/>
          </a:xfrm>
          <a:solidFill>
            <a:schemeClr val="accent2">
              <a:lumMod val="75000"/>
            </a:schemeClr>
          </a:solidFill>
        </p:grpSpPr>
        <p:cxnSp>
          <p:nvCxnSpPr>
            <p:cNvPr id="67" name="Straight Connector 14"/>
            <p:cNvCxnSpPr/>
            <p:nvPr/>
          </p:nvCxnSpPr>
          <p:spPr>
            <a:xfrm rot="5400000" flipV="1">
              <a:off x="5045170" y="3177408"/>
              <a:ext cx="2137897" cy="54"/>
            </a:xfrm>
            <a:prstGeom prst="line">
              <a:avLst/>
            </a:prstGeom>
            <a:grpFill/>
            <a:ln w="19050" cmpd="sng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4"/>
            <p:cNvCxnSpPr/>
            <p:nvPr/>
          </p:nvCxnSpPr>
          <p:spPr>
            <a:xfrm rot="5400000" flipV="1">
              <a:off x="5008945" y="3177435"/>
              <a:ext cx="2137896" cy="1"/>
            </a:xfrm>
            <a:prstGeom prst="line">
              <a:avLst/>
            </a:prstGeom>
            <a:grpFill/>
            <a:ln w="19050" cmpd="sng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1"/>
          <p:cNvGrpSpPr/>
          <p:nvPr/>
        </p:nvGrpSpPr>
        <p:grpSpPr>
          <a:xfrm rot="16200000">
            <a:off x="1861449" y="2594710"/>
            <a:ext cx="54719" cy="2568935"/>
            <a:chOff x="6077893" y="1321466"/>
            <a:chExt cx="36727" cy="2339790"/>
          </a:xfrm>
          <a:solidFill>
            <a:schemeClr val="accent2">
              <a:lumMod val="75000"/>
            </a:schemeClr>
          </a:solidFill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grpSpPr>
        <p:cxnSp>
          <p:nvCxnSpPr>
            <p:cNvPr id="70" name="Straight Connector 14"/>
            <p:cNvCxnSpPr/>
            <p:nvPr/>
          </p:nvCxnSpPr>
          <p:spPr>
            <a:xfrm rot="5400000">
              <a:off x="4944469" y="2491105"/>
              <a:ext cx="2339789" cy="513"/>
            </a:xfrm>
            <a:prstGeom prst="line">
              <a:avLst/>
            </a:prstGeom>
            <a:grpFill/>
            <a:ln w="19050" cmpd="sng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4"/>
            <p:cNvCxnSpPr/>
            <p:nvPr/>
          </p:nvCxnSpPr>
          <p:spPr>
            <a:xfrm rot="5400000">
              <a:off x="4908253" y="2491106"/>
              <a:ext cx="2339789" cy="510"/>
            </a:xfrm>
            <a:prstGeom prst="line">
              <a:avLst/>
            </a:prstGeom>
            <a:grpFill/>
            <a:ln w="19050" cmpd="sng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Oval 71"/>
          <p:cNvSpPr/>
          <p:nvPr/>
        </p:nvSpPr>
        <p:spPr>
          <a:xfrm>
            <a:off x="4461481" y="1509229"/>
            <a:ext cx="638737" cy="6387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73025">
            <a:solidFill>
              <a:schemeClr val="accent2"/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/>
            <a:r>
              <a:rPr lang="en-US" sz="3065" b="1">
                <a:solidFill>
                  <a:schemeClr val="accent2"/>
                </a:solidFill>
                <a:cs typeface="+mn-ea"/>
                <a:sym typeface="+mn-lt"/>
              </a:rPr>
              <a:t>1</a:t>
            </a:r>
            <a:endParaRPr lang="id-ID" sz="3065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73" name="TextBox 72"/>
          <p:cNvSpPr txBox="1"/>
          <p:nvPr/>
        </p:nvSpPr>
        <p:spPr>
          <a:xfrm rot="16200000">
            <a:off x="6977004" y="2505563"/>
            <a:ext cx="546945" cy="318100"/>
          </a:xfrm>
          <a:prstGeom prst="rect">
            <a:avLst/>
          </a:prstGeom>
          <a:noFill/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none" lIns="91440" tIns="45720" rIns="91440" bIns="45720" rtlCol="0">
            <a:spAutoFit/>
          </a:bodyPr>
          <a:p>
            <a:r>
              <a:rPr lang="id-ID" sz="1465">
                <a:solidFill>
                  <a:schemeClr val="bg1"/>
                </a:solidFill>
                <a:cs typeface="+mn-ea"/>
                <a:sym typeface="+mn-lt"/>
              </a:rPr>
              <a:t>2014</a:t>
            </a:r>
            <a:endParaRPr lang="id-ID" sz="146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4" name="Rectangle 70"/>
          <p:cNvSpPr/>
          <p:nvPr/>
        </p:nvSpPr>
        <p:spPr>
          <a:xfrm>
            <a:off x="5475775" y="1849873"/>
            <a:ext cx="3060963" cy="1418088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/>
            <a:endParaRPr lang="id-ID" sz="1465">
              <a:cs typeface="+mn-ea"/>
              <a:sym typeface="+mn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475775" y="2279779"/>
            <a:ext cx="3060963" cy="1198880"/>
          </a:xfrm>
          <a:prstGeom prst="rect">
            <a:avLst/>
          </a:prstGeom>
          <a:noFill/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square" lIns="91440" tIns="45720" rIns="91440" bIns="45720" rtlCol="0">
            <a:spAutoFit/>
          </a:bodyPr>
          <a:p>
            <a:pPr eaLnBrk="1" hangingPunct="1"/>
            <a:r>
              <a:rPr lang="en-US" altLang="zh-CN" sz="2400">
                <a:effectLst/>
                <a:latin typeface="Comic Sans MS" panose="030F0702030302020204" pitchFamily="66" charset="0"/>
                <a:sym typeface="宋体" panose="02010600030101010101" pitchFamily="2" charset="-122"/>
              </a:rPr>
              <a:t>3. Show us </a:t>
            </a:r>
            <a:r>
              <a:rPr lang="en-US" altLang="zh-CN" sz="2400">
                <a:effectLst/>
                <a:latin typeface="Comic Sans MS" panose="030F0702030302020204" pitchFamily="66" charset="0"/>
                <a:sym typeface="宋体" panose="02010600030101010101" pitchFamily="2" charset="-122"/>
              </a:rPr>
              <a:t>your dialogue </a:t>
            </a:r>
            <a:r>
              <a:rPr lang="en-US" altLang="zh-CN" sz="2400">
                <a:effectLst/>
                <a:latin typeface="Comic Sans MS" panose="030F0702030302020204" pitchFamily="66" charset="0"/>
                <a:sym typeface="宋体" panose="02010600030101010101" pitchFamily="2" charset="-122"/>
              </a:rPr>
              <a:t> next class!</a:t>
            </a:r>
            <a:endParaRPr lang="en-US" altLang="zh-CN" sz="2400">
              <a:effectLst/>
              <a:latin typeface="Comic Sans MS" panose="030F0702030302020204" pitchFamily="66" charset="0"/>
              <a:sym typeface="宋体" panose="02010600030101010101" pitchFamily="2" charset="-122"/>
            </a:endParaRPr>
          </a:p>
          <a:p>
            <a:pPr algn="ctr"/>
            <a:endParaRPr lang="en-US" altLang="zh-CN" sz="2400" dirty="0">
              <a:solidFill>
                <a:schemeClr val="bg1"/>
              </a:solidFill>
              <a:effectLst/>
              <a:latin typeface="Comic Sans MS" panose="030F0702030302020204" pitchFamily="66" charset="0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75775" y="1867870"/>
            <a:ext cx="3060963" cy="3371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square" lIns="91440" tIns="45720" rIns="91440" bIns="45720" rtlCol="0">
            <a:spAutoFit/>
          </a:bodyPr>
          <a:p>
            <a:pPr algn="ctr"/>
            <a:endParaRPr lang="id-ID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" name="Oval 71"/>
          <p:cNvSpPr/>
          <p:nvPr/>
        </p:nvSpPr>
        <p:spPr>
          <a:xfrm>
            <a:off x="8161736" y="1508788"/>
            <a:ext cx="638737" cy="6387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73025">
            <a:solidFill>
              <a:srgbClr val="00B0F0"/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/>
            <a:r>
              <a:rPr lang="en-US" sz="3065" b="1">
                <a:solidFill>
                  <a:srgbClr val="00B0F0"/>
                </a:solidFill>
                <a:cs typeface="+mn-ea"/>
                <a:sym typeface="+mn-lt"/>
              </a:rPr>
              <a:t>3</a:t>
            </a:r>
            <a:endParaRPr lang="en-US" sz="3065" b="1" dirty="0">
              <a:solidFill>
                <a:srgbClr val="00B0F0"/>
              </a:solidFill>
              <a:cs typeface="+mn-ea"/>
              <a:sym typeface="+mn-lt"/>
            </a:endParaRPr>
          </a:p>
        </p:txBody>
      </p:sp>
      <p:sp>
        <p:nvSpPr>
          <p:cNvPr id="78" name="Rectangle 70"/>
          <p:cNvSpPr/>
          <p:nvPr/>
        </p:nvSpPr>
        <p:spPr>
          <a:xfrm>
            <a:off x="3013710" y="4603115"/>
            <a:ext cx="3776345" cy="1417955"/>
          </a:xfrm>
          <a:prstGeom prst="rect">
            <a:avLst/>
          </a:prstGeom>
          <a:noFill/>
          <a:ln w="38100">
            <a:solidFill>
              <a:srgbClr val="FF7C80"/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/>
            <a:endParaRPr lang="id-ID" sz="1465">
              <a:cs typeface="+mn-ea"/>
              <a:sym typeface="+mn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884170" y="5032375"/>
            <a:ext cx="3993515" cy="829945"/>
          </a:xfrm>
          <a:prstGeom prst="rect">
            <a:avLst/>
          </a:prstGeom>
          <a:noFill/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square" lIns="91440" tIns="45720" rIns="91440" bIns="45720" rtlCol="0">
            <a:spAutoFit/>
          </a:bodyPr>
          <a:p>
            <a:pPr algn="ctr"/>
            <a:r>
              <a:rPr lang="en-US" altLang="zh-CN" sz="2400">
                <a:solidFill>
                  <a:srgbClr val="0D0D0D"/>
                </a:solidFill>
                <a:effectLst/>
                <a:latin typeface="Comic Sans MS" panose="030F0702030302020204" pitchFamily="66" charset="0"/>
                <a:sym typeface="宋体" panose="02010600030101010101" pitchFamily="2" charset="-122"/>
              </a:rPr>
              <a:t>2. Make a dialogue with your partners.</a:t>
            </a:r>
            <a:endParaRPr lang="en-US" altLang="zh-CN" sz="2400" dirty="0">
              <a:solidFill>
                <a:srgbClr val="0D0D0D"/>
              </a:solidFill>
              <a:effectLst/>
              <a:latin typeface="Comic Sans MS" panose="030F0702030302020204" pitchFamily="66" charset="0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13075" y="4620895"/>
            <a:ext cx="3776980" cy="337185"/>
          </a:xfrm>
          <a:prstGeom prst="rect">
            <a:avLst/>
          </a:prstGeom>
          <a:solidFill>
            <a:srgbClr val="FF7C80"/>
          </a:solidFill>
          <a:ln>
            <a:noFill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square" lIns="91440" tIns="45720" rIns="91440" bIns="45720" rtlCol="0">
            <a:spAutoFit/>
          </a:bodyPr>
          <a:p>
            <a:pPr algn="ctr"/>
            <a:endParaRPr lang="id-ID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1" name="Oval 71"/>
          <p:cNvSpPr/>
          <p:nvPr/>
        </p:nvSpPr>
        <p:spPr>
          <a:xfrm>
            <a:off x="6415518" y="4262113"/>
            <a:ext cx="638737" cy="6387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73025">
            <a:solidFill>
              <a:srgbClr val="FF7C80"/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/>
            <a:r>
              <a:rPr lang="en-US" sz="3065" b="1">
                <a:solidFill>
                  <a:srgbClr val="FF7C80"/>
                </a:solidFill>
                <a:cs typeface="+mn-ea"/>
                <a:sym typeface="+mn-lt"/>
              </a:rPr>
              <a:t>2</a:t>
            </a:r>
            <a:endParaRPr lang="en-US" sz="3065" b="1" dirty="0">
              <a:solidFill>
                <a:srgbClr val="FF7C80"/>
              </a:solidFill>
              <a:cs typeface="+mn-ea"/>
              <a:sym typeface="+mn-lt"/>
            </a:endParaRPr>
          </a:p>
        </p:txBody>
      </p:sp>
      <p:sp>
        <p:nvSpPr>
          <p:cNvPr id="82" name="TextBox 81"/>
          <p:cNvSpPr txBox="1"/>
          <p:nvPr/>
        </p:nvSpPr>
        <p:spPr>
          <a:xfrm rot="16200000">
            <a:off x="8986138" y="5258145"/>
            <a:ext cx="546945" cy="318100"/>
          </a:xfrm>
          <a:prstGeom prst="rect">
            <a:avLst/>
          </a:prstGeom>
          <a:noFill/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none" lIns="91440" tIns="45720" rIns="91440" bIns="45720" rtlCol="0">
            <a:spAutoFit/>
          </a:bodyPr>
          <a:p>
            <a:r>
              <a:rPr lang="id-ID" sz="1465">
                <a:solidFill>
                  <a:schemeClr val="bg1"/>
                </a:solidFill>
                <a:cs typeface="+mn-ea"/>
                <a:sym typeface="+mn-lt"/>
              </a:rPr>
              <a:t>2014</a:t>
            </a:r>
            <a:endParaRPr lang="id-ID" sz="146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3" name="Rectangle 70"/>
          <p:cNvSpPr/>
          <p:nvPr/>
        </p:nvSpPr>
        <p:spPr>
          <a:xfrm>
            <a:off x="7484908" y="4602456"/>
            <a:ext cx="3060963" cy="1418088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/>
            <a:endParaRPr lang="id-ID" sz="1465">
              <a:cs typeface="+mn-ea"/>
              <a:sym typeface="+mn-lt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352665" y="5032375"/>
            <a:ext cx="3324860" cy="829945"/>
          </a:xfrm>
          <a:prstGeom prst="rect">
            <a:avLst/>
          </a:prstGeom>
          <a:noFill/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square" lIns="91440" tIns="45720" rIns="91440" bIns="45720" rtlCol="0">
            <a:spAutoFit/>
          </a:bodyPr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omic Sans MS" panose="030F0702030302020204" pitchFamily="66" charset="0"/>
                <a:cs typeface="Comic Sans MS" panose="030F0702030302020204" pitchFamily="66" charset="0"/>
                <a:sym typeface="+mn-lt"/>
              </a:rPr>
              <a:t>4.Finish your ecercises.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omic Sans MS" panose="030F0702030302020204" pitchFamily="66" charset="0"/>
              <a:cs typeface="Comic Sans MS" panose="030F0702030302020204" pitchFamily="66" charset="0"/>
              <a:sym typeface="+mn-lt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484908" y="4620451"/>
            <a:ext cx="3060963" cy="33718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square" lIns="91440" tIns="45720" rIns="91440" bIns="45720" rtlCol="0">
            <a:spAutoFit/>
          </a:bodyPr>
          <a:p>
            <a:pPr algn="ctr"/>
            <a:endParaRPr lang="id-ID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6" name="Oval 71"/>
          <p:cNvSpPr/>
          <p:nvPr/>
        </p:nvSpPr>
        <p:spPr>
          <a:xfrm>
            <a:off x="10170870" y="4261370"/>
            <a:ext cx="638737" cy="6387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73025">
            <a:solidFill>
              <a:srgbClr val="FFC000"/>
            </a:solidFill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/>
            <a:r>
              <a:rPr lang="en-US" sz="3065" b="1">
                <a:solidFill>
                  <a:srgbClr val="FFC000"/>
                </a:solidFill>
                <a:cs typeface="+mn-ea"/>
                <a:sym typeface="+mn-lt"/>
              </a:rPr>
              <a:t>4</a:t>
            </a:r>
            <a:endParaRPr lang="en-US" sz="3065" b="1" dirty="0">
              <a:solidFill>
                <a:srgbClr val="FFC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6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6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6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83" grpId="0" bldLvl="0" animBg="1"/>
      <p:bldP spid="84" grpId="0" bldLvl="0" animBg="1"/>
      <p:bldP spid="85" grpId="0" bldLvl="0" animBg="1"/>
      <p:bldP spid="8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926a3901eeb5e82b43ede45fffb5d7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1375" y="2565400"/>
            <a:ext cx="2867660" cy="2867660"/>
          </a:xfrm>
          <a:prstGeom prst="rect">
            <a:avLst/>
          </a:prstGeom>
        </p:spPr>
      </p:pic>
      <p:sp>
        <p:nvSpPr>
          <p:cNvPr id="26" name="同侧圆角矩形 25"/>
          <p:cNvSpPr/>
          <p:nvPr/>
        </p:nvSpPr>
        <p:spPr>
          <a:xfrm flipV="1">
            <a:off x="215265" y="5321300"/>
            <a:ext cx="11740515" cy="1333500"/>
          </a:xfrm>
          <a:prstGeom prst="round2SameRect">
            <a:avLst>
              <a:gd name="adj1" fmla="val 19238"/>
              <a:gd name="adj2" fmla="val 0"/>
            </a:avLst>
          </a:prstGeom>
          <a:blipFill>
            <a:blip r:embed="rId2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2CC">
                  <a:alpha val="100000"/>
                </a:srgbClr>
              </a:clrFrom>
              <a:clrTo>
                <a:srgbClr val="FFF2CC">
                  <a:alpha val="100000"/>
                  <a:alpha val="0"/>
                </a:srgbClr>
              </a:clrTo>
            </a:clrChange>
          </a:blip>
          <a:srcRect l="-1986" t="42904" r="1986" b="1426"/>
          <a:stretch>
            <a:fillRect/>
          </a:stretch>
        </p:blipFill>
        <p:spPr>
          <a:xfrm>
            <a:off x="5960745" y="3356610"/>
            <a:ext cx="5995035" cy="3298190"/>
          </a:xfrm>
          <a:prstGeom prst="rect">
            <a:avLst/>
          </a:prstGeom>
        </p:spPr>
      </p:pic>
      <p:pic>
        <p:nvPicPr>
          <p:cNvPr id="8" name="图片 7" descr="bae4adf1356a98f759aefd27082f1b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90" y="1529715"/>
            <a:ext cx="3252470" cy="3252470"/>
          </a:xfrm>
          <a:prstGeom prst="rect">
            <a:avLst/>
          </a:prstGeom>
        </p:spPr>
      </p:pic>
      <p:pic>
        <p:nvPicPr>
          <p:cNvPr id="7" name="图片 6" descr="a65ab45a6bf032758813120f2d713e8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910" y="1727200"/>
            <a:ext cx="4620895" cy="24733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170805" y="2960370"/>
            <a:ext cx="1988185" cy="1063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85add3516fdb154913126f01eaad52e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805" y="3033395"/>
            <a:ext cx="917575" cy="917575"/>
          </a:xfrm>
          <a:prstGeom prst="rect">
            <a:avLst/>
          </a:prstGeom>
        </p:spPr>
      </p:pic>
      <p:pic>
        <p:nvPicPr>
          <p:cNvPr id="5" name="图片 4" descr="4ecb050d4e0b3c7f3652b21f13df43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8380" y="3171825"/>
            <a:ext cx="991870" cy="77914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76860" y="615315"/>
            <a:ext cx="11638280" cy="26460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en-US" altLang="zh-CN" sz="16600" b="1" spc="300" noProof="1" dirty="0">
                <a:solidFill>
                  <a:schemeClr val="tx1"/>
                </a:solidFill>
                <a:latin typeface="Colonna MT" panose="04020805060202030203" pitchFamily="82" charset="0"/>
                <a:ea typeface="字体管家胖丫儿" panose="00020600040101010101" charset="-122"/>
                <a:cs typeface="Colonna MT" panose="04020805060202030203" pitchFamily="82" charset="0"/>
                <a:sym typeface="+mn-lt"/>
              </a:rPr>
              <a:t>Goodbye </a:t>
            </a:r>
            <a:endParaRPr lang="en-US" altLang="zh-CN" sz="16600" b="1" spc="300" noProof="1" dirty="0">
              <a:solidFill>
                <a:schemeClr val="tx1"/>
              </a:solidFill>
              <a:latin typeface="Colonna MT" panose="04020805060202030203" pitchFamily="82" charset="0"/>
              <a:ea typeface="字体管家胖丫儿" panose="00020600040101010101" charset="-122"/>
              <a:cs typeface="Colonna MT" panose="04020805060202030203" pitchFamily="82" charset="0"/>
              <a:sym typeface="+mn-lt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repeatCount="indefinite" ac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214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.000000"/>
                                          </p:val>
                                        </p:tav>
                                        <p:tav tm="69900">
                                          <p:val>
                                            <p:fltVal val="45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同侧圆角矩形 25"/>
          <p:cNvSpPr/>
          <p:nvPr/>
        </p:nvSpPr>
        <p:spPr>
          <a:xfrm flipV="1">
            <a:off x="215265" y="5321300"/>
            <a:ext cx="11740515" cy="1333500"/>
          </a:xfrm>
          <a:prstGeom prst="round2SameRect">
            <a:avLst>
              <a:gd name="adj1" fmla="val 19238"/>
              <a:gd name="adj2" fmla="val 0"/>
            </a:avLst>
          </a:prstGeom>
          <a:blipFill>
            <a:blip r:embed="rId1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2CC">
                  <a:alpha val="100000"/>
                </a:srgbClr>
              </a:clrFrom>
              <a:clrTo>
                <a:srgbClr val="FFF2CC">
                  <a:alpha val="100000"/>
                  <a:alpha val="0"/>
                </a:srgbClr>
              </a:clrTo>
            </a:clrChange>
          </a:blip>
          <a:srcRect l="-1986" t="42904" r="1986" b="1426"/>
          <a:stretch>
            <a:fillRect/>
          </a:stretch>
        </p:blipFill>
        <p:spPr>
          <a:xfrm>
            <a:off x="5960745" y="3356610"/>
            <a:ext cx="5995035" cy="3298190"/>
          </a:xfrm>
          <a:prstGeom prst="rect">
            <a:avLst/>
          </a:prstGeom>
        </p:spPr>
      </p:pic>
      <p:pic>
        <p:nvPicPr>
          <p:cNvPr id="8" name="图片 7" descr="bae4adf1356a98f759aefd27082f1b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870" y="104140"/>
            <a:ext cx="3252470" cy="3252470"/>
          </a:xfrm>
          <a:prstGeom prst="rect">
            <a:avLst/>
          </a:prstGeom>
        </p:spPr>
      </p:pic>
      <p:pic>
        <p:nvPicPr>
          <p:cNvPr id="7" name="图片 6" descr="a65ab45a6bf032758813120f2d713e8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8010" y="386080"/>
            <a:ext cx="4620895" cy="247332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245870" y="328930"/>
            <a:ext cx="4234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Look and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answer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图片 2" descr="85add3516fdb154913126f01eaad52e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74445" y="1530985"/>
            <a:ext cx="5476240" cy="89925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Who are </a:t>
            </a: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they?</a:t>
            </a:r>
            <a:endParaRPr lang="en-US" altLang="zh-CN" sz="3600" b="1" dirty="0">
              <a:latin typeface="Comic Sans MS" panose="030F0702030302020204" pitchFamily="66" charset="0"/>
              <a:ea typeface="HY얕은샘물M" pitchFamily="18" charset="-127"/>
            </a:endParaRPr>
          </a:p>
        </p:txBody>
      </p:sp>
      <p:pic>
        <p:nvPicPr>
          <p:cNvPr id="18" name="图片 17" descr="30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135" y="1585595"/>
            <a:ext cx="1116965" cy="9556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74445" y="3213735"/>
            <a:ext cx="7703820" cy="89925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What's the weather </a:t>
            </a: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like?</a:t>
            </a:r>
            <a:endParaRPr lang="en-US" altLang="zh-CN" sz="3600" b="1" dirty="0">
              <a:latin typeface="Comic Sans MS" panose="030F0702030302020204" pitchFamily="66" charset="0"/>
              <a:ea typeface="HY얕은샘물M" pitchFamily="18" charset="-127"/>
            </a:endParaRPr>
          </a:p>
        </p:txBody>
      </p:sp>
      <p:pic>
        <p:nvPicPr>
          <p:cNvPr id="13" name="图片 12" descr="30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770" y="3213735"/>
            <a:ext cx="1116965" cy="95567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435100" y="2499360"/>
            <a:ext cx="3855085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Sarah and Sam.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35100" y="4114800"/>
            <a:ext cx="3716020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It’s cold/windy.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同侧圆角矩形 25"/>
          <p:cNvSpPr/>
          <p:nvPr/>
        </p:nvSpPr>
        <p:spPr>
          <a:xfrm flipV="1">
            <a:off x="215265" y="5321300"/>
            <a:ext cx="11740515" cy="1333500"/>
          </a:xfrm>
          <a:prstGeom prst="round2SameRect">
            <a:avLst>
              <a:gd name="adj1" fmla="val 19238"/>
              <a:gd name="adj2" fmla="val 0"/>
            </a:avLst>
          </a:prstGeom>
          <a:blipFill>
            <a:blip r:embed="rId1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2CC">
                  <a:alpha val="100000"/>
                </a:srgbClr>
              </a:clrFrom>
              <a:clrTo>
                <a:srgbClr val="FFF2CC">
                  <a:alpha val="100000"/>
                  <a:alpha val="0"/>
                </a:srgbClr>
              </a:clrTo>
            </a:clrChange>
          </a:blip>
          <a:srcRect l="-1986" t="42904" r="1986" b="1426"/>
          <a:stretch>
            <a:fillRect/>
          </a:stretch>
        </p:blipFill>
        <p:spPr>
          <a:xfrm>
            <a:off x="5960745" y="3356610"/>
            <a:ext cx="5995035" cy="3298190"/>
          </a:xfrm>
          <a:prstGeom prst="rect">
            <a:avLst/>
          </a:prstGeom>
        </p:spPr>
      </p:pic>
      <p:pic>
        <p:nvPicPr>
          <p:cNvPr id="8" name="图片 7" descr="bae4adf1356a98f759aefd27082f1b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870" y="104140"/>
            <a:ext cx="3252470" cy="3252470"/>
          </a:xfrm>
          <a:prstGeom prst="rect">
            <a:avLst/>
          </a:prstGeom>
        </p:spPr>
      </p:pic>
      <p:pic>
        <p:nvPicPr>
          <p:cNvPr id="7" name="图片 6" descr="a65ab45a6bf032758813120f2d713e8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8010" y="386080"/>
            <a:ext cx="4620895" cy="247332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245870" y="328930"/>
            <a:ext cx="2246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try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图片 2" descr="85add3516fdb154913126f01eaad52e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15265" y="1767205"/>
            <a:ext cx="11739880" cy="3323590"/>
            <a:chOff x="339" y="2783"/>
            <a:chExt cx="18488" cy="5234"/>
          </a:xfrm>
        </p:grpSpPr>
        <p:sp>
          <p:nvSpPr>
            <p:cNvPr id="2" name="矩形 1"/>
            <p:cNvSpPr/>
            <p:nvPr/>
          </p:nvSpPr>
          <p:spPr>
            <a:xfrm>
              <a:off x="339" y="2783"/>
              <a:ext cx="18489" cy="523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  <p:sp>
          <p:nvSpPr>
            <p:cNvPr id="5" name="矩形 4"/>
            <p:cNvSpPr/>
            <p:nvPr/>
          </p:nvSpPr>
          <p:spPr>
            <a:xfrm>
              <a:off x="994" y="3116"/>
              <a:ext cx="16163" cy="200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3200" b="1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1.Where are they?     </a:t>
              </a:r>
              <a:endPara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3200" b="1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 A. At home.                   B. At school.</a:t>
              </a:r>
              <a:endPara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94" y="5677"/>
              <a:ext cx="17240" cy="200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3200" b="1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2.What will they do?    </a:t>
              </a:r>
              <a:endPara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3200" b="1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A. Eat some fruit.             B. Watch films.</a:t>
              </a:r>
              <a:endPara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781685" y="2609850"/>
            <a:ext cx="915670" cy="101473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6000" dirty="0">
                <a:solidFill>
                  <a:srgbClr val="FF0000"/>
                </a:solidFill>
              </a:rPr>
              <a:t>√</a:t>
            </a:r>
            <a:endParaRPr lang="zh-CN" altLang="en-US" sz="6000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72250" y="4317365"/>
            <a:ext cx="1186180" cy="101473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6000" dirty="0">
                <a:solidFill>
                  <a:srgbClr val="FF0000"/>
                </a:solidFill>
              </a:rPr>
              <a:t>√</a:t>
            </a:r>
            <a:endParaRPr lang="zh-CN" altLang="en-US" sz="6000" dirty="0">
              <a:solidFill>
                <a:srgbClr val="FF0000"/>
              </a:solidFill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1144270" y="1050925"/>
            <a:ext cx="4847590" cy="822325"/>
          </a:xfrm>
          <a:prstGeom prst="wedgeRectCallout">
            <a:avLst>
              <a:gd name="adj1" fmla="val -32049"/>
              <a:gd name="adj2" fmla="val 6327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Sam is talking with Sarah</a:t>
            </a:r>
            <a:r>
              <a:rPr kumimoji="0" lang="en-US" altLang="zh-CN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.</a:t>
            </a:r>
            <a:endParaRPr kumimoji="0" lang="en-US" altLang="zh-CN" sz="18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Comic Sans MS" panose="030F0702030302020204" pitchFamily="66" charset="0"/>
            </a:endParaRPr>
          </a:p>
        </p:txBody>
      </p:sp>
      <p:pic>
        <p:nvPicPr>
          <p:cNvPr id="19" name="Let's try" descr="C:\Users\HP\Desktop\图片素材\工具\6.png6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4040505" y="449580"/>
            <a:ext cx="504825" cy="46291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210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17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28930"/>
            <a:ext cx="2246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try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 descr="85add3516fdb154913126f01eaad52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pic>
        <p:nvPicPr>
          <p:cNvPr id="19" name="Let's try" descr="C:\Users\HP\Desktop\图片素材\工具\6.png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4040505" y="449580"/>
            <a:ext cx="504825" cy="4629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5110" y="1725930"/>
            <a:ext cx="11678285" cy="3046095"/>
          </a:xfrm>
          <a:prstGeom prst="rect">
            <a:avLst/>
          </a:prstGeom>
          <a:solidFill>
            <a:srgbClr val="FAF7ED"/>
          </a:solidFill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    Sam:  </a:t>
            </a:r>
            <a:r>
              <a:rPr lang="en-US" altLang="zh-CN" sz="3200" b="1" dirty="0">
                <a:latin typeface="Comic Sans MS" panose="030F0702030302020204" pitchFamily="66" charset="0"/>
              </a:rPr>
              <a:t>Phew! It's so cold in January.</a:t>
            </a:r>
            <a:endParaRPr lang="en-US" altLang="zh-CN" sz="3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CC66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Sarah:  </a:t>
            </a:r>
            <a:r>
              <a:rPr lang="en-US" altLang="zh-CN" sz="3200" b="1" dirty="0">
                <a:latin typeface="Comic Sans MS" panose="030F0702030302020204" pitchFamily="66" charset="0"/>
              </a:rPr>
              <a:t>Yes, but we can stay inside and watch films.</a:t>
            </a:r>
            <a:endParaRPr lang="en-US" altLang="zh-CN" sz="3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   </a:t>
            </a:r>
            <a:r>
              <a:rPr lang="en-US" altLang="zh-CN" sz="3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Sam:  </a:t>
            </a:r>
            <a:r>
              <a:rPr lang="en-US" altLang="zh-CN" sz="3200" b="1" dirty="0">
                <a:latin typeface="Comic Sans MS" panose="030F0702030302020204" pitchFamily="66" charset="0"/>
              </a:rPr>
              <a:t>Great. I like cartoons.</a:t>
            </a:r>
            <a:endParaRPr lang="en-US" altLang="zh-CN" sz="3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 Sarah:  </a:t>
            </a:r>
            <a:r>
              <a:rPr lang="en-US" altLang="zh-CN" sz="3200" b="1" dirty="0">
                <a:latin typeface="Comic Sans MS" panose="030F0702030302020204" pitchFamily="66" charset="0"/>
              </a:rPr>
              <a:t>Yes, me too. They make me feel happy.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862070" y="3312795"/>
            <a:ext cx="6202680" cy="114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2"/>
          <p:cNvSpPr txBox="1">
            <a:spLocks noChangeArrowheads="1"/>
          </p:cNvSpPr>
          <p:nvPr/>
        </p:nvSpPr>
        <p:spPr bwMode="auto">
          <a:xfrm>
            <a:off x="3723173" y="5129655"/>
            <a:ext cx="4084637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stay inside:  </a:t>
            </a:r>
            <a:r>
              <a:rPr lang="zh-CN" alt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待在里面</a:t>
            </a:r>
            <a:endParaRPr lang="zh-CN" altLang="en-US" sz="2800" b="1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0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同侧圆角矩形 25"/>
          <p:cNvSpPr/>
          <p:nvPr/>
        </p:nvSpPr>
        <p:spPr>
          <a:xfrm flipV="1">
            <a:off x="215265" y="5321300"/>
            <a:ext cx="11740515" cy="1333500"/>
          </a:xfrm>
          <a:prstGeom prst="round2SameRect">
            <a:avLst>
              <a:gd name="adj1" fmla="val 19238"/>
              <a:gd name="adj2" fmla="val 0"/>
            </a:avLst>
          </a:prstGeom>
          <a:blipFill>
            <a:blip r:embed="rId1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a65ab45a6bf032758813120f2d713e8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4885" y="651510"/>
            <a:ext cx="4620895" cy="2820035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3F3AB">
                  <a:alpha val="100000"/>
                </a:srgbClr>
              </a:clrFrom>
              <a:clrTo>
                <a:srgbClr val="F3F3AB">
                  <a:alpha val="100000"/>
                  <a:alpha val="0"/>
                </a:srgbClr>
              </a:clrTo>
            </a:clrChange>
          </a:blip>
          <a:srcRect l="40951" t="44836" b="7241"/>
          <a:stretch>
            <a:fillRect/>
          </a:stretch>
        </p:blipFill>
        <p:spPr>
          <a:xfrm>
            <a:off x="6498590" y="3333115"/>
            <a:ext cx="5457190" cy="33216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bae4adf1356a98f759aefd27082f1b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075" y="512445"/>
            <a:ext cx="3252470" cy="325247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245870" y="328930"/>
            <a:ext cx="5031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Listen and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answer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 descr="85add3516fdb154913126f01eaad52e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9348470" y="3567430"/>
            <a:ext cx="831850" cy="83312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245870" y="1980565"/>
            <a:ext cx="6493510" cy="90612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What's the cartoon </a:t>
            </a: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about?</a:t>
            </a:r>
            <a:endParaRPr lang="en-US" altLang="zh-CN" sz="3600" b="1" dirty="0">
              <a:latin typeface="Comic Sans MS" panose="030F0702030302020204" pitchFamily="66" charset="0"/>
              <a:ea typeface="HY얕은샘물M" pitchFamily="18" charset="-127"/>
            </a:endParaRPr>
          </a:p>
        </p:txBody>
      </p:sp>
      <p:pic>
        <p:nvPicPr>
          <p:cNvPr id="18" name="图片 17" descr="30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195" y="1980565"/>
            <a:ext cx="955675" cy="955675"/>
          </a:xfrm>
          <a:prstGeom prst="rect">
            <a:avLst/>
          </a:prstGeom>
        </p:spPr>
      </p:pic>
      <p:pic>
        <p:nvPicPr>
          <p:cNvPr id="6" name="Let's talk" descr="C:\Users\HP\Desktop\图片素材\工具\6.png6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5462270" y="414020"/>
            <a:ext cx="631190" cy="58102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408430" y="3090545"/>
            <a:ext cx="4381500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It's about a cat.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731895" y="3801745"/>
            <a:ext cx="4276090" cy="2106930"/>
            <a:chOff x="5877" y="5987"/>
            <a:chExt cx="6734" cy="3318"/>
          </a:xfrm>
        </p:grpSpPr>
        <p:sp>
          <p:nvSpPr>
            <p:cNvPr id="9" name="椭圆形标注 8"/>
            <p:cNvSpPr/>
            <p:nvPr/>
          </p:nvSpPr>
          <p:spPr>
            <a:xfrm>
              <a:off x="5877" y="6218"/>
              <a:ext cx="6734" cy="2858"/>
            </a:xfrm>
            <a:prstGeom prst="wedgeEllipseCallout">
              <a:avLst>
                <a:gd name="adj1" fmla="val 77814"/>
                <a:gd name="adj2" fmla="val -4706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85add3516fdb154913126f01eaad52e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24" y="5987"/>
              <a:ext cx="3319" cy="3319"/>
            </a:xfrm>
            <a:prstGeom prst="rect">
              <a:avLst/>
            </a:prstGeom>
          </p:spPr>
        </p:pic>
      </p:grp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354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bldLvl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同侧圆角矩形 25"/>
          <p:cNvSpPr/>
          <p:nvPr/>
        </p:nvSpPr>
        <p:spPr>
          <a:xfrm flipV="1">
            <a:off x="215265" y="5321300"/>
            <a:ext cx="11740515" cy="1333500"/>
          </a:xfrm>
          <a:prstGeom prst="round2SameRect">
            <a:avLst>
              <a:gd name="adj1" fmla="val 19238"/>
              <a:gd name="adj2" fmla="val 0"/>
            </a:avLst>
          </a:prstGeom>
          <a:blipFill>
            <a:blip r:embed="rId1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a65ab45a6bf032758813120f2d713e8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4885" y="651510"/>
            <a:ext cx="4620895" cy="2820035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3F3AB">
                  <a:alpha val="100000"/>
                </a:srgbClr>
              </a:clrFrom>
              <a:clrTo>
                <a:srgbClr val="F3F3AB">
                  <a:alpha val="100000"/>
                  <a:alpha val="0"/>
                </a:srgbClr>
              </a:clrTo>
            </a:clrChange>
          </a:blip>
          <a:srcRect l="40951" t="44836" b="7241"/>
          <a:stretch>
            <a:fillRect/>
          </a:stretch>
        </p:blipFill>
        <p:spPr>
          <a:xfrm>
            <a:off x="6498590" y="3333115"/>
            <a:ext cx="5457190" cy="33216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bae4adf1356a98f759aefd27082f1b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075" y="512445"/>
            <a:ext cx="3252470" cy="325247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245870" y="328930"/>
            <a:ext cx="5031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Watch and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answer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 descr="85add3516fdb154913126f01eaad52e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45870" y="1980565"/>
            <a:ext cx="6493510" cy="89933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What does the cat </a:t>
            </a: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do?</a:t>
            </a:r>
            <a:endParaRPr lang="en-US" altLang="zh-CN" sz="3600" b="1" dirty="0">
              <a:latin typeface="Comic Sans MS" panose="030F0702030302020204" pitchFamily="66" charset="0"/>
              <a:ea typeface="HY얕은샘물M" pitchFamily="18" charset="-127"/>
            </a:endParaRPr>
          </a:p>
        </p:txBody>
      </p:sp>
      <p:pic>
        <p:nvPicPr>
          <p:cNvPr id="18" name="图片 17" descr="30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195" y="1980565"/>
            <a:ext cx="955675" cy="9556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veer-31756121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2108"/>
          <a:stretch>
            <a:fillRect/>
          </a:stretch>
        </p:blipFill>
        <p:spPr>
          <a:xfrm>
            <a:off x="0" y="315595"/>
            <a:ext cx="12192635" cy="7475220"/>
          </a:xfrm>
          <a:prstGeom prst="rect">
            <a:avLst/>
          </a:prstGeom>
        </p:spPr>
      </p:pic>
      <p:pic>
        <p:nvPicPr>
          <p:cNvPr id="3" name="Let's talk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97560" y="727075"/>
            <a:ext cx="10631170" cy="49644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同侧圆角矩形 25"/>
          <p:cNvSpPr/>
          <p:nvPr/>
        </p:nvSpPr>
        <p:spPr>
          <a:xfrm flipV="1">
            <a:off x="215265" y="5321300"/>
            <a:ext cx="11740515" cy="1333500"/>
          </a:xfrm>
          <a:prstGeom prst="round2SameRect">
            <a:avLst>
              <a:gd name="adj1" fmla="val 19238"/>
              <a:gd name="adj2" fmla="val 0"/>
            </a:avLst>
          </a:prstGeom>
          <a:blipFill>
            <a:blip r:embed="rId1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a65ab45a6bf032758813120f2d713e8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4885" y="651510"/>
            <a:ext cx="4620895" cy="2820035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3F3AB">
                  <a:alpha val="100000"/>
                </a:srgbClr>
              </a:clrFrom>
              <a:clrTo>
                <a:srgbClr val="F3F3AB">
                  <a:alpha val="100000"/>
                  <a:alpha val="0"/>
                </a:srgbClr>
              </a:clrTo>
            </a:clrChange>
          </a:blip>
          <a:srcRect l="40951" t="44836" b="7241"/>
          <a:stretch>
            <a:fillRect/>
          </a:stretch>
        </p:blipFill>
        <p:spPr>
          <a:xfrm>
            <a:off x="6498590" y="3333115"/>
            <a:ext cx="5457190" cy="33216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bae4adf1356a98f759aefd27082f1b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075" y="512445"/>
            <a:ext cx="3252470" cy="325247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245870" y="328930"/>
            <a:ext cx="5031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Watch and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answer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 descr="85add3516fdb154913126f01eaad52e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5" y="329565"/>
            <a:ext cx="749935" cy="7499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45870" y="1020445"/>
            <a:ext cx="6493510" cy="89933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What does the cat </a:t>
            </a:r>
            <a:r>
              <a:rPr lang="en-US" altLang="zh-CN" sz="3600" b="1" dirty="0">
                <a:latin typeface="Comic Sans MS" panose="030F0702030302020204" pitchFamily="66" charset="0"/>
                <a:ea typeface="HY얕은샘물M" pitchFamily="18" charset="-127"/>
              </a:rPr>
              <a:t>do?</a:t>
            </a:r>
            <a:endParaRPr lang="en-US" altLang="zh-CN" sz="3600" b="1" dirty="0">
              <a:latin typeface="Comic Sans MS" panose="030F0702030302020204" pitchFamily="66" charset="0"/>
              <a:ea typeface="HY얕은샘물M" pitchFamily="18" charset="-127"/>
            </a:endParaRPr>
          </a:p>
        </p:txBody>
      </p:sp>
      <p:pic>
        <p:nvPicPr>
          <p:cNvPr id="18" name="图片 17" descr="30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195" y="1020445"/>
            <a:ext cx="955675" cy="95567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408430" y="2130425"/>
            <a:ext cx="6230620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He's a police 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officer.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30505" y="250825"/>
            <a:ext cx="11741150" cy="6424930"/>
          </a:xfrm>
          <a:prstGeom prst="roundRect">
            <a:avLst>
              <a:gd name="adj" fmla="val 3936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5926a3901eeb5e82b43ede45fffb5d7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195" y="2542540"/>
            <a:ext cx="6264910" cy="403098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08430" y="3041015"/>
            <a:ext cx="4425315" cy="166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635375" y="3427730"/>
            <a:ext cx="2272030" cy="1344295"/>
            <a:chOff x="5725" y="5398"/>
            <a:chExt cx="3578" cy="2117"/>
          </a:xfrm>
        </p:grpSpPr>
        <p:pic>
          <p:nvPicPr>
            <p:cNvPr id="6" name="图片 5" descr="85add3516fdb154913126f01eaad52e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7" y="5398"/>
              <a:ext cx="2016" cy="2016"/>
            </a:xfrm>
            <a:prstGeom prst="rect">
              <a:avLst/>
            </a:prstGeom>
          </p:spPr>
        </p:pic>
        <p:pic>
          <p:nvPicPr>
            <p:cNvPr id="5" name="图片 4" descr="4ecb050d4e0b3c7f3652b21f13df43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88" y="5929"/>
              <a:ext cx="1562" cy="1227"/>
            </a:xfrm>
            <a:prstGeom prst="rect">
              <a:avLst/>
            </a:prstGeom>
          </p:spPr>
        </p:pic>
        <p:pic>
          <p:nvPicPr>
            <p:cNvPr id="2" name="图片 1" descr="4ecb050d4e0b3c7f3652b21f13df43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25" y="6289"/>
              <a:ext cx="1562" cy="1227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1373505" y="3024505"/>
            <a:ext cx="4460240" cy="17214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 rot="360000">
            <a:off x="2625725" y="1273175"/>
            <a:ext cx="6940550" cy="7148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r>
              <a:rPr lang="en-US" altLang="zh-CN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 cat is chasing the mice.</a:t>
            </a:r>
            <a:endParaRPr lang="en-US" altLang="zh-CN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555105" y="3427730"/>
            <a:ext cx="5005070" cy="819785"/>
            <a:chOff x="10323" y="5398"/>
            <a:chExt cx="7882" cy="1291"/>
          </a:xfrm>
        </p:grpSpPr>
        <p:sp>
          <p:nvSpPr>
            <p:cNvPr id="17" name="文本框 16"/>
            <p:cNvSpPr txBox="1"/>
            <p:nvPr/>
          </p:nvSpPr>
          <p:spPr>
            <a:xfrm>
              <a:off x="10323" y="5467"/>
              <a:ext cx="2894" cy="122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p>
              <a:pPr algn="ctr"/>
              <a:r>
                <a:rPr lang="en-US" altLang="zh-CN" sz="4000" b="1">
                  <a:latin typeface="Comic Sans MS" panose="030F0702030302020204" pitchFamily="66" charset="0"/>
                  <a:cs typeface="Comic Sans MS" panose="030F0702030302020204" pitchFamily="66" charset="0"/>
                </a:rPr>
                <a:t>mouse</a:t>
              </a:r>
              <a:endParaRPr lang="en-US" altLang="zh-CN" sz="4000" b="1"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  <p:pic>
          <p:nvPicPr>
            <p:cNvPr id="19" name="图片 18" descr="jiantou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74" y="5665"/>
              <a:ext cx="1459" cy="826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5311" y="5398"/>
              <a:ext cx="2894" cy="123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p>
              <a:pPr algn="ctr"/>
              <a:r>
                <a:rPr lang="en-US" altLang="zh-CN" sz="4000" b="1">
                  <a:latin typeface="Comic Sans MS" panose="030F0702030302020204" pitchFamily="66" charset="0"/>
                  <a:cs typeface="Comic Sans MS" panose="030F0702030302020204" pitchFamily="66" charset="0"/>
                </a:rPr>
                <a:t>mice</a:t>
              </a:r>
              <a:endParaRPr lang="en-US" altLang="zh-CN" sz="4000" b="1"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3674" y="5398"/>
              <a:ext cx="142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/>
                <a:t>复数</a:t>
              </a:r>
              <a:endParaRPr lang="zh-CN" altLang="en-US" b="1"/>
            </a:p>
          </p:txBody>
        </p:sp>
      </p:grp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78073 0.00166667 " pathEditMode="relative" rAng="0" ptsTypes="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4" grpId="0"/>
      <p:bldP spid="12" grpId="0" animBg="1"/>
      <p:bldP spid="15" grpId="0" bldLvl="0" animBg="1"/>
      <p:bldP spid="16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UNIT_PLACING_PICTURE_USER_VIEWPORT" val="{&quot;height&quot;:16790,&quot;width&quot;:8824}"/>
</p:tagLst>
</file>

<file path=ppt/tags/tag6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605*3181*837*83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6.xml><?xml version="1.0" encoding="utf-8"?>
<p:tagLst xmlns:p="http://schemas.openxmlformats.org/presentationml/2006/main">
  <p:tag name="KSO_WM_UNIT_PLACING_PICTURE_USER_VIEWPORT" val="{&quot;height&quot;:9435,&quot;width&quot;:4170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952*3490*837*83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980*3518*780*78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980*3357*780*78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UNIT_TABLE_BEAUTIFY" val="smartTable{3234682d-22b4-4638-b836-bef718d8503d}"/>
  <p:tag name="TABLE_ENDDRAG_ORIGIN_RECT" val="913*147"/>
  <p:tag name="TABLE_ENDDRAG_RECT" val="23*108*913*147"/>
</p:tagLst>
</file>

<file path=ppt/tags/tag85.xml><?xml version="1.0" encoding="utf-8"?>
<p:tagLst xmlns:p="http://schemas.openxmlformats.org/presentationml/2006/main">
  <p:tag name="KSO_WM_SPECIAL_SOURCE" val="bdnull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MEDIACOVER_FLAG" val="1"/>
  <p:tag name="KSO_WM_UNIT_MEDIACOVER_BTN_STATE" val="0"/>
  <p:tag name="KSO_WM_UNIT_MEDIACOVER_BTNRECT" val="7893*3272*946*655"/>
  <p:tag name="KSO_WM_UNIT_MEDIACOVER_STYLEID" val="2"/>
  <p:tag name="KSO_WM_UNIT_MEDIACOVER_TEXTSTATE" val="0"/>
  <p:tag name="KSO_WM_UNIT_MEDIACOVER_BTN_POS" val="c"/>
  <p:tag name="KSO_WM_UNIT_MEDIACOVER_BTN_STYLE" val="c721da6ff78be083c13d2f15fd2f76f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2903</Words>
  <Application>WPS 演示</Application>
  <PresentationFormat>宽屏</PresentationFormat>
  <Paragraphs>241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Comic Sans MS</vt:lpstr>
      <vt:lpstr>HY얕은샘물M</vt:lpstr>
      <vt:lpstr>Malgun Gothic</vt:lpstr>
      <vt:lpstr>黑体</vt:lpstr>
      <vt:lpstr>楷体</vt:lpstr>
      <vt:lpstr>Calibri</vt:lpstr>
      <vt:lpstr>Arial Unicode MS</vt:lpstr>
      <vt:lpstr>Cambria Math</vt:lpstr>
      <vt:lpstr>Times New Roman</vt:lpstr>
      <vt:lpstr>经典趣体简</vt:lpstr>
      <vt:lpstr>Colonna MT</vt:lpstr>
      <vt:lpstr>字体管家胖丫儿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飘</cp:lastModifiedBy>
  <cp:revision>153</cp:revision>
  <dcterms:created xsi:type="dcterms:W3CDTF">2019-06-19T02:08:00Z</dcterms:created>
  <dcterms:modified xsi:type="dcterms:W3CDTF">2021-10-25T15:30:01Z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2620FA162A7941C1AB2EFFB64F219110</vt:lpwstr>
  </property>
</Properties>
</file>