
<file path=[Content_Types].xml><?xml version="1.0" encoding="utf-8"?>
<Types xmlns="http://schemas.openxmlformats.org/package/2006/content-types">
  <Default Extension="wav" ContentType="audio/x-wav"/>
  <Default Extension="png" ContentType="image/png"/>
  <Default Extension="jpeg" ContentType="image/jpeg"/>
  <Default Extension="JPG" ContentType="image/.jpg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8" r:id="rId4"/>
    <p:sldId id="257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1" r:id="rId15"/>
    <p:sldId id="272" r:id="rId16"/>
    <p:sldId id="273" r:id="rId17"/>
    <p:sldId id="270" r:id="rId18"/>
    <p:sldId id="274" r:id="rId19"/>
    <p:sldId id="275" r:id="rId20"/>
    <p:sldId id="276" r:id="rId21"/>
    <p:sldId id="277" r:id="rId22"/>
    <p:sldId id="278" r:id="rId23"/>
    <p:sldId id="279" r:id="rId24"/>
    <p:sldId id="281" r:id="rId25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新课标第一网" initials="xkb1.com" lastIdx="2" clrIdx="0"/>
  <p:cmAuthor id="1" name="xkb1.com" initials="x" lastIdx="2" clrIdx="0"/>
  <p:cmAuthor id="2" name="绿色圃中小学教育网" initials="绿" lastIdx="2" clrIdx="1"/>
  <p:cmAuthor id="3" name="Administrator" initials="A" lastIdx="10" clrIdx="0"/>
  <p:cmAuthor id="4" name="lym" initials="l" lastIdx="2" clrIdx="3"/>
  <p:cmAuthor id="6" name="HP" initials="H" lastIdx="3" clrIdx="5"/>
  <p:cmAuthor id="7" name="Taylor Hartwell" initials="TH [6]" lastIdx="1" clrIdx="6"/>
  <p:cmAuthor id="8" name="姜伟光" initials="姜" lastIdx="1" clrIdx="0"/>
  <p:cmAuthor id="5" name="宋洁然" initials="宋" lastIdx="2" clrIdx="1"/>
  <p:cmAuthor id="10" name="UBest" initials="U" lastIdx="1" clrIdx="9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193"/>
        <p:guide pos="3911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0" Type="http://schemas.openxmlformats.org/officeDocument/2006/relationships/tags" Target="tags/tag90.xml"/><Relationship Id="rId3" Type="http://schemas.openxmlformats.org/officeDocument/2006/relationships/slide" Target="slides/slide1.xml"/><Relationship Id="rId29" Type="http://schemas.openxmlformats.org/officeDocument/2006/relationships/commentAuthors" Target="commentAuthors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62.xml"/><Relationship Id="rId17" Type="http://schemas.openxmlformats.org/officeDocument/2006/relationships/tags" Target="../tags/tag61.xml"/><Relationship Id="rId16" Type="http://schemas.openxmlformats.org/officeDocument/2006/relationships/tags" Target="../tags/tag60.xml"/><Relationship Id="rId15" Type="http://schemas.openxmlformats.org/officeDocument/2006/relationships/tags" Target="../tags/tag59.xml"/><Relationship Id="rId14" Type="http://schemas.openxmlformats.org/officeDocument/2006/relationships/tags" Target="../tags/tag58.xml"/><Relationship Id="rId13" Type="http://schemas.openxmlformats.org/officeDocument/2006/relationships/tags" Target="../tags/tag57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6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6.xml"/><Relationship Id="rId1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77.xml"/><Relationship Id="rId4" Type="http://schemas.openxmlformats.org/officeDocument/2006/relationships/image" Target="../media/image30.jpeg"/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78.xml"/><Relationship Id="rId4" Type="http://schemas.openxmlformats.org/officeDocument/2006/relationships/image" Target="../media/image30.jpeg"/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.png"/><Relationship Id="rId8" Type="http://schemas.openxmlformats.org/officeDocument/2006/relationships/image" Target="../media/image9.jpeg"/><Relationship Id="rId7" Type="http://schemas.openxmlformats.org/officeDocument/2006/relationships/image" Target="../media/image30.jpeg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3" Type="http://schemas.openxmlformats.org/officeDocument/2006/relationships/image" Target="../media/image31.png"/><Relationship Id="rId2" Type="http://schemas.microsoft.com/office/2007/relationships/media" Target="../media/media3.mp3"/><Relationship Id="rId11" Type="http://schemas.openxmlformats.org/officeDocument/2006/relationships/slideLayout" Target="../slideLayouts/slideLayout7.xml"/><Relationship Id="rId10" Type="http://schemas.openxmlformats.org/officeDocument/2006/relationships/tags" Target="../tags/tag79.xml"/><Relationship Id="rId1" Type="http://schemas.openxmlformats.org/officeDocument/2006/relationships/audio" Target="../media/media3.mp3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80.xml"/><Relationship Id="rId7" Type="http://schemas.openxmlformats.org/officeDocument/2006/relationships/image" Target="../media/image34.png"/><Relationship Id="rId6" Type="http://schemas.openxmlformats.org/officeDocument/2006/relationships/image" Target="../media/image33.png"/><Relationship Id="rId5" Type="http://schemas.openxmlformats.org/officeDocument/2006/relationships/image" Target="../media/image9.jpeg"/><Relationship Id="rId4" Type="http://schemas.openxmlformats.org/officeDocument/2006/relationships/image" Target="../media/image30.jpeg"/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81.xml"/><Relationship Id="rId5" Type="http://schemas.openxmlformats.org/officeDocument/2006/relationships/image" Target="../media/image9.jpeg"/><Relationship Id="rId4" Type="http://schemas.openxmlformats.org/officeDocument/2006/relationships/image" Target="../media/image30.jpeg"/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82.xml"/><Relationship Id="rId1" Type="http://schemas.openxmlformats.org/officeDocument/2006/relationships/image" Target="../media/image9.jpe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jpeg"/><Relationship Id="rId8" Type="http://schemas.openxmlformats.org/officeDocument/2006/relationships/image" Target="../media/image35.png"/><Relationship Id="rId7" Type="http://schemas.microsoft.com/office/2007/relationships/media" Target="../media/media5.mp3"/><Relationship Id="rId6" Type="http://schemas.openxmlformats.org/officeDocument/2006/relationships/audio" Target="../media/media5.mp3"/><Relationship Id="rId5" Type="http://schemas.openxmlformats.org/officeDocument/2006/relationships/image" Target="../media/image33.png"/><Relationship Id="rId4" Type="http://schemas.openxmlformats.org/officeDocument/2006/relationships/image" Target="../media/image34.png"/><Relationship Id="rId3" Type="http://schemas.openxmlformats.org/officeDocument/2006/relationships/image" Target="../media/image31.png"/><Relationship Id="rId2" Type="http://schemas.microsoft.com/office/2007/relationships/media" Target="../media/media4.mp3"/><Relationship Id="rId11" Type="http://schemas.openxmlformats.org/officeDocument/2006/relationships/slideLayout" Target="../slideLayouts/slideLayout7.xml"/><Relationship Id="rId10" Type="http://schemas.openxmlformats.org/officeDocument/2006/relationships/tags" Target="../tags/tag83.xml"/><Relationship Id="rId1" Type="http://schemas.openxmlformats.org/officeDocument/2006/relationships/audio" Target="../media/media4.mp3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84.xml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9.jpe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image" Target="../media/image40.png"/><Relationship Id="rId7" Type="http://schemas.openxmlformats.org/officeDocument/2006/relationships/image" Target="../media/image4.png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jpeg"/><Relationship Id="rId3" Type="http://schemas.openxmlformats.org/officeDocument/2006/relationships/image" Target="../media/image36.png"/><Relationship Id="rId2" Type="http://schemas.openxmlformats.org/officeDocument/2006/relationships/image" Target="../media/image20.png"/><Relationship Id="rId19" Type="http://schemas.openxmlformats.org/officeDocument/2006/relationships/slideLayout" Target="../slideLayouts/slideLayout7.xml"/><Relationship Id="rId18" Type="http://schemas.openxmlformats.org/officeDocument/2006/relationships/tags" Target="../tags/tag85.xml"/><Relationship Id="rId17" Type="http://schemas.openxmlformats.org/officeDocument/2006/relationships/image" Target="../media/image48.png"/><Relationship Id="rId16" Type="http://schemas.openxmlformats.org/officeDocument/2006/relationships/image" Target="../media/image47.png"/><Relationship Id="rId15" Type="http://schemas.openxmlformats.org/officeDocument/2006/relationships/image" Target="../media/image46.jpeg"/><Relationship Id="rId14" Type="http://schemas.openxmlformats.org/officeDocument/2006/relationships/image" Target="../media/image45.png"/><Relationship Id="rId13" Type="http://schemas.openxmlformats.org/officeDocument/2006/relationships/image" Target="../media/image44.jpeg"/><Relationship Id="rId12" Type="http://schemas.openxmlformats.org/officeDocument/2006/relationships/image" Target="../media/image43.png"/><Relationship Id="rId11" Type="http://schemas.openxmlformats.org/officeDocument/2006/relationships/image" Target="../media/image42.png"/><Relationship Id="rId10" Type="http://schemas.openxmlformats.org/officeDocument/2006/relationships/image" Target="../media/image41.png"/><Relationship Id="rId1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jpeg"/><Relationship Id="rId8" Type="http://schemas.openxmlformats.org/officeDocument/2006/relationships/tags" Target="../tags/tag66.xml"/><Relationship Id="rId7" Type="http://schemas.openxmlformats.org/officeDocument/2006/relationships/image" Target="../media/image10.png"/><Relationship Id="rId6" Type="http://schemas.openxmlformats.org/officeDocument/2006/relationships/tags" Target="../tags/tag65.xml"/><Relationship Id="rId5" Type="http://schemas.microsoft.com/office/2007/relationships/media" Target="../media/media1.mp4"/><Relationship Id="rId4" Type="http://schemas.openxmlformats.org/officeDocument/2006/relationships/video" Target="../media/media1.mp4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67.xml"/><Relationship Id="rId1" Type="http://schemas.openxmlformats.org/officeDocument/2006/relationships/tags" Target="../tags/tag64.xml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86.xml"/><Relationship Id="rId3" Type="http://schemas.openxmlformats.org/officeDocument/2006/relationships/image" Target="../media/image20.png"/><Relationship Id="rId2" Type="http://schemas.openxmlformats.org/officeDocument/2006/relationships/image" Target="../media/image49.png"/><Relationship Id="rId1" Type="http://schemas.openxmlformats.org/officeDocument/2006/relationships/image" Target="../media/image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88.xml"/><Relationship Id="rId2" Type="http://schemas.openxmlformats.org/officeDocument/2006/relationships/image" Target="../media/image50.jpeg"/><Relationship Id="rId1" Type="http://schemas.openxmlformats.org/officeDocument/2006/relationships/tags" Target="../tags/tag8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89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68.xml"/><Relationship Id="rId7" Type="http://schemas.openxmlformats.org/officeDocument/2006/relationships/image" Target="../media/image12.png"/><Relationship Id="rId6" Type="http://schemas.microsoft.com/office/2007/relationships/media" Target="../media/media2.mp3"/><Relationship Id="rId5" Type="http://schemas.openxmlformats.org/officeDocument/2006/relationships/audio" Target="../media/media2.mp3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8" Type="http://schemas.openxmlformats.org/officeDocument/2006/relationships/tags" Target="../tags/tag69.xml"/><Relationship Id="rId7" Type="http://schemas.openxmlformats.org/officeDocument/2006/relationships/image" Target="../media/image18.pn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2" Type="http://schemas.openxmlformats.org/officeDocument/2006/relationships/slideLayout" Target="../slideLayouts/slideLayout7.xml"/><Relationship Id="rId11" Type="http://schemas.openxmlformats.org/officeDocument/2006/relationships/audio" Target="../media/audio1.wav"/><Relationship Id="rId10" Type="http://schemas.openxmlformats.org/officeDocument/2006/relationships/tags" Target="../tags/tag70.xml"/><Relationship Id="rId1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71.xml"/><Relationship Id="rId8" Type="http://schemas.openxmlformats.org/officeDocument/2006/relationships/image" Target="../media/image23.png"/><Relationship Id="rId7" Type="http://schemas.openxmlformats.org/officeDocument/2006/relationships/image" Target="../media/image22.png"/><Relationship Id="rId6" Type="http://schemas.openxmlformats.org/officeDocument/2006/relationships/image" Target="../media/image21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3" Type="http://schemas.openxmlformats.org/officeDocument/2006/relationships/image" Target="../media/image13.jpeg"/><Relationship Id="rId2" Type="http://schemas.openxmlformats.org/officeDocument/2006/relationships/image" Target="../media/image9.jpe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72.xml"/><Relationship Id="rId5" Type="http://schemas.openxmlformats.org/officeDocument/2006/relationships/image" Target="../media/image9.jpeg"/><Relationship Id="rId4" Type="http://schemas.openxmlformats.org/officeDocument/2006/relationships/image" Target="../media/image6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73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74.xml"/><Relationship Id="rId4" Type="http://schemas.openxmlformats.org/officeDocument/2006/relationships/image" Target="../media/image30.jpeg"/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75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6b0a8ac636160dc61fd64b9f1b1ddb66"/>
          <p:cNvPicPr>
            <a:picLocks noChangeAspect="1"/>
          </p:cNvPicPr>
          <p:nvPr/>
        </p:nvPicPr>
        <p:blipFill>
          <a:blip r:embed="rId1"/>
          <a:srcRect t="23269" r="55409" b="60500"/>
          <a:stretch>
            <a:fillRect/>
          </a:stretch>
        </p:blipFill>
        <p:spPr>
          <a:xfrm>
            <a:off x="-680720" y="1737360"/>
            <a:ext cx="12659995" cy="3382645"/>
          </a:xfrm>
          <a:prstGeom prst="rect">
            <a:avLst/>
          </a:prstGeom>
        </p:spPr>
      </p:pic>
      <p:sp>
        <p:nvSpPr>
          <p:cNvPr id="4" name="同侧圆角矩形 3"/>
          <p:cNvSpPr/>
          <p:nvPr/>
        </p:nvSpPr>
        <p:spPr>
          <a:xfrm flipV="1">
            <a:off x="212725" y="4276090"/>
            <a:ext cx="11766550" cy="2276475"/>
          </a:xfrm>
          <a:prstGeom prst="round2Same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60070" y="331470"/>
            <a:ext cx="11317605" cy="21964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 fontAlgn="base">
              <a:lnSpc>
                <a:spcPct val="120000"/>
              </a:lnSpc>
            </a:pPr>
            <a:r>
              <a:rPr lang="en-US" altLang="zh-CN" sz="6000" b="1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  <a:sym typeface="+mn-ea"/>
              </a:rPr>
              <a:t>Unit 1 How can I get there</a:t>
            </a:r>
            <a:r>
              <a:rPr lang="zh-CN" altLang="en-US" sz="6000" b="1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  <a:sym typeface="+mn-ea"/>
              </a:rPr>
              <a:t>？</a:t>
            </a:r>
            <a:endParaRPr lang="zh-CN" altLang="en-US" sz="6000" b="1"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mic Sans MS" panose="030F0702030302020204" pitchFamily="66" charset="0"/>
              <a:ea typeface="宋体" panose="02010600030101010101" pitchFamily="2" charset="-122"/>
              <a:sym typeface="+mn-ea"/>
            </a:endParaRPr>
          </a:p>
          <a:p>
            <a:pPr algn="ctr" fontAlgn="base">
              <a:lnSpc>
                <a:spcPct val="120000"/>
              </a:lnSpc>
            </a:pPr>
            <a:r>
              <a:rPr lang="en-US" altLang="zh-CN" sz="5400" b="1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  <a:sym typeface="+mn-ea"/>
              </a:rPr>
              <a:t>B Read and </a:t>
            </a:r>
            <a:r>
              <a:rPr lang="en-US" altLang="zh-CN" sz="5400" b="1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  <a:sym typeface="+mn-ea"/>
              </a:rPr>
              <a:t>write</a:t>
            </a:r>
            <a:endParaRPr lang="en-US" altLang="zh-CN" sz="5400" b="1"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mic Sans MS" panose="030F0702030302020204" pitchFamily="66" charset="0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8" name="图片 7" descr="wanqudaolukatongchahua-32988016_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26003" b="11606"/>
          <a:stretch>
            <a:fillRect/>
          </a:stretch>
        </p:blipFill>
        <p:spPr>
          <a:xfrm rot="16200000" flipV="1">
            <a:off x="3215005" y="1165860"/>
            <a:ext cx="2384425" cy="8389620"/>
          </a:xfrm>
          <a:prstGeom prst="rect">
            <a:avLst/>
          </a:prstGeom>
        </p:spPr>
      </p:pic>
      <p:pic>
        <p:nvPicPr>
          <p:cNvPr id="11" name="图片 10" descr="t012cfcbf4e2c54a9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1675" y="1955165"/>
            <a:ext cx="3451225" cy="358584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 flipH="1">
            <a:off x="792480" y="3916680"/>
            <a:ext cx="3896995" cy="2506345"/>
            <a:chOff x="1658" y="2531"/>
            <a:chExt cx="3578" cy="2557"/>
          </a:xfrm>
        </p:grpSpPr>
        <p:pic>
          <p:nvPicPr>
            <p:cNvPr id="7" name="图片 6" descr="mike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92" y="2912"/>
              <a:ext cx="2045" cy="2176"/>
            </a:xfrm>
            <a:prstGeom prst="rect">
              <a:avLst/>
            </a:prstGeom>
          </p:spPr>
        </p:pic>
        <p:pic>
          <p:nvPicPr>
            <p:cNvPr id="16" name="图片 15" descr="robot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1658" y="3204"/>
              <a:ext cx="1534" cy="1884"/>
            </a:xfrm>
            <a:prstGeom prst="rect">
              <a:avLst/>
            </a:prstGeom>
          </p:spPr>
        </p:pic>
        <p:pic>
          <p:nvPicPr>
            <p:cNvPr id="9" name="图片 8" descr="吴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1987" y="2531"/>
              <a:ext cx="2136" cy="2557"/>
            </a:xfrm>
            <a:prstGeom prst="rect">
              <a:avLst/>
            </a:prstGeom>
          </p:spPr>
        </p:pic>
      </p:grpSp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4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214630" y="2270125"/>
            <a:ext cx="11765915" cy="36017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961931" y="1160969"/>
            <a:ext cx="8908415" cy="602537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 sz="2800" b="1" dirty="0">
                <a:latin typeface="Comic Sans MS" panose="030F0702030302020204" pitchFamily="66" charset="0"/>
                <a:cs typeface="Comic Sans MS" panose="030F0702030302020204" pitchFamily="66" charset="0"/>
              </a:rPr>
              <a:t>Read the text carefully and answer the questions.</a:t>
            </a:r>
            <a:endParaRPr lang="en-US" altLang="zh-CN" sz="2800" b="1" dirty="0"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15265" y="3429000"/>
            <a:ext cx="6663690" cy="65087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30000"/>
              </a:lnSpc>
              <a:spcAft>
                <a:spcPts val="0"/>
              </a:spcAft>
            </a:pPr>
            <a:r>
              <a:rPr lang="en-US" altLang="zh-CN" sz="2800" b="1" dirty="0">
                <a:latin typeface="Comic Sans MS" panose="030F0702030302020204" pitchFamily="66" charset="0"/>
                <a:ea typeface="楷体" panose="02010609060101010101" pitchFamily="49" charset="-122"/>
              </a:rPr>
              <a:t>2. Underline them in the text. </a:t>
            </a:r>
            <a:endParaRPr lang="en-US" altLang="zh-CN" sz="2800" b="1" dirty="0">
              <a:latin typeface="Comic Sans MS" panose="030F0702030302020204" pitchFamily="66" charset="0"/>
              <a:ea typeface="楷体" panose="02010609060101010101" pitchFamily="49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14630" y="2377440"/>
            <a:ext cx="9144635" cy="65087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30000"/>
              </a:lnSpc>
              <a:spcAft>
                <a:spcPts val="0"/>
              </a:spcAft>
            </a:pPr>
            <a:r>
              <a:rPr lang="en-US" altLang="zh-CN" sz="2800" b="1" dirty="0">
                <a:latin typeface="Comic Sans MS" panose="030F0702030302020204" pitchFamily="66" charset="0"/>
                <a:ea typeface="楷体" panose="02010609060101010101" pitchFamily="49" charset="-122"/>
              </a:rPr>
              <a:t>1. How many places did they pass by? </a:t>
            </a:r>
            <a:r>
              <a:rPr lang="zh-CN" altLang="zh-CN" sz="2800" b="1" dirty="0">
                <a:latin typeface="Comic Sans MS" panose="030F0702030302020204" pitchFamily="66" charset="0"/>
                <a:ea typeface="楷体" panose="02010609060101010101" pitchFamily="49" charset="-122"/>
              </a:rPr>
              <a:t>　　　</a:t>
            </a:r>
            <a:r>
              <a:rPr lang="en-US" altLang="zh-CN" sz="2800" b="1" dirty="0">
                <a:latin typeface="Comic Sans MS" panose="030F0702030302020204" pitchFamily="66" charset="0"/>
                <a:ea typeface="楷体" panose="02010609060101010101" pitchFamily="49" charset="-122"/>
              </a:rPr>
              <a:t> </a:t>
            </a:r>
            <a:endParaRPr lang="zh-CN" altLang="zh-CN" sz="2800" b="1" dirty="0">
              <a:latin typeface="Comic Sans MS" panose="030F0702030302020204" pitchFamily="66" charset="0"/>
              <a:ea typeface="楷体" panose="02010609060101010101" pitchFamily="49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15265" y="4505325"/>
            <a:ext cx="11765280" cy="65087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30000"/>
              </a:lnSpc>
              <a:spcAft>
                <a:spcPts val="0"/>
              </a:spcAft>
            </a:pPr>
            <a:r>
              <a:rPr lang="en-US" altLang="zh-CN" sz="2800" b="1" dirty="0">
                <a:latin typeface="Comic Sans MS" panose="030F0702030302020204" pitchFamily="66" charset="0"/>
                <a:ea typeface="楷体" panose="02010609060101010101" pitchFamily="49" charset="-122"/>
              </a:rPr>
              <a:t>3. Which word under the fourth picture means </a:t>
            </a:r>
            <a:r>
              <a:rPr lang="zh-CN" altLang="en-US" sz="2800" b="1" dirty="0">
                <a:latin typeface="Comic Sans MS" panose="030F0702030302020204" pitchFamily="66" charset="0"/>
                <a:ea typeface="楷体" panose="02010609060101010101" pitchFamily="49" charset="-122"/>
              </a:rPr>
              <a:t>“奏效，起作用”？</a:t>
            </a:r>
            <a:endParaRPr lang="en-US" altLang="zh-CN" sz="2800" b="1" dirty="0">
              <a:latin typeface="Comic Sans MS" panose="030F0702030302020204" pitchFamily="66" charset="0"/>
              <a:ea typeface="楷体" panose="02010609060101010101" pitchFamily="49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1267460" y="316865"/>
            <a:ext cx="39236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ln>
                  <a:solidFill>
                    <a:schemeClr val="bg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Detailed reading</a:t>
            </a:r>
            <a:endParaRPr lang="en-US" altLang="zh-CN" sz="3200" b="1">
              <a:ln>
                <a:solidFill>
                  <a:schemeClr val="bg2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540" y="309880"/>
            <a:ext cx="756920" cy="59055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3" grpId="0"/>
      <p:bldP spid="15" grpId="0"/>
      <p:bldP spid="2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3" name="矩形 7170"/>
          <p:cNvSpPr/>
          <p:nvPr/>
        </p:nvSpPr>
        <p:spPr>
          <a:xfrm>
            <a:off x="187325" y="1574800"/>
            <a:ext cx="11817350" cy="45796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pPr eaLnBrk="1" hangingPunct="1">
              <a:buNone/>
            </a:pP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10244" name="图片 13314" descr="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4515" y="1914525"/>
            <a:ext cx="2335530" cy="1812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5" name="图片 13315" descr="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0910" y="1914525"/>
            <a:ext cx="2378075" cy="18865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7" name="图片 16385" descr="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515" y="4067175"/>
            <a:ext cx="2335530" cy="1987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8" name="图片 16386" descr="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0910" y="4090670"/>
            <a:ext cx="2377440" cy="19386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/>
        </p:nvSpPr>
        <p:spPr>
          <a:xfrm>
            <a:off x="3004185" y="1667510"/>
            <a:ext cx="2954655" cy="230695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altLang="zh-CN" sz="2000" b="1" i="1" dirty="0">
                <a:solidFill>
                  <a:srgbClr val="0070C0"/>
                </a:solidFill>
                <a:latin typeface="Comic Sans MS" panose="030F0702030302020204" pitchFamily="66" charset="0"/>
              </a:rPr>
              <a:t>Robin: </a:t>
            </a:r>
            <a:endParaRPr lang="en-US" altLang="zh-CN" sz="2000" b="1" i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altLang="zh-CN" sz="2000" b="1" dirty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We’re in front of the cinema. Let’s go straight and turn </a:t>
            </a:r>
            <a:endParaRPr lang="en-US" altLang="zh-CN" sz="2000" b="1" dirty="0">
              <a:solidFill>
                <a:srgbClr val="000000"/>
              </a:solidFill>
              <a:latin typeface="Comic Sans MS" panose="030F0702030302020204" pitchFamily="66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altLang="zh-CN" sz="2000" b="1" dirty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eft at the bookstore. Follow me, please!</a:t>
            </a:r>
            <a:r>
              <a:rPr lang="en-US" altLang="zh-CN" sz="2000" b="1" i="1" dirty="0">
                <a:solidFill>
                  <a:srgbClr val="0070C0"/>
                </a:solidFill>
                <a:latin typeface="Comic Sans MS" panose="030F0702030302020204" pitchFamily="66" charset="0"/>
              </a:rPr>
              <a:t>  </a:t>
            </a:r>
            <a:endParaRPr lang="en-US" altLang="zh-CN" sz="2000" b="1" i="1" dirty="0">
              <a:solidFill>
                <a:srgbClr val="0070C0"/>
              </a:solidFill>
              <a:latin typeface="Comic Sans MS" panose="030F0702030302020204" pitchFamily="66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8441055" y="1667510"/>
            <a:ext cx="3563620" cy="19380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altLang="zh-CN" sz="2000" b="1" i="1" dirty="0">
                <a:solidFill>
                  <a:srgbClr val="0070C0"/>
                </a:solidFill>
                <a:latin typeface="Comic Sans MS" panose="030F0702030302020204" pitchFamily="66" charset="0"/>
              </a:rPr>
              <a:t>Mike: </a:t>
            </a:r>
            <a:r>
              <a:rPr lang="en-US" altLang="zh-CN" sz="2000" b="1" dirty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Is it far? </a:t>
            </a:r>
            <a:endParaRPr lang="en-US" altLang="zh-CN" sz="2000" b="1" dirty="0">
              <a:solidFill>
                <a:srgbClr val="000000"/>
              </a:solidFill>
              <a:latin typeface="Comic Sans MS" panose="030F0702030302020204" pitchFamily="66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altLang="zh-CN" sz="2000" b="1" i="1" dirty="0">
                <a:solidFill>
                  <a:srgbClr val="0070C0"/>
                </a:solidFill>
                <a:latin typeface="Comic Sans MS" panose="030F0702030302020204" pitchFamily="66" charset="0"/>
              </a:rPr>
              <a:t>Robin: </a:t>
            </a:r>
            <a:r>
              <a:rPr lang="en-US" altLang="zh-CN" sz="2000" b="1" dirty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No. Now we are behind the hospital. Let’s turn right and  then turn right again.</a:t>
            </a:r>
            <a:endParaRPr lang="en-US" altLang="zh-CN" sz="2000" b="1" i="1" dirty="0">
              <a:solidFill>
                <a:srgbClr val="0070C0"/>
              </a:solidFill>
              <a:latin typeface="Comic Sans MS" panose="030F0702030302020204" pitchFamily="66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042285" y="4646295"/>
            <a:ext cx="2969260" cy="82994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altLang="zh-CN" sz="2000" b="1" i="1" dirty="0">
                <a:solidFill>
                  <a:srgbClr val="0070C0"/>
                </a:solidFill>
                <a:latin typeface="Comic Sans MS" panose="030F0702030302020204" pitchFamily="66" charset="0"/>
              </a:rPr>
              <a:t>Mike: </a:t>
            </a:r>
            <a:r>
              <a:rPr lang="en-US" altLang="zh-CN" sz="2000" b="1" dirty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There is the restaurant! </a:t>
            </a:r>
            <a:endParaRPr lang="en-US" altLang="zh-CN" sz="2000" b="1" i="1" dirty="0">
              <a:solidFill>
                <a:srgbClr val="0070C0"/>
              </a:solidFill>
              <a:latin typeface="Comic Sans MS" panose="030F0702030302020204" pitchFamily="66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8375015" y="4251960"/>
            <a:ext cx="3629660" cy="156845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altLang="zh-CN" sz="2000" b="1" i="1" dirty="0">
                <a:solidFill>
                  <a:srgbClr val="0070C0"/>
                </a:solidFill>
                <a:latin typeface="Comic Sans MS" panose="030F0702030302020204" pitchFamily="66" charset="0"/>
              </a:rPr>
              <a:t>Robin: </a:t>
            </a:r>
            <a:r>
              <a:rPr lang="en-US" altLang="zh-CN" sz="2000" b="1" dirty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My new BDS works! </a:t>
            </a:r>
            <a:endParaRPr lang="zh-CN" altLang="zh-CN" sz="2000" b="1" dirty="0">
              <a:solidFill>
                <a:srgbClr val="000000"/>
              </a:solidFill>
              <a:latin typeface="Comic Sans MS" panose="030F0702030302020204" pitchFamily="66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altLang="zh-CN" sz="2000" b="1" i="1" dirty="0">
                <a:solidFill>
                  <a:srgbClr val="0070C0"/>
                </a:solidFill>
                <a:latin typeface="Comic Sans MS" panose="030F0702030302020204" pitchFamily="66" charset="0"/>
              </a:rPr>
              <a:t>Wu Binbi</a:t>
            </a:r>
            <a:r>
              <a:rPr lang="en-US" altLang="zh-CN" sz="2000" b="1" i="1" dirty="0" err="1">
                <a:solidFill>
                  <a:srgbClr val="0070C0"/>
                </a:solidFill>
                <a:latin typeface="Comic Sans MS" panose="030F0702030302020204" pitchFamily="66" charset="0"/>
              </a:rPr>
              <a:t>n</a:t>
            </a:r>
            <a:r>
              <a:rPr lang="en-US" altLang="zh-CN" sz="2000" b="1" i="1" dirty="0">
                <a:solidFill>
                  <a:srgbClr val="0070C0"/>
                </a:solidFill>
                <a:latin typeface="Comic Sans MS" panose="030F0702030302020204" pitchFamily="66" charset="0"/>
              </a:rPr>
              <a:t>: </a:t>
            </a:r>
            <a:r>
              <a:rPr lang="en-US" altLang="zh-CN" sz="2000" b="1" dirty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Yes! I’ll tell Grandpa. But let’s eat first. I’m so hungry!</a:t>
            </a:r>
            <a:endParaRPr lang="en-US" altLang="zh-CN" sz="2000" b="1" dirty="0">
              <a:solidFill>
                <a:srgbClr val="000000"/>
              </a:solidFill>
              <a:latin typeface="Comic Sans MS" panose="030F0702030302020204" pitchFamily="66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3015615" y="2469515"/>
            <a:ext cx="958850" cy="404495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4437380" y="3208655"/>
            <a:ext cx="1314450" cy="44069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564515" y="643890"/>
            <a:ext cx="7041515" cy="121094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30000"/>
              </a:lnSpc>
              <a:spcAft>
                <a:spcPts val="0"/>
              </a:spcAft>
            </a:pPr>
            <a:r>
              <a:rPr lang="en-US" altLang="zh-CN" sz="2800" b="1" dirty="0">
                <a:latin typeface="Comic Sans MS" panose="030F0702030302020204" pitchFamily="66" charset="0"/>
                <a:ea typeface="楷体" panose="02010609060101010101" pitchFamily="49" charset="-122"/>
              </a:rPr>
              <a:t>1. How many places did they pass by? </a:t>
            </a:r>
            <a:r>
              <a:rPr lang="zh-CN" altLang="zh-CN" sz="2800" b="1" dirty="0">
                <a:latin typeface="Comic Sans MS" panose="030F0702030302020204" pitchFamily="66" charset="0"/>
                <a:ea typeface="楷体" panose="02010609060101010101" pitchFamily="49" charset="-122"/>
              </a:rPr>
              <a:t>　　　</a:t>
            </a:r>
            <a:r>
              <a:rPr lang="en-US" altLang="zh-CN" sz="2800" b="1" dirty="0">
                <a:latin typeface="Comic Sans MS" panose="030F0702030302020204" pitchFamily="66" charset="0"/>
                <a:ea typeface="楷体" panose="02010609060101010101" pitchFamily="49" charset="-122"/>
              </a:rPr>
              <a:t> </a:t>
            </a:r>
            <a:endParaRPr lang="zh-CN" altLang="zh-CN" sz="2800" b="1" dirty="0">
              <a:latin typeface="Comic Sans MS" panose="030F0702030302020204" pitchFamily="66" charset="0"/>
              <a:ea typeface="楷体" panose="02010609060101010101" pitchFamily="49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758230" y="643872"/>
            <a:ext cx="1296444" cy="65087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30000"/>
              </a:lnSpc>
              <a:spcAft>
                <a:spcPts val="0"/>
              </a:spcAft>
            </a:pPr>
            <a:r>
              <a:rPr lang="en-US" altLang="zh-CN" sz="2800" b="1" dirty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Three.</a:t>
            </a:r>
            <a:endParaRPr lang="en-US" altLang="zh-CN" sz="2800" b="1" dirty="0">
              <a:solidFill>
                <a:srgbClr val="FF0000"/>
              </a:solidFill>
              <a:latin typeface="Comic Sans MS" panose="030F0702030302020204" pitchFamily="66" charset="0"/>
              <a:ea typeface="楷体" panose="02010609060101010101" pitchFamily="49" charset="-122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9834245" y="2416175"/>
            <a:ext cx="1222375" cy="44069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bldLvl="0" animBg="1"/>
      <p:bldP spid="14" grpId="0"/>
      <p:bldP spid="11" grpId="0"/>
      <p:bldP spid="10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3" name="矩形 7170"/>
          <p:cNvSpPr/>
          <p:nvPr/>
        </p:nvSpPr>
        <p:spPr>
          <a:xfrm>
            <a:off x="187325" y="1574800"/>
            <a:ext cx="11817350" cy="45796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pPr eaLnBrk="1" hangingPunct="1">
              <a:buNone/>
            </a:pP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10244" name="图片 13314" descr="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4515" y="1914525"/>
            <a:ext cx="2335530" cy="1812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5" name="图片 13315" descr="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0910" y="1914525"/>
            <a:ext cx="2378075" cy="18865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7" name="图片 16385" descr="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515" y="4067175"/>
            <a:ext cx="2335530" cy="1987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8" name="图片 16386" descr="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0910" y="4090670"/>
            <a:ext cx="2377440" cy="19386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/>
        </p:nvSpPr>
        <p:spPr>
          <a:xfrm>
            <a:off x="3004185" y="1667510"/>
            <a:ext cx="2954655" cy="230695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altLang="zh-CN" sz="2000" b="1" i="1" dirty="0">
                <a:solidFill>
                  <a:srgbClr val="0070C0"/>
                </a:solidFill>
                <a:latin typeface="Comic Sans MS" panose="030F0702030302020204" pitchFamily="66" charset="0"/>
              </a:rPr>
              <a:t>Robin: </a:t>
            </a:r>
            <a:endParaRPr lang="en-US" altLang="zh-CN" sz="2000" b="1" i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altLang="zh-CN" sz="2000" b="1" dirty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We’re in front of the cinema. Let’s go straight and turn </a:t>
            </a:r>
            <a:endParaRPr lang="en-US" altLang="zh-CN" sz="2000" b="1" dirty="0">
              <a:solidFill>
                <a:srgbClr val="000000"/>
              </a:solidFill>
              <a:latin typeface="Comic Sans MS" panose="030F0702030302020204" pitchFamily="66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altLang="zh-CN" sz="2000" b="1" dirty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eft at the bookstore. Follow me, please!</a:t>
            </a:r>
            <a:r>
              <a:rPr lang="en-US" altLang="zh-CN" sz="2000" b="1" i="1" dirty="0">
                <a:solidFill>
                  <a:srgbClr val="0070C0"/>
                </a:solidFill>
                <a:latin typeface="Comic Sans MS" panose="030F0702030302020204" pitchFamily="66" charset="0"/>
              </a:rPr>
              <a:t>  </a:t>
            </a:r>
            <a:endParaRPr lang="en-US" altLang="zh-CN" sz="2000" b="1" i="1" dirty="0">
              <a:solidFill>
                <a:srgbClr val="0070C0"/>
              </a:solidFill>
              <a:latin typeface="Comic Sans MS" panose="030F0702030302020204" pitchFamily="66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8441055" y="1667510"/>
            <a:ext cx="3563620" cy="19380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altLang="zh-CN" sz="2000" b="1" i="1" dirty="0">
                <a:solidFill>
                  <a:srgbClr val="0070C0"/>
                </a:solidFill>
                <a:latin typeface="Comic Sans MS" panose="030F0702030302020204" pitchFamily="66" charset="0"/>
              </a:rPr>
              <a:t>Mike: </a:t>
            </a:r>
            <a:r>
              <a:rPr lang="en-US" altLang="zh-CN" sz="2000" b="1" dirty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Is it far? </a:t>
            </a:r>
            <a:endParaRPr lang="en-US" altLang="zh-CN" sz="2000" b="1" dirty="0">
              <a:solidFill>
                <a:srgbClr val="000000"/>
              </a:solidFill>
              <a:latin typeface="Comic Sans MS" panose="030F0702030302020204" pitchFamily="66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altLang="zh-CN" sz="2000" b="1" i="1" dirty="0">
                <a:solidFill>
                  <a:srgbClr val="0070C0"/>
                </a:solidFill>
                <a:latin typeface="Comic Sans MS" panose="030F0702030302020204" pitchFamily="66" charset="0"/>
              </a:rPr>
              <a:t>Robin: </a:t>
            </a:r>
            <a:r>
              <a:rPr lang="en-US" altLang="zh-CN" sz="2000" b="1" dirty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No. Now we are behind the hospital. Let’s turn right and  then turn right again.</a:t>
            </a:r>
            <a:endParaRPr lang="en-US" altLang="zh-CN" sz="2000" b="1" i="1" dirty="0">
              <a:solidFill>
                <a:srgbClr val="0070C0"/>
              </a:solidFill>
              <a:latin typeface="Comic Sans MS" panose="030F0702030302020204" pitchFamily="66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042285" y="4646295"/>
            <a:ext cx="2969260" cy="82994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altLang="zh-CN" sz="2000" b="1" i="1" dirty="0">
                <a:solidFill>
                  <a:srgbClr val="0070C0"/>
                </a:solidFill>
                <a:latin typeface="Comic Sans MS" panose="030F0702030302020204" pitchFamily="66" charset="0"/>
              </a:rPr>
              <a:t>Mike: </a:t>
            </a:r>
            <a:r>
              <a:rPr lang="en-US" altLang="zh-CN" sz="2000" b="1" dirty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There is the restaurant! </a:t>
            </a:r>
            <a:endParaRPr lang="en-US" altLang="zh-CN" sz="2000" b="1" i="1" dirty="0">
              <a:solidFill>
                <a:srgbClr val="0070C0"/>
              </a:solidFill>
              <a:latin typeface="Comic Sans MS" panose="030F0702030302020204" pitchFamily="66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8375015" y="4251960"/>
            <a:ext cx="3629660" cy="156845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altLang="zh-CN" sz="2000" b="1" i="1" dirty="0">
                <a:solidFill>
                  <a:srgbClr val="0070C0"/>
                </a:solidFill>
                <a:latin typeface="Comic Sans MS" panose="030F0702030302020204" pitchFamily="66" charset="0"/>
              </a:rPr>
              <a:t>Robin: </a:t>
            </a:r>
            <a:r>
              <a:rPr lang="en-US" altLang="zh-CN" sz="2000" b="1" dirty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My new BDS works! </a:t>
            </a:r>
            <a:endParaRPr lang="zh-CN" altLang="zh-CN" sz="2000" b="1" dirty="0">
              <a:solidFill>
                <a:srgbClr val="000000"/>
              </a:solidFill>
              <a:latin typeface="Comic Sans MS" panose="030F0702030302020204" pitchFamily="66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altLang="zh-CN" sz="2000" b="1" i="1" dirty="0">
                <a:solidFill>
                  <a:srgbClr val="0070C0"/>
                </a:solidFill>
                <a:latin typeface="Comic Sans MS" panose="030F0702030302020204" pitchFamily="66" charset="0"/>
              </a:rPr>
              <a:t>Wu Bi</a:t>
            </a:r>
            <a:r>
              <a:rPr lang="en-US" altLang="zh-CN" sz="2000" b="1" i="1" dirty="0" err="1">
                <a:solidFill>
                  <a:srgbClr val="0070C0"/>
                </a:solidFill>
                <a:latin typeface="Comic Sans MS" panose="030F0702030302020204" pitchFamily="66" charset="0"/>
              </a:rPr>
              <a:t>nbin</a:t>
            </a:r>
            <a:r>
              <a:rPr lang="en-US" altLang="zh-CN" sz="2000" b="1" i="1" dirty="0">
                <a:solidFill>
                  <a:srgbClr val="0070C0"/>
                </a:solidFill>
                <a:latin typeface="Comic Sans MS" panose="030F0702030302020204" pitchFamily="66" charset="0"/>
              </a:rPr>
              <a:t>: </a:t>
            </a:r>
            <a:r>
              <a:rPr lang="en-US" altLang="zh-CN" sz="2000" b="1" dirty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Yes! I’ll tell Grandpa. But let’s eat first. I’m so hungry!</a:t>
            </a:r>
            <a:endParaRPr lang="en-US" altLang="zh-CN" sz="2000" b="1" dirty="0">
              <a:solidFill>
                <a:srgbClr val="000000"/>
              </a:solidFill>
              <a:latin typeface="Comic Sans MS" panose="030F0702030302020204" pitchFamily="66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87325" y="418465"/>
            <a:ext cx="11765280" cy="65087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30000"/>
              </a:lnSpc>
              <a:spcAft>
                <a:spcPts val="0"/>
              </a:spcAft>
            </a:pPr>
            <a:r>
              <a:rPr lang="en-US" altLang="zh-CN" sz="2800" b="1" dirty="0">
                <a:latin typeface="Comic Sans MS" panose="030F0702030302020204" pitchFamily="66" charset="0"/>
                <a:ea typeface="楷体" panose="02010609060101010101" pitchFamily="49" charset="-122"/>
              </a:rPr>
              <a:t>3. Which word under the fourth picture means </a:t>
            </a:r>
            <a:r>
              <a:rPr lang="zh-CN" altLang="en-US" sz="2800" b="1" dirty="0">
                <a:latin typeface="Comic Sans MS" panose="030F0702030302020204" pitchFamily="66" charset="0"/>
                <a:ea typeface="楷体" panose="02010609060101010101" pitchFamily="49" charset="-122"/>
              </a:rPr>
              <a:t>“奏效，起作用”？</a:t>
            </a:r>
            <a:endParaRPr lang="en-US" altLang="zh-CN" sz="2800" b="1" dirty="0">
              <a:latin typeface="Comic Sans MS" panose="030F0702030302020204" pitchFamily="66" charset="0"/>
              <a:ea typeface="楷体" panose="02010609060101010101" pitchFamily="49" charset="-122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10850880" y="4252595"/>
            <a:ext cx="932815" cy="534035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790375" y="1016617"/>
            <a:ext cx="1296444" cy="65087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30000"/>
              </a:lnSpc>
              <a:spcAft>
                <a:spcPts val="0"/>
              </a:spcAft>
            </a:pPr>
            <a:r>
              <a:rPr lang="en-US" altLang="zh-CN" sz="2800" b="1" dirty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work</a:t>
            </a:r>
            <a:endParaRPr lang="en-US" altLang="zh-CN" sz="2800" b="1" dirty="0">
              <a:solidFill>
                <a:srgbClr val="FF0000"/>
              </a:solidFill>
              <a:latin typeface="Comic Sans MS" panose="030F0702030302020204" pitchFamily="66" charset="0"/>
              <a:ea typeface="楷体" panose="02010609060101010101" pitchFamily="49" charset="-122"/>
            </a:endParaRPr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ldLvl="0" animBg="1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read and write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199380" y="442595"/>
            <a:ext cx="495300" cy="495300"/>
          </a:xfrm>
          <a:prstGeom prst="rect">
            <a:avLst/>
          </a:prstGeom>
        </p:spPr>
      </p:pic>
      <p:sp>
        <p:nvSpPr>
          <p:cNvPr id="5123" name="矩形 7170"/>
          <p:cNvSpPr/>
          <p:nvPr/>
        </p:nvSpPr>
        <p:spPr>
          <a:xfrm>
            <a:off x="187325" y="1574800"/>
            <a:ext cx="11817350" cy="45796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pPr eaLnBrk="1" hangingPunct="1">
              <a:buNone/>
            </a:pP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10244" name="图片 13314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515" y="1914525"/>
            <a:ext cx="2335530" cy="1812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5" name="图片 13315" descr="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0910" y="1914525"/>
            <a:ext cx="2378075" cy="18865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7" name="图片 16385" descr="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515" y="4067175"/>
            <a:ext cx="2335530" cy="1987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8" name="图片 16386" descr="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0910" y="4090670"/>
            <a:ext cx="2377440" cy="19386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矩形 7"/>
          <p:cNvSpPr/>
          <p:nvPr/>
        </p:nvSpPr>
        <p:spPr>
          <a:xfrm>
            <a:off x="5816790" y="309695"/>
            <a:ext cx="3723260" cy="65087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30000"/>
              </a:lnSpc>
              <a:spcAft>
                <a:spcPts val="0"/>
              </a:spcAft>
            </a:pPr>
            <a:r>
              <a:rPr lang="en-US" altLang="zh-CN" sz="2800" b="1" dirty="0">
                <a:latin typeface="Comic Sans MS" panose="030F0702030302020204" pitchFamily="66" charset="0"/>
                <a:ea typeface="楷体" panose="02010609060101010101" pitchFamily="49" charset="-122"/>
              </a:rPr>
              <a:t>Robin has BDS!</a:t>
            </a:r>
            <a:endParaRPr lang="en-US" altLang="zh-CN" sz="2800" b="1" dirty="0">
              <a:latin typeface="Comic Sans MS" panose="030F0702030302020204" pitchFamily="66" charset="0"/>
              <a:ea typeface="楷体" panose="02010609060101010101" pitchFamily="49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75665" y="865334"/>
            <a:ext cx="10399485" cy="755650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en-US" altLang="zh-CN" sz="2400" b="1" dirty="0">
                <a:latin typeface="Comic Sans MS" panose="030F0702030302020204" pitchFamily="66" charset="0"/>
                <a:ea typeface="楷体" panose="02010609060101010101" pitchFamily="49" charset="-122"/>
              </a:rPr>
              <a:t>Wu Binbin</a:t>
            </a:r>
            <a:r>
              <a:rPr lang="en-US" altLang="zh-CN" sz="2400" b="1" dirty="0" err="1">
                <a:latin typeface="Comic Sans MS" panose="030F0702030302020204" pitchFamily="66" charset="0"/>
                <a:ea typeface="楷体" panose="02010609060101010101" pitchFamily="49" charset="-122"/>
              </a:rPr>
              <a:t>’s</a:t>
            </a:r>
            <a:r>
              <a:rPr lang="en-US" altLang="zh-CN" sz="2400" b="1" dirty="0">
                <a:latin typeface="Comic Sans MS" panose="030F0702030302020204" pitchFamily="66" charset="0"/>
                <a:ea typeface="楷体" panose="02010609060101010101" pitchFamily="49" charset="-122"/>
              </a:rPr>
              <a:t> grandpa </a:t>
            </a:r>
            <a:r>
              <a:rPr lang="en-US" altLang="zh-CN" sz="2400" b="1" dirty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gave</a:t>
            </a:r>
            <a:r>
              <a:rPr lang="en-US" altLang="zh-CN" sz="2400" b="1" dirty="0">
                <a:latin typeface="Comic Sans MS" panose="030F0702030302020204" pitchFamily="66" charset="0"/>
                <a:ea typeface="楷体" panose="02010609060101010101" pitchFamily="49" charset="-122"/>
              </a:rPr>
              <a:t> Robin a new </a:t>
            </a:r>
            <a:r>
              <a:rPr lang="en-US" altLang="zh-CN" sz="2400" b="1" dirty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feature</a:t>
            </a:r>
            <a:r>
              <a:rPr lang="en-US" altLang="zh-CN" sz="2400" b="1" dirty="0">
                <a:latin typeface="Comic Sans MS" panose="030F0702030302020204" pitchFamily="66" charset="0"/>
                <a:ea typeface="楷体" panose="02010609060101010101" pitchFamily="49" charset="-122"/>
              </a:rPr>
              <a:t>. He now has BDS. He can help the boys find the Italian restaurant.</a:t>
            </a:r>
            <a:endParaRPr lang="en-US" altLang="zh-CN" sz="2400" b="1" dirty="0">
              <a:latin typeface="Comic Sans MS" panose="030F0702030302020204" pitchFamily="66" charset="0"/>
              <a:ea typeface="楷体" panose="02010609060101010101" pitchFamily="49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004185" y="1667510"/>
            <a:ext cx="2954655" cy="230695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altLang="zh-CN" sz="2000" b="1" i="1" dirty="0">
                <a:solidFill>
                  <a:srgbClr val="0070C0"/>
                </a:solidFill>
                <a:latin typeface="Comic Sans MS" panose="030F0702030302020204" pitchFamily="66" charset="0"/>
              </a:rPr>
              <a:t>Robin: </a:t>
            </a:r>
            <a:endParaRPr lang="en-US" altLang="zh-CN" sz="2000" b="1" i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altLang="zh-CN" sz="2000" b="1" dirty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We’re in front of the cinema. Let’s go straight and turn </a:t>
            </a:r>
            <a:endParaRPr lang="en-US" altLang="zh-CN" sz="2000" b="1" dirty="0">
              <a:solidFill>
                <a:srgbClr val="000000"/>
              </a:solidFill>
              <a:latin typeface="Comic Sans MS" panose="030F0702030302020204" pitchFamily="66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altLang="zh-CN" sz="2000" b="1" dirty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eft at the bookstore. </a:t>
            </a:r>
            <a:r>
              <a:rPr lang="en-US" altLang="zh-CN" sz="2000" b="1" dirty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Follow</a:t>
            </a:r>
            <a:r>
              <a:rPr lang="en-US" altLang="zh-CN" sz="2000" b="1" dirty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 me, please!</a:t>
            </a:r>
            <a:r>
              <a:rPr lang="en-US" altLang="zh-CN" sz="2000" b="1" i="1" dirty="0">
                <a:solidFill>
                  <a:srgbClr val="0070C0"/>
                </a:solidFill>
                <a:latin typeface="Comic Sans MS" panose="030F0702030302020204" pitchFamily="66" charset="0"/>
              </a:rPr>
              <a:t>  </a:t>
            </a:r>
            <a:endParaRPr lang="en-US" altLang="zh-CN" sz="2000" b="1" i="1" dirty="0">
              <a:solidFill>
                <a:srgbClr val="0070C0"/>
              </a:solidFill>
              <a:latin typeface="Comic Sans MS" panose="030F0702030302020204" pitchFamily="66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8441055" y="1667510"/>
            <a:ext cx="3563620" cy="19380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altLang="zh-CN" sz="2000" b="1" i="1" dirty="0">
                <a:solidFill>
                  <a:srgbClr val="0070C0"/>
                </a:solidFill>
                <a:latin typeface="Comic Sans MS" panose="030F0702030302020204" pitchFamily="66" charset="0"/>
              </a:rPr>
              <a:t>Mike: </a:t>
            </a:r>
            <a:r>
              <a:rPr lang="en-US" altLang="zh-CN" sz="2000" b="1" dirty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Is it </a:t>
            </a:r>
            <a:r>
              <a:rPr lang="en-US" altLang="zh-CN" sz="2000" b="1" dirty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far</a:t>
            </a:r>
            <a:r>
              <a:rPr lang="en-US" altLang="zh-CN" sz="2000" b="1" dirty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? </a:t>
            </a:r>
            <a:endParaRPr lang="en-US" altLang="zh-CN" sz="2000" b="1" dirty="0">
              <a:solidFill>
                <a:srgbClr val="000000"/>
              </a:solidFill>
              <a:latin typeface="Comic Sans MS" panose="030F0702030302020204" pitchFamily="66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altLang="zh-CN" sz="2000" b="1" i="1" dirty="0">
                <a:solidFill>
                  <a:srgbClr val="0070C0"/>
                </a:solidFill>
                <a:latin typeface="Comic Sans MS" panose="030F0702030302020204" pitchFamily="66" charset="0"/>
              </a:rPr>
              <a:t>Robin: </a:t>
            </a:r>
            <a:r>
              <a:rPr lang="en-US" altLang="zh-CN" sz="2000" b="1" dirty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No. Now we are behind the hospital. Let’s turn right and  then turn right again.</a:t>
            </a:r>
            <a:endParaRPr lang="en-US" altLang="zh-CN" sz="2000" b="1" i="1" dirty="0">
              <a:solidFill>
                <a:srgbClr val="0070C0"/>
              </a:solidFill>
              <a:latin typeface="Comic Sans MS" panose="030F0702030302020204" pitchFamily="66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042285" y="4646295"/>
            <a:ext cx="2969260" cy="82994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altLang="zh-CN" sz="2000" b="1" i="1" dirty="0">
                <a:solidFill>
                  <a:srgbClr val="0070C0"/>
                </a:solidFill>
                <a:latin typeface="Comic Sans MS" panose="030F0702030302020204" pitchFamily="66" charset="0"/>
              </a:rPr>
              <a:t>Mike: </a:t>
            </a:r>
            <a:r>
              <a:rPr lang="en-US" altLang="zh-CN" sz="2000" b="1" dirty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There is the restaurant! </a:t>
            </a:r>
            <a:endParaRPr lang="en-US" altLang="zh-CN" sz="2000" b="1" i="1" dirty="0">
              <a:solidFill>
                <a:srgbClr val="0070C0"/>
              </a:solidFill>
              <a:latin typeface="Comic Sans MS" panose="030F0702030302020204" pitchFamily="66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8375015" y="4251960"/>
            <a:ext cx="3629660" cy="156845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altLang="zh-CN" sz="2000" b="1" i="1" dirty="0">
                <a:solidFill>
                  <a:srgbClr val="0070C0"/>
                </a:solidFill>
                <a:latin typeface="Comic Sans MS" panose="030F0702030302020204" pitchFamily="66" charset="0"/>
              </a:rPr>
              <a:t>Robin: </a:t>
            </a:r>
            <a:r>
              <a:rPr lang="en-US" altLang="zh-CN" sz="2000" b="1" dirty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My new BDS works! </a:t>
            </a:r>
            <a:endParaRPr lang="zh-CN" altLang="zh-CN" sz="2000" b="1" dirty="0">
              <a:solidFill>
                <a:srgbClr val="000000"/>
              </a:solidFill>
              <a:latin typeface="Comic Sans MS" panose="030F0702030302020204" pitchFamily="66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altLang="zh-CN" sz="2000" b="1" i="1" dirty="0">
                <a:solidFill>
                  <a:srgbClr val="0070C0"/>
                </a:solidFill>
                <a:latin typeface="Comic Sans MS" panose="030F0702030302020204" pitchFamily="66" charset="0"/>
              </a:rPr>
              <a:t>Wu Binbin: </a:t>
            </a:r>
            <a:r>
              <a:rPr lang="en-US" altLang="zh-CN" sz="2000" b="1" dirty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Yes! I’ll </a:t>
            </a:r>
            <a:r>
              <a:rPr lang="en-US" altLang="zh-CN" sz="2000" b="1" dirty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tell</a:t>
            </a:r>
            <a:r>
              <a:rPr lang="en-US" altLang="zh-CN" sz="2000" b="1" dirty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 Grandpa. But let’s eat first. I’m so hungry!</a:t>
            </a:r>
            <a:endParaRPr lang="en-US" altLang="zh-CN" sz="2000" b="1" dirty="0">
              <a:solidFill>
                <a:srgbClr val="000000"/>
              </a:solidFill>
              <a:latin typeface="Comic Sans MS" panose="030F0702030302020204" pitchFamily="66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1245870" y="328930"/>
            <a:ext cx="42392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ln>
                  <a:solidFill>
                    <a:schemeClr val="bg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Listen and imitate</a:t>
            </a:r>
            <a:endParaRPr lang="en-US" altLang="zh-CN" sz="3200" b="1">
              <a:ln>
                <a:solidFill>
                  <a:schemeClr val="bg2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540" y="309880"/>
            <a:ext cx="756920" cy="59055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77460" y="311785"/>
            <a:ext cx="739140" cy="71628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654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3" name="矩形 7170"/>
          <p:cNvSpPr/>
          <p:nvPr/>
        </p:nvSpPr>
        <p:spPr>
          <a:xfrm>
            <a:off x="187325" y="1574800"/>
            <a:ext cx="11817350" cy="45796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pPr eaLnBrk="1" hangingPunct="1">
              <a:buNone/>
            </a:pP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10244" name="图片 13314" descr="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4515" y="1914525"/>
            <a:ext cx="2335530" cy="1812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5" name="图片 13315" descr="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0910" y="1914525"/>
            <a:ext cx="2378075" cy="18865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7" name="图片 16385" descr="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515" y="4067175"/>
            <a:ext cx="2335530" cy="1987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8" name="图片 16386" descr="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0910" y="4090670"/>
            <a:ext cx="2377440" cy="19386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矩形 7"/>
          <p:cNvSpPr/>
          <p:nvPr/>
        </p:nvSpPr>
        <p:spPr>
          <a:xfrm>
            <a:off x="5816790" y="309695"/>
            <a:ext cx="3723260" cy="65087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30000"/>
              </a:lnSpc>
              <a:spcAft>
                <a:spcPts val="0"/>
              </a:spcAft>
            </a:pPr>
            <a:r>
              <a:rPr lang="en-US" altLang="zh-CN" sz="2800" b="1" dirty="0">
                <a:latin typeface="Comic Sans MS" panose="030F0702030302020204" pitchFamily="66" charset="0"/>
                <a:ea typeface="楷体" panose="02010609060101010101" pitchFamily="49" charset="-122"/>
              </a:rPr>
              <a:t>Robin has BDS!</a:t>
            </a:r>
            <a:endParaRPr lang="en-US" altLang="zh-CN" sz="2800" b="1" dirty="0">
              <a:latin typeface="Comic Sans MS" panose="030F0702030302020204" pitchFamily="66" charset="0"/>
              <a:ea typeface="楷体" panose="02010609060101010101" pitchFamily="49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75665" y="865334"/>
            <a:ext cx="10399485" cy="755650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en-US" altLang="zh-CN" sz="2400" b="1" dirty="0">
                <a:latin typeface="Comic Sans MS" panose="030F0702030302020204" pitchFamily="66" charset="0"/>
                <a:ea typeface="楷体" panose="02010609060101010101" pitchFamily="49" charset="-122"/>
              </a:rPr>
              <a:t>Wu Binbin</a:t>
            </a:r>
            <a:r>
              <a:rPr lang="en-US" altLang="zh-CN" sz="2400" b="1" dirty="0" err="1">
                <a:latin typeface="Comic Sans MS" panose="030F0702030302020204" pitchFamily="66" charset="0"/>
                <a:ea typeface="楷体" panose="02010609060101010101" pitchFamily="49" charset="-122"/>
              </a:rPr>
              <a:t>’s</a:t>
            </a:r>
            <a:r>
              <a:rPr lang="en-US" altLang="zh-CN" sz="2400" b="1" dirty="0">
                <a:latin typeface="Comic Sans MS" panose="030F0702030302020204" pitchFamily="66" charset="0"/>
                <a:ea typeface="楷体" panose="02010609060101010101" pitchFamily="49" charset="-122"/>
              </a:rPr>
              <a:t> grandpa gave Robin a new feature. He now has BDS. He can help the boys find the Italian restaurant.</a:t>
            </a:r>
            <a:endParaRPr lang="en-US" altLang="zh-CN" sz="2400" b="1" dirty="0">
              <a:latin typeface="Comic Sans MS" panose="030F0702030302020204" pitchFamily="66" charset="0"/>
              <a:ea typeface="楷体" panose="02010609060101010101" pitchFamily="49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004185" y="1667510"/>
            <a:ext cx="2954655" cy="230695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altLang="zh-CN" sz="2000" b="1" i="1" dirty="0">
                <a:solidFill>
                  <a:srgbClr val="0070C0"/>
                </a:solidFill>
                <a:latin typeface="Comic Sans MS" panose="030F0702030302020204" pitchFamily="66" charset="0"/>
              </a:rPr>
              <a:t>Robin: </a:t>
            </a:r>
            <a:endParaRPr lang="en-US" altLang="zh-CN" sz="2000" b="1" i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altLang="zh-CN" sz="2000" b="1" dirty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We’re in front of the cinema. Let’s go straight and turn </a:t>
            </a:r>
            <a:endParaRPr lang="en-US" altLang="zh-CN" sz="2000" b="1" dirty="0">
              <a:solidFill>
                <a:srgbClr val="000000"/>
              </a:solidFill>
              <a:latin typeface="Comic Sans MS" panose="030F0702030302020204" pitchFamily="66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altLang="zh-CN" sz="2000" b="1" dirty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eft at the bookstore. Follow me, please!</a:t>
            </a:r>
            <a:r>
              <a:rPr lang="en-US" altLang="zh-CN" sz="2000" b="1" i="1" dirty="0">
                <a:solidFill>
                  <a:srgbClr val="0070C0"/>
                </a:solidFill>
                <a:latin typeface="Comic Sans MS" panose="030F0702030302020204" pitchFamily="66" charset="0"/>
              </a:rPr>
              <a:t>  </a:t>
            </a:r>
            <a:endParaRPr lang="en-US" altLang="zh-CN" sz="2000" b="1" i="1" dirty="0">
              <a:solidFill>
                <a:srgbClr val="0070C0"/>
              </a:solidFill>
              <a:latin typeface="Comic Sans MS" panose="030F0702030302020204" pitchFamily="66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8441055" y="1667510"/>
            <a:ext cx="3563620" cy="19380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altLang="zh-CN" sz="2000" b="1" i="1" dirty="0">
                <a:solidFill>
                  <a:srgbClr val="0070C0"/>
                </a:solidFill>
                <a:latin typeface="Comic Sans MS" panose="030F0702030302020204" pitchFamily="66" charset="0"/>
              </a:rPr>
              <a:t>Mike: </a:t>
            </a:r>
            <a:r>
              <a:rPr lang="en-US" altLang="zh-CN" sz="2000" b="1" dirty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Is it far? </a:t>
            </a:r>
            <a:endParaRPr lang="en-US" altLang="zh-CN" sz="2000" b="1" dirty="0">
              <a:solidFill>
                <a:srgbClr val="000000"/>
              </a:solidFill>
              <a:latin typeface="Comic Sans MS" panose="030F0702030302020204" pitchFamily="66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altLang="zh-CN" sz="2000" b="1" i="1" dirty="0">
                <a:solidFill>
                  <a:srgbClr val="0070C0"/>
                </a:solidFill>
                <a:latin typeface="Comic Sans MS" panose="030F0702030302020204" pitchFamily="66" charset="0"/>
              </a:rPr>
              <a:t>Robin: </a:t>
            </a:r>
            <a:r>
              <a:rPr lang="en-US" altLang="zh-CN" sz="2000" b="1" dirty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No. Now we are behind the hospital. Let’s turn right and  then turn right again.</a:t>
            </a:r>
            <a:endParaRPr lang="en-US" altLang="zh-CN" sz="2000" b="1" i="1" dirty="0">
              <a:solidFill>
                <a:srgbClr val="0070C0"/>
              </a:solidFill>
              <a:latin typeface="Comic Sans MS" panose="030F0702030302020204" pitchFamily="66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042285" y="4646295"/>
            <a:ext cx="2969260" cy="82994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altLang="zh-CN" sz="2000" b="1" i="1" dirty="0">
                <a:solidFill>
                  <a:srgbClr val="0070C0"/>
                </a:solidFill>
                <a:latin typeface="Comic Sans MS" panose="030F0702030302020204" pitchFamily="66" charset="0"/>
              </a:rPr>
              <a:t>Mike: </a:t>
            </a:r>
            <a:r>
              <a:rPr lang="en-US" altLang="zh-CN" sz="2000" b="1" dirty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There is the restaurant! </a:t>
            </a:r>
            <a:endParaRPr lang="en-US" altLang="zh-CN" sz="2000" b="1" i="1" dirty="0">
              <a:solidFill>
                <a:srgbClr val="0070C0"/>
              </a:solidFill>
              <a:latin typeface="Comic Sans MS" panose="030F0702030302020204" pitchFamily="66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8375015" y="4251960"/>
            <a:ext cx="3629660" cy="156845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altLang="zh-CN" sz="2000" b="1" i="1" dirty="0">
                <a:solidFill>
                  <a:srgbClr val="0070C0"/>
                </a:solidFill>
                <a:latin typeface="Comic Sans MS" panose="030F0702030302020204" pitchFamily="66" charset="0"/>
              </a:rPr>
              <a:t>Robin: </a:t>
            </a:r>
            <a:r>
              <a:rPr lang="en-US" altLang="zh-CN" sz="2000" b="1" dirty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My new BDS works! </a:t>
            </a:r>
            <a:endParaRPr lang="zh-CN" altLang="zh-CN" sz="2000" b="1" dirty="0">
              <a:solidFill>
                <a:srgbClr val="000000"/>
              </a:solidFill>
              <a:latin typeface="Comic Sans MS" panose="030F0702030302020204" pitchFamily="66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altLang="zh-CN" sz="2000" b="1" i="1" dirty="0">
                <a:solidFill>
                  <a:srgbClr val="0070C0"/>
                </a:solidFill>
                <a:latin typeface="Comic Sans MS" panose="030F0702030302020204" pitchFamily="66" charset="0"/>
              </a:rPr>
              <a:t>Wu Binbin: </a:t>
            </a:r>
            <a:r>
              <a:rPr lang="en-US" altLang="zh-CN" sz="2000" b="1" dirty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Yes! I’ll tell Grandpa. But let’s eat first. I’m so hungry!</a:t>
            </a:r>
            <a:endParaRPr lang="en-US" altLang="zh-CN" sz="2000" b="1" dirty="0">
              <a:solidFill>
                <a:srgbClr val="000000"/>
              </a:solidFill>
              <a:latin typeface="Comic Sans MS" panose="030F0702030302020204" pitchFamily="66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1245870" y="328930"/>
            <a:ext cx="42392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ln>
                  <a:solidFill>
                    <a:schemeClr val="bg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Read in groups</a:t>
            </a:r>
            <a:endParaRPr lang="en-US" altLang="zh-CN" sz="3200" b="1">
              <a:ln>
                <a:solidFill>
                  <a:schemeClr val="bg2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540" y="309880"/>
            <a:ext cx="756920" cy="590550"/>
          </a:xfrm>
          <a:prstGeom prst="rect">
            <a:avLst/>
          </a:prstGeom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C3E6F2"/>
              </a:clrFrom>
              <a:clrTo>
                <a:srgbClr val="C3E6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975" y="2415540"/>
            <a:ext cx="449580" cy="441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C3E6F2"/>
              </a:clrFrom>
              <a:clrTo>
                <a:srgbClr val="C3E6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075" y="865505"/>
            <a:ext cx="449580" cy="441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C3E6F2"/>
              </a:clrFrom>
              <a:clrTo>
                <a:srgbClr val="C3E6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1710" y="865505"/>
            <a:ext cx="449580" cy="441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C3E6F2"/>
              </a:clrFrom>
              <a:clrTo>
                <a:srgbClr val="C3E6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0440" y="1192530"/>
            <a:ext cx="449580" cy="441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C3E6F2"/>
              </a:clrFrom>
              <a:clrTo>
                <a:srgbClr val="C3E6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7575" y="470535"/>
            <a:ext cx="449580" cy="441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C3E6F2"/>
              </a:clrFrom>
              <a:clrTo>
                <a:srgbClr val="C3E6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965" y="3208020"/>
            <a:ext cx="449580" cy="441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C3E6F2"/>
              </a:clrFrom>
              <a:clrTo>
                <a:srgbClr val="C3E6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555" y="3617595"/>
            <a:ext cx="449580" cy="441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C3E6F2"/>
              </a:clrFrom>
              <a:clrTo>
                <a:srgbClr val="C3E6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5315" y="2484755"/>
            <a:ext cx="449580" cy="441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C3E6F2"/>
              </a:clrFrom>
              <a:clrTo>
                <a:srgbClr val="C3E6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3760" y="3208020"/>
            <a:ext cx="449580" cy="441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C3E6F2"/>
              </a:clrFrom>
              <a:clrTo>
                <a:srgbClr val="C3E6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470" y="5034280"/>
            <a:ext cx="449580" cy="441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C3E6F2"/>
              </a:clrFrom>
              <a:clrTo>
                <a:srgbClr val="C3E6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0025" y="4251960"/>
            <a:ext cx="449580" cy="441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C3E6F2"/>
              </a:clrFrom>
              <a:clrTo>
                <a:srgbClr val="C3E6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4180" y="5034280"/>
            <a:ext cx="449580" cy="441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C3E6F2"/>
              </a:clrFrom>
              <a:clrTo>
                <a:srgbClr val="C3E6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2420" y="5034280"/>
            <a:ext cx="449580" cy="441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C3E6F2"/>
              </a:clrFrom>
              <a:clrTo>
                <a:srgbClr val="C3E6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4120" y="5378450"/>
            <a:ext cx="449580" cy="441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C3E6F2"/>
              </a:clrFrom>
              <a:clrTo>
                <a:srgbClr val="C3E6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060" y="3599180"/>
            <a:ext cx="382905" cy="375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C3E6F2"/>
              </a:clrFrom>
              <a:clrTo>
                <a:srgbClr val="C3E6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3670" y="1811020"/>
            <a:ext cx="461645" cy="452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8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3" name="矩形 7170"/>
          <p:cNvSpPr/>
          <p:nvPr/>
        </p:nvSpPr>
        <p:spPr>
          <a:xfrm>
            <a:off x="187325" y="1803400"/>
            <a:ext cx="11817350" cy="45796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pPr eaLnBrk="1" hangingPunct="1">
              <a:buNone/>
            </a:pP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10244" name="图片 13314" descr="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4515" y="2143125"/>
            <a:ext cx="2335530" cy="1812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5" name="图片 13315" descr="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0910" y="2143125"/>
            <a:ext cx="2378075" cy="18865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7" name="图片 16385" descr="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515" y="4295775"/>
            <a:ext cx="2335530" cy="1987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8" name="图片 16386" descr="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0910" y="4319270"/>
            <a:ext cx="2377440" cy="19386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矩形 7"/>
          <p:cNvSpPr/>
          <p:nvPr/>
        </p:nvSpPr>
        <p:spPr>
          <a:xfrm>
            <a:off x="4408360" y="346525"/>
            <a:ext cx="3723260" cy="65087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30000"/>
              </a:lnSpc>
              <a:spcAft>
                <a:spcPts val="0"/>
              </a:spcAft>
            </a:pPr>
            <a:r>
              <a:rPr lang="en-US" altLang="zh-CN" sz="2800" b="1" dirty="0">
                <a:latin typeface="Comic Sans MS" panose="030F0702030302020204" pitchFamily="66" charset="0"/>
                <a:ea typeface="楷体" panose="02010609060101010101" pitchFamily="49" charset="-122"/>
              </a:rPr>
              <a:t>Robin has BDS!</a:t>
            </a:r>
            <a:endParaRPr lang="en-US" altLang="zh-CN" sz="2800" b="1" dirty="0">
              <a:latin typeface="Comic Sans MS" panose="030F0702030302020204" pitchFamily="66" charset="0"/>
              <a:ea typeface="楷体" panose="02010609060101010101" pitchFamily="49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75665" y="991064"/>
            <a:ext cx="10399485" cy="755650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en-US" altLang="zh-CN" sz="2400" b="1" dirty="0">
                <a:latin typeface="Comic Sans MS" panose="030F0702030302020204" pitchFamily="66" charset="0"/>
                <a:ea typeface="楷体" panose="02010609060101010101" pitchFamily="49" charset="-122"/>
              </a:rPr>
              <a:t>Wu Binbin</a:t>
            </a:r>
            <a:r>
              <a:rPr lang="en-US" altLang="zh-CN" sz="2400" b="1" dirty="0" err="1">
                <a:latin typeface="Comic Sans MS" panose="030F0702030302020204" pitchFamily="66" charset="0"/>
                <a:ea typeface="楷体" panose="02010609060101010101" pitchFamily="49" charset="-122"/>
              </a:rPr>
              <a:t>’s</a:t>
            </a:r>
            <a:r>
              <a:rPr lang="en-US" altLang="zh-CN" sz="2400" b="1" dirty="0">
                <a:latin typeface="Comic Sans MS" panose="030F0702030302020204" pitchFamily="66" charset="0"/>
                <a:ea typeface="楷体" panose="02010609060101010101" pitchFamily="49" charset="-122"/>
              </a:rPr>
              <a:t> grandpa gave Robin a new feature. He now has BDS. He can help the boys find the Italian restaurant.</a:t>
            </a:r>
            <a:endParaRPr lang="en-US" altLang="zh-CN" sz="2400" b="1" dirty="0">
              <a:latin typeface="Comic Sans MS" panose="030F0702030302020204" pitchFamily="66" charset="0"/>
              <a:ea typeface="楷体" panose="02010609060101010101" pitchFamily="49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004185" y="1896110"/>
            <a:ext cx="2954655" cy="230695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altLang="zh-CN" sz="2000" b="1" i="1" dirty="0">
                <a:solidFill>
                  <a:srgbClr val="0070C0"/>
                </a:solidFill>
                <a:latin typeface="Comic Sans MS" panose="030F0702030302020204" pitchFamily="66" charset="0"/>
              </a:rPr>
              <a:t>Robin: </a:t>
            </a:r>
            <a:endParaRPr lang="en-US" altLang="zh-CN" sz="2000" b="1" i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altLang="zh-CN" sz="2000" b="1" dirty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We’re in front of the cinema. Let’s go straight and turn </a:t>
            </a:r>
            <a:endParaRPr lang="en-US" altLang="zh-CN" sz="2000" b="1" dirty="0">
              <a:solidFill>
                <a:srgbClr val="000000"/>
              </a:solidFill>
              <a:latin typeface="Comic Sans MS" panose="030F0702030302020204" pitchFamily="66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altLang="zh-CN" sz="2000" b="1" dirty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eft at the bookstore. Follow me, please!</a:t>
            </a:r>
            <a:r>
              <a:rPr lang="en-US" altLang="zh-CN" sz="2000" b="1" i="1" dirty="0">
                <a:solidFill>
                  <a:srgbClr val="0070C0"/>
                </a:solidFill>
                <a:latin typeface="Comic Sans MS" panose="030F0702030302020204" pitchFamily="66" charset="0"/>
              </a:rPr>
              <a:t>  </a:t>
            </a:r>
            <a:endParaRPr lang="en-US" altLang="zh-CN" sz="2000" b="1" i="1" dirty="0">
              <a:solidFill>
                <a:srgbClr val="0070C0"/>
              </a:solidFill>
              <a:latin typeface="Comic Sans MS" panose="030F0702030302020204" pitchFamily="66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8441055" y="1896110"/>
            <a:ext cx="3563620" cy="19380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altLang="zh-CN" sz="2000" b="1" i="1" dirty="0">
                <a:solidFill>
                  <a:srgbClr val="0070C0"/>
                </a:solidFill>
                <a:latin typeface="Comic Sans MS" panose="030F0702030302020204" pitchFamily="66" charset="0"/>
              </a:rPr>
              <a:t>Mike: </a:t>
            </a:r>
            <a:r>
              <a:rPr lang="en-US" altLang="zh-CN" sz="2000" b="1" dirty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Is it far? </a:t>
            </a:r>
            <a:endParaRPr lang="en-US" altLang="zh-CN" sz="2000" b="1" dirty="0">
              <a:solidFill>
                <a:srgbClr val="000000"/>
              </a:solidFill>
              <a:latin typeface="Comic Sans MS" panose="030F0702030302020204" pitchFamily="66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altLang="zh-CN" sz="2000" b="1" i="1" dirty="0">
                <a:solidFill>
                  <a:srgbClr val="0070C0"/>
                </a:solidFill>
                <a:latin typeface="Comic Sans MS" panose="030F0702030302020204" pitchFamily="66" charset="0"/>
              </a:rPr>
              <a:t>Robin: </a:t>
            </a:r>
            <a:r>
              <a:rPr lang="en-US" altLang="zh-CN" sz="2000" b="1" dirty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No. Now we are behind the hospital. Let’s turn right and  then turn right again.</a:t>
            </a:r>
            <a:endParaRPr lang="en-US" altLang="zh-CN" sz="2000" b="1" i="1" dirty="0">
              <a:solidFill>
                <a:srgbClr val="0070C0"/>
              </a:solidFill>
              <a:latin typeface="Comic Sans MS" panose="030F0702030302020204" pitchFamily="66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042285" y="4874895"/>
            <a:ext cx="2969260" cy="82994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altLang="zh-CN" sz="2000" b="1" i="1" dirty="0">
                <a:solidFill>
                  <a:srgbClr val="0070C0"/>
                </a:solidFill>
                <a:latin typeface="Comic Sans MS" panose="030F0702030302020204" pitchFamily="66" charset="0"/>
              </a:rPr>
              <a:t>Mike: </a:t>
            </a:r>
            <a:r>
              <a:rPr lang="en-US" altLang="zh-CN" sz="2000" b="1" dirty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There is the restaurant! </a:t>
            </a:r>
            <a:endParaRPr lang="en-US" altLang="zh-CN" sz="2000" b="1" i="1" dirty="0">
              <a:solidFill>
                <a:srgbClr val="0070C0"/>
              </a:solidFill>
              <a:latin typeface="Comic Sans MS" panose="030F0702030302020204" pitchFamily="66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8375015" y="4480560"/>
            <a:ext cx="3629660" cy="156845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altLang="zh-CN" sz="2000" b="1" i="1" dirty="0">
                <a:solidFill>
                  <a:srgbClr val="0070C0"/>
                </a:solidFill>
                <a:latin typeface="Comic Sans MS" panose="030F0702030302020204" pitchFamily="66" charset="0"/>
              </a:rPr>
              <a:t>Robin: </a:t>
            </a:r>
            <a:r>
              <a:rPr lang="en-US" altLang="zh-CN" sz="2000" b="1" dirty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My new BDS works! </a:t>
            </a:r>
            <a:endParaRPr lang="zh-CN" altLang="zh-CN" sz="2000" b="1" dirty="0">
              <a:solidFill>
                <a:srgbClr val="000000"/>
              </a:solidFill>
              <a:latin typeface="Comic Sans MS" panose="030F0702030302020204" pitchFamily="66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altLang="zh-CN" sz="2000" b="1" i="1" dirty="0">
                <a:solidFill>
                  <a:srgbClr val="0070C0"/>
                </a:solidFill>
                <a:latin typeface="Comic Sans MS" panose="030F0702030302020204" pitchFamily="66" charset="0"/>
              </a:rPr>
              <a:t>Wu B</a:t>
            </a:r>
            <a:r>
              <a:rPr lang="en-US" altLang="zh-CN" sz="2000" b="1" i="1" dirty="0">
                <a:solidFill>
                  <a:srgbClr val="0070C0"/>
                </a:solidFill>
                <a:latin typeface="Comic Sans MS" panose="030F0702030302020204" pitchFamily="66" charset="0"/>
              </a:rPr>
              <a:t>inbin: </a:t>
            </a:r>
            <a:r>
              <a:rPr lang="en-US" altLang="zh-CN" sz="2000" b="1" dirty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Yes! I’ll tell Grandpa. But let’s eat first. I’m so hungry!</a:t>
            </a:r>
            <a:endParaRPr lang="en-US" altLang="zh-CN" sz="2000" b="1" dirty="0">
              <a:solidFill>
                <a:srgbClr val="000000"/>
              </a:solidFill>
              <a:latin typeface="Comic Sans MS" panose="030F0702030302020204" pitchFamily="66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1245870" y="328930"/>
            <a:ext cx="42392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ln>
                  <a:solidFill>
                    <a:schemeClr val="bg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Good memory</a:t>
            </a:r>
            <a:endParaRPr lang="en-US" altLang="zh-CN" sz="3200" b="1">
              <a:ln>
                <a:solidFill>
                  <a:schemeClr val="bg2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540" y="309880"/>
            <a:ext cx="756920" cy="59055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810635" y="2365375"/>
            <a:ext cx="1432560" cy="33210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4778375" y="2778760"/>
            <a:ext cx="464820" cy="2895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3042285" y="3166110"/>
            <a:ext cx="1064895" cy="2895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4778375" y="3149600"/>
            <a:ext cx="464820" cy="2895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3042285" y="3455670"/>
            <a:ext cx="464820" cy="2895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9331325" y="1992630"/>
            <a:ext cx="1089025" cy="2895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8522335" y="2778760"/>
            <a:ext cx="2394585" cy="2895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3133090" y="5390515"/>
            <a:ext cx="1275080" cy="2895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11019155" y="4585335"/>
            <a:ext cx="556895" cy="2895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9331325" y="5704840"/>
            <a:ext cx="835025" cy="2895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10" grpId="0" bldLvl="0" animBg="1"/>
      <p:bldP spid="11" grpId="0" bldLvl="0" animBg="1"/>
      <p:bldP spid="13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18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6" name="文本框 35"/>
          <p:cNvSpPr txBox="1"/>
          <p:nvPr/>
        </p:nvSpPr>
        <p:spPr>
          <a:xfrm>
            <a:off x="1245870" y="328930"/>
            <a:ext cx="42392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ln>
                  <a:solidFill>
                    <a:schemeClr val="bg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Fill in the blanks</a:t>
            </a:r>
            <a:endParaRPr lang="en-US" altLang="zh-CN" sz="3200" b="1">
              <a:ln>
                <a:solidFill>
                  <a:schemeClr val="bg2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540" y="309880"/>
            <a:ext cx="756920" cy="59055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11175" y="2357755"/>
            <a:ext cx="11630660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altLang="zh-CN" sz="2800" b="1" dirty="0">
                <a:latin typeface="Comic Sans MS" panose="030F0702030302020204" pitchFamily="66" charset="0"/>
                <a:cs typeface="Comic Sans MS" panose="030F0702030302020204" pitchFamily="66" charset="0"/>
              </a:rPr>
              <a:t>Wu Binbi</a:t>
            </a:r>
            <a:r>
              <a:rPr lang="en-US" altLang="zh-CN" sz="2800" b="1" dirty="0" err="1">
                <a:latin typeface="Comic Sans MS" panose="030F0702030302020204" pitchFamily="66" charset="0"/>
                <a:cs typeface="Comic Sans MS" panose="030F0702030302020204" pitchFamily="66" charset="0"/>
              </a:rPr>
              <a:t>n</a:t>
            </a:r>
            <a:r>
              <a:rPr lang="en-US" altLang="zh-CN" sz="2800" b="1" dirty="0">
                <a:latin typeface="Comic Sans MS" panose="030F0702030302020204" pitchFamily="66" charset="0"/>
                <a:cs typeface="Comic Sans MS" panose="030F0702030302020204" pitchFamily="66" charset="0"/>
              </a:rPr>
              <a:t> and his friends want to eat some pizza in an Italian restaurant. They ___________ and ____________________. They _______________________ and then turn right again.</a:t>
            </a:r>
            <a:endParaRPr lang="en-US" altLang="zh-CN" sz="2800" b="1" dirty="0"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245870" y="989965"/>
            <a:ext cx="42392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 dirty="0">
                <a:latin typeface="Comic Sans MS" panose="030F0702030302020204" pitchFamily="66" charset="0"/>
                <a:cs typeface="Comic Sans MS" panose="030F0702030302020204" pitchFamily="66" charset="0"/>
              </a:rPr>
              <a:t>Then retell the story.</a:t>
            </a:r>
            <a:endParaRPr lang="en-US" altLang="zh-CN" sz="2800" b="1" dirty="0"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98536" y="1800304"/>
            <a:ext cx="11247120" cy="3337560"/>
          </a:xfrm>
          <a:prstGeom prst="rect">
            <a:avLst/>
          </a:prstGeom>
          <a:noFill/>
          <a:ln w="76200"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3934366" y="3203584"/>
            <a:ext cx="21115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go straight</a:t>
            </a:r>
            <a:endParaRPr lang="en-US" altLang="zh-CN" sz="2800" b="1" dirty="0">
              <a:solidFill>
                <a:srgbClr val="FF0000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861175" y="3145155"/>
            <a:ext cx="53308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turn left at the bookstore</a:t>
            </a:r>
            <a:endParaRPr lang="en-US" altLang="zh-CN" sz="2800" b="1" dirty="0">
              <a:solidFill>
                <a:srgbClr val="FF0000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703760" y="3866167"/>
            <a:ext cx="21115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turn right </a:t>
            </a:r>
            <a:endParaRPr lang="en-US" altLang="zh-CN" sz="2800" b="1" dirty="0">
              <a:solidFill>
                <a:srgbClr val="FF0000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6" grpId="0"/>
      <p:bldP spid="6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listen, look and say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975350" y="1385570"/>
            <a:ext cx="495300" cy="495300"/>
          </a:xfrm>
          <a:prstGeom prst="rect">
            <a:avLst/>
          </a:prstGeom>
        </p:spPr>
      </p:pic>
      <p:sp>
        <p:nvSpPr>
          <p:cNvPr id="5123" name="矩形 7170"/>
          <p:cNvSpPr/>
          <p:nvPr/>
        </p:nvSpPr>
        <p:spPr>
          <a:xfrm>
            <a:off x="187325" y="2066925"/>
            <a:ext cx="11817350" cy="295465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pPr eaLnBrk="1" hangingPunct="1">
              <a:buNone/>
            </a:pP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93984" y="5405849"/>
            <a:ext cx="10204031" cy="5219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陈述句、特殊疑问句祈使句常使用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降调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，一般疑问句常用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升调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0" name="文本框 24"/>
          <p:cNvSpPr txBox="1">
            <a:spLocks noChangeArrowheads="1"/>
          </p:cNvSpPr>
          <p:nvPr/>
        </p:nvSpPr>
        <p:spPr bwMode="auto">
          <a:xfrm>
            <a:off x="1293917" y="1228885"/>
            <a:ext cx="4319587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r>
              <a:rPr lang="en-US" altLang="zh-CN" sz="2800" b="1" dirty="0">
                <a:latin typeface="Comic Sans MS" panose="030F0702030302020204" pitchFamily="66" charset="0"/>
              </a:rPr>
              <a:t>Listen, look and say.</a:t>
            </a:r>
            <a:endParaRPr lang="en-US" altLang="zh-CN" sz="2800" b="1" dirty="0">
              <a:latin typeface="Comic Sans MS" panose="030F0702030302020204" pitchFamily="66" charset="0"/>
            </a:endParaRPr>
          </a:p>
        </p:txBody>
      </p:sp>
      <p:sp>
        <p:nvSpPr>
          <p:cNvPr id="21" name="TextBox 1"/>
          <p:cNvSpPr txBox="1">
            <a:spLocks noChangeArrowheads="1"/>
          </p:cNvSpPr>
          <p:nvPr/>
        </p:nvSpPr>
        <p:spPr bwMode="auto">
          <a:xfrm>
            <a:off x="1096645" y="2366645"/>
            <a:ext cx="350647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r>
              <a:rPr lang="en-US" altLang="zh-CN" sz="2800" b="1" u="sng">
                <a:latin typeface="Comic Sans MS" panose="030F0702030302020204" pitchFamily="66" charset="0"/>
              </a:rPr>
              <a:t>Robin has</a:t>
            </a:r>
            <a:endParaRPr lang="en-US" altLang="zh-CN" sz="2800" b="1" u="sng">
              <a:latin typeface="Comic Sans MS" panose="030F0702030302020204" pitchFamily="66" charset="0"/>
            </a:endParaRPr>
          </a:p>
        </p:txBody>
      </p:sp>
      <p:sp>
        <p:nvSpPr>
          <p:cNvPr id="22" name="TextBox 3"/>
          <p:cNvSpPr txBox="1">
            <a:spLocks noChangeArrowheads="1"/>
          </p:cNvSpPr>
          <p:nvPr/>
        </p:nvSpPr>
        <p:spPr bwMode="auto">
          <a:xfrm rot="1254648">
            <a:off x="2805430" y="2613025"/>
            <a:ext cx="143954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r>
              <a:rPr lang="en-US" altLang="zh-CN" sz="2800" b="1" u="sng">
                <a:latin typeface="Comic Sans MS" panose="030F0702030302020204" pitchFamily="66" charset="0"/>
              </a:rPr>
              <a:t>BDS.</a:t>
            </a:r>
            <a:endParaRPr lang="en-US" altLang="zh-CN" sz="2800" b="1" u="sng">
              <a:latin typeface="Comic Sans MS" panose="030F0702030302020204" pitchFamily="66" charset="0"/>
            </a:endParaRPr>
          </a:p>
        </p:txBody>
      </p:sp>
      <p:sp>
        <p:nvSpPr>
          <p:cNvPr id="23" name="TextBox 1"/>
          <p:cNvSpPr txBox="1">
            <a:spLocks noChangeArrowheads="1"/>
          </p:cNvSpPr>
          <p:nvPr/>
        </p:nvSpPr>
        <p:spPr bwMode="auto">
          <a:xfrm>
            <a:off x="5982970" y="2423160"/>
            <a:ext cx="350647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r>
              <a:rPr lang="en-US" altLang="zh-CN" sz="2800" b="1" u="sng">
                <a:latin typeface="Comic Sans MS" panose="030F0702030302020204" pitchFamily="66" charset="0"/>
              </a:rPr>
              <a:t>Follow</a:t>
            </a:r>
            <a:endParaRPr lang="en-US" altLang="zh-CN" sz="2800" b="1" u="sng">
              <a:latin typeface="Comic Sans MS" panose="030F0702030302020204" pitchFamily="66" charset="0"/>
            </a:endParaRPr>
          </a:p>
        </p:txBody>
      </p:sp>
      <p:sp>
        <p:nvSpPr>
          <p:cNvPr id="24" name="TextBox 3"/>
          <p:cNvSpPr txBox="1">
            <a:spLocks noChangeArrowheads="1"/>
          </p:cNvSpPr>
          <p:nvPr/>
        </p:nvSpPr>
        <p:spPr bwMode="auto">
          <a:xfrm rot="21244504">
            <a:off x="7637145" y="2536190"/>
            <a:ext cx="217678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r>
              <a:rPr lang="en-US" altLang="zh-CN" sz="2800" b="1" u="sng">
                <a:latin typeface="Comic Sans MS" panose="030F0702030302020204" pitchFamily="66" charset="0"/>
              </a:rPr>
              <a:t> please!</a:t>
            </a:r>
            <a:endParaRPr lang="en-US" altLang="zh-CN" sz="2800" b="1" u="sng">
              <a:latin typeface="Comic Sans MS" panose="030F0702030302020204" pitchFamily="66" charset="0"/>
            </a:endParaRPr>
          </a:p>
        </p:txBody>
      </p:sp>
      <p:sp>
        <p:nvSpPr>
          <p:cNvPr id="25" name="TextBox 3"/>
          <p:cNvSpPr txBox="1">
            <a:spLocks noChangeArrowheads="1"/>
          </p:cNvSpPr>
          <p:nvPr/>
        </p:nvSpPr>
        <p:spPr bwMode="auto">
          <a:xfrm rot="947247">
            <a:off x="7017385" y="2611755"/>
            <a:ext cx="143954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r>
              <a:rPr lang="en-US" altLang="zh-CN" sz="2800" b="1" u="sng">
                <a:latin typeface="Comic Sans MS" panose="030F0702030302020204" pitchFamily="66" charset="0"/>
              </a:rPr>
              <a:t> me,   </a:t>
            </a:r>
            <a:r>
              <a:rPr lang="en-US" altLang="zh-CN" sz="2800" b="1">
                <a:latin typeface="Comic Sans MS" panose="030F0702030302020204" pitchFamily="66" charset="0"/>
              </a:rPr>
              <a:t>  </a:t>
            </a:r>
            <a:endParaRPr lang="en-US" altLang="zh-CN" sz="2800" b="1">
              <a:latin typeface="Comic Sans MS" panose="030F0702030302020204" pitchFamily="66" charset="0"/>
            </a:endParaRPr>
          </a:p>
        </p:txBody>
      </p:sp>
      <p:sp>
        <p:nvSpPr>
          <p:cNvPr id="26" name="TextBox 1"/>
          <p:cNvSpPr txBox="1">
            <a:spLocks noChangeArrowheads="1"/>
          </p:cNvSpPr>
          <p:nvPr/>
        </p:nvSpPr>
        <p:spPr bwMode="auto">
          <a:xfrm>
            <a:off x="1096645" y="4125595"/>
            <a:ext cx="350647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r>
              <a:rPr lang="en-US" altLang="zh-CN" sz="2800" b="1" u="sng">
                <a:latin typeface="Comic Sans MS" panose="030F0702030302020204" pitchFamily="66" charset="0"/>
              </a:rPr>
              <a:t>Is it</a:t>
            </a:r>
            <a:endParaRPr lang="en-US" altLang="zh-CN" sz="2800" b="1" u="sng">
              <a:latin typeface="Comic Sans MS" panose="030F0702030302020204" pitchFamily="66" charset="0"/>
            </a:endParaRPr>
          </a:p>
        </p:txBody>
      </p:sp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C3E6F2"/>
              </a:clrFrom>
              <a:clrTo>
                <a:srgbClr val="C3E6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660" y="4049395"/>
            <a:ext cx="694690" cy="681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3"/>
          <p:cNvSpPr txBox="1">
            <a:spLocks noChangeArrowheads="1"/>
          </p:cNvSpPr>
          <p:nvPr/>
        </p:nvSpPr>
        <p:spPr bwMode="auto">
          <a:xfrm rot="20824257">
            <a:off x="1763395" y="4002405"/>
            <a:ext cx="143764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r>
              <a:rPr lang="en-US" altLang="zh-CN" sz="2800" b="1" u="sng">
                <a:latin typeface="Comic Sans MS" panose="030F0702030302020204" pitchFamily="66" charset="0"/>
              </a:rPr>
              <a:t> far </a:t>
            </a:r>
            <a:r>
              <a:rPr lang="en-US" altLang="zh-CN" sz="2800" b="1">
                <a:latin typeface="Comic Sans MS" panose="030F0702030302020204" pitchFamily="66" charset="0"/>
              </a:rPr>
              <a:t>?</a:t>
            </a:r>
            <a:endParaRPr lang="en-US" altLang="zh-CN" sz="2800" b="1">
              <a:latin typeface="Comic Sans MS" panose="030F0702030302020204" pitchFamily="66" charset="0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C3E6F2"/>
              </a:clrFrom>
              <a:clrTo>
                <a:srgbClr val="C3E6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5795" y="2896235"/>
            <a:ext cx="728345" cy="715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C3E6F2"/>
              </a:clrFrom>
              <a:clrTo>
                <a:srgbClr val="C3E6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4750" y="2814955"/>
            <a:ext cx="694690" cy="681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C3E6F2"/>
              </a:clrFrom>
              <a:clrTo>
                <a:srgbClr val="C3E6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2651760"/>
            <a:ext cx="728345" cy="715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2" name="组合 31"/>
          <p:cNvGrpSpPr/>
          <p:nvPr/>
        </p:nvGrpSpPr>
        <p:grpSpPr bwMode="auto">
          <a:xfrm rot="0">
            <a:off x="5982970" y="3944620"/>
            <a:ext cx="5628639" cy="865439"/>
            <a:chOff x="3103251" y="3888724"/>
            <a:chExt cx="4785866" cy="713353"/>
          </a:xfrm>
        </p:grpSpPr>
        <p:sp>
          <p:nvSpPr>
            <p:cNvPr id="33" name="TextBox 1"/>
            <p:cNvSpPr txBox="1">
              <a:spLocks noChangeArrowheads="1"/>
            </p:cNvSpPr>
            <p:nvPr/>
          </p:nvSpPr>
          <p:spPr bwMode="auto">
            <a:xfrm>
              <a:off x="3103251" y="3888724"/>
              <a:ext cx="2981709" cy="430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r>
                <a:rPr lang="en-US" altLang="zh-CN" sz="2800" b="1" u="sng">
                  <a:latin typeface="Comic Sans MS" panose="030F0702030302020204" pitchFamily="66" charset="0"/>
                </a:rPr>
                <a:t>Where is the </a:t>
              </a:r>
              <a:endParaRPr lang="en-US" altLang="zh-CN" sz="2800" b="1" u="sng">
                <a:latin typeface="Comic Sans MS" panose="030F0702030302020204" pitchFamily="66" charset="0"/>
              </a:endParaRPr>
            </a:p>
          </p:txBody>
        </p:sp>
        <p:sp>
          <p:nvSpPr>
            <p:cNvPr id="34" name="TextBox 3"/>
            <p:cNvSpPr txBox="1">
              <a:spLocks noChangeArrowheads="1"/>
            </p:cNvSpPr>
            <p:nvPr/>
          </p:nvSpPr>
          <p:spPr bwMode="auto">
            <a:xfrm rot="758272">
              <a:off x="5169943" y="4171834"/>
              <a:ext cx="2719174" cy="430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r>
                <a:rPr lang="en-US" altLang="zh-CN" sz="2800" b="1" u="sng">
                  <a:latin typeface="Comic Sans MS" panose="030F0702030302020204" pitchFamily="66" charset="0"/>
                </a:rPr>
                <a:t>restaurant?</a:t>
              </a:r>
              <a:endParaRPr lang="en-US" altLang="zh-CN" sz="2800" b="1" u="sng">
                <a:latin typeface="Comic Sans MS" panose="030F0702030302020204" pitchFamily="66" charset="0"/>
              </a:endParaRPr>
            </a:p>
          </p:txBody>
        </p:sp>
      </p:grp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C3E6F2"/>
              </a:clrFrom>
              <a:clrTo>
                <a:srgbClr val="C3E6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3175" y="4220210"/>
            <a:ext cx="728345" cy="715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tips for pronunciation" descr="C:\Users\HP\Desktop\图片素材\工具\6.png6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rcRect/>
          <a:stretch>
            <a:fillRect/>
          </a:stretch>
        </p:blipFill>
        <p:spPr>
          <a:xfrm>
            <a:off x="5860802" y="1185601"/>
            <a:ext cx="609600" cy="60833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245870" y="328930"/>
            <a:ext cx="55911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ln>
                  <a:solidFill>
                    <a:schemeClr val="bg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Tips for prounciation</a:t>
            </a:r>
            <a:endParaRPr lang="en-US" altLang="zh-CN" sz="3200" b="1">
              <a:ln>
                <a:solidFill>
                  <a:schemeClr val="bg2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540" y="309880"/>
            <a:ext cx="756920" cy="59055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25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>
                <p:cTn id="14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ldLvl="0" animBg="1"/>
      <p:bldP spid="3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1245870" y="328930"/>
            <a:ext cx="55911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ln>
                  <a:solidFill>
                    <a:schemeClr val="bg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Let’s judge</a:t>
            </a:r>
            <a:endParaRPr lang="en-US" altLang="zh-CN" sz="3200" b="1">
              <a:ln>
                <a:solidFill>
                  <a:schemeClr val="bg2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540" y="309880"/>
            <a:ext cx="756920" cy="59055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01295" y="1638300"/>
            <a:ext cx="11784965" cy="399605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Text Box 11"/>
          <p:cNvSpPr txBox="1">
            <a:spLocks noChangeArrowheads="1"/>
          </p:cNvSpPr>
          <p:nvPr/>
        </p:nvSpPr>
        <p:spPr bwMode="auto">
          <a:xfrm>
            <a:off x="1787525" y="1703705"/>
            <a:ext cx="8839835" cy="39306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en-US" altLang="zh-CN" sz="3200" b="1" dirty="0">
                <a:latin typeface="Comic Sans MS" panose="030F0702030302020204" pitchFamily="66" charset="0"/>
              </a:rPr>
              <a:t>1. Where is the cinema?</a:t>
            </a:r>
            <a:endParaRPr lang="en-US" altLang="zh-CN" sz="3200" b="1" dirty="0">
              <a:latin typeface="Comic Sans MS" panose="030F0702030302020204" pitchFamily="66" charset="0"/>
            </a:endParaRPr>
          </a:p>
          <a:p>
            <a:pPr eaLnBrk="1" hangingPunct="1">
              <a:lnSpc>
                <a:spcPct val="130000"/>
              </a:lnSpc>
            </a:pPr>
            <a:r>
              <a:rPr lang="en-US" altLang="zh-CN" sz="3200" b="1" dirty="0">
                <a:latin typeface="Comic Sans MS" panose="030F0702030302020204" pitchFamily="66" charset="0"/>
              </a:rPr>
              <a:t>2. Is there a park near here?</a:t>
            </a:r>
            <a:endParaRPr lang="en-US" altLang="zh-CN" sz="3200" b="1" dirty="0">
              <a:latin typeface="Comic Sans MS" panose="030F0702030302020204" pitchFamily="66" charset="0"/>
            </a:endParaRPr>
          </a:p>
          <a:p>
            <a:pPr eaLnBrk="1" hangingPunct="1">
              <a:lnSpc>
                <a:spcPct val="130000"/>
              </a:lnSpc>
            </a:pPr>
            <a:r>
              <a:rPr lang="en-US" altLang="zh-CN" sz="3200" b="1" dirty="0">
                <a:latin typeface="Comic Sans MS" panose="030F0702030302020204" pitchFamily="66" charset="0"/>
              </a:rPr>
              <a:t>3. Can I have some chicken, please?</a:t>
            </a:r>
            <a:endParaRPr lang="en-US" altLang="zh-CN" sz="3200" b="1" dirty="0">
              <a:latin typeface="Comic Sans MS" panose="030F0702030302020204" pitchFamily="66" charset="0"/>
            </a:endParaRPr>
          </a:p>
          <a:p>
            <a:pPr eaLnBrk="1" hangingPunct="1">
              <a:lnSpc>
                <a:spcPct val="130000"/>
              </a:lnSpc>
            </a:pPr>
            <a:r>
              <a:rPr lang="en-US" altLang="zh-CN" sz="3200" b="1" dirty="0">
                <a:latin typeface="Comic Sans MS" panose="030F0702030302020204" pitchFamily="66" charset="0"/>
              </a:rPr>
              <a:t>4. This is a cat.</a:t>
            </a:r>
            <a:endParaRPr lang="en-US" altLang="zh-CN" sz="3200" b="1" dirty="0">
              <a:latin typeface="Comic Sans MS" panose="030F0702030302020204" pitchFamily="66" charset="0"/>
            </a:endParaRPr>
          </a:p>
          <a:p>
            <a:pPr eaLnBrk="1" hangingPunct="1">
              <a:lnSpc>
                <a:spcPct val="130000"/>
              </a:lnSpc>
            </a:pPr>
            <a:r>
              <a:rPr lang="en-US" altLang="zh-CN" sz="3200" b="1" dirty="0">
                <a:latin typeface="Comic Sans MS" panose="030F0702030302020204" pitchFamily="66" charset="0"/>
              </a:rPr>
              <a:t>5. Are you a boy?</a:t>
            </a:r>
            <a:endParaRPr lang="en-US" altLang="zh-CN" sz="3200" b="1" dirty="0">
              <a:latin typeface="Comic Sans MS" panose="030F0702030302020204" pitchFamily="66" charset="0"/>
            </a:endParaRPr>
          </a:p>
          <a:p>
            <a:pPr eaLnBrk="1" hangingPunct="1">
              <a:lnSpc>
                <a:spcPct val="130000"/>
              </a:lnSpc>
            </a:pPr>
            <a:r>
              <a:rPr lang="en-US" altLang="zh-CN" sz="3200" b="1" dirty="0">
                <a:latin typeface="Comic Sans MS" panose="030F0702030302020204" pitchFamily="66" charset="0"/>
              </a:rPr>
              <a:t>6. What’s the weather like today?</a:t>
            </a:r>
            <a:endParaRPr lang="en-US" altLang="zh-CN" sz="3200" b="1" dirty="0">
              <a:latin typeface="Comic Sans MS" panose="030F0702030302020204" pitchFamily="66" charset="0"/>
            </a:endParaRP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C3E6F2"/>
              </a:clrFrom>
              <a:clrTo>
                <a:srgbClr val="C3E6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310" y="1842770"/>
            <a:ext cx="728345" cy="715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C3E6F2"/>
              </a:clrFrom>
              <a:clrTo>
                <a:srgbClr val="C3E6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815" y="2477770"/>
            <a:ext cx="694690" cy="681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C3E6F2"/>
              </a:clrFrom>
              <a:clrTo>
                <a:srgbClr val="C3E6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7160" y="3088640"/>
            <a:ext cx="694690" cy="681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C3E6F2"/>
              </a:clrFrom>
              <a:clrTo>
                <a:srgbClr val="C3E6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620" y="3769995"/>
            <a:ext cx="728345" cy="715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C3E6F2"/>
              </a:clrFrom>
              <a:clrTo>
                <a:srgbClr val="C3E6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5135" y="4313555"/>
            <a:ext cx="69469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C3E6F2"/>
              </a:clrFrom>
              <a:clrTo>
                <a:srgbClr val="C3E6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8075" y="5005705"/>
            <a:ext cx="728345" cy="715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600"/>
                            </p:stCondLst>
                            <p:childTnLst>
                              <p:par>
                                <p:cTn id="1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899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200"/>
                            </p:stCondLst>
                            <p:childTnLst>
                              <p:par>
                                <p:cTn id="3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299"/>
                            </p:stCondLst>
                            <p:childTnLst>
                              <p:par>
                                <p:cTn id="5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299"/>
                            </p:stCondLst>
                            <p:childTnLst>
                              <p:par>
                                <p:cTn id="6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7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99"/>
                            </p:stCondLst>
                            <p:childTnLst>
                              <p:par>
                                <p:cTn id="7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1245870" y="328930"/>
            <a:ext cx="55911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ln>
                  <a:solidFill>
                    <a:schemeClr val="bg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Look and fill</a:t>
            </a:r>
            <a:endParaRPr lang="en-US" altLang="zh-CN" sz="3200" b="1">
              <a:ln>
                <a:solidFill>
                  <a:schemeClr val="bg2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540" y="309880"/>
            <a:ext cx="756920" cy="59055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2691130" y="1161415"/>
            <a:ext cx="8047355" cy="3288030"/>
            <a:chOff x="340" y="160"/>
            <a:chExt cx="18534" cy="10200"/>
          </a:xfrm>
        </p:grpSpPr>
        <p:sp>
          <p:nvSpPr>
            <p:cNvPr id="2" name="圆角矩形 1"/>
            <p:cNvSpPr/>
            <p:nvPr/>
          </p:nvSpPr>
          <p:spPr>
            <a:xfrm>
              <a:off x="340" y="441"/>
              <a:ext cx="18520" cy="9919"/>
            </a:xfrm>
            <a:prstGeom prst="roundRect">
              <a:avLst>
                <a:gd name="adj" fmla="val 5635"/>
              </a:avLst>
            </a:prstGeom>
            <a:solidFill>
              <a:srgbClr val="A66200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32" name="图片 31" descr="5a39067492bfe"/>
            <p:cNvPicPr>
              <a:picLocks noChangeAspect="1"/>
            </p:cNvPicPr>
            <p:nvPr/>
          </p:nvPicPr>
          <p:blipFill>
            <a:blip r:embed="rId2"/>
            <a:srcRect t="77140" b="8834"/>
            <a:stretch>
              <a:fillRect/>
            </a:stretch>
          </p:blipFill>
          <p:spPr>
            <a:xfrm>
              <a:off x="8658" y="219"/>
              <a:ext cx="10066" cy="1260"/>
            </a:xfrm>
            <a:prstGeom prst="roundRect">
              <a:avLst>
                <a:gd name="adj" fmla="val 0"/>
              </a:avLst>
            </a:prstGeom>
          </p:spPr>
        </p:pic>
        <p:pic>
          <p:nvPicPr>
            <p:cNvPr id="31" name="图片 30" descr="5a39067492bfe"/>
            <p:cNvPicPr>
              <a:picLocks noChangeAspect="1"/>
            </p:cNvPicPr>
            <p:nvPr/>
          </p:nvPicPr>
          <p:blipFill>
            <a:blip r:embed="rId2"/>
            <a:srcRect t="77140" b="8834"/>
            <a:stretch>
              <a:fillRect/>
            </a:stretch>
          </p:blipFill>
          <p:spPr>
            <a:xfrm>
              <a:off x="340" y="160"/>
              <a:ext cx="8573" cy="1280"/>
            </a:xfrm>
            <a:prstGeom prst="roundRect">
              <a:avLst>
                <a:gd name="adj" fmla="val 6467"/>
              </a:avLst>
            </a:prstGeom>
          </p:spPr>
        </p:pic>
        <p:sp>
          <p:nvSpPr>
            <p:cNvPr id="13" name="圆角矩形 12"/>
            <p:cNvSpPr/>
            <p:nvPr/>
          </p:nvSpPr>
          <p:spPr>
            <a:xfrm>
              <a:off x="10924" y="7889"/>
              <a:ext cx="7799" cy="2461"/>
            </a:xfrm>
            <a:prstGeom prst="roundRect">
              <a:avLst>
                <a:gd name="adj" fmla="val 9715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8" name="图片 7" descr="图片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955" y="8376"/>
              <a:ext cx="1584" cy="1488"/>
            </a:xfrm>
            <a:prstGeom prst="rect">
              <a:avLst/>
            </a:prstGeom>
          </p:spPr>
        </p:pic>
        <p:pic>
          <p:nvPicPr>
            <p:cNvPr id="26628" name="图片 4" descr="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317" y="8361"/>
              <a:ext cx="1743" cy="1503"/>
            </a:xfrm>
            <a:prstGeom prst="ellipse">
              <a:avLst/>
            </a:prstGeom>
            <a:noFill/>
            <a:ln w="9525">
              <a:noFill/>
            </a:ln>
          </p:spPr>
        </p:pic>
        <p:sp>
          <p:nvSpPr>
            <p:cNvPr id="14" name="圆角矩形 13"/>
            <p:cNvSpPr/>
            <p:nvPr/>
          </p:nvSpPr>
          <p:spPr>
            <a:xfrm>
              <a:off x="457" y="7889"/>
              <a:ext cx="9219" cy="2471"/>
            </a:xfrm>
            <a:prstGeom prst="roundRect">
              <a:avLst>
                <a:gd name="adj" fmla="val 9715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" name="圆角矩形 15"/>
            <p:cNvSpPr/>
            <p:nvPr/>
          </p:nvSpPr>
          <p:spPr>
            <a:xfrm>
              <a:off x="10924" y="5196"/>
              <a:ext cx="7950" cy="1880"/>
            </a:xfrm>
            <a:prstGeom prst="roundRect">
              <a:avLst>
                <a:gd name="adj" fmla="val 9715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5" name="图片 4" descr="图片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264" y="5466"/>
              <a:ext cx="1525" cy="1393"/>
            </a:xfrm>
            <a:prstGeom prst="rect">
              <a:avLst/>
            </a:prstGeom>
          </p:spPr>
        </p:pic>
        <p:sp>
          <p:nvSpPr>
            <p:cNvPr id="17" name="圆角矩形 16"/>
            <p:cNvSpPr/>
            <p:nvPr/>
          </p:nvSpPr>
          <p:spPr>
            <a:xfrm>
              <a:off x="477" y="4435"/>
              <a:ext cx="9199" cy="2643"/>
            </a:xfrm>
            <a:prstGeom prst="roundRect">
              <a:avLst>
                <a:gd name="adj" fmla="val 9715"/>
              </a:avLst>
            </a:prstGeom>
            <a:solidFill>
              <a:schemeClr val="accent3">
                <a:lumMod val="60000"/>
                <a:lumOff val="40000"/>
              </a:scheme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5" name="图片 24" descr="5a39067492bfe"/>
            <p:cNvPicPr>
              <a:picLocks noChangeAspect="1"/>
            </p:cNvPicPr>
            <p:nvPr/>
          </p:nvPicPr>
          <p:blipFill>
            <a:blip r:embed="rId2"/>
            <a:srcRect t="77140" b="8834"/>
            <a:stretch>
              <a:fillRect/>
            </a:stretch>
          </p:blipFill>
          <p:spPr>
            <a:xfrm>
              <a:off x="10921" y="7090"/>
              <a:ext cx="7788" cy="919"/>
            </a:xfrm>
            <a:prstGeom prst="roundRect">
              <a:avLst>
                <a:gd name="adj" fmla="val 6467"/>
              </a:avLst>
            </a:prstGeom>
          </p:spPr>
        </p:pic>
        <p:sp>
          <p:nvSpPr>
            <p:cNvPr id="18" name="圆角矩形 17"/>
            <p:cNvSpPr/>
            <p:nvPr/>
          </p:nvSpPr>
          <p:spPr>
            <a:xfrm>
              <a:off x="11029" y="2884"/>
              <a:ext cx="1980" cy="1500"/>
            </a:xfrm>
            <a:prstGeom prst="roundRect">
              <a:avLst>
                <a:gd name="adj" fmla="val 9715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6629" name="图片 5" descr="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265" y="2902"/>
              <a:ext cx="1509" cy="1405"/>
            </a:xfrm>
            <a:prstGeom prst="ellipse">
              <a:avLst/>
            </a:prstGeom>
            <a:noFill/>
            <a:ln w="9525">
              <a:noFill/>
            </a:ln>
          </p:spPr>
        </p:pic>
        <p:sp>
          <p:nvSpPr>
            <p:cNvPr id="19" name="圆角矩形 18"/>
            <p:cNvSpPr/>
            <p:nvPr/>
          </p:nvSpPr>
          <p:spPr>
            <a:xfrm>
              <a:off x="13009" y="1475"/>
              <a:ext cx="5800" cy="2908"/>
            </a:xfrm>
            <a:prstGeom prst="roundRect">
              <a:avLst>
                <a:gd name="adj" fmla="val 9715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1" name="图片 10" descr="t012cfcbf4e2c54a91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539" y="907"/>
              <a:ext cx="1766" cy="1835"/>
            </a:xfrm>
            <a:prstGeom prst="rect">
              <a:avLst/>
            </a:prstGeom>
          </p:spPr>
        </p:pic>
        <p:sp>
          <p:nvSpPr>
            <p:cNvPr id="20" name="圆角矩形 19"/>
            <p:cNvSpPr/>
            <p:nvPr/>
          </p:nvSpPr>
          <p:spPr>
            <a:xfrm>
              <a:off x="8948" y="1475"/>
              <a:ext cx="4061" cy="1312"/>
            </a:xfrm>
            <a:prstGeom prst="roundRect">
              <a:avLst>
                <a:gd name="adj" fmla="val 9715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1505" name="图片 1"/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D4EDF9">
                    <a:alpha val="100000"/>
                  </a:srgbClr>
                </a:clrFrom>
                <a:clrTo>
                  <a:srgbClr val="D4EDF9">
                    <a:alpha val="100000"/>
                    <a:alpha val="0"/>
                  </a:srgbClr>
                </a:clrTo>
              </a:clrChange>
            </a:blip>
            <a:srcRect l="9464"/>
            <a:stretch>
              <a:fillRect/>
            </a:stretch>
          </p:blipFill>
          <p:spPr>
            <a:xfrm>
              <a:off x="8948" y="1488"/>
              <a:ext cx="4062" cy="1397"/>
            </a:xfrm>
            <a:prstGeom prst="roundRect">
              <a:avLst/>
            </a:prstGeom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</p:pic>
        <p:pic>
          <p:nvPicPr>
            <p:cNvPr id="21" name="图片 20" descr="6b0a8ac636160dc61fd64b9f1b1ddb66"/>
            <p:cNvPicPr>
              <a:picLocks noChangeAspect="1"/>
            </p:cNvPicPr>
            <p:nvPr/>
          </p:nvPicPr>
          <p:blipFill>
            <a:blip r:embed="rId9"/>
            <a:srcRect l="52513" r="12707" b="74139"/>
            <a:stretch>
              <a:fillRect/>
            </a:stretch>
          </p:blipFill>
          <p:spPr>
            <a:xfrm>
              <a:off x="2337" y="4595"/>
              <a:ext cx="6611" cy="2392"/>
            </a:xfrm>
            <a:prstGeom prst="rect">
              <a:avLst/>
            </a:prstGeom>
          </p:spPr>
        </p:pic>
        <p:pic>
          <p:nvPicPr>
            <p:cNvPr id="23" name="图片 22" descr="6b0a8ac636160dc61fd64b9f1b1ddb66"/>
            <p:cNvPicPr>
              <a:picLocks noChangeAspect="1"/>
            </p:cNvPicPr>
            <p:nvPr/>
          </p:nvPicPr>
          <p:blipFill>
            <a:blip r:embed="rId9"/>
            <a:srcRect l="-55" t="57717" r="-4" b="23121"/>
            <a:stretch>
              <a:fillRect/>
            </a:stretch>
          </p:blipFill>
          <p:spPr>
            <a:xfrm>
              <a:off x="13009" y="2559"/>
              <a:ext cx="5699" cy="2090"/>
            </a:xfrm>
            <a:prstGeom prst="rect">
              <a:avLst/>
            </a:prstGeom>
          </p:spPr>
        </p:pic>
        <p:sp>
          <p:nvSpPr>
            <p:cNvPr id="24" name="圆角矩形 23"/>
            <p:cNvSpPr/>
            <p:nvPr/>
          </p:nvSpPr>
          <p:spPr>
            <a:xfrm>
              <a:off x="6099" y="1475"/>
              <a:ext cx="2849" cy="1409"/>
            </a:xfrm>
            <a:prstGeom prst="roundRect">
              <a:avLst>
                <a:gd name="adj" fmla="val 9715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7" name="图片 6" descr="图片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856" y="1641"/>
              <a:ext cx="1082" cy="1076"/>
            </a:xfrm>
            <a:prstGeom prst="rect">
              <a:avLst/>
            </a:prstGeom>
          </p:spPr>
        </p:pic>
        <p:pic>
          <p:nvPicPr>
            <p:cNvPr id="26" name="图片 25" descr="5a39067492bfe"/>
            <p:cNvPicPr>
              <a:picLocks noChangeAspect="1"/>
            </p:cNvPicPr>
            <p:nvPr/>
          </p:nvPicPr>
          <p:blipFill>
            <a:blip r:embed="rId2"/>
            <a:srcRect t="77140" b="8834"/>
            <a:stretch>
              <a:fillRect/>
            </a:stretch>
          </p:blipFill>
          <p:spPr>
            <a:xfrm rot="5400000">
              <a:off x="6577" y="6067"/>
              <a:ext cx="7476" cy="1109"/>
            </a:xfrm>
            <a:prstGeom prst="roundRect">
              <a:avLst>
                <a:gd name="adj" fmla="val 6467"/>
              </a:avLst>
            </a:prstGeom>
          </p:spPr>
        </p:pic>
        <p:pic>
          <p:nvPicPr>
            <p:cNvPr id="27" name="图片 26" descr="5a39067492bfe"/>
            <p:cNvPicPr>
              <a:picLocks noChangeAspect="1"/>
            </p:cNvPicPr>
            <p:nvPr/>
          </p:nvPicPr>
          <p:blipFill>
            <a:blip r:embed="rId2"/>
            <a:srcRect t="77140" b="8834"/>
            <a:stretch>
              <a:fillRect/>
            </a:stretch>
          </p:blipFill>
          <p:spPr>
            <a:xfrm rot="10800000">
              <a:off x="10870" y="4319"/>
              <a:ext cx="7996" cy="914"/>
            </a:xfrm>
            <a:prstGeom prst="roundRect">
              <a:avLst>
                <a:gd name="adj" fmla="val 6467"/>
              </a:avLst>
            </a:prstGeom>
          </p:spPr>
        </p:pic>
        <p:pic>
          <p:nvPicPr>
            <p:cNvPr id="28" name="图片 27" descr="5a39067492bfe"/>
            <p:cNvPicPr>
              <a:picLocks noChangeAspect="1"/>
            </p:cNvPicPr>
            <p:nvPr/>
          </p:nvPicPr>
          <p:blipFill>
            <a:blip r:embed="rId2"/>
            <a:srcRect t="77140" b="8834"/>
            <a:stretch>
              <a:fillRect/>
            </a:stretch>
          </p:blipFill>
          <p:spPr>
            <a:xfrm>
              <a:off x="373" y="7113"/>
              <a:ext cx="9388" cy="919"/>
            </a:xfrm>
            <a:prstGeom prst="roundRect">
              <a:avLst>
                <a:gd name="adj" fmla="val 6467"/>
              </a:avLst>
            </a:prstGeom>
          </p:spPr>
        </p:pic>
        <p:pic>
          <p:nvPicPr>
            <p:cNvPr id="45" name="图片 44" descr="9484e31985cae809ccfff5bcb1cc1fd2"/>
            <p:cNvPicPr>
              <a:picLocks noChangeAspect="1"/>
            </p:cNvPicPr>
            <p:nvPr/>
          </p:nvPicPr>
          <p:blipFill>
            <a:blip r:embed="rId11"/>
            <a:srcRect l="64630" b="67778"/>
            <a:stretch>
              <a:fillRect/>
            </a:stretch>
          </p:blipFill>
          <p:spPr>
            <a:xfrm>
              <a:off x="8913" y="6447"/>
              <a:ext cx="3043" cy="2320"/>
            </a:xfrm>
            <a:prstGeom prst="rect">
              <a:avLst/>
            </a:prstGeom>
          </p:spPr>
        </p:pic>
        <p:pic>
          <p:nvPicPr>
            <p:cNvPr id="15" name="图片 14" descr="62bb061db4c8a8d3578ba0695e0b6a66"/>
            <p:cNvPicPr>
              <a:picLocks noChangeAspect="1"/>
            </p:cNvPicPr>
            <p:nvPr/>
          </p:nvPicPr>
          <p:blipFill>
            <a:blip r:embed="rId12"/>
            <a:srcRect l="-7325" t="4777" r="-5349"/>
            <a:stretch>
              <a:fillRect/>
            </a:stretch>
          </p:blipFill>
          <p:spPr>
            <a:xfrm>
              <a:off x="4683" y="7562"/>
              <a:ext cx="4473" cy="258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9" name="图片 28" descr="5a39067492bfe"/>
            <p:cNvPicPr>
              <a:picLocks noChangeAspect="1"/>
            </p:cNvPicPr>
            <p:nvPr/>
          </p:nvPicPr>
          <p:blipFill>
            <a:blip r:embed="rId2"/>
            <a:srcRect t="77140" b="8834"/>
            <a:stretch>
              <a:fillRect/>
            </a:stretch>
          </p:blipFill>
          <p:spPr>
            <a:xfrm>
              <a:off x="463" y="2919"/>
              <a:ext cx="9408" cy="1480"/>
            </a:xfrm>
            <a:prstGeom prst="roundRect">
              <a:avLst>
                <a:gd name="adj" fmla="val 6467"/>
              </a:avLst>
            </a:prstGeom>
          </p:spPr>
        </p:pic>
        <p:pic>
          <p:nvPicPr>
            <p:cNvPr id="33" name="图片 32" descr="5a39067492bfe"/>
            <p:cNvPicPr>
              <a:picLocks noChangeAspect="1"/>
            </p:cNvPicPr>
            <p:nvPr/>
          </p:nvPicPr>
          <p:blipFill>
            <a:blip r:embed="rId2"/>
            <a:srcRect t="77140" r="82696" b="8834"/>
            <a:stretch>
              <a:fillRect/>
            </a:stretch>
          </p:blipFill>
          <p:spPr>
            <a:xfrm rot="5400000">
              <a:off x="4500" y="1380"/>
              <a:ext cx="1443" cy="1634"/>
            </a:xfrm>
            <a:prstGeom prst="roundRect">
              <a:avLst>
                <a:gd name="adj" fmla="val 6467"/>
              </a:avLst>
            </a:prstGeom>
          </p:spPr>
        </p:pic>
        <p:sp>
          <p:nvSpPr>
            <p:cNvPr id="30" name="圆角矩形 29"/>
            <p:cNvSpPr/>
            <p:nvPr/>
          </p:nvSpPr>
          <p:spPr>
            <a:xfrm>
              <a:off x="471" y="1340"/>
              <a:ext cx="3875" cy="1548"/>
            </a:xfrm>
            <a:prstGeom prst="roundRect">
              <a:avLst>
                <a:gd name="adj" fmla="val 9715"/>
              </a:avLst>
            </a:prstGeom>
            <a:solidFill>
              <a:schemeClr val="accent3">
                <a:lumMod val="60000"/>
                <a:lumOff val="40000"/>
              </a:scheme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46" name="图片 45" descr="9484e31985cae809ccfff5bcb1cc1fd2"/>
            <p:cNvPicPr>
              <a:picLocks noChangeAspect="1"/>
            </p:cNvPicPr>
            <p:nvPr/>
          </p:nvPicPr>
          <p:blipFill>
            <a:blip r:embed="rId11"/>
            <a:srcRect l="64630" t="10173" b="67778"/>
            <a:stretch>
              <a:fillRect/>
            </a:stretch>
          </p:blipFill>
          <p:spPr>
            <a:xfrm>
              <a:off x="3061" y="160"/>
              <a:ext cx="4681" cy="2200"/>
            </a:xfrm>
            <a:prstGeom prst="rect">
              <a:avLst/>
            </a:prstGeom>
          </p:spPr>
        </p:pic>
        <p:pic>
          <p:nvPicPr>
            <p:cNvPr id="6" name="图片 5" descr="255753491393544238"/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38856" t="2208" r="38761"/>
            <a:stretch>
              <a:fillRect/>
            </a:stretch>
          </p:blipFill>
          <p:spPr>
            <a:xfrm rot="5400000">
              <a:off x="5138" y="-435"/>
              <a:ext cx="527" cy="1747"/>
            </a:xfrm>
            <a:prstGeom prst="rect">
              <a:avLst/>
            </a:prstGeom>
          </p:spPr>
        </p:pic>
      </p:grpSp>
      <p:pic>
        <p:nvPicPr>
          <p:cNvPr id="9" name="图片 8" descr="8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50820" y="1402080"/>
            <a:ext cx="850900" cy="650875"/>
          </a:xfrm>
          <a:prstGeom prst="rect">
            <a:avLst/>
          </a:prstGeom>
        </p:spPr>
      </p:pic>
      <p:pic>
        <p:nvPicPr>
          <p:cNvPr id="10" name="图片 9" descr="248603856904388701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14024" b="14476"/>
          <a:stretch>
            <a:fillRect/>
          </a:stretch>
        </p:blipFill>
        <p:spPr>
          <a:xfrm>
            <a:off x="8594725" y="2756535"/>
            <a:ext cx="836295" cy="598170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6"/>
          <a:srcRect l="9350" t="6983" r="16150" b="2993"/>
          <a:stretch>
            <a:fillRect/>
          </a:stretch>
        </p:blipFill>
        <p:spPr>
          <a:xfrm>
            <a:off x="3340100" y="2014220"/>
            <a:ext cx="499110" cy="513715"/>
          </a:xfrm>
          <a:prstGeom prst="ellipse">
            <a:avLst/>
          </a:prstGeom>
        </p:spPr>
      </p:pic>
      <p:pic>
        <p:nvPicPr>
          <p:cNvPr id="22" name="图片 21" descr="sarah11"/>
          <p:cNvPicPr>
            <a:picLocks noChangeAspect="1"/>
          </p:cNvPicPr>
          <p:nvPr/>
        </p:nvPicPr>
        <p:blipFill>
          <a:blip r:embed="rId17"/>
          <a:srcRect l="29380" r="27810" b="73013"/>
          <a:stretch>
            <a:fillRect/>
          </a:stretch>
        </p:blipFill>
        <p:spPr>
          <a:xfrm flipH="1">
            <a:off x="8594725" y="2409190"/>
            <a:ext cx="657860" cy="571500"/>
          </a:xfrm>
          <a:prstGeom prst="ellipse">
            <a:avLst/>
          </a:prstGeom>
        </p:spPr>
      </p:pic>
      <p:sp>
        <p:nvSpPr>
          <p:cNvPr id="34" name="文本框 33"/>
          <p:cNvSpPr txBox="1"/>
          <p:nvPr/>
        </p:nvSpPr>
        <p:spPr>
          <a:xfrm>
            <a:off x="217170" y="4449445"/>
            <a:ext cx="11757660" cy="2030095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altLang="zh-CN" sz="2800" b="1" dirty="0">
                <a:latin typeface="Comic Sans MS" panose="030F0702030302020204" pitchFamily="66" charset="0"/>
                <a:cs typeface="Comic Sans MS" panose="030F0702030302020204" pitchFamily="66" charset="0"/>
              </a:rPr>
              <a:t>Chen Jie wants to go to Sarah’s home. She </a:t>
            </a:r>
            <a:r>
              <a:rPr lang="en-US" altLang="zh-CN" sz="2800" b="1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goes straight</a:t>
            </a:r>
            <a:r>
              <a:rPr lang="en-US" altLang="zh-CN" sz="2800" b="1" dirty="0">
                <a:latin typeface="Comic Sans MS" panose="030F0702030302020204" pitchFamily="66" charset="0"/>
                <a:cs typeface="Comic Sans MS" panose="030F0702030302020204" pitchFamily="66" charset="0"/>
              </a:rPr>
              <a:t> and </a:t>
            </a:r>
            <a:r>
              <a:rPr lang="en-US" altLang="zh-CN" sz="2800" b="1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turns right</a:t>
            </a:r>
            <a:r>
              <a:rPr lang="en-US" altLang="zh-CN" sz="2800" b="1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at the bookstore</a:t>
            </a:r>
            <a:r>
              <a:rPr lang="en-US" altLang="zh-CN" sz="2800" b="1" dirty="0">
                <a:latin typeface="Comic Sans MS" panose="030F0702030302020204" pitchFamily="66" charset="0"/>
                <a:cs typeface="Comic Sans MS" panose="030F0702030302020204" pitchFamily="66" charset="0"/>
              </a:rPr>
              <a:t>. Then she </a:t>
            </a:r>
            <a:r>
              <a:rPr lang="en-US" altLang="zh-CN" sz="2800" b="1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goes straight</a:t>
            </a:r>
            <a:r>
              <a:rPr lang="en-US" altLang="zh-CN" sz="2800" b="1" dirty="0">
                <a:latin typeface="Comic Sans MS" panose="030F0702030302020204" pitchFamily="66" charset="0"/>
                <a:cs typeface="Comic Sans MS" panose="030F0702030302020204" pitchFamily="66" charset="0"/>
              </a:rPr>
              <a:t> and </a:t>
            </a:r>
            <a:r>
              <a:rPr lang="en-US" altLang="zh-CN" sz="2800" b="1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turns left</a:t>
            </a:r>
            <a:r>
              <a:rPr lang="en-US" altLang="zh-CN" sz="2800" b="1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at the cinema</a:t>
            </a:r>
            <a:r>
              <a:rPr lang="en-US" altLang="zh-CN" sz="2800" b="1" dirty="0">
                <a:latin typeface="Comic Sans MS" panose="030F0702030302020204" pitchFamily="66" charset="0"/>
                <a:cs typeface="Comic Sans MS" panose="030F0702030302020204" pitchFamily="66" charset="0"/>
              </a:rPr>
              <a:t>.</a:t>
            </a:r>
            <a:endParaRPr lang="en-US" altLang="zh-CN" sz="2800" b="1" dirty="0"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7998460" y="4789170"/>
            <a:ext cx="2357120" cy="4013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6" name="矩形 35"/>
          <p:cNvSpPr/>
          <p:nvPr/>
        </p:nvSpPr>
        <p:spPr>
          <a:xfrm>
            <a:off x="334010" y="5401945"/>
            <a:ext cx="1930400" cy="4013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8" name="矩形 37"/>
          <p:cNvSpPr/>
          <p:nvPr/>
        </p:nvSpPr>
        <p:spPr>
          <a:xfrm>
            <a:off x="7263130" y="5436235"/>
            <a:ext cx="2357120" cy="4013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9" name="矩形 38"/>
          <p:cNvSpPr/>
          <p:nvPr/>
        </p:nvSpPr>
        <p:spPr>
          <a:xfrm>
            <a:off x="10454640" y="5436235"/>
            <a:ext cx="1167765" cy="4013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0" name="矩形 39"/>
          <p:cNvSpPr/>
          <p:nvPr/>
        </p:nvSpPr>
        <p:spPr>
          <a:xfrm>
            <a:off x="334010" y="6014085"/>
            <a:ext cx="715010" cy="4013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18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5729 0.00916667 L 0.259115 0.00731481 " pathEditMode="relative" ptsTypes="">
                                      <p:cBhvr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474 0.00546296 L 0.273698 0.0999074 " pathEditMode="relative" ptsTypes="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0573 0.107315 L 0.270573 0.118426 L 0.270573 0.129537 L 0.270573 0.140648 L 0.270573 0.151759 L 0.270573 0.16287 L 0.270573 0.173981 L 0.270573 0.186944 L 0.276823 0.196204 L 0.284115 0.196204 L 0.290365 0.196204 L 0.297656 0.196204 L 0.303906 0.196204 L 0.310156 0.194352 L 0.316406 0.194352 L 0.323698 0.1925 L 0.329948 0.1925 L 0.336198 0.1925 L 0.342448 0.1925 L 0.348698 0.1925 L 0.354948 0.1925 L 0.36224 0.188796 L 0.36849 0.186944 L 0.37474 0.186944 L 0.38099 0.186944 L 0.38724 0.188796 L 0.39349 0.190648 L 0.39974 0.190648 L 0.40599 0.190648 L 0.413281 0.190648 L 0.419531 0.190648 L 0.426823 0.190648 L 0.433073 0.190648 " pathEditMode="relative" ptsTypes="">
                                      <p:cBhvr>
                                        <p:cTn id="14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bldLvl="0" animBg="1"/>
      <p:bldP spid="36" grpId="0" bldLvl="0" animBg="1"/>
      <p:bldP spid="38" grpId="0" bldLvl="0" animBg="1"/>
      <p:bldP spid="39" grpId="0" bldLvl="0" animBg="1"/>
      <p:bldP spid="40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3" name="图片 12" descr="t017fc3803a7f433f2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 rot="5400000">
            <a:off x="3306445" y="-1539240"/>
            <a:ext cx="5603240" cy="10661650"/>
          </a:xfrm>
          <a:prstGeom prst="rect">
            <a:avLst/>
          </a:prstGeom>
        </p:spPr>
      </p:pic>
      <p:sp>
        <p:nvSpPr>
          <p:cNvPr id="36" name="文本框 35"/>
          <p:cNvSpPr txBox="1"/>
          <p:nvPr/>
        </p:nvSpPr>
        <p:spPr>
          <a:xfrm>
            <a:off x="1267460" y="316865"/>
            <a:ext cx="32543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ln>
                  <a:solidFill>
                    <a:schemeClr val="bg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Let's </a:t>
            </a:r>
            <a:r>
              <a:rPr lang="en-US" altLang="zh-CN" sz="3200" b="1">
                <a:ln>
                  <a:solidFill>
                    <a:schemeClr val="bg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sing</a:t>
            </a:r>
            <a:endParaRPr lang="en-US" altLang="zh-CN" sz="3200" b="1">
              <a:ln>
                <a:solidFill>
                  <a:schemeClr val="bg2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540" y="309880"/>
            <a:ext cx="756920" cy="590550"/>
          </a:xfrm>
          <a:prstGeom prst="rect">
            <a:avLst/>
          </a:prstGeom>
        </p:spPr>
      </p:pic>
      <p:pic>
        <p:nvPicPr>
          <p:cNvPr id="2" name="sing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398270" y="1435100"/>
            <a:ext cx="9576435" cy="5012690"/>
          </a:xfrm>
          <a:prstGeom prst="rect">
            <a:avLst/>
          </a:prstGeom>
        </p:spPr>
      </p:pic>
      <p:pic>
        <p:nvPicPr>
          <p:cNvPr id="14" name="图片 13" descr="t011fe319d220bf698e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4234" t="6407" r="17922" b="6231"/>
          <a:stretch>
            <a:fillRect/>
          </a:stretch>
        </p:blipFill>
        <p:spPr>
          <a:xfrm>
            <a:off x="5172710" y="3371215"/>
            <a:ext cx="2647950" cy="5991225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5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1245870" y="328930"/>
            <a:ext cx="55911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ln>
                  <a:solidFill>
                    <a:schemeClr val="bg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Draw a map and write</a:t>
            </a:r>
            <a:endParaRPr lang="en-US" altLang="zh-CN" sz="3200" b="1">
              <a:ln>
                <a:solidFill>
                  <a:schemeClr val="bg2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540" y="309880"/>
            <a:ext cx="756920" cy="590550"/>
          </a:xfrm>
          <a:prstGeom prst="rect">
            <a:avLst/>
          </a:prstGeom>
        </p:spPr>
      </p:pic>
      <p:pic>
        <p:nvPicPr>
          <p:cNvPr id="2" name="图片 1" descr="t01d77b417a8462d3e5"/>
          <p:cNvPicPr>
            <a:picLocks noChangeAspect="1"/>
          </p:cNvPicPr>
          <p:nvPr/>
        </p:nvPicPr>
        <p:blipFill>
          <a:blip r:embed="rId2"/>
          <a:srcRect t="10684" b="17138"/>
          <a:stretch>
            <a:fillRect/>
          </a:stretch>
        </p:blipFill>
        <p:spPr>
          <a:xfrm>
            <a:off x="6686550" y="635635"/>
            <a:ext cx="4488815" cy="3167380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</p:pic>
      <p:sp>
        <p:nvSpPr>
          <p:cNvPr id="34" name="文本框 33"/>
          <p:cNvSpPr txBox="1"/>
          <p:nvPr/>
        </p:nvSpPr>
        <p:spPr>
          <a:xfrm>
            <a:off x="241300" y="4030345"/>
            <a:ext cx="11757660" cy="1383665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altLang="zh-CN" sz="2800" b="1" dirty="0">
                <a:latin typeface="Comic Sans MS" panose="030F0702030302020204" pitchFamily="66" charset="0"/>
                <a:cs typeface="Comic Sans MS" panose="030F0702030302020204" pitchFamily="66" charset="0"/>
              </a:rPr>
              <a:t>I want to go to _______. I___________and__________at____.</a:t>
            </a:r>
            <a:endParaRPr lang="en-US" altLang="zh-CN" sz="2800" b="1" dirty="0">
              <a:latin typeface="Comic Sans MS" panose="030F0702030302020204" pitchFamily="66" charset="0"/>
              <a:cs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 b="1" dirty="0">
                <a:latin typeface="Comic Sans MS" panose="030F0702030302020204" pitchFamily="66" charset="0"/>
                <a:cs typeface="Comic Sans MS" panose="030F0702030302020204" pitchFamily="66" charset="0"/>
              </a:rPr>
              <a:t>Then I _________....</a:t>
            </a:r>
            <a:endParaRPr lang="en-US" altLang="zh-CN" sz="2800" b="1" dirty="0"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37" name="圆角矩形 36"/>
          <p:cNvSpPr/>
          <p:nvPr/>
        </p:nvSpPr>
        <p:spPr>
          <a:xfrm>
            <a:off x="673735" y="1553210"/>
            <a:ext cx="3632200" cy="206502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>
              <a:lnSpc>
                <a:spcPct val="100000"/>
              </a:lnSpc>
            </a:pPr>
            <a:r>
              <a:rPr lang="en-US" altLang="zh-CN" sz="2800" b="1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Word bank:</a:t>
            </a:r>
            <a:endParaRPr lang="en-US" altLang="zh-CN" sz="2800" b="1">
              <a:solidFill>
                <a:srgbClr val="FF0000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  <a:p>
            <a:pPr algn="l">
              <a:lnSpc>
                <a:spcPct val="100000"/>
              </a:lnSpc>
            </a:pPr>
            <a:r>
              <a:rPr lang="en-US" altLang="zh-CN" sz="2800" b="1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turn right/left,go straight,cinema...</a:t>
            </a:r>
            <a:endParaRPr lang="en-US" altLang="zh-CN" sz="2800" b="1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6" name="图片 5" descr="5a39067492bfe"/>
          <p:cNvPicPr>
            <a:picLocks noChangeAspect="1"/>
          </p:cNvPicPr>
          <p:nvPr/>
        </p:nvPicPr>
        <p:blipFill>
          <a:blip r:embed="rId3"/>
          <a:srcRect t="77140" b="8834"/>
          <a:stretch>
            <a:fillRect/>
          </a:stretch>
        </p:blipFill>
        <p:spPr>
          <a:xfrm>
            <a:off x="156210" y="5537200"/>
            <a:ext cx="11842750" cy="944880"/>
          </a:xfrm>
          <a:prstGeom prst="roundRect">
            <a:avLst>
              <a:gd name="adj" fmla="val 6467"/>
            </a:avLst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262890" y="2746693"/>
            <a:ext cx="11668760" cy="2601595"/>
          </a:xfrm>
          <a:prstGeom prst="rect">
            <a:avLst/>
          </a:prstGeom>
          <a:solidFill>
            <a:srgbClr val="FAFBF3"/>
          </a:solidFill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p>
            <a:pPr>
              <a:lnSpc>
                <a:spcPct val="130000"/>
              </a:lnSpc>
            </a:pPr>
            <a:r>
              <a:rPr lang="en-US" altLang="zh-CN" sz="3200" b="1" dirty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1. </a:t>
            </a:r>
            <a:r>
              <a:rPr lang="zh-CN" altLang="en-US" sz="3200" b="1" dirty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学习了下列词汇：</a:t>
            </a:r>
            <a:r>
              <a:rPr lang="en-US" altLang="zh-CN" sz="3200" b="1" dirty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BD</a:t>
            </a:r>
            <a:r>
              <a:rPr lang="en-US" altLang="zh-CN" sz="3200" b="1" dirty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宋体" panose="02010600030101010101" pitchFamily="2" charset="-122"/>
              </a:rPr>
              <a:t>S, gave, feature,  </a:t>
            </a:r>
            <a:endParaRPr lang="en-US" altLang="zh-CN" sz="3200" b="1" dirty="0">
              <a:solidFill>
                <a:srgbClr val="FF0000"/>
              </a:solidFill>
              <a:latin typeface="Comic Sans MS" panose="030F0702030302020204" pitchFamily="66" charset="0"/>
              <a:ea typeface="楷体" panose="02010609060101010101" pitchFamily="49" charset="-122"/>
              <a:sym typeface="宋体" panose="02010600030101010101" pitchFamily="2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3200" b="1" dirty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宋体" panose="02010600030101010101" pitchFamily="2" charset="-122"/>
              </a:rPr>
              <a:t>   follow, far, tell</a:t>
            </a:r>
            <a:endParaRPr lang="en-US" altLang="zh-CN" sz="3200" b="1" dirty="0">
              <a:solidFill>
                <a:srgbClr val="FF0000"/>
              </a:solidFill>
              <a:latin typeface="Comic Sans MS" panose="030F0702030302020204" pitchFamily="66" charset="0"/>
              <a:ea typeface="楷体" panose="02010609060101010101" pitchFamily="49" charset="-122"/>
              <a:sym typeface="宋体" panose="02010600030101010101" pitchFamily="2" charset="-122"/>
            </a:endParaRPr>
          </a:p>
          <a:p>
            <a:pPr lv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32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en-US" altLang="zh-CN" sz="3200" b="1" dirty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2.</a:t>
            </a:r>
            <a:r>
              <a:rPr lang="zh-CN" altLang="en-US" sz="3200" b="1" dirty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了解英语句子两种基本语调：</a:t>
            </a:r>
            <a:r>
              <a:rPr lang="zh-CN" altLang="en-US" sz="3200" b="1" dirty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降调和升调</a:t>
            </a:r>
            <a:r>
              <a:rPr lang="zh-CN" altLang="en-US" sz="3200" b="1" dirty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。</a:t>
            </a:r>
            <a:endParaRPr lang="en-US" altLang="zh-CN" sz="3200" b="1" dirty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411817" y="338562"/>
            <a:ext cx="9370695" cy="1383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p>
            <a:pPr algn="ctr"/>
            <a:r>
              <a:rPr lang="en-US" altLang="zh-CN" sz="4400" b="1" cap="none" spc="300" dirty="0" smtClean="0">
                <a:ln w="11430" cmpd="sng">
                  <a:solidFill>
                    <a:schemeClr val="accent5"/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mic Sans MS" panose="030F0702030302020204" pitchFamily="66" charset="0"/>
              </a:rPr>
              <a:t>What have we learned today?</a:t>
            </a:r>
            <a:endParaRPr lang="en-US" altLang="zh-CN" sz="4400" b="1" cap="none" spc="300" dirty="0" smtClean="0">
              <a:ln w="11430" cmpd="sng">
                <a:solidFill>
                  <a:schemeClr val="accent5"/>
                </a:solidFill>
                <a:prstDash val="solid"/>
                <a:miter lim="800000"/>
              </a:ln>
              <a:solidFill>
                <a:schemeClr val="accent6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Comic Sans MS" panose="030F0702030302020204" pitchFamily="66" charset="0"/>
            </a:endParaRPr>
          </a:p>
          <a:p>
            <a:pPr algn="ctr"/>
            <a:r>
              <a:rPr lang="en-US" altLang="zh-CN" sz="4000" b="1" spc="300" dirty="0" smtClean="0">
                <a:ln w="11430" cmpd="sng">
                  <a:solidFill>
                    <a:schemeClr val="accent5"/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mic Sans MS" panose="030F0702030302020204" pitchFamily="66" charset="0"/>
              </a:rPr>
              <a:t>(</a:t>
            </a:r>
            <a:r>
              <a:rPr lang="zh-CN" altLang="en-US" sz="4000" b="1" spc="300" dirty="0" smtClean="0">
                <a:ln w="11430" cmpd="sng">
                  <a:solidFill>
                    <a:schemeClr val="accent5"/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mic Sans MS" panose="030F0702030302020204" pitchFamily="66" charset="0"/>
              </a:rPr>
              <a:t>今天</a:t>
            </a:r>
            <a:r>
              <a:rPr lang="zh-CN" altLang="en-US" sz="4000" b="1" spc="300" dirty="0">
                <a:ln w="11430" cmpd="sng">
                  <a:solidFill>
                    <a:schemeClr val="accent5"/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mic Sans MS" panose="030F0702030302020204" pitchFamily="66" charset="0"/>
              </a:rPr>
              <a:t>我们</a:t>
            </a:r>
            <a:r>
              <a:rPr lang="zh-CN" altLang="en-US" sz="4000" b="1" spc="300" dirty="0" smtClean="0">
                <a:ln w="11430" cmpd="sng">
                  <a:solidFill>
                    <a:schemeClr val="accent5"/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mic Sans MS" panose="030F0702030302020204" pitchFamily="66" charset="0"/>
              </a:rPr>
              <a:t>学到了什么？</a:t>
            </a:r>
            <a:r>
              <a:rPr lang="en-US" altLang="zh-CN" sz="4000" b="1" spc="300" dirty="0" smtClean="0">
                <a:ln w="11430" cmpd="sng">
                  <a:solidFill>
                    <a:schemeClr val="accent5"/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mic Sans MS" panose="030F0702030302020204" pitchFamily="66" charset="0"/>
              </a:rPr>
              <a:t>)</a:t>
            </a:r>
            <a:endParaRPr lang="en-US" altLang="zh-CN" sz="4000" b="1" cap="none" spc="300" dirty="0" smtClean="0">
              <a:ln w="11430" cmpd="sng">
                <a:solidFill>
                  <a:schemeClr val="accent5"/>
                </a:solidFill>
                <a:prstDash val="solid"/>
                <a:miter lim="800000"/>
              </a:ln>
              <a:solidFill>
                <a:schemeClr val="accent6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2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217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extBox 3"/>
          <p:cNvSpPr txBox="1"/>
          <p:nvPr/>
        </p:nvSpPr>
        <p:spPr>
          <a:xfrm>
            <a:off x="1469668" y="826810"/>
            <a:ext cx="314198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44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Homework:</a:t>
            </a:r>
            <a:endParaRPr lang="en-US" altLang="zh-CN" sz="4400" b="1" dirty="0" smtClean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06705" y="2285365"/>
            <a:ext cx="11704320" cy="1568450"/>
          </a:xfrm>
          <a:prstGeom prst="rect">
            <a:avLst/>
          </a:prstGeom>
          <a:solidFill>
            <a:srgbClr val="F4FDFC"/>
          </a:solidFill>
        </p:spPr>
        <p:txBody>
          <a:bodyPr wrap="square" rtlCol="0">
            <a:spAutoFit/>
          </a:bodyPr>
          <a:p>
            <a:pPr eaLnBrk="1" hangingPunct="1">
              <a:buNone/>
            </a:pPr>
            <a:r>
              <a:rPr lang="en-US" altLang="zh-CN" sz="3200" b="1" i="1" dirty="0"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  <a:sym typeface="+mn-ea"/>
              </a:rPr>
              <a:t>1. Listen and repeat  the text  three times.</a:t>
            </a:r>
            <a:endParaRPr lang="en-US" altLang="zh-CN" sz="3200" b="1" i="1" dirty="0">
              <a:latin typeface="Comic Sans MS" panose="030F0702030302020204" pitchFamily="66" charset="0"/>
              <a:ea typeface="宋体" panose="02010600030101010101" pitchFamily="2" charset="-122"/>
              <a:cs typeface="Comic Sans MS" panose="030F0702030302020204" pitchFamily="66" charset="0"/>
            </a:endParaRPr>
          </a:p>
          <a:p>
            <a:pPr eaLnBrk="1" hangingPunct="1">
              <a:buNone/>
            </a:pPr>
            <a:r>
              <a:rPr lang="en-US" altLang="zh-CN" sz="3200" b="1" i="1" dirty="0"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  <a:sym typeface="+mn-ea"/>
              </a:rPr>
              <a:t>2. Try to retell the passage.</a:t>
            </a:r>
            <a:endParaRPr lang="en-US" altLang="zh-CN" sz="3200" b="1" i="1" dirty="0">
              <a:latin typeface="Comic Sans MS" panose="030F0702030302020204" pitchFamily="66" charset="0"/>
              <a:ea typeface="宋体" panose="02010600030101010101" pitchFamily="2" charset="-122"/>
              <a:cs typeface="Comic Sans MS" panose="030F0702030302020204" pitchFamily="66" charset="0"/>
            </a:endParaRPr>
          </a:p>
          <a:p>
            <a:pPr eaLnBrk="1" hangingPunct="1">
              <a:buNone/>
            </a:pPr>
            <a:r>
              <a:rPr lang="en-US" altLang="zh-CN" sz="3200" b="1" i="1" dirty="0"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  <a:sym typeface="+mn-ea"/>
              </a:rPr>
              <a:t>3. Show your route and try to elaborate.</a:t>
            </a:r>
            <a:endParaRPr lang="en-US" altLang="zh-CN" sz="3200" b="1" i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宋体" panose="02010600030101010101" pitchFamily="2" charset="-122"/>
              <a:cs typeface="Comic Sans MS" panose="030F0702030302020204" pitchFamily="66" charset="0"/>
              <a:sym typeface="+mn-ea"/>
            </a:endParaRPr>
          </a:p>
        </p:txBody>
      </p:sp>
      <p:pic>
        <p:nvPicPr>
          <p:cNvPr id="5" name="图片 4" descr="3f838a7b5d4026e89aea31ac9483b9ae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79360" y="3285490"/>
            <a:ext cx="4431665" cy="345948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9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6b0a8ac636160dc61fd64b9f1b1ddb66"/>
          <p:cNvPicPr>
            <a:picLocks noChangeAspect="1"/>
          </p:cNvPicPr>
          <p:nvPr/>
        </p:nvPicPr>
        <p:blipFill>
          <a:blip r:embed="rId1"/>
          <a:srcRect t="23269" r="55409" b="60500"/>
          <a:stretch>
            <a:fillRect/>
          </a:stretch>
        </p:blipFill>
        <p:spPr>
          <a:xfrm>
            <a:off x="-680720" y="1737360"/>
            <a:ext cx="12659995" cy="3382645"/>
          </a:xfrm>
          <a:prstGeom prst="rect">
            <a:avLst/>
          </a:prstGeom>
        </p:spPr>
      </p:pic>
      <p:sp>
        <p:nvSpPr>
          <p:cNvPr id="4" name="同侧圆角矩形 3"/>
          <p:cNvSpPr/>
          <p:nvPr/>
        </p:nvSpPr>
        <p:spPr>
          <a:xfrm flipV="1">
            <a:off x="212725" y="4276090"/>
            <a:ext cx="11766550" cy="2276475"/>
          </a:xfrm>
          <a:prstGeom prst="round2Same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8" name="图片 7" descr="wanqudaolukatongchahua-32988016_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26003" b="11606"/>
          <a:stretch>
            <a:fillRect/>
          </a:stretch>
        </p:blipFill>
        <p:spPr>
          <a:xfrm rot="16200000" flipV="1">
            <a:off x="3215005" y="1165860"/>
            <a:ext cx="2384425" cy="8389620"/>
          </a:xfrm>
          <a:prstGeom prst="rect">
            <a:avLst/>
          </a:prstGeom>
        </p:spPr>
      </p:pic>
      <p:pic>
        <p:nvPicPr>
          <p:cNvPr id="11" name="图片 10" descr="t012cfcbf4e2c54a9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1675" y="1955165"/>
            <a:ext cx="3451225" cy="358584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 flipH="1">
            <a:off x="792480" y="3916680"/>
            <a:ext cx="3896995" cy="2506345"/>
            <a:chOff x="1658" y="2531"/>
            <a:chExt cx="3578" cy="2557"/>
          </a:xfrm>
        </p:grpSpPr>
        <p:pic>
          <p:nvPicPr>
            <p:cNvPr id="7" name="图片 6" descr="mike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92" y="2912"/>
              <a:ext cx="2045" cy="2176"/>
            </a:xfrm>
            <a:prstGeom prst="rect">
              <a:avLst/>
            </a:prstGeom>
          </p:spPr>
        </p:pic>
        <p:pic>
          <p:nvPicPr>
            <p:cNvPr id="16" name="图片 15" descr="robot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1658" y="3204"/>
              <a:ext cx="1534" cy="1884"/>
            </a:xfrm>
            <a:prstGeom prst="rect">
              <a:avLst/>
            </a:prstGeom>
          </p:spPr>
        </p:pic>
        <p:pic>
          <p:nvPicPr>
            <p:cNvPr id="9" name="图片 8" descr="吴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1987" y="2531"/>
              <a:ext cx="2136" cy="2557"/>
            </a:xfrm>
            <a:prstGeom prst="rect">
              <a:avLst/>
            </a:prstGeom>
          </p:spPr>
        </p:pic>
      </p:grpSp>
      <p:sp>
        <p:nvSpPr>
          <p:cNvPr id="27" name="文本框 26"/>
          <p:cNvSpPr txBox="1"/>
          <p:nvPr/>
        </p:nvSpPr>
        <p:spPr>
          <a:xfrm>
            <a:off x="1852895" y="635635"/>
            <a:ext cx="8293100" cy="2646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6600" b="1" spc="300" noProof="1" dirty="0">
                <a:solidFill>
                  <a:schemeClr val="tx1"/>
                </a:solidFill>
                <a:latin typeface="Colonna MT" panose="04020805060202030203" charset="0"/>
                <a:ea typeface="字体管家胖丫儿" panose="00020600040101010101" charset="-122"/>
                <a:cs typeface="Colonna MT" panose="04020805060202030203" charset="0"/>
                <a:sym typeface="+mn-lt"/>
              </a:rPr>
              <a:t>Goodbye </a:t>
            </a:r>
            <a:endParaRPr lang="en-US" altLang="zh-CN" sz="16600" b="1" spc="300" noProof="1" dirty="0">
              <a:solidFill>
                <a:schemeClr val="tx1"/>
              </a:solidFill>
              <a:latin typeface="Colonna MT" panose="04020805060202030203" charset="0"/>
              <a:ea typeface="字体管家胖丫儿" panose="00020600040101010101" charset="-122"/>
              <a:cs typeface="Colonna MT" panose="04020805060202030203" charset="0"/>
              <a:sym typeface="+mn-lt"/>
            </a:endParaRPr>
          </a:p>
        </p:txBody>
      </p:sp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8" presetClass="entr" presetSubtype="0" repeatCount="indefinite" ac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2143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2" dur="45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3" dur="454" fill="hold">
                                          <p:stCondLst>
                                            <p:cond delay="45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.000000"/>
                                          </p:val>
                                        </p:tav>
                                        <p:tav tm="69900">
                                          <p:val>
                                            <p:fltVal val="45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5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6" decel="50000" autoRev="1" fill="hold">
                                          <p:stCondLst>
                                            <p:cond delay="45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6" name="文本框 35"/>
          <p:cNvSpPr txBox="1"/>
          <p:nvPr/>
        </p:nvSpPr>
        <p:spPr>
          <a:xfrm>
            <a:off x="1267460" y="316865"/>
            <a:ext cx="32543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ln>
                  <a:solidFill>
                    <a:schemeClr val="bg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Let's </a:t>
            </a:r>
            <a:r>
              <a:rPr lang="en-US" altLang="zh-CN" sz="3200" b="1">
                <a:ln>
                  <a:solidFill>
                    <a:schemeClr val="bg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chant</a:t>
            </a:r>
            <a:endParaRPr lang="en-US" altLang="zh-CN" sz="3200" b="1">
              <a:ln>
                <a:solidFill>
                  <a:schemeClr val="bg2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540" y="309880"/>
            <a:ext cx="756920" cy="590550"/>
          </a:xfrm>
          <a:prstGeom prst="rect">
            <a:avLst/>
          </a:prstGeom>
        </p:spPr>
      </p:pic>
      <p:sp>
        <p:nvSpPr>
          <p:cNvPr id="4100" name="矩形 6148"/>
          <p:cNvSpPr/>
          <p:nvPr/>
        </p:nvSpPr>
        <p:spPr>
          <a:xfrm>
            <a:off x="199390" y="1294765"/>
            <a:ext cx="11860530" cy="4867910"/>
          </a:xfrm>
          <a:prstGeom prst="rect">
            <a:avLst/>
          </a:prstGeom>
          <a:solidFill>
            <a:schemeClr val="accent6">
              <a:lumMod val="20000"/>
              <a:lumOff val="80000"/>
              <a:alpha val="26000"/>
            </a:schemeClr>
          </a:solidFill>
          <a:ln w="3175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pPr algn="ctr" eaLnBrk="1" hangingPunct="1">
              <a:buNone/>
            </a:pPr>
            <a:r>
              <a:rPr lang="en-US" altLang="zh-CN" sz="2800" b="1" i="1" dirty="0"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Cinema, cinema, where is the cinema?</a:t>
            </a:r>
            <a:endParaRPr lang="en-US" altLang="zh-CN" sz="2800" b="1" i="1" dirty="0">
              <a:latin typeface="Comic Sans MS" panose="030F0702030302020204" pitchFamily="66" charset="0"/>
              <a:ea typeface="宋体" panose="02010600030101010101" pitchFamily="2" charset="-122"/>
              <a:cs typeface="Comic Sans MS" panose="030F0702030302020204" pitchFamily="66" charset="0"/>
            </a:endParaRPr>
          </a:p>
          <a:p>
            <a:pPr algn="ctr" eaLnBrk="1" hangingPunct="1">
              <a:buNone/>
            </a:pPr>
            <a:r>
              <a:rPr lang="en-US" altLang="zh-CN" sz="2800" b="1" i="1" dirty="0">
                <a:solidFill>
                  <a:srgbClr val="FF33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It’s near the booksto</a:t>
            </a:r>
            <a:r>
              <a:rPr lang="en-US" altLang="zh-CN" sz="2800" b="1" i="1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re.</a:t>
            </a:r>
            <a:endParaRPr lang="en-US" altLang="zh-CN" sz="2800" b="1" i="1" dirty="0">
              <a:solidFill>
                <a:srgbClr val="FF0000"/>
              </a:solidFill>
              <a:latin typeface="Comic Sans MS" panose="030F0702030302020204" pitchFamily="66" charset="0"/>
              <a:ea typeface="宋体" panose="02010600030101010101" pitchFamily="2" charset="-122"/>
              <a:cs typeface="Comic Sans MS" panose="030F0702030302020204" pitchFamily="66" charset="0"/>
            </a:endParaRPr>
          </a:p>
          <a:p>
            <a:pPr algn="ctr" eaLnBrk="1" hangingPunct="1">
              <a:buNone/>
            </a:pPr>
            <a:r>
              <a:rPr lang="en-US" altLang="zh-CN" sz="2800" b="1" i="1" dirty="0"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Bookstore, bookstore, Where is the bookstore?</a:t>
            </a:r>
            <a:endParaRPr lang="en-US" altLang="zh-CN" sz="2800" b="1" i="1" dirty="0">
              <a:latin typeface="Comic Sans MS" panose="030F0702030302020204" pitchFamily="66" charset="0"/>
              <a:ea typeface="宋体" panose="02010600030101010101" pitchFamily="2" charset="-122"/>
              <a:cs typeface="Comic Sans MS" panose="030F0702030302020204" pitchFamily="66" charset="0"/>
            </a:endParaRPr>
          </a:p>
          <a:p>
            <a:pPr algn="ctr" eaLnBrk="1" hangingPunct="1">
              <a:buNone/>
            </a:pPr>
            <a:r>
              <a:rPr lang="en-US" altLang="zh-CN" sz="2800" b="1" i="1" dirty="0">
                <a:solidFill>
                  <a:srgbClr val="FF33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Hospital. hospital</a:t>
            </a:r>
            <a:r>
              <a:rPr lang="zh-CN" altLang="en-US" sz="2800" b="1" i="1" dirty="0">
                <a:solidFill>
                  <a:srgbClr val="FF33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，</a:t>
            </a:r>
            <a:r>
              <a:rPr lang="en-US" altLang="zh-CN" sz="2800" b="1" i="1" dirty="0">
                <a:solidFill>
                  <a:srgbClr val="FF33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It’s behind the hospit</a:t>
            </a:r>
            <a:r>
              <a:rPr lang="en-US" altLang="zh-CN" sz="2800" b="1" i="1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al.</a:t>
            </a:r>
            <a:endParaRPr lang="en-US" altLang="zh-CN" sz="2800" b="1" i="1" dirty="0">
              <a:solidFill>
                <a:srgbClr val="FF0000"/>
              </a:solidFill>
              <a:latin typeface="Comic Sans MS" panose="030F0702030302020204" pitchFamily="66" charset="0"/>
              <a:ea typeface="宋体" panose="02010600030101010101" pitchFamily="2" charset="-122"/>
              <a:cs typeface="Comic Sans MS" panose="030F0702030302020204" pitchFamily="66" charset="0"/>
            </a:endParaRPr>
          </a:p>
          <a:p>
            <a:pPr algn="ctr" eaLnBrk="1" hangingPunct="1">
              <a:buNone/>
            </a:pPr>
            <a:r>
              <a:rPr lang="en-US" altLang="zh-CN" sz="2800" b="1" i="1" dirty="0"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Where’s the hospital? </a:t>
            </a:r>
            <a:endParaRPr lang="en-US" altLang="zh-CN" sz="2800" b="1" i="1" dirty="0">
              <a:latin typeface="Comic Sans MS" panose="030F0702030302020204" pitchFamily="66" charset="0"/>
              <a:ea typeface="宋体" panose="02010600030101010101" pitchFamily="2" charset="-122"/>
              <a:cs typeface="Comic Sans MS" panose="030F0702030302020204" pitchFamily="66" charset="0"/>
            </a:endParaRPr>
          </a:p>
          <a:p>
            <a:pPr algn="ctr" eaLnBrk="1" hangingPunct="1">
              <a:buNone/>
            </a:pPr>
            <a:r>
              <a:rPr lang="en-US" altLang="zh-CN" sz="2800" b="1" i="1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Museum, museum, It’s next to the museum.</a:t>
            </a:r>
            <a:endParaRPr lang="en-US" altLang="zh-CN" sz="2800" b="1" i="1" dirty="0">
              <a:solidFill>
                <a:srgbClr val="FF66FF"/>
              </a:solidFill>
              <a:latin typeface="Comic Sans MS" panose="030F0702030302020204" pitchFamily="66" charset="0"/>
              <a:ea typeface="宋体" panose="02010600030101010101" pitchFamily="2" charset="-122"/>
              <a:cs typeface="Comic Sans MS" panose="030F0702030302020204" pitchFamily="66" charset="0"/>
            </a:endParaRPr>
          </a:p>
          <a:p>
            <a:pPr algn="ctr" eaLnBrk="1" hangingPunct="1">
              <a:buNone/>
            </a:pPr>
            <a:r>
              <a:rPr lang="en-US" altLang="zh-CN" sz="2800" b="1" i="1" dirty="0"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Where is the museum?</a:t>
            </a:r>
            <a:endParaRPr lang="en-US" altLang="zh-CN" sz="2800" b="1" i="1" dirty="0">
              <a:latin typeface="Comic Sans MS" panose="030F0702030302020204" pitchFamily="66" charset="0"/>
              <a:ea typeface="宋体" panose="02010600030101010101" pitchFamily="2" charset="-122"/>
              <a:cs typeface="Comic Sans MS" panose="030F0702030302020204" pitchFamily="66" charset="0"/>
            </a:endParaRPr>
          </a:p>
          <a:p>
            <a:pPr algn="ctr" eaLnBrk="1" hangingPunct="1">
              <a:buNone/>
            </a:pPr>
            <a:r>
              <a:rPr lang="en-US" altLang="zh-CN" sz="2800" b="1" i="1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Restaurant, restaurant, It’s in front of the restaurant.</a:t>
            </a:r>
            <a:endParaRPr lang="en-US" altLang="zh-CN" sz="2800" b="1" i="1" dirty="0">
              <a:solidFill>
                <a:srgbClr val="FF66FF"/>
              </a:solidFill>
              <a:latin typeface="Comic Sans MS" panose="030F0702030302020204" pitchFamily="66" charset="0"/>
              <a:ea typeface="宋体" panose="02010600030101010101" pitchFamily="2" charset="-122"/>
              <a:cs typeface="Comic Sans MS" panose="030F0702030302020204" pitchFamily="66" charset="0"/>
            </a:endParaRPr>
          </a:p>
          <a:p>
            <a:pPr algn="ctr" eaLnBrk="1" hangingPunct="1">
              <a:buNone/>
            </a:pPr>
            <a:r>
              <a:rPr lang="en-US" altLang="zh-CN" sz="2800" b="1" i="1" dirty="0"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Where is the restaurant?</a:t>
            </a:r>
            <a:endParaRPr lang="en-US" altLang="zh-CN" sz="2800" b="1" i="1" dirty="0">
              <a:latin typeface="Comic Sans MS" panose="030F0702030302020204" pitchFamily="66" charset="0"/>
              <a:ea typeface="宋体" panose="02010600030101010101" pitchFamily="2" charset="-122"/>
              <a:cs typeface="Comic Sans MS" panose="030F0702030302020204" pitchFamily="66" charset="0"/>
            </a:endParaRPr>
          </a:p>
          <a:p>
            <a:pPr algn="ctr" eaLnBrk="1" hangingPunct="1">
              <a:buNone/>
            </a:pPr>
            <a:r>
              <a:rPr lang="en-US" altLang="zh-CN" sz="2800" b="1" i="1" dirty="0"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I don’t know, I don’t know.</a:t>
            </a:r>
            <a:endParaRPr lang="zh-CN" altLang="en-US" sz="2800" b="1" i="1" dirty="0">
              <a:latin typeface="Comic Sans MS" panose="030F0702030302020204" pitchFamily="66" charset="0"/>
              <a:ea typeface="宋体" panose="02010600030101010101" pitchFamily="2" charset="-122"/>
              <a:cs typeface="Comic Sans MS" panose="030F0702030302020204" pitchFamily="66" charset="0"/>
            </a:endParaRPr>
          </a:p>
          <a:p>
            <a:pPr algn="ctr" eaLnBrk="1" hangingPunct="1">
              <a:buNone/>
            </a:pPr>
            <a:r>
              <a:rPr lang="en-US" altLang="zh-CN" sz="2800" b="1" i="1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Robin can go with you.</a:t>
            </a:r>
            <a:endParaRPr lang="en-US" altLang="zh-CN" sz="2800" b="1" i="1" dirty="0">
              <a:solidFill>
                <a:srgbClr val="FF0000"/>
              </a:solidFill>
              <a:latin typeface="Comic Sans MS" panose="030F0702030302020204" pitchFamily="66" charset="0"/>
              <a:ea typeface="宋体" panose="02010600030101010101" pitchFamily="2" charset="-122"/>
              <a:cs typeface="Comic Sans MS" panose="030F0702030302020204" pitchFamily="66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 flipH="1">
            <a:off x="177800" y="4874260"/>
            <a:ext cx="2699385" cy="1571625"/>
            <a:chOff x="1658" y="2531"/>
            <a:chExt cx="3578" cy="2557"/>
          </a:xfrm>
        </p:grpSpPr>
        <p:pic>
          <p:nvPicPr>
            <p:cNvPr id="7" name="图片 6" descr="mike2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92" y="2912"/>
              <a:ext cx="2045" cy="2176"/>
            </a:xfrm>
            <a:prstGeom prst="rect">
              <a:avLst/>
            </a:prstGeom>
          </p:spPr>
        </p:pic>
        <p:pic>
          <p:nvPicPr>
            <p:cNvPr id="16" name="图片 15" descr="robot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658" y="3204"/>
              <a:ext cx="1534" cy="1884"/>
            </a:xfrm>
            <a:prstGeom prst="rect">
              <a:avLst/>
            </a:prstGeom>
          </p:spPr>
        </p:pic>
        <p:pic>
          <p:nvPicPr>
            <p:cNvPr id="9" name="图片 8" descr="吴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1987" y="2531"/>
              <a:ext cx="2136" cy="2557"/>
            </a:xfrm>
            <a:prstGeom prst="rect">
              <a:avLst/>
            </a:prstGeom>
          </p:spPr>
        </p:pic>
      </p:grpSp>
      <p:pic>
        <p:nvPicPr>
          <p:cNvPr id="4" name="剪切的伴奏" descr="C:\Users\HP\Desktop\图片素材\工具\1.png1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rcRect/>
          <a:stretch>
            <a:fillRect/>
          </a:stretch>
        </p:blipFill>
        <p:spPr>
          <a:xfrm>
            <a:off x="4135755" y="157480"/>
            <a:ext cx="1198245" cy="902335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7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8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">
                <p:cTn id="103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410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6" name="文本框 35"/>
          <p:cNvSpPr txBox="1"/>
          <p:nvPr/>
        </p:nvSpPr>
        <p:spPr>
          <a:xfrm>
            <a:off x="1267460" y="316865"/>
            <a:ext cx="32543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ln>
                  <a:solidFill>
                    <a:schemeClr val="bg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Let's </a:t>
            </a:r>
            <a:r>
              <a:rPr lang="en-US" altLang="zh-CN" sz="3200" b="1">
                <a:ln>
                  <a:solidFill>
                    <a:schemeClr val="bg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know</a:t>
            </a:r>
            <a:endParaRPr lang="en-US" altLang="zh-CN" sz="3200" b="1">
              <a:ln>
                <a:solidFill>
                  <a:schemeClr val="bg2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540" y="309880"/>
            <a:ext cx="756920" cy="5905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6" t="2856" r="72204" b="81980"/>
          <a:stretch>
            <a:fillRect/>
          </a:stretch>
        </p:blipFill>
        <p:spPr>
          <a:xfrm>
            <a:off x="429260" y="3869055"/>
            <a:ext cx="2009140" cy="1966595"/>
          </a:xfrm>
          <a:prstGeom prst="ellipse">
            <a:avLst/>
          </a:prstGeom>
          <a:ln>
            <a:solidFill>
              <a:schemeClr val="tx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66"/>
          <a:stretch>
            <a:fillRect/>
          </a:stretch>
        </p:blipFill>
        <p:spPr>
          <a:xfrm>
            <a:off x="2743200" y="1753870"/>
            <a:ext cx="2321560" cy="19367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46495" y="1470660"/>
            <a:ext cx="2578735" cy="201104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92005" y="3690620"/>
            <a:ext cx="1838325" cy="1840865"/>
          </a:xfrm>
          <a:prstGeom prst="ellipse">
            <a:avLst/>
          </a:prstGeom>
          <a:ln>
            <a:solidFill>
              <a:schemeClr val="tx1"/>
            </a:solidFill>
          </a:ln>
        </p:spPr>
      </p:pic>
      <p:sp>
        <p:nvSpPr>
          <p:cNvPr id="14" name="矩形 13"/>
          <p:cNvSpPr/>
          <p:nvPr/>
        </p:nvSpPr>
        <p:spPr>
          <a:xfrm>
            <a:off x="1115695" y="900430"/>
            <a:ext cx="10532110" cy="65087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30000"/>
              </a:lnSpc>
            </a:pPr>
            <a:r>
              <a:rPr lang="en-US" altLang="zh-CN" sz="2800" b="1" kern="100" dirty="0">
                <a:latin typeface="Comic Sans MS" panose="030F0702030302020204" pitchFamily="66" charset="0"/>
              </a:rPr>
              <a:t>These are some ways to help us find a </a:t>
            </a:r>
            <a:r>
              <a:rPr lang="en-US" altLang="zh-CN" sz="2800" b="1" kern="100" dirty="0">
                <a:latin typeface="Comic Sans MS" panose="030F0702030302020204" pitchFamily="66" charset="0"/>
              </a:rPr>
              <a:t>place.</a:t>
            </a:r>
            <a:endParaRPr lang="zh-CN" altLang="en-US" sz="2800" b="1" dirty="0">
              <a:latin typeface="Comic Sans MS" panose="030F0702030302020204" pitchFamily="66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010" y="3893185"/>
            <a:ext cx="3114675" cy="204279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960" y="3893185"/>
            <a:ext cx="3914775" cy="207327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97525" y="4286885"/>
            <a:ext cx="2202815" cy="139763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320" y="3965687"/>
            <a:ext cx="3598015" cy="2040665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6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 descr="5a39067492bfe"/>
          <p:cNvPicPr>
            <a:picLocks noChangeAspect="1"/>
          </p:cNvPicPr>
          <p:nvPr/>
        </p:nvPicPr>
        <p:blipFill>
          <a:blip r:embed="rId1"/>
          <a:srcRect t="77140" b="8834"/>
          <a:stretch>
            <a:fillRect/>
          </a:stretch>
        </p:blipFill>
        <p:spPr>
          <a:xfrm>
            <a:off x="156210" y="5099050"/>
            <a:ext cx="11842750" cy="1383030"/>
          </a:xfrm>
          <a:prstGeom prst="roundRect">
            <a:avLst>
              <a:gd name="adj" fmla="val 6467"/>
            </a:avLst>
          </a:prstGeom>
        </p:spPr>
      </p:pic>
      <p:sp>
        <p:nvSpPr>
          <p:cNvPr id="5123" name="矩形 7170"/>
          <p:cNvSpPr/>
          <p:nvPr/>
        </p:nvSpPr>
        <p:spPr>
          <a:xfrm>
            <a:off x="215265" y="2301240"/>
            <a:ext cx="11817350" cy="259207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pPr eaLnBrk="1" hangingPunct="1">
              <a:buNone/>
            </a:pP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98450" y="1364615"/>
            <a:ext cx="11734165" cy="6508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 sz="2800" b="1" dirty="0">
                <a:latin typeface="Comic Sans MS" panose="030F0702030302020204" pitchFamily="66" charset="0"/>
                <a:cs typeface="Comic Sans MS" panose="030F0702030302020204" pitchFamily="66" charset="0"/>
              </a:rPr>
              <a:t>You are in a car. Which of these can help you find a place?</a:t>
            </a:r>
            <a:endParaRPr lang="en-US" altLang="zh-CN" sz="2800" b="1" dirty="0"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1267460" y="316865"/>
            <a:ext cx="32543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ln>
                  <a:solidFill>
                    <a:schemeClr val="bg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Let's </a:t>
            </a:r>
            <a:r>
              <a:rPr lang="en-US" altLang="zh-CN" sz="3200" b="1">
                <a:ln>
                  <a:solidFill>
                    <a:schemeClr val="bg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answer</a:t>
            </a:r>
            <a:endParaRPr lang="en-US" altLang="zh-CN" sz="3200" b="1">
              <a:ln>
                <a:solidFill>
                  <a:schemeClr val="bg2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540" y="309880"/>
            <a:ext cx="756920" cy="59055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6" t="2856" r="72204" b="81980"/>
          <a:stretch>
            <a:fillRect/>
          </a:stretch>
        </p:blipFill>
        <p:spPr>
          <a:xfrm>
            <a:off x="974090" y="2717800"/>
            <a:ext cx="1795780" cy="1758315"/>
          </a:xfrm>
          <a:prstGeom prst="ellipse">
            <a:avLst/>
          </a:prstGeom>
          <a:ln>
            <a:solidFill>
              <a:schemeClr val="tx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66"/>
          <a:stretch>
            <a:fillRect/>
          </a:stretch>
        </p:blipFill>
        <p:spPr>
          <a:xfrm>
            <a:off x="3486150" y="2523490"/>
            <a:ext cx="2321560" cy="193675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72650" y="2650490"/>
            <a:ext cx="1699895" cy="1702435"/>
          </a:xfrm>
          <a:prstGeom prst="ellipse">
            <a:avLst/>
          </a:prstGeom>
          <a:ln>
            <a:solidFill>
              <a:schemeClr val="tx1"/>
            </a:solidFill>
          </a:ln>
        </p:spPr>
      </p:pic>
      <p:pic>
        <p:nvPicPr>
          <p:cNvPr id="3" name="图片 2" descr="a85098fe709f14bcd05da0c4a0f08331"/>
          <p:cNvPicPr>
            <a:picLocks noChangeAspect="1"/>
          </p:cNvPicPr>
          <p:nvPr/>
        </p:nvPicPr>
        <p:blipFill>
          <a:blip r:embed="rId6"/>
          <a:srcRect t="76471" r="55311"/>
          <a:stretch>
            <a:fillRect/>
          </a:stretch>
        </p:blipFill>
        <p:spPr>
          <a:xfrm flipH="1">
            <a:off x="1178560" y="3736975"/>
            <a:ext cx="3916680" cy="2745105"/>
          </a:xfrm>
          <a:prstGeom prst="rect">
            <a:avLst/>
          </a:prstGeom>
        </p:spPr>
      </p:pic>
      <p:sp>
        <p:nvSpPr>
          <p:cNvPr id="6150" name="流程图: 可选过程 9226"/>
          <p:cNvSpPr/>
          <p:nvPr/>
        </p:nvSpPr>
        <p:spPr>
          <a:xfrm>
            <a:off x="5441315" y="4785995"/>
            <a:ext cx="5744845" cy="1524000"/>
          </a:xfrm>
          <a:prstGeom prst="wedgeRoundRectCallout">
            <a:avLst>
              <a:gd name="adj1" fmla="val -15049"/>
              <a:gd name="adj2" fmla="val -68708"/>
              <a:gd name="adj3" fmla="val 16667"/>
            </a:avLst>
          </a:prstGeom>
          <a:solidFill>
            <a:srgbClr val="FFFF99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pPr eaLnBrk="1" hangingPunct="1">
              <a:buNone/>
            </a:pPr>
            <a:r>
              <a:rPr lang="en-US" altLang="zh-CN" sz="2400" b="1" dirty="0">
                <a:latin typeface="Arial" panose="020B0604020202020204" pitchFamily="34" charset="0"/>
                <a:ea typeface="黑体" panose="02010609060101010101" pitchFamily="49" charset="-122"/>
              </a:rPr>
              <a:t>BDS</a:t>
            </a:r>
            <a:r>
              <a:rPr lang="zh-CN" altLang="en-US" sz="2400" b="1" dirty="0">
                <a:latin typeface="Arial" panose="020B0604020202020204" pitchFamily="34" charset="0"/>
                <a:ea typeface="黑体" panose="02010609060101010101" pitchFamily="49" charset="-122"/>
              </a:rPr>
              <a:t>北斗卫星导航系统，可在全球范围内</a:t>
            </a:r>
            <a:endParaRPr lang="zh-CN" altLang="en-US" sz="2400" b="1" dirty="0"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pPr eaLnBrk="1" hangingPunct="1">
              <a:buNone/>
            </a:pPr>
            <a:r>
              <a:rPr lang="zh-CN" altLang="en-US" sz="2400" b="1" dirty="0">
                <a:latin typeface="Arial" panose="020B0604020202020204" pitchFamily="34" charset="0"/>
                <a:ea typeface="黑体" panose="02010609060101010101" pitchFamily="49" charset="-122"/>
              </a:rPr>
              <a:t>全天候、全天时为各类用户提供高精度、</a:t>
            </a:r>
            <a:endParaRPr lang="zh-CN" altLang="en-US" sz="2400" b="1" dirty="0"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pPr eaLnBrk="1" hangingPunct="1">
              <a:buNone/>
            </a:pPr>
            <a:r>
              <a:rPr lang="zh-CN" altLang="en-US" sz="2400" b="1" dirty="0">
                <a:latin typeface="Arial" panose="020B0604020202020204" pitchFamily="34" charset="0"/>
                <a:ea typeface="黑体" panose="02010609060101010101" pitchFamily="49" charset="-122"/>
              </a:rPr>
              <a:t>高可靠定位、导航、授时</a:t>
            </a:r>
            <a:r>
              <a:rPr lang="zh-CN" altLang="en-US" sz="2400" b="1" dirty="0">
                <a:latin typeface="Arial" panose="020B0604020202020204" pitchFamily="34" charset="0"/>
                <a:ea typeface="黑体" panose="02010609060101010101" pitchFamily="49" charset="-122"/>
              </a:rPr>
              <a:t>服务。</a:t>
            </a:r>
            <a:endParaRPr lang="zh-CN" altLang="en-US" sz="2400" b="1" dirty="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15760" y="2717800"/>
            <a:ext cx="2084070" cy="1292225"/>
          </a:xfrm>
          <a:prstGeom prst="rect">
            <a:avLst/>
          </a:prstGeom>
        </p:spPr>
      </p:pic>
      <p:pic>
        <p:nvPicPr>
          <p:cNvPr id="8" name="图片 7" descr="cf2068c5b1e62b742c05760be3f8302e"/>
          <p:cNvPicPr>
            <a:picLocks noChangeAspect="1"/>
          </p:cNvPicPr>
          <p:nvPr/>
        </p:nvPicPr>
        <p:blipFill>
          <a:blip r:embed="rId8"/>
          <a:srcRect l="4675" t="-2160" r="51527" b="67672"/>
          <a:stretch>
            <a:fillRect/>
          </a:stretch>
        </p:blipFill>
        <p:spPr>
          <a:xfrm>
            <a:off x="7107555" y="3625850"/>
            <a:ext cx="1439545" cy="1160145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15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同侧圆角矩形 3"/>
          <p:cNvSpPr/>
          <p:nvPr/>
        </p:nvSpPr>
        <p:spPr>
          <a:xfrm flipV="1">
            <a:off x="212725" y="4276090"/>
            <a:ext cx="11766550" cy="2276475"/>
          </a:xfrm>
          <a:prstGeom prst="round2SameRect">
            <a:avLst/>
          </a:prstGeom>
          <a:blipFill>
            <a:blip r:embed="rId1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 descr="a033970f2ef7af3d7bbc59fc938e861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310" y="1627505"/>
            <a:ext cx="6858000" cy="53105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81635" y="2110105"/>
            <a:ext cx="3016250" cy="4442460"/>
          </a:xfrm>
          <a:prstGeom prst="rect">
            <a:avLst/>
          </a:prstGeom>
        </p:spPr>
      </p:pic>
      <p:pic>
        <p:nvPicPr>
          <p:cNvPr id="16" name="图片 15" descr="robo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853805" y="3358515"/>
            <a:ext cx="2659380" cy="288353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78790" y="403860"/>
            <a:ext cx="107340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altLang="zh-CN" sz="3200" b="1" dirty="0">
                <a:latin typeface="Comic Sans MS" panose="030F0702030302020204" pitchFamily="66" charset="0"/>
                <a:cs typeface="Comic Sans MS" panose="030F0702030302020204" pitchFamily="66" charset="0"/>
              </a:rPr>
              <a:t>Wu Binbin</a:t>
            </a:r>
            <a:r>
              <a:rPr lang="en-US" altLang="zh-CN" sz="3200" b="1" dirty="0" err="1">
                <a:latin typeface="Comic Sans MS" panose="030F0702030302020204" pitchFamily="66" charset="0"/>
                <a:cs typeface="Comic Sans MS" panose="030F0702030302020204" pitchFamily="66" charset="0"/>
              </a:rPr>
              <a:t>’s</a:t>
            </a:r>
            <a:r>
              <a:rPr lang="en-US" altLang="zh-CN" sz="3200" b="1" dirty="0">
                <a:latin typeface="Comic Sans MS" panose="030F0702030302020204" pitchFamily="66" charset="0"/>
                <a:cs typeface="Comic Sans MS" panose="030F0702030302020204" pitchFamily="66" charset="0"/>
              </a:rPr>
              <a:t> grandpa gave Robin a new feature.</a:t>
            </a:r>
            <a:endParaRPr lang="en-US" altLang="zh-CN" sz="3200" b="1" dirty="0"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79040" y="2804160"/>
            <a:ext cx="1601470" cy="124904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8030845" y="604520"/>
            <a:ext cx="40201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feature </a:t>
            </a:r>
            <a:r>
              <a:rPr lang="zh-CN" altLang="en-US" sz="3200" b="1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特色，</a:t>
            </a:r>
            <a:r>
              <a:rPr lang="zh-CN" altLang="en-US" sz="3200" b="1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功能</a:t>
            </a:r>
            <a:endParaRPr lang="zh-CN" altLang="en-US" sz="3200" b="1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78790" y="1061720"/>
            <a:ext cx="446913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altLang="zh-CN" sz="3200" b="1" dirty="0">
                <a:latin typeface="Comic Sans MS" panose="030F0702030302020204" pitchFamily="66" charset="0"/>
                <a:cs typeface="Comic Sans MS" panose="030F0702030302020204" pitchFamily="66" charset="0"/>
              </a:rPr>
              <a:t>Now Robin has </a:t>
            </a:r>
            <a:r>
              <a:rPr lang="en-US" altLang="zh-CN" sz="3200" b="1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BDS</a:t>
            </a:r>
            <a:r>
              <a:rPr lang="en-US" altLang="zh-CN" sz="3200" b="1" dirty="0">
                <a:latin typeface="Comic Sans MS" panose="030F0702030302020204" pitchFamily="66" charset="0"/>
                <a:cs typeface="Comic Sans MS" panose="030F0702030302020204" pitchFamily="66" charset="0"/>
              </a:rPr>
              <a:t>.</a:t>
            </a:r>
            <a:endParaRPr lang="en-US" altLang="zh-CN" sz="3200" b="1" dirty="0"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557344 0.190463 " pathEditMode="relative" ptsTypes=""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 animBg="1"/>
      <p:bldP spid="12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文本框 6"/>
          <p:cNvSpPr txBox="1"/>
          <p:nvPr/>
        </p:nvSpPr>
        <p:spPr>
          <a:xfrm>
            <a:off x="626745" y="991235"/>
            <a:ext cx="11155045" cy="650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800" b="1" dirty="0">
                <a:latin typeface="Comic Sans MS" panose="030F0702030302020204" pitchFamily="66" charset="0"/>
                <a:cs typeface="Comic Sans MS" panose="030F0702030302020204" pitchFamily="66" charset="0"/>
              </a:rPr>
              <a:t>Wu Binbi</a:t>
            </a:r>
            <a:r>
              <a:rPr lang="en-US" altLang="zh-CN" sz="2800" b="1" dirty="0" err="1">
                <a:latin typeface="Comic Sans MS" panose="030F0702030302020204" pitchFamily="66" charset="0"/>
                <a:cs typeface="Comic Sans MS" panose="030F0702030302020204" pitchFamily="66" charset="0"/>
              </a:rPr>
              <a:t>n</a:t>
            </a:r>
            <a:r>
              <a:rPr lang="en-US" altLang="zh-CN" sz="2800" b="1" dirty="0">
                <a:latin typeface="Comic Sans MS" panose="030F0702030302020204" pitchFamily="66" charset="0"/>
                <a:cs typeface="Comic Sans MS" panose="030F0702030302020204" pitchFamily="66" charset="0"/>
              </a:rPr>
              <a:t> and his friends wanted to go to Italian restaurant. </a:t>
            </a:r>
            <a:endParaRPr lang="en-US" altLang="zh-CN" sz="2800" b="1" dirty="0"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36007" y="1781851"/>
            <a:ext cx="8908415" cy="602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800" b="1" dirty="0">
                <a:latin typeface="Comic Sans MS" panose="030F0702030302020204" pitchFamily="66" charset="0"/>
                <a:cs typeface="Comic Sans MS" panose="030F0702030302020204" pitchFamily="66" charset="0"/>
              </a:rPr>
              <a:t>Read the text quickly and answer the question.</a:t>
            </a:r>
            <a:endParaRPr lang="en-US" altLang="zh-CN" sz="2800" b="1" dirty="0"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82880" y="2654935"/>
            <a:ext cx="11828780" cy="2039620"/>
            <a:chOff x="288" y="4181"/>
            <a:chExt cx="18628" cy="3212"/>
          </a:xfrm>
        </p:grpSpPr>
        <p:sp>
          <p:nvSpPr>
            <p:cNvPr id="14" name="矩形 13"/>
            <p:cNvSpPr/>
            <p:nvPr/>
          </p:nvSpPr>
          <p:spPr>
            <a:xfrm>
              <a:off x="288" y="4181"/>
              <a:ext cx="18628" cy="321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11" name="矩形 10"/>
            <p:cNvSpPr/>
            <p:nvPr/>
          </p:nvSpPr>
          <p:spPr>
            <a:xfrm>
              <a:off x="673" y="4707"/>
              <a:ext cx="18243" cy="21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US" altLang="zh-CN" sz="2800" b="1" dirty="0">
                  <a:latin typeface="Comic Sans MS" panose="030F0702030302020204" pitchFamily="66" charset="0"/>
                  <a:ea typeface="楷体" panose="02010609060101010101" pitchFamily="49" charset="-122"/>
                </a:rPr>
                <a:t>What is Robin’s new feature? </a:t>
              </a:r>
              <a:endParaRPr lang="zh-CN" altLang="zh-CN" sz="2800" b="1" dirty="0">
                <a:latin typeface="Comic Sans MS" panose="030F0702030302020204" pitchFamily="66" charset="0"/>
                <a:ea typeface="楷体" panose="02010609060101010101" pitchFamily="49" charset="-122"/>
              </a:endParaRPr>
            </a:p>
            <a:p>
              <a:pPr>
                <a:spcAft>
                  <a:spcPts val="0"/>
                </a:spcAft>
              </a:pPr>
              <a:r>
                <a:rPr lang="zh-CN" altLang="en-US" sz="4800" b="1" dirty="0">
                  <a:latin typeface="楷体_GB2312" panose="02010609030101010101" pitchFamily="49" charset="-122"/>
                  <a:ea typeface="楷体_GB2312" panose="02010609030101010101" pitchFamily="49" charset="-122"/>
                  <a:sym typeface="宋体" panose="02010600030101010101" pitchFamily="2" charset="-122"/>
                </a:rPr>
                <a:t>□</a:t>
              </a:r>
              <a:r>
                <a:rPr lang="en-US" altLang="zh-CN" sz="2800" b="1" dirty="0">
                  <a:latin typeface="Comic Sans MS" panose="030F0702030302020204" pitchFamily="66" charset="0"/>
                  <a:ea typeface="楷体" panose="02010609060101010101" pitchFamily="49" charset="-122"/>
                </a:rPr>
                <a:t>He can find food.                 </a:t>
              </a:r>
              <a:r>
                <a:rPr lang="zh-CN" altLang="en-US" sz="5400" b="1" dirty="0">
                  <a:latin typeface="楷体_GB2312" panose="02010609030101010101" pitchFamily="49" charset="-122"/>
                  <a:ea typeface="楷体_GB2312" panose="02010609030101010101" pitchFamily="49" charset="-122"/>
                  <a:sym typeface="宋体" panose="02010600030101010101" pitchFamily="2" charset="-122"/>
                </a:rPr>
                <a:t>□</a:t>
              </a:r>
              <a:r>
                <a:rPr lang="en-US" altLang="zh-CN" sz="2800" b="1" dirty="0">
                  <a:latin typeface="Comic Sans MS" panose="030F0702030302020204" pitchFamily="66" charset="0"/>
                  <a:ea typeface="楷体" panose="02010609060101010101" pitchFamily="49" charset="-122"/>
                </a:rPr>
                <a:t>He can find the way. </a:t>
              </a:r>
              <a:endParaRPr lang="zh-CN" altLang="zh-CN" sz="2800" b="1" dirty="0">
                <a:latin typeface="Comic Sans MS" panose="030F0702030302020204" pitchFamily="66" charset="0"/>
                <a:ea typeface="楷体" panose="02010609060101010101" pitchFamily="49" charset="-122"/>
              </a:endParaRPr>
            </a:p>
          </p:txBody>
        </p:sp>
      </p:grpSp>
      <p:sp>
        <p:nvSpPr>
          <p:cNvPr id="36" name="文本框 35"/>
          <p:cNvSpPr txBox="1"/>
          <p:nvPr/>
        </p:nvSpPr>
        <p:spPr>
          <a:xfrm>
            <a:off x="1267460" y="316865"/>
            <a:ext cx="32543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ln>
                  <a:solidFill>
                    <a:schemeClr val="bg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Fast reading</a:t>
            </a:r>
            <a:endParaRPr lang="en-US" altLang="zh-CN" sz="3200" b="1">
              <a:ln>
                <a:solidFill>
                  <a:schemeClr val="bg2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540" y="309880"/>
            <a:ext cx="756920" cy="590550"/>
          </a:xfrm>
          <a:prstGeom prst="rect">
            <a:avLst/>
          </a:prstGeom>
        </p:spPr>
      </p:pic>
      <p:pic>
        <p:nvPicPr>
          <p:cNvPr id="6" name="图片 5" descr="5a39067492bfe"/>
          <p:cNvPicPr>
            <a:picLocks noChangeAspect="1"/>
          </p:cNvPicPr>
          <p:nvPr/>
        </p:nvPicPr>
        <p:blipFill>
          <a:blip r:embed="rId2"/>
          <a:srcRect t="77140" b="8834"/>
          <a:stretch>
            <a:fillRect/>
          </a:stretch>
        </p:blipFill>
        <p:spPr>
          <a:xfrm>
            <a:off x="156210" y="5537200"/>
            <a:ext cx="11842750" cy="944880"/>
          </a:xfrm>
          <a:prstGeom prst="roundRect">
            <a:avLst>
              <a:gd name="adj" fmla="val 6467"/>
            </a:avLst>
          </a:prstGeom>
        </p:spPr>
      </p:pic>
      <p:grpSp>
        <p:nvGrpSpPr>
          <p:cNvPr id="4" name="组合 3"/>
          <p:cNvGrpSpPr/>
          <p:nvPr/>
        </p:nvGrpSpPr>
        <p:grpSpPr>
          <a:xfrm>
            <a:off x="5121275" y="4694555"/>
            <a:ext cx="3131185" cy="1759585"/>
            <a:chOff x="11150" y="5775"/>
            <a:chExt cx="6714" cy="3497"/>
          </a:xfrm>
        </p:grpSpPr>
        <p:pic>
          <p:nvPicPr>
            <p:cNvPr id="2" name="图片 1" descr="mike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698" y="6209"/>
              <a:ext cx="3166" cy="2976"/>
            </a:xfrm>
            <a:prstGeom prst="rect">
              <a:avLst/>
            </a:prstGeom>
          </p:spPr>
        </p:pic>
        <p:pic>
          <p:nvPicPr>
            <p:cNvPr id="16" name="图片 15" descr="robot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11150" y="6696"/>
              <a:ext cx="2376" cy="2576"/>
            </a:xfrm>
            <a:prstGeom prst="rect">
              <a:avLst/>
            </a:prstGeom>
          </p:spPr>
        </p:pic>
        <p:pic>
          <p:nvPicPr>
            <p:cNvPr id="17" name="图片 16" descr="吴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12251" y="5775"/>
              <a:ext cx="3307" cy="3497"/>
            </a:xfrm>
            <a:prstGeom prst="rect">
              <a:avLst/>
            </a:prstGeom>
          </p:spPr>
        </p:pic>
      </p:grpSp>
      <p:grpSp>
        <p:nvGrpSpPr>
          <p:cNvPr id="8" name="组合 7"/>
          <p:cNvGrpSpPr/>
          <p:nvPr/>
        </p:nvGrpSpPr>
        <p:grpSpPr>
          <a:xfrm>
            <a:off x="8252460" y="4401820"/>
            <a:ext cx="2868930" cy="1772285"/>
            <a:chOff x="12996" y="6932"/>
            <a:chExt cx="4518" cy="2791"/>
          </a:xfrm>
        </p:grpSpPr>
        <p:sp>
          <p:nvSpPr>
            <p:cNvPr id="5" name="椭圆形标注 4"/>
            <p:cNvSpPr/>
            <p:nvPr/>
          </p:nvSpPr>
          <p:spPr>
            <a:xfrm>
              <a:off x="12996" y="7393"/>
              <a:ext cx="4518" cy="2330"/>
            </a:xfrm>
            <a:prstGeom prst="wedgeEllipseCallout">
              <a:avLst>
                <a:gd name="adj1" fmla="val -58462"/>
                <a:gd name="adj2" fmla="val -9361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3" name="图片 2" descr="t012cfcbf4e2c54a91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905" y="6932"/>
              <a:ext cx="2686" cy="2791"/>
            </a:xfrm>
            <a:prstGeom prst="rect">
              <a:avLst/>
            </a:prstGeom>
          </p:spPr>
        </p:pic>
      </p:grpSp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/>
      <p:bldP spid="10" grpId="1"/>
      <p:bldP spid="7" grpId="2"/>
      <p:bldP spid="10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3" name="矩形 7170"/>
          <p:cNvSpPr/>
          <p:nvPr/>
        </p:nvSpPr>
        <p:spPr>
          <a:xfrm>
            <a:off x="187325" y="1574800"/>
            <a:ext cx="11817350" cy="45796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pPr eaLnBrk="1" hangingPunct="1">
              <a:buNone/>
            </a:pP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10244" name="图片 13314" descr="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4515" y="1914525"/>
            <a:ext cx="2335530" cy="1812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5" name="图片 13315" descr="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0910" y="1914525"/>
            <a:ext cx="2378075" cy="18865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7" name="图片 16385" descr="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515" y="4067175"/>
            <a:ext cx="2335530" cy="1987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8" name="图片 16386" descr="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0910" y="4090670"/>
            <a:ext cx="2377440" cy="19386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矩形 7"/>
          <p:cNvSpPr/>
          <p:nvPr/>
        </p:nvSpPr>
        <p:spPr>
          <a:xfrm>
            <a:off x="4072445" y="216350"/>
            <a:ext cx="3723260" cy="65087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30000"/>
              </a:lnSpc>
              <a:spcAft>
                <a:spcPts val="0"/>
              </a:spcAft>
            </a:pPr>
            <a:r>
              <a:rPr lang="en-US" altLang="zh-CN" sz="2800" b="1" dirty="0">
                <a:latin typeface="Comic Sans MS" panose="030F0702030302020204" pitchFamily="66" charset="0"/>
                <a:ea typeface="楷体" panose="02010609060101010101" pitchFamily="49" charset="-122"/>
              </a:rPr>
              <a:t>Robin has BDS!</a:t>
            </a:r>
            <a:endParaRPr lang="en-US" altLang="zh-CN" sz="2800" b="1" dirty="0">
              <a:latin typeface="Comic Sans MS" panose="030F0702030302020204" pitchFamily="66" charset="0"/>
              <a:ea typeface="楷体" panose="02010609060101010101" pitchFamily="49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64515" y="819150"/>
            <a:ext cx="10784840" cy="755650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en-US" altLang="zh-CN" sz="2400" b="1" dirty="0">
                <a:latin typeface="Comic Sans MS" panose="030F0702030302020204" pitchFamily="66" charset="0"/>
                <a:ea typeface="楷体" panose="02010609060101010101" pitchFamily="49" charset="-122"/>
              </a:rPr>
              <a:t>Wu Binbi</a:t>
            </a:r>
            <a:r>
              <a:rPr lang="en-US" altLang="zh-CN" sz="2400" b="1" dirty="0" err="1">
                <a:latin typeface="Comic Sans MS" panose="030F0702030302020204" pitchFamily="66" charset="0"/>
                <a:ea typeface="楷体" panose="02010609060101010101" pitchFamily="49" charset="-122"/>
              </a:rPr>
              <a:t>n’s</a:t>
            </a:r>
            <a:r>
              <a:rPr lang="en-US" altLang="zh-CN" sz="2400" b="1" dirty="0">
                <a:latin typeface="Comic Sans MS" panose="030F0702030302020204" pitchFamily="66" charset="0"/>
                <a:ea typeface="楷体" panose="02010609060101010101" pitchFamily="49" charset="-122"/>
              </a:rPr>
              <a:t> grandpa gave Robin a new feature. He now has BDS. </a:t>
            </a:r>
            <a:endParaRPr lang="en-US" altLang="zh-CN" sz="2400" b="1" dirty="0">
              <a:latin typeface="Comic Sans MS" panose="030F0702030302020204" pitchFamily="66" charset="0"/>
              <a:ea typeface="楷体" panose="02010609060101010101" pitchFamily="49" charset="-122"/>
            </a:endParaRP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en-US" altLang="zh-CN" sz="2400" b="1" dirty="0">
                <a:latin typeface="Comic Sans MS" panose="030F0702030302020204" pitchFamily="66" charset="0"/>
                <a:ea typeface="楷体" panose="02010609060101010101" pitchFamily="49" charset="-122"/>
              </a:rPr>
              <a:t>He can help the boys find the Italian restaurant.</a:t>
            </a:r>
            <a:endParaRPr lang="en-US" altLang="zh-CN" sz="2400" b="1" dirty="0">
              <a:latin typeface="Comic Sans MS" panose="030F0702030302020204" pitchFamily="66" charset="0"/>
              <a:ea typeface="楷体" panose="02010609060101010101" pitchFamily="49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004185" y="1667510"/>
            <a:ext cx="2954655" cy="230695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altLang="zh-CN" sz="2000" b="1" i="1" dirty="0">
                <a:solidFill>
                  <a:srgbClr val="0070C0"/>
                </a:solidFill>
                <a:latin typeface="Comic Sans MS" panose="030F0702030302020204" pitchFamily="66" charset="0"/>
              </a:rPr>
              <a:t>Robin: </a:t>
            </a:r>
            <a:endParaRPr lang="en-US" altLang="zh-CN" sz="2000" b="1" i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altLang="zh-CN" sz="2000" b="1" dirty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We’re in front of the cinema. Let’s go straight and turn </a:t>
            </a:r>
            <a:endParaRPr lang="en-US" altLang="zh-CN" sz="2000" b="1" dirty="0">
              <a:solidFill>
                <a:srgbClr val="000000"/>
              </a:solidFill>
              <a:latin typeface="Comic Sans MS" panose="030F0702030302020204" pitchFamily="66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altLang="zh-CN" sz="2000" b="1" dirty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eft at the bookstore. Follow me, please!</a:t>
            </a:r>
            <a:r>
              <a:rPr lang="en-US" altLang="zh-CN" sz="2000" b="1" i="1" dirty="0">
                <a:solidFill>
                  <a:srgbClr val="0070C0"/>
                </a:solidFill>
                <a:latin typeface="Comic Sans MS" panose="030F0702030302020204" pitchFamily="66" charset="0"/>
              </a:rPr>
              <a:t>  </a:t>
            </a:r>
            <a:endParaRPr lang="en-US" altLang="zh-CN" sz="2000" b="1" i="1" dirty="0">
              <a:solidFill>
                <a:srgbClr val="0070C0"/>
              </a:solidFill>
              <a:latin typeface="Comic Sans MS" panose="030F0702030302020204" pitchFamily="66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8441055" y="1667510"/>
            <a:ext cx="3563620" cy="19380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altLang="zh-CN" sz="2000" b="1" i="1" dirty="0">
                <a:solidFill>
                  <a:srgbClr val="0070C0"/>
                </a:solidFill>
                <a:latin typeface="Comic Sans MS" panose="030F0702030302020204" pitchFamily="66" charset="0"/>
              </a:rPr>
              <a:t>Mike: </a:t>
            </a:r>
            <a:r>
              <a:rPr lang="en-US" altLang="zh-CN" sz="2000" b="1" dirty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Is it far? </a:t>
            </a:r>
            <a:endParaRPr lang="en-US" altLang="zh-CN" sz="2000" b="1" dirty="0">
              <a:solidFill>
                <a:srgbClr val="000000"/>
              </a:solidFill>
              <a:latin typeface="Comic Sans MS" panose="030F0702030302020204" pitchFamily="66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altLang="zh-CN" sz="2000" b="1" i="1" dirty="0">
                <a:solidFill>
                  <a:srgbClr val="0070C0"/>
                </a:solidFill>
                <a:latin typeface="Comic Sans MS" panose="030F0702030302020204" pitchFamily="66" charset="0"/>
              </a:rPr>
              <a:t>Robin: </a:t>
            </a:r>
            <a:r>
              <a:rPr lang="en-US" altLang="zh-CN" sz="2000" b="1" dirty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No. Now we are behind the hospital. Let’s turn right and  then turn right again.</a:t>
            </a:r>
            <a:endParaRPr lang="en-US" altLang="zh-CN" sz="2000" b="1" i="1" dirty="0">
              <a:solidFill>
                <a:srgbClr val="0070C0"/>
              </a:solidFill>
              <a:latin typeface="Comic Sans MS" panose="030F0702030302020204" pitchFamily="66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042285" y="4646295"/>
            <a:ext cx="2969260" cy="82994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altLang="zh-CN" sz="2000" b="1" i="1" dirty="0">
                <a:solidFill>
                  <a:srgbClr val="0070C0"/>
                </a:solidFill>
                <a:latin typeface="Comic Sans MS" panose="030F0702030302020204" pitchFamily="66" charset="0"/>
              </a:rPr>
              <a:t>Mike: </a:t>
            </a:r>
            <a:r>
              <a:rPr lang="en-US" altLang="zh-CN" sz="2000" b="1" dirty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There is the restaurant! </a:t>
            </a:r>
            <a:endParaRPr lang="en-US" altLang="zh-CN" sz="2000" b="1" i="1" dirty="0">
              <a:solidFill>
                <a:srgbClr val="0070C0"/>
              </a:solidFill>
              <a:latin typeface="Comic Sans MS" panose="030F0702030302020204" pitchFamily="66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8375015" y="4251960"/>
            <a:ext cx="3629660" cy="156845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altLang="zh-CN" sz="2000" b="1" i="1" dirty="0">
                <a:solidFill>
                  <a:srgbClr val="0070C0"/>
                </a:solidFill>
                <a:latin typeface="Comic Sans MS" panose="030F0702030302020204" pitchFamily="66" charset="0"/>
              </a:rPr>
              <a:t>Robin: </a:t>
            </a:r>
            <a:r>
              <a:rPr lang="en-US" altLang="zh-CN" sz="2000" b="1" dirty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My new BDS works! </a:t>
            </a:r>
            <a:endParaRPr lang="zh-CN" altLang="zh-CN" sz="2000" b="1" dirty="0">
              <a:solidFill>
                <a:srgbClr val="000000"/>
              </a:solidFill>
              <a:latin typeface="Comic Sans MS" panose="030F0702030302020204" pitchFamily="66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altLang="zh-CN" sz="2000" b="1" i="1" dirty="0">
                <a:solidFill>
                  <a:srgbClr val="0070C0"/>
                </a:solidFill>
                <a:latin typeface="Comic Sans MS" panose="030F0702030302020204" pitchFamily="66" charset="0"/>
              </a:rPr>
              <a:t>Wu Binbi</a:t>
            </a:r>
            <a:r>
              <a:rPr lang="en-US" altLang="zh-CN" sz="2000" b="1" i="1" dirty="0" err="1">
                <a:solidFill>
                  <a:srgbClr val="0070C0"/>
                </a:solidFill>
                <a:latin typeface="Comic Sans MS" panose="030F0702030302020204" pitchFamily="66" charset="0"/>
              </a:rPr>
              <a:t>n</a:t>
            </a:r>
            <a:r>
              <a:rPr lang="en-US" altLang="zh-CN" sz="2000" b="1" i="1" dirty="0">
                <a:solidFill>
                  <a:srgbClr val="0070C0"/>
                </a:solidFill>
                <a:latin typeface="Comic Sans MS" panose="030F0702030302020204" pitchFamily="66" charset="0"/>
              </a:rPr>
              <a:t>: </a:t>
            </a:r>
            <a:r>
              <a:rPr lang="en-US" altLang="zh-CN" sz="2000" b="1" dirty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Yes! I’ll tell Grandpa. But let’s eat first. I’m so hungry!</a:t>
            </a:r>
            <a:endParaRPr lang="en-US" altLang="zh-CN" sz="2000" b="1" dirty="0">
              <a:solidFill>
                <a:srgbClr val="000000"/>
              </a:solidFill>
              <a:latin typeface="Comic Sans MS" panose="030F0702030302020204" pitchFamily="66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cxnSp>
        <p:nvCxnSpPr>
          <p:cNvPr id="24" name="直接连接符 23"/>
          <p:cNvCxnSpPr/>
          <p:nvPr/>
        </p:nvCxnSpPr>
        <p:spPr>
          <a:xfrm flipV="1">
            <a:off x="646430" y="1533525"/>
            <a:ext cx="6783705" cy="412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文本框 6"/>
          <p:cNvSpPr txBox="1"/>
          <p:nvPr/>
        </p:nvSpPr>
        <p:spPr>
          <a:xfrm>
            <a:off x="626745" y="991235"/>
            <a:ext cx="11565255" cy="650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800" b="1" dirty="0">
                <a:latin typeface="Comic Sans MS" panose="030F0702030302020204" pitchFamily="66" charset="0"/>
                <a:cs typeface="Comic Sans MS" panose="030F0702030302020204" pitchFamily="66" charset="0"/>
              </a:rPr>
              <a:t>Wu Binbi</a:t>
            </a:r>
            <a:r>
              <a:rPr lang="en-US" altLang="zh-CN" sz="2800" b="1" dirty="0" err="1">
                <a:latin typeface="Comic Sans MS" panose="030F0702030302020204" pitchFamily="66" charset="0"/>
                <a:cs typeface="Comic Sans MS" panose="030F0702030302020204" pitchFamily="66" charset="0"/>
              </a:rPr>
              <a:t>n</a:t>
            </a:r>
            <a:r>
              <a:rPr lang="en-US" altLang="zh-CN" sz="2800" b="1" dirty="0">
                <a:latin typeface="Comic Sans MS" panose="030F0702030302020204" pitchFamily="66" charset="0"/>
                <a:cs typeface="Comic Sans MS" panose="030F0702030302020204" pitchFamily="66" charset="0"/>
              </a:rPr>
              <a:t> and his friends wanted to go to Italian restaurant. </a:t>
            </a:r>
            <a:endParaRPr lang="en-US" altLang="zh-CN" sz="2800" b="1" dirty="0"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36007" y="1781851"/>
            <a:ext cx="8908415" cy="602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800" b="1" dirty="0">
                <a:latin typeface="Comic Sans MS" panose="030F0702030302020204" pitchFamily="66" charset="0"/>
                <a:cs typeface="Comic Sans MS" panose="030F0702030302020204" pitchFamily="66" charset="0"/>
              </a:rPr>
              <a:t>Read the text quickly and answer the question.</a:t>
            </a:r>
            <a:endParaRPr lang="en-US" altLang="zh-CN" sz="2800" b="1" dirty="0"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82880" y="2654935"/>
            <a:ext cx="11828780" cy="2039620"/>
            <a:chOff x="288" y="4181"/>
            <a:chExt cx="18628" cy="3212"/>
          </a:xfrm>
        </p:grpSpPr>
        <p:sp>
          <p:nvSpPr>
            <p:cNvPr id="14" name="矩形 13"/>
            <p:cNvSpPr/>
            <p:nvPr/>
          </p:nvSpPr>
          <p:spPr>
            <a:xfrm>
              <a:off x="288" y="4181"/>
              <a:ext cx="18628" cy="321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11" name="矩形 10"/>
            <p:cNvSpPr/>
            <p:nvPr/>
          </p:nvSpPr>
          <p:spPr>
            <a:xfrm>
              <a:off x="673" y="4707"/>
              <a:ext cx="18243" cy="21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US" altLang="zh-CN" sz="2800" b="1" dirty="0">
                  <a:latin typeface="Comic Sans MS" panose="030F0702030302020204" pitchFamily="66" charset="0"/>
                  <a:ea typeface="楷体" panose="02010609060101010101" pitchFamily="49" charset="-122"/>
                </a:rPr>
                <a:t>What is Robin’s new feature? </a:t>
              </a:r>
              <a:endParaRPr lang="zh-CN" altLang="zh-CN" sz="2800" b="1" dirty="0">
                <a:latin typeface="Comic Sans MS" panose="030F0702030302020204" pitchFamily="66" charset="0"/>
                <a:ea typeface="楷体" panose="02010609060101010101" pitchFamily="49" charset="-122"/>
              </a:endParaRPr>
            </a:p>
            <a:p>
              <a:pPr>
                <a:spcAft>
                  <a:spcPts val="0"/>
                </a:spcAft>
              </a:pPr>
              <a:r>
                <a:rPr lang="zh-CN" altLang="en-US" sz="4800" b="1" dirty="0">
                  <a:latin typeface="楷体_GB2312" panose="02010609030101010101" pitchFamily="49" charset="-122"/>
                  <a:ea typeface="楷体_GB2312" panose="02010609030101010101" pitchFamily="49" charset="-122"/>
                  <a:sym typeface="宋体" panose="02010600030101010101" pitchFamily="2" charset="-122"/>
                </a:rPr>
                <a:t>□</a:t>
              </a:r>
              <a:r>
                <a:rPr lang="en-US" altLang="zh-CN" sz="2800" b="1" dirty="0">
                  <a:latin typeface="Comic Sans MS" panose="030F0702030302020204" pitchFamily="66" charset="0"/>
                  <a:ea typeface="楷体" panose="02010609060101010101" pitchFamily="49" charset="-122"/>
                </a:rPr>
                <a:t>He can find food.                 </a:t>
              </a:r>
              <a:r>
                <a:rPr lang="zh-CN" altLang="en-US" sz="5400" b="1" dirty="0">
                  <a:latin typeface="楷体_GB2312" panose="02010609030101010101" pitchFamily="49" charset="-122"/>
                  <a:ea typeface="楷体_GB2312" panose="02010609030101010101" pitchFamily="49" charset="-122"/>
                  <a:sym typeface="宋体" panose="02010600030101010101" pitchFamily="2" charset="-122"/>
                </a:rPr>
                <a:t>□</a:t>
              </a:r>
              <a:r>
                <a:rPr lang="en-US" altLang="zh-CN" sz="2800" b="1" dirty="0">
                  <a:latin typeface="Comic Sans MS" panose="030F0702030302020204" pitchFamily="66" charset="0"/>
                  <a:ea typeface="楷体" panose="02010609060101010101" pitchFamily="49" charset="-122"/>
                </a:rPr>
                <a:t>He can find the way. </a:t>
              </a:r>
              <a:endParaRPr lang="zh-CN" altLang="zh-CN" sz="2800" b="1" dirty="0">
                <a:latin typeface="Comic Sans MS" panose="030F0702030302020204" pitchFamily="66" charset="0"/>
                <a:ea typeface="楷体" panose="02010609060101010101" pitchFamily="49" charset="-122"/>
              </a:endParaRPr>
            </a:p>
          </p:txBody>
        </p:sp>
      </p:grpSp>
      <p:sp>
        <p:nvSpPr>
          <p:cNvPr id="13" name=" 2050"/>
          <p:cNvSpPr>
            <a:spLocks noChangeArrowheads="1"/>
          </p:cNvSpPr>
          <p:nvPr/>
        </p:nvSpPr>
        <p:spPr bwMode="auto">
          <a:xfrm>
            <a:off x="6969795" y="3675196"/>
            <a:ext cx="519113" cy="363538"/>
          </a:xfrm>
          <a:custGeom>
            <a:avLst/>
            <a:gdLst>
              <a:gd name="T0" fmla="*/ 1360 w 1360"/>
              <a:gd name="T1" fmla="*/ 54 h 1358"/>
              <a:gd name="T2" fmla="*/ 1216 w 1360"/>
              <a:gd name="T3" fmla="*/ 169 h 1358"/>
              <a:gd name="T4" fmla="*/ 1076 w 1360"/>
              <a:gd name="T5" fmla="*/ 299 h 1358"/>
              <a:gd name="T6" fmla="*/ 941 w 1360"/>
              <a:gd name="T7" fmla="*/ 443 h 1358"/>
              <a:gd name="T8" fmla="*/ 813 w 1360"/>
              <a:gd name="T9" fmla="*/ 602 h 1358"/>
              <a:gd name="T10" fmla="*/ 693 w 1360"/>
              <a:gd name="T11" fmla="*/ 765 h 1358"/>
              <a:gd name="T12" fmla="*/ 594 w 1360"/>
              <a:gd name="T13" fmla="*/ 930 h 1358"/>
              <a:gd name="T14" fmla="*/ 511 w 1360"/>
              <a:gd name="T15" fmla="*/ 1091 h 1358"/>
              <a:gd name="T16" fmla="*/ 446 w 1360"/>
              <a:gd name="T17" fmla="*/ 1251 h 1358"/>
              <a:gd name="T18" fmla="*/ 375 w 1360"/>
              <a:gd name="T19" fmla="*/ 1300 h 1358"/>
              <a:gd name="T20" fmla="*/ 325 w 1360"/>
              <a:gd name="T21" fmla="*/ 1339 h 1358"/>
              <a:gd name="T22" fmla="*/ 298 w 1360"/>
              <a:gd name="T23" fmla="*/ 1337 h 1358"/>
              <a:gd name="T24" fmla="*/ 279 w 1360"/>
              <a:gd name="T25" fmla="*/ 1276 h 1358"/>
              <a:gd name="T26" fmla="*/ 240 w 1360"/>
              <a:gd name="T27" fmla="*/ 1178 h 1358"/>
              <a:gd name="T28" fmla="*/ 204 w 1360"/>
              <a:gd name="T29" fmla="*/ 1088 h 1358"/>
              <a:gd name="T30" fmla="*/ 171 w 1360"/>
              <a:gd name="T31" fmla="*/ 1013 h 1358"/>
              <a:gd name="T32" fmla="*/ 140 w 1360"/>
              <a:gd name="T33" fmla="*/ 953 h 1358"/>
              <a:gd name="T34" fmla="*/ 111 w 1360"/>
              <a:gd name="T35" fmla="*/ 907 h 1358"/>
              <a:gd name="T36" fmla="*/ 86 w 1360"/>
              <a:gd name="T37" fmla="*/ 873 h 1358"/>
              <a:gd name="T38" fmla="*/ 58 w 1360"/>
              <a:gd name="T39" fmla="*/ 848 h 1358"/>
              <a:gd name="T40" fmla="*/ 29 w 1360"/>
              <a:gd name="T41" fmla="*/ 832 h 1358"/>
              <a:gd name="T42" fmla="*/ 0 w 1360"/>
              <a:gd name="T43" fmla="*/ 825 h 1358"/>
              <a:gd name="T44" fmla="*/ 38 w 1360"/>
              <a:gd name="T45" fmla="*/ 790 h 1358"/>
              <a:gd name="T46" fmla="*/ 77 w 1360"/>
              <a:gd name="T47" fmla="*/ 765 h 1358"/>
              <a:gd name="T48" fmla="*/ 109 w 1360"/>
              <a:gd name="T49" fmla="*/ 752 h 1358"/>
              <a:gd name="T50" fmla="*/ 142 w 1360"/>
              <a:gd name="T51" fmla="*/ 746 h 1358"/>
              <a:gd name="T52" fmla="*/ 184 w 1360"/>
              <a:gd name="T53" fmla="*/ 761 h 1358"/>
              <a:gd name="T54" fmla="*/ 231 w 1360"/>
              <a:gd name="T55" fmla="*/ 806 h 1358"/>
              <a:gd name="T56" fmla="*/ 277 w 1360"/>
              <a:gd name="T57" fmla="*/ 878 h 1358"/>
              <a:gd name="T58" fmla="*/ 327 w 1360"/>
              <a:gd name="T59" fmla="*/ 980 h 1358"/>
              <a:gd name="T60" fmla="*/ 409 w 1360"/>
              <a:gd name="T61" fmla="*/ 982 h 1358"/>
              <a:gd name="T62" fmla="*/ 507 w 1360"/>
              <a:gd name="T63" fmla="*/ 823 h 1358"/>
              <a:gd name="T64" fmla="*/ 615 w 1360"/>
              <a:gd name="T65" fmla="*/ 669 h 1358"/>
              <a:gd name="T66" fmla="*/ 732 w 1360"/>
              <a:gd name="T67" fmla="*/ 524 h 1358"/>
              <a:gd name="T68" fmla="*/ 859 w 1360"/>
              <a:gd name="T69" fmla="*/ 385 h 1358"/>
              <a:gd name="T70" fmla="*/ 989 w 1360"/>
              <a:gd name="T71" fmla="*/ 259 h 1358"/>
              <a:gd name="T72" fmla="*/ 1124 w 1360"/>
              <a:gd name="T73" fmla="*/ 144 h 1358"/>
              <a:gd name="T74" fmla="*/ 1260 w 1360"/>
              <a:gd name="T75" fmla="*/ 44 h 1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360" h="1358">
                <a:moveTo>
                  <a:pt x="1331" y="0"/>
                </a:moveTo>
                <a:lnTo>
                  <a:pt x="1360" y="54"/>
                </a:lnTo>
                <a:lnTo>
                  <a:pt x="1287" y="109"/>
                </a:lnTo>
                <a:lnTo>
                  <a:pt x="1216" y="169"/>
                </a:lnTo>
                <a:lnTo>
                  <a:pt x="1145" y="232"/>
                </a:lnTo>
                <a:lnTo>
                  <a:pt x="1076" y="299"/>
                </a:lnTo>
                <a:lnTo>
                  <a:pt x="1007" y="368"/>
                </a:lnTo>
                <a:lnTo>
                  <a:pt x="941" y="443"/>
                </a:lnTo>
                <a:lnTo>
                  <a:pt x="876" y="520"/>
                </a:lnTo>
                <a:lnTo>
                  <a:pt x="813" y="602"/>
                </a:lnTo>
                <a:lnTo>
                  <a:pt x="751" y="685"/>
                </a:lnTo>
                <a:lnTo>
                  <a:pt x="693" y="765"/>
                </a:lnTo>
                <a:lnTo>
                  <a:pt x="642" y="848"/>
                </a:lnTo>
                <a:lnTo>
                  <a:pt x="594" y="930"/>
                </a:lnTo>
                <a:lnTo>
                  <a:pt x="551" y="1011"/>
                </a:lnTo>
                <a:lnTo>
                  <a:pt x="511" y="1091"/>
                </a:lnTo>
                <a:lnTo>
                  <a:pt x="476" y="1172"/>
                </a:lnTo>
                <a:lnTo>
                  <a:pt x="446" y="1251"/>
                </a:lnTo>
                <a:lnTo>
                  <a:pt x="401" y="1281"/>
                </a:lnTo>
                <a:lnTo>
                  <a:pt x="375" y="1300"/>
                </a:lnTo>
                <a:lnTo>
                  <a:pt x="348" y="1320"/>
                </a:lnTo>
                <a:lnTo>
                  <a:pt x="325" y="1339"/>
                </a:lnTo>
                <a:lnTo>
                  <a:pt x="304" y="1358"/>
                </a:lnTo>
                <a:lnTo>
                  <a:pt x="298" y="1337"/>
                </a:lnTo>
                <a:lnTo>
                  <a:pt x="290" y="1310"/>
                </a:lnTo>
                <a:lnTo>
                  <a:pt x="279" y="1276"/>
                </a:lnTo>
                <a:lnTo>
                  <a:pt x="263" y="1237"/>
                </a:lnTo>
                <a:lnTo>
                  <a:pt x="240" y="1178"/>
                </a:lnTo>
                <a:lnTo>
                  <a:pt x="221" y="1132"/>
                </a:lnTo>
                <a:lnTo>
                  <a:pt x="204" y="1088"/>
                </a:lnTo>
                <a:lnTo>
                  <a:pt x="186" y="1049"/>
                </a:lnTo>
                <a:lnTo>
                  <a:pt x="171" y="1013"/>
                </a:lnTo>
                <a:lnTo>
                  <a:pt x="156" y="982"/>
                </a:lnTo>
                <a:lnTo>
                  <a:pt x="140" y="953"/>
                </a:lnTo>
                <a:lnTo>
                  <a:pt x="125" y="928"/>
                </a:lnTo>
                <a:lnTo>
                  <a:pt x="111" y="907"/>
                </a:lnTo>
                <a:lnTo>
                  <a:pt x="100" y="890"/>
                </a:lnTo>
                <a:lnTo>
                  <a:pt x="86" y="873"/>
                </a:lnTo>
                <a:lnTo>
                  <a:pt x="71" y="859"/>
                </a:lnTo>
                <a:lnTo>
                  <a:pt x="58" y="848"/>
                </a:lnTo>
                <a:lnTo>
                  <a:pt x="44" y="838"/>
                </a:lnTo>
                <a:lnTo>
                  <a:pt x="29" y="832"/>
                </a:lnTo>
                <a:lnTo>
                  <a:pt x="15" y="827"/>
                </a:lnTo>
                <a:lnTo>
                  <a:pt x="0" y="825"/>
                </a:lnTo>
                <a:lnTo>
                  <a:pt x="19" y="806"/>
                </a:lnTo>
                <a:lnTo>
                  <a:pt x="38" y="790"/>
                </a:lnTo>
                <a:lnTo>
                  <a:pt x="58" y="777"/>
                </a:lnTo>
                <a:lnTo>
                  <a:pt x="77" y="765"/>
                </a:lnTo>
                <a:lnTo>
                  <a:pt x="94" y="758"/>
                </a:lnTo>
                <a:lnTo>
                  <a:pt x="109" y="752"/>
                </a:lnTo>
                <a:lnTo>
                  <a:pt x="127" y="748"/>
                </a:lnTo>
                <a:lnTo>
                  <a:pt x="142" y="746"/>
                </a:lnTo>
                <a:lnTo>
                  <a:pt x="163" y="750"/>
                </a:lnTo>
                <a:lnTo>
                  <a:pt x="184" y="761"/>
                </a:lnTo>
                <a:lnTo>
                  <a:pt x="207" y="779"/>
                </a:lnTo>
                <a:lnTo>
                  <a:pt x="231" y="806"/>
                </a:lnTo>
                <a:lnTo>
                  <a:pt x="254" y="838"/>
                </a:lnTo>
                <a:lnTo>
                  <a:pt x="277" y="878"/>
                </a:lnTo>
                <a:lnTo>
                  <a:pt x="302" y="924"/>
                </a:lnTo>
                <a:lnTo>
                  <a:pt x="327" y="980"/>
                </a:lnTo>
                <a:lnTo>
                  <a:pt x="363" y="1063"/>
                </a:lnTo>
                <a:lnTo>
                  <a:pt x="409" y="982"/>
                </a:lnTo>
                <a:lnTo>
                  <a:pt x="457" y="901"/>
                </a:lnTo>
                <a:lnTo>
                  <a:pt x="507" y="823"/>
                </a:lnTo>
                <a:lnTo>
                  <a:pt x="561" y="744"/>
                </a:lnTo>
                <a:lnTo>
                  <a:pt x="615" y="669"/>
                </a:lnTo>
                <a:lnTo>
                  <a:pt x="672" y="596"/>
                </a:lnTo>
                <a:lnTo>
                  <a:pt x="732" y="524"/>
                </a:lnTo>
                <a:lnTo>
                  <a:pt x="795" y="453"/>
                </a:lnTo>
                <a:lnTo>
                  <a:pt x="859" y="385"/>
                </a:lnTo>
                <a:lnTo>
                  <a:pt x="924" y="320"/>
                </a:lnTo>
                <a:lnTo>
                  <a:pt x="989" y="259"/>
                </a:lnTo>
                <a:lnTo>
                  <a:pt x="1055" y="199"/>
                </a:lnTo>
                <a:lnTo>
                  <a:pt x="1124" y="144"/>
                </a:lnTo>
                <a:lnTo>
                  <a:pt x="1191" y="92"/>
                </a:lnTo>
                <a:lnTo>
                  <a:pt x="1260" y="44"/>
                </a:lnTo>
                <a:lnTo>
                  <a:pt x="1331" y="0"/>
                </a:lnTo>
                <a:close/>
              </a:path>
            </a:pathLst>
          </a:custGeom>
          <a:gradFill rotWithShape="1">
            <a:gsLst>
              <a:gs pos="0">
                <a:srgbClr val="FF0000"/>
              </a:gs>
              <a:gs pos="100000">
                <a:srgbClr val="832B2B"/>
              </a:gs>
            </a:gsLst>
            <a:lin ang="5400000"/>
          </a:gradFill>
          <a:ln w="9525">
            <a:solidFill>
              <a:srgbClr val="FF0000"/>
            </a:solidFill>
            <a:rou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endParaRPr lang="zh-CN" altLang="en-US" b="1"/>
          </a:p>
        </p:txBody>
      </p:sp>
      <p:sp>
        <p:nvSpPr>
          <p:cNvPr id="36" name="文本框 35"/>
          <p:cNvSpPr txBox="1"/>
          <p:nvPr/>
        </p:nvSpPr>
        <p:spPr>
          <a:xfrm>
            <a:off x="1267460" y="316865"/>
            <a:ext cx="32543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ln>
                  <a:solidFill>
                    <a:schemeClr val="bg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Fast reading</a:t>
            </a:r>
            <a:endParaRPr lang="en-US" altLang="zh-CN" sz="3200" b="1">
              <a:ln>
                <a:solidFill>
                  <a:schemeClr val="bg2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540" y="309880"/>
            <a:ext cx="756920" cy="590550"/>
          </a:xfrm>
          <a:prstGeom prst="rect">
            <a:avLst/>
          </a:prstGeom>
        </p:spPr>
      </p:pic>
      <p:pic>
        <p:nvPicPr>
          <p:cNvPr id="6" name="图片 5" descr="5a39067492bfe"/>
          <p:cNvPicPr>
            <a:picLocks noChangeAspect="1"/>
          </p:cNvPicPr>
          <p:nvPr/>
        </p:nvPicPr>
        <p:blipFill>
          <a:blip r:embed="rId2"/>
          <a:srcRect t="77140" b="8834"/>
          <a:stretch>
            <a:fillRect/>
          </a:stretch>
        </p:blipFill>
        <p:spPr>
          <a:xfrm>
            <a:off x="156210" y="5537200"/>
            <a:ext cx="11842750" cy="944880"/>
          </a:xfrm>
          <a:prstGeom prst="roundRect">
            <a:avLst>
              <a:gd name="adj" fmla="val 6467"/>
            </a:avLst>
          </a:prstGeom>
        </p:spPr>
      </p:pic>
      <p:grpSp>
        <p:nvGrpSpPr>
          <p:cNvPr id="4" name="组合 3"/>
          <p:cNvGrpSpPr/>
          <p:nvPr/>
        </p:nvGrpSpPr>
        <p:grpSpPr>
          <a:xfrm>
            <a:off x="5121275" y="4694555"/>
            <a:ext cx="3131185" cy="1759585"/>
            <a:chOff x="11150" y="5775"/>
            <a:chExt cx="6714" cy="3497"/>
          </a:xfrm>
        </p:grpSpPr>
        <p:pic>
          <p:nvPicPr>
            <p:cNvPr id="2" name="图片 1" descr="mike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698" y="6209"/>
              <a:ext cx="3166" cy="2976"/>
            </a:xfrm>
            <a:prstGeom prst="rect">
              <a:avLst/>
            </a:prstGeom>
          </p:spPr>
        </p:pic>
        <p:pic>
          <p:nvPicPr>
            <p:cNvPr id="16" name="图片 15" descr="robot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11150" y="6696"/>
              <a:ext cx="2376" cy="2576"/>
            </a:xfrm>
            <a:prstGeom prst="rect">
              <a:avLst/>
            </a:prstGeom>
          </p:spPr>
        </p:pic>
        <p:pic>
          <p:nvPicPr>
            <p:cNvPr id="17" name="图片 16" descr="吴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12251" y="5775"/>
              <a:ext cx="3307" cy="3497"/>
            </a:xfrm>
            <a:prstGeom prst="rect">
              <a:avLst/>
            </a:prstGeom>
          </p:spPr>
        </p:pic>
      </p:grpSp>
      <p:grpSp>
        <p:nvGrpSpPr>
          <p:cNvPr id="8" name="组合 7"/>
          <p:cNvGrpSpPr/>
          <p:nvPr/>
        </p:nvGrpSpPr>
        <p:grpSpPr>
          <a:xfrm>
            <a:off x="8252460" y="4401820"/>
            <a:ext cx="2868930" cy="1772285"/>
            <a:chOff x="12996" y="6932"/>
            <a:chExt cx="4518" cy="2791"/>
          </a:xfrm>
        </p:grpSpPr>
        <p:sp>
          <p:nvSpPr>
            <p:cNvPr id="5" name="椭圆形标注 4"/>
            <p:cNvSpPr/>
            <p:nvPr/>
          </p:nvSpPr>
          <p:spPr>
            <a:xfrm>
              <a:off x="12996" y="7393"/>
              <a:ext cx="4518" cy="2330"/>
            </a:xfrm>
            <a:prstGeom prst="wedgeEllipseCallout">
              <a:avLst>
                <a:gd name="adj1" fmla="val -58462"/>
                <a:gd name="adj2" fmla="val -9361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3" name="图片 2" descr="t012cfcbf4e2c54a91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905" y="6932"/>
              <a:ext cx="2686" cy="2791"/>
            </a:xfrm>
            <a:prstGeom prst="rect">
              <a:avLst/>
            </a:prstGeom>
          </p:spPr>
        </p:pic>
      </p:grpSp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/>
      <p:bldP spid="10" grpId="1"/>
      <p:bldP spid="13" grpId="0" bldLvl="0" animBg="1"/>
      <p:bldP spid="7" grpId="2"/>
      <p:bldP spid="10" grpId="2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p="http://schemas.openxmlformats.org/presentationml/2006/main">
  <p:tag name="KSO_WM_UNIT_PLACING_PICTURE_USER_VIEWPORT" val="{&quot;height&quot;:16790,&quot;width&quot;:8824}"/>
</p:tagLst>
</file>

<file path=ppt/tags/tag65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66.xml><?xml version="1.0" encoding="utf-8"?>
<p:tagLst xmlns:p="http://schemas.openxmlformats.org/presentationml/2006/main">
  <p:tag name="KSO_WM_UNIT_PLACING_PICTURE_USER_VIEWPORT" val="{&quot;height&quot;:9435,&quot;width&quot;:4170}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9.xml><?xml version="1.0" encoding="utf-8"?>
<p:tagLst xmlns:p="http://schemas.openxmlformats.org/presentationml/2006/main">
  <p:tag name="KSO_WM_UNIT_PLACING_PICTURE_USER_VIEWPORT" val="{&quot;height&quot;:3213.6456692913384,&quot;width&quot;:5666.165354330708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7.xml><?xml version="1.0" encoding="utf-8"?>
<p:tagLst xmlns:p="http://schemas.openxmlformats.org/presentationml/2006/main">
  <p:tag name="KSO_WM_UNIT_PLACING_PICTURE_USER_VIEWPORT" val="{&quot;height&quot;:4088,&quot;width&quot;:5237}"/>
</p:tagLst>
</file>

<file path=ppt/tags/tag8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9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COMMONDATA" val="eyJoZGlkIjoiN2YzNjBkOTgyNWQ1YTMxYzM3MzMwNWFiODNmOWIzYWMifQ=="/>
  <p:tag name="KSO_WPP_MARK_KEY" val="1b4d35df-0392-4d15-8c74-9dbd9078e95f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5051</Words>
  <Application>WPS 演示</Application>
  <PresentationFormat>宽屏</PresentationFormat>
  <Paragraphs>241</Paragraphs>
  <Slides>23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40" baseType="lpstr">
      <vt:lpstr>Arial</vt:lpstr>
      <vt:lpstr>宋体</vt:lpstr>
      <vt:lpstr>Wingdings</vt:lpstr>
      <vt:lpstr>微软雅黑</vt:lpstr>
      <vt:lpstr>Wingdings</vt:lpstr>
      <vt:lpstr>Comic Sans MS</vt:lpstr>
      <vt:lpstr>黑体</vt:lpstr>
      <vt:lpstr>楷体</vt:lpstr>
      <vt:lpstr>楷体_GB2312</vt:lpstr>
      <vt:lpstr>新宋体</vt:lpstr>
      <vt:lpstr>Times New Roman</vt:lpstr>
      <vt:lpstr>Arial Unicode MS</vt:lpstr>
      <vt:lpstr>Calibri</vt:lpstr>
      <vt:lpstr>Colonna MT</vt:lpstr>
      <vt:lpstr>Gabriola</vt:lpstr>
      <vt:lpstr>字体管家胖丫儿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JamieMum</cp:lastModifiedBy>
  <cp:revision>154</cp:revision>
  <dcterms:created xsi:type="dcterms:W3CDTF">2019-06-19T02:08:00Z</dcterms:created>
  <dcterms:modified xsi:type="dcterms:W3CDTF">2022-11-22T09:09:30Z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2052-11.1.0.12598</vt:lpwstr>
  </property>
  <property fmtid="{D5CDD505-2E9C-101B-9397-08002B2CF9AE}" pid="3" name="ICV">
    <vt:lpwstr>B43A876CDCD4419D9CAF20401423A0F0</vt:lpwstr>
  </property>
</Properties>
</file>