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58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81" r:id="rId27"/>
    <p:sldId id="282" r:id="rId28"/>
    <p:sldId id="284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xkb1.com" lastIdx="2" clrIdx="0"/>
  <p:cmAuthor id="1" name="xkb1.com" initials="x" lastIdx="2" clrIdx="0"/>
  <p:cmAuthor id="2" name="绿色圃中小学教育网" initials="绿" lastIdx="2" clrIdx="1"/>
  <p:cmAuthor id="3" name="Administrator" initials="A" lastIdx="10" clrIdx="0"/>
  <p:cmAuthor id="4" name="lym" initials="l" lastIdx="2" clrIdx="3"/>
  <p:cmAuthor id="6" name="HP" initials="H" lastIdx="3" clrIdx="5"/>
  <p:cmAuthor id="7" name="Taylor Hartwell" initials="TH [6]" lastIdx="1" clrIdx="6"/>
  <p:cmAuthor id="8" name="姜伟光" initials="姜" lastIdx="1" clrIdx="0"/>
  <p:cmAuthor id="5" name="宋洁然" initials="宋" lastIdx="2" clrIdx="1"/>
  <p:cmAuthor id="10" name="UBest" initials="U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7F"/>
    <a:srgbClr val="FFFFFF"/>
    <a:srgbClr val="FEF9E5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88"/>
        <p:guide pos="38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94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media" Target="../media/audio3.wav"/><Relationship Id="rId7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8.wdp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7.xml"/><Relationship Id="rId5" Type="http://schemas.openxmlformats.org/officeDocument/2006/relationships/image" Target="../media/image32.png"/><Relationship Id="rId4" Type="http://schemas.openxmlformats.org/officeDocument/2006/relationships/tags" Target="../tags/tag76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8.xml"/><Relationship Id="rId6" Type="http://schemas.openxmlformats.org/officeDocument/2006/relationships/image" Target="../media/image17.jpe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1.xml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tags" Target="../tags/tag80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3.xml"/><Relationship Id="rId5" Type="http://schemas.openxmlformats.org/officeDocument/2006/relationships/image" Target="../media/image36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hyperlink" Target="&#36229;&#38142;&#25509;&#20869;&#23481;/Let's%20talk.SWF" TargetMode="Externa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6.xml"/><Relationship Id="rId4" Type="http://schemas.openxmlformats.org/officeDocument/2006/relationships/image" Target="../media/image40.png"/><Relationship Id="rId3" Type="http://schemas.openxmlformats.org/officeDocument/2006/relationships/image" Target="../media/image2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image" Target="../media/image9.png"/><Relationship Id="rId7" Type="http://schemas.openxmlformats.org/officeDocument/2006/relationships/tags" Target="../tags/tag65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7.xml"/><Relationship Id="rId10" Type="http://schemas.openxmlformats.org/officeDocument/2006/relationships/image" Target="../media/image10.jpeg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33.jpeg"/><Relationship Id="rId5" Type="http://schemas.openxmlformats.org/officeDocument/2006/relationships/image" Target="../media/image3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7.xml"/><Relationship Id="rId10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33.jpeg"/><Relationship Id="rId5" Type="http://schemas.openxmlformats.org/officeDocument/2006/relationships/image" Target="../media/image3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88.xml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33.jpeg"/><Relationship Id="rId5" Type="http://schemas.openxmlformats.org/officeDocument/2006/relationships/image" Target="../media/image3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89.xml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33.jpeg"/><Relationship Id="rId7" Type="http://schemas.openxmlformats.org/officeDocument/2006/relationships/image" Target="../media/image3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microsoft.com/office/2007/relationships/hdphoto" Target="../media/image8.wdp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90.xml"/><Relationship Id="rId13" Type="http://schemas.openxmlformats.org/officeDocument/2006/relationships/image" Target="../media/image44.png"/><Relationship Id="rId12" Type="http://schemas.openxmlformats.org/officeDocument/2006/relationships/image" Target="../media/image40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2.xml"/><Relationship Id="rId2" Type="http://schemas.openxmlformats.org/officeDocument/2006/relationships/image" Target="../media/image47.jpeg"/><Relationship Id="rId1" Type="http://schemas.openxmlformats.org/officeDocument/2006/relationships/tags" Target="../tags/tag91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jpe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tags" Target="../tags/tag68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1.xml"/><Relationship Id="rId5" Type="http://schemas.openxmlformats.org/officeDocument/2006/relationships/image" Target="../media/image22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2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7.jpeg"/><Relationship Id="rId2" Type="http://schemas.microsoft.com/office/2007/relationships/hdphoto" Target="../media/image8.wdp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7.jpeg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74.xml"/><Relationship Id="rId10" Type="http://schemas.openxmlformats.org/officeDocument/2006/relationships/image" Target="../media/image15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30555" y="548640"/>
            <a:ext cx="1131760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base"/>
            <a:r>
              <a:rPr lang="en-US" altLang="zh-CN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Unit 1 How can I get there</a:t>
            </a:r>
            <a:r>
              <a:rPr lang="zh-CN" altLang="en-US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60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ctr" fontAlgn="base"/>
            <a:r>
              <a:rPr lang="en-US" altLang="zh-CN" sz="54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A Let's talk</a:t>
            </a:r>
            <a:endParaRPr lang="en-US" altLang="zh-CN" sz="54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33864" b="8834"/>
          <a:stretch>
            <a:fillRect/>
          </a:stretch>
        </p:blipFill>
        <p:spPr>
          <a:xfrm>
            <a:off x="245110" y="2038350"/>
            <a:ext cx="11703050" cy="4621530"/>
          </a:xfrm>
          <a:prstGeom prst="roundRect">
            <a:avLst>
              <a:gd name="adj" fmla="val 6467"/>
            </a:avLst>
          </a:prstGeom>
        </p:spPr>
      </p:pic>
      <p:pic>
        <p:nvPicPr>
          <p:cNvPr id="11" name="图片 10" descr="C:\Users\HP\Desktop\图片素材\交通工具\car.pngca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8770" y="5066665"/>
            <a:ext cx="1857375" cy="1021715"/>
          </a:xfrm>
          <a:prstGeom prst="rect">
            <a:avLst/>
          </a:prstGeom>
        </p:spPr>
      </p:pic>
      <p:pic>
        <p:nvPicPr>
          <p:cNvPr id="9" name="图片 8" descr="C:\Users\HP\Desktop\图片素材\交通工具\a85098fe709f14bcd05da0c4a0f08331.pnga85098fe709f14bcd05da0c4a0f08331"/>
          <p:cNvPicPr>
            <a:picLocks noChangeAspect="1"/>
          </p:cNvPicPr>
          <p:nvPr/>
        </p:nvPicPr>
        <p:blipFill>
          <a:blip r:embed="rId3"/>
          <a:srcRect l="-2666" t="78995" r="56017" b="-2389"/>
          <a:stretch>
            <a:fillRect/>
          </a:stretch>
        </p:blipFill>
        <p:spPr>
          <a:xfrm>
            <a:off x="12512675" y="5499735"/>
            <a:ext cx="2000250" cy="1160780"/>
          </a:xfrm>
          <a:prstGeom prst="rect">
            <a:avLst/>
          </a:prstGeom>
        </p:spPr>
      </p:pic>
      <p:pic>
        <p:nvPicPr>
          <p:cNvPr id="8" name="图片 7" descr="C:\Users\HP\Desktop\图片素材\交通工具\bus1.pngbus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22805" y="5499100"/>
            <a:ext cx="1913890" cy="11607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7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xit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Watch and 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内容占位符 18"/>
          <p:cNvSpPr>
            <a:spLocks noGrp="1"/>
          </p:cNvSpPr>
          <p:nvPr/>
        </p:nvSpPr>
        <p:spPr>
          <a:xfrm>
            <a:off x="264795" y="990600"/>
            <a:ext cx="12005310" cy="74422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So he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wants to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get to the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 office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C:\Users\HP\Desktop\pep人物\robin.pngrobi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52930" y="4730115"/>
            <a:ext cx="2288540" cy="1777365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130" y="4641850"/>
            <a:ext cx="2064385" cy="18656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020050" y="3294380"/>
            <a:ext cx="3263900" cy="2476500"/>
            <a:chOff x="12350" y="4576"/>
            <a:chExt cx="5140" cy="3900"/>
          </a:xfrm>
        </p:grpSpPr>
        <p:sp>
          <p:nvSpPr>
            <p:cNvPr id="6" name="云形标注 5"/>
            <p:cNvSpPr/>
            <p:nvPr/>
          </p:nvSpPr>
          <p:spPr>
            <a:xfrm rot="720000">
              <a:off x="12350" y="4626"/>
              <a:ext cx="5140" cy="3800"/>
            </a:xfrm>
            <a:prstGeom prst="cloudCallout">
              <a:avLst>
                <a:gd name="adj1" fmla="val -55678"/>
                <a:gd name="adj2" fmla="val 5723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图片 3" descr="72fefca6a28408c6b1a010951b7158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70" y="4576"/>
              <a:ext cx="3900" cy="3900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1455420" y="3989705"/>
            <a:ext cx="6309360" cy="651901"/>
          </a:xfrm>
          <a:prstGeom prst="wedgeRoundRectCallout">
            <a:avLst>
              <a:gd name="adj1" fmla="val 20962"/>
              <a:gd name="adj2" fmla="val 699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</a:t>
            </a: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want to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send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邮寄）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 today.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/>
        </p:nvSpPr>
        <p:spPr>
          <a:xfrm>
            <a:off x="1955800" y="1966595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Where is the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 office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?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9" name="图片 8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25" y="1908175"/>
            <a:ext cx="955675" cy="955675"/>
          </a:xfrm>
          <a:prstGeom prst="rect">
            <a:avLst/>
          </a:prstGeom>
        </p:spPr>
      </p:pic>
      <p:pic>
        <p:nvPicPr>
          <p:cNvPr id="13" name="follow03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609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2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 uiExpand="1" build="p"/>
      <p:bldP spid="100" grpId="0" bldLvl="0" animBg="1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452120" y="405130"/>
            <a:ext cx="11287760" cy="7406640"/>
          </a:xfrm>
          <a:prstGeom prst="rect">
            <a:avLst/>
          </a:prstGeom>
        </p:spPr>
      </p:pic>
      <p:pic>
        <p:nvPicPr>
          <p:cNvPr id="2" name="let's talk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30300" y="736600"/>
            <a:ext cx="9906000" cy="51822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Watch and 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\Users\HP\Desktop\pep人物\robin.pngrobi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52930" y="4730115"/>
            <a:ext cx="2288540" cy="1777365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130" y="4641850"/>
            <a:ext cx="2064385" cy="18656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020050" y="3294380"/>
            <a:ext cx="3263900" cy="2476500"/>
            <a:chOff x="12350" y="4576"/>
            <a:chExt cx="5140" cy="3900"/>
          </a:xfrm>
        </p:grpSpPr>
        <p:sp>
          <p:nvSpPr>
            <p:cNvPr id="6" name="云形标注 5"/>
            <p:cNvSpPr/>
            <p:nvPr/>
          </p:nvSpPr>
          <p:spPr>
            <a:xfrm rot="720000">
              <a:off x="12350" y="4626"/>
              <a:ext cx="5140" cy="3800"/>
            </a:xfrm>
            <a:prstGeom prst="cloudCallout">
              <a:avLst>
                <a:gd name="adj1" fmla="val -55678"/>
                <a:gd name="adj2" fmla="val 5723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图片 3" descr="72fefca6a28408c6b1a010951b7158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70" y="4576"/>
              <a:ext cx="3900" cy="3900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1455420" y="3989705"/>
            <a:ext cx="6309360" cy="651901"/>
          </a:xfrm>
          <a:prstGeom prst="wedgeRoundRectCallout">
            <a:avLst>
              <a:gd name="adj1" fmla="val 20962"/>
              <a:gd name="adj2" fmla="val 699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</a:t>
            </a: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want to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send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邮寄）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 today.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/>
        </p:nvSpPr>
        <p:spPr>
          <a:xfrm>
            <a:off x="1955800" y="1382395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Where is the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 office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?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9" name="图片 8" descr="30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25" y="1323975"/>
            <a:ext cx="955675" cy="955675"/>
          </a:xfrm>
          <a:prstGeom prst="rect">
            <a:avLst/>
          </a:prstGeom>
        </p:spPr>
      </p:pic>
      <p:sp>
        <p:nvSpPr>
          <p:cNvPr id="2" name="内容占位符 4"/>
          <p:cNvSpPr>
            <a:spLocks noGrp="1"/>
          </p:cNvSpPr>
          <p:nvPr/>
        </p:nvSpPr>
        <p:spPr>
          <a:xfrm>
            <a:off x="2092960" y="2229485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It's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next to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the 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museum.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5" grpId="0" build="p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383030"/>
          </a:xfrm>
          <a:prstGeom prst="roundRect">
            <a:avLst>
              <a:gd name="adj" fmla="val 6467"/>
            </a:avLst>
          </a:prstGeom>
        </p:spPr>
      </p:pic>
      <p:pic>
        <p:nvPicPr>
          <p:cNvPr id="18" name="Picture 2" descr="post offic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40" y="2225675"/>
            <a:ext cx="3622040" cy="328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图片 1" descr="87135c04bdfdf5a5e5e8a969d9fded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80" y="1299210"/>
            <a:ext cx="4244975" cy="3799840"/>
          </a:xfrm>
          <a:prstGeom prst="rect">
            <a:avLst/>
          </a:prstGeom>
        </p:spPr>
      </p:pic>
      <p:sp>
        <p:nvSpPr>
          <p:cNvPr id="3" name="内容占位符 4"/>
          <p:cNvSpPr>
            <a:spLocks noGrp="1"/>
          </p:cNvSpPr>
          <p:nvPr/>
        </p:nvSpPr>
        <p:spPr>
          <a:xfrm>
            <a:off x="1261745" y="640080"/>
            <a:ext cx="9631045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 post office is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next to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the 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museum.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06360" y="3421380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1146 0.0105556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veer-3175612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2108"/>
          <a:stretch>
            <a:fillRect/>
          </a:stretch>
        </p:blipFill>
        <p:spPr>
          <a:xfrm>
            <a:off x="452120" y="912495"/>
            <a:ext cx="11287760" cy="6899275"/>
          </a:xfrm>
          <a:prstGeom prst="rect">
            <a:avLst/>
          </a:prstGeom>
        </p:spPr>
      </p:pic>
      <p:pic>
        <p:nvPicPr>
          <p:cNvPr id="2" name="let's talk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30300" y="1219200"/>
            <a:ext cx="9906000" cy="46996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imitate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Read in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groups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94945" y="1266051"/>
            <a:ext cx="11815445" cy="4841240"/>
            <a:chOff x="109220" y="790893"/>
            <a:chExt cx="11815445" cy="4841240"/>
          </a:xfrm>
          <a:solidFill>
            <a:schemeClr val="accent5">
              <a:lumMod val="20000"/>
              <a:lumOff val="80000"/>
              <a:alpha val="50000"/>
            </a:schemeClr>
          </a:solidFill>
        </p:grpSpPr>
        <p:sp>
          <p:nvSpPr>
            <p:cNvPr id="26" name="矩形 4"/>
            <p:cNvSpPr>
              <a:spLocks noChangeArrowheads="1"/>
            </p:cNvSpPr>
            <p:nvPr/>
          </p:nvSpPr>
          <p:spPr bwMode="auto">
            <a:xfrm>
              <a:off x="109220" y="790893"/>
              <a:ext cx="2016125" cy="484124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Wu Binbi</a:t>
              </a:r>
              <a:r>
                <a:rPr lang="en-US" altLang="zh-CN" sz="2400" b="1" i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n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Robin: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Wu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Binbi</a:t>
              </a:r>
              <a:r>
                <a:rPr lang="en-US" altLang="zh-CN" sz="2400" b="1" i="1" dirty="0" err="1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n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: 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Robin: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Man: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Robin: 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Man: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Robin: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" name="矩形 6"/>
            <p:cNvSpPr>
              <a:spLocks noChangeArrowheads="1"/>
            </p:cNvSpPr>
            <p:nvPr/>
          </p:nvSpPr>
          <p:spPr bwMode="auto">
            <a:xfrm>
              <a:off x="2125345" y="790893"/>
              <a:ext cx="9799320" cy="482854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40000"/>
                </a:lnSpc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Robin, where is the museum shop? I want to buy a postcard.</a:t>
              </a:r>
              <a:endParaRPr lang="en-US" altLang="zh-CN" sz="2400" b="1" baseline="30000" dirty="0"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It’s near the door.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140000"/>
                </a:lnSpc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Thanks. Where is the post office? I want to send it today.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140000"/>
                </a:lnSpc>
                <a:spcBef>
                  <a:spcPts val="600"/>
                </a:spcBef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I don’t know. I’ll ask. Excuse me, sir.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Wow! A talking robot! What a great museum! 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Where is the post office?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It’s next to the museum.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  <a:spcBef>
                  <a:spcPts val="600"/>
                </a:spcBef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Thanks.</a:t>
              </a:r>
              <a:endParaRPr lang="en-US" altLang="zh-CN" sz="2400" b="1" baseline="300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282815" y="30480"/>
            <a:ext cx="4812030" cy="1162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ysDot"/>
            <a:miter lim="800000"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2400" b="1" dirty="0">
                <a:latin typeface="Comic Sans MS" panose="030F0702030302020204" pitchFamily="66" charset="0"/>
              </a:rPr>
              <a:t>1. Read the dialogue.</a:t>
            </a:r>
            <a:r>
              <a:rPr lang="zh-CN" altLang="en-US" sz="2000" b="1" dirty="0">
                <a:latin typeface="Comic Sans MS" panose="030F0702030302020204" pitchFamily="66" charset="0"/>
              </a:rPr>
              <a:t>合作朗读</a:t>
            </a:r>
            <a:r>
              <a:rPr lang="zh-CN" altLang="en-US" sz="2400" b="1" dirty="0">
                <a:latin typeface="Comic Sans MS" panose="030F0702030302020204" pitchFamily="66" charset="0"/>
              </a:rPr>
              <a:t>。</a:t>
            </a:r>
            <a:endParaRPr lang="zh-CN" altLang="en-US" sz="2400" b="1" dirty="0">
              <a:latin typeface="Comic Sans MS" panose="030F0702030302020204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2400" b="1" dirty="0">
                <a:latin typeface="Comic Sans MS" panose="030F0702030302020204" pitchFamily="66" charset="0"/>
              </a:rPr>
              <a:t>2. Role play the dialogue.</a:t>
            </a:r>
            <a:endParaRPr lang="en-US" altLang="zh-CN" sz="2400" b="1" dirty="0">
              <a:latin typeface="Comic Sans MS" panose="030F0702030302020204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000" b="1" dirty="0">
                <a:latin typeface="Comic Sans MS" panose="030F0702030302020204" pitchFamily="66" charset="0"/>
              </a:rPr>
              <a:t>含有表情、语气、动作表演对话。</a:t>
            </a:r>
            <a:endParaRPr lang="zh-CN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22533" name="五角星 18"/>
          <p:cNvSpPr>
            <a:spLocks noChangeArrowheads="1"/>
          </p:cNvSpPr>
          <p:nvPr/>
        </p:nvSpPr>
        <p:spPr bwMode="auto">
          <a:xfrm>
            <a:off x="11665918" y="-8"/>
            <a:ext cx="428625" cy="357187"/>
          </a:xfrm>
          <a:custGeom>
            <a:avLst/>
            <a:gdLst>
              <a:gd name="T0" fmla="*/ 214313 w 428625"/>
              <a:gd name="T1" fmla="*/ 0 h 357188"/>
              <a:gd name="T2" fmla="*/ 0 w 428625"/>
              <a:gd name="T3" fmla="*/ 136433 h 357188"/>
              <a:gd name="T4" fmla="*/ 81860 w 428625"/>
              <a:gd name="T5" fmla="*/ 357169 h 357188"/>
              <a:gd name="T6" fmla="*/ 346765 w 428625"/>
              <a:gd name="T7" fmla="*/ 357169 h 357188"/>
              <a:gd name="T8" fmla="*/ 428625 w 428625"/>
              <a:gd name="T9" fmla="*/ 136433 h 357188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36434 h 357188"/>
              <a:gd name="T17" fmla="*/ 296171 w 428625"/>
              <a:gd name="T18" fmla="*/ 272865 h 357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357188">
                <a:moveTo>
                  <a:pt x="0" y="136433"/>
                </a:moveTo>
                <a:lnTo>
                  <a:pt x="163721" y="136434"/>
                </a:lnTo>
                <a:lnTo>
                  <a:pt x="214313" y="0"/>
                </a:lnTo>
                <a:lnTo>
                  <a:pt x="264904" y="136434"/>
                </a:lnTo>
                <a:lnTo>
                  <a:pt x="428625" y="136433"/>
                </a:lnTo>
                <a:lnTo>
                  <a:pt x="296171" y="220753"/>
                </a:lnTo>
                <a:lnTo>
                  <a:pt x="346765" y="357187"/>
                </a:lnTo>
                <a:lnTo>
                  <a:pt x="214313" y="272865"/>
                </a:lnTo>
                <a:lnTo>
                  <a:pt x="81860" y="357187"/>
                </a:lnTo>
                <a:lnTo>
                  <a:pt x="132454" y="220753"/>
                </a:lnTo>
                <a:lnTo>
                  <a:pt x="0" y="136433"/>
                </a:lnTo>
                <a:close/>
              </a:path>
            </a:pathLst>
          </a:custGeom>
          <a:solidFill>
            <a:srgbClr val="FF0000">
              <a:alpha val="98822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endParaRPr lang="zh-CN" altLang="en-US" sz="1600" b="1"/>
          </a:p>
        </p:txBody>
      </p:sp>
      <p:sp>
        <p:nvSpPr>
          <p:cNvPr id="22534" name="五角星 18"/>
          <p:cNvSpPr>
            <a:spLocks noChangeArrowheads="1"/>
          </p:cNvSpPr>
          <p:nvPr/>
        </p:nvSpPr>
        <p:spPr bwMode="auto">
          <a:xfrm>
            <a:off x="11140776" y="442278"/>
            <a:ext cx="428625" cy="357188"/>
          </a:xfrm>
          <a:custGeom>
            <a:avLst/>
            <a:gdLst>
              <a:gd name="T0" fmla="*/ 214313 w 428625"/>
              <a:gd name="T1" fmla="*/ 0 h 357188"/>
              <a:gd name="T2" fmla="*/ 0 w 428625"/>
              <a:gd name="T3" fmla="*/ 136433 h 357188"/>
              <a:gd name="T4" fmla="*/ 81860 w 428625"/>
              <a:gd name="T5" fmla="*/ 357181 h 357188"/>
              <a:gd name="T6" fmla="*/ 346765 w 428625"/>
              <a:gd name="T7" fmla="*/ 357181 h 357188"/>
              <a:gd name="T8" fmla="*/ 428625 w 428625"/>
              <a:gd name="T9" fmla="*/ 136433 h 357188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36434 h 357188"/>
              <a:gd name="T17" fmla="*/ 296171 w 428625"/>
              <a:gd name="T18" fmla="*/ 272865 h 357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357188">
                <a:moveTo>
                  <a:pt x="0" y="136433"/>
                </a:moveTo>
                <a:lnTo>
                  <a:pt x="163721" y="136434"/>
                </a:lnTo>
                <a:lnTo>
                  <a:pt x="214313" y="0"/>
                </a:lnTo>
                <a:lnTo>
                  <a:pt x="264904" y="136434"/>
                </a:lnTo>
                <a:lnTo>
                  <a:pt x="428625" y="136433"/>
                </a:lnTo>
                <a:lnTo>
                  <a:pt x="296171" y="220753"/>
                </a:lnTo>
                <a:lnTo>
                  <a:pt x="346765" y="357187"/>
                </a:lnTo>
                <a:lnTo>
                  <a:pt x="214313" y="272865"/>
                </a:lnTo>
                <a:lnTo>
                  <a:pt x="81860" y="357187"/>
                </a:lnTo>
                <a:lnTo>
                  <a:pt x="132454" y="220753"/>
                </a:lnTo>
                <a:lnTo>
                  <a:pt x="0" y="136433"/>
                </a:lnTo>
                <a:close/>
              </a:path>
            </a:pathLst>
          </a:custGeom>
          <a:solidFill>
            <a:srgbClr val="FF0000">
              <a:alpha val="98822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endParaRPr lang="zh-CN" altLang="en-US" sz="1600" b="1"/>
          </a:p>
        </p:txBody>
      </p:sp>
      <p:sp>
        <p:nvSpPr>
          <p:cNvPr id="22535" name="五角星 18"/>
          <p:cNvSpPr>
            <a:spLocks noChangeArrowheads="1"/>
          </p:cNvSpPr>
          <p:nvPr/>
        </p:nvSpPr>
        <p:spPr bwMode="auto">
          <a:xfrm>
            <a:off x="11644652" y="432753"/>
            <a:ext cx="428625" cy="357188"/>
          </a:xfrm>
          <a:custGeom>
            <a:avLst/>
            <a:gdLst>
              <a:gd name="T0" fmla="*/ 214313 w 428625"/>
              <a:gd name="T1" fmla="*/ 0 h 357188"/>
              <a:gd name="T2" fmla="*/ 0 w 428625"/>
              <a:gd name="T3" fmla="*/ 136433 h 357188"/>
              <a:gd name="T4" fmla="*/ 81860 w 428625"/>
              <a:gd name="T5" fmla="*/ 357181 h 357188"/>
              <a:gd name="T6" fmla="*/ 346765 w 428625"/>
              <a:gd name="T7" fmla="*/ 357181 h 357188"/>
              <a:gd name="T8" fmla="*/ 428625 w 428625"/>
              <a:gd name="T9" fmla="*/ 136433 h 357188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32454 w 428625"/>
              <a:gd name="T16" fmla="*/ 136434 h 357188"/>
              <a:gd name="T17" fmla="*/ 296171 w 428625"/>
              <a:gd name="T18" fmla="*/ 272865 h 357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8625" h="357188">
                <a:moveTo>
                  <a:pt x="0" y="136433"/>
                </a:moveTo>
                <a:lnTo>
                  <a:pt x="163721" y="136434"/>
                </a:lnTo>
                <a:lnTo>
                  <a:pt x="214313" y="0"/>
                </a:lnTo>
                <a:lnTo>
                  <a:pt x="264904" y="136434"/>
                </a:lnTo>
                <a:lnTo>
                  <a:pt x="428625" y="136433"/>
                </a:lnTo>
                <a:lnTo>
                  <a:pt x="296171" y="220753"/>
                </a:lnTo>
                <a:lnTo>
                  <a:pt x="346765" y="357187"/>
                </a:lnTo>
                <a:lnTo>
                  <a:pt x="214313" y="272865"/>
                </a:lnTo>
                <a:lnTo>
                  <a:pt x="81860" y="357187"/>
                </a:lnTo>
                <a:lnTo>
                  <a:pt x="132454" y="220753"/>
                </a:lnTo>
                <a:lnTo>
                  <a:pt x="0" y="136433"/>
                </a:lnTo>
                <a:close/>
              </a:path>
            </a:pathLst>
          </a:custGeom>
          <a:solidFill>
            <a:srgbClr val="FF0000">
              <a:alpha val="98822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endParaRPr lang="zh-CN" altLang="en-US" sz="1600" b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" name="图片 44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360" y="4625340"/>
            <a:ext cx="2160270" cy="162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Good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memory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94945" y="1266051"/>
            <a:ext cx="11815445" cy="4841240"/>
            <a:chOff x="109220" y="790893"/>
            <a:chExt cx="11815445" cy="4841240"/>
          </a:xfrm>
          <a:solidFill>
            <a:schemeClr val="accent5">
              <a:lumMod val="20000"/>
              <a:lumOff val="80000"/>
              <a:alpha val="52000"/>
            </a:schemeClr>
          </a:solidFill>
        </p:grpSpPr>
        <p:sp>
          <p:nvSpPr>
            <p:cNvPr id="26" name="矩形 4"/>
            <p:cNvSpPr>
              <a:spLocks noChangeArrowheads="1"/>
            </p:cNvSpPr>
            <p:nvPr/>
          </p:nvSpPr>
          <p:spPr bwMode="auto">
            <a:xfrm>
              <a:off x="109220" y="790893"/>
              <a:ext cx="2016125" cy="484124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Wu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Binbi</a:t>
              </a:r>
              <a:r>
                <a:rPr lang="en-US" altLang="zh-CN" sz="2400" b="1" i="1" dirty="0" err="1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n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Robin: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Wu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Binbi</a:t>
              </a:r>
              <a:r>
                <a:rPr lang="en-US" altLang="zh-CN" sz="2400" b="1" i="1" dirty="0" err="1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n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: 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Robin: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Man: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Robin: 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Man: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r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b="1" i="1" dirty="0">
                  <a:solidFill>
                    <a:srgbClr val="0070C0"/>
                  </a:solidFill>
                  <a:latin typeface="Comic Sans MS" panose="030F0702030302020204" pitchFamily="66" charset="0"/>
                  <a:sym typeface="+mn-ea"/>
                </a:rPr>
                <a:t>Robin:</a:t>
              </a:r>
              <a:endParaRPr lang="en-US" altLang="zh-CN" sz="2400" b="1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" name="矩形 6"/>
            <p:cNvSpPr>
              <a:spLocks noChangeArrowheads="1"/>
            </p:cNvSpPr>
            <p:nvPr/>
          </p:nvSpPr>
          <p:spPr bwMode="auto">
            <a:xfrm>
              <a:off x="2125345" y="790893"/>
              <a:ext cx="9799320" cy="482854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40000"/>
                </a:lnSpc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Robin, where is the museum shop? I want to buy a postcard.</a:t>
              </a:r>
              <a:endParaRPr lang="en-US" altLang="zh-CN" sz="2400" b="1" baseline="30000" dirty="0"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14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It’s near the door.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140000"/>
                </a:lnSpc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Thanks. Where is the post office? I want to send it today.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140000"/>
                </a:lnSpc>
                <a:spcBef>
                  <a:spcPts val="600"/>
                </a:spcBef>
                <a:defRPr/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I don’t know. I’ll ask. Excuse me, sir.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Wow! A talking robot! What a great museum! 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Where is the post office?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It’s next to the museum.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  <a:p>
              <a:pPr>
                <a:lnSpc>
                  <a:spcPct val="160000"/>
                </a:lnSpc>
                <a:spcBef>
                  <a:spcPts val="600"/>
                </a:spcBef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Thanks.</a:t>
              </a:r>
              <a:endParaRPr lang="en-US" altLang="zh-CN" sz="2400" b="1" baseline="300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312160" y="1440815"/>
            <a:ext cx="3929380" cy="4044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C:\Users\HP\Desktop\图片素材\动物\蜗牛.png蜗牛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312161" y="965835"/>
            <a:ext cx="474345" cy="4749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79495" y="2602230"/>
            <a:ext cx="3929380" cy="4044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\Users\HP\Desktop\图片素材\动物\蜗牛.png蜗牛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9496" y="2127250"/>
            <a:ext cx="474345" cy="4749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54980" y="3763645"/>
            <a:ext cx="3498215" cy="4044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\Users\HP\Desktop\图片素材\动物\蜗牛.png蜗牛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554981" y="3288665"/>
            <a:ext cx="474345" cy="4749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11070" y="4327525"/>
            <a:ext cx="4069080" cy="4044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C:\Users\HP\Desktop\图片素材\动物\蜗牛.png蜗牛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11070" y="3852545"/>
            <a:ext cx="490855" cy="4749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11070" y="4925060"/>
            <a:ext cx="3929380" cy="4044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\Users\HP\Desktop\图片素材\动物\蜗牛.png蜗牛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11071" y="4450080"/>
            <a:ext cx="474345" cy="4749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053195" y="1440815"/>
            <a:ext cx="2590800" cy="4044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C:\Users\HP\Desktop\图片素材\动物\蜗牛.png蜗牛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053196" y="965835"/>
            <a:ext cx="474345" cy="4749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92292 -9.25926e-05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193906 -0.00398148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92292 -9.25926e-05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69479 -0.00157407 " pathEditMode="relative" rAng="0" ptsTypes="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92292 -9.25926e-05 " pathEditMode="relative" rAng="0" ptsTypes="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75 -0.00685185 L 0.292292 -9.25926e-05 " pathEditMode="relative" rAng="0" ptsTypes="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3" grpId="0" bldLvl="0" animBg="1"/>
      <p:bldP spid="5" grpId="0" bldLvl="0" animBg="1"/>
      <p:bldP spid="7" grpId="0" bldLvl="0" animBg="1"/>
      <p:bldP spid="9" grpId="0" bldLvl="0" animBg="1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Ask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95" y="984250"/>
            <a:ext cx="5930900" cy="5492750"/>
          </a:xfrm>
          <a:prstGeom prst="rect">
            <a:avLst/>
          </a:prstGeom>
        </p:spPr>
      </p:pic>
      <p:pic>
        <p:nvPicPr>
          <p:cNvPr id="2" name="图片 1" descr="1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4055" y="3836035"/>
            <a:ext cx="2816860" cy="2816860"/>
          </a:xfrm>
          <a:prstGeom prst="rect">
            <a:avLst/>
          </a:prstGeom>
        </p:spPr>
      </p:pic>
      <p:pic>
        <p:nvPicPr>
          <p:cNvPr id="4" name="图片 3" descr="t015a334678b431dd3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8780" y="4012565"/>
            <a:ext cx="1736725" cy="24638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99415" y="1995170"/>
            <a:ext cx="4574540" cy="585104"/>
          </a:xfrm>
          <a:prstGeom prst="wedgeRoundRectCallout">
            <a:avLst>
              <a:gd name="adj1" fmla="val -38187"/>
              <a:gd name="adj2" fmla="val 8167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the library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？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55140" y="3286760"/>
            <a:ext cx="4574540" cy="579012"/>
          </a:xfrm>
          <a:prstGeom prst="wedgeRoundRectCallout">
            <a:avLst>
              <a:gd name="adj1" fmla="val 19780"/>
              <a:gd name="adj2" fmla="val 835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It's next to classroom1.</a:t>
            </a:r>
            <a:endParaRPr lang="en-US" altLang="zh-CN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Ask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95" y="984250"/>
            <a:ext cx="5930900" cy="5492750"/>
          </a:xfrm>
          <a:prstGeom prst="rect">
            <a:avLst/>
          </a:prstGeom>
        </p:spPr>
      </p:pic>
      <p:pic>
        <p:nvPicPr>
          <p:cNvPr id="2" name="图片 1" descr="1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4055" y="3836035"/>
            <a:ext cx="2816860" cy="2816860"/>
          </a:xfrm>
          <a:prstGeom prst="rect">
            <a:avLst/>
          </a:prstGeom>
        </p:spPr>
      </p:pic>
      <p:pic>
        <p:nvPicPr>
          <p:cNvPr id="4" name="图片 3" descr="t015a334678b431dd3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8780" y="4012565"/>
            <a:ext cx="1736725" cy="24638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702310" y="1821815"/>
            <a:ext cx="4631690" cy="16605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A: Where is the...?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B: It’s...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06780" y="1231265"/>
            <a:ext cx="8427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Talk about the places in your city/town/village.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5970" y="2294255"/>
            <a:ext cx="5903595" cy="206121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Is there a ...?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Where is it?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It's near/next to/behind ...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Ask and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折角形 5"/>
          <p:cNvSpPr/>
          <p:nvPr/>
        </p:nvSpPr>
        <p:spPr>
          <a:xfrm>
            <a:off x="8412480" y="2294255"/>
            <a:ext cx="3026410" cy="2726690"/>
          </a:xfrm>
          <a:prstGeom prst="foldedCorner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6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park library zoo post office school museum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 descr="5a39067492bfe"/>
          <p:cNvPicPr>
            <a:picLocks noChangeAspect="1"/>
          </p:cNvPicPr>
          <p:nvPr/>
        </p:nvPicPr>
        <p:blipFill>
          <a:blip r:embed="rId3"/>
          <a:srcRect t="77140" b="8834"/>
          <a:stretch>
            <a:fillRect/>
          </a:stretch>
        </p:blipFill>
        <p:spPr>
          <a:xfrm>
            <a:off x="156210" y="5099050"/>
            <a:ext cx="11842750" cy="1383030"/>
          </a:xfrm>
          <a:prstGeom prst="roundRect">
            <a:avLst>
              <a:gd name="adj" fmla="val 6467"/>
            </a:avLst>
          </a:prstGeom>
        </p:spPr>
      </p:pic>
      <p:pic>
        <p:nvPicPr>
          <p:cNvPr id="3" name="图片 2" descr="图片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178300"/>
            <a:ext cx="1739900" cy="20878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t017fc3803a7f433f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3306445" y="-1539240"/>
            <a:ext cx="5603240" cy="106616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2893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ing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24000" y="1479550"/>
            <a:ext cx="9283700" cy="4509135"/>
          </a:xfrm>
          <a:prstGeom prst="rect">
            <a:avLst/>
          </a:prstGeom>
        </p:spPr>
      </p:pic>
      <p:pic>
        <p:nvPicPr>
          <p:cNvPr id="14" name="图片 13" descr="t011fe319d220bf698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234" t="6407" r="17922" b="6231"/>
          <a:stretch>
            <a:fillRect/>
          </a:stretch>
        </p:blipFill>
        <p:spPr>
          <a:xfrm>
            <a:off x="5172710" y="3371215"/>
            <a:ext cx="2647950" cy="599122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174625" y="304165"/>
            <a:ext cx="11842750" cy="6166485"/>
          </a:xfrm>
          <a:prstGeom prst="roundRect">
            <a:avLst>
              <a:gd name="adj" fmla="val 70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74625" y="2414905"/>
            <a:ext cx="11842750" cy="1383030"/>
          </a:xfrm>
          <a:prstGeom prst="roundRect">
            <a:avLst>
              <a:gd name="adj" fmla="val 6467"/>
            </a:avLst>
          </a:prstGeom>
        </p:spPr>
      </p:pic>
      <p:pic>
        <p:nvPicPr>
          <p:cNvPr id="3" name="图片 2" descr="5a39067492bfe"/>
          <p:cNvPicPr>
            <a:picLocks noChangeAspect="1"/>
          </p:cNvPicPr>
          <p:nvPr/>
        </p:nvPicPr>
        <p:blipFill>
          <a:blip r:embed="rId1"/>
          <a:srcRect t="77140" r="38549" b="8834"/>
          <a:stretch>
            <a:fillRect/>
          </a:stretch>
        </p:blipFill>
        <p:spPr>
          <a:xfrm rot="5400000">
            <a:off x="1061720" y="2737485"/>
            <a:ext cx="6248400" cy="1383030"/>
          </a:xfrm>
          <a:prstGeom prst="roundRect">
            <a:avLst>
              <a:gd name="adj" fmla="val 6467"/>
            </a:avLst>
          </a:prstGeom>
        </p:spPr>
      </p:pic>
      <p:pic>
        <p:nvPicPr>
          <p:cNvPr id="4" name="图片 3" descr="5a39067492bfe"/>
          <p:cNvPicPr>
            <a:picLocks noChangeAspect="1"/>
          </p:cNvPicPr>
          <p:nvPr/>
        </p:nvPicPr>
        <p:blipFill>
          <a:blip r:embed="rId1"/>
          <a:srcRect t="77140" r="38549" b="8834"/>
          <a:stretch>
            <a:fillRect/>
          </a:stretch>
        </p:blipFill>
        <p:spPr>
          <a:xfrm rot="5400000">
            <a:off x="6503670" y="2737485"/>
            <a:ext cx="6248400" cy="1383030"/>
          </a:xfrm>
          <a:prstGeom prst="roundRect">
            <a:avLst>
              <a:gd name="adj" fmla="val 6467"/>
            </a:avLst>
          </a:prstGeom>
        </p:spPr>
      </p:pic>
      <p:pic>
        <p:nvPicPr>
          <p:cNvPr id="5" name="图片 4" descr="62bb061db4c8a8d3578ba0695e0b6a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551180"/>
            <a:ext cx="2020570" cy="1688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45" y="1166495"/>
            <a:ext cx="1064260" cy="930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8285" y="770890"/>
            <a:ext cx="1483995" cy="1722755"/>
          </a:xfrm>
          <a:prstGeom prst="rect">
            <a:avLst/>
          </a:prstGeom>
        </p:spPr>
      </p:pic>
      <p:pic>
        <p:nvPicPr>
          <p:cNvPr id="14" name="图片 13" descr="C:\Users\HP\Desktop\图片素材\店铺\87135c04bdfdf5a5e5e8a969d9fded57.png87135c04bdfdf5a5e5e8a969d9fded5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56213" y="836295"/>
            <a:ext cx="1567815" cy="1403350"/>
          </a:xfrm>
          <a:prstGeom prst="rect">
            <a:avLst/>
          </a:prstGeom>
        </p:spPr>
      </p:pic>
      <p:pic>
        <p:nvPicPr>
          <p:cNvPr id="18" name="Picture 2" descr="post offic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45" y="3489960"/>
            <a:ext cx="1743710" cy="157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图片 6" descr="booksto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895" y="3759835"/>
            <a:ext cx="1543050" cy="1040130"/>
          </a:xfrm>
          <a:prstGeom prst="rect">
            <a:avLst/>
          </a:prstGeom>
        </p:spPr>
      </p:pic>
      <p:pic>
        <p:nvPicPr>
          <p:cNvPr id="8" name="图片 7" descr="t012cfcbf4e2c54a9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2650" y="4882515"/>
            <a:ext cx="1670685" cy="1670685"/>
          </a:xfrm>
          <a:prstGeom prst="rect">
            <a:avLst/>
          </a:prstGeom>
        </p:spPr>
      </p:pic>
      <p:pic>
        <p:nvPicPr>
          <p:cNvPr id="10" name="图片 9" descr="par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3620" y="856615"/>
            <a:ext cx="1431925" cy="1362710"/>
          </a:xfrm>
          <a:prstGeom prst="rect">
            <a:avLst/>
          </a:prstGeom>
        </p:spPr>
      </p:pic>
      <p:pic>
        <p:nvPicPr>
          <p:cNvPr id="11" name="图片 10" descr="图片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67005" y="2360930"/>
            <a:ext cx="1306830" cy="15684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2537460" y="405765"/>
            <a:ext cx="7092315" cy="3794125"/>
            <a:chOff x="275" y="479"/>
            <a:chExt cx="18650" cy="9841"/>
          </a:xfrm>
        </p:grpSpPr>
        <p:sp>
          <p:nvSpPr>
            <p:cNvPr id="6" name="圆角矩形 5"/>
            <p:cNvSpPr/>
            <p:nvPr/>
          </p:nvSpPr>
          <p:spPr>
            <a:xfrm>
              <a:off x="275" y="479"/>
              <a:ext cx="18650" cy="9711"/>
            </a:xfrm>
            <a:prstGeom prst="roundRect">
              <a:avLst>
                <a:gd name="adj" fmla="val 706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275" y="3803"/>
              <a:ext cx="1865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" name="图片 2" descr="5a39067492bfe"/>
            <p:cNvPicPr>
              <a:picLocks noChangeAspect="1"/>
            </p:cNvPicPr>
            <p:nvPr/>
          </p:nvPicPr>
          <p:blipFill>
            <a:blip r:embed="rId1"/>
            <a:srcRect t="77140" r="38549" b="8834"/>
            <a:stretch>
              <a:fillRect/>
            </a:stretch>
          </p:blipFill>
          <p:spPr>
            <a:xfrm rot="5400000">
              <a:off x="167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" name="图片 3" descr="5a39067492bfe"/>
            <p:cNvPicPr>
              <a:picLocks noChangeAspect="1"/>
            </p:cNvPicPr>
            <p:nvPr/>
          </p:nvPicPr>
          <p:blipFill>
            <a:blip r:embed="rId1"/>
            <a:srcRect t="77140" r="38549" b="8834"/>
            <a:stretch>
              <a:fillRect/>
            </a:stretch>
          </p:blipFill>
          <p:spPr>
            <a:xfrm rot="5400000">
              <a:off x="1024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5" name="图片 4" descr="62bb061db4c8a8d3578ba0695e0b6a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" y="868"/>
              <a:ext cx="3182" cy="265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7" y="1837"/>
              <a:ext cx="1676" cy="146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91" y="1214"/>
              <a:ext cx="2337" cy="2713"/>
            </a:xfrm>
            <a:prstGeom prst="rect">
              <a:avLst/>
            </a:prstGeom>
          </p:spPr>
        </p:pic>
        <p:pic>
          <p:nvPicPr>
            <p:cNvPr id="14" name="图片 13" descr="C:\Users\HP\Desktop\图片素材\店铺\87135c04bdfdf5a5e5e8a969d9fded57.png87135c04bdfdf5a5e5e8a969d9fded5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277" y="1332"/>
              <a:ext cx="2470" cy="2179"/>
            </a:xfrm>
            <a:prstGeom prst="rect">
              <a:avLst/>
            </a:prstGeom>
          </p:spPr>
        </p:pic>
        <p:pic>
          <p:nvPicPr>
            <p:cNvPr id="18" name="Picture 2" descr="post offic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" y="5496"/>
              <a:ext cx="2746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图片 6" descr="bookstor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7" y="5921"/>
              <a:ext cx="2430" cy="1638"/>
            </a:xfrm>
            <a:prstGeom prst="rect">
              <a:avLst/>
            </a:prstGeom>
          </p:spPr>
        </p:pic>
        <p:pic>
          <p:nvPicPr>
            <p:cNvPr id="8" name="图片 7" descr="t012cfcbf4e2c54a9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90" y="7689"/>
              <a:ext cx="2631" cy="2631"/>
            </a:xfrm>
            <a:prstGeom prst="rect">
              <a:avLst/>
            </a:prstGeom>
          </p:spPr>
        </p:pic>
        <p:pic>
          <p:nvPicPr>
            <p:cNvPr id="10" name="图片 9" descr="par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12" y="1349"/>
              <a:ext cx="2255" cy="2146"/>
            </a:xfrm>
            <a:prstGeom prst="rect">
              <a:avLst/>
            </a:prstGeom>
          </p:spPr>
        </p:pic>
      </p:grpSp>
      <p:pic>
        <p:nvPicPr>
          <p:cNvPr id="11" name="图片 10" descr="图片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7495" y="4199890"/>
            <a:ext cx="2018030" cy="24218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636520" y="4319270"/>
            <a:ext cx="3114675" cy="578440"/>
          </a:xfrm>
          <a:prstGeom prst="wedgeRoundRectCallout">
            <a:avLst>
              <a:gd name="adj1" fmla="val -60214"/>
              <a:gd name="adj2" fmla="val 179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Is there a shop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？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15" name="图片 14" descr="图片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982200" y="4488180"/>
            <a:ext cx="2209800" cy="2133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286625" y="4858385"/>
            <a:ext cx="2695575" cy="578440"/>
          </a:xfrm>
          <a:prstGeom prst="wedgeRoundRectCallout">
            <a:avLst>
              <a:gd name="adj1" fmla="val 55677"/>
              <a:gd name="adj2" fmla="val 477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Yes,there is.</a:t>
            </a:r>
            <a:endParaRPr lang="en-US" altLang="zh-CN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37460" y="5266055"/>
            <a:ext cx="2632710" cy="578440"/>
          </a:xfrm>
          <a:prstGeom prst="wedgeRoundRectCallout">
            <a:avLst>
              <a:gd name="adj1" fmla="val -60214"/>
              <a:gd name="adj2" fmla="val 179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it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？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79745" y="5716270"/>
            <a:ext cx="4402455" cy="582992"/>
          </a:xfrm>
          <a:prstGeom prst="wedgeRoundRectCallout">
            <a:avLst>
              <a:gd name="adj1" fmla="val 57624"/>
              <a:gd name="adj2" fmla="val 230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</a:t>
            </a:r>
            <a:r>
              <a:rPr 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t’s next to the school.</a:t>
            </a:r>
            <a:endParaRPr 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34" name="图片 33" descr="放大镜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120000" flipH="1">
            <a:off x="-832485" y="-2052320"/>
            <a:ext cx="6585585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/>
          <a:srcRect r="67681" b="46823"/>
          <a:stretch>
            <a:fillRect/>
          </a:stretch>
        </p:blipFill>
        <p:spPr>
          <a:xfrm>
            <a:off x="2108835" y="306070"/>
            <a:ext cx="3142615" cy="2993390"/>
          </a:xfrm>
          <a:prstGeom prst="ellipse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6" grpId="0" bldLvl="0" animBg="1"/>
      <p:bldP spid="17" grpId="0" bldLvl="0" animBg="1"/>
      <p:bldP spid="1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2537460" y="405765"/>
            <a:ext cx="7092315" cy="3794125"/>
            <a:chOff x="275" y="479"/>
            <a:chExt cx="18650" cy="9841"/>
          </a:xfrm>
        </p:grpSpPr>
        <p:sp>
          <p:nvSpPr>
            <p:cNvPr id="6" name="圆角矩形 5"/>
            <p:cNvSpPr/>
            <p:nvPr/>
          </p:nvSpPr>
          <p:spPr>
            <a:xfrm>
              <a:off x="275" y="479"/>
              <a:ext cx="18650" cy="9711"/>
            </a:xfrm>
            <a:prstGeom prst="roundRect">
              <a:avLst>
                <a:gd name="adj" fmla="val 706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275" y="3803"/>
              <a:ext cx="1865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" name="图片 2" descr="5a39067492bfe"/>
            <p:cNvPicPr>
              <a:picLocks noChangeAspect="1"/>
            </p:cNvPicPr>
            <p:nvPr/>
          </p:nvPicPr>
          <p:blipFill>
            <a:blip r:embed="rId1"/>
            <a:srcRect t="77140" r="38549" b="8834"/>
            <a:stretch>
              <a:fillRect/>
            </a:stretch>
          </p:blipFill>
          <p:spPr>
            <a:xfrm rot="5400000">
              <a:off x="167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" name="图片 3" descr="5a39067492bfe"/>
            <p:cNvPicPr>
              <a:picLocks noChangeAspect="1"/>
            </p:cNvPicPr>
            <p:nvPr/>
          </p:nvPicPr>
          <p:blipFill>
            <a:blip r:embed="rId1"/>
            <a:srcRect t="77140" r="38549" b="8834"/>
            <a:stretch>
              <a:fillRect/>
            </a:stretch>
          </p:blipFill>
          <p:spPr>
            <a:xfrm rot="5400000">
              <a:off x="1024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5" name="图片 4" descr="62bb061db4c8a8d3578ba0695e0b6a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" y="868"/>
              <a:ext cx="3182" cy="265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7" y="1837"/>
              <a:ext cx="1676" cy="146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91" y="1214"/>
              <a:ext cx="2337" cy="2713"/>
            </a:xfrm>
            <a:prstGeom prst="rect">
              <a:avLst/>
            </a:prstGeom>
          </p:spPr>
        </p:pic>
        <p:pic>
          <p:nvPicPr>
            <p:cNvPr id="14" name="图片 13" descr="C:\Users\HP\Desktop\图片素材\店铺\87135c04bdfdf5a5e5e8a969d9fded57.png87135c04bdfdf5a5e5e8a969d9fded5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277" y="1332"/>
              <a:ext cx="2470" cy="2179"/>
            </a:xfrm>
            <a:prstGeom prst="rect">
              <a:avLst/>
            </a:prstGeom>
          </p:spPr>
        </p:pic>
        <p:pic>
          <p:nvPicPr>
            <p:cNvPr id="18" name="Picture 2" descr="post offic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" y="5496"/>
              <a:ext cx="2746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图片 6" descr="bookstor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7" y="5921"/>
              <a:ext cx="2430" cy="1638"/>
            </a:xfrm>
            <a:prstGeom prst="rect">
              <a:avLst/>
            </a:prstGeom>
          </p:spPr>
        </p:pic>
        <p:pic>
          <p:nvPicPr>
            <p:cNvPr id="8" name="图片 7" descr="t012cfcbf4e2c54a9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90" y="7689"/>
              <a:ext cx="2631" cy="2631"/>
            </a:xfrm>
            <a:prstGeom prst="rect">
              <a:avLst/>
            </a:prstGeom>
          </p:spPr>
        </p:pic>
        <p:pic>
          <p:nvPicPr>
            <p:cNvPr id="10" name="图片 9" descr="par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12" y="1349"/>
              <a:ext cx="2255" cy="2146"/>
            </a:xfrm>
            <a:prstGeom prst="rect">
              <a:avLst/>
            </a:prstGeom>
          </p:spPr>
        </p:pic>
      </p:grpSp>
      <p:pic>
        <p:nvPicPr>
          <p:cNvPr id="11" name="图片 10" descr="图片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7495" y="4199890"/>
            <a:ext cx="2018030" cy="24218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636520" y="4319270"/>
            <a:ext cx="3114675" cy="578440"/>
          </a:xfrm>
          <a:prstGeom prst="wedgeRoundRectCallout">
            <a:avLst>
              <a:gd name="adj1" fmla="val -60214"/>
              <a:gd name="adj2" fmla="val 179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Is there a park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？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15" name="图片 14" descr="图片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982200" y="4488180"/>
            <a:ext cx="2209800" cy="2133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286625" y="4858385"/>
            <a:ext cx="2695575" cy="578440"/>
          </a:xfrm>
          <a:prstGeom prst="wedgeRoundRectCallout">
            <a:avLst>
              <a:gd name="adj1" fmla="val 55677"/>
              <a:gd name="adj2" fmla="val 477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Yes,there is.</a:t>
            </a:r>
            <a:endParaRPr lang="en-US" altLang="zh-CN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37460" y="5266055"/>
            <a:ext cx="2632710" cy="578440"/>
          </a:xfrm>
          <a:prstGeom prst="wedgeRoundRectCallout">
            <a:avLst>
              <a:gd name="adj1" fmla="val -60214"/>
              <a:gd name="adj2" fmla="val 179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is it</a:t>
            </a:r>
            <a:r>
              <a:rPr lang="zh-CN" alt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？</a:t>
            </a:r>
            <a:endParaRPr lang="zh-CN" alt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79745" y="5716270"/>
            <a:ext cx="4631055" cy="582550"/>
          </a:xfrm>
          <a:prstGeom prst="wedgeRoundRectCallout">
            <a:avLst>
              <a:gd name="adj1" fmla="val 57624"/>
              <a:gd name="adj2" fmla="val 230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</a:t>
            </a:r>
            <a:r>
              <a:rPr lang="en-US" sz="2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t’s next to the museum.</a:t>
            </a:r>
            <a:endParaRPr lang="en-US" sz="28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34" name="图片 33" descr="放大镜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120000" flipH="1">
            <a:off x="2188210" y="-2083435"/>
            <a:ext cx="6585585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/>
          <a:srcRect l="40750" r="26931" b="46823"/>
          <a:stretch>
            <a:fillRect/>
          </a:stretch>
        </p:blipFill>
        <p:spPr>
          <a:xfrm>
            <a:off x="5158105" y="293370"/>
            <a:ext cx="3142615" cy="2993390"/>
          </a:xfrm>
          <a:prstGeom prst="ellipse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6" grpId="0" bldLvl="0" animBg="1"/>
      <p:bldP spid="17" grpId="0" bldLvl="0" animBg="1"/>
      <p:bldP spid="1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5407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Make a new dialogue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300355" y="1383665"/>
            <a:ext cx="7092315" cy="3794125"/>
            <a:chOff x="275" y="479"/>
            <a:chExt cx="18650" cy="9841"/>
          </a:xfrm>
        </p:grpSpPr>
        <p:sp>
          <p:nvSpPr>
            <p:cNvPr id="6" name="圆角矩形 5"/>
            <p:cNvSpPr/>
            <p:nvPr/>
          </p:nvSpPr>
          <p:spPr>
            <a:xfrm>
              <a:off x="275" y="479"/>
              <a:ext cx="18650" cy="9711"/>
            </a:xfrm>
            <a:prstGeom prst="roundRect">
              <a:avLst>
                <a:gd name="adj" fmla="val 706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5a39067492bfe"/>
            <p:cNvPicPr>
              <a:picLocks noChangeAspect="1"/>
            </p:cNvPicPr>
            <p:nvPr/>
          </p:nvPicPr>
          <p:blipFill>
            <a:blip r:embed="rId3"/>
            <a:srcRect t="77140" b="8834"/>
            <a:stretch>
              <a:fillRect/>
            </a:stretch>
          </p:blipFill>
          <p:spPr>
            <a:xfrm>
              <a:off x="275" y="3803"/>
              <a:ext cx="1865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" name="图片 2" descr="5a39067492bfe"/>
            <p:cNvPicPr>
              <a:picLocks noChangeAspect="1"/>
            </p:cNvPicPr>
            <p:nvPr/>
          </p:nvPicPr>
          <p:blipFill>
            <a:blip r:embed="rId3"/>
            <a:srcRect t="77140" r="38549" b="8834"/>
            <a:stretch>
              <a:fillRect/>
            </a:stretch>
          </p:blipFill>
          <p:spPr>
            <a:xfrm rot="5400000">
              <a:off x="167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" name="图片 3" descr="5a39067492bfe"/>
            <p:cNvPicPr>
              <a:picLocks noChangeAspect="1"/>
            </p:cNvPicPr>
            <p:nvPr/>
          </p:nvPicPr>
          <p:blipFill>
            <a:blip r:embed="rId3"/>
            <a:srcRect t="77140" r="38549" b="8834"/>
            <a:stretch>
              <a:fillRect/>
            </a:stretch>
          </p:blipFill>
          <p:spPr>
            <a:xfrm rot="5400000">
              <a:off x="10242" y="4311"/>
              <a:ext cx="9840" cy="2178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5" name="图片 4" descr="62bb061db4c8a8d3578ba0695e0b6a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" y="868"/>
              <a:ext cx="3182" cy="265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7" y="1837"/>
              <a:ext cx="1676" cy="146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91" y="1214"/>
              <a:ext cx="2337" cy="2713"/>
            </a:xfrm>
            <a:prstGeom prst="rect">
              <a:avLst/>
            </a:prstGeom>
          </p:spPr>
        </p:pic>
        <p:pic>
          <p:nvPicPr>
            <p:cNvPr id="14" name="图片 13" descr="C:\Users\HP\Desktop\图片素材\店铺\87135c04bdfdf5a5e5e8a969d9fded57.png87135c04bdfdf5a5e5e8a969d9fded5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277" y="1332"/>
              <a:ext cx="2470" cy="2179"/>
            </a:xfrm>
            <a:prstGeom prst="rect">
              <a:avLst/>
            </a:prstGeom>
          </p:spPr>
        </p:pic>
        <p:pic>
          <p:nvPicPr>
            <p:cNvPr id="18" name="Picture 2" descr="post offic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" y="5496"/>
              <a:ext cx="2746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图片 6" descr="bookstor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77" y="5921"/>
              <a:ext cx="2430" cy="1638"/>
            </a:xfrm>
            <a:prstGeom prst="rect">
              <a:avLst/>
            </a:prstGeom>
          </p:spPr>
        </p:pic>
        <p:pic>
          <p:nvPicPr>
            <p:cNvPr id="8" name="图片 7" descr="t012cfcbf4e2c54a9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90" y="7689"/>
              <a:ext cx="2631" cy="2631"/>
            </a:xfrm>
            <a:prstGeom prst="rect">
              <a:avLst/>
            </a:prstGeom>
          </p:spPr>
        </p:pic>
        <p:pic>
          <p:nvPicPr>
            <p:cNvPr id="10" name="图片 9" descr="park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12" y="1349"/>
              <a:ext cx="2255" cy="2146"/>
            </a:xfrm>
            <a:prstGeom prst="rect">
              <a:avLst/>
            </a:prstGeom>
          </p:spPr>
        </p:pic>
      </p:grpSp>
      <p:pic>
        <p:nvPicPr>
          <p:cNvPr id="11" name="图片 10" descr="图片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77495" y="4199890"/>
            <a:ext cx="2018030" cy="242189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7756525" y="1217295"/>
            <a:ext cx="4022090" cy="327723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A: Is there...?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B: ...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A: Where is it?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B: It’s...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7" name="图片 16" descr="图片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982200" y="4488180"/>
            <a:ext cx="2209800" cy="2133600"/>
          </a:xfrm>
          <a:prstGeom prst="rect">
            <a:avLst/>
          </a:prstGeom>
        </p:spPr>
      </p:pic>
      <p:sp>
        <p:nvSpPr>
          <p:cNvPr id="19" name="折角形 18"/>
          <p:cNvSpPr/>
          <p:nvPr/>
        </p:nvSpPr>
        <p:spPr>
          <a:xfrm>
            <a:off x="2287905" y="5257800"/>
            <a:ext cx="7960995" cy="1224280"/>
          </a:xfrm>
          <a:prstGeom prst="foldedCorner">
            <a:avLst/>
          </a:prstGeom>
          <a:solidFill>
            <a:schemeClr val="accent4">
              <a:lumMod val="20000"/>
              <a:lumOff val="80000"/>
              <a:alpha val="16000"/>
            </a:schemeClr>
          </a:solidFill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6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Word bank: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park, library, zoo, post office, school, museum, next to, behind... 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62890" y="2321243"/>
            <a:ext cx="11668760" cy="3046095"/>
          </a:xfrm>
          <a:prstGeom prst="rect">
            <a:avLst/>
          </a:prstGeom>
          <a:solidFill>
            <a:srgbClr val="FAFBF3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1. </a:t>
            </a:r>
            <a:r>
              <a:rPr lang="zh-CN" altLang="en-US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学习了下列单词：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postcard, sir, ask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3. </a:t>
            </a:r>
            <a:r>
              <a:rPr lang="zh-CN" altLang="en-US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学习了在情景中运用句型：</a:t>
            </a:r>
            <a:endParaRPr lang="zh-CN" altLang="en-US" sz="3200" b="1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 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— Where is the …?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  — It’s …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1817" y="338562"/>
            <a:ext cx="9370695" cy="1383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400" b="1" cap="none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What have we learned today?</a:t>
            </a:r>
            <a:endParaRPr lang="en-US" altLang="zh-CN" sz="44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今天</a:t>
            </a:r>
            <a:r>
              <a:rPr lang="zh-CN" altLang="en-US" sz="4000" b="1" spc="300" dirty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我们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学到了什么？</a:t>
            </a:r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n-US" altLang="zh-CN" sz="40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1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1469668" y="826810"/>
            <a:ext cx="31419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Homework:</a:t>
            </a:r>
            <a:endParaRPr lang="en-US" altLang="zh-CN" sz="4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040" y="1790065"/>
            <a:ext cx="11817985" cy="2584450"/>
          </a:xfrm>
          <a:prstGeom prst="rect">
            <a:avLst/>
          </a:prstGeom>
          <a:solidFill>
            <a:srgbClr val="F4FDFC"/>
          </a:solidFill>
        </p:spPr>
        <p:txBody>
          <a:bodyPr wrap="square" rtlCol="0">
            <a:spAutoFit/>
          </a:bodyPr>
          <a:p>
            <a:pPr eaLnBrk="0" hangingPunct="0">
              <a:lnSpc>
                <a:spcPct val="150000"/>
              </a:lnSpc>
            </a:pPr>
            <a:r>
              <a:rPr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1</a:t>
            </a:r>
            <a:r>
              <a:rPr lang="en-US"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.</a:t>
            </a:r>
            <a:r>
              <a:rPr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L</a:t>
            </a:r>
            <a:r>
              <a:rPr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istens and read the dialogue after class. </a:t>
            </a:r>
            <a:endParaRPr sz="3600" b="1" dirty="0"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pPr eaLnBrk="0" hangingPunct="0">
              <a:lnSpc>
                <a:spcPct val="150000"/>
              </a:lnSpc>
            </a:pPr>
            <a:r>
              <a:rPr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2</a:t>
            </a:r>
            <a:r>
              <a:rPr lang="en-US"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.</a:t>
            </a:r>
            <a:r>
              <a:rPr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M</a:t>
            </a:r>
            <a:r>
              <a:rPr sz="3600" b="1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ake a dialogue with your partners with the sentences and show us next class. </a:t>
            </a:r>
            <a:endParaRPr lang="en-US" altLang="zh-CN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5" name="图片 4" descr="3f838a7b5d4026e89aea31ac9483b9a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9360" y="3285490"/>
            <a:ext cx="4431665" cy="3459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33864" b="8834"/>
          <a:stretch>
            <a:fillRect/>
          </a:stretch>
        </p:blipFill>
        <p:spPr>
          <a:xfrm>
            <a:off x="245110" y="2063115"/>
            <a:ext cx="11703050" cy="4596765"/>
          </a:xfrm>
          <a:prstGeom prst="roundRect">
            <a:avLst>
              <a:gd name="adj" fmla="val 6467"/>
            </a:avLst>
          </a:prstGeom>
        </p:spPr>
      </p:pic>
      <p:pic>
        <p:nvPicPr>
          <p:cNvPr id="11" name="图片 10" descr="C:\Users\HP\Desktop\图片素材\交通工具\car.pngca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8770" y="5066665"/>
            <a:ext cx="1857375" cy="1021715"/>
          </a:xfrm>
          <a:prstGeom prst="rect">
            <a:avLst/>
          </a:prstGeom>
        </p:spPr>
      </p:pic>
      <p:pic>
        <p:nvPicPr>
          <p:cNvPr id="9" name="图片 8" descr="C:\Users\HP\Desktop\图片素材\交通工具\a85098fe709f14bcd05da0c4a0f08331.pnga85098fe709f14bcd05da0c4a0f08331"/>
          <p:cNvPicPr>
            <a:picLocks noChangeAspect="1"/>
          </p:cNvPicPr>
          <p:nvPr/>
        </p:nvPicPr>
        <p:blipFill>
          <a:blip r:embed="rId3"/>
          <a:srcRect l="-2666" t="78995" r="56017" b="-2389"/>
          <a:stretch>
            <a:fillRect/>
          </a:stretch>
        </p:blipFill>
        <p:spPr>
          <a:xfrm>
            <a:off x="12512675" y="5499735"/>
            <a:ext cx="2000250" cy="1160780"/>
          </a:xfrm>
          <a:prstGeom prst="rect">
            <a:avLst/>
          </a:prstGeom>
        </p:spPr>
      </p:pic>
      <p:pic>
        <p:nvPicPr>
          <p:cNvPr id="8" name="图片 7" descr="C:\Users\HP\Desktop\图片素材\交通工具\bus1.pngbus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22805" y="5499100"/>
            <a:ext cx="1913890" cy="116078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852895" y="661035"/>
            <a:ext cx="829310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600" b="1" spc="300" noProof="1" dirty="0">
                <a:solidFill>
                  <a:schemeClr val="tx1"/>
                </a:solidFill>
                <a:latin typeface="Colonna MT" panose="04020805060202030203" charset="0"/>
                <a:ea typeface="字体管家胖丫儿" panose="00020600040101010101" charset="-122"/>
                <a:cs typeface="Colonna MT" panose="04020805060202030203" charset="0"/>
                <a:sym typeface="+mn-lt"/>
              </a:rPr>
              <a:t>Goodbye </a:t>
            </a:r>
            <a:endParaRPr lang="en-US" altLang="zh-CN" sz="16600" b="1" spc="300" noProof="1" dirty="0">
              <a:solidFill>
                <a:schemeClr val="tx1"/>
              </a:solidFill>
              <a:latin typeface="Colonna MT" panose="04020805060202030203" charset="0"/>
              <a:ea typeface="字体管家胖丫儿" panose="00020600040101010101" charset="-122"/>
              <a:cs typeface="Colonna MT" panose="04020805060202030203" charset="0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2143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383030"/>
          </a:xfrm>
          <a:prstGeom prst="roundRect">
            <a:avLst>
              <a:gd name="adj" fmla="val 6467"/>
            </a:avLst>
          </a:prstGeom>
        </p:spPr>
      </p:pic>
      <p:grpSp>
        <p:nvGrpSpPr>
          <p:cNvPr id="15" name="组合 14"/>
          <p:cNvGrpSpPr/>
          <p:nvPr/>
        </p:nvGrpSpPr>
        <p:grpSpPr>
          <a:xfrm>
            <a:off x="306705" y="-38100"/>
            <a:ext cx="24534495" cy="5650230"/>
            <a:chOff x="483" y="-60"/>
            <a:chExt cx="38637" cy="8898"/>
          </a:xfrm>
        </p:grpSpPr>
        <p:pic>
          <p:nvPicPr>
            <p:cNvPr id="5" name="图片 4" descr="62bb061db4c8a8d3578ba0695e0b6a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" y="1092"/>
              <a:ext cx="9034" cy="75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66" y="2785"/>
              <a:ext cx="6130" cy="536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32" y="1888"/>
              <a:ext cx="5990" cy="695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80" y="-60"/>
              <a:ext cx="9040" cy="809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572260" y="3662680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sp>
        <p:nvSpPr>
          <p:cNvPr id="19" name="内容占位符 18"/>
          <p:cNvSpPr>
            <a:spLocks noGrp="1"/>
          </p:cNvSpPr>
          <p:nvPr>
            <p:ph idx="1"/>
          </p:nvPr>
        </p:nvSpPr>
        <p:spPr>
          <a:xfrm>
            <a:off x="306705" y="496570"/>
            <a:ext cx="12005310" cy="10960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School is over. Wu B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inbin and Robin go out from the school.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0" name="内容占位符 4"/>
          <p:cNvSpPr>
            <a:spLocks noGrp="1"/>
          </p:cNvSpPr>
          <p:nvPr/>
        </p:nvSpPr>
        <p:spPr>
          <a:xfrm>
            <a:off x="4394200" y="407670"/>
            <a:ext cx="4247515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Where are they?</a:t>
            </a:r>
            <a:endParaRPr lang="zh-CN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1" name="图片 20" descr="30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8525" y="478155"/>
            <a:ext cx="955675" cy="955675"/>
          </a:xfrm>
          <a:prstGeom prst="rect">
            <a:avLst/>
          </a:prstGeom>
        </p:spPr>
      </p:pic>
      <p:sp>
        <p:nvSpPr>
          <p:cNvPr id="22" name="内容占位符 4"/>
          <p:cNvSpPr>
            <a:spLocks noGrp="1"/>
          </p:cNvSpPr>
          <p:nvPr/>
        </p:nvSpPr>
        <p:spPr>
          <a:xfrm>
            <a:off x="4394200" y="1198880"/>
            <a:ext cx="5365115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They are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near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the shop.</a:t>
            </a:r>
            <a:endParaRPr lang="zh-CN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3" name="内容占位符 4"/>
          <p:cNvSpPr>
            <a:spLocks noGrp="1"/>
          </p:cNvSpPr>
          <p:nvPr/>
        </p:nvSpPr>
        <p:spPr>
          <a:xfrm>
            <a:off x="4025900" y="1198880"/>
            <a:ext cx="7320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They are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 front of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zoo.</a:t>
            </a:r>
            <a:endParaRPr lang="zh-CN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5" name="图片 24" descr="图片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1715" y="2078990"/>
            <a:ext cx="2546350" cy="244538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5104 -0.082037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-7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854 -0.0857407 L 0.453021 -0.0301852 " pathEditMode="relative" ptsTypes="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7969 0.00490741 " pathEditMode="relative" rAng="0" ptsTypes="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4896 0.00351852 L -1.05995 0.0123148 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896 -0.0301852 L 0.548854 -0.185741 " pathEditMode="relative" ptsTypes="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9" grpId="1" build="p"/>
      <p:bldP spid="20" grpId="0" build="p"/>
      <p:bldP spid="22" grpId="0" build="p"/>
      <p:bldP spid="22" grpId="1" bldLvl="0" build="allAtOnce"/>
      <p:bldP spid="20" grpId="1" bldLvl="0" build="allAtOnce"/>
      <p:bldP spid="23" grpId="0" build="p"/>
      <p:bldP spid="23" grpId="1" bldLvl="0" build="allAtOnce"/>
      <p:bldP spid="20" grpId="2" bldLvl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68580"/>
            <a:ext cx="12192000" cy="69265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890510" y="1278890"/>
            <a:ext cx="20082510" cy="4283075"/>
          </a:xfrm>
          <a:prstGeom prst="rect">
            <a:avLst/>
          </a:prstGeom>
        </p:spPr>
      </p:pic>
      <p:pic>
        <p:nvPicPr>
          <p:cNvPr id="22" name="图片 21" descr="C:\Users\HP\Desktop\pep人物\robin.pngrobi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652895" y="4522470"/>
            <a:ext cx="2854325" cy="23355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830" y="4411980"/>
            <a:ext cx="2782570" cy="2514600"/>
          </a:xfrm>
          <a:prstGeom prst="rect">
            <a:avLst/>
          </a:prstGeom>
        </p:spPr>
      </p:pic>
      <p:sp>
        <p:nvSpPr>
          <p:cNvPr id="19" name="内容占位符 18"/>
          <p:cNvSpPr>
            <a:spLocks noGrp="1"/>
          </p:cNvSpPr>
          <p:nvPr>
            <p:ph idx="1"/>
          </p:nvPr>
        </p:nvSpPr>
        <p:spPr>
          <a:xfrm>
            <a:off x="281305" y="331470"/>
            <a:ext cx="12005310" cy="10960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Wu Binbin and Robin are looking at some robots.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229 -0.00925926 L 0.545104 -0.0124074 " pathEditMode="relative" rAng="0" ptsTypes="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try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内容占位符 18"/>
          <p:cNvSpPr>
            <a:spLocks noGrp="1"/>
          </p:cNvSpPr>
          <p:nvPr>
            <p:ph idx="1"/>
          </p:nvPr>
        </p:nvSpPr>
        <p:spPr>
          <a:xfrm>
            <a:off x="264795" y="1156970"/>
            <a:ext cx="12005310" cy="10960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Wu Binbin and Robin are looking at some robots. 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Listen and tick.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try" descr="C:\Users\HP\Desktop\图片素材\工具\6.png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476625" y="386715"/>
            <a:ext cx="641350" cy="52578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6695" y="2717165"/>
            <a:ext cx="11737975" cy="31997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latin typeface="Comic Sans MS" panose="030F0702030302020204" pitchFamily="66" charset="0"/>
              </a:rPr>
              <a:t>1. Where are they?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3200" b="1" dirty="0">
                <a:latin typeface="Comic Sans MS" panose="030F0702030302020204" pitchFamily="66" charset="0"/>
              </a:rPr>
              <a:t>           In</a:t>
            </a:r>
            <a:r>
              <a:rPr lang="zh-CN" altLang="en-US" sz="3200" b="1" dirty="0"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latin typeface="Comic Sans MS" panose="030F0702030302020204" pitchFamily="66" charset="0"/>
              </a:rPr>
              <a:t>the museum.               In the bookstore.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3200" b="1" dirty="0">
                <a:latin typeface="Comic Sans MS" panose="030F0702030302020204" pitchFamily="66" charset="0"/>
              </a:rPr>
              <a:t>2. Is Grandpa there? 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latin typeface="Comic Sans MS" panose="030F0702030302020204" pitchFamily="66" charset="0"/>
              </a:rPr>
              <a:t>           </a:t>
            </a:r>
            <a:r>
              <a:rPr lang="en-US" altLang="zh-CN" sz="3200" b="1" dirty="0">
                <a:latin typeface="Comic Sans MS" panose="030F0702030302020204" pitchFamily="66" charset="0"/>
              </a:rPr>
              <a:t>Yes, he is.                     No, he isn’t.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58209" y="5321299"/>
            <a:ext cx="514350" cy="480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258209" y="3657599"/>
            <a:ext cx="514350" cy="480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70209" y="5321299"/>
            <a:ext cx="514350" cy="480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70209" y="3784599"/>
            <a:ext cx="514350" cy="480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f2068c5b1e62b742c05760be3f8302e"/>
          <p:cNvPicPr>
            <a:picLocks noChangeAspect="1"/>
          </p:cNvPicPr>
          <p:nvPr/>
        </p:nvPicPr>
        <p:blipFill>
          <a:blip r:embed="rId6"/>
          <a:srcRect r="51370" b="67963"/>
          <a:stretch>
            <a:fillRect/>
          </a:stretch>
        </p:blipFill>
        <p:spPr>
          <a:xfrm>
            <a:off x="1301115" y="3657600"/>
            <a:ext cx="1252220" cy="844550"/>
          </a:xfrm>
          <a:prstGeom prst="rect">
            <a:avLst/>
          </a:prstGeom>
        </p:spPr>
      </p:pic>
      <p:pic>
        <p:nvPicPr>
          <p:cNvPr id="11" name="图片 10" descr="cf2068c5b1e62b742c05760be3f8302e"/>
          <p:cNvPicPr>
            <a:picLocks noChangeAspect="1"/>
          </p:cNvPicPr>
          <p:nvPr/>
        </p:nvPicPr>
        <p:blipFill>
          <a:blip r:embed="rId6"/>
          <a:srcRect r="51370" b="67963"/>
          <a:stretch>
            <a:fillRect/>
          </a:stretch>
        </p:blipFill>
        <p:spPr>
          <a:xfrm>
            <a:off x="6889115" y="5219700"/>
            <a:ext cx="1252220" cy="8445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uiExpand="1" build="p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196850" y="1406525"/>
            <a:ext cx="11811000" cy="4670425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try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try" descr="C:\Users\HP\Desktop\图片素材\工具\6.png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476625" y="386715"/>
            <a:ext cx="641350" cy="52578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75730" y="1405908"/>
            <a:ext cx="28082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听力原文：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1196023" y="1875155"/>
            <a:ext cx="2160587" cy="418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10000"/>
              </a:lnSpc>
            </a:pP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</a:t>
            </a:r>
            <a:r>
              <a:rPr lang="en-US" altLang="zh-CN" sz="28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</a:pP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</a:t>
            </a: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</a:pP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</a:t>
            </a:r>
            <a:r>
              <a:rPr lang="en-US" altLang="zh-CN" sz="2800" b="1" i="1" dirty="0" err="1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Binbin</a:t>
            </a: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  <a:spcBef>
                <a:spcPts val="600"/>
              </a:spcBef>
            </a:pP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</a:pP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Robin:</a:t>
            </a: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Wu </a:t>
            </a:r>
            <a:r>
              <a:rPr lang="en-US" altLang="zh-CN" sz="2800" b="1" i="1" dirty="0" err="1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Binbin</a:t>
            </a:r>
            <a:r>
              <a:rPr lang="en-US" altLang="zh-CN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en-US" altLang="zh-CN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528060" y="1846580"/>
            <a:ext cx="6624638" cy="418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zh-CN" sz="2800" b="1" dirty="0">
                <a:latin typeface="Comic Sans MS" panose="030F0702030302020204" pitchFamily="66" charset="0"/>
              </a:rPr>
              <a:t>These robots are so cool! I love this museum!</a:t>
            </a:r>
            <a:endParaRPr lang="en-US" altLang="zh-CN" sz="28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Me too! Don't forget to buy some gifts for Grandpa.</a:t>
            </a:r>
            <a:endParaRPr lang="en-US" altLang="zh-CN" sz="28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b="1" dirty="0">
                <a:latin typeface="Comic Sans MS" panose="030F0702030302020204" pitchFamily="66" charset="0"/>
              </a:rPr>
              <a:t>I know. But I really need to go to the bathroom. Where is it?</a:t>
            </a:r>
            <a:endParaRPr lang="en-US" altLang="zh-CN" sz="28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latin typeface="Comic Sans MS" panose="030F0702030302020204" pitchFamily="66" charset="0"/>
              </a:rPr>
              <a:t>It's on the second floor.</a:t>
            </a:r>
            <a:endParaRPr lang="en-US" altLang="zh-CN" sz="28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zh-CN" sz="2800" b="1" dirty="0">
                <a:latin typeface="Comic Sans MS" panose="030F0702030302020204" pitchFamily="66" charset="0"/>
              </a:rPr>
              <a:t>OK, thanks. 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8149590" y="2440940"/>
            <a:ext cx="1463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528060" y="2924810"/>
            <a:ext cx="1466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5004435" y="3484880"/>
            <a:ext cx="4185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3636645" y="3980180"/>
            <a:ext cx="2981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6038850" y="2970575"/>
            <a:ext cx="1276350" cy="502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54102" y="2359725"/>
            <a:ext cx="10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忘记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ldLvl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68580"/>
            <a:ext cx="12192000" cy="69265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890510" y="1278890"/>
            <a:ext cx="20082510" cy="4283075"/>
          </a:xfrm>
          <a:prstGeom prst="rect">
            <a:avLst/>
          </a:prstGeom>
        </p:spPr>
      </p:pic>
      <p:pic>
        <p:nvPicPr>
          <p:cNvPr id="22" name="图片 21" descr="C:\Users\HP\Desktop\pep人物\robin.pngrobi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652895" y="4522470"/>
            <a:ext cx="2854325" cy="23355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830" y="4411980"/>
            <a:ext cx="2782570" cy="2514600"/>
          </a:xfrm>
          <a:prstGeom prst="rect">
            <a:avLst/>
          </a:prstGeom>
        </p:spPr>
      </p:pic>
      <p:sp>
        <p:nvSpPr>
          <p:cNvPr id="19" name="内容占位符 18"/>
          <p:cNvSpPr>
            <a:spLocks noGrp="1"/>
          </p:cNvSpPr>
          <p:nvPr>
            <p:ph idx="1"/>
          </p:nvPr>
        </p:nvSpPr>
        <p:spPr>
          <a:xfrm>
            <a:off x="370205" y="182880"/>
            <a:ext cx="6075045" cy="10960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a great museum!</a:t>
            </a:r>
            <a:endParaRPr lang="en-US" altLang="zh-CN" sz="40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内容占位符 18"/>
          <p:cNvSpPr>
            <a:spLocks noGrp="1"/>
          </p:cNvSpPr>
          <p:nvPr/>
        </p:nvSpPr>
        <p:spPr>
          <a:xfrm>
            <a:off x="154305" y="5669280"/>
            <a:ext cx="763651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Wu Binbin has something to do.</a:t>
            </a:r>
            <a:endParaRPr lang="en-US" altLang="zh-CN" sz="36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229 -0.00925926 L 0.545104 -0.0124074 " pathEditMode="relative" rAng="0" ptsTypes="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内容占位符 4"/>
          <p:cNvSpPr>
            <a:spLocks noGrp="1"/>
          </p:cNvSpPr>
          <p:nvPr/>
        </p:nvSpPr>
        <p:spPr>
          <a:xfrm>
            <a:off x="2514600" y="1188720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does Binbin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want to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do ?</a:t>
            </a:r>
            <a:endParaRPr lang="zh-CN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8" name="图片 7" descr="3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8925" y="1188720"/>
            <a:ext cx="955675" cy="955675"/>
          </a:xfrm>
          <a:prstGeom prst="rect">
            <a:avLst/>
          </a:prstGeom>
        </p:spPr>
      </p:pic>
      <p:pic>
        <p:nvPicPr>
          <p:cNvPr id="2" name="Let's talk" descr="C:\Users\HP\Desktop\图片素材\工具\6.png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5484495" y="372110"/>
            <a:ext cx="488950" cy="497205"/>
          </a:xfrm>
          <a:prstGeom prst="rect">
            <a:avLst/>
          </a:prstGeom>
        </p:spPr>
      </p:pic>
      <p:sp>
        <p:nvSpPr>
          <p:cNvPr id="3" name="内容占位符 4"/>
          <p:cNvSpPr>
            <a:spLocks noGrp="1"/>
          </p:cNvSpPr>
          <p:nvPr/>
        </p:nvSpPr>
        <p:spPr>
          <a:xfrm>
            <a:off x="2600960" y="2144395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He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wants to buy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a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postcard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zh-CN" alt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2" name="图片 21" descr="C:\Users\HP\Desktop\pep人物\robin.pngrobi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52930" y="4730115"/>
            <a:ext cx="2288540" cy="1777365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5130" y="4641850"/>
            <a:ext cx="2064385" cy="18656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842250" y="2905760"/>
            <a:ext cx="3263900" cy="2476500"/>
            <a:chOff x="12350" y="4576"/>
            <a:chExt cx="5140" cy="3900"/>
          </a:xfrm>
        </p:grpSpPr>
        <p:sp>
          <p:nvSpPr>
            <p:cNvPr id="6" name="云形标注 5"/>
            <p:cNvSpPr/>
            <p:nvPr/>
          </p:nvSpPr>
          <p:spPr>
            <a:xfrm rot="720000">
              <a:off x="12350" y="4626"/>
              <a:ext cx="5140" cy="3800"/>
            </a:xfrm>
            <a:prstGeom prst="cloudCallout">
              <a:avLst>
                <a:gd name="adj1" fmla="val -55678"/>
                <a:gd name="adj2" fmla="val 5723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图片 3" descr="72fefca6a28408c6b1a010951b7158da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70" y="4576"/>
              <a:ext cx="3900" cy="3900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2052320" y="3820795"/>
            <a:ext cx="5488940" cy="646699"/>
          </a:xfrm>
          <a:prstGeom prst="wedgeRoundRectCallout">
            <a:avLst>
              <a:gd name="adj1" fmla="val 20962"/>
              <a:gd name="adj2" fmla="val 699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</a:t>
            </a: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want to buy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a 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postcard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3" grpId="0" build="p"/>
      <p:bldP spid="10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212725" y="329565"/>
            <a:ext cx="11904345" cy="6215380"/>
          </a:xfrm>
          <a:prstGeom prst="roundRect">
            <a:avLst>
              <a:gd name="adj" fmla="val 84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643505" y="3180715"/>
            <a:ext cx="1447800" cy="25139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332980" y="812800"/>
            <a:ext cx="4571365" cy="4754245"/>
            <a:chOff x="6069" y="834"/>
            <a:chExt cx="12598" cy="8806"/>
          </a:xfrm>
        </p:grpSpPr>
        <p:pic>
          <p:nvPicPr>
            <p:cNvPr id="11" name="图片 10" descr="1146e35fbaa34a1c6a025db150b0047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69" y="834"/>
              <a:ext cx="12598" cy="8806"/>
            </a:xfrm>
            <a:prstGeom prst="rect">
              <a:avLst/>
            </a:prstGeom>
          </p:spPr>
        </p:pic>
        <p:pic>
          <p:nvPicPr>
            <p:cNvPr id="3" name="图片 2" descr="01ce02dea12e896245fac5671f99e63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-1926" t="3982" r="1926" b="-3982"/>
            <a:stretch>
              <a:fillRect/>
            </a:stretch>
          </p:blipFill>
          <p:spPr>
            <a:xfrm>
              <a:off x="8093" y="4204"/>
              <a:ext cx="3356" cy="4685"/>
            </a:xfrm>
            <a:prstGeom prst="rect">
              <a:avLst/>
            </a:prstGeom>
            <a:effectLst/>
          </p:spPr>
        </p:pic>
        <p:pic>
          <p:nvPicPr>
            <p:cNvPr id="5" name="图片 4" descr="5af0bfc8d910b6cab85c171f9237847e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8608" t="3512" r="12078" b="5515"/>
            <a:stretch>
              <a:fillRect/>
            </a:stretch>
          </p:blipFill>
          <p:spPr>
            <a:xfrm>
              <a:off x="10582" y="4565"/>
              <a:ext cx="3356" cy="4379"/>
            </a:xfrm>
            <a:prstGeom prst="rect">
              <a:avLst/>
            </a:prstGeom>
            <a:effectLst/>
          </p:spPr>
        </p:pic>
        <p:pic>
          <p:nvPicPr>
            <p:cNvPr id="15" name="图片 14" descr="653801f5bb43ef9e5c714b388f98c7cd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-5502" r="-6171"/>
            <a:stretch>
              <a:fillRect/>
            </a:stretch>
          </p:blipFill>
          <p:spPr>
            <a:xfrm>
              <a:off x="14136" y="3888"/>
              <a:ext cx="3356" cy="5056"/>
            </a:xfrm>
            <a:prstGeom prst="rect">
              <a:avLst/>
            </a:prstGeom>
            <a:effectLst/>
          </p:spPr>
        </p:pic>
        <p:sp>
          <p:nvSpPr>
            <p:cNvPr id="6" name="椭圆 5"/>
            <p:cNvSpPr/>
            <p:nvPr/>
          </p:nvSpPr>
          <p:spPr>
            <a:xfrm>
              <a:off x="6363" y="5410"/>
              <a:ext cx="160" cy="3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48685" y="2966720"/>
            <a:ext cx="9664700" cy="389255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13" name="椭圆 12"/>
          <p:cNvSpPr/>
          <p:nvPr/>
        </p:nvSpPr>
        <p:spPr>
          <a:xfrm>
            <a:off x="3738245" y="4331335"/>
            <a:ext cx="75565" cy="317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Look and answer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" y="329565"/>
            <a:ext cx="899160" cy="58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内容占位符 18"/>
          <p:cNvSpPr>
            <a:spLocks noGrp="1"/>
          </p:cNvSpPr>
          <p:nvPr/>
        </p:nvSpPr>
        <p:spPr>
          <a:xfrm>
            <a:off x="559435" y="3596005"/>
            <a:ext cx="4271010" cy="735330"/>
          </a:xfrm>
          <a:prstGeom prst="rect">
            <a:avLst/>
          </a:prstGeom>
        </p:spPr>
        <p:txBody>
          <a:bodyPr vert="horz" lIns="90000" tIns="46800" rIns="90000" bIns="46800" rtlCol="0">
            <a:noAutofit/>
            <a:scene3d>
              <a:camera prst="isometricOffAxis2Right"/>
              <a:lightRig rig="threePt" dir="t"/>
            </a:scene3d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museum shop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7" name="内容占位符 18"/>
          <p:cNvSpPr>
            <a:spLocks noGrp="1"/>
          </p:cNvSpPr>
          <p:nvPr/>
        </p:nvSpPr>
        <p:spPr>
          <a:xfrm>
            <a:off x="264795" y="990600"/>
            <a:ext cx="1200531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So Wu Binbin goes to the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museum shop</a:t>
            </a:r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内容占位符 4"/>
          <p:cNvSpPr>
            <a:spLocks noGrp="1"/>
          </p:cNvSpPr>
          <p:nvPr/>
        </p:nvSpPr>
        <p:spPr>
          <a:xfrm>
            <a:off x="1168400" y="1823720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Where is the museum shop ?</a:t>
            </a:r>
            <a:endParaRPr lang="en-US" altLang="zh-CN" sz="32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0" name="图片 19" descr="30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725" y="1823720"/>
            <a:ext cx="955675" cy="955675"/>
          </a:xfrm>
          <a:prstGeom prst="rect">
            <a:avLst/>
          </a:prstGeom>
        </p:spPr>
      </p:pic>
      <p:sp>
        <p:nvSpPr>
          <p:cNvPr id="21" name="内容占位符 4"/>
          <p:cNvSpPr>
            <a:spLocks noGrp="1"/>
          </p:cNvSpPr>
          <p:nvPr/>
        </p:nvSpPr>
        <p:spPr>
          <a:xfrm>
            <a:off x="1242060" y="2436495"/>
            <a:ext cx="6812280" cy="109601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near</a:t>
            </a:r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the door.</a:t>
            </a:r>
            <a:endParaRPr lang="en-US" altLang="zh-CN" sz="32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2" name="图片 21" descr="吴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80680" y="4246880"/>
            <a:ext cx="1723390" cy="2220595"/>
          </a:xfrm>
          <a:prstGeom prst="rect">
            <a:avLst/>
          </a:prstGeom>
        </p:spPr>
      </p:pic>
      <p:pic>
        <p:nvPicPr>
          <p:cNvPr id="24" name="图片 23" descr="robo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5200" y="4565015"/>
            <a:ext cx="1198245" cy="1902460"/>
          </a:xfrm>
          <a:prstGeom prst="rect">
            <a:avLst/>
          </a:prstGeom>
        </p:spPr>
      </p:pic>
      <p:sp>
        <p:nvSpPr>
          <p:cNvPr id="26" name="平行四边形 25"/>
          <p:cNvSpPr/>
          <p:nvPr/>
        </p:nvSpPr>
        <p:spPr>
          <a:xfrm rot="360000">
            <a:off x="-553085" y="3036570"/>
            <a:ext cx="3027045" cy="1856105"/>
          </a:xfrm>
          <a:prstGeom prst="parallelogram">
            <a:avLst>
              <a:gd name="adj" fmla="val 127222"/>
            </a:avLst>
          </a:prstGeom>
          <a:solidFill>
            <a:srgbClr val="FF7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91667 -0.0537037 " pathEditMode="relative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build="p"/>
      <p:bldP spid="21" grpId="0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16790,&quot;width&quot;:8824}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6.xml><?xml version="1.0" encoding="utf-8"?>
<p:tagLst xmlns:p="http://schemas.openxmlformats.org/presentationml/2006/main">
  <p:tag name="KSO_WM_UNIT_PLACING_PICTURE_USER_VIEWPORT" val="{&quot;height&quot;:9435,&quot;width&quot;:417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570*3850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570*3470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UNIT_PLACING_PICTURE_USER_VIEWPORT" val="{&quot;height&quot;:4088,&quot;width&quot;:5237}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KSO_WPP_MARK_KEY" val="fba4d32b-0761-4868-ac51-f9af3f7caa4a"/>
  <p:tag name="COMMONDATA" val="eyJoZGlkIjoiN2YzNjBkOTgyNWQ1YTMxYzM3MzMwNWFiODNmOWIzYWM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2747</Words>
  <Application>WPS 演示</Application>
  <PresentationFormat>宽屏</PresentationFormat>
  <Paragraphs>193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Comic Sans MS</vt:lpstr>
      <vt:lpstr>Times New Roman</vt:lpstr>
      <vt:lpstr>楷体</vt:lpstr>
      <vt:lpstr>Calibri</vt:lpstr>
      <vt:lpstr>Arial Unicode MS</vt:lpstr>
      <vt:lpstr>黑体</vt:lpstr>
      <vt:lpstr>Colonna MT</vt:lpstr>
      <vt:lpstr>Gabriola</vt:lpstr>
      <vt:lpstr>字体管家胖丫儿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JamieMum</cp:lastModifiedBy>
  <cp:revision>156</cp:revision>
  <dcterms:created xsi:type="dcterms:W3CDTF">2019-06-19T02:08:00Z</dcterms:created>
  <dcterms:modified xsi:type="dcterms:W3CDTF">2022-11-21T08:53:15Z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D88B91F0184043F09533A0B6EB6B6642</vt:lpwstr>
  </property>
</Properties>
</file>