
<file path=[Content_Types].xml><?xml version="1.0" encoding="utf-8"?>
<Types xmlns="http://schemas.openxmlformats.org/package/2006/content-types">
  <Default Extension="wav" ContentType="audio/x-wav"/>
  <Default Extension="png" ContentType="image/png"/>
  <Default Extension="gif" ContentType="image/gif"/>
  <Default Extension="wdp" ContentType="image/vnd.ms-photo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3"/>
    <p:sldId id="258" r:id="rId4"/>
    <p:sldId id="257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4" r:id="rId19"/>
    <p:sldId id="275" r:id="rId20"/>
    <p:sldId id="276" r:id="rId21"/>
    <p:sldId id="277" r:id="rId22"/>
    <p:sldId id="278" r:id="rId23"/>
    <p:sldId id="273" r:id="rId24"/>
    <p:sldId id="279" r:id="rId25"/>
    <p:sldId id="280" r:id="rId26"/>
    <p:sldId id="281" r:id="rId27"/>
    <p:sldId id="283" r:id="rId28"/>
    <p:sldId id="284" r:id="rId29"/>
    <p:sldId id="286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新课标第一网" initials="xkb1.com" lastIdx="2" clrIdx="0"/>
  <p:cmAuthor id="1" name="xkb1.com" initials="x" lastIdx="2" clrIdx="0"/>
  <p:cmAuthor id="2" name="绿色圃中小学教育网" initials="绿" lastIdx="2" clrIdx="1"/>
  <p:cmAuthor id="3" name="Administrator" initials="A" lastIdx="10" clrIdx="0"/>
  <p:cmAuthor id="4" name="lym" initials="l" lastIdx="2" clrIdx="3"/>
  <p:cmAuthor id="6" name="HP" initials="H" lastIdx="3" clrIdx="5"/>
  <p:cmAuthor id="7" name="Taylor Hartwell" initials="TH [6]" lastIdx="1" clrIdx="6"/>
  <p:cmAuthor id="8" name="姜伟光" initials="姜" lastIdx="1" clrIdx="0"/>
  <p:cmAuthor id="5" name="宋洁然" initials="宋" lastIdx="2" clrIdx="1"/>
  <p:cmAuthor id="10" name="UBest" initials="U" lastIdx="1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5FC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5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1.GIF"/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media5.mp3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1.wav"/><Relationship Id="rId12" Type="http://schemas.openxmlformats.org/officeDocument/2006/relationships/tags" Target="../tags/tag76.xml"/><Relationship Id="rId11" Type="http://schemas.openxmlformats.org/officeDocument/2006/relationships/image" Target="../media/image14.png"/><Relationship Id="rId10" Type="http://schemas.microsoft.com/office/2007/relationships/media" Target="../media/media5.mp3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1.GIF"/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23.wdp"/><Relationship Id="rId8" Type="http://schemas.openxmlformats.org/officeDocument/2006/relationships/image" Target="../media/image22.png"/><Relationship Id="rId7" Type="http://schemas.openxmlformats.org/officeDocument/2006/relationships/image" Target="../media/image20.png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8" Type="http://schemas.openxmlformats.org/officeDocument/2006/relationships/slideLayout" Target="../slideLayouts/slideLayout2.xml"/><Relationship Id="rId17" Type="http://schemas.openxmlformats.org/officeDocument/2006/relationships/audio" Target="../media/audio1.wav"/><Relationship Id="rId16" Type="http://schemas.openxmlformats.org/officeDocument/2006/relationships/tags" Target="../tags/tag78.xml"/><Relationship Id="rId15" Type="http://schemas.openxmlformats.org/officeDocument/2006/relationships/image" Target="../media/image12.png"/><Relationship Id="rId14" Type="http://schemas.openxmlformats.org/officeDocument/2006/relationships/image" Target="../media/image10.png"/><Relationship Id="rId13" Type="http://schemas.openxmlformats.org/officeDocument/2006/relationships/image" Target="../media/image14.png"/><Relationship Id="rId12" Type="http://schemas.microsoft.com/office/2007/relationships/media" Target="../media/media6.mp3"/><Relationship Id="rId11" Type="http://schemas.openxmlformats.org/officeDocument/2006/relationships/audio" Target="../media/media6.mp3"/><Relationship Id="rId10" Type="http://schemas.openxmlformats.org/officeDocument/2006/relationships/image" Target="../media/image24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9.xml"/><Relationship Id="rId7" Type="http://schemas.openxmlformats.org/officeDocument/2006/relationships/image" Target="../media/image3.png"/><Relationship Id="rId6" Type="http://schemas.openxmlformats.org/officeDocument/2006/relationships/image" Target="../media/image4.png"/><Relationship Id="rId5" Type="http://schemas.openxmlformats.org/officeDocument/2006/relationships/image" Target="../media/image11.GIF"/><Relationship Id="rId4" Type="http://schemas.openxmlformats.org/officeDocument/2006/relationships/image" Target="../media/image9.png"/><Relationship Id="rId3" Type="http://schemas.openxmlformats.org/officeDocument/2006/relationships/image" Target="../media/image20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1.xml"/><Relationship Id="rId6" Type="http://schemas.openxmlformats.org/officeDocument/2006/relationships/image" Target="../media/image8.jpeg"/><Relationship Id="rId5" Type="http://schemas.openxmlformats.org/officeDocument/2006/relationships/image" Target="../media/image26.png"/><Relationship Id="rId4" Type="http://schemas.openxmlformats.org/officeDocument/2006/relationships/tags" Target="../tags/tag80.xml"/><Relationship Id="rId3" Type="http://schemas.microsoft.com/office/2007/relationships/media" Target="../media/media7.mp4"/><Relationship Id="rId2" Type="http://schemas.openxmlformats.org/officeDocument/2006/relationships/video" Target="../media/media7.mp4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82.xml"/><Relationship Id="rId7" Type="http://schemas.openxmlformats.org/officeDocument/2006/relationships/image" Target="../media/image32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tags" Target="../tags/tag8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tags" Target="../tags/tag8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tags" Target="../tags/tag8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tags" Target="../tags/tag66.xml"/><Relationship Id="rId6" Type="http://schemas.openxmlformats.org/officeDocument/2006/relationships/image" Target="../media/image6.png"/><Relationship Id="rId5" Type="http://schemas.openxmlformats.org/officeDocument/2006/relationships/tags" Target="../tags/tag65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5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7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tags" Target="../tags/tag8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tags" Target="../tags/tag8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8.xml"/><Relationship Id="rId5" Type="http://schemas.openxmlformats.org/officeDocument/2006/relationships/image" Target="../media/image8.jpeg"/><Relationship Id="rId4" Type="http://schemas.microsoft.com/office/2007/relationships/hdphoto" Target="../media/image36.wdp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9.xml"/><Relationship Id="rId4" Type="http://schemas.openxmlformats.org/officeDocument/2006/relationships/image" Target="../media/image37.png"/><Relationship Id="rId3" Type="http://schemas.openxmlformats.org/officeDocument/2006/relationships/image" Target="../media/image8.jpeg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18.png"/><Relationship Id="rId7" Type="http://schemas.openxmlformats.org/officeDocument/2006/relationships/image" Target="../media/image40.jpeg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90.xml"/><Relationship Id="rId12" Type="http://schemas.openxmlformats.org/officeDocument/2006/relationships/image" Target="../media/image44.png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18.png"/><Relationship Id="rId7" Type="http://schemas.openxmlformats.org/officeDocument/2006/relationships/image" Target="../media/image40.jpeg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91.xml"/><Relationship Id="rId11" Type="http://schemas.openxmlformats.org/officeDocument/2006/relationships/image" Target="../media/image44.png"/><Relationship Id="rId10" Type="http://schemas.openxmlformats.org/officeDocument/2006/relationships/image" Target="../media/image42.png"/><Relationship Id="rId1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3.xml"/><Relationship Id="rId2" Type="http://schemas.openxmlformats.org/officeDocument/2006/relationships/image" Target="../media/image45.jpeg"/><Relationship Id="rId1" Type="http://schemas.openxmlformats.org/officeDocument/2006/relationships/tags" Target="../tags/tag92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4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8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.png"/><Relationship Id="rId7" Type="http://schemas.openxmlformats.org/officeDocument/2006/relationships/image" Target="../media/image14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11" Type="http://schemas.openxmlformats.org/officeDocument/2006/relationships/tags" Target="../tags/tag69.xml"/><Relationship Id="rId10" Type="http://schemas.openxmlformats.org/officeDocument/2006/relationships/image" Target="../media/image8.jpe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17.png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11" Type="http://schemas.openxmlformats.org/officeDocument/2006/relationships/tags" Target="../tags/tag72.xml"/><Relationship Id="rId10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6.png"/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../media/media4.mp3"/><Relationship Id="rId7" Type="http://schemas.openxmlformats.org/officeDocument/2006/relationships/image" Target="../media/image19.png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11" Type="http://schemas.openxmlformats.org/officeDocument/2006/relationships/tags" Target="../tags/tag74.xml"/><Relationship Id="rId10" Type="http://schemas.openxmlformats.org/officeDocument/2006/relationships/image" Target="../media/image14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30555" y="548640"/>
            <a:ext cx="11317605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base"/>
            <a:r>
              <a:rPr lang="en-US" altLang="zh-CN" sz="60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Unit 1 How can I get there</a:t>
            </a:r>
            <a:r>
              <a:rPr lang="zh-CN" altLang="en-US" sz="60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？</a:t>
            </a:r>
            <a:endParaRPr lang="zh-CN" altLang="en-US" sz="6000" b="1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pPr algn="ctr" fontAlgn="base"/>
            <a:r>
              <a:rPr lang="en-US" altLang="zh-CN" sz="54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A Let's learn</a:t>
            </a:r>
            <a:endParaRPr lang="en-US" altLang="zh-CN" sz="5400" b="1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33a44a0838c7038f676c84bf4f36c350"/>
          <p:cNvPicPr>
            <a:picLocks noChangeAspect="1"/>
          </p:cNvPicPr>
          <p:nvPr/>
        </p:nvPicPr>
        <p:blipFill>
          <a:blip r:embed="rId1"/>
          <a:srcRect t="14765"/>
          <a:stretch>
            <a:fillRect/>
          </a:stretch>
        </p:blipFill>
        <p:spPr>
          <a:xfrm>
            <a:off x="2874645" y="2288540"/>
            <a:ext cx="9073515" cy="4346575"/>
          </a:xfrm>
          <a:prstGeom prst="rect">
            <a:avLst/>
          </a:prstGeom>
        </p:spPr>
      </p:pic>
      <p:pic>
        <p:nvPicPr>
          <p:cNvPr id="22" name="图片 21" descr="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" y="4414520"/>
            <a:ext cx="2286635" cy="2220595"/>
          </a:xfrm>
          <a:prstGeom prst="rect">
            <a:avLst/>
          </a:prstGeom>
        </p:spPr>
      </p:pic>
      <p:pic>
        <p:nvPicPr>
          <p:cNvPr id="24" name="图片 23" descr="rob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75" y="4661535"/>
            <a:ext cx="1198245" cy="19024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C:\Users\HP\Desktop\图片素材\店铺\b80ea12fe23e3082ed1439cca41efa43.pngb80ea12fe23e3082ed1439cca41efa4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41630" y="1227455"/>
            <a:ext cx="4787900" cy="3871595"/>
          </a:xfrm>
          <a:prstGeom prst="rect">
            <a:avLst/>
          </a:prstGeom>
        </p:spPr>
      </p:pic>
      <p:pic>
        <p:nvPicPr>
          <p:cNvPr id="3" name="图片 2" descr="C:\Users\HP\Desktop\图片素材\店铺\bookstore.pngbooksto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90310" y="1109980"/>
            <a:ext cx="5075555" cy="4151630"/>
          </a:xfrm>
          <a:prstGeom prst="rect">
            <a:avLst/>
          </a:prstGeom>
        </p:spPr>
      </p:pic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3"/>
          <a:srcRect t="77140" b="8834"/>
          <a:stretch>
            <a:fillRect/>
          </a:stretch>
        </p:blipFill>
        <p:spPr>
          <a:xfrm>
            <a:off x="156210" y="5099050"/>
            <a:ext cx="11842750" cy="1605915"/>
          </a:xfrm>
          <a:prstGeom prst="roundRect">
            <a:avLst>
              <a:gd name="adj" fmla="val 6467"/>
            </a:avLst>
          </a:prstGeom>
        </p:spPr>
      </p:pic>
      <p:pic>
        <p:nvPicPr>
          <p:cNvPr id="5" name="图片 4" descr="01344779854b4b9186f51ba28b8e98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70705" y="437515"/>
            <a:ext cx="1780540" cy="154495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581265" y="2878455"/>
            <a:ext cx="2192020" cy="2219960"/>
            <a:chOff x="2476" y="5768"/>
            <a:chExt cx="3452" cy="3496"/>
          </a:xfrm>
        </p:grpSpPr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2" y="6516"/>
              <a:ext cx="1887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6" y="5768"/>
              <a:ext cx="2626" cy="3497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2656840" y="706120"/>
            <a:ext cx="5819140" cy="1192769"/>
          </a:xfrm>
          <a:prstGeom prst="wedgeRoundRectCallout">
            <a:avLst>
              <a:gd name="adj1" fmla="val 22010"/>
              <a:gd name="adj2" fmla="val 668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Robin, I have a cold. Let’s go to the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hospital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85070" y="2707005"/>
            <a:ext cx="993775" cy="646699"/>
          </a:xfrm>
          <a:prstGeom prst="wedgeRoundRectCallout">
            <a:avLst>
              <a:gd name="adj1" fmla="val -2268"/>
              <a:gd name="adj2" fmla="val 7666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OK.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00" grpId="0" bldLvl="0" animBg="1"/>
      <p:bldP spid="100" grpId="1" bldLvl="0" animBg="1"/>
      <p:bldP spid="2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HP\Desktop\图片素材\店铺\bookstore.pngbookstor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78910" y="732155"/>
            <a:ext cx="2459990" cy="1658620"/>
          </a:xfrm>
          <a:prstGeom prst="rect">
            <a:avLst/>
          </a:prstGeom>
        </p:spPr>
      </p:pic>
      <p:pic>
        <p:nvPicPr>
          <p:cNvPr id="5" name="图片 4" descr="5a39067492bfe"/>
          <p:cNvPicPr>
            <a:picLocks noChangeAspect="1"/>
          </p:cNvPicPr>
          <p:nvPr/>
        </p:nvPicPr>
        <p:blipFill>
          <a:blip r:embed="rId2"/>
          <a:srcRect t="77140" b="8834"/>
          <a:stretch>
            <a:fillRect/>
          </a:stretch>
        </p:blipFill>
        <p:spPr>
          <a:xfrm>
            <a:off x="301625" y="2309495"/>
            <a:ext cx="11626850" cy="1395730"/>
          </a:xfrm>
          <a:prstGeom prst="roundRect">
            <a:avLst>
              <a:gd name="adj" fmla="val 6467"/>
            </a:avLst>
          </a:prstGeom>
        </p:spPr>
      </p:pic>
      <p:pic>
        <p:nvPicPr>
          <p:cNvPr id="8" name="图片 7" descr="C:\Users\HP\Desktop\图片素材\店铺\b80ea12fe23e3082ed1439cca41efa43.pngb80ea12fe23e3082ed1439cca41efa4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290" y="1063625"/>
            <a:ext cx="1540510" cy="1245870"/>
          </a:xfrm>
          <a:prstGeom prst="rect">
            <a:avLst/>
          </a:prstGeom>
        </p:spPr>
      </p:pic>
      <p:pic>
        <p:nvPicPr>
          <p:cNvPr id="22" name="图片 21" descr="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" y="4490720"/>
            <a:ext cx="2286635" cy="2220595"/>
          </a:xfrm>
          <a:prstGeom prst="rect">
            <a:avLst/>
          </a:prstGeom>
        </p:spPr>
      </p:pic>
      <p:pic>
        <p:nvPicPr>
          <p:cNvPr id="24" name="图片 23" descr="robo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090" y="4955540"/>
            <a:ext cx="1198245" cy="190246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784985" y="4784090"/>
            <a:ext cx="5286375" cy="646699"/>
          </a:xfrm>
          <a:prstGeom prst="wedgeRoundRectCallout">
            <a:avLst>
              <a:gd name="adj1" fmla="val -53714"/>
              <a:gd name="adj2" fmla="val 1892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Where is the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hospital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?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18255" y="5770880"/>
            <a:ext cx="6371590" cy="646697"/>
          </a:xfrm>
          <a:prstGeom prst="wedgeRoundRectCallout">
            <a:avLst>
              <a:gd name="adj1" fmla="val 53184"/>
              <a:gd name="adj2" fmla="val 125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It’s in front of the bookstore.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96645" y="406400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learn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C:\Users\HP\Desktop\图片素材\店铺\c77cb7d29ab148c66ba8923002d76e35.pngc77cb7d29ab148c66ba8923002d76e3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70910" y="2876550"/>
            <a:ext cx="3302635" cy="17500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2"/>
          <a:stretch>
            <a:fillRect/>
          </a:stretch>
        </p:blipFill>
        <p:spPr>
          <a:xfrm>
            <a:off x="7646670" y="3705225"/>
            <a:ext cx="3643630" cy="1450340"/>
          </a:xfrm>
          <a:prstGeom prst="rect">
            <a:avLst/>
          </a:prstGeom>
        </p:spPr>
      </p:pic>
      <p:pic>
        <p:nvPicPr>
          <p:cNvPr id="11" name="hospital" descr="C:\Users\HP\Desktop\图片素材\工具\6.png6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7071360" y="3705860"/>
            <a:ext cx="575310" cy="61341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0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77cb7d29ab148c66ba8923002d76e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4365" y="2028825"/>
            <a:ext cx="5725160" cy="3001645"/>
          </a:xfrm>
          <a:prstGeom prst="rect">
            <a:avLst/>
          </a:prstGeom>
        </p:spPr>
      </p:pic>
      <p:pic>
        <p:nvPicPr>
          <p:cNvPr id="3" name="图片 2" descr="C:\Users\HP\Desktop\图片素材\店铺\bookstore.pngbooksto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8810" y="1071880"/>
            <a:ext cx="5075555" cy="4151630"/>
          </a:xfrm>
          <a:prstGeom prst="rect">
            <a:avLst/>
          </a:prstGeom>
        </p:spPr>
      </p:pic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3"/>
          <a:srcRect t="77140" b="8834"/>
          <a:stretch>
            <a:fillRect/>
          </a:stretch>
        </p:blipFill>
        <p:spPr>
          <a:xfrm>
            <a:off x="156210" y="5099050"/>
            <a:ext cx="11842750" cy="1605915"/>
          </a:xfrm>
          <a:prstGeom prst="roundRect">
            <a:avLst>
              <a:gd name="adj" fmla="val 6467"/>
            </a:avLst>
          </a:prstGeom>
        </p:spPr>
      </p:pic>
      <p:pic>
        <p:nvPicPr>
          <p:cNvPr id="5" name="图片 4" descr="01344779854b4b9186f51ba28b8e98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70705" y="437515"/>
            <a:ext cx="1780540" cy="154495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593965" y="3353435"/>
            <a:ext cx="2192020" cy="2219960"/>
            <a:chOff x="2476" y="5768"/>
            <a:chExt cx="3452" cy="3496"/>
          </a:xfrm>
        </p:grpSpPr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2" y="6516"/>
              <a:ext cx="1887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6" y="5768"/>
              <a:ext cx="2626" cy="3497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2656840" y="706120"/>
            <a:ext cx="7698105" cy="1197965"/>
          </a:xfrm>
          <a:prstGeom prst="wedgeRoundRectCallout">
            <a:avLst>
              <a:gd name="adj1" fmla="val 22010"/>
              <a:gd name="adj2" fmla="val 668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Robin, I feel better. 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Let’s go to the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cinema </a:t>
            </a:r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and have fun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85070" y="2707005"/>
            <a:ext cx="993775" cy="646699"/>
          </a:xfrm>
          <a:prstGeom prst="wedgeRoundRectCallout">
            <a:avLst>
              <a:gd name="adj1" fmla="val -2268"/>
              <a:gd name="adj2" fmla="val 7666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OK.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00" grpId="0" bldLvl="0" animBg="1"/>
      <p:bldP spid="100" grpId="1" bldLvl="0" animBg="1"/>
      <p:bldP spid="2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HP\Desktop\图片素材\店铺\bookstore.pngbookstor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766810" y="97155"/>
            <a:ext cx="2459990" cy="1658620"/>
          </a:xfrm>
          <a:prstGeom prst="rect">
            <a:avLst/>
          </a:prstGeom>
        </p:spPr>
      </p:pic>
      <p:pic>
        <p:nvPicPr>
          <p:cNvPr id="5" name="图片 4" descr="5a39067492bfe"/>
          <p:cNvPicPr>
            <a:picLocks noChangeAspect="1"/>
          </p:cNvPicPr>
          <p:nvPr/>
        </p:nvPicPr>
        <p:blipFill>
          <a:blip r:embed="rId2"/>
          <a:srcRect t="77140" b="8834"/>
          <a:stretch>
            <a:fillRect/>
          </a:stretch>
        </p:blipFill>
        <p:spPr>
          <a:xfrm>
            <a:off x="301625" y="1674495"/>
            <a:ext cx="11626850" cy="1395730"/>
          </a:xfrm>
          <a:prstGeom prst="roundRect">
            <a:avLst>
              <a:gd name="adj" fmla="val 6467"/>
            </a:avLst>
          </a:prstGeom>
        </p:spPr>
      </p:pic>
      <p:pic>
        <p:nvPicPr>
          <p:cNvPr id="8" name="图片 7" descr="C:\Users\HP\Desktop\图片素材\店铺\b80ea12fe23e3082ed1439cca41efa43.pngb80ea12fe23e3082ed1439cca41efa4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84190" y="428625"/>
            <a:ext cx="1540510" cy="1245870"/>
          </a:xfrm>
          <a:prstGeom prst="rect">
            <a:avLst/>
          </a:prstGeom>
        </p:spPr>
      </p:pic>
      <p:pic>
        <p:nvPicPr>
          <p:cNvPr id="22" name="图片 21" descr="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" y="4490720"/>
            <a:ext cx="2286635" cy="2220595"/>
          </a:xfrm>
          <a:prstGeom prst="rect">
            <a:avLst/>
          </a:prstGeom>
        </p:spPr>
      </p:pic>
      <p:pic>
        <p:nvPicPr>
          <p:cNvPr id="24" name="图片 23" descr="robo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090" y="4955540"/>
            <a:ext cx="1198245" cy="190246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784985" y="4784090"/>
            <a:ext cx="5286375" cy="646699"/>
          </a:xfrm>
          <a:prstGeom prst="wedgeRoundRectCallout">
            <a:avLst>
              <a:gd name="adj1" fmla="val -53714"/>
              <a:gd name="adj2" fmla="val 1892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Where is the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cinema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?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48555" y="5707380"/>
            <a:ext cx="5203190" cy="646697"/>
          </a:xfrm>
          <a:prstGeom prst="wedgeRoundRectCallout">
            <a:avLst>
              <a:gd name="adj1" fmla="val 53184"/>
              <a:gd name="adj2" fmla="val 125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It’s next to the hospital.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96645" y="406400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learn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C:\Users\HP\Desktop\图片素材\店铺\c77cb7d29ab148c66ba8923002d76e35.pngc77cb7d29ab148c66ba8923002d76e3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58810" y="2241550"/>
            <a:ext cx="3302635" cy="17500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0300" y="1924050"/>
            <a:ext cx="3318510" cy="2149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>
            <a:fillRect/>
          </a:stretch>
        </p:blipFill>
        <p:spPr>
          <a:xfrm>
            <a:off x="1296035" y="3132455"/>
            <a:ext cx="2855595" cy="1295400"/>
          </a:xfrm>
          <a:prstGeom prst="rect">
            <a:avLst/>
          </a:prstGeom>
        </p:spPr>
      </p:pic>
      <p:pic>
        <p:nvPicPr>
          <p:cNvPr id="7" name="cinema" descr="C:\Users\HP\Desktop\图片素材\工具\6.png6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4441825" y="3223260"/>
            <a:ext cx="506095" cy="551180"/>
          </a:xfrm>
          <a:prstGeom prst="rect">
            <a:avLst/>
          </a:prstGeom>
        </p:spPr>
      </p:pic>
      <p:pic>
        <p:nvPicPr>
          <p:cNvPr id="12" name="图片 11" descr="87135c04bdfdf5a5e5e8a969d9fded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5170" y="530860"/>
            <a:ext cx="1675130" cy="1081405"/>
          </a:xfrm>
          <a:prstGeom prst="rect">
            <a:avLst/>
          </a:prstGeom>
        </p:spPr>
      </p:pic>
      <p:pic>
        <p:nvPicPr>
          <p:cNvPr id="13" name="图片 12" descr="62bb061db4c8a8d3578ba0695e0b6a6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2505" y="339725"/>
            <a:ext cx="1703705" cy="142367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2855" y="1579880"/>
            <a:ext cx="5709285" cy="3698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c77cb7d29ab148c66ba8923002d76e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65" y="2040255"/>
            <a:ext cx="5725160" cy="3001645"/>
          </a:xfrm>
          <a:prstGeom prst="rect">
            <a:avLst/>
          </a:prstGeom>
        </p:spPr>
      </p:pic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4"/>
          <a:srcRect t="77140" b="8834"/>
          <a:stretch>
            <a:fillRect/>
          </a:stretch>
        </p:blipFill>
        <p:spPr>
          <a:xfrm>
            <a:off x="156210" y="5099050"/>
            <a:ext cx="11842750" cy="1605915"/>
          </a:xfrm>
          <a:prstGeom prst="roundRect">
            <a:avLst>
              <a:gd name="adj" fmla="val 6467"/>
            </a:avLst>
          </a:prstGeom>
        </p:spPr>
      </p:pic>
      <p:pic>
        <p:nvPicPr>
          <p:cNvPr id="5" name="图片 4" descr="01344779854b4b9186f51ba28b8e98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38805" y="438150"/>
            <a:ext cx="1780540" cy="154495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593965" y="3353435"/>
            <a:ext cx="2192020" cy="2219960"/>
            <a:chOff x="2476" y="5768"/>
            <a:chExt cx="3452" cy="3496"/>
          </a:xfrm>
        </p:grpSpPr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2" y="6516"/>
              <a:ext cx="1887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76" y="5768"/>
              <a:ext cx="2626" cy="3497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5394325" y="1480820"/>
            <a:ext cx="6604635" cy="646699"/>
          </a:xfrm>
          <a:prstGeom prst="wedgeRoundRectCallout">
            <a:avLst>
              <a:gd name="adj1" fmla="val -31636"/>
              <a:gd name="adj2" fmla="val 7666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It’s a good day. Let’s go home!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84815" y="2707005"/>
            <a:ext cx="993775" cy="646699"/>
          </a:xfrm>
          <a:prstGeom prst="wedgeRoundRectCallout">
            <a:avLst>
              <a:gd name="adj1" fmla="val -2268"/>
              <a:gd name="adj2" fmla="val 7666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OK.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00" grpId="0" bldLvl="0" animBg="1"/>
      <p:bldP spid="100" grpId="1" bldLvl="0" animBg="1"/>
      <p:bldP spid="2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veer-31756121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2108"/>
          <a:stretch>
            <a:fillRect/>
          </a:stretch>
        </p:blipFill>
        <p:spPr>
          <a:xfrm>
            <a:off x="452120" y="912495"/>
            <a:ext cx="11287760" cy="689927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188085" y="40640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Listen and imitate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20210817_17450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85215" y="1166495"/>
            <a:ext cx="10077450" cy="4824730"/>
          </a:xfrm>
          <a:prstGeom prst="rect">
            <a:avLst/>
          </a:prstGeom>
        </p:spPr>
      </p:pic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283210" y="2169795"/>
            <a:ext cx="11626215" cy="40678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627" name="图片 2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3950" y="2340610"/>
            <a:ext cx="1737360" cy="152590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8" name="图片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710" y="2358390"/>
            <a:ext cx="1830070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9" name="图片 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50" y="2288540"/>
            <a:ext cx="1694815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0" name="图片 8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760" y="4161790"/>
            <a:ext cx="1640205" cy="163639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1" name="图片 9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50" y="4161155"/>
            <a:ext cx="1793240" cy="163639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7171" name="图片 8195" descr="020904cwz7w0pwq2p6c89w_副本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C">
                  <a:alpha val="100000"/>
                </a:srgbClr>
              </a:clrFrom>
              <a:clrTo>
                <a:srgbClr val="FEFE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6645" y="1044575"/>
            <a:ext cx="983615" cy="1070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8196" descr="副本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3995" y="852805"/>
            <a:ext cx="1099820" cy="1316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35"/>
          <p:cNvSpPr txBox="1"/>
          <p:nvPr/>
        </p:nvSpPr>
        <p:spPr>
          <a:xfrm>
            <a:off x="1188085" y="40640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Read in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groups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436110" y="852805"/>
            <a:ext cx="3980180" cy="578500"/>
          </a:xfrm>
          <a:prstGeom prst="wedgeRoundRectCallout">
            <a:avLst>
              <a:gd name="adj1" fmla="val -53714"/>
              <a:gd name="adj2" fmla="val 1892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Where is the cinema?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88230" y="1639570"/>
            <a:ext cx="5041265" cy="578440"/>
          </a:xfrm>
          <a:prstGeom prst="wedgeRoundRectCallout">
            <a:avLst>
              <a:gd name="adj1" fmla="val 53184"/>
              <a:gd name="adj2" fmla="val 125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It’s next to the 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bookstore.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6387" name="文本框 16388"/>
          <p:cNvSpPr txBox="1"/>
          <p:nvPr/>
        </p:nvSpPr>
        <p:spPr>
          <a:xfrm>
            <a:off x="1374140" y="3726815"/>
            <a:ext cx="37236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science museum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6" name="文本框 16388"/>
          <p:cNvSpPr txBox="1"/>
          <p:nvPr/>
        </p:nvSpPr>
        <p:spPr>
          <a:xfrm>
            <a:off x="7777480" y="3726815"/>
            <a:ext cx="37236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bookstore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7" name="文本框 16388"/>
          <p:cNvSpPr txBox="1"/>
          <p:nvPr/>
        </p:nvSpPr>
        <p:spPr>
          <a:xfrm>
            <a:off x="4804410" y="3726815"/>
            <a:ext cx="37236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post </a:t>
            </a: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office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8" name="文本框 16388"/>
          <p:cNvSpPr txBox="1"/>
          <p:nvPr/>
        </p:nvSpPr>
        <p:spPr>
          <a:xfrm>
            <a:off x="3310890" y="5654040"/>
            <a:ext cx="17145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cinema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9" name="文本框 16388"/>
          <p:cNvSpPr txBox="1"/>
          <p:nvPr/>
        </p:nvSpPr>
        <p:spPr>
          <a:xfrm>
            <a:off x="6588760" y="5654040"/>
            <a:ext cx="20707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hospital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" grpId="0" bldLvl="0" animBg="1"/>
      <p:bldP spid="16387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283210" y="4850130"/>
            <a:ext cx="11626850" cy="1395730"/>
          </a:xfrm>
          <a:prstGeom prst="roundRect">
            <a:avLst>
              <a:gd name="adj" fmla="val 6467"/>
            </a:avLst>
          </a:prstGeom>
        </p:spPr>
      </p:pic>
      <p:sp>
        <p:nvSpPr>
          <p:cNvPr id="36" name="文本框 35"/>
          <p:cNvSpPr txBox="1"/>
          <p:nvPr/>
        </p:nvSpPr>
        <p:spPr>
          <a:xfrm>
            <a:off x="1188085" y="40640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Sharp eyes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图片 2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15" y="1353820"/>
            <a:ext cx="1737360" cy="152590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8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3242945"/>
            <a:ext cx="1830070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9" name="图片 5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910" y="489585"/>
            <a:ext cx="1694815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0" name="图片 8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585" y="1168400"/>
            <a:ext cx="1640205" cy="163639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1" name="图片 9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790" y="3213735"/>
            <a:ext cx="1793240" cy="163639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9" name="文本框 16388"/>
          <p:cNvSpPr txBox="1"/>
          <p:nvPr/>
        </p:nvSpPr>
        <p:spPr>
          <a:xfrm>
            <a:off x="5036185" y="2513965"/>
            <a:ext cx="37236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post </a:t>
            </a: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office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0312 0.320185 " pathEditMode="relative" ptsTypes="">
                                      <p:cBhvr>
                                        <p:cTn id="58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66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283210" y="4850130"/>
            <a:ext cx="11626850" cy="1395730"/>
          </a:xfrm>
          <a:prstGeom prst="roundRect">
            <a:avLst>
              <a:gd name="adj" fmla="val 6467"/>
            </a:avLst>
          </a:prstGeom>
        </p:spPr>
      </p:pic>
      <p:sp>
        <p:nvSpPr>
          <p:cNvPr id="36" name="文本框 35"/>
          <p:cNvSpPr txBox="1"/>
          <p:nvPr/>
        </p:nvSpPr>
        <p:spPr>
          <a:xfrm>
            <a:off x="1188085" y="40640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Sharp eyes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图片 2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15" y="1353820"/>
            <a:ext cx="1737360" cy="152590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8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3242945"/>
            <a:ext cx="1830070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9" name="图片 5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910" y="489585"/>
            <a:ext cx="1694815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0" name="图片 8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585" y="1168400"/>
            <a:ext cx="1640205" cy="163639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1" name="图片 9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790" y="3213735"/>
            <a:ext cx="1793240" cy="163639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9" name="文本框 16388"/>
          <p:cNvSpPr txBox="1"/>
          <p:nvPr/>
        </p:nvSpPr>
        <p:spPr>
          <a:xfrm>
            <a:off x="5036185" y="2513965"/>
            <a:ext cx="23107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bookstore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32813 0.446481 " pathEditMode="relative" ptsTypes="">
                                      <p:cBhvr>
                                        <p:cTn id="38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66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283210" y="4850130"/>
            <a:ext cx="11626850" cy="1395730"/>
          </a:xfrm>
          <a:prstGeom prst="roundRect">
            <a:avLst>
              <a:gd name="adj" fmla="val 6467"/>
            </a:avLst>
          </a:prstGeom>
        </p:spPr>
      </p:pic>
      <p:sp>
        <p:nvSpPr>
          <p:cNvPr id="36" name="文本框 35"/>
          <p:cNvSpPr txBox="1"/>
          <p:nvPr/>
        </p:nvSpPr>
        <p:spPr>
          <a:xfrm>
            <a:off x="1188085" y="40640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Sharp eyes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图片 2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15" y="1353820"/>
            <a:ext cx="1737360" cy="152590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8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3242945"/>
            <a:ext cx="1830070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9" name="图片 5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910" y="489585"/>
            <a:ext cx="1694815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0" name="图片 8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585" y="1168400"/>
            <a:ext cx="1640205" cy="163639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1" name="图片 9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790" y="3213735"/>
            <a:ext cx="1793240" cy="163639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9" name="文本框 16388"/>
          <p:cNvSpPr txBox="1"/>
          <p:nvPr/>
        </p:nvSpPr>
        <p:spPr>
          <a:xfrm>
            <a:off x="4643120" y="2296160"/>
            <a:ext cx="37236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science museum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5573 -0.00342593 " pathEditMode="relative" ptsTypes="">
                                      <p:cBhvr>
                                        <p:cTn id="38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66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t017fc3803a7f433f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3306445" y="-1539240"/>
            <a:ext cx="5603240" cy="1066165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096645" y="406400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sing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sing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24000" y="1479550"/>
            <a:ext cx="9283700" cy="4509135"/>
          </a:xfrm>
          <a:prstGeom prst="rect">
            <a:avLst/>
          </a:prstGeom>
        </p:spPr>
      </p:pic>
      <p:pic>
        <p:nvPicPr>
          <p:cNvPr id="14" name="图片 13" descr="t011fe319d220bf698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4234" t="6407" r="17922" b="6231"/>
          <a:stretch>
            <a:fillRect/>
          </a:stretch>
        </p:blipFill>
        <p:spPr>
          <a:xfrm>
            <a:off x="5172710" y="3371215"/>
            <a:ext cx="2647950" cy="5991225"/>
          </a:xfrm>
          <a:prstGeom prst="rect">
            <a:avLst/>
          </a:prstGeom>
        </p:spPr>
      </p:pic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283210" y="4850130"/>
            <a:ext cx="11626850" cy="1395730"/>
          </a:xfrm>
          <a:prstGeom prst="roundRect">
            <a:avLst>
              <a:gd name="adj" fmla="val 6467"/>
            </a:avLst>
          </a:prstGeom>
        </p:spPr>
      </p:pic>
      <p:sp>
        <p:nvSpPr>
          <p:cNvPr id="36" name="文本框 35"/>
          <p:cNvSpPr txBox="1"/>
          <p:nvPr/>
        </p:nvSpPr>
        <p:spPr>
          <a:xfrm>
            <a:off x="1188085" y="40640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Sharp eyes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图片 2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15" y="1353820"/>
            <a:ext cx="1737360" cy="152590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8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3242945"/>
            <a:ext cx="1830070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9" name="图片 5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910" y="489585"/>
            <a:ext cx="1694815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0" name="图片 8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585" y="1168400"/>
            <a:ext cx="1640205" cy="163639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1" name="图片 9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790" y="3213735"/>
            <a:ext cx="1793240" cy="163639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9" name="文本框 16388"/>
          <p:cNvSpPr txBox="1"/>
          <p:nvPr/>
        </p:nvSpPr>
        <p:spPr>
          <a:xfrm>
            <a:off x="5248910" y="2066925"/>
            <a:ext cx="1609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cinema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9167 -0.005 " pathEditMode="relative" ptsTypes="">
                                      <p:cBhvr>
                                        <p:cTn id="38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66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283210" y="4850130"/>
            <a:ext cx="11626850" cy="1395730"/>
          </a:xfrm>
          <a:prstGeom prst="roundRect">
            <a:avLst>
              <a:gd name="adj" fmla="val 6467"/>
            </a:avLst>
          </a:prstGeom>
        </p:spPr>
      </p:pic>
      <p:sp>
        <p:nvSpPr>
          <p:cNvPr id="36" name="文本框 35"/>
          <p:cNvSpPr txBox="1"/>
          <p:nvPr/>
        </p:nvSpPr>
        <p:spPr>
          <a:xfrm>
            <a:off x="1188085" y="40640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Sharp eyes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图片 2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15" y="1353820"/>
            <a:ext cx="1737360" cy="152590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8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3242945"/>
            <a:ext cx="1830070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29" name="图片 5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910" y="489585"/>
            <a:ext cx="1694815" cy="157734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0" name="图片 8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585" y="1168400"/>
            <a:ext cx="1640205" cy="163639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6631" name="图片 9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790" y="3213735"/>
            <a:ext cx="1793240" cy="163639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9" name="文本框 16388"/>
          <p:cNvSpPr txBox="1"/>
          <p:nvPr/>
        </p:nvSpPr>
        <p:spPr>
          <a:xfrm>
            <a:off x="5427345" y="2066925"/>
            <a:ext cx="2117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hospital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885 0.303333 " pathEditMode="relative" ptsTypes="">
                                      <p:cBhvr>
                                        <p:cTn id="38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66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圆角矩形 14"/>
          <p:cNvSpPr/>
          <p:nvPr/>
        </p:nvSpPr>
        <p:spPr>
          <a:xfrm>
            <a:off x="5791201" y="4749801"/>
            <a:ext cx="4712970" cy="735330"/>
          </a:xfrm>
          <a:prstGeom prst="roundRect">
            <a:avLst/>
          </a:prstGeom>
          <a:solidFill>
            <a:srgbClr val="FAFF72"/>
          </a:solidFill>
          <a:ln w="22225" cmpd="sng">
            <a:solidFill>
              <a:srgbClr val="FAFF7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8161" r="77041" b="13819"/>
          <a:stretch>
            <a:fillRect/>
          </a:stretch>
        </p:blipFill>
        <p:spPr>
          <a:xfrm>
            <a:off x="4678680" y="1826260"/>
            <a:ext cx="875030" cy="910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组合 17"/>
          <p:cNvGrpSpPr/>
          <p:nvPr/>
        </p:nvGrpSpPr>
        <p:grpSpPr>
          <a:xfrm>
            <a:off x="5816600" y="1892300"/>
            <a:ext cx="5875655" cy="634365"/>
            <a:chOff x="6760" y="2980"/>
            <a:chExt cx="7131" cy="1966"/>
          </a:xfrm>
        </p:grpSpPr>
        <p:sp>
          <p:nvSpPr>
            <p:cNvPr id="13" name="圆角矩形 12"/>
            <p:cNvSpPr/>
            <p:nvPr/>
          </p:nvSpPr>
          <p:spPr>
            <a:xfrm>
              <a:off x="6760" y="2980"/>
              <a:ext cx="7131" cy="1966"/>
            </a:xfrm>
            <a:prstGeom prst="roundRect">
              <a:avLst/>
            </a:prstGeom>
            <a:solidFill>
              <a:srgbClr val="EAFF56"/>
            </a:solidFill>
            <a:ln w="31750">
              <a:solidFill>
                <a:srgbClr val="EAFF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 b="1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912" y="3025"/>
              <a:ext cx="6886" cy="1618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p>
              <a:r>
                <a:rPr lang="en-US" altLang="zh-CN" sz="28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There is a </a:t>
              </a:r>
              <a:r>
                <a:rPr lang="en-US" altLang="zh-CN" sz="2800" dirty="0">
                  <a:solidFill>
                    <a:srgbClr val="FF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pet hospital</a:t>
              </a:r>
              <a:r>
                <a:rPr lang="en-US" altLang="zh-CN" sz="28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 in my city.</a:t>
              </a:r>
              <a:endPara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74348" r="3961" b="10741"/>
          <a:stretch>
            <a:fillRect/>
          </a:stretch>
        </p:blipFill>
        <p:spPr>
          <a:xfrm>
            <a:off x="10033635" y="3351530"/>
            <a:ext cx="894715" cy="976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组合 18"/>
          <p:cNvGrpSpPr/>
          <p:nvPr/>
        </p:nvGrpSpPr>
        <p:grpSpPr>
          <a:xfrm>
            <a:off x="7375416" y="3556000"/>
            <a:ext cx="2470150" cy="660400"/>
            <a:chOff x="9210" y="5966"/>
            <a:chExt cx="3160" cy="794"/>
          </a:xfrm>
        </p:grpSpPr>
        <p:sp>
          <p:nvSpPr>
            <p:cNvPr id="14" name="圆角矩形 13"/>
            <p:cNvSpPr/>
            <p:nvPr/>
          </p:nvSpPr>
          <p:spPr>
            <a:xfrm>
              <a:off x="9210" y="5966"/>
              <a:ext cx="3062" cy="794"/>
            </a:xfrm>
            <a:prstGeom prst="roundRect">
              <a:avLst/>
            </a:prstGeom>
            <a:solidFill>
              <a:srgbClr val="FFF142"/>
            </a:solidFill>
            <a:ln>
              <a:solidFill>
                <a:srgbClr val="FFF1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288" y="6035"/>
              <a:ext cx="3082" cy="6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en-US" altLang="zh-CN" sz="28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Where is it?</a:t>
              </a:r>
              <a:endPara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t="8161" r="77041" b="13819"/>
          <a:stretch>
            <a:fillRect/>
          </a:stretch>
        </p:blipFill>
        <p:spPr>
          <a:xfrm>
            <a:off x="4640580" y="4523740"/>
            <a:ext cx="875030" cy="910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5905501" y="4851400"/>
            <a:ext cx="44399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It's near the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park</a:t>
            </a:r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altLang="zh-CN" sz="2800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27063" y="324433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p>
            <a:endParaRPr lang="en-US" altLang="zh-CN" sz="2800" dirty="0">
              <a:solidFill>
                <a:schemeClr val="bg1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85090" y="1003300"/>
            <a:ext cx="5097780" cy="5474970"/>
            <a:chOff x="712714" y="1451065"/>
            <a:chExt cx="3491635" cy="38009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167" b="100000" l="0" r="54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06" r="48538"/>
            <a:stretch>
              <a:fillRect/>
            </a:stretch>
          </p:blipFill>
          <p:spPr>
            <a:xfrm>
              <a:off x="712714" y="1451065"/>
              <a:ext cx="3491635" cy="38009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/>
            <p:cNvSpPr txBox="1"/>
            <p:nvPr/>
          </p:nvSpPr>
          <p:spPr>
            <a:xfrm>
              <a:off x="1899133" y="1807645"/>
              <a:ext cx="1118795" cy="49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b="1" dirty="0">
                  <a:latin typeface="Comic Sans MS" panose="030F0702030302020204" pitchFamily="66" charset="0"/>
                </a:rPr>
                <a:t>pet </a:t>
              </a:r>
              <a:endParaRPr lang="en-US" altLang="zh-CN" sz="2000" b="1" dirty="0">
                <a:latin typeface="Comic Sans MS" panose="030F0702030302020204" pitchFamily="66" charset="0"/>
              </a:endParaRPr>
            </a:p>
            <a:p>
              <a:pPr algn="ctr"/>
              <a:r>
                <a:rPr lang="en-US" altLang="zh-CN" sz="2000" b="1" dirty="0">
                  <a:latin typeface="Comic Sans MS" panose="030F0702030302020204" pitchFamily="66" charset="0"/>
                </a:rPr>
                <a:t>hospital</a:t>
              </a:r>
              <a:endParaRPr lang="en-US" altLang="zh-CN" sz="2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780798" y="2579723"/>
              <a:ext cx="1118795" cy="276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b="1" dirty="0">
                  <a:latin typeface="Comic Sans MS" panose="030F0702030302020204" pitchFamily="66" charset="0"/>
                </a:rPr>
                <a:t>park</a:t>
              </a:r>
              <a:endParaRPr lang="en-US" altLang="zh-CN" sz="20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188085" y="406400"/>
            <a:ext cx="5313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Make a map and talk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85090" y="1003300"/>
            <a:ext cx="5097780" cy="5474970"/>
            <a:chOff x="712714" y="1451065"/>
            <a:chExt cx="3491635" cy="38009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3167" b="100000" l="0" r="54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06" r="48538"/>
            <a:stretch>
              <a:fillRect/>
            </a:stretch>
          </p:blipFill>
          <p:spPr>
            <a:xfrm>
              <a:off x="712714" y="1451065"/>
              <a:ext cx="3491635" cy="38009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/>
            <p:cNvSpPr txBox="1"/>
            <p:nvPr/>
          </p:nvSpPr>
          <p:spPr>
            <a:xfrm>
              <a:off x="1899133" y="1807645"/>
              <a:ext cx="1118795" cy="49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b="1" dirty="0">
                  <a:latin typeface="Comic Sans MS" panose="030F0702030302020204" pitchFamily="66" charset="0"/>
                </a:rPr>
                <a:t>pet </a:t>
              </a:r>
              <a:endParaRPr lang="en-US" altLang="zh-CN" sz="2000" b="1" dirty="0">
                <a:latin typeface="Comic Sans MS" panose="030F0702030302020204" pitchFamily="66" charset="0"/>
              </a:endParaRPr>
            </a:p>
            <a:p>
              <a:pPr algn="ctr"/>
              <a:r>
                <a:rPr lang="en-US" altLang="zh-CN" sz="2000" b="1" dirty="0">
                  <a:latin typeface="Comic Sans MS" panose="030F0702030302020204" pitchFamily="66" charset="0"/>
                </a:rPr>
                <a:t>hospital</a:t>
              </a:r>
              <a:endParaRPr lang="en-US" altLang="zh-CN" sz="2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780798" y="2579723"/>
              <a:ext cx="1118795" cy="276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b="1" dirty="0">
                  <a:latin typeface="Comic Sans MS" panose="030F0702030302020204" pitchFamily="66" charset="0"/>
                </a:rPr>
                <a:t>park</a:t>
              </a:r>
              <a:endParaRPr lang="en-US" altLang="zh-CN" sz="20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47079" y="3432723"/>
            <a:ext cx="163343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latin typeface="Comic Sans MS" panose="030F0702030302020204" pitchFamily="66" charset="0"/>
              </a:rPr>
              <a:t>cinema</a:t>
            </a:r>
            <a:endParaRPr lang="en-US" altLang="zh-CN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07690" y="1824990"/>
            <a:ext cx="7785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latin typeface="Comic Sans MS" panose="030F0702030302020204" pitchFamily="66" charset="0"/>
              </a:rPr>
              <a:t>zoo</a:t>
            </a:r>
            <a:endParaRPr lang="en-US" altLang="zh-CN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84694" y="3455583"/>
            <a:ext cx="1633438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 dirty="0">
                <a:latin typeface="Comic Sans MS" panose="030F0702030302020204" pitchFamily="66" charset="0"/>
              </a:rPr>
              <a:t>bookstore</a:t>
            </a:r>
            <a:endParaRPr lang="en-US" altLang="zh-CN" sz="1600" b="1" dirty="0">
              <a:latin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06869" y="2711363"/>
            <a:ext cx="163343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latin typeface="Comic Sans MS" panose="030F0702030302020204" pitchFamily="66" charset="0"/>
              </a:rPr>
              <a:t>school</a:t>
            </a:r>
            <a:endParaRPr lang="en-US" altLang="zh-CN" sz="2000" b="1" dirty="0">
              <a:latin typeface="Comic Sans MS" panose="030F0702030302020204" pitchFamily="66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88085" y="406400"/>
            <a:ext cx="5313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Make a map and talk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圆角矩形 9"/>
          <p:cNvSpPr/>
          <p:nvPr/>
        </p:nvSpPr>
        <p:spPr>
          <a:xfrm>
            <a:off x="4792980" y="1271905"/>
            <a:ext cx="6468745" cy="2804160"/>
          </a:xfrm>
          <a:prstGeom prst="roundRect">
            <a:avLst/>
          </a:prstGeom>
          <a:solidFill>
            <a:srgbClr val="F8F5FC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60000"/>
              </a:lnSpc>
            </a:pPr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A: There is a ____in my city.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60000"/>
              </a:lnSpc>
            </a:pPr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B: Where is it?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60000"/>
              </a:lnSpc>
            </a:pPr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A: It’s...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9" name="图片 8" descr="11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600" y="2711450"/>
            <a:ext cx="2565400" cy="4298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188085" y="406400"/>
            <a:ext cx="249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Let’s write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组合 12"/>
          <p:cNvGrpSpPr/>
          <p:nvPr/>
        </p:nvGrpSpPr>
        <p:grpSpPr>
          <a:xfrm>
            <a:off x="5074920" y="412750"/>
            <a:ext cx="6917055" cy="3794125"/>
            <a:chOff x="275" y="479"/>
            <a:chExt cx="18650" cy="9841"/>
          </a:xfrm>
        </p:grpSpPr>
        <p:sp>
          <p:nvSpPr>
            <p:cNvPr id="6" name="圆角矩形 5"/>
            <p:cNvSpPr/>
            <p:nvPr/>
          </p:nvSpPr>
          <p:spPr>
            <a:xfrm>
              <a:off x="275" y="479"/>
              <a:ext cx="18650" cy="9711"/>
            </a:xfrm>
            <a:prstGeom prst="roundRect">
              <a:avLst>
                <a:gd name="adj" fmla="val 7066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图片 1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275" y="3803"/>
              <a:ext cx="1865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3" name="图片 2" descr="5a39067492bfe"/>
            <p:cNvPicPr>
              <a:picLocks noChangeAspect="1"/>
            </p:cNvPicPr>
            <p:nvPr/>
          </p:nvPicPr>
          <p:blipFill>
            <a:blip r:embed="rId2"/>
            <a:srcRect t="77140" r="38549" b="8834"/>
            <a:stretch>
              <a:fillRect/>
            </a:stretch>
          </p:blipFill>
          <p:spPr>
            <a:xfrm rot="5400000">
              <a:off x="1672" y="4311"/>
              <a:ext cx="984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4" name="图片 3" descr="5a39067492bfe"/>
            <p:cNvPicPr>
              <a:picLocks noChangeAspect="1"/>
            </p:cNvPicPr>
            <p:nvPr/>
          </p:nvPicPr>
          <p:blipFill>
            <a:blip r:embed="rId2"/>
            <a:srcRect t="77140" r="38549" b="8834"/>
            <a:stretch>
              <a:fillRect/>
            </a:stretch>
          </p:blipFill>
          <p:spPr>
            <a:xfrm rot="5400000">
              <a:off x="10242" y="4311"/>
              <a:ext cx="984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5" name="图片 4" descr="62bb061db4c8a8d3578ba0695e0b6a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" y="868"/>
              <a:ext cx="3182" cy="265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7" y="1837"/>
              <a:ext cx="1676" cy="146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91" y="1214"/>
              <a:ext cx="2337" cy="2713"/>
            </a:xfrm>
            <a:prstGeom prst="rect">
              <a:avLst/>
            </a:prstGeom>
          </p:spPr>
        </p:pic>
        <p:pic>
          <p:nvPicPr>
            <p:cNvPr id="14" name="图片 13" descr="C:\Users\HP\Desktop\图片素材\店铺\87135c04bdfdf5a5e5e8a969d9fded57.png87135c04bdfdf5a5e5e8a969d9fded5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8277" y="1332"/>
              <a:ext cx="2470" cy="2179"/>
            </a:xfrm>
            <a:prstGeom prst="rect">
              <a:avLst/>
            </a:prstGeom>
          </p:spPr>
        </p:pic>
        <p:pic>
          <p:nvPicPr>
            <p:cNvPr id="18" name="Picture 2" descr="post office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7" y="5496"/>
              <a:ext cx="2746" cy="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图片 6" descr="bookstor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7" y="5921"/>
              <a:ext cx="2430" cy="1638"/>
            </a:xfrm>
            <a:prstGeom prst="rect">
              <a:avLst/>
            </a:prstGeom>
          </p:spPr>
        </p:pic>
        <p:pic>
          <p:nvPicPr>
            <p:cNvPr id="8" name="图片 7" descr="t012cfcbf4e2c54a9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90" y="7689"/>
              <a:ext cx="2631" cy="2631"/>
            </a:xfrm>
            <a:prstGeom prst="rect">
              <a:avLst/>
            </a:prstGeom>
          </p:spPr>
        </p:pic>
        <p:pic>
          <p:nvPicPr>
            <p:cNvPr id="10" name="图片 9" descr="park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12" y="1349"/>
              <a:ext cx="2255" cy="2146"/>
            </a:xfrm>
            <a:prstGeom prst="rect">
              <a:avLst/>
            </a:prstGeom>
          </p:spPr>
        </p:pic>
      </p:grpSp>
      <p:sp>
        <p:nvSpPr>
          <p:cNvPr id="11" name="内容占位符 4"/>
          <p:cNvSpPr>
            <a:spLocks noGrp="1"/>
          </p:cNvSpPr>
          <p:nvPr/>
        </p:nvSpPr>
        <p:spPr>
          <a:xfrm>
            <a:off x="273685" y="1414780"/>
            <a:ext cx="4812665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Design your future city.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5" name="图片 14" descr="t010e9694e2bb52db0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685" y="3954145"/>
            <a:ext cx="1682115" cy="2641600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1953895" y="4206875"/>
            <a:ext cx="10038080" cy="2249805"/>
          </a:xfrm>
          <a:prstGeom prst="roundRect">
            <a:avLst>
              <a:gd name="adj" fmla="val 8975"/>
            </a:avLst>
          </a:prstGeom>
          <a:solidFill>
            <a:srgbClr val="F8F5FC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This is a clean city.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There is a post office. It’s behind the restaurant.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There are many trees. They’re next to the post office.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What a great city! 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7" name="图片 16" descr="6b0a8ac636160dc61fd64b9f1b1ddb66"/>
          <p:cNvPicPr>
            <a:picLocks noChangeAspect="1"/>
          </p:cNvPicPr>
          <p:nvPr/>
        </p:nvPicPr>
        <p:blipFill>
          <a:blip r:embed="rId12"/>
          <a:srcRect l="52513" r="12707" b="74139"/>
          <a:stretch>
            <a:fillRect/>
          </a:stretch>
        </p:blipFill>
        <p:spPr>
          <a:xfrm>
            <a:off x="7699375" y="2423795"/>
            <a:ext cx="1475105" cy="882650"/>
          </a:xfrm>
          <a:prstGeom prst="rect">
            <a:avLst/>
          </a:prstGeom>
        </p:spPr>
      </p:pic>
      <p:pic>
        <p:nvPicPr>
          <p:cNvPr id="19" name="图片 18" descr="6b0a8ac636160dc61fd64b9f1b1ddb66"/>
          <p:cNvPicPr>
            <a:picLocks noChangeAspect="1"/>
          </p:cNvPicPr>
          <p:nvPr/>
        </p:nvPicPr>
        <p:blipFill>
          <a:blip r:embed="rId12"/>
          <a:srcRect l="45147" t="33489" r="-4" b="39273"/>
          <a:stretch>
            <a:fillRect/>
          </a:stretch>
        </p:blipFill>
        <p:spPr>
          <a:xfrm>
            <a:off x="5086985" y="1845310"/>
            <a:ext cx="1926590" cy="92964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188085" y="406400"/>
            <a:ext cx="249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Let’s write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组合 12"/>
          <p:cNvGrpSpPr/>
          <p:nvPr/>
        </p:nvGrpSpPr>
        <p:grpSpPr>
          <a:xfrm>
            <a:off x="273685" y="3243580"/>
            <a:ext cx="6756400" cy="3366770"/>
            <a:chOff x="275" y="479"/>
            <a:chExt cx="18650" cy="9841"/>
          </a:xfrm>
        </p:grpSpPr>
        <p:sp>
          <p:nvSpPr>
            <p:cNvPr id="6" name="圆角矩形 5"/>
            <p:cNvSpPr/>
            <p:nvPr/>
          </p:nvSpPr>
          <p:spPr>
            <a:xfrm>
              <a:off x="275" y="479"/>
              <a:ext cx="18650" cy="9711"/>
            </a:xfrm>
            <a:prstGeom prst="roundRect">
              <a:avLst>
                <a:gd name="adj" fmla="val 7066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图片 1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275" y="3803"/>
              <a:ext cx="1865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3" name="图片 2" descr="5a39067492bfe"/>
            <p:cNvPicPr>
              <a:picLocks noChangeAspect="1"/>
            </p:cNvPicPr>
            <p:nvPr/>
          </p:nvPicPr>
          <p:blipFill>
            <a:blip r:embed="rId2"/>
            <a:srcRect t="77140" r="38549" b="8834"/>
            <a:stretch>
              <a:fillRect/>
            </a:stretch>
          </p:blipFill>
          <p:spPr>
            <a:xfrm rot="5400000">
              <a:off x="1672" y="4311"/>
              <a:ext cx="984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4" name="图片 3" descr="5a39067492bfe"/>
            <p:cNvPicPr>
              <a:picLocks noChangeAspect="1"/>
            </p:cNvPicPr>
            <p:nvPr/>
          </p:nvPicPr>
          <p:blipFill>
            <a:blip r:embed="rId2"/>
            <a:srcRect t="77140" r="38549" b="8834"/>
            <a:stretch>
              <a:fillRect/>
            </a:stretch>
          </p:blipFill>
          <p:spPr>
            <a:xfrm rot="5400000">
              <a:off x="10242" y="4311"/>
              <a:ext cx="984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5" name="图片 4" descr="62bb061db4c8a8d3578ba0695e0b6a66"/>
            <p:cNvPicPr>
              <a:picLocks noChangeAspect="1"/>
            </p:cNvPicPr>
            <p:nvPr/>
          </p:nvPicPr>
          <p:blipFill>
            <a:blip r:embed="rId3">
              <a:lum bright="-78000"/>
            </a:blip>
            <a:stretch>
              <a:fillRect/>
            </a:stretch>
          </p:blipFill>
          <p:spPr>
            <a:xfrm>
              <a:off x="435" y="868"/>
              <a:ext cx="3182" cy="265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lum bright="-78000"/>
            </a:blip>
            <a:stretch>
              <a:fillRect/>
            </a:stretch>
          </p:blipFill>
          <p:spPr>
            <a:xfrm>
              <a:off x="3827" y="1837"/>
              <a:ext cx="1676" cy="146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>
              <a:lum bright="-84000"/>
            </a:blip>
            <a:stretch>
              <a:fillRect/>
            </a:stretch>
          </p:blipFill>
          <p:spPr>
            <a:xfrm>
              <a:off x="16391" y="1214"/>
              <a:ext cx="2337" cy="2713"/>
            </a:xfrm>
            <a:prstGeom prst="rect">
              <a:avLst/>
            </a:prstGeom>
          </p:spPr>
        </p:pic>
        <p:pic>
          <p:nvPicPr>
            <p:cNvPr id="14" name="图片 13" descr="C:\Users\HP\Desktop\图片素材\店铺\87135c04bdfdf5a5e5e8a969d9fded57.png87135c04bdfdf5a5e5e8a969d9fded57"/>
            <p:cNvPicPr>
              <a:picLocks noChangeAspect="1"/>
            </p:cNvPicPr>
            <p:nvPr/>
          </p:nvPicPr>
          <p:blipFill>
            <a:blip r:embed="rId6">
              <a:lum bright="-84000"/>
            </a:blip>
            <a:srcRect/>
            <a:stretch>
              <a:fillRect/>
            </a:stretch>
          </p:blipFill>
          <p:spPr>
            <a:xfrm>
              <a:off x="8277" y="1332"/>
              <a:ext cx="2470" cy="2179"/>
            </a:xfrm>
            <a:prstGeom prst="rect">
              <a:avLst/>
            </a:prstGeom>
          </p:spPr>
        </p:pic>
        <p:pic>
          <p:nvPicPr>
            <p:cNvPr id="18" name="Picture 2" descr="post office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7" y="5496"/>
              <a:ext cx="2746" cy="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图片 6" descr="bookstore"/>
            <p:cNvPicPr>
              <a:picLocks noChangeAspect="1"/>
            </p:cNvPicPr>
            <p:nvPr/>
          </p:nvPicPr>
          <p:blipFill>
            <a:blip r:embed="rId8">
              <a:lum bright="-90000"/>
            </a:blip>
            <a:stretch>
              <a:fillRect/>
            </a:stretch>
          </p:blipFill>
          <p:spPr>
            <a:xfrm>
              <a:off x="2477" y="5921"/>
              <a:ext cx="2430" cy="1638"/>
            </a:xfrm>
            <a:prstGeom prst="rect">
              <a:avLst/>
            </a:prstGeom>
          </p:spPr>
        </p:pic>
        <p:pic>
          <p:nvPicPr>
            <p:cNvPr id="8" name="图片 7" descr="t012cfcbf4e2c54a917"/>
            <p:cNvPicPr>
              <a:picLocks noChangeAspect="1"/>
            </p:cNvPicPr>
            <p:nvPr/>
          </p:nvPicPr>
          <p:blipFill>
            <a:blip r:embed="rId9">
              <a:lum bright="-84000"/>
            </a:blip>
            <a:stretch>
              <a:fillRect/>
            </a:stretch>
          </p:blipFill>
          <p:spPr>
            <a:xfrm>
              <a:off x="8279" y="5495"/>
              <a:ext cx="2631" cy="2631"/>
            </a:xfrm>
            <a:prstGeom prst="rect">
              <a:avLst/>
            </a:prstGeom>
          </p:spPr>
        </p:pic>
        <p:pic>
          <p:nvPicPr>
            <p:cNvPr id="10" name="图片 9" descr="park"/>
            <p:cNvPicPr>
              <a:picLocks noChangeAspect="1"/>
            </p:cNvPicPr>
            <p:nvPr/>
          </p:nvPicPr>
          <p:blipFill>
            <a:blip r:embed="rId10">
              <a:lum bright="-90000"/>
            </a:blip>
            <a:stretch>
              <a:fillRect/>
            </a:stretch>
          </p:blipFill>
          <p:spPr>
            <a:xfrm>
              <a:off x="11612" y="1349"/>
              <a:ext cx="2255" cy="2146"/>
            </a:xfrm>
            <a:prstGeom prst="rect">
              <a:avLst/>
            </a:prstGeom>
          </p:spPr>
        </p:pic>
      </p:grpSp>
      <p:pic>
        <p:nvPicPr>
          <p:cNvPr id="17" name="图片 16" descr="6b0a8ac636160dc61fd64b9f1b1ddb66"/>
          <p:cNvPicPr>
            <a:picLocks noChangeAspect="1"/>
          </p:cNvPicPr>
          <p:nvPr/>
        </p:nvPicPr>
        <p:blipFill>
          <a:blip r:embed="rId11">
            <a:lum bright="-78000"/>
          </a:blip>
          <a:srcRect l="52513" r="12707" b="74139"/>
          <a:stretch>
            <a:fillRect/>
          </a:stretch>
        </p:blipFill>
        <p:spPr>
          <a:xfrm>
            <a:off x="6019800" y="4881880"/>
            <a:ext cx="1170940" cy="882650"/>
          </a:xfrm>
          <a:prstGeom prst="rect">
            <a:avLst/>
          </a:prstGeom>
        </p:spPr>
      </p:pic>
      <p:pic>
        <p:nvPicPr>
          <p:cNvPr id="19" name="图片 18" descr="6b0a8ac636160dc61fd64b9f1b1ddb66"/>
          <p:cNvPicPr>
            <a:picLocks noChangeAspect="1"/>
          </p:cNvPicPr>
          <p:nvPr/>
        </p:nvPicPr>
        <p:blipFill>
          <a:blip r:embed="rId11">
            <a:lum bright="-60000"/>
          </a:blip>
          <a:srcRect l="51728" t="33489" r="-4" b="39273"/>
          <a:stretch>
            <a:fillRect/>
          </a:stretch>
        </p:blipFill>
        <p:spPr>
          <a:xfrm>
            <a:off x="598805" y="5844540"/>
            <a:ext cx="1695450" cy="92964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96900" y="1060450"/>
            <a:ext cx="10998200" cy="2034540"/>
          </a:xfrm>
          <a:prstGeom prst="rect">
            <a:avLst/>
          </a:prstGeom>
          <a:solidFill>
            <a:schemeClr val="accent5">
              <a:lumMod val="20000"/>
              <a:lumOff val="80000"/>
              <a:alpha val="37000"/>
            </a:schemeClr>
          </a:solidFill>
          <a:ln w="9525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/>
          <a:p>
            <a:pPr algn="l">
              <a:lnSpc>
                <a:spcPct val="110000"/>
              </a:lnSpc>
            </a:pPr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zh-CN" altLang="en-US" sz="2800" b="1">
                <a:latin typeface="Comic Sans MS" panose="030F0702030302020204" pitchFamily="66" charset="0"/>
                <a:cs typeface="Comic Sans MS" panose="030F0702030302020204" pitchFamily="66" charset="0"/>
              </a:rPr>
              <a:t>This is a __ city. （busy/ clean / green/ ）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zh-CN" altLang="en-US" sz="2800" b="1">
                <a:latin typeface="Comic Sans MS" panose="030F0702030302020204" pitchFamily="66" charset="0"/>
                <a:cs typeface="Comic Sans MS" panose="030F0702030302020204" pitchFamily="66" charset="0"/>
              </a:rPr>
              <a:t>There is a ______, it</a:t>
            </a:r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</a:rPr>
              <a:t>’</a:t>
            </a:r>
            <a:r>
              <a:rPr lang="zh-CN" altLang="en-US" sz="2800" b="1">
                <a:latin typeface="Comic Sans MS" panose="030F0702030302020204" pitchFamily="66" charset="0"/>
                <a:cs typeface="Comic Sans MS" panose="030F0702030302020204" pitchFamily="66" charset="0"/>
              </a:rPr>
              <a:t>s _______  the _______.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zh-CN" altLang="en-US" sz="2800" b="1">
                <a:latin typeface="Comic Sans MS" panose="030F0702030302020204" pitchFamily="66" charset="0"/>
                <a:cs typeface="Comic Sans MS" panose="030F0702030302020204" pitchFamily="66" charset="0"/>
              </a:rPr>
              <a:t>There are many ______, they are ____  the _______.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</a:rPr>
              <a:t>    </a:t>
            </a:r>
            <a:r>
              <a:rPr lang="zh-CN" altLang="en-US" sz="2800" b="1">
                <a:latin typeface="Comic Sans MS" panose="030F0702030302020204" pitchFamily="66" charset="0"/>
                <a:cs typeface="Comic Sans MS" panose="030F0702030302020204" pitchFamily="66" charset="0"/>
              </a:rPr>
              <a:t>What a ____ city! ( great/ beautiful /cool…. …)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10000"/>
              </a:lnSpc>
            </a:pPr>
            <a:endParaRPr lang="zh-CN" altLang="en-US" b="1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10000"/>
              </a:lnSpc>
            </a:pPr>
            <a:endParaRPr lang="zh-CN" altLang="en-US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169785" y="4039235"/>
            <a:ext cx="4652010" cy="2037080"/>
          </a:xfrm>
          <a:prstGeom prst="roundRect">
            <a:avLst>
              <a:gd name="adj" fmla="val 11240"/>
            </a:avLst>
          </a:prstGeom>
          <a:solidFill>
            <a:srgbClr val="FFFFFF"/>
          </a:solidFill>
          <a:ln w="9525" cap="flat" cmpd="sng">
            <a:solidFill>
              <a:schemeClr val="accent4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/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Word bank:</a:t>
            </a:r>
            <a:endParaRPr lang="en-US" altLang="zh-CN" sz="24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zh-CN" altLang="en-US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hospital, zoo, school, gym, garden, mountain, tree, bird, flower, building, , near, in front of, next to, b</a:t>
            </a:r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e</a:t>
            </a:r>
            <a:r>
              <a:rPr lang="zh-CN" altLang="en-US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hind</a:t>
            </a:r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...</a:t>
            </a:r>
            <a:endParaRPr lang="zh-CN" altLang="en-US" sz="1600" b="1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endParaRPr lang="zh-CN" altLang="en-US" sz="16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62890" y="2337118"/>
            <a:ext cx="11668760" cy="3338195"/>
          </a:xfrm>
          <a:prstGeom prst="rect">
            <a:avLst/>
          </a:prstGeom>
          <a:solidFill>
            <a:srgbClr val="FAFBF3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algn="just">
              <a:lnSpc>
                <a:spcPct val="110000"/>
              </a:lnSpc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1.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学习了五个表示建筑的单词及词组：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 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cinema, post office, bookstore, science museum,   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  hospital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3200" b="1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lt"/>
              </a:rPr>
              <a:t>2. </a:t>
            </a:r>
            <a:r>
              <a:rPr lang="zh-CN" altLang="en-US" sz="3200" b="1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lt"/>
              </a:rPr>
              <a:t>学习了句型：</a:t>
            </a:r>
            <a:endParaRPr lang="en-US" altLang="zh-CN" sz="3200" b="1" dirty="0"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lt"/>
              </a:rPr>
              <a:t>   —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lt"/>
              </a:rPr>
              <a:t>Where is the …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lt"/>
              </a:rPr>
              <a:t>?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lt"/>
              </a:rPr>
              <a:t>   —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lt"/>
              </a:rPr>
              <a:t>It’s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lt"/>
              </a:rPr>
              <a:t>next to …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11817" y="338562"/>
            <a:ext cx="9370695" cy="1383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4400" b="1" cap="none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What have we learned today?</a:t>
            </a:r>
            <a:endParaRPr lang="en-US" altLang="zh-CN" sz="4400" b="1" cap="none" spc="300" dirty="0" smtClean="0">
              <a:ln w="11430" cmpd="sng">
                <a:solidFill>
                  <a:schemeClr val="accent5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altLang="zh-CN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zh-CN" altLang="en-US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今天</a:t>
            </a:r>
            <a:r>
              <a:rPr lang="zh-CN" altLang="en-US" sz="4000" b="1" spc="300" dirty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我们</a:t>
            </a:r>
            <a:r>
              <a:rPr lang="zh-CN" altLang="en-US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学到了什么？</a:t>
            </a:r>
            <a:r>
              <a:rPr lang="en-US" altLang="zh-CN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)</a:t>
            </a:r>
            <a:endParaRPr lang="en-US" altLang="zh-CN" sz="4000" b="1" cap="none" spc="300" dirty="0" smtClean="0">
              <a:ln w="11430" cmpd="sng">
                <a:solidFill>
                  <a:schemeClr val="accent5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21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1469668" y="826810"/>
            <a:ext cx="31419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Homework:</a:t>
            </a:r>
            <a:endParaRPr lang="en-US" altLang="zh-CN" sz="44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0190" y="1790065"/>
            <a:ext cx="11760835" cy="2011045"/>
          </a:xfrm>
          <a:prstGeom prst="rect">
            <a:avLst/>
          </a:prstGeom>
          <a:solidFill>
            <a:srgbClr val="F4FDFC"/>
          </a:solidFill>
        </p:spPr>
        <p:txBody>
          <a:bodyPr wrap="square" rtlCol="0">
            <a:spAutoFit/>
          </a:bodyPr>
          <a:p>
            <a:pPr eaLnBrk="1" hangingPunct="1">
              <a:lnSpc>
                <a:spcPct val="130000"/>
              </a:lnSpc>
              <a:buFont typeface="Wingdings 2" panose="05020102010507070707" pitchFamily="18" charset="2"/>
              <a:buNone/>
            </a:pPr>
            <a:r>
              <a:rPr lang="zh-CN" altLang="en-US" sz="3200" b="1" dirty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1.Listen, repeat and write  the words. </a:t>
            </a:r>
            <a:endParaRPr lang="zh-CN" altLang="en-US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buFont typeface="Wingdings 2" panose="05020102010507070707" pitchFamily="18" charset="2"/>
              <a:buNone/>
            </a:pPr>
            <a:r>
              <a:rPr lang="zh-CN" altLang="en-US" sz="3200" b="1" dirty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2.Design a simple map about your block. And talk about it with your friends.</a:t>
            </a:r>
            <a:r>
              <a:rPr lang="zh-CN" altLang="en-US" sz="3200" dirty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</a:t>
            </a:r>
            <a:endParaRPr lang="zh-CN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5" name="图片 4" descr="3f838a7b5d4026e89aea31ac9483b9a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9360" y="3285490"/>
            <a:ext cx="4431665" cy="3459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3a44a0838c7038f676c84bf4f36c350"/>
          <p:cNvPicPr>
            <a:picLocks noChangeAspect="1"/>
          </p:cNvPicPr>
          <p:nvPr/>
        </p:nvPicPr>
        <p:blipFill>
          <a:blip r:embed="rId1"/>
          <a:srcRect t="14765"/>
          <a:stretch>
            <a:fillRect/>
          </a:stretch>
        </p:blipFill>
        <p:spPr>
          <a:xfrm>
            <a:off x="455295" y="2288540"/>
            <a:ext cx="11281410" cy="4346575"/>
          </a:xfrm>
          <a:prstGeom prst="rect">
            <a:avLst/>
          </a:prstGeom>
        </p:spPr>
      </p:pic>
      <p:pic>
        <p:nvPicPr>
          <p:cNvPr id="22" name="图片 21" descr="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85" y="4414520"/>
            <a:ext cx="2286635" cy="2220595"/>
          </a:xfrm>
          <a:prstGeom prst="rect">
            <a:avLst/>
          </a:prstGeom>
        </p:spPr>
      </p:pic>
      <p:pic>
        <p:nvPicPr>
          <p:cNvPr id="24" name="图片 23" descr="rob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190" y="4553585"/>
            <a:ext cx="1198245" cy="190246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852895" y="661035"/>
            <a:ext cx="829310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600" b="1" spc="300" noProof="1" dirty="0">
                <a:solidFill>
                  <a:schemeClr val="tx1"/>
                </a:solidFill>
                <a:latin typeface="Colonna MT" panose="04020805060202030203" charset="0"/>
                <a:ea typeface="字体管家胖丫儿" panose="00020600040101010101" charset="-122"/>
                <a:cs typeface="Colonna MT" panose="04020805060202030203" charset="0"/>
                <a:sym typeface="+mn-lt"/>
              </a:rPr>
              <a:t>Goodbye </a:t>
            </a:r>
            <a:endParaRPr lang="en-US" altLang="zh-CN" sz="16600" b="1" spc="300" noProof="1" dirty="0">
              <a:solidFill>
                <a:schemeClr val="tx1"/>
              </a:solidFill>
              <a:latin typeface="Colonna MT" panose="04020805060202030203" charset="0"/>
              <a:ea typeface="字体管家胖丫儿" panose="00020600040101010101" charset="-122"/>
              <a:cs typeface="Colonna MT" panose="04020805060202030203" charset="0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214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.000000"/>
                                          </p:val>
                                        </p:tav>
                                        <p:tav tm="69900">
                                          <p:val>
                                            <p:fltVal val="45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156210" y="5099050"/>
            <a:ext cx="11842750" cy="1605915"/>
          </a:xfrm>
          <a:prstGeom prst="roundRect">
            <a:avLst>
              <a:gd name="adj" fmla="val 6467"/>
            </a:avLst>
          </a:prstGeom>
        </p:spPr>
      </p:pic>
      <p:pic>
        <p:nvPicPr>
          <p:cNvPr id="4" name="图片 3" descr="87135c04bdfdf5a5e5e8a969d9fded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275" y="1110615"/>
            <a:ext cx="6177280" cy="3988435"/>
          </a:xfrm>
          <a:prstGeom prst="rect">
            <a:avLst/>
          </a:prstGeom>
        </p:spPr>
      </p:pic>
      <p:pic>
        <p:nvPicPr>
          <p:cNvPr id="5" name="图片 4" descr="01344779854b4b9186f51ba28b8e98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18305" y="1110615"/>
            <a:ext cx="1780540" cy="1544955"/>
          </a:xfrm>
          <a:prstGeom prst="rect">
            <a:avLst/>
          </a:prstGeom>
        </p:spPr>
      </p:pic>
      <p:sp>
        <p:nvSpPr>
          <p:cNvPr id="7" name="内容占位符 4"/>
          <p:cNvSpPr>
            <a:spLocks noGrp="1"/>
          </p:cNvSpPr>
          <p:nvPr/>
        </p:nvSpPr>
        <p:spPr>
          <a:xfrm>
            <a:off x="739140" y="397510"/>
            <a:ext cx="11099800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Today Wu Yifan and Robin go to the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science museum</a:t>
            </a: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8" name="图片 7" descr="62bb061db4c8a8d3578ba0695e0b6a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5" y="1475105"/>
            <a:ext cx="4678045" cy="390842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924165" y="2878455"/>
            <a:ext cx="2192020" cy="2219960"/>
            <a:chOff x="2476" y="5768"/>
            <a:chExt cx="3452" cy="3496"/>
          </a:xfrm>
        </p:grpSpPr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2" y="6516"/>
              <a:ext cx="1887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6" y="5768"/>
              <a:ext cx="2626" cy="3497"/>
            </a:xfrm>
            <a:prstGeom prst="rect">
              <a:avLst/>
            </a:prstGeom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w"/>
                                          </p:val>
                                        </p:tav>
                                        <p:tav tm="100000" fmla="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h"/>
                                          </p:val>
                                        </p:tav>
                                        <p:tav tm="100000" fmla="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0" y="495935"/>
            <a:ext cx="4403725" cy="1749425"/>
          </a:xfrm>
          <a:prstGeom prst="rect">
            <a:avLst/>
          </a:prstGeom>
        </p:spPr>
      </p:pic>
      <p:pic>
        <p:nvPicPr>
          <p:cNvPr id="4" name="图片 3" descr="87135c04bdfdf5a5e5e8a969d9fded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315" y="495935"/>
            <a:ext cx="3348990" cy="2270760"/>
          </a:xfrm>
          <a:prstGeom prst="rect">
            <a:avLst/>
          </a:prstGeom>
        </p:spPr>
      </p:pic>
      <p:pic>
        <p:nvPicPr>
          <p:cNvPr id="5" name="图片 4" descr="5a39067492bfe"/>
          <p:cNvPicPr>
            <a:picLocks noChangeAspect="1"/>
          </p:cNvPicPr>
          <p:nvPr/>
        </p:nvPicPr>
        <p:blipFill>
          <a:blip r:embed="rId3"/>
          <a:srcRect t="77140" b="8834"/>
          <a:stretch>
            <a:fillRect/>
          </a:stretch>
        </p:blipFill>
        <p:spPr>
          <a:xfrm>
            <a:off x="301625" y="2766695"/>
            <a:ext cx="11626850" cy="1395730"/>
          </a:xfrm>
          <a:prstGeom prst="roundRect">
            <a:avLst>
              <a:gd name="adj" fmla="val 6467"/>
            </a:avLst>
          </a:prstGeom>
        </p:spPr>
      </p:pic>
      <p:pic>
        <p:nvPicPr>
          <p:cNvPr id="8" name="图片 7" descr="62bb061db4c8a8d3578ba0695e0b6a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1126490"/>
            <a:ext cx="2288540" cy="1698625"/>
          </a:xfrm>
          <a:prstGeom prst="rect">
            <a:avLst/>
          </a:prstGeom>
        </p:spPr>
      </p:pic>
      <p:pic>
        <p:nvPicPr>
          <p:cNvPr id="9" name="science museum" descr="C:\Users\HP\Desktop\图片素材\工具\6.png6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9305925" y="2245995"/>
            <a:ext cx="552450" cy="520065"/>
          </a:xfrm>
          <a:prstGeom prst="rect">
            <a:avLst/>
          </a:prstGeom>
        </p:spPr>
      </p:pic>
      <p:pic>
        <p:nvPicPr>
          <p:cNvPr id="22" name="图片 21" descr="吴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685" y="4414520"/>
            <a:ext cx="2286635" cy="2220595"/>
          </a:xfrm>
          <a:prstGeom prst="rect">
            <a:avLst/>
          </a:prstGeom>
        </p:spPr>
      </p:pic>
      <p:pic>
        <p:nvPicPr>
          <p:cNvPr id="24" name="图片 23" descr="robot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9690" y="4573270"/>
            <a:ext cx="1198245" cy="190246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479040" y="4414520"/>
            <a:ext cx="6479540" cy="646703"/>
          </a:xfrm>
          <a:prstGeom prst="wedgeRoundRectCallout">
            <a:avLst>
              <a:gd name="adj1" fmla="val -53714"/>
              <a:gd name="adj2" fmla="val 1892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Where is the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science museum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?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9835" y="5532120"/>
            <a:ext cx="5045075" cy="646699"/>
          </a:xfrm>
          <a:prstGeom prst="wedgeRoundRectCallout">
            <a:avLst>
              <a:gd name="adj1" fmla="val 53184"/>
              <a:gd name="adj2" fmla="val 125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It’s next to the school.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96645" y="406400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learn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68580"/>
            <a:ext cx="12192000" cy="69265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890510" y="1278890"/>
            <a:ext cx="20082510" cy="4283075"/>
          </a:xfrm>
          <a:prstGeom prst="rect">
            <a:avLst/>
          </a:prstGeom>
        </p:spPr>
      </p:pic>
      <p:sp>
        <p:nvSpPr>
          <p:cNvPr id="19" name="内容占位符 18"/>
          <p:cNvSpPr>
            <a:spLocks noGrp="1"/>
          </p:cNvSpPr>
          <p:nvPr>
            <p:ph idx="1"/>
          </p:nvPr>
        </p:nvSpPr>
        <p:spPr>
          <a:xfrm>
            <a:off x="370205" y="182880"/>
            <a:ext cx="6075045" cy="109601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It’s a great museum!</a:t>
            </a:r>
            <a:endParaRPr lang="en-US" altLang="zh-CN" sz="40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35620" y="4637405"/>
            <a:ext cx="2285365" cy="2220595"/>
          </a:xfrm>
          <a:prstGeom prst="rect">
            <a:avLst/>
          </a:prstGeom>
        </p:spPr>
      </p:pic>
      <p:pic>
        <p:nvPicPr>
          <p:cNvPr id="24" name="图片 23" descr="rob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0" y="4827270"/>
            <a:ext cx="1198245" cy="19024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8229 -0.00925926 L 0.545104 -0.0124074 " pathEditMode="relative" rAng="0" ptsTypes="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-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156210" y="5099050"/>
            <a:ext cx="11842750" cy="1605915"/>
          </a:xfrm>
          <a:prstGeom prst="roundRect">
            <a:avLst>
              <a:gd name="adj" fmla="val 6467"/>
            </a:avLst>
          </a:prstGeom>
        </p:spPr>
      </p:pic>
      <p:pic>
        <p:nvPicPr>
          <p:cNvPr id="4" name="图片 3" descr="87135c04bdfdf5a5e5e8a969d9fded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275" y="1110615"/>
            <a:ext cx="6177280" cy="3988435"/>
          </a:xfrm>
          <a:prstGeom prst="rect">
            <a:avLst/>
          </a:prstGeom>
        </p:spPr>
      </p:pic>
      <p:pic>
        <p:nvPicPr>
          <p:cNvPr id="5" name="图片 4" descr="01344779854b4b9186f51ba28b8e98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18305" y="1110615"/>
            <a:ext cx="1780540" cy="1544955"/>
          </a:xfrm>
          <a:prstGeom prst="rect">
            <a:avLst/>
          </a:prstGeom>
        </p:spPr>
      </p:pic>
      <p:pic>
        <p:nvPicPr>
          <p:cNvPr id="8" name="图片 7" descr="62bb061db4c8a8d3578ba0695e0b6a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5" y="1475105"/>
            <a:ext cx="4678045" cy="390842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581265" y="2878455"/>
            <a:ext cx="2192020" cy="2219960"/>
            <a:chOff x="2476" y="5768"/>
            <a:chExt cx="3452" cy="3496"/>
          </a:xfrm>
        </p:grpSpPr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2" y="6516"/>
              <a:ext cx="1887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6" y="5768"/>
              <a:ext cx="2626" cy="3497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1590040" y="731520"/>
            <a:ext cx="7228205" cy="1192775"/>
          </a:xfrm>
          <a:prstGeom prst="wedgeRoundRectCallout">
            <a:avLst>
              <a:gd name="adj1" fmla="val 22010"/>
              <a:gd name="adj2" fmla="val 668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Robin, I want to send a postcard. Let’s go to the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post office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85070" y="2707005"/>
            <a:ext cx="993775" cy="646699"/>
          </a:xfrm>
          <a:prstGeom prst="wedgeRoundRectCallout">
            <a:avLst>
              <a:gd name="adj1" fmla="val -2268"/>
              <a:gd name="adj2" fmla="val 7666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OK.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87135c04bdfdf5a5e5e8a969d9fded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915" y="989965"/>
            <a:ext cx="2733675" cy="1853565"/>
          </a:xfrm>
          <a:prstGeom prst="rect">
            <a:avLst/>
          </a:prstGeom>
        </p:spPr>
      </p:pic>
      <p:pic>
        <p:nvPicPr>
          <p:cNvPr id="5" name="图片 4" descr="5a39067492bfe"/>
          <p:cNvPicPr>
            <a:picLocks noChangeAspect="1"/>
          </p:cNvPicPr>
          <p:nvPr/>
        </p:nvPicPr>
        <p:blipFill>
          <a:blip r:embed="rId2"/>
          <a:srcRect t="77140" b="8834"/>
          <a:stretch>
            <a:fillRect/>
          </a:stretch>
        </p:blipFill>
        <p:spPr>
          <a:xfrm>
            <a:off x="301625" y="2766695"/>
            <a:ext cx="11626850" cy="1395730"/>
          </a:xfrm>
          <a:prstGeom prst="roundRect">
            <a:avLst>
              <a:gd name="adj" fmla="val 6467"/>
            </a:avLst>
          </a:prstGeom>
        </p:spPr>
      </p:pic>
      <p:pic>
        <p:nvPicPr>
          <p:cNvPr id="8" name="图片 7" descr="C:\Users\HP\Desktop\图片素材\店铺\b80ea12fe23e3082ed1439cca41efa43.pngb80ea12fe23e3082ed1439cca41efa4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55160" y="903605"/>
            <a:ext cx="2302510" cy="1862455"/>
          </a:xfrm>
          <a:prstGeom prst="rect">
            <a:avLst/>
          </a:prstGeom>
        </p:spPr>
      </p:pic>
      <p:pic>
        <p:nvPicPr>
          <p:cNvPr id="22" name="图片 21" descr="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85" y="4414520"/>
            <a:ext cx="2286635" cy="2220595"/>
          </a:xfrm>
          <a:prstGeom prst="rect">
            <a:avLst/>
          </a:prstGeom>
        </p:spPr>
      </p:pic>
      <p:pic>
        <p:nvPicPr>
          <p:cNvPr id="24" name="图片 23" descr="robo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690" y="4573270"/>
            <a:ext cx="1198245" cy="190246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479040" y="4414520"/>
            <a:ext cx="5628640" cy="646697"/>
          </a:xfrm>
          <a:prstGeom prst="wedgeRoundRectCallout">
            <a:avLst>
              <a:gd name="adj1" fmla="val -53714"/>
              <a:gd name="adj2" fmla="val 1892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Where is the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post office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?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71620" y="5532120"/>
            <a:ext cx="6003290" cy="651901"/>
          </a:xfrm>
          <a:prstGeom prst="wedgeRoundRectCallout">
            <a:avLst>
              <a:gd name="adj1" fmla="val 53184"/>
              <a:gd name="adj2" fmla="val 125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It’s next to science museum.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96645" y="406400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learn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05" y="567055"/>
            <a:ext cx="4279900" cy="1677035"/>
          </a:xfrm>
          <a:prstGeom prst="rect">
            <a:avLst/>
          </a:prstGeom>
        </p:spPr>
      </p:pic>
      <p:pic>
        <p:nvPicPr>
          <p:cNvPr id="3" name="post office" descr="C:\Users\HP\Desktop\图片素材\工具\6.png6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9115425" y="2102485"/>
            <a:ext cx="476250" cy="50038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156210" y="5099050"/>
            <a:ext cx="11842750" cy="1605915"/>
          </a:xfrm>
          <a:prstGeom prst="roundRect">
            <a:avLst>
              <a:gd name="adj" fmla="val 6467"/>
            </a:avLst>
          </a:prstGeom>
        </p:spPr>
      </p:pic>
      <p:pic>
        <p:nvPicPr>
          <p:cNvPr id="4" name="图片 3" descr="87135c04bdfdf5a5e5e8a969d9fded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615"/>
            <a:ext cx="6177280" cy="3988435"/>
          </a:xfrm>
          <a:prstGeom prst="rect">
            <a:avLst/>
          </a:prstGeom>
        </p:spPr>
      </p:pic>
      <p:pic>
        <p:nvPicPr>
          <p:cNvPr id="5" name="图片 4" descr="01344779854b4b9186f51ba28b8e98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18305" y="1110615"/>
            <a:ext cx="1780540" cy="1544955"/>
          </a:xfrm>
          <a:prstGeom prst="rect">
            <a:avLst/>
          </a:prstGeom>
        </p:spPr>
      </p:pic>
      <p:pic>
        <p:nvPicPr>
          <p:cNvPr id="8" name="图片 7" descr="C:\Users\HP\Desktop\图片素材\店铺\b80ea12fe23e3082ed1439cca41efa43.pngb80ea12fe23e3082ed1439cca41efa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80530" y="1227455"/>
            <a:ext cx="4787900" cy="387159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581265" y="2878455"/>
            <a:ext cx="2192020" cy="2219960"/>
            <a:chOff x="2476" y="5768"/>
            <a:chExt cx="3452" cy="3496"/>
          </a:xfrm>
        </p:grpSpPr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2" y="6516"/>
              <a:ext cx="1887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6" y="5768"/>
              <a:ext cx="2626" cy="3497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1590040" y="731520"/>
            <a:ext cx="7228205" cy="1192769"/>
          </a:xfrm>
          <a:prstGeom prst="wedgeRoundRectCallout">
            <a:avLst>
              <a:gd name="adj1" fmla="val 22010"/>
              <a:gd name="adj2" fmla="val 668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Robin, I want to buy some books. Let’s go to the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bookstore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85070" y="2707005"/>
            <a:ext cx="993775" cy="646699"/>
          </a:xfrm>
          <a:prstGeom prst="wedgeRoundRectCallout">
            <a:avLst>
              <a:gd name="adj1" fmla="val -2268"/>
              <a:gd name="adj2" fmla="val 7666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OK.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0" grpId="0" animBg="1"/>
      <p:bldP spid="100" grpId="1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HP\Desktop\图片素材\店铺\bookstore.pngbookstor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78910" y="566420"/>
            <a:ext cx="3234690" cy="2180590"/>
          </a:xfrm>
          <a:prstGeom prst="rect">
            <a:avLst/>
          </a:prstGeom>
        </p:spPr>
      </p:pic>
      <p:pic>
        <p:nvPicPr>
          <p:cNvPr id="5" name="图片 4" descr="5a39067492bfe"/>
          <p:cNvPicPr>
            <a:picLocks noChangeAspect="1"/>
          </p:cNvPicPr>
          <p:nvPr/>
        </p:nvPicPr>
        <p:blipFill>
          <a:blip r:embed="rId2"/>
          <a:srcRect t="77140" b="8834"/>
          <a:stretch>
            <a:fillRect/>
          </a:stretch>
        </p:blipFill>
        <p:spPr>
          <a:xfrm>
            <a:off x="301625" y="2766695"/>
            <a:ext cx="11626850" cy="1395730"/>
          </a:xfrm>
          <a:prstGeom prst="roundRect">
            <a:avLst>
              <a:gd name="adj" fmla="val 6467"/>
            </a:avLst>
          </a:prstGeom>
        </p:spPr>
      </p:pic>
      <p:pic>
        <p:nvPicPr>
          <p:cNvPr id="8" name="图片 7" descr="C:\Users\HP\Desktop\图片素材\店铺\b80ea12fe23e3082ed1439cca41efa43.pngb80ea12fe23e3082ed1439cca41efa4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6645" y="904240"/>
            <a:ext cx="2302510" cy="1862455"/>
          </a:xfrm>
          <a:prstGeom prst="rect">
            <a:avLst/>
          </a:prstGeom>
        </p:spPr>
      </p:pic>
      <p:pic>
        <p:nvPicPr>
          <p:cNvPr id="22" name="图片 21" descr="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85" y="4414520"/>
            <a:ext cx="2286635" cy="2220595"/>
          </a:xfrm>
          <a:prstGeom prst="rect">
            <a:avLst/>
          </a:prstGeom>
        </p:spPr>
      </p:pic>
      <p:pic>
        <p:nvPicPr>
          <p:cNvPr id="24" name="图片 23" descr="robo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690" y="4573270"/>
            <a:ext cx="1198245" cy="190246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479040" y="4414520"/>
            <a:ext cx="5286375" cy="646697"/>
          </a:xfrm>
          <a:prstGeom prst="wedgeRoundRectCallout">
            <a:avLst>
              <a:gd name="adj1" fmla="val -53714"/>
              <a:gd name="adj2" fmla="val 1892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Where is the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bookstore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?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71620" y="5532120"/>
            <a:ext cx="6003290" cy="646699"/>
          </a:xfrm>
          <a:prstGeom prst="wedgeRoundRectCallout">
            <a:avLst>
              <a:gd name="adj1" fmla="val 53184"/>
              <a:gd name="adj2" fmla="val 125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It’s next to the post office.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96645" y="406400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learn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179" name="图片 820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5" y="489585"/>
            <a:ext cx="537210" cy="500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566420"/>
            <a:ext cx="4066540" cy="1555750"/>
          </a:xfrm>
          <a:prstGeom prst="rect">
            <a:avLst/>
          </a:prstGeom>
        </p:spPr>
      </p:pic>
      <p:pic>
        <p:nvPicPr>
          <p:cNvPr id="7" name="bookstore" descr="C:\Users\HP\Desktop\图片素材\工具\6.png6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8620125" y="1943735"/>
            <a:ext cx="565150" cy="5715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0" grpId="0" bldLvl="0" animBg="1"/>
      <p:bldP spid="10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PLACING_PICTURE_USER_VIEWPORT" val="{&quot;height&quot;:16790,&quot;width&quot;:8824}"/>
</p:tagLst>
</file>

<file path=ppt/tags/tag6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6.xml><?xml version="1.0" encoding="utf-8"?>
<p:tagLst xmlns:p="http://schemas.openxmlformats.org/presentationml/2006/main">
  <p:tag name="KSO_WM_UNIT_PLACING_PICTURE_USER_VIEWPORT" val="{&quot;height&quot;:9435,&quot;width&quot;:4170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705*3569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UNIT_PLACING_PICTURE_USER_VIEWPORT" val="{&quot;height&quot;:4088,&quot;width&quot;:5237}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1959</Words>
  <Application>WPS 演示</Application>
  <PresentationFormat>宽屏</PresentationFormat>
  <Paragraphs>169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Comic Sans MS</vt:lpstr>
      <vt:lpstr>Calibri</vt:lpstr>
      <vt:lpstr>Arial Unicode MS</vt:lpstr>
      <vt:lpstr>黑体</vt:lpstr>
      <vt:lpstr>Times New Roman</vt:lpstr>
      <vt:lpstr>楷体</vt:lpstr>
      <vt:lpstr>Wingdings 2</vt:lpstr>
      <vt:lpstr>Colonna MT</vt:lpstr>
      <vt:lpstr>字体管家胖丫儿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飘</cp:lastModifiedBy>
  <cp:revision>154</cp:revision>
  <dcterms:created xsi:type="dcterms:W3CDTF">2019-06-19T02:08:00Z</dcterms:created>
  <dcterms:modified xsi:type="dcterms:W3CDTF">2021-08-18T14:51:04Z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3288F7D3F90044D78AACE154700D58C1</vt:lpwstr>
  </property>
</Properties>
</file>