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notesMasterIdLst>
    <p:notesMasterId r:id="rId12"/>
  </p:notesMasterIdLst>
  <p:sldIdLst>
    <p:sldId id="328" r:id="rId6"/>
    <p:sldId id="436" r:id="rId7"/>
    <p:sldId id="386" r:id="rId8"/>
    <p:sldId id="351" r:id="rId9"/>
    <p:sldId id="258" r:id="rId10"/>
    <p:sldId id="332" r:id="rId11"/>
    <p:sldId id="453" r:id="rId13"/>
    <p:sldId id="371" r:id="rId14"/>
    <p:sldId id="265" r:id="rId15"/>
    <p:sldId id="267" r:id="rId16"/>
    <p:sldId id="437" r:id="rId17"/>
    <p:sldId id="274" r:id="rId18"/>
    <p:sldId id="408" r:id="rId19"/>
    <p:sldId id="278" r:id="rId20"/>
    <p:sldId id="43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2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78" y="156"/>
      </p:cViewPr>
      <p:guideLst>
        <p:guide orient="horz" pos="2072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3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070" y="274638"/>
            <a:ext cx="274347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60" y="274638"/>
            <a:ext cx="8071368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3" y="1709738"/>
            <a:ext cx="10516635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3" y="4589463"/>
            <a:ext cx="1051663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60" y="1600200"/>
            <a:ext cx="5377201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6339" y="1600200"/>
            <a:ext cx="5377201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92" y="1778438"/>
            <a:ext cx="487405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92" y="2665379"/>
            <a:ext cx="487405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55" y="1778438"/>
            <a:ext cx="4898058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55" y="2665379"/>
            <a:ext cx="4898058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5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416575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457201"/>
            <a:ext cx="6172808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416575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070" y="274638"/>
            <a:ext cx="274347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60" y="274638"/>
            <a:ext cx="8071368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4955"/>
            <a:ext cx="1097388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60" y="1600200"/>
            <a:ext cx="1097388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3" y="1709738"/>
            <a:ext cx="10516635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3" y="4589463"/>
            <a:ext cx="1051663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4955"/>
            <a:ext cx="1097388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92" y="1778438"/>
            <a:ext cx="487405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92" y="2665379"/>
            <a:ext cx="487405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55" y="1778438"/>
            <a:ext cx="4898058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55" y="2665379"/>
            <a:ext cx="4898058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4955"/>
            <a:ext cx="1097388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3" y="1709738"/>
            <a:ext cx="10516635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3" y="4589463"/>
            <a:ext cx="1051663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698" y="987425"/>
            <a:ext cx="6172808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416575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457201"/>
            <a:ext cx="6172808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416575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4955"/>
            <a:ext cx="1097388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60" y="1600200"/>
            <a:ext cx="1097388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7735062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3" y="1709738"/>
            <a:ext cx="10516635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3" y="4589463"/>
            <a:ext cx="1051663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60" y="1600200"/>
            <a:ext cx="5377201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6339" y="1600200"/>
            <a:ext cx="5377201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92" y="1778438"/>
            <a:ext cx="487405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92" y="2665379"/>
            <a:ext cx="487405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55" y="1778438"/>
            <a:ext cx="4898058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55" y="2665379"/>
            <a:ext cx="4898058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60" y="1600200"/>
            <a:ext cx="5377201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6339" y="1600200"/>
            <a:ext cx="5377201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5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416575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457201"/>
            <a:ext cx="6172808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416575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070" y="274638"/>
            <a:ext cx="274347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60" y="274638"/>
            <a:ext cx="8071368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92" y="1778438"/>
            <a:ext cx="487405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92" y="2665379"/>
            <a:ext cx="487405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55" y="1778438"/>
            <a:ext cx="4898058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55" y="2665379"/>
            <a:ext cx="4898058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5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416575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457201"/>
            <a:ext cx="6172808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416575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4" Type="http://schemas.openxmlformats.org/officeDocument/2006/relationships/theme" Target="../theme/theme4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60" y="274638"/>
            <a:ext cx="1097388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 idx="5"/>
          </p:nvPr>
        </p:nvSpPr>
        <p:spPr>
          <a:xfrm>
            <a:off x="609660" y="1600200"/>
            <a:ext cx="1097388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60" y="6245225"/>
            <a:ext cx="284508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010" y="6245225"/>
            <a:ext cx="386118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460" y="6245225"/>
            <a:ext cx="284508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244737"/>
          <p:cNvSpPr>
            <a:spLocks noGrp="1"/>
          </p:cNvSpPr>
          <p:nvPr>
            <p:ph type="title"/>
          </p:nvPr>
        </p:nvSpPr>
        <p:spPr>
          <a:xfrm>
            <a:off x="609660" y="274638"/>
            <a:ext cx="1097388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44738"/>
          <p:cNvSpPr>
            <a:spLocks noGrp="1"/>
          </p:cNvSpPr>
          <p:nvPr>
            <p:ph type="body" idx="5"/>
          </p:nvPr>
        </p:nvSpPr>
        <p:spPr>
          <a:xfrm>
            <a:off x="609660" y="1600200"/>
            <a:ext cx="1097388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44740" name="日期占位符 244739"/>
          <p:cNvSpPr>
            <a:spLocks noGrp="1"/>
          </p:cNvSpPr>
          <p:nvPr>
            <p:ph type="dt" sz="half" idx="2"/>
          </p:nvPr>
        </p:nvSpPr>
        <p:spPr>
          <a:xfrm>
            <a:off x="609660" y="6245225"/>
            <a:ext cx="284508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4741" name="页脚占位符 244740"/>
          <p:cNvSpPr>
            <a:spLocks noGrp="1"/>
          </p:cNvSpPr>
          <p:nvPr>
            <p:ph type="ftr" sz="quarter" idx="3"/>
          </p:nvPr>
        </p:nvSpPr>
        <p:spPr>
          <a:xfrm>
            <a:off x="4166010" y="6245225"/>
            <a:ext cx="386118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4742" name="灯片编号占位符 244741"/>
          <p:cNvSpPr>
            <a:spLocks noGrp="1"/>
          </p:cNvSpPr>
          <p:nvPr>
            <p:ph type="sldNum" sz="quarter" idx="4"/>
          </p:nvPr>
        </p:nvSpPr>
        <p:spPr>
          <a:xfrm>
            <a:off x="8738460" y="6245225"/>
            <a:ext cx="284508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lnSpc>
          <a:spcPts val="2200"/>
        </a:lnSpc>
        <a:spcBef>
          <a:spcPct val="5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lvl="1" indent="-227330" algn="l" rtl="0" fontAlgn="base">
        <a:lnSpc>
          <a:spcPts val="22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9580" lvl="2" indent="-219075" algn="l" rtl="0" fontAlgn="base">
        <a:lnSpc>
          <a:spcPts val="18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lvl="3" indent="-231775" algn="l" rtl="0" fontAlgn="base">
        <a:lnSpc>
          <a:spcPts val="18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6305" lvl="4" indent="-231775" algn="l" rtl="0" fontAlgn="base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–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–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–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–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60" y="274638"/>
            <a:ext cx="1097388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 idx="5"/>
          </p:nvPr>
        </p:nvSpPr>
        <p:spPr>
          <a:xfrm>
            <a:off x="609660" y="1600200"/>
            <a:ext cx="1097388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60" y="6245225"/>
            <a:ext cx="284508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010" y="6245225"/>
            <a:ext cx="386118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460" y="6245225"/>
            <a:ext cx="284508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0.xml"/><Relationship Id="rId3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3.xml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9.xml"/><Relationship Id="rId4" Type="http://schemas.openxmlformats.org/officeDocument/2006/relationships/image" Target="../media/image1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6154"/>
          <p:cNvSpPr txBox="1"/>
          <p:nvPr/>
        </p:nvSpPr>
        <p:spPr>
          <a:xfrm>
            <a:off x="2618388" y="2025650"/>
            <a:ext cx="76962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Can</a:t>
            </a:r>
            <a:r>
              <a:rPr lang="en-US" altLang="zh-CN" sz="4000" b="1">
                <a:latin typeface="Comic Sans MS" panose="030F0702030302020204" pitchFamily="66" charset="0"/>
              </a:rPr>
              <a:t> you </a:t>
            </a:r>
            <a:r>
              <a:rPr lang="en-US" altLang="zh-CN" sz="4000" b="1">
                <a:solidFill>
                  <a:srgbClr val="0B06D3"/>
                </a:solidFill>
                <a:latin typeface="Comic Sans MS" panose="030F0702030302020204" pitchFamily="66" charset="0"/>
              </a:rPr>
              <a:t>come</a:t>
            </a:r>
            <a:r>
              <a:rPr lang="en-US" altLang="zh-CN" sz="4000" b="1">
                <a:latin typeface="Comic Sans MS" panose="030F0702030302020204" pitchFamily="66" charset="0"/>
              </a:rPr>
              <a:t> to my party?</a:t>
            </a:r>
            <a:endParaRPr lang="en-US" altLang="zh-CN" sz="4000" b="1">
              <a:latin typeface="Comic Sans MS" panose="030F0702030302020204" pitchFamily="66" charset="0"/>
            </a:endParaRPr>
          </a:p>
        </p:txBody>
      </p:sp>
      <p:sp>
        <p:nvSpPr>
          <p:cNvPr id="7171" name="文本框 6151"/>
          <p:cNvSpPr txBox="1"/>
          <p:nvPr/>
        </p:nvSpPr>
        <p:spPr>
          <a:xfrm>
            <a:off x="1846863" y="1063625"/>
            <a:ext cx="2151062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CC0099"/>
                </a:solidFill>
                <a:latin typeface="Comic Sans MS" panose="030F0702030302020204" pitchFamily="66" charset="0"/>
              </a:rPr>
              <a:t>Unit 9 </a:t>
            </a:r>
            <a:endParaRPr lang="en-US" altLang="zh-CN" sz="4800" b="1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172" name="组合 18"/>
          <p:cNvGrpSpPr/>
          <p:nvPr/>
        </p:nvGrpSpPr>
        <p:grpSpPr>
          <a:xfrm>
            <a:off x="7565038" y="4827588"/>
            <a:ext cx="2967037" cy="1584325"/>
            <a:chOff x="5997774" y="1239732"/>
            <a:chExt cx="2967276" cy="1584176"/>
          </a:xfrm>
        </p:grpSpPr>
        <p:pic>
          <p:nvPicPr>
            <p:cNvPr id="7173" name="图片 6" descr="b2cf5477082470824550e20abfcb003c749236071c36b-1LiSqm_fw6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7774" y="1239732"/>
              <a:ext cx="2967276" cy="15841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4" name="矩形 17"/>
            <p:cNvSpPr/>
            <p:nvPr/>
          </p:nvSpPr>
          <p:spPr>
            <a:xfrm>
              <a:off x="6113196" y="1700808"/>
              <a:ext cx="2574032" cy="9530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FF6600"/>
                  </a:solidFill>
                  <a:latin typeface="Verdana" panose="020B0604030504040204" pitchFamily="34" charset="0"/>
                </a:rPr>
                <a:t>Section B</a:t>
              </a:r>
              <a:endParaRPr lang="en-US" altLang="zh-CN" sz="2800" b="1">
                <a:solidFill>
                  <a:srgbClr val="FF6600"/>
                </a:solidFill>
                <a:latin typeface="Verdana" panose="020B0604030504040204" pitchFamily="34" charset="0"/>
              </a:endParaRPr>
            </a:p>
            <a:p>
              <a:pPr algn="ctr"/>
              <a:r>
                <a:rPr lang="en-US" altLang="zh-CN" sz="2800" b="1">
                  <a:solidFill>
                    <a:srgbClr val="FF6600"/>
                  </a:solidFill>
                  <a:latin typeface="Verdana" panose="020B0604030504040204" pitchFamily="34" charset="0"/>
                </a:rPr>
                <a:t>Period One</a:t>
              </a:r>
              <a:endParaRPr lang="zh-CN" altLang="en-US" sz="28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-3422" r="-3087" b="-2976"/>
          <a:stretch>
            <a:fillRect/>
          </a:stretch>
        </p:blipFill>
        <p:spPr>
          <a:xfrm>
            <a:off x="1524600" y="3954144"/>
            <a:ext cx="2797175" cy="2628266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-5594" t="-5464" r="-1399" b="6195"/>
          <a:stretch>
            <a:fillRect/>
          </a:stretch>
        </p:blipFill>
        <p:spPr>
          <a:xfrm>
            <a:off x="4568155" y="3289935"/>
            <a:ext cx="3245485" cy="2281555"/>
          </a:xfrm>
          <a:prstGeom prst="ellipse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4"/>
          <p:cNvGrpSpPr/>
          <p:nvPr/>
        </p:nvGrpSpPr>
        <p:grpSpPr>
          <a:xfrm>
            <a:off x="676910" y="1776095"/>
            <a:ext cx="11071860" cy="3498850"/>
            <a:chOff x="239" y="2436"/>
            <a:chExt cx="13881" cy="5510"/>
          </a:xfrm>
        </p:grpSpPr>
        <p:sp>
          <p:nvSpPr>
            <p:cNvPr id="19461" name="矩形 19460"/>
            <p:cNvSpPr/>
            <p:nvPr/>
          </p:nvSpPr>
          <p:spPr>
            <a:xfrm>
              <a:off x="239" y="2436"/>
              <a:ext cx="13881" cy="55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36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36" name="文本框 19461"/>
            <p:cNvSpPr txBox="1"/>
            <p:nvPr/>
          </p:nvSpPr>
          <p:spPr>
            <a:xfrm>
              <a:off x="449" y="2636"/>
              <a:ext cx="13454" cy="513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 marL="342900" indent="-342900"/>
              <a:r>
                <a:rPr lang="en-US" altLang="zh-CN" sz="3400" b="1">
                  <a:solidFill>
                    <a:srgbClr val="FF3399"/>
                  </a:solidFill>
                  <a:latin typeface="Arial Narrow" panose="020B0506020202030204" pitchFamily="34" charset="0"/>
                </a:rPr>
                <a:t>   </a:t>
              </a:r>
              <a:r>
                <a:rPr lang="en-US" altLang="zh-CN" sz="3600" b="1">
                  <a:solidFill>
                    <a:srgbClr val="0000EE"/>
                  </a:solidFill>
                  <a:latin typeface="Arial Narrow" panose="020B0506020202030204" pitchFamily="34" charset="0"/>
                </a:rPr>
                <a:t>Vince’s activities</a:t>
              </a:r>
              <a:r>
                <a:rPr lang="en-US" altLang="zh-CN" sz="3400" b="1">
                  <a:solidFill>
                    <a:srgbClr val="FF0000"/>
                  </a:solidFill>
                  <a:latin typeface="Arial Narrow" panose="020B0506020202030204" pitchFamily="34" charset="0"/>
                </a:rPr>
                <a:t>                        </a:t>
              </a:r>
              <a:r>
                <a:rPr lang="en-US" altLang="zh-CN" sz="3400" b="1">
                  <a:solidFill>
                    <a:srgbClr val="0000FF"/>
                  </a:solidFill>
                  <a:latin typeface="Arial Narrow" panose="020B0506020202030204" pitchFamily="34" charset="0"/>
                </a:rPr>
                <a:t>Days</a:t>
              </a:r>
              <a:endParaRPr lang="en-US" altLang="zh-CN" sz="3400" b="1">
                <a:solidFill>
                  <a:srgbClr val="0000FF"/>
                </a:solidFill>
                <a:latin typeface="Arial Narrow" panose="020B0506020202030204" pitchFamily="34" charset="0"/>
              </a:endParaRPr>
            </a:p>
            <a:p>
              <a:pPr marL="342900" indent="-342900"/>
              <a:r>
                <a:rPr lang="en-US" altLang="zh-CN" sz="3400" b="1">
                  <a:latin typeface="Arial Narrow" panose="020B0506020202030204" pitchFamily="34" charset="0"/>
                </a:rPr>
                <a:t>__ play soccer</a:t>
              </a:r>
              <a:r>
                <a:rPr lang="en-US" altLang="zh-CN" sz="3400" b="1">
                  <a:solidFill>
                    <a:srgbClr val="FF0000"/>
                  </a:solidFill>
                  <a:latin typeface="Arial Narrow" panose="020B0506020202030204" pitchFamily="34" charset="0"/>
                </a:rPr>
                <a:t>                 a.</a:t>
              </a:r>
              <a:r>
                <a:rPr lang="en-US" altLang="zh-CN" sz="3400" b="1">
                  <a:latin typeface="Arial Narrow" panose="020B0506020202030204" pitchFamily="34" charset="0"/>
                </a:rPr>
                <a:t> today</a:t>
              </a:r>
              <a:endParaRPr lang="en-US" altLang="zh-CN" sz="3400" b="1">
                <a:latin typeface="Arial Narrow" panose="020B0506020202030204" pitchFamily="34" charset="0"/>
              </a:endParaRPr>
            </a:p>
            <a:p>
              <a:pPr marL="342900" indent="-342900"/>
              <a:r>
                <a:rPr lang="en-US" altLang="zh-CN" sz="3400" b="1">
                  <a:latin typeface="Arial Narrow" panose="020B0506020202030204" pitchFamily="34" charset="0"/>
                </a:rPr>
                <a:t>__</a:t>
              </a:r>
              <a:r>
                <a:rPr lang="en-US" altLang="zh-CN" sz="3400" b="1">
                  <a:solidFill>
                    <a:srgbClr val="FF0000"/>
                  </a:solidFill>
                  <a:latin typeface="Arial Narrow" panose="020B0506020202030204" pitchFamily="34" charset="0"/>
                </a:rPr>
                <a:t> </a:t>
              </a:r>
              <a:r>
                <a:rPr lang="en-US" altLang="zh-CN" sz="3400" b="1">
                  <a:latin typeface="Arial Narrow" panose="020B0506020202030204" pitchFamily="34" charset="0"/>
                </a:rPr>
                <a:t>go to the doctor</a:t>
              </a:r>
              <a:r>
                <a:rPr lang="en-US" altLang="zh-CN" sz="3400" b="1">
                  <a:solidFill>
                    <a:srgbClr val="FF0000"/>
                  </a:solidFill>
                  <a:latin typeface="Arial Narrow" panose="020B0506020202030204" pitchFamily="34" charset="0"/>
                </a:rPr>
                <a:t>         b.</a:t>
              </a:r>
              <a:r>
                <a:rPr lang="en-US" altLang="zh-CN" sz="3400" b="1">
                  <a:latin typeface="Arial Narrow" panose="020B0506020202030204" pitchFamily="34" charset="0"/>
                </a:rPr>
                <a:t> tomorrow</a:t>
              </a:r>
              <a:endParaRPr lang="en-US" altLang="zh-CN" sz="3400" b="1">
                <a:latin typeface="Arial Narrow" panose="020B0506020202030204" pitchFamily="34" charset="0"/>
              </a:endParaRPr>
            </a:p>
            <a:p>
              <a:pPr marL="342900" indent="-342900"/>
              <a:r>
                <a:rPr lang="en-US" altLang="zh-CN" sz="3400" b="1">
                  <a:latin typeface="Arial Narrow" panose="020B0506020202030204" pitchFamily="34" charset="0"/>
                </a:rPr>
                <a:t>__</a:t>
              </a:r>
              <a:r>
                <a:rPr lang="en-US" altLang="zh-CN" sz="3400" b="1">
                  <a:solidFill>
                    <a:srgbClr val="FF0000"/>
                  </a:solidFill>
                  <a:latin typeface="Arial Narrow" panose="020B0506020202030204" pitchFamily="34" charset="0"/>
                </a:rPr>
                <a:t> </a:t>
              </a:r>
              <a:r>
                <a:rPr lang="en-US" altLang="zh-CN" sz="3400" b="1">
                  <a:latin typeface="Arial Narrow" panose="020B0506020202030204" pitchFamily="34" charset="0"/>
                </a:rPr>
                <a:t>study for a test</a:t>
              </a:r>
              <a:r>
                <a:rPr lang="en-US" altLang="zh-CN" sz="3400" b="1">
                  <a:solidFill>
                    <a:srgbClr val="FF0000"/>
                  </a:solidFill>
                  <a:latin typeface="Arial Narrow" panose="020B0506020202030204" pitchFamily="34" charset="0"/>
                </a:rPr>
                <a:t>           c.</a:t>
              </a:r>
              <a:r>
                <a:rPr lang="en-US" altLang="zh-CN" sz="3400" b="1">
                  <a:latin typeface="Arial Narrow" panose="020B0506020202030204" pitchFamily="34" charset="0"/>
                </a:rPr>
                <a:t> the day </a:t>
              </a:r>
              <a:r>
                <a:rPr lang="en-US" altLang="zh-CN" sz="3400" b="1">
                  <a:solidFill>
                    <a:srgbClr val="FF0000"/>
                  </a:solidFill>
                  <a:latin typeface="Arial Narrow" panose="020B0506020202030204" pitchFamily="34" charset="0"/>
                </a:rPr>
                <a:t>after</a:t>
              </a:r>
              <a:r>
                <a:rPr lang="en-US" altLang="zh-CN" sz="3400" b="1">
                  <a:latin typeface="Arial Narrow" panose="020B0506020202030204" pitchFamily="34" charset="0"/>
                </a:rPr>
                <a:t> </a:t>
              </a:r>
              <a:r>
                <a:rPr lang="en-US" altLang="zh-CN" sz="3400" b="1">
                  <a:latin typeface="Arial Narrow" panose="020B0506020202030204" pitchFamily="34" charset="0"/>
                  <a:sym typeface="宋体" panose="02010600030101010101" pitchFamily="2" charset="-122"/>
                </a:rPr>
                <a:t>tomorrow</a:t>
              </a:r>
              <a:endParaRPr lang="en-US" altLang="zh-CN" sz="3400" b="1">
                <a:latin typeface="Arial Narrow" panose="020B0506020202030204" pitchFamily="34" charset="0"/>
              </a:endParaRPr>
            </a:p>
            <a:p>
              <a:pPr marL="342900" indent="-342900"/>
              <a:r>
                <a:rPr lang="en-US" altLang="zh-CN" sz="3400" b="1">
                  <a:latin typeface="Arial Narrow" panose="020B0506020202030204" pitchFamily="34" charset="0"/>
                </a:rPr>
                <a:t>__ have a piano lesson</a:t>
              </a:r>
              <a:r>
                <a:rPr lang="en-US" altLang="zh-CN" sz="3400" b="1">
                  <a:solidFill>
                    <a:srgbClr val="FF0000"/>
                  </a:solidFill>
                  <a:latin typeface="Arial Narrow" panose="020B0506020202030204" pitchFamily="34" charset="0"/>
                </a:rPr>
                <a:t>      </a:t>
              </a:r>
              <a:endParaRPr lang="en-US" altLang="zh-CN" sz="3400" b="1">
                <a:solidFill>
                  <a:srgbClr val="0000FF"/>
                </a:solidFill>
                <a:latin typeface="Arial Narrow" panose="020B0506020202030204" pitchFamily="34" charset="0"/>
              </a:endParaRPr>
            </a:p>
            <a:p>
              <a:pPr marL="342900" indent="-342900"/>
              <a:r>
                <a:rPr lang="en-US" altLang="zh-CN" sz="3400" b="1">
                  <a:latin typeface="Arial Narrow" panose="020B0506020202030204" pitchFamily="34" charset="0"/>
                </a:rPr>
                <a:t>__ look after his sister</a:t>
              </a:r>
              <a:endParaRPr lang="en-US" altLang="zh-CN" sz="3400" b="1">
                <a:latin typeface="Arial Narrow" panose="020B0506020202030204" pitchFamily="34" charset="0"/>
              </a:endParaRPr>
            </a:p>
          </p:txBody>
        </p:sp>
      </p:grpSp>
      <p:grpSp>
        <p:nvGrpSpPr>
          <p:cNvPr id="18437" name="组合 1"/>
          <p:cNvGrpSpPr/>
          <p:nvPr/>
        </p:nvGrpSpPr>
        <p:grpSpPr>
          <a:xfrm>
            <a:off x="1359134" y="171450"/>
            <a:ext cx="10459252" cy="1032510"/>
            <a:chOff x="-260" y="270"/>
            <a:chExt cx="16470" cy="1625"/>
          </a:xfrm>
        </p:grpSpPr>
        <p:sp>
          <p:nvSpPr>
            <p:cNvPr id="18438" name="矩形 18437"/>
            <p:cNvSpPr/>
            <p:nvPr/>
          </p:nvSpPr>
          <p:spPr>
            <a:xfrm>
              <a:off x="1031" y="270"/>
              <a:ext cx="15179" cy="1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zh-CN" sz="3600" b="1">
                  <a:solidFill>
                    <a:srgbClr val="6600CC"/>
                  </a:solidFill>
                  <a:latin typeface="Times New Roman" panose="02020603050405020304" pitchFamily="18" charset="0"/>
                </a:rPr>
                <a:t>Listen again. Match Vince’s activities with the days in 1d.</a:t>
              </a:r>
              <a:endPara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39" name="椭圆 1"/>
            <p:cNvSpPr/>
            <p:nvPr/>
          </p:nvSpPr>
          <p:spPr>
            <a:xfrm>
              <a:off x="-260" y="397"/>
              <a:ext cx="1082" cy="990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3600" b="1">
                  <a:latin typeface="Comic Sans MS" panose="030F0702030302020204" pitchFamily="66" charset="0"/>
                  <a:ea typeface="黑体" panose="02010609060101010101" pitchFamily="49" charset="-122"/>
                </a:rPr>
                <a:t>1e</a:t>
              </a:r>
              <a:endParaRPr lang="en-US" altLang="zh-CN" sz="3600" b="1"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8440" name="文本框 19462"/>
          <p:cNvSpPr txBox="1"/>
          <p:nvPr/>
        </p:nvSpPr>
        <p:spPr>
          <a:xfrm>
            <a:off x="927383" y="2406015"/>
            <a:ext cx="431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b</a:t>
            </a:r>
            <a:endParaRPr lang="en-US" altLang="zh-CN" sz="3200" b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文本框 19463"/>
          <p:cNvSpPr txBox="1"/>
          <p:nvPr/>
        </p:nvSpPr>
        <p:spPr>
          <a:xfrm>
            <a:off x="5926738" y="2486025"/>
            <a:ext cx="5397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65" name="文本框 19464"/>
          <p:cNvSpPr txBox="1"/>
          <p:nvPr/>
        </p:nvSpPr>
        <p:spPr>
          <a:xfrm>
            <a:off x="5920388" y="2470150"/>
            <a:ext cx="67786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66" name="文本框 19465"/>
          <p:cNvSpPr txBox="1"/>
          <p:nvPr/>
        </p:nvSpPr>
        <p:spPr>
          <a:xfrm>
            <a:off x="5863238" y="2989263"/>
            <a:ext cx="5397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67" name="文本框 19466"/>
          <p:cNvSpPr txBox="1"/>
          <p:nvPr/>
        </p:nvSpPr>
        <p:spPr>
          <a:xfrm>
            <a:off x="5910863" y="3503613"/>
            <a:ext cx="5397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50" name="圆角矩形 136224"/>
          <p:cNvSpPr/>
          <p:nvPr/>
        </p:nvSpPr>
        <p:spPr>
          <a:xfrm>
            <a:off x="9528775" y="4673600"/>
            <a:ext cx="757238" cy="476250"/>
          </a:xfrm>
          <a:prstGeom prst="roundRect">
            <a:avLst>
              <a:gd name="adj" fmla="val 16667"/>
            </a:avLst>
          </a:prstGeom>
          <a:noFill/>
          <a:ln w="22225" cap="flat" cmpd="sng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609600" indent="-609600" algn="ctr">
              <a:spcBef>
                <a:spcPct val="2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P68</a:t>
            </a:r>
            <a:endParaRPr lang="en-US" altLang="zh-CN" sz="30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Section B 1d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3525" y="692785"/>
            <a:ext cx="981710" cy="873760"/>
          </a:xfrm>
          <a:prstGeom prst="rect">
            <a:avLst/>
          </a:prstGeom>
        </p:spPr>
      </p:pic>
      <p:sp>
        <p:nvSpPr>
          <p:cNvPr id="225283" name="Text Box 3"/>
          <p:cNvSpPr txBox="1"/>
          <p:nvPr/>
        </p:nvSpPr>
        <p:spPr>
          <a:xfrm>
            <a:off x="916940" y="5434965"/>
            <a:ext cx="7565390" cy="645160"/>
          </a:xfrm>
          <a:prstGeom prst="rect">
            <a:avLst/>
          </a:prstGeom>
          <a:noFill/>
          <a:ln w="28575" cap="flat" cmpd="sng">
            <a:solidFill>
              <a:srgbClr val="EA4BD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look after </a:t>
            </a:r>
            <a:r>
              <a:rPr lang="zh-CN" altLang="en-US" sz="36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照顾，照看</a:t>
            </a:r>
            <a:r>
              <a:rPr lang="zh-CN" altLang="en-US" sz="3600" b="1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=babysit</a:t>
            </a:r>
            <a:endParaRPr lang="en-US" altLang="zh-CN" sz="3600" b="1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6204 L -0.415655 0.084537" pathEditMode="relative" rAng="0" ptsTypes="">
                                      <p:cBhvr>
                                        <p:cTn id="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4 0.009352 L -0.426749 0.149907" pathEditMode="relative" rAng="0" ptsTypes="">
                                      <p:cBhvr>
                                        <p:cTn id="1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16385 0.158148" pathEditMode="relative" rAng="0" ptsTypes="">
                                      <p:cBhvr>
                                        <p:cTn id="2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8 -0.000185 L -0.420291 0.16713" pathEditMode="relative" rAng="0" ptsTypes="">
                                      <p:cBhvr>
                                        <p:cTn id="3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464" grpId="0"/>
      <p:bldP spid="19464" grpId="1"/>
      <p:bldP spid="19465" grpId="0"/>
      <p:bldP spid="19465" grpId="1"/>
      <p:bldP spid="19466" grpId="0"/>
      <p:bldP spid="19466" grpId="1"/>
      <p:bldP spid="19467" grpId="0"/>
      <p:bldP spid="19467" grpId="1"/>
      <p:bldP spid="22528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45248" y="1555750"/>
          <a:ext cx="9334500" cy="4992370"/>
        </p:xfrm>
        <a:graphic>
          <a:graphicData uri="http://schemas.openxmlformats.org/drawingml/2006/table">
            <a:tbl>
              <a:tblPr/>
              <a:tblGrid>
                <a:gridCol w="3197225"/>
                <a:gridCol w="6137275"/>
              </a:tblGrid>
              <a:tr h="701040"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华文隶书" panose="02010800040101010101" pitchFamily="2" charset="-122"/>
                          <a:ea typeface="华文隶书" panose="02010800040101010101" pitchFamily="2" charset="-122"/>
                        </a:rPr>
                        <a:t>Sunday</a:t>
                      </a:r>
                      <a:endParaRPr kumimoji="0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华文隶书" panose="02010800040101010101" pitchFamily="2" charset="-122"/>
                        <a:ea typeface="华文隶书" panose="02010800040101010101" pitchFamily="2" charset="-122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help my parents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隶书" panose="02010800040101010101" pitchFamily="2" charset="-122"/>
                          <a:ea typeface="华文隶书" panose="02010800040101010101" pitchFamily="2" charset="-122"/>
                        </a:rPr>
                        <a:t>Monday</a:t>
                      </a:r>
                      <a:endParaRPr kumimoji="0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隶书" panose="02010800040101010101" pitchFamily="2" charset="-122"/>
                        <a:ea typeface="华文隶书" panose="02010800040101010101" pitchFamily="2" charset="-122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have a 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sports meeting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隶书" panose="02010800040101010101" pitchFamily="2" charset="-122"/>
                          <a:ea typeface="华文隶书" panose="02010800040101010101" pitchFamily="2" charset="-122"/>
                        </a:rPr>
                        <a:t>Tuesday</a:t>
                      </a:r>
                      <a:endParaRPr kumimoji="0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隶书" panose="02010800040101010101" pitchFamily="2" charset="-122"/>
                        <a:ea typeface="华文隶书" panose="02010800040101010101" pitchFamily="2" charset="-122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 to the doctor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6130"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隶书" panose="02010800040101010101" pitchFamily="2" charset="-122"/>
                          <a:ea typeface="华文隶书" panose="02010800040101010101" pitchFamily="2" charset="-122"/>
                        </a:rPr>
                        <a:t>Wednesday</a:t>
                      </a:r>
                      <a:endParaRPr kumimoji="0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隶书" panose="02010800040101010101" pitchFamily="2" charset="-122"/>
                        <a:ea typeface="华文隶书" panose="02010800040101010101" pitchFamily="2" charset="-122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have a piano lesson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隶书" panose="02010800040101010101" pitchFamily="2" charset="-122"/>
                          <a:ea typeface="华文隶书" panose="02010800040101010101" pitchFamily="2" charset="-122"/>
                        </a:rPr>
                        <a:t>Thursday</a:t>
                      </a:r>
                      <a:endParaRPr kumimoji="0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隶书" panose="02010800040101010101" pitchFamily="2" charset="-122"/>
                        <a:ea typeface="华文隶书" panose="02010800040101010101" pitchFamily="2" charset="-122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look after my sister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隶书" panose="02010800040101010101" pitchFamily="2" charset="-122"/>
                          <a:ea typeface="华文隶书" panose="02010800040101010101" pitchFamily="2" charset="-122"/>
                        </a:rPr>
                        <a:t>Friday</a:t>
                      </a:r>
                      <a:endParaRPr kumimoji="0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隶书" panose="02010800040101010101" pitchFamily="2" charset="-122"/>
                        <a:ea typeface="华文隶书" panose="02010800040101010101" pitchFamily="2" charset="-122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for a test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华文隶书" panose="02010800040101010101" pitchFamily="2" charset="-122"/>
                          <a:ea typeface="华文隶书" panose="02010800040101010101" pitchFamily="2" charset="-122"/>
                        </a:rPr>
                        <a:t>Saturday</a:t>
                      </a:r>
                      <a:endParaRPr kumimoji="0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华文隶书" panose="02010800040101010101" pitchFamily="2" charset="-122"/>
                        <a:ea typeface="华文隶书" panose="02010800040101010101" pitchFamily="2" charset="-122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visit my friends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068" name="Oval 28"/>
          <p:cNvSpPr/>
          <p:nvPr/>
        </p:nvSpPr>
        <p:spPr>
          <a:xfrm rot="16200000">
            <a:off x="2580640" y="3754755"/>
            <a:ext cx="728980" cy="3388995"/>
          </a:xfrm>
          <a:prstGeom prst="ellipse">
            <a:avLst/>
          </a:prstGeom>
          <a:noFill/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87069" name="Text Box 29"/>
          <p:cNvSpPr txBox="1"/>
          <p:nvPr/>
        </p:nvSpPr>
        <p:spPr>
          <a:xfrm>
            <a:off x="1905318" y="806450"/>
            <a:ext cx="9296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 have to look after my sister today.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4" name="Rectangle 30"/>
          <p:cNvSpPr/>
          <p:nvPr/>
        </p:nvSpPr>
        <p:spPr>
          <a:xfrm>
            <a:off x="7086918" y="685800"/>
            <a:ext cx="22828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a busy week</a:t>
            </a:r>
            <a:endParaRPr lang="en-US" altLang="zh-CN" sz="32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7073" name="Text Box 33"/>
          <p:cNvSpPr txBox="1"/>
          <p:nvPr/>
        </p:nvSpPr>
        <p:spPr>
          <a:xfrm>
            <a:off x="1905318" y="161290"/>
            <a:ext cx="7315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CC6600"/>
                </a:solidFill>
                <a:latin typeface="Times New Roman" panose="02020603050405020304" pitchFamily="18" charset="0"/>
              </a:rPr>
              <a:t>Can you go to the movies today?</a:t>
            </a:r>
            <a:endParaRPr lang="en-US" altLang="zh-CN" sz="3600" b="1">
              <a:solidFill>
                <a:srgbClr val="CC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74" name="Text Box 34"/>
          <p:cNvSpPr txBox="1"/>
          <p:nvPr/>
        </p:nvSpPr>
        <p:spPr>
          <a:xfrm>
            <a:off x="1905318" y="910590"/>
            <a:ext cx="9296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 have to … tomorrow. 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77" name="Text Box 37"/>
          <p:cNvSpPr txBox="1"/>
          <p:nvPr/>
        </p:nvSpPr>
        <p:spPr>
          <a:xfrm>
            <a:off x="2017078" y="910590"/>
            <a:ext cx="7772400" cy="6451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 have to … the day after tomorrow. 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8" grpId="0" bldLvl="0" animBg="1"/>
      <p:bldP spid="87069" grpId="0" build="p"/>
      <p:bldP spid="87073" grpId="0"/>
      <p:bldP spid="87074" grpId="0" build="p"/>
      <p:bldP spid="87077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95238"/>
          <p:cNvSpPr txBox="1"/>
          <p:nvPr/>
        </p:nvSpPr>
        <p:spPr>
          <a:xfrm>
            <a:off x="438785" y="1270000"/>
            <a:ext cx="11524615" cy="5109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7030A0"/>
                </a:solidFill>
                <a:latin typeface="Arial Narrow" panose="020B0506020202030204" pitchFamily="34" charset="0"/>
              </a:rPr>
              <a:t>1. Useful words and expressions:</a:t>
            </a:r>
            <a:endParaRPr lang="en-US" altLang="zh-CN" sz="3200" b="1">
              <a:latin typeface="Arial Narrow" panose="020B05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Arial Narrow" panose="020B0506020202030204" pitchFamily="34" charset="0"/>
              </a:rPr>
              <a:t>    the day before yesterday       the day after tomorrow</a:t>
            </a:r>
            <a:endParaRPr lang="en-US" altLang="zh-CN" sz="3200" b="1">
              <a:latin typeface="Arial Narrow" panose="020B05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Arial Narrow" panose="020B0506020202030204" pitchFamily="34" charset="0"/>
              </a:rPr>
              <a:t>    weekday        weekend       yesterday</a:t>
            </a:r>
            <a:endParaRPr lang="en-US" altLang="zh-CN" sz="3200" b="1">
              <a:latin typeface="Arial Narrow" panose="020B05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Arial Narrow" panose="020B0506020202030204" pitchFamily="34" charset="0"/>
              </a:rPr>
              <a:t>    look after      have a piano lesson      study for a test</a:t>
            </a:r>
            <a:endParaRPr lang="en-US" altLang="zh-CN" sz="3200" b="1">
              <a:latin typeface="Arial Narrow" panose="020B05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7030A0"/>
                </a:solidFill>
                <a:latin typeface="Arial Narrow" panose="020B0506020202030204" pitchFamily="34" charset="0"/>
              </a:rPr>
              <a:t>2. Useful patterns:</a:t>
            </a:r>
            <a:endParaRPr lang="en-US" altLang="zh-CN" sz="3200" b="1">
              <a:latin typeface="Arial Narrow" panose="020B0506020202030204" pitchFamily="34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zh-CN" sz="3200" b="1">
                <a:latin typeface="Arial Narrow" panose="020B0506020202030204" pitchFamily="34" charset="0"/>
              </a:rPr>
              <a:t>   1) - </a:t>
            </a:r>
            <a:r>
              <a:rPr lang="en-US" altLang="zh-CN" sz="3200" b="1">
                <a:solidFill>
                  <a:srgbClr val="FF0000"/>
                </a:solidFill>
                <a:latin typeface="Arial Narrow" panose="020B0506020202030204" pitchFamily="34" charset="0"/>
              </a:rPr>
              <a:t>Can you</a:t>
            </a:r>
            <a:r>
              <a:rPr lang="en-US" altLang="zh-CN" sz="3200" b="1">
                <a:latin typeface="Arial Narrow" panose="020B0506020202030204" pitchFamily="34" charset="0"/>
              </a:rPr>
              <a:t> play tennis with me?</a:t>
            </a:r>
            <a:endParaRPr lang="en-US" altLang="zh-CN" sz="3200" b="1">
              <a:latin typeface="Arial Narrow" panose="020B0506020202030204" pitchFamily="34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zh-CN" sz="3200" b="1">
                <a:latin typeface="Arial Narrow" panose="020B0506020202030204" pitchFamily="34" charset="0"/>
              </a:rPr>
              <a:t>       - Sorry, I can’t. I…</a:t>
            </a:r>
            <a:endParaRPr lang="en-US" altLang="zh-CN" sz="3200" b="1">
              <a:latin typeface="Arial Narrow" panose="020B05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Arial Narrow" panose="020B0506020202030204" pitchFamily="34" charset="0"/>
              </a:rPr>
              <a:t>   2) - </a:t>
            </a:r>
            <a:r>
              <a:rPr lang="en-US" altLang="zh-CN" sz="3200" b="1">
                <a:solidFill>
                  <a:srgbClr val="FF0000"/>
                </a:solidFill>
                <a:latin typeface="Arial Narrow" panose="020B0506020202030204" pitchFamily="34" charset="0"/>
              </a:rPr>
              <a:t>What's today?</a:t>
            </a:r>
            <a:endParaRPr lang="en-US" altLang="zh-CN" sz="3200" b="1">
              <a:latin typeface="Arial Narrow" panose="020B05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Arial Narrow" panose="020B0506020202030204" pitchFamily="34" charset="0"/>
              </a:rPr>
              <a:t>       - </a:t>
            </a:r>
            <a:r>
              <a:rPr lang="en-US" altLang="zh-CN" sz="3200" b="1">
                <a:solidFill>
                  <a:srgbClr val="FF0000"/>
                </a:solidFill>
                <a:latin typeface="Arial Narrow" panose="020B0506020202030204" pitchFamily="34" charset="0"/>
              </a:rPr>
              <a:t>It's</a:t>
            </a:r>
            <a:r>
              <a:rPr lang="en-US" altLang="zh-CN" sz="3200" b="1">
                <a:latin typeface="Arial Narrow" panose="020B0506020202030204" pitchFamily="34" charset="0"/>
              </a:rPr>
              <a:t> Monday the 14th.</a:t>
            </a:r>
            <a:endParaRPr lang="en-US" altLang="zh-CN" sz="3200" b="1">
              <a:latin typeface="Arial Narrow" panose="020B0506020202030204" pitchFamily="34" charset="0"/>
            </a:endParaRPr>
          </a:p>
        </p:txBody>
      </p:sp>
      <p:sp>
        <p:nvSpPr>
          <p:cNvPr id="23555" name="矩形 95243"/>
          <p:cNvSpPr>
            <a:spLocks noTextEdit="1"/>
          </p:cNvSpPr>
          <p:nvPr/>
        </p:nvSpPr>
        <p:spPr>
          <a:xfrm>
            <a:off x="2927950" y="384175"/>
            <a:ext cx="2951163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Review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6" name="文本框 95244"/>
          <p:cNvSpPr txBox="1"/>
          <p:nvPr/>
        </p:nvSpPr>
        <p:spPr>
          <a:xfrm>
            <a:off x="6425213" y="620713"/>
            <a:ext cx="289401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课时重点回顾</a:t>
            </a:r>
            <a:endParaRPr lang="zh-CN" altLang="en-US" sz="3200" b="1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"/>
          <p:cNvSpPr txBox="1"/>
          <p:nvPr/>
        </p:nvSpPr>
        <p:spPr>
          <a:xfrm>
            <a:off x="127635" y="1038225"/>
            <a:ext cx="12065635" cy="557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>
                <a:latin typeface="Arial Narrow" panose="020B0506020202030204" pitchFamily="34" charset="0"/>
              </a:rPr>
              <a:t>1. </a:t>
            </a:r>
            <a:r>
              <a:rPr lang="zh-CN" altLang="en-US" sz="3600" b="1">
                <a:latin typeface="Arial Narrow" panose="020B0506020202030204" pitchFamily="34" charset="0"/>
                <a:ea typeface="宋体" panose="02010600030101010101" pitchFamily="2" charset="-122"/>
              </a:rPr>
              <a:t>I usually get up an hour earlier on ___</a:t>
            </a:r>
            <a:r>
              <a:rPr lang="en-US" altLang="zh-CN" sz="3600" b="1">
                <a:latin typeface="Arial Narrow" panose="020B0506020202030204" pitchFamily="34" charset="0"/>
              </a:rPr>
              <a:t>__</a:t>
            </a:r>
            <a:r>
              <a:rPr lang="zh-CN" altLang="en-US" sz="3600" b="1">
                <a:latin typeface="Arial Narrow" panose="020B0506020202030204" pitchFamily="34" charset="0"/>
                <a:ea typeface="宋体" panose="02010600030101010101" pitchFamily="2" charset="-122"/>
              </a:rPr>
              <a:t>____</a:t>
            </a:r>
            <a:endParaRPr lang="zh-CN" altLang="en-US" sz="3600" b="1">
              <a:latin typeface="Arial Narrow" panose="020B050602020203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>
                <a:latin typeface="Arial Narrow" panose="020B050602020203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3600" b="1">
                <a:latin typeface="Arial Narrow" panose="020B0506020202030204" pitchFamily="34" charset="0"/>
              </a:rPr>
              <a:t>(</a:t>
            </a:r>
            <a:r>
              <a:rPr lang="zh-CN" altLang="en-US" sz="3600" b="1">
                <a:latin typeface="Arial Narrow" panose="020B0506020202030204" pitchFamily="34" charset="0"/>
                <a:ea typeface="宋体" panose="02010600030101010101" pitchFamily="2" charset="-122"/>
              </a:rPr>
              <a:t>工作日</a:t>
            </a:r>
            <a:r>
              <a:rPr lang="en-US" altLang="zh-CN" sz="3600" b="1">
                <a:latin typeface="Arial Narrow" panose="020B0506020202030204" pitchFamily="34" charset="0"/>
              </a:rPr>
              <a:t>) </a:t>
            </a:r>
            <a:r>
              <a:rPr lang="zh-CN" altLang="en-US" sz="3600" b="1">
                <a:latin typeface="Arial Narrow" panose="020B0506020202030204" pitchFamily="34" charset="0"/>
                <a:ea typeface="宋体" panose="02010600030101010101" pitchFamily="2" charset="-122"/>
              </a:rPr>
              <a:t>than on weekends.</a:t>
            </a:r>
            <a:endParaRPr lang="zh-CN" altLang="en-US" sz="3600" b="1">
              <a:latin typeface="Arial Narrow" panose="020B050602020203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Arial Narrow" panose="020B0506020202030204" pitchFamily="34" charset="0"/>
              </a:rPr>
              <a:t>2. I think Linda can ____ ____ (</a:t>
            </a:r>
            <a:r>
              <a:rPr lang="zh-CN" altLang="en-US" sz="3600" b="1">
                <a:latin typeface="Arial Narrow" panose="020B0506020202030204" pitchFamily="34" charset="0"/>
                <a:ea typeface="宋体" panose="02010600030101010101" pitchFamily="2" charset="-122"/>
              </a:rPr>
              <a:t>照顾</a:t>
            </a:r>
            <a:r>
              <a:rPr lang="en-US" altLang="zh-CN" sz="3600" b="1">
                <a:latin typeface="Arial Narrow" panose="020B0506020202030204" pitchFamily="34" charset="0"/>
              </a:rPr>
              <a:t>) herself.</a:t>
            </a:r>
            <a:endParaRPr lang="en-US" altLang="zh-CN" sz="3600" b="1">
              <a:latin typeface="Arial Narrow" panose="020B05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Arial Narrow" panose="020B0506020202030204" pitchFamily="34" charset="0"/>
              </a:rPr>
              <a:t>3. I visited my teacher ____ ____ _______ </a:t>
            </a:r>
            <a:endParaRPr lang="en-US" altLang="zh-CN" sz="3600" b="1">
              <a:latin typeface="Arial Narrow" panose="020B05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Arial Narrow" panose="020B0506020202030204" pitchFamily="34" charset="0"/>
              </a:rPr>
              <a:t>    ___________ (</a:t>
            </a:r>
            <a:r>
              <a:rPr lang="zh-CN" altLang="en-US" sz="3600" b="1">
                <a:latin typeface="Arial Narrow" panose="020B0506020202030204" pitchFamily="34" charset="0"/>
                <a:ea typeface="宋体" panose="02010600030101010101" pitchFamily="2" charset="-122"/>
              </a:rPr>
              <a:t>前天</a:t>
            </a:r>
            <a:r>
              <a:rPr lang="en-US" altLang="zh-CN" sz="3600" b="1">
                <a:latin typeface="Arial Narrow" panose="020B0506020202030204" pitchFamily="34" charset="0"/>
              </a:rPr>
              <a:t>).</a:t>
            </a:r>
            <a:endParaRPr lang="en-US" altLang="zh-CN" sz="3600" b="1">
              <a:latin typeface="Arial Narrow" panose="020B05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Arial Narrow" panose="020B0506020202030204" pitchFamily="34" charset="0"/>
              </a:rPr>
              <a:t>4. Lucy is _______ ____ ______ ______ (</a:t>
            </a:r>
            <a:r>
              <a:rPr lang="zh-CN" altLang="en-US" sz="3600" b="1">
                <a:latin typeface="Arial Narrow" panose="020B0506020202030204" pitchFamily="34" charset="0"/>
                <a:ea typeface="宋体" panose="02010600030101010101" pitchFamily="2" charset="-122"/>
              </a:rPr>
              <a:t>正在</a:t>
            </a:r>
            <a:endParaRPr lang="zh-CN" altLang="en-US" sz="3600" b="1">
              <a:latin typeface="Arial Narrow" panose="020B050602020203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>
                <a:latin typeface="Arial Narrow" panose="020B0506020202030204" pitchFamily="34" charset="0"/>
                <a:ea typeface="宋体" panose="02010600030101010101" pitchFamily="2" charset="-122"/>
              </a:rPr>
              <a:t>    上钢琴课</a:t>
            </a:r>
            <a:r>
              <a:rPr lang="en-US" altLang="zh-CN" sz="3600" b="1">
                <a:latin typeface="Arial Narrow" panose="020B0506020202030204" pitchFamily="34" charset="0"/>
              </a:rPr>
              <a:t>).</a:t>
            </a:r>
            <a:endParaRPr lang="en-US" altLang="zh-CN" sz="3600" b="1">
              <a:latin typeface="Arial Narrow" panose="020B05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Arial Narrow" panose="020B0506020202030204" pitchFamily="34" charset="0"/>
              </a:rPr>
              <a:t>5. The Greens are going to have a picnic</a:t>
            </a:r>
            <a:endParaRPr lang="en-US" altLang="zh-CN" sz="3600" b="1">
              <a:latin typeface="Arial Narrow" panose="020B05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latin typeface="Arial Narrow" panose="020B0506020202030204" pitchFamily="34" charset="0"/>
              </a:rPr>
              <a:t>    ____ ____ ______ __________ (</a:t>
            </a:r>
            <a:r>
              <a:rPr lang="zh-CN" altLang="en-US" sz="3600" b="1">
                <a:latin typeface="Arial Narrow" panose="020B0506020202030204" pitchFamily="34" charset="0"/>
                <a:ea typeface="宋体" panose="02010600030101010101" pitchFamily="2" charset="-122"/>
              </a:rPr>
              <a:t>后天</a:t>
            </a:r>
            <a:r>
              <a:rPr lang="en-US" altLang="zh-CN" sz="3600" b="1">
                <a:latin typeface="Arial Narrow" panose="020B0506020202030204" pitchFamily="34" charset="0"/>
              </a:rPr>
              <a:t>).</a:t>
            </a:r>
            <a:endParaRPr lang="zh-CN" altLang="en-US" sz="3600" b="1">
              <a:latin typeface="Arial Narrow" panose="020B05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26626" name="文本框 2"/>
          <p:cNvSpPr txBox="1"/>
          <p:nvPr/>
        </p:nvSpPr>
        <p:spPr>
          <a:xfrm>
            <a:off x="341595" y="159703"/>
            <a:ext cx="929322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>
                <a:solidFill>
                  <a:srgbClr val="6600CC"/>
                </a:solidFill>
                <a:latin typeface="Arial Narrow" panose="020B0506020202030204" pitchFamily="34" charset="0"/>
              </a:rPr>
              <a:t>I. </a:t>
            </a:r>
            <a:r>
              <a:rPr lang="zh-CN" altLang="en-US" sz="3600" b="1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根据句意及汉语提示完成句子，每空一词。</a:t>
            </a:r>
            <a:endParaRPr lang="zh-CN" altLang="en-US" sz="3600" b="1">
              <a:solidFill>
                <a:srgbClr val="66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2" name="文本框 3"/>
          <p:cNvSpPr txBox="1"/>
          <p:nvPr/>
        </p:nvSpPr>
        <p:spPr>
          <a:xfrm>
            <a:off x="6743700" y="980440"/>
            <a:ext cx="28117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 Narrow" panose="020B0506020202030204" pitchFamily="34" charset="0"/>
              </a:rPr>
              <a:t>weekdays</a:t>
            </a:r>
            <a:endParaRPr lang="en-US" altLang="zh-CN" sz="3600" b="1">
              <a:solidFill>
                <a:srgbClr val="FF0000"/>
              </a:solidFill>
              <a:latin typeface="Arial Narrow" panose="020B0506020202030204" pitchFamily="34" charset="0"/>
            </a:endParaRPr>
          </a:p>
        </p:txBody>
      </p:sp>
      <p:sp>
        <p:nvSpPr>
          <p:cNvPr id="17413" name="文本框 4"/>
          <p:cNvSpPr txBox="1"/>
          <p:nvPr/>
        </p:nvSpPr>
        <p:spPr>
          <a:xfrm>
            <a:off x="3791868" y="2204403"/>
            <a:ext cx="237966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 Narrow" panose="020B0506020202030204" pitchFamily="34" charset="0"/>
              </a:rPr>
              <a:t>look  after</a:t>
            </a:r>
            <a:endParaRPr lang="en-US" altLang="zh-CN" sz="3600" b="1">
              <a:solidFill>
                <a:srgbClr val="FF0000"/>
              </a:solidFill>
              <a:latin typeface="Arial Narrow" panose="020B0506020202030204" pitchFamily="34" charset="0"/>
            </a:endParaRPr>
          </a:p>
        </p:txBody>
      </p:sp>
      <p:sp>
        <p:nvSpPr>
          <p:cNvPr id="17414" name="文本框 5"/>
          <p:cNvSpPr txBox="1"/>
          <p:nvPr/>
        </p:nvSpPr>
        <p:spPr>
          <a:xfrm>
            <a:off x="4367530" y="2780665"/>
            <a:ext cx="55289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 Narrow" panose="020B0506020202030204" pitchFamily="34" charset="0"/>
              </a:rPr>
              <a:t>the     day   before  </a:t>
            </a:r>
            <a:endParaRPr lang="en-US" altLang="zh-CN" sz="3600" b="1">
              <a:solidFill>
                <a:srgbClr val="FF0000"/>
              </a:solidFill>
              <a:latin typeface="Arial Narrow" panose="020B0506020202030204" pitchFamily="34" charset="0"/>
            </a:endParaRPr>
          </a:p>
        </p:txBody>
      </p:sp>
      <p:sp>
        <p:nvSpPr>
          <p:cNvPr id="17415" name="文本框 6"/>
          <p:cNvSpPr txBox="1"/>
          <p:nvPr/>
        </p:nvSpPr>
        <p:spPr>
          <a:xfrm>
            <a:off x="695960" y="3340735"/>
            <a:ext cx="30206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 Narrow" panose="020B0506020202030204" pitchFamily="34" charset="0"/>
              </a:rPr>
              <a:t>yesterday  </a:t>
            </a:r>
            <a:endParaRPr lang="en-US" altLang="zh-CN" sz="3600" b="1">
              <a:solidFill>
                <a:srgbClr val="FF0000"/>
              </a:solidFill>
              <a:latin typeface="Arial Narrow" panose="020B0506020202030204" pitchFamily="34" charset="0"/>
            </a:endParaRPr>
          </a:p>
        </p:txBody>
      </p:sp>
      <p:sp>
        <p:nvSpPr>
          <p:cNvPr id="48137" name="文本框 48136"/>
          <p:cNvSpPr txBox="1"/>
          <p:nvPr/>
        </p:nvSpPr>
        <p:spPr>
          <a:xfrm>
            <a:off x="1847215" y="4077335"/>
            <a:ext cx="64490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 Narrow" panose="020B0506020202030204" pitchFamily="34" charset="0"/>
              </a:rPr>
              <a:t>having     a      piano   lesson</a:t>
            </a:r>
            <a:endParaRPr lang="en-US" altLang="zh-CN" sz="3600" b="1">
              <a:solidFill>
                <a:srgbClr val="FF0000"/>
              </a:solidFill>
              <a:latin typeface="Arial Narrow" panose="020B0506020202030204" pitchFamily="34" charset="0"/>
            </a:endParaRPr>
          </a:p>
        </p:txBody>
      </p:sp>
      <p:sp>
        <p:nvSpPr>
          <p:cNvPr id="48139" name="文本框 48138"/>
          <p:cNvSpPr txBox="1"/>
          <p:nvPr/>
        </p:nvSpPr>
        <p:spPr>
          <a:xfrm>
            <a:off x="551145" y="5877243"/>
            <a:ext cx="6532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 Narrow" panose="020B0506020202030204" pitchFamily="34" charset="0"/>
              </a:rPr>
              <a:t> the    day    after     tomorrow</a:t>
            </a:r>
            <a:endParaRPr lang="en-US" altLang="zh-CN" sz="3600" b="1">
              <a:solidFill>
                <a:srgbClr val="FF0000"/>
              </a:solidFill>
              <a:latin typeface="Arial Narrow" panose="020B05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  <p:bldP spid="48137" grpId="0"/>
      <p:bldP spid="481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2"/>
          <p:cNvSpPr txBox="1"/>
          <p:nvPr/>
        </p:nvSpPr>
        <p:spPr>
          <a:xfrm>
            <a:off x="1718275" y="147638"/>
            <a:ext cx="5443538" cy="6140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00" b="1">
                <a:solidFill>
                  <a:srgbClr val="6600CC"/>
                </a:solidFill>
                <a:latin typeface="Arial Narrow" panose="020B050602020203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II.</a:t>
            </a:r>
            <a:r>
              <a:rPr lang="zh-CN" altLang="en-US" sz="3400" b="1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将下列句子翻译成英语。</a:t>
            </a:r>
            <a:endParaRPr lang="zh-CN" altLang="en-US" sz="3400" b="1">
              <a:solidFill>
                <a:srgbClr val="6600CC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7651" name="矩形 4"/>
          <p:cNvSpPr/>
          <p:nvPr/>
        </p:nvSpPr>
        <p:spPr>
          <a:xfrm>
            <a:off x="1703988" y="620713"/>
            <a:ext cx="8424862" cy="41173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685800" indent="-685800">
              <a:lnSpc>
                <a:spcPct val="110000"/>
              </a:lnSpc>
            </a:pPr>
            <a:r>
              <a:rPr lang="en-US" altLang="zh-CN" sz="3400" b="1">
                <a:latin typeface="Arial Narrow" panose="020B0506020202030204" pitchFamily="34" charset="0"/>
              </a:rPr>
              <a:t>1. </a:t>
            </a:r>
            <a:r>
              <a:rPr lang="en-US" altLang="zh-CN" sz="3400" b="1">
                <a:latin typeface="Times New Roman" panose="02020603050405020304" pitchFamily="18" charset="0"/>
              </a:rPr>
              <a:t>- </a:t>
            </a:r>
            <a:r>
              <a:rPr lang="zh-CN" altLang="en-US" sz="3400" b="1">
                <a:latin typeface="黑体" panose="02010609060101010101" pitchFamily="49" charset="-122"/>
                <a:ea typeface="黑体" panose="02010609060101010101" pitchFamily="49" charset="-122"/>
              </a:rPr>
              <a:t>你能和我一起打网球吗？</a:t>
            </a:r>
            <a:endParaRPr lang="zh-CN" altLang="en-US" sz="3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110000"/>
              </a:lnSpc>
            </a:pPr>
            <a:endParaRPr lang="zh-CN" altLang="en-US" sz="3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685800" indent="-685800">
              <a:lnSpc>
                <a:spcPct val="110000"/>
              </a:lnSpc>
            </a:pPr>
            <a:r>
              <a:rPr lang="zh-CN" altLang="en-US" sz="34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400" b="1">
                <a:latin typeface="Times New Roman" panose="02020603050405020304" pitchFamily="18" charset="0"/>
              </a:rPr>
              <a:t>- </a:t>
            </a:r>
            <a:r>
              <a:rPr lang="zh-CN" altLang="en-US" sz="3400" b="1">
                <a:latin typeface="黑体" panose="02010609060101010101" pitchFamily="49" charset="-122"/>
                <a:ea typeface="黑体" panose="02010609060101010101" pitchFamily="49" charset="-122"/>
              </a:rPr>
              <a:t>什么时候？</a:t>
            </a:r>
            <a:endParaRPr lang="zh-CN" altLang="en-US" sz="3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110000"/>
              </a:lnSpc>
            </a:pPr>
            <a:endParaRPr lang="zh-CN" altLang="en-US" sz="3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685800" indent="-685800">
              <a:lnSpc>
                <a:spcPct val="110000"/>
              </a:lnSpc>
            </a:pPr>
            <a:r>
              <a:rPr lang="zh-CN" altLang="en-US" sz="34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400" b="1">
                <a:latin typeface="Times New Roman" panose="02020603050405020304" pitchFamily="18" charset="0"/>
              </a:rPr>
              <a:t>- </a:t>
            </a:r>
            <a:r>
              <a:rPr lang="zh-CN" altLang="en-US" sz="3400" b="1">
                <a:latin typeface="黑体" panose="02010609060101010101" pitchFamily="49" charset="-122"/>
                <a:ea typeface="黑体" panose="02010609060101010101" pitchFamily="49" charset="-122"/>
              </a:rPr>
              <a:t>后天。</a:t>
            </a:r>
            <a:endParaRPr lang="zh-CN" altLang="en-US" sz="3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110000"/>
              </a:lnSpc>
            </a:pPr>
            <a:endParaRPr lang="zh-CN" altLang="en-US" sz="3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110000"/>
              </a:lnSpc>
            </a:pPr>
            <a:r>
              <a:rPr lang="zh-CN" altLang="en-US" sz="34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400" b="1">
                <a:latin typeface="Times New Roman" panose="02020603050405020304" pitchFamily="18" charset="0"/>
              </a:rPr>
              <a:t>- </a:t>
            </a:r>
            <a:r>
              <a:rPr lang="zh-CN" altLang="en-US" sz="3400" b="1">
                <a:latin typeface="黑体" panose="02010609060101010101" pitchFamily="49" charset="-122"/>
                <a:ea typeface="黑体" panose="02010609060101010101" pitchFamily="49" charset="-122"/>
              </a:rPr>
              <a:t>对不起，我不能。我有钢琴课。</a:t>
            </a:r>
            <a:endParaRPr lang="zh-CN" altLang="en-US" sz="3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0" name="矩形 29699"/>
          <p:cNvSpPr/>
          <p:nvPr/>
        </p:nvSpPr>
        <p:spPr>
          <a:xfrm>
            <a:off x="2135788" y="1268413"/>
            <a:ext cx="7632700" cy="39331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05000"/>
              </a:lnSpc>
              <a:buChar char="-"/>
            </a:pPr>
            <a:r>
              <a:rPr lang="en-US" altLang="zh-CN" sz="3400" b="1">
                <a:solidFill>
                  <a:srgbClr val="FF0000"/>
                </a:solidFill>
                <a:latin typeface="Arial Narrow" panose="020B0506020202030204" pitchFamily="34" charset="0"/>
              </a:rPr>
              <a:t> Can you play tennis with me?</a:t>
            </a:r>
            <a:endParaRPr lang="en-US" altLang="zh-CN" sz="3400" b="1">
              <a:solidFill>
                <a:srgbClr val="FF0000"/>
              </a:solidFill>
              <a:latin typeface="Arial Narrow" panose="020B0506020202030204" pitchFamily="34" charset="0"/>
            </a:endParaRPr>
          </a:p>
          <a:p>
            <a:pPr>
              <a:lnSpc>
                <a:spcPct val="105000"/>
              </a:lnSpc>
              <a:buChar char="-"/>
            </a:pPr>
            <a:endParaRPr lang="en-US" altLang="zh-CN" sz="3400" b="1">
              <a:solidFill>
                <a:srgbClr val="FF0000"/>
              </a:solidFill>
              <a:latin typeface="Arial Narrow" panose="020B0506020202030204" pitchFamily="34" charset="0"/>
            </a:endParaRPr>
          </a:p>
          <a:p>
            <a:pPr>
              <a:lnSpc>
                <a:spcPct val="105000"/>
              </a:lnSpc>
              <a:buChar char="-"/>
            </a:pPr>
            <a:r>
              <a:rPr lang="en-US" altLang="zh-CN" sz="3400" b="1">
                <a:solidFill>
                  <a:srgbClr val="FF0000"/>
                </a:solidFill>
                <a:latin typeface="Arial Narrow" panose="020B0506020202030204" pitchFamily="34" charset="0"/>
              </a:rPr>
              <a:t> When?</a:t>
            </a:r>
            <a:endParaRPr lang="en-US" altLang="zh-CN" sz="3400" b="1">
              <a:solidFill>
                <a:srgbClr val="FF0000"/>
              </a:solidFill>
              <a:latin typeface="Arial Narrow" panose="020B0506020202030204" pitchFamily="34" charset="0"/>
            </a:endParaRPr>
          </a:p>
          <a:p>
            <a:pPr>
              <a:lnSpc>
                <a:spcPct val="105000"/>
              </a:lnSpc>
              <a:buChar char="-"/>
            </a:pPr>
            <a:endParaRPr lang="en-US" altLang="zh-CN" sz="3400" b="1">
              <a:solidFill>
                <a:srgbClr val="FF0000"/>
              </a:solidFill>
              <a:latin typeface="Arial Narrow" panose="020B0506020202030204" pitchFamily="34" charset="0"/>
            </a:endParaRPr>
          </a:p>
          <a:p>
            <a:pPr>
              <a:lnSpc>
                <a:spcPct val="105000"/>
              </a:lnSpc>
              <a:buChar char="-"/>
            </a:pPr>
            <a:r>
              <a:rPr lang="en-US" altLang="zh-CN" sz="3400" b="1">
                <a:solidFill>
                  <a:srgbClr val="FF0000"/>
                </a:solidFill>
                <a:latin typeface="Arial Narrow" panose="020B0506020202030204" pitchFamily="34" charset="0"/>
              </a:rPr>
              <a:t> The day after tomorrow.</a:t>
            </a:r>
            <a:endParaRPr lang="en-US" altLang="zh-CN" sz="3400" b="1">
              <a:solidFill>
                <a:srgbClr val="FF0000"/>
              </a:solidFill>
              <a:latin typeface="Arial Narrow" panose="020B0506020202030204" pitchFamily="34" charset="0"/>
            </a:endParaRPr>
          </a:p>
          <a:p>
            <a:pPr>
              <a:lnSpc>
                <a:spcPct val="105000"/>
              </a:lnSpc>
              <a:buChar char="-"/>
            </a:pPr>
            <a:endParaRPr lang="en-US" altLang="zh-CN" sz="3400" b="1">
              <a:solidFill>
                <a:srgbClr val="FF0000"/>
              </a:solidFill>
              <a:latin typeface="Arial Narrow" panose="020B0506020202030204" pitchFamily="34" charset="0"/>
            </a:endParaRPr>
          </a:p>
          <a:p>
            <a:pPr>
              <a:lnSpc>
                <a:spcPct val="105000"/>
              </a:lnSpc>
              <a:buChar char="-"/>
            </a:pPr>
            <a:r>
              <a:rPr lang="en-US" altLang="zh-CN" sz="3400" b="1">
                <a:solidFill>
                  <a:srgbClr val="FF0000"/>
                </a:solidFill>
                <a:latin typeface="Arial Narrow" panose="020B0506020202030204" pitchFamily="34" charset="0"/>
              </a:rPr>
              <a:t> Sorry, I can’t. I have a piano lesson.</a:t>
            </a:r>
            <a:endParaRPr lang="en-US" altLang="zh-CN" sz="3400" b="1">
              <a:solidFill>
                <a:srgbClr val="FF0000"/>
              </a:solidFill>
              <a:latin typeface="Arial Narrow" panose="020B0506020202030204" pitchFamily="34" charset="0"/>
            </a:endParaRPr>
          </a:p>
        </p:txBody>
      </p:sp>
      <p:sp>
        <p:nvSpPr>
          <p:cNvPr id="27653" name="文本框 5"/>
          <p:cNvSpPr txBox="1"/>
          <p:nvPr/>
        </p:nvSpPr>
        <p:spPr>
          <a:xfrm>
            <a:off x="1759550" y="5184775"/>
            <a:ext cx="5824538" cy="6140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00" b="1">
                <a:latin typeface="Times New Roman" panose="02020603050405020304" pitchFamily="18" charset="0"/>
              </a:rPr>
              <a:t>2. </a:t>
            </a:r>
            <a:r>
              <a:rPr lang="zh-CN" altLang="en-US" sz="3400" b="1">
                <a:latin typeface="黑体" panose="02010609060101010101" pitchFamily="49" charset="-122"/>
                <a:ea typeface="黑体" panose="02010609060101010101" pitchFamily="49" charset="-122"/>
              </a:rPr>
              <a:t>后天是我奶奶的生日。</a:t>
            </a:r>
            <a:endParaRPr lang="zh-CN" altLang="en-US" sz="3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8" name="文本框 6"/>
          <p:cNvSpPr txBox="1"/>
          <p:nvPr/>
        </p:nvSpPr>
        <p:spPr>
          <a:xfrm>
            <a:off x="2208813" y="5719763"/>
            <a:ext cx="7488237" cy="11372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00" b="1">
                <a:solidFill>
                  <a:srgbClr val="FF0000"/>
                </a:solidFill>
                <a:latin typeface="Arial Narrow" panose="020B0506020202030204" pitchFamily="34" charset="0"/>
              </a:rPr>
              <a:t>The day after tomorrow</a:t>
            </a:r>
            <a:r>
              <a:rPr lang="zh-CN" altLang="en-US" sz="3400" b="1">
                <a:solidFill>
                  <a:srgbClr val="FF0000"/>
                </a:solidFill>
                <a:latin typeface="Arial Narrow" panose="020B0506020202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400" b="1">
                <a:solidFill>
                  <a:srgbClr val="FF0000"/>
                </a:solidFill>
                <a:latin typeface="Arial Narrow" panose="020B0506020202030204" pitchFamily="34" charset="0"/>
              </a:rPr>
              <a:t>is m</a:t>
            </a:r>
            <a:r>
              <a:rPr lang="zh-CN" altLang="en-US" sz="3400" b="1">
                <a:solidFill>
                  <a:srgbClr val="FF0000"/>
                </a:solidFill>
                <a:latin typeface="Arial Narrow" panose="020B0506020202030204" pitchFamily="34" charset="0"/>
                <a:ea typeface="宋体" panose="02010600030101010101" pitchFamily="2" charset="-122"/>
              </a:rPr>
              <a:t>y grandma</a:t>
            </a:r>
            <a:r>
              <a:rPr lang="en-US" altLang="zh-CN" sz="3400" b="1">
                <a:solidFill>
                  <a:srgbClr val="FF0000"/>
                </a:solidFill>
                <a:latin typeface="Arial Narrow" panose="020B0506020202030204" pitchFamily="34" charset="0"/>
              </a:rPr>
              <a:t>'</a:t>
            </a:r>
            <a:r>
              <a:rPr lang="zh-CN" altLang="en-US" sz="3400" b="1">
                <a:solidFill>
                  <a:srgbClr val="FF0000"/>
                </a:solidFill>
                <a:latin typeface="Arial Narrow" panose="020B0506020202030204" pitchFamily="34" charset="0"/>
                <a:ea typeface="宋体" panose="02010600030101010101" pitchFamily="2" charset="-122"/>
              </a:rPr>
              <a:t>s birthday.</a:t>
            </a:r>
            <a:endParaRPr lang="zh-CN" altLang="en-US" sz="3400" b="1">
              <a:solidFill>
                <a:srgbClr val="FF0000"/>
              </a:solidFill>
              <a:latin typeface="Arial Narrow" panose="020B0506020202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184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99"/>
          <p:cNvSpPr txBox="1"/>
          <p:nvPr/>
        </p:nvSpPr>
        <p:spPr>
          <a:xfrm>
            <a:off x="101600" y="1057275"/>
            <a:ext cx="12042775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1. Is Ted </a:t>
            </a:r>
            <a:r>
              <a:rPr lang="en-US" altLang="zh-CN" sz="3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(go) to the dentist tomorrow?</a:t>
            </a:r>
            <a:endParaRPr lang="en-US" altLang="zh-CN" sz="32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2. I would love </a:t>
            </a:r>
            <a:r>
              <a:rPr lang="en-US" altLang="zh-CN" sz="3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( come ) to your house.</a:t>
            </a:r>
            <a:endParaRPr lang="en-US" altLang="zh-CN" sz="32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3. Thanks a lot for</a:t>
            </a:r>
            <a:r>
              <a:rPr lang="en-US" altLang="zh-CN" sz="3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(look ) after my little brother.</a:t>
            </a:r>
            <a:endParaRPr lang="en-US" altLang="zh-CN" sz="32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4. Is your brother good at</a:t>
            </a:r>
            <a:r>
              <a:rPr lang="en-US" altLang="zh-CN" sz="3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   (swim) ?</a:t>
            </a:r>
            <a:endParaRPr lang="en-US" altLang="zh-CN" sz="32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5. I won't give the book to him until he </a:t>
            </a:r>
            <a:r>
              <a:rPr lang="en-US" altLang="zh-CN" sz="3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(come) back</a:t>
            </a:r>
            <a:endParaRPr lang="en-US" altLang="zh-CN" sz="32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tomorrow afternoon.</a:t>
            </a:r>
            <a:endParaRPr lang="en-US" altLang="zh-CN" sz="32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6. Why don’t you </a:t>
            </a:r>
            <a:r>
              <a:rPr lang="en-US" altLang="zh-CN" sz="3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(invite) your cousin to your party?</a:t>
            </a:r>
            <a:endParaRPr lang="en-US" altLang="zh-CN" sz="32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7. How about ________ (write) a letter to her?</a:t>
            </a:r>
            <a:endParaRPr lang="en-US" altLang="zh-CN" sz="32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8. Why </a:t>
            </a:r>
            <a:r>
              <a:rPr lang="en-US" altLang="zh-CN" sz="3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( not go ) to Wang lin’s birthday party?</a:t>
            </a:r>
            <a:endParaRPr lang="en-US" altLang="zh-CN" sz="32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9. The </a:t>
            </a:r>
            <a:r>
              <a:rPr lang="en-US" altLang="zh-CN" sz="3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( two ) Sunday in May is Mother’s Day.</a:t>
            </a:r>
            <a:endParaRPr lang="en-US" altLang="zh-CN" sz="32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10 .Look, the workers are preparing </a:t>
            </a:r>
            <a:r>
              <a:rPr lang="en-US" altLang="zh-CN" sz="3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 (cook)</a:t>
            </a:r>
            <a:r>
              <a:rPr lang="en-US" altLang="zh-CN" sz="3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supper .</a:t>
            </a:r>
            <a:r>
              <a:rPr lang="en-US" altLang="zh-CN" sz="3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   </a:t>
            </a:r>
            <a:endParaRPr lang="en-US" altLang="zh-CN" sz="3200" b="1" u="sng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文本框 1"/>
          <p:cNvSpPr txBox="1"/>
          <p:nvPr/>
        </p:nvSpPr>
        <p:spPr>
          <a:xfrm>
            <a:off x="4967288" y="180975"/>
            <a:ext cx="51085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7030A0"/>
                </a:solidFill>
                <a:latin typeface="Times New Roman" panose="02020603050405020304" pitchFamily="18" charset="0"/>
              </a:rPr>
              <a:t>用所给词的适当形式填空。</a:t>
            </a:r>
            <a:endParaRPr lang="zh-CN" altLang="en-US" sz="32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文本框 2"/>
          <p:cNvSpPr txBox="1"/>
          <p:nvPr/>
        </p:nvSpPr>
        <p:spPr>
          <a:xfrm>
            <a:off x="1759585" y="965200"/>
            <a:ext cx="14865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going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文本框 3"/>
          <p:cNvSpPr txBox="1"/>
          <p:nvPr/>
        </p:nvSpPr>
        <p:spPr>
          <a:xfrm>
            <a:off x="2971800" y="1569720"/>
            <a:ext cx="1985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to come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5" name="文本框 4"/>
          <p:cNvSpPr txBox="1"/>
          <p:nvPr/>
        </p:nvSpPr>
        <p:spPr>
          <a:xfrm>
            <a:off x="3508375" y="1969770"/>
            <a:ext cx="1910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looking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6" name="文本框 5"/>
          <p:cNvSpPr txBox="1"/>
          <p:nvPr/>
        </p:nvSpPr>
        <p:spPr>
          <a:xfrm>
            <a:off x="4625975" y="2553335"/>
            <a:ext cx="25463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swimming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7" name="文本框 6"/>
          <p:cNvSpPr txBox="1"/>
          <p:nvPr/>
        </p:nvSpPr>
        <p:spPr>
          <a:xfrm>
            <a:off x="7033260" y="3136900"/>
            <a:ext cx="16370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comes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8" name="文本框 7"/>
          <p:cNvSpPr txBox="1"/>
          <p:nvPr/>
        </p:nvSpPr>
        <p:spPr>
          <a:xfrm>
            <a:off x="3246120" y="3934460"/>
            <a:ext cx="14865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invite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9" name="文本框 8"/>
          <p:cNvSpPr txBox="1"/>
          <p:nvPr/>
        </p:nvSpPr>
        <p:spPr>
          <a:xfrm>
            <a:off x="2526665" y="4381500"/>
            <a:ext cx="18199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writing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0" name="文本框 9"/>
          <p:cNvSpPr txBox="1"/>
          <p:nvPr/>
        </p:nvSpPr>
        <p:spPr>
          <a:xfrm>
            <a:off x="1623695" y="4965065"/>
            <a:ext cx="16224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not go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1" name="文本框 10"/>
          <p:cNvSpPr txBox="1"/>
          <p:nvPr/>
        </p:nvSpPr>
        <p:spPr>
          <a:xfrm>
            <a:off x="1487805" y="5398135"/>
            <a:ext cx="17583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second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2" name="文本框 11"/>
          <p:cNvSpPr txBox="1"/>
          <p:nvPr/>
        </p:nvSpPr>
        <p:spPr>
          <a:xfrm>
            <a:off x="6590030" y="5981700"/>
            <a:ext cx="18643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to cook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6" name="WordArt 5"/>
          <p:cNvSpPr>
            <a:spLocks noTextEdit="1"/>
          </p:cNvSpPr>
          <p:nvPr/>
        </p:nvSpPr>
        <p:spPr>
          <a:xfrm>
            <a:off x="1686243" y="41275"/>
            <a:ext cx="2774950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10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Checkwing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FF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0733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2153900" y="10299700"/>
            <a:ext cx="304800" cy="215900"/>
          </a:xfrm>
          <a:prstGeom prst="cube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30726" grpId="0"/>
      <p:bldP spid="30727" grpId="0"/>
      <p:bldP spid="30728" grpId="0"/>
      <p:bldP spid="30729" grpId="0"/>
      <p:bldP spid="30730" grpId="0"/>
      <p:bldP spid="30731" grpId="0"/>
      <p:bldP spid="307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4100"/>
          <p:cNvSpPr txBox="1"/>
          <p:nvPr/>
        </p:nvSpPr>
        <p:spPr>
          <a:xfrm>
            <a:off x="6960200" y="1989138"/>
            <a:ext cx="5184775" cy="755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02" name="矩形 4101"/>
          <p:cNvSpPr/>
          <p:nvPr/>
        </p:nvSpPr>
        <p:spPr>
          <a:xfrm>
            <a:off x="6782400" y="1981200"/>
            <a:ext cx="3576638" cy="4076700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前天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后天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i="1">
                <a:solidFill>
                  <a:srgbClr val="EC26D7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工作日（星期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一至星期五的 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任何一天）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照顾；照料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7" name="矩形 4102"/>
          <p:cNvSpPr/>
          <p:nvPr/>
        </p:nvSpPr>
        <p:spPr>
          <a:xfrm>
            <a:off x="1372200" y="1981200"/>
            <a:ext cx="5389563" cy="4076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the day before yesterday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the day after tomorrow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week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day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en-US" altLang="zh-CN" sz="3600" b="1">
              <a:latin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en-US" altLang="zh-CN" sz="3600" b="1">
              <a:latin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look after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50" name="图片 7" descr="3d23730ad85fb73e202f16d479c51216412bd636524d-Mqr1k8_fw65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05" r="15399" b="17844"/>
          <a:stretch>
            <a:fillRect/>
          </a:stretch>
        </p:blipFill>
        <p:spPr>
          <a:xfrm>
            <a:off x="4156675" y="841375"/>
            <a:ext cx="3883025" cy="101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Rectangle 10"/>
          <p:cNvSpPr/>
          <p:nvPr/>
        </p:nvSpPr>
        <p:spPr>
          <a:xfrm>
            <a:off x="4710713" y="1030288"/>
            <a:ext cx="321151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Words review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2534250" y="2438400"/>
            <a:ext cx="7126288" cy="2438400"/>
          </a:xfrm>
          <a:prstGeom prst="cloudCallout">
            <a:avLst>
              <a:gd name="adj1" fmla="val -46861"/>
              <a:gd name="adj2" fmla="val 81148"/>
            </a:avLst>
          </a:prstGeom>
          <a:solidFill>
            <a:srgbClr val="0000FF"/>
          </a:solidFill>
          <a:ln w="9525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>
              <a:buFont typeface="Arial" panose="020B0604020202020204" pitchFamily="34" charset="0"/>
            </a:pP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 Read after the tape and speak out the Chinese immediately.</a:t>
            </a:r>
            <a:endParaRPr lang="en-US" altLang="zh-CN"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650" y="2282825"/>
            <a:ext cx="6376988" cy="4449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AutoShape 6"/>
          <p:cNvSpPr/>
          <p:nvPr/>
        </p:nvSpPr>
        <p:spPr>
          <a:xfrm>
            <a:off x="1250315" y="887730"/>
            <a:ext cx="4683760" cy="1223645"/>
          </a:xfrm>
          <a:prstGeom prst="wedgeRoundRectCallout">
            <a:avLst>
              <a:gd name="adj1" fmla="val -27641"/>
              <a:gd name="adj2" fmla="val -64011"/>
              <a:gd name="adj3" fmla="val 16667"/>
            </a:avLst>
          </a:prstGeom>
          <a:solidFill>
            <a:srgbClr val="66CCFF">
              <a:alpha val="69019"/>
            </a:srgbClr>
          </a:solidFill>
          <a:ln w="9525">
            <a:noFill/>
          </a:ln>
        </p:spPr>
        <p:txBody>
          <a:bodyPr/>
          <a:lstStyle/>
          <a:p>
            <a:pPr algn="ctr"/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50315" y="1177290"/>
            <a:ext cx="43484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What day</a:t>
            </a:r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rPr>
              <a:t> is it today?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4" name="AutoShape 8"/>
          <p:cNvSpPr/>
          <p:nvPr/>
        </p:nvSpPr>
        <p:spPr>
          <a:xfrm>
            <a:off x="6814150" y="881063"/>
            <a:ext cx="3711575" cy="1230312"/>
          </a:xfrm>
          <a:prstGeom prst="wedgeRoundRectCallout">
            <a:avLst>
              <a:gd name="adj1" fmla="val 53898"/>
              <a:gd name="adj2" fmla="val 70597"/>
              <a:gd name="adj3" fmla="val 16667"/>
            </a:avLst>
          </a:prstGeom>
          <a:solidFill>
            <a:srgbClr val="66CCFF">
              <a:alpha val="69019"/>
            </a:srgbClr>
          </a:solidFill>
          <a:ln w="9525">
            <a:noFill/>
          </a:ln>
        </p:spPr>
        <p:txBody>
          <a:bodyPr/>
          <a:lstStyle/>
          <a:p>
            <a:pPr algn="ctr"/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81190" y="1174115"/>
            <a:ext cx="35121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rPr>
              <a:t>It’s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Fri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day</a:t>
            </a:r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rPr>
              <a:t>.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50315" y="1158240"/>
            <a:ext cx="46831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What’s the date</a:t>
            </a:r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rPr>
              <a:t> today?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72580" y="1125220"/>
            <a:ext cx="41008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rPr>
              <a:t>It’s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December 13th</a:t>
            </a:r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rPr>
              <a:t>.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9" name="爆炸形 1 18"/>
          <p:cNvSpPr/>
          <p:nvPr/>
        </p:nvSpPr>
        <p:spPr>
          <a:xfrm>
            <a:off x="263808" y="4725035"/>
            <a:ext cx="6236749" cy="1820832"/>
          </a:xfrm>
          <a:prstGeom prst="irregularSeal1">
            <a:avLst/>
          </a:prstGeom>
          <a:solidFill>
            <a:srgbClr val="FFFF99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How to read it?</a:t>
            </a: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28025" y="2303145"/>
            <a:ext cx="568325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3575685" y="3280410"/>
          <a:ext cx="6415405" cy="3438525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899160"/>
                <a:gridCol w="929640"/>
                <a:gridCol w="897573"/>
                <a:gridCol w="884237"/>
                <a:gridCol w="930275"/>
                <a:gridCol w="914083"/>
                <a:gridCol w="960437"/>
              </a:tblGrid>
              <a:tr h="6877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1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2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3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4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5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6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7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</a:tr>
              <a:tr h="6877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8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9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10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11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12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13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14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</a:tr>
              <a:tr h="6877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15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16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17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18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19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20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21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</a:tr>
              <a:tr h="6877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22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23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24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25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26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27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28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</a:tr>
              <a:tr h="6877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29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30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/>
                        <a:t>31</a:t>
                      </a:r>
                      <a:endParaRPr lang="en-US" altLang="zh-CN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/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圆角矩形 11"/>
          <p:cNvSpPr/>
          <p:nvPr/>
        </p:nvSpPr>
        <p:spPr>
          <a:xfrm>
            <a:off x="8136890" y="4004945"/>
            <a:ext cx="807085" cy="601980"/>
          </a:xfrm>
          <a:prstGeom prst="roundRect">
            <a:avLst/>
          </a:prstGeom>
          <a:noFill/>
          <a:ln w="38100">
            <a:solidFill>
              <a:srgbClr val="1DA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8" name="文本框 3"/>
          <p:cNvSpPr txBox="1"/>
          <p:nvPr/>
        </p:nvSpPr>
        <p:spPr>
          <a:xfrm>
            <a:off x="8040335" y="4076700"/>
            <a:ext cx="1046163" cy="398780"/>
          </a:xfrm>
          <a:prstGeom prst="rect">
            <a:avLst/>
          </a:prstGeom>
          <a:solidFill>
            <a:srgbClr val="F9680D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today</a:t>
            </a:r>
            <a:endParaRPr lang="en-US" altLang="zh-CN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  <p:bldP spid="13" grpId="0"/>
      <p:bldP spid="13" grpId="1"/>
      <p:bldP spid="14" grpId="0"/>
      <p:bldP spid="15" grpId="0"/>
      <p:bldP spid="15" grpId="1"/>
      <p:bldP spid="16" grpId="0"/>
      <p:bldP spid="17" grpId="0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文本框 74756"/>
          <p:cNvSpPr txBox="1"/>
          <p:nvPr/>
        </p:nvSpPr>
        <p:spPr>
          <a:xfrm>
            <a:off x="1524600" y="1855788"/>
            <a:ext cx="2302510" cy="43999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1</a:t>
            </a:r>
            <a:r>
              <a:rPr lang="en-US" altLang="zh-CN" sz="2800" b="1" baseline="30000">
                <a:latin typeface="Arial" panose="020B0604020202020204" pitchFamily="34" charset="0"/>
              </a:rPr>
              <a:t>st</a:t>
            </a:r>
            <a:r>
              <a:rPr lang="en-US" altLang="zh-CN" sz="2800" b="1">
                <a:latin typeface="Arial" panose="020B0604020202020204" pitchFamily="34" charset="0"/>
              </a:rPr>
              <a:t>    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first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2</a:t>
            </a:r>
            <a:r>
              <a:rPr lang="en-US" altLang="zh-CN" sz="2800" b="1" baseline="30000">
                <a:latin typeface="Arial" panose="020B0604020202020204" pitchFamily="34" charset="0"/>
              </a:rPr>
              <a:t>nd</a:t>
            </a:r>
            <a:r>
              <a:rPr lang="en-US" altLang="zh-CN" sz="2800" b="1">
                <a:latin typeface="Arial" panose="020B0604020202020204" pitchFamily="34" charset="0"/>
              </a:rPr>
              <a:t>   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second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3</a:t>
            </a:r>
            <a:r>
              <a:rPr lang="en-US" altLang="zh-CN" sz="2800" b="1" baseline="30000">
                <a:latin typeface="Arial" panose="020B0604020202020204" pitchFamily="34" charset="0"/>
              </a:rPr>
              <a:t>rd</a:t>
            </a:r>
            <a:r>
              <a:rPr lang="en-US" altLang="zh-CN" sz="2800" b="1">
                <a:latin typeface="Arial" panose="020B0604020202020204" pitchFamily="34" charset="0"/>
              </a:rPr>
              <a:t>    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third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4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    four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5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</a:t>
            </a:r>
            <a:endParaRPr lang="en-US" altLang="zh-CN" sz="2800" b="1"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6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endParaRPr lang="en-US" altLang="zh-CN" sz="2800" b="1" baseline="30000"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7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endParaRPr lang="en-US" altLang="zh-CN" sz="2800" b="1" baseline="30000"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8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    eigh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9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    nin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10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   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  <p:sp>
        <p:nvSpPr>
          <p:cNvPr id="74758" name="文本框 74757"/>
          <p:cNvSpPr txBox="1"/>
          <p:nvPr/>
        </p:nvSpPr>
        <p:spPr>
          <a:xfrm>
            <a:off x="2439000" y="3622675"/>
            <a:ext cx="8534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f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2800" b="1">
                <a:latin typeface="Arial" panose="020B0604020202020204" pitchFamily="34" charset="0"/>
              </a:rPr>
              <a:t>f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59" name="文本框 74758"/>
          <p:cNvSpPr txBox="1"/>
          <p:nvPr/>
        </p:nvSpPr>
        <p:spPr>
          <a:xfrm>
            <a:off x="2413600" y="4003675"/>
            <a:ext cx="10121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s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2800" b="1">
                <a:latin typeface="Arial" panose="020B0604020202020204" pitchFamily="34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60" name="文本框 74759"/>
          <p:cNvSpPr txBox="1"/>
          <p:nvPr/>
        </p:nvSpPr>
        <p:spPr>
          <a:xfrm>
            <a:off x="2439000" y="4384675"/>
            <a:ext cx="15252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seven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61" name="文本框 74760"/>
          <p:cNvSpPr txBox="1"/>
          <p:nvPr/>
        </p:nvSpPr>
        <p:spPr>
          <a:xfrm>
            <a:off x="2439000" y="5680075"/>
            <a:ext cx="10509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ten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62" name="文本框 74761"/>
          <p:cNvSpPr txBox="1"/>
          <p:nvPr/>
        </p:nvSpPr>
        <p:spPr>
          <a:xfrm>
            <a:off x="3886800" y="1870075"/>
            <a:ext cx="2652395" cy="43999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11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  eleven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12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  twel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fth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13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    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14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    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15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</a:t>
            </a:r>
            <a:endParaRPr lang="en-US" altLang="zh-CN" sz="2800" b="1"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16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endParaRPr lang="en-US" altLang="zh-CN" sz="2800" b="1" baseline="30000"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17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endParaRPr lang="en-US" altLang="zh-CN" sz="2800" b="1" baseline="30000"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18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   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19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   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20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  twent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ieth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63" name="文本框 74762"/>
          <p:cNvSpPr txBox="1"/>
          <p:nvPr/>
        </p:nvSpPr>
        <p:spPr>
          <a:xfrm>
            <a:off x="4801200" y="2722563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thirteen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64" name="文本框 74763"/>
          <p:cNvSpPr txBox="1"/>
          <p:nvPr/>
        </p:nvSpPr>
        <p:spPr>
          <a:xfrm>
            <a:off x="4801200" y="3103563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fourteen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65" name="文本框 74764"/>
          <p:cNvSpPr txBox="1"/>
          <p:nvPr/>
        </p:nvSpPr>
        <p:spPr>
          <a:xfrm>
            <a:off x="4801200" y="3560763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fifteen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66" name="文本框 74765"/>
          <p:cNvSpPr txBox="1"/>
          <p:nvPr/>
        </p:nvSpPr>
        <p:spPr>
          <a:xfrm>
            <a:off x="4801200" y="3941763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sixteen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67" name="文本框 74766"/>
          <p:cNvSpPr txBox="1"/>
          <p:nvPr/>
        </p:nvSpPr>
        <p:spPr>
          <a:xfrm>
            <a:off x="4801200" y="4384675"/>
            <a:ext cx="2438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seventeen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68" name="文本框 74767"/>
          <p:cNvSpPr txBox="1"/>
          <p:nvPr/>
        </p:nvSpPr>
        <p:spPr>
          <a:xfrm>
            <a:off x="4801200" y="4779963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eighteen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69" name="文本框 74768"/>
          <p:cNvSpPr txBox="1"/>
          <p:nvPr/>
        </p:nvSpPr>
        <p:spPr>
          <a:xfrm>
            <a:off x="4801200" y="5237163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nineteen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70" name="文本框 74769"/>
          <p:cNvSpPr txBox="1"/>
          <p:nvPr/>
        </p:nvSpPr>
        <p:spPr>
          <a:xfrm>
            <a:off x="7001475" y="1870075"/>
            <a:ext cx="3545205" cy="4831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21</a:t>
            </a:r>
            <a:r>
              <a:rPr lang="en-US" altLang="zh-CN" sz="2800" b="1" baseline="30000">
                <a:latin typeface="Arial" panose="020B0604020202020204" pitchFamily="34" charset="0"/>
              </a:rPr>
              <a:t>st</a:t>
            </a:r>
            <a:r>
              <a:rPr lang="en-US" altLang="zh-CN" sz="2800" b="1">
                <a:latin typeface="Arial" panose="020B0604020202020204" pitchFamily="34" charset="0"/>
              </a:rPr>
              <a:t>   twenty-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first</a:t>
            </a:r>
            <a:r>
              <a:rPr lang="en-US" altLang="zh-CN" sz="2800" b="1">
                <a:latin typeface="Arial" panose="020B0604020202020204" pitchFamily="34" charset="0"/>
              </a:rPr>
              <a:t> 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22</a:t>
            </a:r>
            <a:r>
              <a:rPr lang="en-US" altLang="zh-CN" sz="2800" b="1" baseline="30000">
                <a:latin typeface="Arial" panose="020B0604020202020204" pitchFamily="34" charset="0"/>
              </a:rPr>
              <a:t>nd</a:t>
            </a:r>
            <a:r>
              <a:rPr lang="en-US" altLang="zh-CN" sz="2800" b="1">
                <a:latin typeface="Arial" panose="020B0604020202020204" pitchFamily="34" charset="0"/>
              </a:rPr>
              <a:t>  twenty-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second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23</a:t>
            </a:r>
            <a:r>
              <a:rPr lang="en-US" altLang="zh-CN" sz="2800" b="1" baseline="30000">
                <a:latin typeface="Arial" panose="020B0604020202020204" pitchFamily="34" charset="0"/>
              </a:rPr>
              <a:t>rd    </a:t>
            </a:r>
            <a:r>
              <a:rPr lang="en-US" altLang="zh-CN" sz="2800" b="1">
                <a:latin typeface="Arial" panose="020B0604020202020204" pitchFamily="34" charset="0"/>
              </a:rPr>
              <a:t>twenty-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third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24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     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25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</a:t>
            </a:r>
            <a:endParaRPr lang="en-US" altLang="zh-CN" sz="2800" b="1"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26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endParaRPr lang="en-US" altLang="zh-CN" sz="2800" b="1" baseline="30000"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27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endParaRPr lang="en-US" altLang="zh-CN" sz="2800" b="1" baseline="30000"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28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   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29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   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30</a:t>
            </a:r>
            <a:r>
              <a:rPr lang="en-US" altLang="zh-CN" sz="2800" b="1" baseline="30000">
                <a:latin typeface="Arial" panose="020B0604020202020204" pitchFamily="34" charset="0"/>
              </a:rPr>
              <a:t>th</a:t>
            </a:r>
            <a:r>
              <a:rPr lang="en-US" altLang="zh-CN" sz="2800" b="1">
                <a:latin typeface="Arial" panose="020B0604020202020204" pitchFamily="34" charset="0"/>
              </a:rPr>
              <a:t>   thirt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ieth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31</a:t>
            </a:r>
            <a:r>
              <a:rPr lang="en-US" altLang="zh-CN" sz="2800" b="1" baseline="30000">
                <a:latin typeface="Arial" panose="020B0604020202020204" pitchFamily="34" charset="0"/>
              </a:rPr>
              <a:t>st</a:t>
            </a:r>
            <a:r>
              <a:rPr lang="en-US" altLang="zh-CN" sz="2800" b="1">
                <a:latin typeface="Arial" panose="020B0604020202020204" pitchFamily="34" charset="0"/>
              </a:rPr>
              <a:t>   thirty-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first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71" name="文本框 74770"/>
          <p:cNvSpPr txBox="1"/>
          <p:nvPr/>
        </p:nvSpPr>
        <p:spPr>
          <a:xfrm>
            <a:off x="7925400" y="3179763"/>
            <a:ext cx="2667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twenty-four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72" name="文本框 74771"/>
          <p:cNvSpPr txBox="1"/>
          <p:nvPr/>
        </p:nvSpPr>
        <p:spPr>
          <a:xfrm>
            <a:off x="7925400" y="3636963"/>
            <a:ext cx="2667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twenty-fif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73" name="文本框 74772"/>
          <p:cNvSpPr txBox="1"/>
          <p:nvPr/>
        </p:nvSpPr>
        <p:spPr>
          <a:xfrm>
            <a:off x="7925400" y="4094163"/>
            <a:ext cx="2667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twenty-six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74" name="文本框 74773"/>
          <p:cNvSpPr txBox="1"/>
          <p:nvPr/>
        </p:nvSpPr>
        <p:spPr>
          <a:xfrm>
            <a:off x="7925400" y="4460875"/>
            <a:ext cx="2971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twenty-seven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75" name="文本框 74774"/>
          <p:cNvSpPr txBox="1"/>
          <p:nvPr/>
        </p:nvSpPr>
        <p:spPr>
          <a:xfrm>
            <a:off x="7925400" y="4932363"/>
            <a:ext cx="2667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twenty-eigh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76" name="文本框 74775"/>
          <p:cNvSpPr txBox="1"/>
          <p:nvPr/>
        </p:nvSpPr>
        <p:spPr>
          <a:xfrm>
            <a:off x="7925400" y="5389563"/>
            <a:ext cx="2667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</a:rPr>
              <a:t>twenty-nin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1286" name="图片 747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600" y="333375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5"/>
          <p:cNvGrpSpPr/>
          <p:nvPr/>
        </p:nvGrpSpPr>
        <p:grpSpPr>
          <a:xfrm>
            <a:off x="2981925" y="2408238"/>
            <a:ext cx="6661150" cy="4325937"/>
            <a:chOff x="2296" y="3792"/>
            <a:chExt cx="10488" cy="6814"/>
          </a:xfrm>
        </p:grpSpPr>
        <p:grpSp>
          <p:nvGrpSpPr>
            <p:cNvPr id="11288" name="组合 3"/>
            <p:cNvGrpSpPr/>
            <p:nvPr/>
          </p:nvGrpSpPr>
          <p:grpSpPr>
            <a:xfrm>
              <a:off x="2296" y="3792"/>
              <a:ext cx="8078" cy="2633"/>
              <a:chOff x="1950" y="3672"/>
              <a:chExt cx="8078" cy="2633"/>
            </a:xfrm>
          </p:grpSpPr>
          <p:sp>
            <p:nvSpPr>
              <p:cNvPr id="2" name="云形标注 1"/>
              <p:cNvSpPr/>
              <p:nvPr/>
            </p:nvSpPr>
            <p:spPr>
              <a:xfrm>
                <a:off x="1950" y="3672"/>
                <a:ext cx="8078" cy="2633"/>
              </a:xfrm>
              <a:prstGeom prst="cloudCallout">
                <a:avLst>
                  <a:gd name="adj1" fmla="val 44851"/>
                  <a:gd name="adj2" fmla="val 80231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290" name="文本框 2"/>
              <p:cNvSpPr txBox="1"/>
              <p:nvPr/>
            </p:nvSpPr>
            <p:spPr>
              <a:xfrm>
                <a:off x="2958" y="4438"/>
                <a:ext cx="6390" cy="10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3600" b="1">
                    <a:latin typeface="Times New Roman" panose="02020603050405020304" pitchFamily="18" charset="0"/>
                  </a:rPr>
                  <a:t>Can you read them?</a:t>
                </a:r>
                <a:endParaRPr lang="en-US" altLang="zh-CN" sz="3600" b="1"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11291" name="图片 4" descr="utqiopgxruvpcyktdrem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46" y="5609"/>
              <a:ext cx="3938" cy="499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74758" grpId="0"/>
      <p:bldP spid="74759" grpId="0"/>
      <p:bldP spid="74760" grpId="0"/>
      <p:bldP spid="74761" grpId="0"/>
      <p:bldP spid="74762" grpId="0"/>
      <p:bldP spid="74763" grpId="0"/>
      <p:bldP spid="74764" grpId="0"/>
      <p:bldP spid="74765" grpId="0"/>
      <p:bldP spid="74766" grpId="0"/>
      <p:bldP spid="74767" grpId="0"/>
      <p:bldP spid="74768" grpId="0"/>
      <p:bldP spid="74769" grpId="0"/>
      <p:bldP spid="74770" grpId="0"/>
      <p:bldP spid="74771" grpId="0"/>
      <p:bldP spid="74772" grpId="0"/>
      <p:bldP spid="74773" grpId="0"/>
      <p:bldP spid="74774" grpId="0"/>
      <p:bldP spid="74775" grpId="0"/>
      <p:bldP spid="747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椭圆 24579"/>
          <p:cNvSpPr/>
          <p:nvPr/>
        </p:nvSpPr>
        <p:spPr>
          <a:xfrm>
            <a:off x="605438" y="515938"/>
            <a:ext cx="617537" cy="573087"/>
          </a:xfrm>
          <a:prstGeom prst="ellipse">
            <a:avLst/>
          </a:pr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3600" b="1">
                <a:latin typeface="Comic Sans MS" panose="030F0702030302020204" pitchFamily="66" charset="0"/>
                <a:ea typeface="黑体" panose="02010609060101010101" pitchFamily="49" charset="-122"/>
              </a:rPr>
              <a:t>1b</a:t>
            </a:r>
            <a:endParaRPr lang="en-US" altLang="zh-CN" sz="3600" b="1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3315" name="文本框 24580"/>
          <p:cNvSpPr txBox="1"/>
          <p:nvPr/>
        </p:nvSpPr>
        <p:spPr>
          <a:xfrm>
            <a:off x="1532255" y="238125"/>
            <a:ext cx="8669655" cy="1032510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rPr>
              <a:t>Write these words below the correct dates on the calendar in 1a.</a:t>
            </a:r>
            <a:endParaRPr lang="en-US" altLang="zh-CN" sz="36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6" name="图片 154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" y="2794000"/>
            <a:ext cx="12082145" cy="393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文本框 24581"/>
          <p:cNvSpPr txBox="1"/>
          <p:nvPr/>
        </p:nvSpPr>
        <p:spPr>
          <a:xfrm>
            <a:off x="377190" y="1209675"/>
            <a:ext cx="11661140" cy="1076325"/>
          </a:xfrm>
          <a:prstGeom prst="rect">
            <a:avLst/>
          </a:prstGeom>
          <a:solidFill>
            <a:srgbClr val="CCFF3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latin typeface="Arial Narrow" panose="020B0506020202030204" pitchFamily="34" charset="0"/>
              </a:rPr>
              <a:t>                                                                </a:t>
            </a:r>
            <a:endParaRPr lang="en-US" altLang="zh-CN" sz="3200" b="1">
              <a:latin typeface="Arial Narrow" panose="020B0506020202030204" pitchFamily="34" charset="0"/>
            </a:endParaRPr>
          </a:p>
          <a:p>
            <a:pPr algn="ctr"/>
            <a:r>
              <a:rPr lang="en-US" altLang="zh-CN" sz="3200" b="1">
                <a:latin typeface="Arial Narrow" panose="020B0506020202030204" pitchFamily="34" charset="0"/>
              </a:rPr>
              <a:t>                    </a:t>
            </a:r>
            <a:endParaRPr lang="en-US" altLang="zh-CN" sz="3200" b="1">
              <a:latin typeface="Arial Narrow" panose="020B0506020202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2558" y="1169670"/>
            <a:ext cx="11303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latin typeface="Arial Narrow" panose="020B0506020202030204" pitchFamily="34" charset="0"/>
              </a:rPr>
              <a:t>today</a:t>
            </a:r>
            <a:endParaRPr lang="en-US" altLang="zh-CN" sz="2800" b="1">
              <a:latin typeface="Arial Narrow" panose="020B0506020202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06578" y="1241425"/>
            <a:ext cx="182245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latin typeface="Arial Narrow" panose="020B0506020202030204" pitchFamily="34" charset="0"/>
              </a:rPr>
              <a:t>tomorrow</a:t>
            </a:r>
            <a:endParaRPr lang="en-US" altLang="zh-CN" sz="2800" b="1">
              <a:latin typeface="Arial Narrow" panose="020B0506020202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92615" y="1270635"/>
            <a:ext cx="18415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latin typeface="Arial Narrow" panose="020B0506020202030204" pitchFamily="34" charset="0"/>
              </a:rPr>
              <a:t>yesterday</a:t>
            </a:r>
            <a:endParaRPr lang="en-US" altLang="zh-CN" sz="2800" b="1">
              <a:latin typeface="Arial Narrow" panose="020B0506020202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7418" y="1241425"/>
            <a:ext cx="166433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Arial Narrow" panose="020B0506020202030204" pitchFamily="34" charset="0"/>
              </a:rPr>
              <a:t>weekday</a:t>
            </a:r>
            <a:endParaRPr lang="en-US" altLang="zh-CN" sz="2800" b="1">
              <a:solidFill>
                <a:srgbClr val="0000FF"/>
              </a:solidFill>
              <a:latin typeface="Arial Narrow" panose="020B0506020202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46190" y="1758950"/>
            <a:ext cx="436943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latin typeface="Arial Narrow" panose="020B0506020202030204" pitchFamily="34" charset="0"/>
              </a:rPr>
              <a:t>the day </a:t>
            </a:r>
            <a:r>
              <a:rPr lang="en-US" altLang="zh-CN" sz="2800" b="1">
                <a:solidFill>
                  <a:srgbClr val="FF0000"/>
                </a:solidFill>
                <a:latin typeface="Arial Narrow" panose="020B0506020202030204" pitchFamily="34" charset="0"/>
              </a:rPr>
              <a:t>before</a:t>
            </a:r>
            <a:r>
              <a:rPr lang="en-US" altLang="zh-CN" sz="2800" b="1">
                <a:latin typeface="Arial Narrow" panose="020B0506020202030204" pitchFamily="34" charset="0"/>
              </a:rPr>
              <a:t> yesterday</a:t>
            </a:r>
            <a:endParaRPr lang="en-US" altLang="zh-CN" sz="2800" b="1">
              <a:latin typeface="Arial Narrow" panose="020B0506020202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40933" y="1750695"/>
            <a:ext cx="41332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latin typeface="Arial Narrow" panose="020B0506020202030204" pitchFamily="34" charset="0"/>
              </a:rPr>
              <a:t> the day </a:t>
            </a:r>
            <a:r>
              <a:rPr lang="en-US" altLang="zh-CN" sz="2800" b="1">
                <a:solidFill>
                  <a:srgbClr val="FF0000"/>
                </a:solidFill>
                <a:latin typeface="Arial Narrow" panose="020B0506020202030204" pitchFamily="34" charset="0"/>
              </a:rPr>
              <a:t>after</a:t>
            </a:r>
            <a:r>
              <a:rPr lang="en-US" altLang="zh-CN" sz="2800" b="1">
                <a:latin typeface="Arial Narrow" panose="020B0506020202030204" pitchFamily="34" charset="0"/>
              </a:rPr>
              <a:t> tomorrow    </a:t>
            </a:r>
            <a:endParaRPr lang="en-US" altLang="zh-CN" sz="2800" b="1">
              <a:latin typeface="Arial Narrow" panose="020B0506020202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05038" y="1241108"/>
            <a:ext cx="16840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Arial Narrow" panose="020B0506020202030204" pitchFamily="34" charset="0"/>
                <a:sym typeface="宋体" panose="02010600030101010101" pitchFamily="2" charset="-122"/>
              </a:rPr>
              <a:t>weekend</a:t>
            </a:r>
            <a:endParaRPr lang="en-US" altLang="zh-CN" sz="2800" b="1">
              <a:solidFill>
                <a:srgbClr val="0000FF"/>
              </a:solidFill>
              <a:latin typeface="Arial Narrow" panose="020B0506020202030204" pitchFamily="34" charset="0"/>
              <a:sym typeface="宋体" panose="02010600030101010101" pitchFamily="2" charset="-122"/>
            </a:endParaRPr>
          </a:p>
        </p:txBody>
      </p:sp>
      <p:sp>
        <p:nvSpPr>
          <p:cNvPr id="23" name="左大括号 22"/>
          <p:cNvSpPr/>
          <p:nvPr/>
        </p:nvSpPr>
        <p:spPr>
          <a:xfrm rot="16200000">
            <a:off x="5978525" y="1788795"/>
            <a:ext cx="369570" cy="8114030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32" name="圆角矩形 136224"/>
          <p:cNvSpPr/>
          <p:nvPr/>
        </p:nvSpPr>
        <p:spPr>
          <a:xfrm>
            <a:off x="10213975" y="516255"/>
            <a:ext cx="1215390" cy="476250"/>
          </a:xfrm>
          <a:prstGeom prst="roundRect">
            <a:avLst>
              <a:gd name="adj" fmla="val 16667"/>
            </a:avLst>
          </a:prstGeom>
          <a:noFill/>
          <a:ln w="22225" cap="flat" cmpd="sng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609600" indent="-609600" algn="ctr">
              <a:spcBef>
                <a:spcPct val="2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P68</a:t>
            </a:r>
            <a:endParaRPr lang="en-US" altLang="zh-CN" sz="30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19188" y="4364990"/>
            <a:ext cx="118300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latin typeface="Arial Narrow" panose="020B0506020202030204" pitchFamily="34" charset="0"/>
              </a:rPr>
              <a:t>today</a:t>
            </a:r>
            <a:endParaRPr lang="en-US" altLang="zh-CN" sz="3600" b="1">
              <a:latin typeface="Arial Narrow" panose="020B0506020202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16823" y="4364990"/>
            <a:ext cx="191262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latin typeface="Arial Narrow" panose="020B0506020202030204" pitchFamily="34" charset="0"/>
              </a:rPr>
              <a:t>tomorrow</a:t>
            </a:r>
            <a:endParaRPr lang="en-US" altLang="zh-CN" sz="3600" b="1">
              <a:latin typeface="Arial Narrow" panose="020B0506020202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3525" y="4076700"/>
            <a:ext cx="206629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latin typeface="Arial Narrow" panose="020B0506020202030204" pitchFamily="34" charset="0"/>
              </a:rPr>
              <a:t> the day </a:t>
            </a:r>
            <a:r>
              <a:rPr lang="en-US" altLang="zh-CN" sz="3600" b="1">
                <a:solidFill>
                  <a:srgbClr val="FF0000"/>
                </a:solidFill>
                <a:latin typeface="Arial Narrow" panose="020B0506020202030204" pitchFamily="34" charset="0"/>
              </a:rPr>
              <a:t>after</a:t>
            </a:r>
            <a:r>
              <a:rPr lang="en-US" altLang="zh-CN" sz="3600" b="1">
                <a:latin typeface="Arial Narrow" panose="020B0506020202030204" pitchFamily="34" charset="0"/>
              </a:rPr>
              <a:t> tomorrow    </a:t>
            </a:r>
            <a:endParaRPr lang="en-US" altLang="zh-CN" sz="3600" b="1">
              <a:latin typeface="Arial Narrow" panose="020B0506020202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95760" y="4364990"/>
            <a:ext cx="19329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latin typeface="Arial Narrow" panose="020B0506020202030204" pitchFamily="34" charset="0"/>
              </a:rPr>
              <a:t>yesterday</a:t>
            </a:r>
            <a:endParaRPr lang="en-US" altLang="zh-CN" sz="3600" b="1">
              <a:latin typeface="Arial Narrow" panose="020B0506020202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03520" y="3932555"/>
            <a:ext cx="199072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latin typeface="Arial Narrow" panose="020B0506020202030204" pitchFamily="34" charset="0"/>
              </a:rPr>
              <a:t>the day </a:t>
            </a:r>
            <a:r>
              <a:rPr lang="en-US" altLang="zh-CN" sz="3600" b="1">
                <a:solidFill>
                  <a:srgbClr val="FF0000"/>
                </a:solidFill>
                <a:latin typeface="Arial Narrow" panose="020B0506020202030204" pitchFamily="34" charset="0"/>
              </a:rPr>
              <a:t>before</a:t>
            </a:r>
            <a:r>
              <a:rPr lang="en-US" altLang="zh-CN" sz="3600" b="1">
                <a:latin typeface="Arial Narrow" panose="020B0506020202030204" pitchFamily="34" charset="0"/>
              </a:rPr>
              <a:t> yesterday</a:t>
            </a:r>
            <a:endParaRPr lang="en-US" altLang="zh-CN" sz="3600" b="1">
              <a:latin typeface="Arial Narrow" panose="020B0506020202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508263" y="5805170"/>
            <a:ext cx="16840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Arial Narrow" panose="020B0506020202030204" pitchFamily="34" charset="0"/>
              </a:rPr>
              <a:t>weekend</a:t>
            </a:r>
            <a:endParaRPr lang="en-US" altLang="zh-CN" sz="2800" b="1">
              <a:solidFill>
                <a:srgbClr val="0000FF"/>
              </a:solidFill>
              <a:latin typeface="Arial Narrow" panose="020B050602020203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2558" y="5981065"/>
            <a:ext cx="16840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Arial Narrow" panose="020B0506020202030204" pitchFamily="34" charset="0"/>
              </a:rPr>
              <a:t>weekend</a:t>
            </a:r>
            <a:endParaRPr lang="en-US" altLang="zh-CN" sz="2800" b="1">
              <a:solidFill>
                <a:srgbClr val="0000FF"/>
              </a:solidFill>
              <a:latin typeface="Arial Narrow" panose="020B0506020202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85718" y="6055360"/>
            <a:ext cx="166433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Arial Narrow" panose="020B0506020202030204" pitchFamily="34" charset="0"/>
              </a:rPr>
              <a:t>weekday</a:t>
            </a:r>
            <a:endParaRPr lang="en-US" altLang="zh-CN" sz="2800" b="1">
              <a:solidFill>
                <a:srgbClr val="0000FF"/>
              </a:solidFill>
              <a:latin typeface="Arial Narrow" panose="020B05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/>
          <p:nvPr/>
        </p:nvSpPr>
        <p:spPr>
          <a:xfrm>
            <a:off x="198120" y="2199640"/>
            <a:ext cx="3370580" cy="2907030"/>
          </a:xfrm>
          <a:prstGeom prst="verticalScroll">
            <a:avLst>
              <a:gd name="adj" fmla="val 12500"/>
            </a:avLst>
          </a:prstGeom>
          <a:solidFill>
            <a:srgbClr val="FFFF00">
              <a:alpha val="43137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en-US" altLang="en-US" sz="3600" b="1">
              <a:solidFill>
                <a:srgbClr val="CC00CC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sz="3600" b="1">
                <a:latin typeface="Arial Narrow" panose="020B0506020202030204" pitchFamily="34" charset="0"/>
              </a:rPr>
              <a:t>Friday</a:t>
            </a:r>
            <a:endParaRPr lang="en-US" altLang="en-US" sz="3600" b="1">
              <a:latin typeface="Arial" panose="020B0604020202020204" pitchFamily="34" charset="0"/>
            </a:endParaRPr>
          </a:p>
          <a:p>
            <a:pPr algn="ctr"/>
            <a:r>
              <a:rPr lang="en-US" sz="3600" b="1">
                <a:latin typeface="Arial" panose="020B0604020202020204" pitchFamily="34" charset="0"/>
              </a:rPr>
              <a:t>December</a:t>
            </a:r>
            <a:endParaRPr lang="zh-CN" altLang="en-US" sz="3600" b="1">
              <a:latin typeface="Arial" panose="020B0604020202020204" pitchFamily="34" charset="0"/>
            </a:endParaRPr>
          </a:p>
          <a:p>
            <a:pPr algn="ctr"/>
            <a:endParaRPr lang="zh-CN" altLang="en-US" sz="3600" b="1">
              <a:latin typeface="Arial" panose="020B0604020202020204" pitchFamily="34" charset="0"/>
            </a:endParaRPr>
          </a:p>
          <a:p>
            <a:pPr algn="ctr"/>
            <a:endParaRPr lang="zh-CN" altLang="en-US" sz="2400">
              <a:latin typeface="Arial" panose="020B0604020202020204" pitchFamily="34" charset="0"/>
            </a:endParaRPr>
          </a:p>
          <a:p>
            <a:pPr algn="ctr"/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4339" name="Text Box 3"/>
          <p:cNvSpPr txBox="1"/>
          <p:nvPr/>
        </p:nvSpPr>
        <p:spPr>
          <a:xfrm>
            <a:off x="1415380" y="3975418"/>
            <a:ext cx="1077913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>
                <a:latin typeface="Arial" panose="020B0604020202020204" pitchFamily="34" charset="0"/>
              </a:rPr>
              <a:t>13</a:t>
            </a:r>
            <a:endParaRPr lang="en-US" altLang="en-US" sz="5400">
              <a:latin typeface="Arial" panose="020B0604020202020204" pitchFamily="34" charset="0"/>
            </a:endParaRPr>
          </a:p>
        </p:txBody>
      </p:sp>
      <p:sp>
        <p:nvSpPr>
          <p:cNvPr id="60420" name="Text Box 4"/>
          <p:cNvSpPr txBox="1"/>
          <p:nvPr/>
        </p:nvSpPr>
        <p:spPr>
          <a:xfrm>
            <a:off x="4482113" y="2756535"/>
            <a:ext cx="535463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-What’s the date today?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4625623" y="1537335"/>
            <a:ext cx="49688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-What day is it today?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4469413" y="4021773"/>
            <a:ext cx="499268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 -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What’s today?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3" name="Text Box 7"/>
          <p:cNvSpPr txBox="1"/>
          <p:nvPr/>
        </p:nvSpPr>
        <p:spPr>
          <a:xfrm>
            <a:off x="4458335" y="3401695"/>
            <a:ext cx="77343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-It’s 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December 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</a:rPr>
              <a:t>13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th</a:t>
            </a:r>
            <a:r>
              <a:rPr lang="en-US" altLang="zh-CN" sz="3600" b="1">
                <a:latin typeface="Times New Roman" panose="02020603050405020304" pitchFamily="18" charset="0"/>
              </a:rPr>
              <a:t>.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</a:rPr>
              <a:t>读作</a:t>
            </a:r>
            <a:r>
              <a:rPr lang="en-US" altLang="zh-CN" sz="2400" b="1">
                <a:latin typeface="Times New Roman" panose="02020603050405020304" pitchFamily="18" charset="0"/>
              </a:rPr>
              <a:t>December the 13th)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60424" name="Text Box 8"/>
          <p:cNvSpPr txBox="1"/>
          <p:nvPr/>
        </p:nvSpPr>
        <p:spPr>
          <a:xfrm>
            <a:off x="4515450" y="2134235"/>
            <a:ext cx="42878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-It’s</a:t>
            </a:r>
            <a:r>
              <a:rPr lang="en-US" altLang="en-US" sz="3600" b="1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Friday</a:t>
            </a:r>
            <a:r>
              <a:rPr lang="en-US" altLang="en-US" sz="3600" b="1">
                <a:latin typeface="Times New Roman" panose="02020603050405020304" pitchFamily="18" charset="0"/>
              </a:rPr>
              <a:t>.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60425" name="Text Box 9"/>
          <p:cNvSpPr txBox="1"/>
          <p:nvPr/>
        </p:nvSpPr>
        <p:spPr>
          <a:xfrm>
            <a:off x="4716110" y="4513898"/>
            <a:ext cx="53435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-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It’s</a:t>
            </a:r>
            <a:r>
              <a:rPr lang="en-US" altLang="en-US" sz="3600" b="1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Fri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day the 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</a:rPr>
              <a:t>13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3600" b="1">
                <a:latin typeface="Times New Roman" panose="02020603050405020304" pitchFamily="18" charset="0"/>
              </a:rPr>
              <a:t>.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203" name="AutoShape 11"/>
          <p:cNvSpPr/>
          <p:nvPr/>
        </p:nvSpPr>
        <p:spPr>
          <a:xfrm>
            <a:off x="4182075" y="1918335"/>
            <a:ext cx="288925" cy="1905000"/>
          </a:xfrm>
          <a:prstGeom prst="leftBracket">
            <a:avLst>
              <a:gd name="adj" fmla="val 54914"/>
            </a:avLst>
          </a:prstGeom>
          <a:noFill/>
          <a:ln w="603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04" name="AutoShape 12"/>
          <p:cNvSpPr/>
          <p:nvPr/>
        </p:nvSpPr>
        <p:spPr>
          <a:xfrm>
            <a:off x="4083650" y="4509135"/>
            <a:ext cx="512763" cy="146050"/>
          </a:xfrm>
          <a:prstGeom prst="rightArrow">
            <a:avLst>
              <a:gd name="adj1" fmla="val 50000"/>
              <a:gd name="adj2" fmla="val 172065"/>
            </a:avLst>
          </a:prstGeom>
          <a:solidFill>
            <a:srgbClr val="99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>
              <a:latin typeface="Arial" panose="020B0604020202020204" pitchFamily="34" charset="0"/>
            </a:endParaRPr>
          </a:p>
        </p:txBody>
      </p:sp>
      <p:grpSp>
        <p:nvGrpSpPr>
          <p:cNvPr id="14348" name="组合 6"/>
          <p:cNvGrpSpPr/>
          <p:nvPr/>
        </p:nvGrpSpPr>
        <p:grpSpPr>
          <a:xfrm>
            <a:off x="2385978" y="-194945"/>
            <a:ext cx="6263322" cy="1757363"/>
            <a:chOff x="1942" y="-183"/>
            <a:chExt cx="9863" cy="2768"/>
          </a:xfrm>
        </p:grpSpPr>
        <p:pic>
          <p:nvPicPr>
            <p:cNvPr id="14349" name="图片 5" descr="185809e7fd314e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42" y="-183"/>
              <a:ext cx="9863" cy="27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矩形 1"/>
            <p:cNvSpPr/>
            <p:nvPr/>
          </p:nvSpPr>
          <p:spPr>
            <a:xfrm>
              <a:off x="3124" y="863"/>
              <a:ext cx="7802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Compare and Learn</a:t>
              </a:r>
              <a:endParaRPr kumimoji="0" lang="en-US" altLang="zh-CN" sz="40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25050" y="5185410"/>
            <a:ext cx="4932363" cy="645160"/>
          </a:xfrm>
          <a:prstGeom prst="rect">
            <a:avLst/>
          </a:prstGeom>
          <a:solidFill>
            <a:srgbClr val="DEB95C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Arial" panose="020B0604020202020204" pitchFamily="34" charset="0"/>
              </a:rPr>
              <a:t>今天是几号？星期几？</a:t>
            </a:r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25050" y="5882323"/>
            <a:ext cx="4968875" cy="645160"/>
          </a:xfrm>
          <a:prstGeom prst="rect">
            <a:avLst/>
          </a:prstGeom>
          <a:solidFill>
            <a:srgbClr val="DEB95C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Arial" panose="020B0604020202020204" pitchFamily="34" charset="0"/>
              </a:rPr>
              <a:t>今天是</a:t>
            </a:r>
            <a:r>
              <a:rPr lang="en-US" altLang="zh-CN" sz="3600" b="1">
                <a:latin typeface="Times New Roman" panose="02020603050405020304" pitchFamily="18" charset="0"/>
              </a:rPr>
              <a:t>13</a:t>
            </a:r>
            <a:r>
              <a:rPr lang="zh-CN" altLang="en-US" sz="3600" b="1">
                <a:latin typeface="Arial" panose="020B0604020202020204" pitchFamily="34" charset="0"/>
              </a:rPr>
              <a:t>号</a:t>
            </a:r>
            <a:r>
              <a:rPr lang="en-US" altLang="zh-CN" sz="3600" b="1">
                <a:latin typeface="Arial" panose="020B0604020202020204" pitchFamily="34" charset="0"/>
              </a:rPr>
              <a:t>, </a:t>
            </a:r>
            <a:r>
              <a:rPr lang="zh-CN" altLang="en-US" sz="3600" b="1">
                <a:latin typeface="Arial" panose="020B0604020202020204" pitchFamily="34" charset="0"/>
              </a:rPr>
              <a:t>星期五。</a:t>
            </a:r>
            <a:endParaRPr lang="zh-CN" altLang="en-US" sz="3600" b="1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8197" grpId="0"/>
      <p:bldP spid="8198" grpId="0"/>
      <p:bldP spid="60423" grpId="0"/>
      <p:bldP spid="60424" grpId="0"/>
      <p:bldP spid="60425" grpId="0"/>
      <p:bldP spid="8203" grpId="0"/>
      <p:bldP spid="820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椭圆 24579"/>
          <p:cNvSpPr/>
          <p:nvPr/>
        </p:nvSpPr>
        <p:spPr>
          <a:xfrm>
            <a:off x="605438" y="515938"/>
            <a:ext cx="617537" cy="573087"/>
          </a:xfrm>
          <a:prstGeom prst="ellipse">
            <a:avLst/>
          </a:pr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3600" b="1">
                <a:latin typeface="Comic Sans MS" panose="030F0702030302020204" pitchFamily="66" charset="0"/>
                <a:ea typeface="黑体" panose="02010609060101010101" pitchFamily="49" charset="-122"/>
              </a:rPr>
              <a:t>1b</a:t>
            </a:r>
            <a:endParaRPr lang="en-US" altLang="zh-CN" sz="3600" b="1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3315" name="文本框 24580"/>
          <p:cNvSpPr txBox="1"/>
          <p:nvPr/>
        </p:nvSpPr>
        <p:spPr>
          <a:xfrm>
            <a:off x="1532255" y="238125"/>
            <a:ext cx="8669655" cy="1032510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rPr>
              <a:t>Write these words below the correct dates on the calendar in 1a.</a:t>
            </a:r>
            <a:endParaRPr lang="en-US" altLang="zh-CN" sz="36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6" name="图片 154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" y="2794000"/>
            <a:ext cx="12082145" cy="393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左大括号 22"/>
          <p:cNvSpPr/>
          <p:nvPr/>
        </p:nvSpPr>
        <p:spPr>
          <a:xfrm rot="16200000">
            <a:off x="5978525" y="1788795"/>
            <a:ext cx="369570" cy="8114030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32" name="圆角矩形 136224"/>
          <p:cNvSpPr/>
          <p:nvPr/>
        </p:nvSpPr>
        <p:spPr>
          <a:xfrm>
            <a:off x="10213975" y="516255"/>
            <a:ext cx="1215390" cy="476250"/>
          </a:xfrm>
          <a:prstGeom prst="roundRect">
            <a:avLst>
              <a:gd name="adj" fmla="val 16667"/>
            </a:avLst>
          </a:prstGeom>
          <a:noFill/>
          <a:ln w="22225" cap="flat" cmpd="sng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609600" indent="-609600" algn="ctr">
              <a:spcBef>
                <a:spcPct val="2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P68</a:t>
            </a:r>
            <a:endParaRPr lang="en-US" altLang="zh-CN" sz="30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19188" y="4364990"/>
            <a:ext cx="118300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latin typeface="Arial Narrow" panose="020B0506020202030204" pitchFamily="34" charset="0"/>
              </a:rPr>
              <a:t>today</a:t>
            </a:r>
            <a:endParaRPr lang="en-US" altLang="zh-CN" sz="3600" b="1">
              <a:latin typeface="Arial Narrow" panose="020B0506020202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16823" y="4364990"/>
            <a:ext cx="191262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latin typeface="Arial Narrow" panose="020B0506020202030204" pitchFamily="34" charset="0"/>
              </a:rPr>
              <a:t>tomorrow</a:t>
            </a:r>
            <a:endParaRPr lang="en-US" altLang="zh-CN" sz="3600" b="1">
              <a:latin typeface="Arial Narrow" panose="020B0506020202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3525" y="4076700"/>
            <a:ext cx="206629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latin typeface="Arial Narrow" panose="020B0506020202030204" pitchFamily="34" charset="0"/>
              </a:rPr>
              <a:t> the day </a:t>
            </a:r>
            <a:r>
              <a:rPr lang="en-US" altLang="zh-CN" sz="3600" b="1">
                <a:solidFill>
                  <a:srgbClr val="FF0000"/>
                </a:solidFill>
                <a:latin typeface="Arial Narrow" panose="020B0506020202030204" pitchFamily="34" charset="0"/>
              </a:rPr>
              <a:t>after</a:t>
            </a:r>
            <a:r>
              <a:rPr lang="en-US" altLang="zh-CN" sz="3600" b="1">
                <a:latin typeface="Arial Narrow" panose="020B0506020202030204" pitchFamily="34" charset="0"/>
              </a:rPr>
              <a:t> tomorrow    </a:t>
            </a:r>
            <a:endParaRPr lang="en-US" altLang="zh-CN" sz="3600" b="1">
              <a:latin typeface="Arial Narrow" panose="020B0506020202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95760" y="4364990"/>
            <a:ext cx="19329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latin typeface="Arial Narrow" panose="020B0506020202030204" pitchFamily="34" charset="0"/>
              </a:rPr>
              <a:t>yesterday</a:t>
            </a:r>
            <a:endParaRPr lang="en-US" altLang="zh-CN" sz="3600" b="1">
              <a:latin typeface="Arial Narrow" panose="020B0506020202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03520" y="3932555"/>
            <a:ext cx="199072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latin typeface="Arial Narrow" panose="020B0506020202030204" pitchFamily="34" charset="0"/>
              </a:rPr>
              <a:t>the day </a:t>
            </a:r>
            <a:r>
              <a:rPr lang="en-US" altLang="zh-CN" sz="3600" b="1">
                <a:solidFill>
                  <a:srgbClr val="FF0000"/>
                </a:solidFill>
                <a:latin typeface="Arial Narrow" panose="020B0506020202030204" pitchFamily="34" charset="0"/>
              </a:rPr>
              <a:t>before</a:t>
            </a:r>
            <a:r>
              <a:rPr lang="en-US" altLang="zh-CN" sz="3600" b="1">
                <a:latin typeface="Arial Narrow" panose="020B0506020202030204" pitchFamily="34" charset="0"/>
              </a:rPr>
              <a:t> yesterday</a:t>
            </a:r>
            <a:endParaRPr lang="en-US" altLang="zh-CN" sz="3600" b="1">
              <a:latin typeface="Arial Narrow" panose="020B0506020202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508263" y="5805170"/>
            <a:ext cx="16840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Arial Narrow" panose="020B0506020202030204" pitchFamily="34" charset="0"/>
              </a:rPr>
              <a:t>weekend</a:t>
            </a:r>
            <a:endParaRPr lang="en-US" altLang="zh-CN" sz="2800" b="1">
              <a:solidFill>
                <a:srgbClr val="0000FF"/>
              </a:solidFill>
              <a:latin typeface="Arial Narrow" panose="020B050602020203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2558" y="5981065"/>
            <a:ext cx="16840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Arial Narrow" panose="020B0506020202030204" pitchFamily="34" charset="0"/>
              </a:rPr>
              <a:t>weekend</a:t>
            </a:r>
            <a:endParaRPr lang="en-US" altLang="zh-CN" sz="2800" b="1">
              <a:solidFill>
                <a:srgbClr val="0000FF"/>
              </a:solidFill>
              <a:latin typeface="Arial Narrow" panose="020B0506020202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85718" y="6055360"/>
            <a:ext cx="166433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Arial Narrow" panose="020B0506020202030204" pitchFamily="34" charset="0"/>
              </a:rPr>
              <a:t>weekday</a:t>
            </a:r>
            <a:endParaRPr lang="en-US" altLang="zh-CN" sz="2800" b="1">
              <a:solidFill>
                <a:srgbClr val="0000FF"/>
              </a:solidFill>
              <a:latin typeface="Arial Narrow" panose="020B0506020202030204" pitchFamily="34" charset="0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3204845" y="1212850"/>
            <a:ext cx="5405120" cy="1403985"/>
            <a:chOff x="-405" y="5063"/>
            <a:chExt cx="7115" cy="2053"/>
          </a:xfrm>
        </p:grpSpPr>
        <p:sp>
          <p:nvSpPr>
            <p:cNvPr id="26" name="矩形 25"/>
            <p:cNvSpPr/>
            <p:nvPr/>
          </p:nvSpPr>
          <p:spPr>
            <a:xfrm>
              <a:off x="-405" y="5063"/>
              <a:ext cx="7083" cy="2053"/>
            </a:xfrm>
            <a:prstGeom prst="rect">
              <a:avLst/>
            </a:prstGeom>
            <a:solidFill>
              <a:srgbClr val="0000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67" name="Rectangle 10"/>
            <p:cNvSpPr/>
            <p:nvPr/>
          </p:nvSpPr>
          <p:spPr>
            <a:xfrm>
              <a:off x="-405" y="5063"/>
              <a:ext cx="7115" cy="1834"/>
            </a:xfrm>
            <a:prstGeom prst="rect">
              <a:avLst/>
            </a:prstGeom>
            <a:solidFill>
              <a:srgbClr val="DFF2FC"/>
            </a:solidFill>
            <a:ln w="28575" cap="flat" cmpd="sng">
              <a:solidFill>
                <a:srgbClr val="0000E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>
                <a:lnSpc>
                  <a:spcPct val="105000"/>
                </a:lnSpc>
              </a:pPr>
              <a:r>
                <a:rPr lang="en-US" altLang="zh-CN" sz="3600" b="1">
                  <a:latin typeface="Arial Narrow" panose="020B0506020202030204" pitchFamily="34" charset="0"/>
                </a:rPr>
                <a:t>A: </a:t>
              </a:r>
              <a:r>
                <a:rPr lang="en-US" altLang="zh-CN" sz="3600" b="1">
                  <a:solidFill>
                    <a:srgbClr val="FF0000"/>
                  </a:solidFill>
                  <a:latin typeface="Arial Narrow" panose="020B0506020202030204" pitchFamily="34" charset="0"/>
                </a:rPr>
                <a:t>What's </a:t>
              </a:r>
              <a:r>
                <a:rPr lang="en-US" altLang="zh-CN" sz="3600" b="1" u="sng">
                  <a:solidFill>
                    <a:srgbClr val="FF0000"/>
                  </a:solidFill>
                  <a:latin typeface="Arial Narrow" panose="020B0506020202030204" pitchFamily="34" charset="0"/>
                </a:rPr>
                <a:t>today</a:t>
              </a:r>
              <a:r>
                <a:rPr lang="en-US" altLang="zh-CN" sz="3600" b="1">
                  <a:solidFill>
                    <a:srgbClr val="FF0000"/>
                  </a:solidFill>
                  <a:latin typeface="Arial Narrow" panose="020B0506020202030204" pitchFamily="34" charset="0"/>
                </a:rPr>
                <a:t>?</a:t>
              </a:r>
              <a:endParaRPr lang="en-US" altLang="zh-CN" sz="3600" b="1">
                <a:latin typeface="Arial Narrow" panose="020B0506020202030204" pitchFamily="34" charset="0"/>
              </a:endParaRPr>
            </a:p>
            <a:p>
              <a:pPr>
                <a:lnSpc>
                  <a:spcPct val="105000"/>
                </a:lnSpc>
              </a:pPr>
              <a:r>
                <a:rPr lang="en-US" altLang="zh-CN" sz="3600" b="1">
                  <a:latin typeface="Arial Narrow" panose="020B0506020202030204" pitchFamily="34" charset="0"/>
                </a:rPr>
                <a:t>B: </a:t>
              </a:r>
              <a:r>
                <a:rPr lang="en-US" altLang="zh-CN" sz="3600" b="1">
                  <a:solidFill>
                    <a:srgbClr val="FF0000"/>
                  </a:solidFill>
                  <a:latin typeface="Arial Narrow" panose="020B0506020202030204" pitchFamily="34" charset="0"/>
                </a:rPr>
                <a:t>It's</a:t>
              </a:r>
              <a:r>
                <a:rPr lang="en-US" altLang="zh-CN" sz="3600" b="1">
                  <a:latin typeface="Arial Narrow" panose="020B0506020202030204" pitchFamily="34" charset="0"/>
                </a:rPr>
                <a:t> </a:t>
              </a:r>
              <a:r>
                <a:rPr lang="en-US" altLang="zh-CN" sz="3600" b="1" u="sng">
                  <a:latin typeface="Arial Narrow" panose="020B0506020202030204" pitchFamily="34" charset="0"/>
                </a:rPr>
                <a:t>Frid</a:t>
              </a:r>
              <a:r>
                <a:rPr lang="en-US" altLang="zh-CN" sz="3600" b="1" u="sng">
                  <a:latin typeface="Arial Narrow" panose="020B0506020202030204" pitchFamily="34" charset="0"/>
                </a:rPr>
                <a:t>ay the 13th</a:t>
              </a:r>
              <a:r>
                <a:rPr lang="en-US" altLang="zh-CN" sz="3600" b="1">
                  <a:latin typeface="Arial Narrow" panose="020B0506020202030204" pitchFamily="34" charset="0"/>
                </a:rPr>
                <a:t>.</a:t>
              </a:r>
              <a:endParaRPr lang="en-US" altLang="zh-CN" sz="3600" b="1">
                <a:latin typeface="Arial Narrow" panose="020B0506020202030204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67587" descr="pic_277146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2000" contrast="12000"/>
          </a:blip>
          <a:srcRect l="9265" t="47069" r="51878" b="32936"/>
          <a:stretch>
            <a:fillRect/>
          </a:stretch>
        </p:blipFill>
        <p:spPr>
          <a:xfrm>
            <a:off x="2169125" y="2854325"/>
            <a:ext cx="4244975" cy="308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云形标注 3"/>
          <p:cNvSpPr/>
          <p:nvPr/>
        </p:nvSpPr>
        <p:spPr>
          <a:xfrm>
            <a:off x="2345338" y="85725"/>
            <a:ext cx="7202488" cy="1895475"/>
          </a:xfrm>
          <a:prstGeom prst="cloudCallout">
            <a:avLst>
              <a:gd name="adj1" fmla="val -31454"/>
              <a:gd name="adj2" fmla="val 88425"/>
            </a:avLst>
          </a:prstGeom>
          <a:gradFill>
            <a:gsLst>
              <a:gs pos="0">
                <a:srgbClr val="9EE256"/>
              </a:gs>
              <a:gs pos="23000">
                <a:srgbClr val="52762D"/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mic Sans MS" panose="030F0702030302020204" pitchFamily="66" charset="0"/>
              </a:rPr>
              <a:t>What sport does the boy Andy like?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omic Sans MS" panose="030F0702030302020204" pitchFamily="66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12000" y="5935663"/>
            <a:ext cx="478631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He likes playing soccer.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组合 5"/>
          <p:cNvGrpSpPr/>
          <p:nvPr/>
        </p:nvGrpSpPr>
        <p:grpSpPr>
          <a:xfrm>
            <a:off x="6414100" y="2854325"/>
            <a:ext cx="4092575" cy="2951163"/>
            <a:chOff x="7699" y="4495"/>
            <a:chExt cx="6445" cy="4648"/>
          </a:xfrm>
        </p:grpSpPr>
        <p:sp>
          <p:nvSpPr>
            <p:cNvPr id="5" name="波形 4"/>
            <p:cNvSpPr/>
            <p:nvPr/>
          </p:nvSpPr>
          <p:spPr>
            <a:xfrm>
              <a:off x="7699" y="4495"/>
              <a:ext cx="6340" cy="4648"/>
            </a:xfrm>
            <a:prstGeom prst="wave">
              <a:avLst/>
            </a:prstGeom>
            <a:solidFill>
              <a:srgbClr val="FFFF00">
                <a:alpha val="3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91" name="文本框 2"/>
            <p:cNvSpPr txBox="1"/>
            <p:nvPr/>
          </p:nvSpPr>
          <p:spPr>
            <a:xfrm>
              <a:off x="7804" y="5410"/>
              <a:ext cx="6340" cy="276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>
                  <a:latin typeface="Times New Roman" panose="02020603050405020304" pitchFamily="18" charset="0"/>
                </a:rPr>
                <a:t>But today he wants to </a:t>
              </a:r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play tennis</a:t>
              </a:r>
              <a:r>
                <a:rPr lang="en-US" altLang="zh-CN" sz="3600" b="1">
                  <a:latin typeface="Times New Roman" panose="02020603050405020304" pitchFamily="18" charset="0"/>
                </a:rPr>
                <a:t> with his friend.</a:t>
              </a:r>
              <a:endParaRPr lang="en-US" altLang="zh-CN" sz="3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36824" y="403956"/>
            <a:ext cx="8935079" cy="1419860"/>
            <a:chOff x="437" y="-69"/>
            <a:chExt cx="12944" cy="2237"/>
          </a:xfrm>
        </p:grpSpPr>
        <p:sp>
          <p:nvSpPr>
            <p:cNvPr id="17411" name="椭圆 18434"/>
            <p:cNvSpPr/>
            <p:nvPr/>
          </p:nvSpPr>
          <p:spPr>
            <a:xfrm>
              <a:off x="437" y="383"/>
              <a:ext cx="981" cy="990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3600" b="1">
                  <a:latin typeface="Comic Sans MS" panose="030F0702030302020204" pitchFamily="66" charset="0"/>
                  <a:ea typeface="黑体" panose="02010609060101010101" pitchFamily="49" charset="-122"/>
                </a:rPr>
                <a:t>1d</a:t>
              </a:r>
              <a:endParaRPr lang="en-US" altLang="zh-CN" sz="3600" b="1"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  <p:sp>
          <p:nvSpPr>
            <p:cNvPr id="17412" name="矩形 18437"/>
            <p:cNvSpPr/>
            <p:nvPr/>
          </p:nvSpPr>
          <p:spPr>
            <a:xfrm>
              <a:off x="1589" y="-69"/>
              <a:ext cx="11792" cy="223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600" b="1">
                  <a:solidFill>
                    <a:srgbClr val="6600CC"/>
                  </a:solidFill>
                  <a:latin typeface="Times New Roman" panose="02020603050405020304" pitchFamily="18" charset="0"/>
                </a:rPr>
                <a:t>Listen. Can Vince play tennis with Andy? Circle </a:t>
              </a:r>
              <a:r>
                <a:rPr lang="en-US" altLang="zh-CN" sz="3600" b="1">
                  <a:solidFill>
                    <a:srgbClr val="6600CC"/>
                  </a:solidFill>
                  <a:latin typeface="Comic Sans MS" panose="030F0702030302020204" pitchFamily="66" charset="0"/>
                </a:rPr>
                <a:t>“</a:t>
              </a:r>
              <a:r>
                <a:rPr lang="en-US" altLang="zh-CN" sz="3600" b="1">
                  <a:solidFill>
                    <a:srgbClr val="6600CC"/>
                  </a:solidFill>
                  <a:latin typeface="Times New Roman" panose="02020603050405020304" pitchFamily="18" charset="0"/>
                </a:rPr>
                <a:t>Yes</a:t>
              </a:r>
              <a:r>
                <a:rPr lang="en-US" altLang="zh-CN" sz="3600" b="1">
                  <a:solidFill>
                    <a:srgbClr val="6600CC"/>
                  </a:solidFill>
                  <a:latin typeface="Comic Sans MS" panose="030F0702030302020204" pitchFamily="66" charset="0"/>
                </a:rPr>
                <a:t>”</a:t>
              </a:r>
              <a:r>
                <a:rPr lang="en-US" altLang="zh-CN" sz="3600" b="1">
                  <a:solidFill>
                    <a:srgbClr val="6600CC"/>
                  </a:solidFill>
                  <a:latin typeface="Times New Roman" panose="02020603050405020304" pitchFamily="18" charset="0"/>
                </a:rPr>
                <a:t> or </a:t>
              </a:r>
              <a:r>
                <a:rPr lang="en-US" altLang="zh-CN" sz="3600" b="1">
                  <a:solidFill>
                    <a:srgbClr val="6600CC"/>
                  </a:solidFill>
                  <a:latin typeface="Comic Sans MS" panose="030F0702030302020204" pitchFamily="66" charset="0"/>
                </a:rPr>
                <a:t>“</a:t>
              </a:r>
              <a:r>
                <a:rPr lang="en-US" altLang="zh-CN" sz="3600" b="1">
                  <a:solidFill>
                    <a:srgbClr val="6600CC"/>
                  </a:solidFill>
                  <a:latin typeface="Times New Roman" panose="02020603050405020304" pitchFamily="18" charset="0"/>
                </a:rPr>
                <a:t>No</a:t>
              </a:r>
              <a:r>
                <a:rPr lang="en-US" altLang="zh-CN" sz="3600" b="1">
                  <a:solidFill>
                    <a:srgbClr val="6600CC"/>
                  </a:solidFill>
                  <a:latin typeface="Comic Sans MS" panose="030F0702030302020204" pitchFamily="66" charset="0"/>
                </a:rPr>
                <a:t>”</a:t>
              </a:r>
              <a:r>
                <a:rPr lang="en-US" altLang="zh-CN" sz="3600" b="1">
                  <a:solidFill>
                    <a:srgbClr val="6600CC"/>
                  </a:solidFill>
                  <a:latin typeface="Times New Roman" panose="02020603050405020304" pitchFamily="18" charset="0"/>
                </a:rPr>
                <a:t>.</a:t>
              </a:r>
              <a:endPara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" name="流程图: 数据 3"/>
          <p:cNvSpPr/>
          <p:nvPr/>
        </p:nvSpPr>
        <p:spPr>
          <a:xfrm>
            <a:off x="6639525" y="4219575"/>
            <a:ext cx="3303588" cy="574675"/>
          </a:xfrm>
          <a:prstGeom prst="flowChartInputOutput">
            <a:avLst/>
          </a:prstGeom>
          <a:solidFill>
            <a:srgbClr val="E6B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rgbClr val="0000E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   No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0000E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400063" y="4140200"/>
            <a:ext cx="1008063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6" name="图片 67587" descr="pic_277146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2000" contrast="12000"/>
          </a:blip>
          <a:srcRect l="9265" t="47069" r="51878" b="32936"/>
          <a:stretch>
            <a:fillRect/>
          </a:stretch>
        </p:blipFill>
        <p:spPr>
          <a:xfrm>
            <a:off x="2169125" y="2854325"/>
            <a:ext cx="4244975" cy="308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7" name="圆角矩形 136224"/>
          <p:cNvSpPr/>
          <p:nvPr/>
        </p:nvSpPr>
        <p:spPr>
          <a:xfrm>
            <a:off x="6639843" y="1222058"/>
            <a:ext cx="757237" cy="476250"/>
          </a:xfrm>
          <a:prstGeom prst="roundRect">
            <a:avLst>
              <a:gd name="adj" fmla="val 16667"/>
            </a:avLst>
          </a:prstGeom>
          <a:noFill/>
          <a:ln w="22225" cap="flat" cmpd="sng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609600" indent="-609600" algn="ctr">
              <a:spcBef>
                <a:spcPct val="2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P68</a:t>
            </a:r>
            <a:endParaRPr lang="en-US" altLang="zh-CN" sz="30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Section B 1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965" y="603250"/>
            <a:ext cx="981710" cy="8737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3" grpId="0"/>
    </p:bldLst>
  </p:timing>
</p:sld>
</file>

<file path=ppt/tags/tag1.xml><?xml version="1.0" encoding="utf-8"?>
<p:tagLst xmlns:p="http://schemas.openxmlformats.org/presentationml/2006/main">
  <p:tag name="TABLE_ENDDRAG_ORIGIN_RECT" val="502*270"/>
  <p:tag name="TABLE_ENDDRAG_RECT" val="281*259*502*270"/>
</p:tagLst>
</file>

<file path=ppt/tags/tag2.xml><?xml version="1.0" encoding="utf-8"?>
<p:tagLst xmlns:p="http://schemas.openxmlformats.org/presentationml/2006/main">
  <p:tag name="KSO_WM_UNIT_TABLE_BEAUTIFY" val="smartTable{fc6b3161-6e5b-4ef6-afc2-37d55a2e99fe}"/>
  <p:tag name="TABLE_ENDDRAG_ORIGIN_RECT" val="735*393"/>
  <p:tag name="TABLE_ENDDRAG_RECT" val="30*129*735*393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resource_record_key" val="{&quot;29&quot;:[50000140]}"/>
</p:tagLst>
</file>

<file path=ppt/theme/theme1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L_PowerPoint_Template_102507">
  <a:themeElements>
    <a:clrScheme name="">
      <a:dk1>
        <a:srgbClr val="000000"/>
      </a:dk1>
      <a:lt1>
        <a:srgbClr val="FFFFFF"/>
      </a:lt1>
      <a:dk2>
        <a:srgbClr val="B2DCEE"/>
      </a:dk2>
      <a:lt2>
        <a:srgbClr val="80C4E2"/>
      </a:lt2>
      <a:accent1>
        <a:srgbClr val="013658"/>
      </a:accent1>
      <a:accent2>
        <a:srgbClr val="0C5C92"/>
      </a:accent2>
      <a:accent3>
        <a:srgbClr val="FFFFFF"/>
      </a:accent3>
      <a:accent4>
        <a:srgbClr val="000000"/>
      </a:accent4>
      <a:accent5>
        <a:srgbClr val="AAAEB5"/>
      </a:accent5>
      <a:accent6>
        <a:srgbClr val="0A5282"/>
      </a:accent6>
      <a:hlink>
        <a:srgbClr val="0089C5"/>
      </a:hlink>
      <a:folHlink>
        <a:srgbClr val="4CACD6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CL_PowerPoint_Template_1025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L_PowerPoint_Template_1025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L_PowerPoint_Template_1025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L_PowerPoint_Template_1025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L_PowerPoint_Template_1025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L_PowerPoint_Template_1025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L_PowerPoint_Template_1025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L_PowerPoint_Template_1025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L_PowerPoint_Template_1025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L_PowerPoint_Template_1025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L_PowerPoint_Template_1025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L_PowerPoint_Template_1025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4201</Words>
  <Application>WPS 演示</Application>
  <PresentationFormat/>
  <Paragraphs>436</Paragraphs>
  <Slides>15</Slides>
  <Notes>1</Notes>
  <HiddenSlides>1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Comic Sans MS</vt:lpstr>
      <vt:lpstr>Verdana</vt:lpstr>
      <vt:lpstr>黑体</vt:lpstr>
      <vt:lpstr>Arial Narrow</vt:lpstr>
      <vt:lpstr>华文隶书</vt:lpstr>
      <vt:lpstr>微软雅黑</vt:lpstr>
      <vt:lpstr>Arial Unicode MS</vt:lpstr>
      <vt:lpstr>Calibri</vt:lpstr>
      <vt:lpstr>2_默认设计模板</vt:lpstr>
      <vt:lpstr>5_自定义设计方案</vt:lpstr>
      <vt:lpstr>2_CL_PowerPoint_Template_102507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喜儿</cp:lastModifiedBy>
  <cp:revision>3</cp:revision>
  <cp:lastPrinted>2021-11-23T14:48:00Z</cp:lastPrinted>
  <dcterms:created xsi:type="dcterms:W3CDTF">2021-11-23T14:48:00Z</dcterms:created>
  <dcterms:modified xsi:type="dcterms:W3CDTF">2024-12-13T00:47:49Z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34D0D09AAE554B4DACA35738E04EE1AF</vt:lpwstr>
  </property>
  <property fmtid="{D5CDD505-2E9C-101B-9397-08002B2CF9AE}" pid="7" name="KSOProductBuildVer">
    <vt:lpwstr>2052-12.1.0.19302</vt:lpwstr>
  </property>
</Properties>
</file>