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256" r:id="rId3"/>
    <p:sldId id="257" r:id="rId5"/>
    <p:sldId id="334" r:id="rId6"/>
    <p:sldId id="335" r:id="rId7"/>
    <p:sldId id="404" r:id="rId8"/>
    <p:sldId id="472" r:id="rId9"/>
    <p:sldId id="465" r:id="rId10"/>
    <p:sldId id="470" r:id="rId11"/>
    <p:sldId id="471" r:id="rId12"/>
    <p:sldId id="422" r:id="rId13"/>
    <p:sldId id="425" r:id="rId14"/>
    <p:sldId id="476" r:id="rId15"/>
    <p:sldId id="466" r:id="rId16"/>
    <p:sldId id="467" r:id="rId17"/>
    <p:sldId id="480" r:id="rId18"/>
    <p:sldId id="431" r:id="rId19"/>
    <p:sldId id="432" r:id="rId20"/>
    <p:sldId id="481" r:id="rId21"/>
    <p:sldId id="478" r:id="rId22"/>
    <p:sldId id="482" r:id="rId23"/>
    <p:sldId id="495" r:id="rId24"/>
    <p:sldId id="496" r:id="rId25"/>
    <p:sldId id="499" r:id="rId26"/>
    <p:sldId id="497" r:id="rId27"/>
    <p:sldId id="498" r:id="rId28"/>
    <p:sldId id="463" r:id="rId29"/>
  </p:sldIdLst>
  <p:sldSz cx="12192000" cy="6858000"/>
  <p:notesSz cx="6858000" cy="9144000"/>
  <p:embeddedFontLst>
    <p:embeddedFont>
      <p:font typeface="黑体" panose="02010609060101010101" charset="-122"/>
      <p:regular r:id="rId35"/>
    </p:embeddedFont>
    <p:embeddedFont>
      <p:font typeface="楷体" panose="02010609060101010101" pitchFamily="49" charset="-122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微软雅黑" panose="020B0503020204020204" charset="-122"/>
      <p:regular r:id="rId41"/>
    </p:embeddedFont>
  </p:embeddedFontLst>
  <p:custDataLst>
    <p:tags r:id="rId4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4" userDrawn="1">
          <p15:clr>
            <a:srgbClr val="A4A3A4"/>
          </p15:clr>
        </p15:guide>
        <p15:guide id="3" pos="513" userDrawn="1">
          <p15:clr>
            <a:srgbClr val="A4A3A4"/>
          </p15:clr>
        </p15:guide>
        <p15:guide id="4" pos="1062" userDrawn="1">
          <p15:clr>
            <a:srgbClr val="A4A3A4"/>
          </p15:clr>
        </p15:guide>
        <p15:guide id="5" orient="horz" pos="2153" userDrawn="1">
          <p15:clr>
            <a:srgbClr val="A4A3A4"/>
          </p15:clr>
        </p15:guide>
        <p15:guide id="6" pos="43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xj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DFF"/>
    <a:srgbClr val="21A5D3"/>
    <a:srgbClr val="66CCFF"/>
    <a:srgbClr val="33CCFF"/>
    <a:srgbClr val="F4BE96"/>
    <a:srgbClr val="BEE2EC"/>
    <a:srgbClr val="FF6699"/>
    <a:srgbClr val="FF5050"/>
    <a:srgbClr val="CCECFF"/>
    <a:srgbClr val="C9E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37" autoAdjust="0"/>
    <p:restoredTop sz="98946"/>
  </p:normalViewPr>
  <p:slideViewPr>
    <p:cSldViewPr showGuides="1">
      <p:cViewPr>
        <p:scale>
          <a:sx n="66" d="100"/>
          <a:sy n="66" d="100"/>
        </p:scale>
        <p:origin x="-738" y="-834"/>
      </p:cViewPr>
      <p:guideLst>
        <p:guide orient="horz" pos="794"/>
        <p:guide pos="513"/>
        <p:guide pos="1062"/>
        <p:guide orient="horz" pos="2153"/>
        <p:guide pos="438"/>
        <p:guide pos="7224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gs" Target="tags/tag46.xml"/><Relationship Id="rId41" Type="http://schemas.openxmlformats.org/officeDocument/2006/relationships/font" Target="fonts/font7.fntdata"/><Relationship Id="rId4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5.fntdata"/><Relationship Id="rId38" Type="http://schemas.openxmlformats.org/officeDocument/2006/relationships/font" Target="fonts/font4.fntdata"/><Relationship Id="rId37" Type="http://schemas.openxmlformats.org/officeDocument/2006/relationships/font" Target="fonts/font3.fntdata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8487A0-28CE-45ED-9353-FA7AC7026AD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95CA96-DD03-41C9-8A34-7F555AA222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0700" y="685800"/>
            <a:ext cx="6096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3" Type="http://schemas.openxmlformats.org/officeDocument/2006/relationships/theme" Target="../theme/theme1.xml"/><Relationship Id="rId32" Type="http://schemas.openxmlformats.org/officeDocument/2006/relationships/tags" Target="../tags/tag6.xml"/><Relationship Id="rId31" Type="http://schemas.openxmlformats.org/officeDocument/2006/relationships/tags" Target="../tags/tag5.xml"/><Relationship Id="rId30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9" Type="http://schemas.openxmlformats.org/officeDocument/2006/relationships/tags" Target="../tags/tag3.xml"/><Relationship Id="rId28" Type="http://schemas.openxmlformats.org/officeDocument/2006/relationships/tags" Target="../tags/tag2.xml"/><Relationship Id="rId27" Type="http://schemas.openxmlformats.org/officeDocument/2006/relationships/tags" Target="../tags/tag1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3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3.png"/><Relationship Id="rId1" Type="http://schemas.openxmlformats.org/officeDocument/2006/relationships/tags" Target="../tags/tag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tags" Target="../tags/tag34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1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文本框 6"/>
          <p:cNvSpPr txBox="1"/>
          <p:nvPr/>
        </p:nvSpPr>
        <p:spPr>
          <a:xfrm>
            <a:off x="3351725" y="1917514"/>
            <a:ext cx="5448928" cy="230832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</a:t>
            </a:r>
            <a:r>
              <a:rPr lang="en-US" altLang="zh-CN" sz="4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altLang="en-US" sz="4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章  相似三角形</a:t>
            </a:r>
            <a:endParaRPr lang="en-US" altLang="zh-CN" sz="48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4.6  </a:t>
            </a:r>
            <a:r>
              <a:rPr lang="zh-CN" altLang="en-US" sz="4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相似多边形</a:t>
            </a:r>
            <a:endParaRPr lang="zh-CN" altLang="en-US" sz="4800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975360" y="5337175"/>
            <a:ext cx="10353040" cy="1031240"/>
            <a:chOff x="1471" y="7057"/>
            <a:chExt cx="16304" cy="1624"/>
          </a:xfrm>
        </p:grpSpPr>
        <p:grpSp>
          <p:nvGrpSpPr>
            <p:cNvPr id="33" name="组合 32"/>
            <p:cNvGrpSpPr/>
            <p:nvPr/>
          </p:nvGrpSpPr>
          <p:grpSpPr>
            <a:xfrm>
              <a:off x="1471" y="7057"/>
              <a:ext cx="2812" cy="1625"/>
              <a:chOff x="4859" y="9033"/>
              <a:chExt cx="2812" cy="1625"/>
            </a:xfrm>
          </p:grpSpPr>
          <p:sp>
            <p:nvSpPr>
              <p:cNvPr id="67" name="任意多边形 66"/>
              <p:cNvSpPr/>
              <p:nvPr>
                <p:custDataLst>
                  <p:tags r:id="rId1"/>
                </p:custDataLst>
              </p:nvPr>
            </p:nvSpPr>
            <p:spPr>
              <a:xfrm>
                <a:off x="4859" y="9056"/>
                <a:ext cx="2812" cy="1602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3341" h="1744">
                    <a:moveTo>
                      <a:pt x="0" y="392"/>
                    </a:moveTo>
                    <a:cubicBezTo>
                      <a:pt x="-7" y="172"/>
                      <a:pt x="195" y="-5"/>
                      <a:pt x="392" y="0"/>
                    </a:cubicBezTo>
                    <a:cubicBezTo>
                      <a:pt x="575" y="-9"/>
                      <a:pt x="737" y="146"/>
                      <a:pt x="770" y="289"/>
                    </a:cubicBezTo>
                    <a:lnTo>
                      <a:pt x="3098" y="289"/>
                    </a:lnTo>
                    <a:cubicBezTo>
                      <a:pt x="3235" y="285"/>
                      <a:pt x="3344" y="409"/>
                      <a:pt x="3341" y="532"/>
                    </a:cubicBezTo>
                    <a:lnTo>
                      <a:pt x="3341" y="1501"/>
                    </a:lnTo>
                    <a:cubicBezTo>
                      <a:pt x="3345" y="1638"/>
                      <a:pt x="3221" y="1747"/>
                      <a:pt x="3098" y="1744"/>
                    </a:cubicBezTo>
                    <a:lnTo>
                      <a:pt x="243" y="1744"/>
                    </a:lnTo>
                    <a:cubicBezTo>
                      <a:pt x="106" y="1748"/>
                      <a:pt x="-3" y="1624"/>
                      <a:pt x="0" y="1501"/>
                    </a:cubicBezTo>
                    <a:lnTo>
                      <a:pt x="0" y="532"/>
                    </a:lnTo>
                    <a:cubicBezTo>
                      <a:pt x="-1" y="511"/>
                      <a:pt x="5" y="479"/>
                      <a:pt x="8" y="470"/>
                    </a:cubicBezTo>
                    <a:cubicBezTo>
                      <a:pt x="3" y="450"/>
                      <a:pt x="-1" y="402"/>
                      <a:pt x="0" y="3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4A8BDA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68" name="文本框 13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922" y="9033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latin typeface="黑体" panose="02010609060101010101" charset="-122"/>
                    <a:ea typeface="黑体" panose="02010609060101010101" charset="-122"/>
                  </a:rPr>
                  <a:t>1</a:t>
                </a:r>
                <a:endParaRPr lang="en-US" altLang="zh-CN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69" name="文本框 14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4924" y="9656"/>
                <a:ext cx="2678" cy="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latin typeface="黑体" panose="02010609060101010101" charset="-122"/>
                    <a:ea typeface="黑体" panose="02010609060101010101" charset="-122"/>
                  </a:rPr>
                  <a:t>学习目标</a:t>
                </a:r>
                <a:endParaRPr lang="zh-CN" altLang="en-US" sz="2400" b="1" dirty="0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4844" y="7057"/>
              <a:ext cx="2812" cy="1625"/>
              <a:chOff x="4859" y="9033"/>
              <a:chExt cx="2812" cy="1625"/>
            </a:xfrm>
          </p:grpSpPr>
          <p:sp>
            <p:nvSpPr>
              <p:cNvPr id="64" name="任意多边形 63"/>
              <p:cNvSpPr/>
              <p:nvPr>
                <p:custDataLst>
                  <p:tags r:id="rId4"/>
                </p:custDataLst>
              </p:nvPr>
            </p:nvSpPr>
            <p:spPr>
              <a:xfrm>
                <a:off x="4859" y="9056"/>
                <a:ext cx="2812" cy="1602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3341" h="1744">
                    <a:moveTo>
                      <a:pt x="0" y="392"/>
                    </a:moveTo>
                    <a:cubicBezTo>
                      <a:pt x="-7" y="172"/>
                      <a:pt x="195" y="-5"/>
                      <a:pt x="392" y="0"/>
                    </a:cubicBezTo>
                    <a:cubicBezTo>
                      <a:pt x="575" y="-9"/>
                      <a:pt x="737" y="146"/>
                      <a:pt x="770" y="289"/>
                    </a:cubicBezTo>
                    <a:lnTo>
                      <a:pt x="3098" y="289"/>
                    </a:lnTo>
                    <a:cubicBezTo>
                      <a:pt x="3235" y="285"/>
                      <a:pt x="3344" y="409"/>
                      <a:pt x="3341" y="532"/>
                    </a:cubicBezTo>
                    <a:lnTo>
                      <a:pt x="3341" y="1501"/>
                    </a:lnTo>
                    <a:cubicBezTo>
                      <a:pt x="3345" y="1638"/>
                      <a:pt x="3221" y="1747"/>
                      <a:pt x="3098" y="1744"/>
                    </a:cubicBezTo>
                    <a:lnTo>
                      <a:pt x="243" y="1744"/>
                    </a:lnTo>
                    <a:cubicBezTo>
                      <a:pt x="106" y="1748"/>
                      <a:pt x="-3" y="1624"/>
                      <a:pt x="0" y="1501"/>
                    </a:cubicBezTo>
                    <a:lnTo>
                      <a:pt x="0" y="532"/>
                    </a:lnTo>
                    <a:cubicBezTo>
                      <a:pt x="-1" y="511"/>
                      <a:pt x="5" y="479"/>
                      <a:pt x="8" y="470"/>
                    </a:cubicBezTo>
                    <a:cubicBezTo>
                      <a:pt x="3" y="450"/>
                      <a:pt x="-1" y="402"/>
                      <a:pt x="0" y="3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4A8BDA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65" name="文本框 3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4922" y="9033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latin typeface="黑体" panose="02010609060101010101" charset="-122"/>
                    <a:ea typeface="黑体" panose="02010609060101010101" charset="-122"/>
                  </a:rPr>
                  <a:t>2</a:t>
                </a:r>
                <a:endParaRPr lang="en-US" altLang="zh-CN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66" name="文本框 3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924" y="9656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latin typeface="黑体" panose="02010609060101010101" charset="-122"/>
                    <a:ea typeface="黑体" panose="02010609060101010101" charset="-122"/>
                  </a:rPr>
                  <a:t>课时导入</a:t>
                </a:r>
                <a:endParaRPr lang="zh-CN" altLang="en-US" sz="2400" b="1" dirty="0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8217" y="7057"/>
              <a:ext cx="2812" cy="1625"/>
              <a:chOff x="4859" y="9033"/>
              <a:chExt cx="2812" cy="1625"/>
            </a:xfrm>
          </p:grpSpPr>
          <p:sp>
            <p:nvSpPr>
              <p:cNvPr id="61" name="任意多边形 60"/>
              <p:cNvSpPr/>
              <p:nvPr>
                <p:custDataLst>
                  <p:tags r:id="rId7"/>
                </p:custDataLst>
              </p:nvPr>
            </p:nvSpPr>
            <p:spPr>
              <a:xfrm>
                <a:off x="4859" y="9056"/>
                <a:ext cx="2812" cy="1602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3341" h="1744">
                    <a:moveTo>
                      <a:pt x="0" y="392"/>
                    </a:moveTo>
                    <a:cubicBezTo>
                      <a:pt x="-7" y="172"/>
                      <a:pt x="195" y="-5"/>
                      <a:pt x="392" y="0"/>
                    </a:cubicBezTo>
                    <a:cubicBezTo>
                      <a:pt x="575" y="-9"/>
                      <a:pt x="737" y="146"/>
                      <a:pt x="770" y="289"/>
                    </a:cubicBezTo>
                    <a:lnTo>
                      <a:pt x="3098" y="289"/>
                    </a:lnTo>
                    <a:cubicBezTo>
                      <a:pt x="3235" y="285"/>
                      <a:pt x="3344" y="409"/>
                      <a:pt x="3341" y="532"/>
                    </a:cubicBezTo>
                    <a:lnTo>
                      <a:pt x="3341" y="1501"/>
                    </a:lnTo>
                    <a:cubicBezTo>
                      <a:pt x="3345" y="1638"/>
                      <a:pt x="3221" y="1747"/>
                      <a:pt x="3098" y="1744"/>
                    </a:cubicBezTo>
                    <a:lnTo>
                      <a:pt x="243" y="1744"/>
                    </a:lnTo>
                    <a:cubicBezTo>
                      <a:pt x="106" y="1748"/>
                      <a:pt x="-3" y="1624"/>
                      <a:pt x="0" y="1501"/>
                    </a:cubicBezTo>
                    <a:lnTo>
                      <a:pt x="0" y="532"/>
                    </a:lnTo>
                    <a:cubicBezTo>
                      <a:pt x="-1" y="511"/>
                      <a:pt x="5" y="479"/>
                      <a:pt x="8" y="470"/>
                    </a:cubicBezTo>
                    <a:cubicBezTo>
                      <a:pt x="3" y="450"/>
                      <a:pt x="-1" y="402"/>
                      <a:pt x="0" y="3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4A8BDA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62" name="文本框 40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4922" y="9033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latin typeface="黑体" panose="02010609060101010101" charset="-122"/>
                    <a:ea typeface="黑体" panose="02010609060101010101" charset="-122"/>
                  </a:rPr>
                  <a:t>3</a:t>
                </a:r>
                <a:endParaRPr lang="en-US" altLang="zh-CN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63" name="文本框 41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924" y="9656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latin typeface="黑体" panose="02010609060101010101" charset="-122"/>
                    <a:ea typeface="黑体" panose="02010609060101010101" charset="-122"/>
                  </a:rPr>
                  <a:t>感悟新知</a:t>
                </a:r>
                <a:endParaRPr lang="zh-CN" altLang="en-US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11590" y="7057"/>
              <a:ext cx="2812" cy="1625"/>
              <a:chOff x="4859" y="9033"/>
              <a:chExt cx="2812" cy="1625"/>
            </a:xfrm>
          </p:grpSpPr>
          <p:sp>
            <p:nvSpPr>
              <p:cNvPr id="58" name="任意多边形 57"/>
              <p:cNvSpPr/>
              <p:nvPr>
                <p:custDataLst>
                  <p:tags r:id="rId10"/>
                </p:custDataLst>
              </p:nvPr>
            </p:nvSpPr>
            <p:spPr>
              <a:xfrm>
                <a:off x="4859" y="9056"/>
                <a:ext cx="2812" cy="1602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3341" h="1744">
                    <a:moveTo>
                      <a:pt x="0" y="392"/>
                    </a:moveTo>
                    <a:cubicBezTo>
                      <a:pt x="-7" y="172"/>
                      <a:pt x="195" y="-5"/>
                      <a:pt x="392" y="0"/>
                    </a:cubicBezTo>
                    <a:cubicBezTo>
                      <a:pt x="575" y="-9"/>
                      <a:pt x="737" y="146"/>
                      <a:pt x="770" y="289"/>
                    </a:cubicBezTo>
                    <a:lnTo>
                      <a:pt x="3098" y="289"/>
                    </a:lnTo>
                    <a:cubicBezTo>
                      <a:pt x="3235" y="285"/>
                      <a:pt x="3344" y="409"/>
                      <a:pt x="3341" y="532"/>
                    </a:cubicBezTo>
                    <a:lnTo>
                      <a:pt x="3341" y="1501"/>
                    </a:lnTo>
                    <a:cubicBezTo>
                      <a:pt x="3345" y="1638"/>
                      <a:pt x="3221" y="1747"/>
                      <a:pt x="3098" y="1744"/>
                    </a:cubicBezTo>
                    <a:lnTo>
                      <a:pt x="243" y="1744"/>
                    </a:lnTo>
                    <a:cubicBezTo>
                      <a:pt x="106" y="1748"/>
                      <a:pt x="-3" y="1624"/>
                      <a:pt x="0" y="1501"/>
                    </a:cubicBezTo>
                    <a:lnTo>
                      <a:pt x="0" y="532"/>
                    </a:lnTo>
                    <a:cubicBezTo>
                      <a:pt x="-1" y="511"/>
                      <a:pt x="5" y="479"/>
                      <a:pt x="8" y="470"/>
                    </a:cubicBezTo>
                    <a:cubicBezTo>
                      <a:pt x="3" y="450"/>
                      <a:pt x="-1" y="402"/>
                      <a:pt x="0" y="3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4A8BDA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59" name="文本框 44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4908" y="9033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latin typeface="黑体" panose="02010609060101010101" charset="-122"/>
                    <a:ea typeface="黑体" panose="02010609060101010101" charset="-122"/>
                  </a:rPr>
                  <a:t>4</a:t>
                </a:r>
                <a:endParaRPr lang="en-US" altLang="zh-CN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60" name="文本框 45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4924" y="9656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latin typeface="黑体" panose="02010609060101010101" charset="-122"/>
                    <a:ea typeface="黑体" panose="02010609060101010101" charset="-122"/>
                  </a:rPr>
                  <a:t>随堂检测</a:t>
                </a:r>
                <a:endParaRPr lang="zh-CN" altLang="en-US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14963" y="7057"/>
              <a:ext cx="2812" cy="1625"/>
              <a:chOff x="4534" y="9033"/>
              <a:chExt cx="2812" cy="1625"/>
            </a:xfrm>
          </p:grpSpPr>
          <p:sp>
            <p:nvSpPr>
              <p:cNvPr id="54" name="任意多边形 53"/>
              <p:cNvSpPr/>
              <p:nvPr>
                <p:custDataLst>
                  <p:tags r:id="rId13"/>
                </p:custDataLst>
              </p:nvPr>
            </p:nvSpPr>
            <p:spPr>
              <a:xfrm>
                <a:off x="4534" y="9056"/>
                <a:ext cx="2812" cy="1602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3341" h="1744">
                    <a:moveTo>
                      <a:pt x="0" y="392"/>
                    </a:moveTo>
                    <a:cubicBezTo>
                      <a:pt x="-7" y="172"/>
                      <a:pt x="195" y="-5"/>
                      <a:pt x="392" y="0"/>
                    </a:cubicBezTo>
                    <a:cubicBezTo>
                      <a:pt x="575" y="-9"/>
                      <a:pt x="737" y="146"/>
                      <a:pt x="770" y="289"/>
                    </a:cubicBezTo>
                    <a:lnTo>
                      <a:pt x="3098" y="289"/>
                    </a:lnTo>
                    <a:cubicBezTo>
                      <a:pt x="3235" y="285"/>
                      <a:pt x="3344" y="409"/>
                      <a:pt x="3341" y="532"/>
                    </a:cubicBezTo>
                    <a:lnTo>
                      <a:pt x="3341" y="1501"/>
                    </a:lnTo>
                    <a:cubicBezTo>
                      <a:pt x="3345" y="1638"/>
                      <a:pt x="3221" y="1747"/>
                      <a:pt x="3098" y="1744"/>
                    </a:cubicBezTo>
                    <a:lnTo>
                      <a:pt x="243" y="1744"/>
                    </a:lnTo>
                    <a:cubicBezTo>
                      <a:pt x="106" y="1748"/>
                      <a:pt x="-3" y="1624"/>
                      <a:pt x="0" y="1501"/>
                    </a:cubicBezTo>
                    <a:lnTo>
                      <a:pt x="0" y="532"/>
                    </a:lnTo>
                    <a:cubicBezTo>
                      <a:pt x="-1" y="511"/>
                      <a:pt x="5" y="479"/>
                      <a:pt x="8" y="470"/>
                    </a:cubicBezTo>
                    <a:cubicBezTo>
                      <a:pt x="3" y="450"/>
                      <a:pt x="-1" y="402"/>
                      <a:pt x="0" y="3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4A8BDA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56" name="文本框 48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4597" y="9033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latin typeface="黑体" panose="02010609060101010101" charset="-122"/>
                    <a:ea typeface="黑体" panose="02010609060101010101" charset="-122"/>
                  </a:rPr>
                  <a:t>5</a:t>
                </a:r>
                <a:endParaRPr lang="en-US" altLang="zh-CN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57" name="文本框 49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4599" y="9656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latin typeface="黑体" panose="02010609060101010101" charset="-122"/>
                    <a:ea typeface="黑体" panose="02010609060101010101" charset="-122"/>
                  </a:rPr>
                  <a:t>课堂小结</a:t>
                </a:r>
                <a:endParaRPr lang="zh-CN" altLang="en-US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</p:grp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>
            <p:custDataLst>
              <p:tags r:id="rId1"/>
            </p:custDataLst>
          </p:nvPr>
        </p:nvSpPr>
        <p:spPr>
          <a:xfrm>
            <a:off x="654779" y="1205540"/>
            <a:ext cx="1048733" cy="592667"/>
          </a:xfrm>
          <a:custGeom>
            <a:avLst/>
            <a:gdLst>
              <a:gd name="connsiteX0" fmla="*/ 0 w 1141940"/>
              <a:gd name="connsiteY0" fmla="*/ 0 h 714376"/>
              <a:gd name="connsiteX1" fmla="*/ 784752 w 1141940"/>
              <a:gd name="connsiteY1" fmla="*/ 0 h 714376"/>
              <a:gd name="connsiteX2" fmla="*/ 1141940 w 1141940"/>
              <a:gd name="connsiteY2" fmla="*/ 357188 h 714376"/>
              <a:gd name="connsiteX3" fmla="*/ 1141939 w 1141940"/>
              <a:gd name="connsiteY3" fmla="*/ 357188 h 714376"/>
              <a:gd name="connsiteX4" fmla="*/ 784751 w 1141940"/>
              <a:gd name="connsiteY4" fmla="*/ 714376 h 714376"/>
              <a:gd name="connsiteX5" fmla="*/ 244993 w 1141940"/>
              <a:gd name="connsiteY5" fmla="*/ 714376 h 71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1940" h="714376">
                <a:moveTo>
                  <a:pt x="0" y="0"/>
                </a:moveTo>
                <a:lnTo>
                  <a:pt x="784752" y="0"/>
                </a:lnTo>
                <a:cubicBezTo>
                  <a:pt x="982021" y="0"/>
                  <a:pt x="1141940" y="159919"/>
                  <a:pt x="1141940" y="357188"/>
                </a:cubicBezTo>
                <a:lnTo>
                  <a:pt x="1141939" y="357188"/>
                </a:lnTo>
                <a:cubicBezTo>
                  <a:pt x="1141939" y="554457"/>
                  <a:pt x="982020" y="714376"/>
                  <a:pt x="784751" y="714376"/>
                </a:cubicBezTo>
                <a:lnTo>
                  <a:pt x="244993" y="714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239994" tIns="60958" rIns="121917" bIns="60958" anchor="ctr">
            <a:norm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例</a:t>
            </a:r>
            <a:r>
              <a:rPr lang="en-US" altLang="zh-CN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800" dirty="0" err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41" name="内容占位符 7"/>
              <p:cNvSpPr txBox="1">
                <a:spLocks noChangeArrowheads="1"/>
              </p:cNvSpPr>
              <p:nvPr/>
            </p:nvSpPr>
            <p:spPr bwMode="auto">
              <a:xfrm>
                <a:off x="1744134" y="1070074"/>
                <a:ext cx="9632951" cy="1394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917" tIns="60958" rIns="121917" bIns="60958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zh-CN" sz="2800" b="1" dirty="0">
                    <a:solidFill>
                      <a:srgbClr val="000000"/>
                    </a:solidFill>
                  </a:rPr>
                  <a:t>矩形纸张的长与宽的比为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 panose="02040503050406030204"/>
                          </a:rPr>
                          <m:t>𝟐</m:t>
                        </m:r>
                      </m:e>
                    </m:rad>
                  </m:oMath>
                </a14:m>
                <a:r>
                  <a:rPr lang="zh-CN" altLang="en-US" sz="2800" b="1" dirty="0">
                    <a:solidFill>
                      <a:srgbClr val="000000"/>
                    </a:solidFill>
                  </a:rPr>
                  <a:t>，</a:t>
                </a:r>
                <a:r>
                  <a:rPr lang="zh-CN" altLang="zh-CN" sz="2800" b="1" dirty="0">
                    <a:solidFill>
                      <a:srgbClr val="000000"/>
                    </a:solidFill>
                  </a:rPr>
                  <a:t>沿长边对折，所得的矩形纸张是否</a:t>
                </a:r>
                <a:r>
                  <a:rPr lang="zh-CN" altLang="en-US" sz="2800" b="1" dirty="0">
                    <a:solidFill>
                      <a:srgbClr val="000000"/>
                    </a:solidFill>
                  </a:rPr>
                  <a:t>和</a:t>
                </a:r>
                <a:r>
                  <a:rPr lang="zh-CN" altLang="zh-CN" sz="2800" b="1" dirty="0">
                    <a:solidFill>
                      <a:srgbClr val="000000"/>
                    </a:solidFill>
                  </a:rPr>
                  <a:t>原来的矩形纸</a:t>
                </a:r>
                <a:r>
                  <a:rPr lang="zh-CN" altLang="en-US" sz="2800" b="1" dirty="0">
                    <a:solidFill>
                      <a:srgbClr val="000000"/>
                    </a:solidFill>
                  </a:rPr>
                  <a:t>张</a:t>
                </a:r>
                <a:r>
                  <a:rPr lang="zh-CN" altLang="zh-CN" sz="2800" b="1" dirty="0">
                    <a:solidFill>
                      <a:srgbClr val="000000"/>
                    </a:solidFill>
                  </a:rPr>
                  <a:t>相似</a:t>
                </a:r>
                <a:r>
                  <a:rPr lang="zh-CN" altLang="en-US" sz="2800" b="1" dirty="0">
                    <a:solidFill>
                      <a:srgbClr val="000000"/>
                    </a:solidFill>
                  </a:rPr>
                  <a:t>？</a:t>
                </a:r>
                <a:r>
                  <a:rPr lang="zh-CN" altLang="zh-CN" sz="2800" b="1" dirty="0">
                    <a:solidFill>
                      <a:srgbClr val="000000"/>
                    </a:solidFill>
                  </a:rPr>
                  <a:t>请说明理由</a:t>
                </a:r>
                <a:r>
                  <a:rPr lang="en-US" altLang="zh-CN" sz="2800" b="1" dirty="0">
                    <a:solidFill>
                      <a:srgbClr val="000000"/>
                    </a:solidFill>
                  </a:rPr>
                  <a:t>.</a:t>
                </a:r>
                <a:endParaRPr lang="zh-CN" altLang="zh-CN" sz="28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341" name="内容占位符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4134" y="1070074"/>
                <a:ext cx="9632951" cy="1394993"/>
              </a:xfrm>
              <a:prstGeom prst="rect">
                <a:avLst/>
              </a:prstGeom>
              <a:blipFill rotWithShape="1">
                <a:blip r:embed="rId2"/>
                <a:stretch>
                  <a:fillRect l="-4" t="-7" r="4" b="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/>
          <p:cNvGrpSpPr/>
          <p:nvPr/>
        </p:nvGrpSpPr>
        <p:grpSpPr>
          <a:xfrm>
            <a:off x="3959147" y="3140968"/>
            <a:ext cx="3432997" cy="1685802"/>
            <a:chOff x="5459483" y="3219821"/>
            <a:chExt cx="3432997" cy="1685802"/>
          </a:xfrm>
        </p:grpSpPr>
        <p:sp>
          <p:nvSpPr>
            <p:cNvPr id="11" name="矩形 10"/>
            <p:cNvSpPr/>
            <p:nvPr/>
          </p:nvSpPr>
          <p:spPr>
            <a:xfrm>
              <a:off x="5796136" y="3507854"/>
              <a:ext cx="2736304" cy="1152128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prstDash val="soli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0" algn="ctr" eaLnBrk="0" hangingPunct="0">
                <a:lnSpc>
                  <a:spcPct val="150000"/>
                </a:lnSpc>
                <a:spcBef>
                  <a:spcPct val="50000"/>
                </a:spcBef>
              </a:pPr>
              <a:endParaRPr lang="zh-CN" altLang="en-US" sz="2400" b="1" dirty="0">
                <a:latin typeface="+mn-ea"/>
                <a:sym typeface="Calibri" panose="020F050202020403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478294" y="3219822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endParaRPr lang="zh-CN" altLang="en-US" sz="2400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8484996" y="3219821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D</a:t>
              </a:r>
              <a:endParaRPr lang="zh-CN" altLang="en-US" sz="2400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8460432" y="4443958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lang="zh-CN" altLang="en-US" sz="2400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5459483" y="4443958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endParaRPr lang="zh-CN" altLang="en-US" sz="2400" dirty="0"/>
            </a:p>
          </p:txBody>
        </p:sp>
      </p:grp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>
                <a:spLocks noChangeArrowheads="1"/>
              </p:cNvSpPr>
              <p:nvPr/>
            </p:nvSpPr>
            <p:spPr bwMode="auto">
              <a:xfrm>
                <a:off x="1055440" y="1268760"/>
                <a:ext cx="10561671" cy="3557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917" tIns="60958" rIns="121917" bIns="6095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黑体" panose="02010609060101010101" charset="-122"/>
                    <a:ea typeface="黑体" panose="02010609060101010101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沿长边对折后所得的矩形纸张和原来的矩形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纸张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相似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.</a:t>
                </a:r>
                <a:endParaRPr lang="zh-CN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理由如下：如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右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图，</a:t>
                </a:r>
                <a:endParaRPr lang="zh-CN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 algn="just" eaLnBrk="1" hangingPunct="1">
                  <a:lnSpc>
                    <a:spcPct val="150000"/>
                  </a:lnSpc>
                </a:pP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原来的纸张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为矩形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ABCD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𝑩𝑪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𝑨𝑩</m:t>
                        </m:r>
                      </m:den>
                    </m:f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radPr>
                      <m:deg/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.</a:t>
                </a:r>
                <a:endParaRPr lang="zh-CN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 algn="just" eaLnBrk="1" hangingPunct="1">
                  <a:lnSpc>
                    <a:spcPct val="150000"/>
                  </a:lnSpc>
                </a:pP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连接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AD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的中点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F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endParaRPr lang="zh-CN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 algn="just" eaLnBrk="1" hangingPunct="1">
                  <a:lnSpc>
                    <a:spcPct val="150000"/>
                  </a:lnSpc>
                </a:pP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EF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就把矩形分为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全等的两个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矩形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.</a:t>
                </a:r>
                <a:endParaRPr lang="zh-CN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5440" y="1268760"/>
                <a:ext cx="10561671" cy="3557060"/>
              </a:xfrm>
              <a:prstGeom prst="rect">
                <a:avLst/>
              </a:prstGeom>
              <a:blipFill rotWithShape="1">
                <a:blip r:embed="rId1"/>
                <a:stretch>
                  <a:fillRect l="-1" t="-1" r="4" b="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9523679" y="1923431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endParaRPr lang="zh-CN" altLang="en-US" sz="2400" dirty="0"/>
          </a:p>
        </p:txBody>
      </p:sp>
      <p:cxnSp>
        <p:nvCxnSpPr>
          <p:cNvPr id="7" name="直接连接符 6"/>
          <p:cNvCxnSpPr>
            <a:stCxn id="9" idx="2"/>
            <a:endCxn id="9" idx="0"/>
          </p:cNvCxnSpPr>
          <p:nvPr/>
        </p:nvCxnSpPr>
        <p:spPr>
          <a:xfrm flipV="1">
            <a:off x="9739703" y="2336186"/>
            <a:ext cx="0" cy="19183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8034898" y="1953300"/>
            <a:ext cx="3432997" cy="2546862"/>
            <a:chOff x="5459483" y="2358761"/>
            <a:chExt cx="3432997" cy="2546862"/>
          </a:xfrm>
        </p:grpSpPr>
        <p:sp>
          <p:nvSpPr>
            <p:cNvPr id="9" name="矩形 8"/>
            <p:cNvSpPr/>
            <p:nvPr/>
          </p:nvSpPr>
          <p:spPr>
            <a:xfrm>
              <a:off x="5796033" y="2741666"/>
              <a:ext cx="2736215" cy="1918335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prstDash val="soli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marL="0" algn="ctr" eaLnBrk="0" hangingPunct="0">
                <a:lnSpc>
                  <a:spcPct val="150000"/>
                </a:lnSpc>
                <a:spcBef>
                  <a:spcPct val="50000"/>
                </a:spcBef>
              </a:pPr>
              <a:endParaRPr lang="zh-CN" altLang="en-US" sz="2400" b="1" dirty="0">
                <a:latin typeface="+mn-ea"/>
                <a:sym typeface="Calibri" panose="020F050202020403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78294" y="2358762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endParaRPr lang="zh-CN" altLang="en-US" sz="2400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8484996" y="2358761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D</a:t>
              </a:r>
              <a:endParaRPr lang="zh-CN" altLang="en-US" sz="24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8460432" y="4443958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lang="zh-CN" altLang="en-US" sz="2400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5459483" y="4443958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endParaRPr lang="zh-CN" altLang="en-US" sz="2400" dirty="0"/>
            </a:p>
          </p:txBody>
        </p:sp>
      </p:grpSp>
      <p:sp>
        <p:nvSpPr>
          <p:cNvPr id="14" name="矩形 13"/>
          <p:cNvSpPr/>
          <p:nvPr/>
        </p:nvSpPr>
        <p:spPr>
          <a:xfrm>
            <a:off x="9523679" y="415289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zh-CN" altLang="en-US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911424" y="1268760"/>
                <a:ext cx="9702882" cy="1276809"/>
              </a:xfrm>
              <a:prstGeom prst="rect">
                <a:avLst/>
              </a:prstGeom>
              <a:noFill/>
            </p:spPr>
            <p:txBody>
              <a:bodyPr wrap="square" lIns="72567" tIns="36283" rIns="72567" bIns="36283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在矩形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ABFE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中，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∵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𝑨𝑩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𝑩𝑭</m:t>
                        </m:r>
                      </m:den>
                    </m:f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f>
                      <m:f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𝑨𝑩</m:t>
                        </m:r>
                      </m:num>
                      <m:den>
                        <m:f>
                          <m:fPr>
                            <m:ctrlPr>
                              <a:rPr lang="zh-CN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fPr>
                          <m:num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𝑩𝑪</m:t>
                        </m:r>
                      </m:den>
                    </m:f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f>
                      <m:f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radPr>
                      <m:deg/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𝟐</m:t>
                        </m:r>
                      </m:e>
                    </m:rad>
                  </m:oMath>
                </a14:m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𝑨𝑩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𝑩𝑭</m:t>
                        </m:r>
                      </m:den>
                    </m:f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f>
                      <m:f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𝑩𝑪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𝑨𝑩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endParaRPr lang="zh-CN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24" y="1268760"/>
                <a:ext cx="9702882" cy="1276809"/>
              </a:xfrm>
              <a:prstGeom prst="rect">
                <a:avLst/>
              </a:prstGeom>
              <a:blipFill rotWithShape="1">
                <a:blip r:embed="rId1"/>
                <a:stretch>
                  <a:fillRect l="-2" t="-2" r="3" b="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923097" y="2492896"/>
            <a:ext cx="7836914" cy="637788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即矩形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ABFE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与矩形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BCDA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的对应边成比例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zh-CN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3096" y="3478712"/>
            <a:ext cx="6305515" cy="1284119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而两个矩形的对应角相等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zh-CN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所以矩形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ABFE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与矩形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BCDA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相似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zh-CN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451924" y="2780928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endParaRPr lang="zh-CN" altLang="en-US" sz="2400" dirty="0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9667948" y="3193683"/>
            <a:ext cx="0" cy="19183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7963143" y="2810797"/>
            <a:ext cx="3432997" cy="2546862"/>
            <a:chOff x="5459483" y="2358761"/>
            <a:chExt cx="3432997" cy="2546862"/>
          </a:xfrm>
        </p:grpSpPr>
        <p:sp>
          <p:nvSpPr>
            <p:cNvPr id="9" name="矩形 8"/>
            <p:cNvSpPr/>
            <p:nvPr/>
          </p:nvSpPr>
          <p:spPr>
            <a:xfrm>
              <a:off x="5796033" y="2741666"/>
              <a:ext cx="2736215" cy="1918335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prstDash val="soli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marL="0" algn="ctr" eaLnBrk="0" hangingPunct="0">
                <a:lnSpc>
                  <a:spcPct val="150000"/>
                </a:lnSpc>
                <a:spcBef>
                  <a:spcPct val="50000"/>
                </a:spcBef>
              </a:pPr>
              <a:endParaRPr lang="zh-CN" altLang="en-US" sz="2400" b="1" dirty="0">
                <a:latin typeface="+mn-ea"/>
                <a:sym typeface="Calibri" panose="020F050202020403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78294" y="2358762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endParaRPr lang="zh-CN" altLang="en-US" sz="2400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8484996" y="2358761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D</a:t>
              </a:r>
              <a:endParaRPr lang="zh-CN" altLang="en-US" sz="24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8460432" y="4443958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lang="zh-CN" altLang="en-US" sz="2400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5459483" y="4443958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endParaRPr lang="zh-CN" altLang="en-US" sz="2400" dirty="0"/>
            </a:p>
          </p:txBody>
        </p:sp>
      </p:grpSp>
      <p:sp>
        <p:nvSpPr>
          <p:cNvPr id="14" name="矩形 13"/>
          <p:cNvSpPr/>
          <p:nvPr/>
        </p:nvSpPr>
        <p:spPr>
          <a:xfrm>
            <a:off x="9451924" y="5010393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zh-CN" altLang="en-US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5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4656088" y="1772890"/>
            <a:ext cx="1512887" cy="14398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2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正方形</a:t>
            </a:r>
            <a:endParaRPr lang="zh-CN" altLang="en-US" sz="32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5087888" y="3068290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4008388" y="2211040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29"/>
          <p:cNvSpPr>
            <a:spLocks noChangeArrowheads="1"/>
          </p:cNvSpPr>
          <p:nvPr/>
        </p:nvSpPr>
        <p:spPr bwMode="auto">
          <a:xfrm>
            <a:off x="7824738" y="980728"/>
            <a:ext cx="1871662" cy="2808287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2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菱形</a:t>
            </a:r>
            <a:endParaRPr lang="zh-CN" altLang="en-US" sz="32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7608838" y="2780953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7608838" y="1339503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1344995" y="1218902"/>
            <a:ext cx="3816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它们相似吗？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33"/>
          <p:cNvSpPr>
            <a:spLocks noChangeArrowheads="1"/>
          </p:cNvSpPr>
          <p:nvPr/>
        </p:nvSpPr>
        <p:spPr bwMode="auto">
          <a:xfrm>
            <a:off x="4656088" y="3995606"/>
            <a:ext cx="1512887" cy="14398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2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正方形</a:t>
            </a:r>
            <a:endParaRPr lang="zh-CN" altLang="en-US" sz="32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5087888" y="5291006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4008388" y="4433756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7391350" y="4276594"/>
            <a:ext cx="2016125" cy="11509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2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矩形</a:t>
            </a:r>
            <a:endParaRPr lang="zh-CN" altLang="en-US" sz="32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8102723" y="5291006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6959550" y="4498844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1415729" y="3367467"/>
            <a:ext cx="3168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它们呢？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 animBg="1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2908" y="1563057"/>
            <a:ext cx="9013571" cy="65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观察下列图形，与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(1)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是相似多边形的是哪个？</a:t>
            </a:r>
            <a:endParaRPr lang="zh-CN" altLang="en-US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601220" y="2615815"/>
            <a:ext cx="1295055" cy="747442"/>
            <a:chOff x="1019461" y="2949756"/>
            <a:chExt cx="1295055" cy="747442"/>
          </a:xfrm>
        </p:grpSpPr>
        <p:sp>
          <p:nvSpPr>
            <p:cNvPr id="8" name="矩形 7"/>
            <p:cNvSpPr/>
            <p:nvPr/>
          </p:nvSpPr>
          <p:spPr bwMode="auto">
            <a:xfrm>
              <a:off x="1471678" y="3255901"/>
              <a:ext cx="842838" cy="441297"/>
            </a:xfrm>
            <a:prstGeom prst="rect">
              <a:avLst/>
            </a:prstGeom>
            <a:noFill/>
            <a:ln w="1905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19461" y="3309986"/>
              <a:ext cx="5632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+mn-lt"/>
                </a:rPr>
                <a:t>1.5</a:t>
              </a:r>
              <a:endParaRPr lang="zh-CN" altLang="en-US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26978" y="2949756"/>
              <a:ext cx="384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+mn-lt"/>
                </a:rPr>
                <a:t>3</a:t>
              </a:r>
              <a:endParaRPr lang="zh-CN" altLang="en-US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704676" y="2355145"/>
            <a:ext cx="984270" cy="1049412"/>
            <a:chOff x="649767" y="1059444"/>
            <a:chExt cx="984270" cy="1049412"/>
          </a:xfrm>
        </p:grpSpPr>
        <p:sp>
          <p:nvSpPr>
            <p:cNvPr id="12" name="TextBox 11"/>
            <p:cNvSpPr txBox="1"/>
            <p:nvPr/>
          </p:nvSpPr>
          <p:spPr>
            <a:xfrm>
              <a:off x="1066099" y="1059444"/>
              <a:ext cx="4532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+mn-lt"/>
                </a:rPr>
                <a:t>3</a:t>
              </a:r>
              <a:endParaRPr lang="zh-CN" altLang="en-US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9767" y="1612781"/>
              <a:ext cx="384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+mn-lt"/>
                </a:rPr>
                <a:t>3</a:t>
              </a:r>
              <a:endParaRPr lang="zh-CN" altLang="en-US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891243" y="1366062"/>
              <a:ext cx="742794" cy="742794"/>
            </a:xfrm>
            <a:prstGeom prst="rect">
              <a:avLst/>
            </a:prstGeom>
            <a:noFill/>
            <a:ln w="1905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161060" y="2629344"/>
            <a:ext cx="845923" cy="877929"/>
            <a:chOff x="5251704" y="1275365"/>
            <a:chExt cx="845923" cy="877929"/>
          </a:xfrm>
        </p:grpSpPr>
        <p:sp>
          <p:nvSpPr>
            <p:cNvPr id="16" name="TextBox 15"/>
            <p:cNvSpPr txBox="1"/>
            <p:nvPr/>
          </p:nvSpPr>
          <p:spPr>
            <a:xfrm>
              <a:off x="5289584" y="1783962"/>
              <a:ext cx="384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+mn-lt"/>
                </a:rPr>
                <a:t>2</a:t>
              </a:r>
              <a:endParaRPr lang="zh-CN" altLang="en-US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51704" y="1275365"/>
              <a:ext cx="5632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+mn-lt"/>
                </a:rPr>
                <a:t>2</a:t>
              </a:r>
              <a:endParaRPr lang="zh-CN" altLang="en-US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8" name="菱形 17"/>
            <p:cNvSpPr/>
            <p:nvPr/>
          </p:nvSpPr>
          <p:spPr bwMode="auto">
            <a:xfrm>
              <a:off x="5301736" y="1397463"/>
              <a:ext cx="795891" cy="612056"/>
            </a:xfrm>
            <a:prstGeom prst="diamond">
              <a:avLst/>
            </a:prstGeom>
            <a:noFill/>
            <a:ln w="1905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432868" y="2436761"/>
            <a:ext cx="850198" cy="998504"/>
            <a:chOff x="2444502" y="1175209"/>
            <a:chExt cx="850198" cy="998504"/>
          </a:xfrm>
        </p:grpSpPr>
        <p:sp>
          <p:nvSpPr>
            <p:cNvPr id="20" name="六边形 19"/>
            <p:cNvSpPr/>
            <p:nvPr/>
          </p:nvSpPr>
          <p:spPr bwMode="auto">
            <a:xfrm>
              <a:off x="2590132" y="1497016"/>
              <a:ext cx="677394" cy="583960"/>
            </a:xfrm>
            <a:prstGeom prst="hexagon">
              <a:avLst/>
            </a:prstGeom>
            <a:noFill/>
            <a:ln w="1905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31466" y="1175209"/>
              <a:ext cx="5632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+mn-lt"/>
                </a:rPr>
                <a:t>2</a:t>
              </a:r>
              <a:endParaRPr lang="zh-CN" altLang="en-US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44502" y="1804381"/>
              <a:ext cx="394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+mn-lt"/>
                </a:rPr>
                <a:t>2</a:t>
              </a:r>
              <a:endParaRPr lang="zh-CN" altLang="en-US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691310" y="2499161"/>
            <a:ext cx="926618" cy="928464"/>
            <a:chOff x="4242038" y="2892358"/>
            <a:chExt cx="926618" cy="928464"/>
          </a:xfrm>
        </p:grpSpPr>
        <p:sp>
          <p:nvSpPr>
            <p:cNvPr id="24" name="矩形 23"/>
            <p:cNvSpPr/>
            <p:nvPr/>
          </p:nvSpPr>
          <p:spPr bwMode="auto">
            <a:xfrm>
              <a:off x="4242038" y="3234797"/>
              <a:ext cx="563861" cy="586025"/>
            </a:xfrm>
            <a:prstGeom prst="rect">
              <a:avLst/>
            </a:prstGeom>
            <a:noFill/>
            <a:ln w="1905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91215" y="2892358"/>
              <a:ext cx="384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+mn-lt"/>
                </a:rPr>
                <a:t>2</a:t>
              </a:r>
              <a:endParaRPr lang="zh-CN" altLang="en-US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83727" y="3361540"/>
              <a:ext cx="384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+mn-lt"/>
                </a:rPr>
                <a:t>2</a:t>
              </a:r>
              <a:endParaRPr lang="zh-CN" altLang="en-US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992708" y="3436426"/>
            <a:ext cx="694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74578" y="3436426"/>
            <a:ext cx="694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77084" y="3435265"/>
            <a:ext cx="694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49292" y="3436426"/>
            <a:ext cx="694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61460" y="3436426"/>
            <a:ext cx="694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36843" y="3918294"/>
            <a:ext cx="1032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边数不同</a:t>
            </a:r>
            <a:endParaRPr lang="zh-CN" altLang="en-US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94458" y="3931714"/>
            <a:ext cx="1417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对应角不相等</a:t>
            </a:r>
            <a:endParaRPr lang="zh-CN" altLang="en-US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696788" y="4028246"/>
            <a:ext cx="2143699" cy="883260"/>
            <a:chOff x="5796136" y="3363838"/>
            <a:chExt cx="2143699" cy="883260"/>
          </a:xfrm>
        </p:grpSpPr>
        <p:sp>
          <p:nvSpPr>
            <p:cNvPr id="35" name="TextBox 34"/>
            <p:cNvSpPr txBox="1"/>
            <p:nvPr/>
          </p:nvSpPr>
          <p:spPr>
            <a:xfrm>
              <a:off x="5942718" y="3363838"/>
              <a:ext cx="1725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对应边</a:t>
              </a:r>
              <a:endPara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96136" y="3723878"/>
              <a:ext cx="21436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不成比例</a:t>
              </a:r>
              <a:endPara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C:\Users\RZJY\Desktop\对号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538" y="4202548"/>
            <a:ext cx="5048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88269" y="2126369"/>
            <a:ext cx="8940179" cy="65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/>
              <a:t>与相似三角形类似，相似多边形有以下性质：</a:t>
            </a:r>
            <a:endParaRPr lang="en-US" altLang="zh-CN" sz="2800" b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495601" y="3133935"/>
            <a:ext cx="7416800" cy="130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      相似多边形的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周长之比等于相似比；面积之比等于相似比的平方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0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flipH="1">
            <a:off x="2100866" y="991868"/>
            <a:ext cx="4715214" cy="573617"/>
          </a:xfrm>
          <a:prstGeom prst="roundRect">
            <a:avLst>
              <a:gd name="adj" fmla="val 4768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1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flipH="1">
            <a:off x="695400" y="981285"/>
            <a:ext cx="2053167" cy="584200"/>
          </a:xfrm>
          <a:prstGeom prst="roundRect">
            <a:avLst>
              <a:gd name="adj" fmla="val 47681"/>
            </a:avLst>
          </a:prstGeom>
          <a:gradFill rotWithShape="1">
            <a:gsLst>
              <a:gs pos="100000">
                <a:schemeClr val="accent5">
                  <a:lumMod val="60000"/>
                  <a:lumOff val="40000"/>
                </a:schemeClr>
              </a:gs>
              <a:gs pos="100000">
                <a:srgbClr val="FF0A00"/>
              </a:gs>
              <a:gs pos="100000">
                <a:srgbClr val="FF12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6" name="文本框 27"/>
          <p:cNvSpPr txBox="1"/>
          <p:nvPr>
            <p:custDataLst>
              <p:tags r:id="rId3"/>
            </p:custDataLst>
          </p:nvPr>
        </p:nvSpPr>
        <p:spPr>
          <a:xfrm>
            <a:off x="906644" y="983241"/>
            <a:ext cx="1449436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知识点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197" name="文本框 28"/>
          <p:cNvSpPr txBox="1"/>
          <p:nvPr>
            <p:custDataLst>
              <p:tags r:id="rId4"/>
            </p:custDataLst>
          </p:nvPr>
        </p:nvSpPr>
        <p:spPr>
          <a:xfrm>
            <a:off x="3131221" y="979420"/>
            <a:ext cx="390088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相似多边形的性质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201" name="AutoShape 11"/>
          <p:cNvSpPr/>
          <p:nvPr>
            <p:custDataLst>
              <p:tags r:id="rId5"/>
            </p:custDataLst>
          </p:nvPr>
        </p:nvSpPr>
        <p:spPr>
          <a:xfrm>
            <a:off x="2342167" y="847936"/>
            <a:ext cx="768351" cy="776816"/>
          </a:xfrm>
          <a:prstGeom prst="diamond">
            <a:avLst/>
          </a:prstGeom>
          <a:solidFill>
            <a:srgbClr val="F4BE96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 anchorCtr="0"/>
          <a:lstStyle/>
          <a:p>
            <a:pPr algn="ctr" eaLnBrk="0" hangingPunct="0"/>
            <a:r>
              <a:rPr lang="en-US" altLang="ko-KR" sz="3200" b="1" dirty="0">
                <a:solidFill>
                  <a:schemeClr val="tx1"/>
                </a:solidFill>
                <a:latin typeface="Calibri" panose="020F0502020204030204" pitchFamily="34" charset="0"/>
                <a:ea typeface="Gulim" panose="020B0604020202020204" pitchFamily="34" charset="-127"/>
              </a:rPr>
              <a:t>2</a:t>
            </a:r>
            <a:endParaRPr lang="en-US" altLang="ko-KR" sz="3200" b="1" dirty="0">
              <a:solidFill>
                <a:schemeClr val="tx1"/>
              </a:solidFill>
              <a:latin typeface="Calibri" panose="020F0502020204030204" pitchFamily="34" charset="0"/>
              <a:ea typeface="Gulim" panose="020B0604020202020204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内容占位符 7"/>
          <p:cNvSpPr txBox="1">
            <a:spLocks noChangeArrowheads="1"/>
          </p:cNvSpPr>
          <p:nvPr/>
        </p:nvSpPr>
        <p:spPr bwMode="auto">
          <a:xfrm>
            <a:off x="1801411" y="1196752"/>
            <a:ext cx="9560984" cy="329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defTabSz="91440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已知，如图，梯形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ABCD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与梯形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A′B′C′D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相似，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AD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∥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BC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A′D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′∥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B′C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，∠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＝∠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AD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defTabSz="91440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A′D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AB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B′C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12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，∠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60°. 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defTabSz="91440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(1)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求梯形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ABCD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与梯形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A′B′C′D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的相似比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的值；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defTabSz="91440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(2)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求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A′B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BC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的长；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defTabSz="91440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(3)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求∠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的大小．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任意多边形 25"/>
          <p:cNvSpPr/>
          <p:nvPr>
            <p:custDataLst>
              <p:tags r:id="rId1"/>
            </p:custDataLst>
          </p:nvPr>
        </p:nvSpPr>
        <p:spPr bwMode="auto">
          <a:xfrm>
            <a:off x="719667" y="1253160"/>
            <a:ext cx="1077384" cy="582083"/>
          </a:xfrm>
          <a:custGeom>
            <a:avLst/>
            <a:gdLst>
              <a:gd name="T0" fmla="*/ 0 w 1186765"/>
              <a:gd name="T1" fmla="*/ 0 h 714376"/>
              <a:gd name="T2" fmla="*/ 1 w 1186765"/>
              <a:gd name="T3" fmla="*/ 0 h 714376"/>
              <a:gd name="T4" fmla="*/ 1 w 1186765"/>
              <a:gd name="T5" fmla="*/ 1 h 714376"/>
              <a:gd name="T6" fmla="*/ 1 w 1186765"/>
              <a:gd name="T7" fmla="*/ 1 h 714376"/>
              <a:gd name="T8" fmla="*/ 1 w 1186765"/>
              <a:gd name="T9" fmla="*/ 1 h 714376"/>
              <a:gd name="T10" fmla="*/ 1 w 1186765"/>
              <a:gd name="T11" fmla="*/ 1 h 7143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86765"/>
              <a:gd name="T19" fmla="*/ 0 h 714376"/>
              <a:gd name="T20" fmla="*/ 1186765 w 1186765"/>
              <a:gd name="T21" fmla="*/ 714376 h 7143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86765" h="714376">
                <a:moveTo>
                  <a:pt x="0" y="0"/>
                </a:moveTo>
                <a:lnTo>
                  <a:pt x="829577" y="0"/>
                </a:lnTo>
                <a:cubicBezTo>
                  <a:pt x="1026846" y="0"/>
                  <a:pt x="1186765" y="159919"/>
                  <a:pt x="1186765" y="357188"/>
                </a:cubicBezTo>
                <a:lnTo>
                  <a:pt x="1186764" y="357188"/>
                </a:lnTo>
                <a:cubicBezTo>
                  <a:pt x="1186764" y="554457"/>
                  <a:pt x="1026845" y="714376"/>
                  <a:pt x="829576" y="714376"/>
                </a:cubicBezTo>
                <a:lnTo>
                  <a:pt x="244993" y="714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39994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例</a:t>
            </a:r>
            <a:r>
              <a:rPr lang="en-US" altLang="zh-CN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929072" y="3718303"/>
            <a:ext cx="4577203" cy="1797878"/>
            <a:chOff x="4335597" y="3180913"/>
            <a:chExt cx="4577203" cy="1797878"/>
          </a:xfrm>
        </p:grpSpPr>
        <p:sp>
          <p:nvSpPr>
            <p:cNvPr id="8" name="TextBox 7"/>
            <p:cNvSpPr txBox="1"/>
            <p:nvPr/>
          </p:nvSpPr>
          <p:spPr>
            <a:xfrm>
              <a:off x="4716016" y="3395776"/>
              <a:ext cx="4532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b="1" dirty="0">
                  <a:solidFill>
                    <a:srgbClr val="FF0000"/>
                  </a:solidFill>
                </a:rPr>
                <a:t>4</a:t>
              </a:r>
              <a:endParaRPr lang="zh-CN" altLang="en-US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35597" y="3847859"/>
              <a:ext cx="4532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b="1" dirty="0">
                  <a:solidFill>
                    <a:srgbClr val="FF0000"/>
                  </a:solidFill>
                </a:rPr>
                <a:t>6</a:t>
              </a:r>
              <a:endParaRPr lang="zh-CN" altLang="en-US" sz="22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35597" y="3219822"/>
              <a:ext cx="4577203" cy="1728192"/>
              <a:chOff x="4335597" y="3219822"/>
              <a:chExt cx="4577203" cy="1728192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4335597" y="3474922"/>
                <a:ext cx="4268851" cy="1117639"/>
                <a:chOff x="4335597" y="3474922"/>
                <a:chExt cx="4268851" cy="1117639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340370" y="3507854"/>
                  <a:ext cx="52443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200" b="1" i="1" dirty="0">
                      <a:latin typeface="+mn-lt"/>
                    </a:rPr>
                    <a:t>A</a:t>
                  </a:r>
                  <a:endParaRPr lang="zh-CN" altLang="en-US" sz="2200" b="1" i="1" dirty="0">
                    <a:latin typeface="+mn-lt"/>
                  </a:endParaRPr>
                </a:p>
              </p:txBody>
            </p:sp>
            <p:grpSp>
              <p:nvGrpSpPr>
                <p:cNvPr id="19" name="组合 18"/>
                <p:cNvGrpSpPr/>
                <p:nvPr/>
              </p:nvGrpSpPr>
              <p:grpSpPr>
                <a:xfrm>
                  <a:off x="4666158" y="3507854"/>
                  <a:ext cx="3938290" cy="1080120"/>
                  <a:chOff x="2195736" y="3867894"/>
                  <a:chExt cx="3938290" cy="1080120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3969617" y="3867894"/>
                    <a:ext cx="2164409" cy="1080120"/>
                    <a:chOff x="4927871" y="51470"/>
                    <a:chExt cx="2164409" cy="1080120"/>
                  </a:xfrm>
                </p:grpSpPr>
                <p:cxnSp>
                  <p:nvCxnSpPr>
                    <p:cNvPr id="29" name="直接连接符 28"/>
                    <p:cNvCxnSpPr/>
                    <p:nvPr/>
                  </p:nvCxnSpPr>
                  <p:spPr>
                    <a:xfrm>
                      <a:off x="4927871" y="51470"/>
                      <a:ext cx="868265" cy="0"/>
                    </a:xfrm>
                    <a:prstGeom prst="line">
                      <a:avLst/>
                    </a:prstGeom>
                    <a:ln w="190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直接连接符 29"/>
                    <p:cNvCxnSpPr/>
                    <p:nvPr/>
                  </p:nvCxnSpPr>
                  <p:spPr>
                    <a:xfrm>
                      <a:off x="4927871" y="51470"/>
                      <a:ext cx="0" cy="1080120"/>
                    </a:xfrm>
                    <a:prstGeom prst="line">
                      <a:avLst/>
                    </a:prstGeom>
                    <a:ln w="190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直接连接符 30"/>
                    <p:cNvCxnSpPr/>
                    <p:nvPr/>
                  </p:nvCxnSpPr>
                  <p:spPr>
                    <a:xfrm>
                      <a:off x="4927871" y="1131590"/>
                      <a:ext cx="2164409" cy="0"/>
                    </a:xfrm>
                    <a:prstGeom prst="line">
                      <a:avLst/>
                    </a:prstGeom>
                    <a:ln w="190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直接连接符 31"/>
                    <p:cNvCxnSpPr/>
                    <p:nvPr/>
                  </p:nvCxnSpPr>
                  <p:spPr>
                    <a:xfrm>
                      <a:off x="5796136" y="51470"/>
                      <a:ext cx="1296144" cy="1080120"/>
                    </a:xfrm>
                    <a:prstGeom prst="line">
                      <a:avLst/>
                    </a:prstGeom>
                    <a:ln w="190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" name="组合 23"/>
                  <p:cNvGrpSpPr/>
                  <p:nvPr/>
                </p:nvGrpSpPr>
                <p:grpSpPr>
                  <a:xfrm>
                    <a:off x="2195736" y="4137954"/>
                    <a:ext cx="1083600" cy="540000"/>
                    <a:chOff x="4927871" y="51470"/>
                    <a:chExt cx="2164409" cy="1080120"/>
                  </a:xfrm>
                </p:grpSpPr>
                <p:cxnSp>
                  <p:nvCxnSpPr>
                    <p:cNvPr id="25" name="直接连接符 24"/>
                    <p:cNvCxnSpPr/>
                    <p:nvPr/>
                  </p:nvCxnSpPr>
                  <p:spPr>
                    <a:xfrm>
                      <a:off x="4927871" y="51470"/>
                      <a:ext cx="868265" cy="0"/>
                    </a:xfrm>
                    <a:prstGeom prst="line">
                      <a:avLst/>
                    </a:prstGeom>
                    <a:ln w="190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直接连接符 25"/>
                    <p:cNvCxnSpPr/>
                    <p:nvPr/>
                  </p:nvCxnSpPr>
                  <p:spPr>
                    <a:xfrm>
                      <a:off x="4927871" y="51470"/>
                      <a:ext cx="0" cy="1080120"/>
                    </a:xfrm>
                    <a:prstGeom prst="line">
                      <a:avLst/>
                    </a:prstGeom>
                    <a:ln w="190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直接连接符 26"/>
                    <p:cNvCxnSpPr/>
                    <p:nvPr/>
                  </p:nvCxnSpPr>
                  <p:spPr>
                    <a:xfrm>
                      <a:off x="4927871" y="1131590"/>
                      <a:ext cx="2164409" cy="0"/>
                    </a:xfrm>
                    <a:prstGeom prst="line">
                      <a:avLst/>
                    </a:prstGeom>
                    <a:ln w="190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直接连接符 27"/>
                    <p:cNvCxnSpPr/>
                    <p:nvPr/>
                  </p:nvCxnSpPr>
                  <p:spPr>
                    <a:xfrm>
                      <a:off x="5796136" y="51470"/>
                      <a:ext cx="1296144" cy="1080120"/>
                    </a:xfrm>
                    <a:prstGeom prst="line">
                      <a:avLst/>
                    </a:prstGeom>
                    <a:ln w="190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5076056" y="3474922"/>
                  <a:ext cx="52443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200" b="1" i="1" dirty="0"/>
                    <a:t>D</a:t>
                  </a:r>
                  <a:endParaRPr lang="zh-CN" altLang="en-US" sz="2200" b="1" i="1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5652120" y="4155926"/>
                  <a:ext cx="52443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200" b="1" i="1" dirty="0"/>
                    <a:t>C</a:t>
                  </a:r>
                  <a:endParaRPr lang="zh-CN" altLang="en-US" sz="2200" b="1" i="1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4335597" y="4161674"/>
                  <a:ext cx="52443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200" b="1" i="1" dirty="0"/>
                    <a:t>B</a:t>
                  </a:r>
                  <a:endParaRPr lang="zh-CN" altLang="en-US" sz="2200" b="1" i="1" dirty="0"/>
                </a:p>
              </p:txBody>
            </p:sp>
          </p:grpSp>
          <p:sp>
            <p:nvSpPr>
              <p:cNvPr id="14" name="矩形 13"/>
              <p:cNvSpPr/>
              <p:nvPr/>
            </p:nvSpPr>
            <p:spPr>
              <a:xfrm>
                <a:off x="6135856" y="3219822"/>
                <a:ext cx="45236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200" b="1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A′</a:t>
                </a:r>
                <a:endParaRPr lang="zh-CN" altLang="en-US" sz="2200" dirty="0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7288044" y="3219822"/>
                <a:ext cx="46839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200" b="1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D′</a:t>
                </a:r>
                <a:endParaRPr lang="zh-CN" altLang="en-US" sz="2200" dirty="0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8460432" y="4517127"/>
                <a:ext cx="45236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200" b="1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C′</a:t>
                </a:r>
                <a:endParaRPr lang="zh-CN" altLang="en-US" sz="2200" dirty="0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6012160" y="4517127"/>
                <a:ext cx="45236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200" b="1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B′</a:t>
                </a:r>
                <a:endParaRPr lang="zh-CN" altLang="en-US" sz="2200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783869" y="3180913"/>
              <a:ext cx="4532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b="1" dirty="0">
                  <a:solidFill>
                    <a:srgbClr val="FF0000"/>
                  </a:solidFill>
                </a:rPr>
                <a:t>6</a:t>
              </a:r>
              <a:endParaRPr lang="zh-CN" altLang="en-US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81682" y="4547904"/>
              <a:ext cx="78230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b="1" dirty="0">
                  <a:solidFill>
                    <a:srgbClr val="FF0000"/>
                  </a:solidFill>
                </a:rPr>
                <a:t>12</a:t>
              </a:r>
              <a:endParaRPr lang="zh-CN" altLang="en-US" sz="22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>
                <a:spLocks noChangeArrowheads="1"/>
              </p:cNvSpPr>
              <p:nvPr/>
            </p:nvSpPr>
            <p:spPr bwMode="auto">
              <a:xfrm>
                <a:off x="1764132" y="3530266"/>
                <a:ext cx="5391609" cy="978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917" tIns="60958" rIns="121917" bIns="6095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黑体" panose="02010609060101010101" charset="-122"/>
                    <a:ea typeface="黑体" panose="02010609060101010101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相似比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k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𝑨𝑫</m:t>
                        </m:r>
                      </m:num>
                      <m:den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𝑨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𝑫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𝟒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𝟔</m:t>
                        </m:r>
                      </m:den>
                    </m:f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𝟐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𝟑</m:t>
                        </m:r>
                      </m:den>
                    </m:f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.</m:t>
                    </m:r>
                  </m:oMath>
                </a14:m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4132" y="3530266"/>
                <a:ext cx="5391609" cy="978854"/>
              </a:xfrm>
              <a:prstGeom prst="rect">
                <a:avLst/>
              </a:prstGeom>
              <a:blipFill rotWithShape="1">
                <a:blip r:embed="rId1"/>
                <a:stretch>
                  <a:fillRect l="-2" t="-31" r="10" b="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/>
          <p:cNvGrpSpPr/>
          <p:nvPr/>
        </p:nvGrpSpPr>
        <p:grpSpPr>
          <a:xfrm>
            <a:off x="6568954" y="3575338"/>
            <a:ext cx="4577203" cy="1797878"/>
            <a:chOff x="4335597" y="3180913"/>
            <a:chExt cx="4577203" cy="1797878"/>
          </a:xfrm>
        </p:grpSpPr>
        <p:sp>
          <p:nvSpPr>
            <p:cNvPr id="9" name="TextBox 8"/>
            <p:cNvSpPr txBox="1"/>
            <p:nvPr/>
          </p:nvSpPr>
          <p:spPr>
            <a:xfrm>
              <a:off x="4716016" y="3395776"/>
              <a:ext cx="4532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b="1" dirty="0">
                  <a:solidFill>
                    <a:srgbClr val="FF0000"/>
                  </a:solidFill>
                </a:rPr>
                <a:t>4</a:t>
              </a:r>
              <a:endParaRPr lang="zh-CN" altLang="en-US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35597" y="3847859"/>
              <a:ext cx="4532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b="1" dirty="0">
                  <a:solidFill>
                    <a:srgbClr val="FF0000"/>
                  </a:solidFill>
                </a:rPr>
                <a:t>6</a:t>
              </a:r>
              <a:endParaRPr lang="zh-CN" altLang="en-US" sz="22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335597" y="3219822"/>
              <a:ext cx="4577203" cy="1728192"/>
              <a:chOff x="4335597" y="3219822"/>
              <a:chExt cx="4577203" cy="1728192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4335597" y="3474922"/>
                <a:ext cx="4268851" cy="1117639"/>
                <a:chOff x="4335597" y="3474922"/>
                <a:chExt cx="4268851" cy="1117639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4340370" y="3507854"/>
                  <a:ext cx="52443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200" b="1" i="1" dirty="0">
                      <a:latin typeface="+mn-lt"/>
                    </a:rPr>
                    <a:t>A</a:t>
                  </a:r>
                  <a:endParaRPr lang="zh-CN" altLang="en-US" sz="2200" b="1" i="1" dirty="0">
                    <a:latin typeface="+mn-lt"/>
                  </a:endParaRPr>
                </a:p>
              </p:txBody>
            </p:sp>
            <p:grpSp>
              <p:nvGrpSpPr>
                <p:cNvPr id="20" name="组合 19"/>
                <p:cNvGrpSpPr/>
                <p:nvPr/>
              </p:nvGrpSpPr>
              <p:grpSpPr>
                <a:xfrm>
                  <a:off x="4666158" y="3507854"/>
                  <a:ext cx="3938290" cy="1080120"/>
                  <a:chOff x="2195736" y="3867894"/>
                  <a:chExt cx="3938290" cy="1080120"/>
                </a:xfrm>
              </p:grpSpPr>
              <p:grpSp>
                <p:nvGrpSpPr>
                  <p:cNvPr id="25" name="组合 24"/>
                  <p:cNvGrpSpPr/>
                  <p:nvPr/>
                </p:nvGrpSpPr>
                <p:grpSpPr>
                  <a:xfrm>
                    <a:off x="3969617" y="3867894"/>
                    <a:ext cx="2164409" cy="1080120"/>
                    <a:chOff x="4927871" y="51470"/>
                    <a:chExt cx="2164409" cy="1080120"/>
                  </a:xfrm>
                </p:grpSpPr>
                <p:cxnSp>
                  <p:nvCxnSpPr>
                    <p:cNvPr id="31" name="直接连接符 30"/>
                    <p:cNvCxnSpPr/>
                    <p:nvPr/>
                  </p:nvCxnSpPr>
                  <p:spPr>
                    <a:xfrm>
                      <a:off x="4927871" y="51470"/>
                      <a:ext cx="868265" cy="0"/>
                    </a:xfrm>
                    <a:prstGeom prst="line">
                      <a:avLst/>
                    </a:prstGeom>
                    <a:ln w="190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直接连接符 31"/>
                    <p:cNvCxnSpPr/>
                    <p:nvPr/>
                  </p:nvCxnSpPr>
                  <p:spPr>
                    <a:xfrm>
                      <a:off x="4927871" y="51470"/>
                      <a:ext cx="0" cy="1080120"/>
                    </a:xfrm>
                    <a:prstGeom prst="line">
                      <a:avLst/>
                    </a:prstGeom>
                    <a:ln w="190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直接连接符 32"/>
                    <p:cNvCxnSpPr/>
                    <p:nvPr/>
                  </p:nvCxnSpPr>
                  <p:spPr>
                    <a:xfrm>
                      <a:off x="4927871" y="1131590"/>
                      <a:ext cx="2164409" cy="0"/>
                    </a:xfrm>
                    <a:prstGeom prst="line">
                      <a:avLst/>
                    </a:prstGeom>
                    <a:ln w="190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直接连接符 33"/>
                    <p:cNvCxnSpPr/>
                    <p:nvPr/>
                  </p:nvCxnSpPr>
                  <p:spPr>
                    <a:xfrm>
                      <a:off x="5796136" y="51470"/>
                      <a:ext cx="1296144" cy="1080120"/>
                    </a:xfrm>
                    <a:prstGeom prst="line">
                      <a:avLst/>
                    </a:prstGeom>
                    <a:ln w="190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" name="组合 25"/>
                  <p:cNvGrpSpPr/>
                  <p:nvPr/>
                </p:nvGrpSpPr>
                <p:grpSpPr>
                  <a:xfrm>
                    <a:off x="2195736" y="4137954"/>
                    <a:ext cx="1083600" cy="540000"/>
                    <a:chOff x="4927871" y="51470"/>
                    <a:chExt cx="2164409" cy="1080120"/>
                  </a:xfrm>
                </p:grpSpPr>
                <p:cxnSp>
                  <p:nvCxnSpPr>
                    <p:cNvPr id="27" name="直接连接符 26"/>
                    <p:cNvCxnSpPr/>
                    <p:nvPr/>
                  </p:nvCxnSpPr>
                  <p:spPr>
                    <a:xfrm>
                      <a:off x="4927871" y="51470"/>
                      <a:ext cx="868265" cy="0"/>
                    </a:xfrm>
                    <a:prstGeom prst="line">
                      <a:avLst/>
                    </a:prstGeom>
                    <a:ln w="190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直接连接符 27"/>
                    <p:cNvCxnSpPr/>
                    <p:nvPr/>
                  </p:nvCxnSpPr>
                  <p:spPr>
                    <a:xfrm>
                      <a:off x="4927871" y="51470"/>
                      <a:ext cx="0" cy="1080120"/>
                    </a:xfrm>
                    <a:prstGeom prst="line">
                      <a:avLst/>
                    </a:prstGeom>
                    <a:ln w="190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直接连接符 28"/>
                    <p:cNvCxnSpPr/>
                    <p:nvPr/>
                  </p:nvCxnSpPr>
                  <p:spPr>
                    <a:xfrm>
                      <a:off x="4927871" y="1131590"/>
                      <a:ext cx="2164409" cy="0"/>
                    </a:xfrm>
                    <a:prstGeom prst="line">
                      <a:avLst/>
                    </a:prstGeom>
                    <a:ln w="190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直接连接符 29"/>
                    <p:cNvCxnSpPr/>
                    <p:nvPr/>
                  </p:nvCxnSpPr>
                  <p:spPr>
                    <a:xfrm>
                      <a:off x="5796136" y="51470"/>
                      <a:ext cx="1296144" cy="1080120"/>
                    </a:xfrm>
                    <a:prstGeom prst="line">
                      <a:avLst/>
                    </a:prstGeom>
                    <a:ln w="190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2" name="TextBox 21"/>
                <p:cNvSpPr txBox="1"/>
                <p:nvPr/>
              </p:nvSpPr>
              <p:spPr>
                <a:xfrm>
                  <a:off x="5076056" y="3474922"/>
                  <a:ext cx="52443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200" b="1" i="1" dirty="0"/>
                    <a:t>D</a:t>
                  </a:r>
                  <a:endParaRPr lang="zh-CN" altLang="en-US" sz="2200" b="1" i="1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5652120" y="4155926"/>
                  <a:ext cx="52443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200" b="1" i="1" dirty="0"/>
                    <a:t>C</a:t>
                  </a:r>
                  <a:endParaRPr lang="zh-CN" altLang="en-US" sz="2200" b="1" i="1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4335597" y="4161674"/>
                  <a:ext cx="52443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200" b="1" i="1" dirty="0"/>
                    <a:t>B</a:t>
                  </a:r>
                  <a:endParaRPr lang="zh-CN" altLang="en-US" sz="2200" b="1" i="1" dirty="0"/>
                </a:p>
              </p:txBody>
            </p:sp>
          </p:grpSp>
          <p:sp>
            <p:nvSpPr>
              <p:cNvPr id="15" name="矩形 14"/>
              <p:cNvSpPr/>
              <p:nvPr/>
            </p:nvSpPr>
            <p:spPr>
              <a:xfrm>
                <a:off x="6135856" y="3219822"/>
                <a:ext cx="45236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200" b="1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A′</a:t>
                </a:r>
                <a:endParaRPr lang="zh-CN" altLang="en-US" sz="2200" dirty="0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7288044" y="3219822"/>
                <a:ext cx="46839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200" b="1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D′</a:t>
                </a:r>
                <a:endParaRPr lang="zh-CN" altLang="en-US" sz="2200" dirty="0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8460432" y="4517127"/>
                <a:ext cx="45236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200" b="1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C′</a:t>
                </a:r>
                <a:endParaRPr lang="zh-CN" altLang="en-US" sz="2200" dirty="0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6012160" y="4517127"/>
                <a:ext cx="45236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200" b="1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B′</a:t>
                </a:r>
                <a:endParaRPr lang="zh-CN" altLang="en-US" sz="220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783869" y="3180913"/>
              <a:ext cx="4532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b="1" dirty="0">
                  <a:solidFill>
                    <a:srgbClr val="FF0000"/>
                  </a:solidFill>
                </a:rPr>
                <a:t>6</a:t>
              </a:r>
              <a:endParaRPr lang="zh-CN" altLang="en-US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81682" y="4547904"/>
              <a:ext cx="78230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b="1" dirty="0">
                  <a:solidFill>
                    <a:srgbClr val="FF0000"/>
                  </a:solidFill>
                </a:rPr>
                <a:t>12</a:t>
              </a:r>
              <a:endParaRPr lang="zh-CN" altLang="en-US" sz="2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内容占位符 7"/>
          <p:cNvSpPr txBox="1">
            <a:spLocks noChangeArrowheads="1"/>
          </p:cNvSpPr>
          <p:nvPr/>
        </p:nvSpPr>
        <p:spPr bwMode="auto">
          <a:xfrm>
            <a:off x="1215536" y="1042591"/>
            <a:ext cx="9560984" cy="222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defTabSz="91440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已知，如图，梯形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ABCD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与梯形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A′B′C′D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相似，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AD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∥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BC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A′D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′∥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B′C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，∠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＝∠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AD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defTabSz="91440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A′D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AB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B′C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12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，∠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60°. 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defTabSz="91440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(1)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求梯形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ABCD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与梯形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A′B′C′D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的相似比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的值；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>
                <a:spLocks noChangeArrowheads="1"/>
              </p:cNvSpPr>
              <p:nvPr/>
            </p:nvSpPr>
            <p:spPr bwMode="auto">
              <a:xfrm>
                <a:off x="1514475" y="3688080"/>
                <a:ext cx="10118090" cy="2267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917" tIns="60958" rIns="121917" bIns="6095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黑体" panose="02010609060101010101" charset="-122"/>
                    <a:ea typeface="黑体" panose="02010609060101010101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∵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梯形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ABCD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与梯形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A′B′C′D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′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相似，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且由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(1)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知相似比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k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𝟐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，∴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𝑨𝑩</m:t>
                        </m:r>
                      </m:num>
                      <m:den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𝑨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𝑩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𝟐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𝑩𝑪</m:t>
                        </m:r>
                      </m:num>
                      <m:den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𝑩</m:t>
                            </m:r>
                          </m:e>
                          <m:sup>
                            <m: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𝑪</m:t>
                            </m:r>
                          </m:e>
                          <m:sup>
                            <m: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zh-CN" altLang="en-US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𝟐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∵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AB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6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B′C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′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12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，∴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A′B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′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9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BC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8.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4475" y="3688080"/>
                <a:ext cx="10118090" cy="2267476"/>
              </a:xfrm>
              <a:prstGeom prst="rect">
                <a:avLst/>
              </a:prstGeom>
              <a:blipFill rotWithShape="1">
                <a:blip r:embed="rId1"/>
                <a:stretch>
                  <a:fillRect b="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/>
          <p:cNvGrpSpPr/>
          <p:nvPr/>
        </p:nvGrpSpPr>
        <p:grpSpPr>
          <a:xfrm>
            <a:off x="6568954" y="2379076"/>
            <a:ext cx="4577203" cy="1797878"/>
            <a:chOff x="4335597" y="3180913"/>
            <a:chExt cx="4577203" cy="1797878"/>
          </a:xfrm>
        </p:grpSpPr>
        <p:sp>
          <p:nvSpPr>
            <p:cNvPr id="9" name="TextBox 8"/>
            <p:cNvSpPr txBox="1"/>
            <p:nvPr/>
          </p:nvSpPr>
          <p:spPr>
            <a:xfrm>
              <a:off x="4716016" y="3395776"/>
              <a:ext cx="4532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b="1" dirty="0">
                  <a:solidFill>
                    <a:srgbClr val="FF0000"/>
                  </a:solidFill>
                </a:rPr>
                <a:t>4</a:t>
              </a:r>
              <a:endParaRPr lang="zh-CN" altLang="en-US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35597" y="3847859"/>
              <a:ext cx="4532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b="1" dirty="0">
                  <a:solidFill>
                    <a:srgbClr val="FF0000"/>
                  </a:solidFill>
                </a:rPr>
                <a:t>6</a:t>
              </a:r>
              <a:endParaRPr lang="zh-CN" altLang="en-US" sz="22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335597" y="3219822"/>
              <a:ext cx="4577203" cy="1728192"/>
              <a:chOff x="4335597" y="3219822"/>
              <a:chExt cx="4577203" cy="1728192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4335597" y="3474922"/>
                <a:ext cx="4268851" cy="1117639"/>
                <a:chOff x="4335597" y="3474922"/>
                <a:chExt cx="4268851" cy="1117639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4340370" y="3507854"/>
                  <a:ext cx="52443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200" b="1" i="1" dirty="0">
                      <a:latin typeface="+mn-lt"/>
                    </a:rPr>
                    <a:t>A</a:t>
                  </a:r>
                  <a:endParaRPr lang="zh-CN" altLang="en-US" sz="2200" b="1" i="1" dirty="0">
                    <a:latin typeface="+mn-lt"/>
                  </a:endParaRPr>
                </a:p>
              </p:txBody>
            </p:sp>
            <p:grpSp>
              <p:nvGrpSpPr>
                <p:cNvPr id="20" name="组合 19"/>
                <p:cNvGrpSpPr/>
                <p:nvPr/>
              </p:nvGrpSpPr>
              <p:grpSpPr>
                <a:xfrm>
                  <a:off x="4666158" y="3507854"/>
                  <a:ext cx="3938290" cy="1080120"/>
                  <a:chOff x="2195736" y="3867894"/>
                  <a:chExt cx="3938290" cy="1080120"/>
                </a:xfrm>
              </p:grpSpPr>
              <p:grpSp>
                <p:nvGrpSpPr>
                  <p:cNvPr id="25" name="组合 24"/>
                  <p:cNvGrpSpPr/>
                  <p:nvPr/>
                </p:nvGrpSpPr>
                <p:grpSpPr>
                  <a:xfrm>
                    <a:off x="3969617" y="3867894"/>
                    <a:ext cx="2164409" cy="1080120"/>
                    <a:chOff x="4927871" y="51470"/>
                    <a:chExt cx="2164409" cy="1080120"/>
                  </a:xfrm>
                </p:grpSpPr>
                <p:cxnSp>
                  <p:nvCxnSpPr>
                    <p:cNvPr id="31" name="直接连接符 30"/>
                    <p:cNvCxnSpPr/>
                    <p:nvPr/>
                  </p:nvCxnSpPr>
                  <p:spPr>
                    <a:xfrm>
                      <a:off x="4927871" y="51470"/>
                      <a:ext cx="868265" cy="0"/>
                    </a:xfrm>
                    <a:prstGeom prst="line">
                      <a:avLst/>
                    </a:prstGeom>
                    <a:ln w="190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直接连接符 31"/>
                    <p:cNvCxnSpPr/>
                    <p:nvPr/>
                  </p:nvCxnSpPr>
                  <p:spPr>
                    <a:xfrm>
                      <a:off x="4927871" y="51470"/>
                      <a:ext cx="0" cy="1080120"/>
                    </a:xfrm>
                    <a:prstGeom prst="line">
                      <a:avLst/>
                    </a:prstGeom>
                    <a:ln w="190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直接连接符 32"/>
                    <p:cNvCxnSpPr/>
                    <p:nvPr/>
                  </p:nvCxnSpPr>
                  <p:spPr>
                    <a:xfrm>
                      <a:off x="4927871" y="1131590"/>
                      <a:ext cx="2164409" cy="0"/>
                    </a:xfrm>
                    <a:prstGeom prst="line">
                      <a:avLst/>
                    </a:prstGeom>
                    <a:ln w="190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直接连接符 33"/>
                    <p:cNvCxnSpPr/>
                    <p:nvPr/>
                  </p:nvCxnSpPr>
                  <p:spPr>
                    <a:xfrm>
                      <a:off x="5796136" y="51470"/>
                      <a:ext cx="1296144" cy="1080120"/>
                    </a:xfrm>
                    <a:prstGeom prst="line">
                      <a:avLst/>
                    </a:prstGeom>
                    <a:ln w="190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" name="组合 25"/>
                  <p:cNvGrpSpPr/>
                  <p:nvPr/>
                </p:nvGrpSpPr>
                <p:grpSpPr>
                  <a:xfrm>
                    <a:off x="2195736" y="4137954"/>
                    <a:ext cx="1083600" cy="540000"/>
                    <a:chOff x="4927871" y="51470"/>
                    <a:chExt cx="2164409" cy="1080120"/>
                  </a:xfrm>
                </p:grpSpPr>
                <p:cxnSp>
                  <p:nvCxnSpPr>
                    <p:cNvPr id="27" name="直接连接符 26"/>
                    <p:cNvCxnSpPr/>
                    <p:nvPr/>
                  </p:nvCxnSpPr>
                  <p:spPr>
                    <a:xfrm>
                      <a:off x="4927871" y="51470"/>
                      <a:ext cx="868265" cy="0"/>
                    </a:xfrm>
                    <a:prstGeom prst="line">
                      <a:avLst/>
                    </a:prstGeom>
                    <a:ln w="190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直接连接符 27"/>
                    <p:cNvCxnSpPr/>
                    <p:nvPr/>
                  </p:nvCxnSpPr>
                  <p:spPr>
                    <a:xfrm>
                      <a:off x="4927871" y="51470"/>
                      <a:ext cx="0" cy="1080120"/>
                    </a:xfrm>
                    <a:prstGeom prst="line">
                      <a:avLst/>
                    </a:prstGeom>
                    <a:ln w="190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直接连接符 28"/>
                    <p:cNvCxnSpPr/>
                    <p:nvPr/>
                  </p:nvCxnSpPr>
                  <p:spPr>
                    <a:xfrm>
                      <a:off x="4927871" y="1131590"/>
                      <a:ext cx="2164409" cy="0"/>
                    </a:xfrm>
                    <a:prstGeom prst="line">
                      <a:avLst/>
                    </a:prstGeom>
                    <a:ln w="190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直接连接符 29"/>
                    <p:cNvCxnSpPr/>
                    <p:nvPr/>
                  </p:nvCxnSpPr>
                  <p:spPr>
                    <a:xfrm>
                      <a:off x="5796136" y="51470"/>
                      <a:ext cx="1296144" cy="1080120"/>
                    </a:xfrm>
                    <a:prstGeom prst="line">
                      <a:avLst/>
                    </a:prstGeom>
                    <a:ln w="190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2" name="TextBox 21"/>
                <p:cNvSpPr txBox="1"/>
                <p:nvPr/>
              </p:nvSpPr>
              <p:spPr>
                <a:xfrm>
                  <a:off x="5076056" y="3474922"/>
                  <a:ext cx="52443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200" b="1" i="1" dirty="0"/>
                    <a:t>D</a:t>
                  </a:r>
                  <a:endParaRPr lang="zh-CN" altLang="en-US" sz="2200" b="1" i="1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5652120" y="4155926"/>
                  <a:ext cx="52443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200" b="1" i="1" dirty="0"/>
                    <a:t>C</a:t>
                  </a:r>
                  <a:endParaRPr lang="zh-CN" altLang="en-US" sz="2200" b="1" i="1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4335597" y="4161674"/>
                  <a:ext cx="52443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200" b="1" i="1" dirty="0"/>
                    <a:t>B</a:t>
                  </a:r>
                  <a:endParaRPr lang="zh-CN" altLang="en-US" sz="2200" b="1" i="1" dirty="0"/>
                </a:p>
              </p:txBody>
            </p:sp>
          </p:grpSp>
          <p:sp>
            <p:nvSpPr>
              <p:cNvPr id="15" name="矩形 14"/>
              <p:cNvSpPr/>
              <p:nvPr/>
            </p:nvSpPr>
            <p:spPr>
              <a:xfrm>
                <a:off x="6135856" y="3219822"/>
                <a:ext cx="45236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200" b="1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A′</a:t>
                </a:r>
                <a:endParaRPr lang="zh-CN" altLang="en-US" sz="2200" dirty="0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7288044" y="3219822"/>
                <a:ext cx="46839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200" b="1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D′</a:t>
                </a:r>
                <a:endParaRPr lang="zh-CN" altLang="en-US" sz="2200" dirty="0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8460432" y="4517127"/>
                <a:ext cx="45236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200" b="1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C′</a:t>
                </a:r>
                <a:endParaRPr lang="zh-CN" altLang="en-US" sz="2200" dirty="0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6012160" y="4517127"/>
                <a:ext cx="45236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200" b="1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B′</a:t>
                </a:r>
                <a:endParaRPr lang="zh-CN" altLang="en-US" sz="220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783869" y="3180913"/>
              <a:ext cx="4532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b="1" dirty="0">
                  <a:solidFill>
                    <a:srgbClr val="FF0000"/>
                  </a:solidFill>
                </a:rPr>
                <a:t>6</a:t>
              </a:r>
              <a:endParaRPr lang="zh-CN" altLang="en-US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81682" y="4547904"/>
              <a:ext cx="78230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b="1" dirty="0">
                  <a:solidFill>
                    <a:srgbClr val="FF0000"/>
                  </a:solidFill>
                </a:rPr>
                <a:t>12</a:t>
              </a:r>
              <a:endParaRPr lang="zh-CN" altLang="en-US" sz="2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内容占位符 7"/>
          <p:cNvSpPr txBox="1">
            <a:spLocks noChangeArrowheads="1"/>
          </p:cNvSpPr>
          <p:nvPr/>
        </p:nvSpPr>
        <p:spPr bwMode="auto">
          <a:xfrm>
            <a:off x="1304294" y="1038809"/>
            <a:ext cx="9560984" cy="222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defTabSz="91440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已知，如图，梯形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ABCD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与梯形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A′B′C′D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相似，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AD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∥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BC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A′D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′∥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B′C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，∠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＝∠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AD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defTabSz="91440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A′D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AB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B′C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12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，∠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60°. 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defTabSz="91440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A′B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的长；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03512" y="3244503"/>
            <a:ext cx="6449802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解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由题意知，∠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＝∠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∵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AD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∥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BC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，∠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60°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∴∠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180°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－∠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120°.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∴∠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120°.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100683" y="2768079"/>
            <a:ext cx="4577203" cy="1797878"/>
            <a:chOff x="4335597" y="3180913"/>
            <a:chExt cx="4577203" cy="1797878"/>
          </a:xfrm>
        </p:grpSpPr>
        <p:sp>
          <p:nvSpPr>
            <p:cNvPr id="5" name="TextBox 4"/>
            <p:cNvSpPr txBox="1"/>
            <p:nvPr/>
          </p:nvSpPr>
          <p:spPr>
            <a:xfrm>
              <a:off x="4716016" y="3395776"/>
              <a:ext cx="4532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b="1" dirty="0">
                  <a:solidFill>
                    <a:srgbClr val="FF0000"/>
                  </a:solidFill>
                </a:rPr>
                <a:t>4</a:t>
              </a:r>
              <a:endParaRPr lang="zh-CN" altLang="en-US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35597" y="3847859"/>
              <a:ext cx="4532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b="1" dirty="0">
                  <a:solidFill>
                    <a:srgbClr val="FF0000"/>
                  </a:solidFill>
                </a:rPr>
                <a:t>6</a:t>
              </a:r>
              <a:endParaRPr lang="zh-CN" altLang="en-US" sz="22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335597" y="3219822"/>
              <a:ext cx="4577203" cy="1728192"/>
              <a:chOff x="4335597" y="3219822"/>
              <a:chExt cx="4577203" cy="1728192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4335597" y="3474922"/>
                <a:ext cx="4268851" cy="1117639"/>
                <a:chOff x="4335597" y="3474922"/>
                <a:chExt cx="4268851" cy="1117639"/>
              </a:xfrm>
            </p:grpSpPr>
            <p:sp>
              <p:nvSpPr>
                <p:cNvPr id="15" name="TextBox 14"/>
                <p:cNvSpPr txBox="1"/>
                <p:nvPr/>
              </p:nvSpPr>
              <p:spPr>
                <a:xfrm>
                  <a:off x="4340370" y="3507854"/>
                  <a:ext cx="52443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200" b="1" i="1" dirty="0">
                      <a:latin typeface="+mn-lt"/>
                    </a:rPr>
                    <a:t>A</a:t>
                  </a:r>
                  <a:endParaRPr lang="zh-CN" altLang="en-US" sz="2200" b="1" i="1" dirty="0">
                    <a:latin typeface="+mn-lt"/>
                  </a:endParaRPr>
                </a:p>
              </p:txBody>
            </p:sp>
            <p:grpSp>
              <p:nvGrpSpPr>
                <p:cNvPr id="16" name="组合 15"/>
                <p:cNvGrpSpPr/>
                <p:nvPr/>
              </p:nvGrpSpPr>
              <p:grpSpPr>
                <a:xfrm>
                  <a:off x="4666158" y="3507854"/>
                  <a:ext cx="3938290" cy="1080120"/>
                  <a:chOff x="2195736" y="3867894"/>
                  <a:chExt cx="3938290" cy="1080120"/>
                </a:xfrm>
              </p:grpSpPr>
              <p:grpSp>
                <p:nvGrpSpPr>
                  <p:cNvPr id="20" name="组合 19"/>
                  <p:cNvGrpSpPr/>
                  <p:nvPr/>
                </p:nvGrpSpPr>
                <p:grpSpPr>
                  <a:xfrm>
                    <a:off x="3969617" y="3867894"/>
                    <a:ext cx="2164409" cy="1080120"/>
                    <a:chOff x="4927871" y="51470"/>
                    <a:chExt cx="2164409" cy="1080120"/>
                  </a:xfrm>
                </p:grpSpPr>
                <p:cxnSp>
                  <p:nvCxnSpPr>
                    <p:cNvPr id="26" name="直接连接符 25"/>
                    <p:cNvCxnSpPr/>
                    <p:nvPr/>
                  </p:nvCxnSpPr>
                  <p:spPr>
                    <a:xfrm>
                      <a:off x="4927871" y="51470"/>
                      <a:ext cx="868265" cy="0"/>
                    </a:xfrm>
                    <a:prstGeom prst="line">
                      <a:avLst/>
                    </a:prstGeom>
                    <a:ln w="190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直接连接符 26"/>
                    <p:cNvCxnSpPr/>
                    <p:nvPr/>
                  </p:nvCxnSpPr>
                  <p:spPr>
                    <a:xfrm>
                      <a:off x="4927871" y="51470"/>
                      <a:ext cx="0" cy="1080120"/>
                    </a:xfrm>
                    <a:prstGeom prst="line">
                      <a:avLst/>
                    </a:prstGeom>
                    <a:ln w="190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直接连接符 27"/>
                    <p:cNvCxnSpPr/>
                    <p:nvPr/>
                  </p:nvCxnSpPr>
                  <p:spPr>
                    <a:xfrm>
                      <a:off x="4927871" y="1131590"/>
                      <a:ext cx="2164409" cy="0"/>
                    </a:xfrm>
                    <a:prstGeom prst="line">
                      <a:avLst/>
                    </a:prstGeom>
                    <a:ln w="190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直接连接符 28"/>
                    <p:cNvCxnSpPr/>
                    <p:nvPr/>
                  </p:nvCxnSpPr>
                  <p:spPr>
                    <a:xfrm>
                      <a:off x="5796136" y="51470"/>
                      <a:ext cx="1296144" cy="1080120"/>
                    </a:xfrm>
                    <a:prstGeom prst="line">
                      <a:avLst/>
                    </a:prstGeom>
                    <a:ln w="190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" name="组合 20"/>
                  <p:cNvGrpSpPr/>
                  <p:nvPr/>
                </p:nvGrpSpPr>
                <p:grpSpPr>
                  <a:xfrm>
                    <a:off x="2195736" y="4137954"/>
                    <a:ext cx="1083600" cy="540000"/>
                    <a:chOff x="4927871" y="51470"/>
                    <a:chExt cx="2164409" cy="1080120"/>
                  </a:xfrm>
                </p:grpSpPr>
                <p:cxnSp>
                  <p:nvCxnSpPr>
                    <p:cNvPr id="22" name="直接连接符 21"/>
                    <p:cNvCxnSpPr/>
                    <p:nvPr/>
                  </p:nvCxnSpPr>
                  <p:spPr>
                    <a:xfrm>
                      <a:off x="4927871" y="51470"/>
                      <a:ext cx="868265" cy="0"/>
                    </a:xfrm>
                    <a:prstGeom prst="line">
                      <a:avLst/>
                    </a:prstGeom>
                    <a:ln w="190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直接连接符 22"/>
                    <p:cNvCxnSpPr/>
                    <p:nvPr/>
                  </p:nvCxnSpPr>
                  <p:spPr>
                    <a:xfrm>
                      <a:off x="4927871" y="51470"/>
                      <a:ext cx="0" cy="1080120"/>
                    </a:xfrm>
                    <a:prstGeom prst="line">
                      <a:avLst/>
                    </a:prstGeom>
                    <a:ln w="190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直接连接符 23"/>
                    <p:cNvCxnSpPr/>
                    <p:nvPr/>
                  </p:nvCxnSpPr>
                  <p:spPr>
                    <a:xfrm>
                      <a:off x="4927871" y="1131590"/>
                      <a:ext cx="2164409" cy="0"/>
                    </a:xfrm>
                    <a:prstGeom prst="line">
                      <a:avLst/>
                    </a:prstGeom>
                    <a:ln w="190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直接连接符 24"/>
                    <p:cNvCxnSpPr/>
                    <p:nvPr/>
                  </p:nvCxnSpPr>
                  <p:spPr>
                    <a:xfrm>
                      <a:off x="5796136" y="51470"/>
                      <a:ext cx="1296144" cy="1080120"/>
                    </a:xfrm>
                    <a:prstGeom prst="line">
                      <a:avLst/>
                    </a:prstGeom>
                    <a:ln w="1905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7" name="TextBox 16"/>
                <p:cNvSpPr txBox="1"/>
                <p:nvPr/>
              </p:nvSpPr>
              <p:spPr>
                <a:xfrm>
                  <a:off x="5076056" y="3474922"/>
                  <a:ext cx="52443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200" b="1" i="1" dirty="0"/>
                    <a:t>D</a:t>
                  </a:r>
                  <a:endParaRPr lang="zh-CN" altLang="en-US" sz="2200" b="1" i="1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652120" y="4155926"/>
                  <a:ext cx="52443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200" b="1" i="1" dirty="0"/>
                    <a:t>C</a:t>
                  </a:r>
                  <a:endParaRPr lang="zh-CN" altLang="en-US" sz="2200" b="1" i="1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4335597" y="4161674"/>
                  <a:ext cx="52443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200" b="1" i="1" dirty="0"/>
                    <a:t>B</a:t>
                  </a:r>
                  <a:endParaRPr lang="zh-CN" altLang="en-US" sz="2200" b="1" i="1" dirty="0"/>
                </a:p>
              </p:txBody>
            </p:sp>
          </p:grpSp>
          <p:sp>
            <p:nvSpPr>
              <p:cNvPr id="11" name="矩形 10"/>
              <p:cNvSpPr/>
              <p:nvPr/>
            </p:nvSpPr>
            <p:spPr>
              <a:xfrm>
                <a:off x="6135856" y="3219822"/>
                <a:ext cx="45236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200" b="1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A′</a:t>
                </a:r>
                <a:endParaRPr lang="zh-CN" altLang="en-US" sz="2200" dirty="0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7288044" y="3219822"/>
                <a:ext cx="46839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200" b="1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D′</a:t>
                </a:r>
                <a:endParaRPr lang="zh-CN" altLang="en-US" sz="2200" dirty="0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8460432" y="4517127"/>
                <a:ext cx="45236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200" b="1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C′</a:t>
                </a:r>
                <a:endParaRPr lang="zh-CN" altLang="en-US" sz="2200" dirty="0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6012160" y="4517127"/>
                <a:ext cx="45236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200" b="1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B′</a:t>
                </a:r>
                <a:endParaRPr lang="zh-CN" altLang="en-US" sz="22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783869" y="3180913"/>
              <a:ext cx="4532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b="1" dirty="0">
                  <a:solidFill>
                    <a:srgbClr val="FF0000"/>
                  </a:solidFill>
                </a:rPr>
                <a:t>6</a:t>
              </a:r>
              <a:endParaRPr lang="zh-CN" altLang="en-US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81682" y="4547904"/>
              <a:ext cx="78230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b="1" dirty="0">
                  <a:solidFill>
                    <a:srgbClr val="FF0000"/>
                  </a:solidFill>
                </a:rPr>
                <a:t>12</a:t>
              </a:r>
              <a:endParaRPr lang="zh-CN" altLang="en-US" sz="2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内容占位符 7"/>
          <p:cNvSpPr txBox="1">
            <a:spLocks noChangeArrowheads="1"/>
          </p:cNvSpPr>
          <p:nvPr/>
        </p:nvSpPr>
        <p:spPr bwMode="auto">
          <a:xfrm>
            <a:off x="1199456" y="1091417"/>
            <a:ext cx="9560984" cy="222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defTabSz="91440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已知，如图，梯形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ABCD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与梯形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A′B′C′D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相似，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AD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∥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BC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A′D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′∥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B′C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，∠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＝∠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AD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defTabSz="91440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A′D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AB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B′C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12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，∠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60°. 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defTabSz="91440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(3)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求∠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的大小．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8"/>
          <p:cNvSpPr txBox="1"/>
          <p:nvPr/>
        </p:nvSpPr>
        <p:spPr>
          <a:xfrm>
            <a:off x="903310" y="1196752"/>
            <a:ext cx="10513168" cy="3888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知识与技能：理解相似多边形的定义，掌握定义中的两个条件， 理解相似比的意义．</a:t>
            </a:r>
            <a:endParaRPr lang="zh-CN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过程与方法：经历相似多边形概念的形成过程，进一步发展归纳、类比、交流等方面的能力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情感与能力：经历自主探究、合作交流等学习方式的学习及激励评价，在学习中锻炼能力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>
            <p:custDataLst>
              <p:tags r:id="rId1"/>
            </p:custDataLst>
          </p:nvPr>
        </p:nvSpPr>
        <p:spPr>
          <a:xfrm>
            <a:off x="654779" y="1205540"/>
            <a:ext cx="1048733" cy="592667"/>
          </a:xfrm>
          <a:custGeom>
            <a:avLst/>
            <a:gdLst>
              <a:gd name="connsiteX0" fmla="*/ 0 w 1141940"/>
              <a:gd name="connsiteY0" fmla="*/ 0 h 714376"/>
              <a:gd name="connsiteX1" fmla="*/ 784752 w 1141940"/>
              <a:gd name="connsiteY1" fmla="*/ 0 h 714376"/>
              <a:gd name="connsiteX2" fmla="*/ 1141940 w 1141940"/>
              <a:gd name="connsiteY2" fmla="*/ 357188 h 714376"/>
              <a:gd name="connsiteX3" fmla="*/ 1141939 w 1141940"/>
              <a:gd name="connsiteY3" fmla="*/ 357188 h 714376"/>
              <a:gd name="connsiteX4" fmla="*/ 784751 w 1141940"/>
              <a:gd name="connsiteY4" fmla="*/ 714376 h 714376"/>
              <a:gd name="connsiteX5" fmla="*/ 244993 w 1141940"/>
              <a:gd name="connsiteY5" fmla="*/ 714376 h 71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1940" h="714376">
                <a:moveTo>
                  <a:pt x="0" y="0"/>
                </a:moveTo>
                <a:lnTo>
                  <a:pt x="784752" y="0"/>
                </a:lnTo>
                <a:cubicBezTo>
                  <a:pt x="982021" y="0"/>
                  <a:pt x="1141940" y="159919"/>
                  <a:pt x="1141940" y="357188"/>
                </a:cubicBezTo>
                <a:lnTo>
                  <a:pt x="1141939" y="357188"/>
                </a:lnTo>
                <a:cubicBezTo>
                  <a:pt x="1141939" y="554457"/>
                  <a:pt x="982020" y="714376"/>
                  <a:pt x="784751" y="714376"/>
                </a:cubicBezTo>
                <a:lnTo>
                  <a:pt x="244993" y="714376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239994" tIns="60958" rIns="121917" bIns="60958" anchor="ctr">
            <a:norm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例</a:t>
            </a:r>
            <a:r>
              <a:rPr lang="en-US" altLang="zh-CN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800" dirty="0" err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41" name="内容占位符 7"/>
          <p:cNvSpPr txBox="1">
            <a:spLocks noChangeArrowheads="1"/>
          </p:cNvSpPr>
          <p:nvPr/>
        </p:nvSpPr>
        <p:spPr bwMode="auto">
          <a:xfrm>
            <a:off x="1744135" y="1070074"/>
            <a:ext cx="9320418" cy="133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如图，矩形的草坪长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20m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，宽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10m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，沿草坪四周外围有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的环行小路， 小路的内外边缘所成的矩形相似吗？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7"/>
          <p:cNvGrpSpPr/>
          <p:nvPr/>
        </p:nvGrpSpPr>
        <p:grpSpPr bwMode="auto">
          <a:xfrm>
            <a:off x="8400256" y="2961482"/>
            <a:ext cx="1944687" cy="1511300"/>
            <a:chOff x="3840" y="2448"/>
            <a:chExt cx="1104" cy="672"/>
          </a:xfrm>
        </p:grpSpPr>
        <p:sp>
          <p:nvSpPr>
            <p:cNvPr id="19" name="Rectangle 8" descr="大棋盘"/>
            <p:cNvSpPr>
              <a:spLocks noChangeArrowheads="1"/>
            </p:cNvSpPr>
            <p:nvPr/>
          </p:nvSpPr>
          <p:spPr bwMode="auto">
            <a:xfrm>
              <a:off x="3840" y="2448"/>
              <a:ext cx="1104" cy="67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" name="Rectangle 9" descr="绿色大理石"/>
            <p:cNvSpPr>
              <a:spLocks noChangeArrowheads="1"/>
            </p:cNvSpPr>
            <p:nvPr/>
          </p:nvSpPr>
          <p:spPr bwMode="auto">
            <a:xfrm>
              <a:off x="3913" y="2520"/>
              <a:ext cx="980" cy="534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991544" y="3123407"/>
            <a:ext cx="59055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不相似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因为对应边不成比例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flipH="1">
            <a:off x="2100866" y="991868"/>
            <a:ext cx="3419070" cy="573617"/>
          </a:xfrm>
          <a:prstGeom prst="roundRect">
            <a:avLst>
              <a:gd name="adj" fmla="val 4768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1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flipH="1">
            <a:off x="695400" y="981285"/>
            <a:ext cx="2053167" cy="584200"/>
          </a:xfrm>
          <a:prstGeom prst="roundRect">
            <a:avLst>
              <a:gd name="adj" fmla="val 47681"/>
            </a:avLst>
          </a:prstGeom>
          <a:gradFill rotWithShape="1">
            <a:gsLst>
              <a:gs pos="100000">
                <a:schemeClr val="accent5">
                  <a:lumMod val="60000"/>
                  <a:lumOff val="40000"/>
                </a:schemeClr>
              </a:gs>
              <a:gs pos="100000">
                <a:srgbClr val="FF0A00"/>
              </a:gs>
              <a:gs pos="100000">
                <a:srgbClr val="FF12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6" name="文本框 27"/>
          <p:cNvSpPr txBox="1"/>
          <p:nvPr>
            <p:custDataLst>
              <p:tags r:id="rId3"/>
            </p:custDataLst>
          </p:nvPr>
        </p:nvSpPr>
        <p:spPr>
          <a:xfrm>
            <a:off x="906644" y="983241"/>
            <a:ext cx="1449436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知识点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197" name="文本框 28"/>
          <p:cNvSpPr txBox="1"/>
          <p:nvPr>
            <p:custDataLst>
              <p:tags r:id="rId4"/>
            </p:custDataLst>
          </p:nvPr>
        </p:nvSpPr>
        <p:spPr>
          <a:xfrm>
            <a:off x="3131221" y="979420"/>
            <a:ext cx="2820763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图形的相似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201" name="AutoShape 11"/>
          <p:cNvSpPr/>
          <p:nvPr>
            <p:custDataLst>
              <p:tags r:id="rId5"/>
            </p:custDataLst>
          </p:nvPr>
        </p:nvSpPr>
        <p:spPr>
          <a:xfrm>
            <a:off x="2342167" y="847936"/>
            <a:ext cx="768351" cy="776816"/>
          </a:xfrm>
          <a:prstGeom prst="diamond">
            <a:avLst/>
          </a:prstGeom>
          <a:solidFill>
            <a:srgbClr val="F4BE96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 anchorCtr="0"/>
          <a:lstStyle/>
          <a:p>
            <a:pPr algn="ctr" eaLnBrk="0" hangingPunct="0"/>
            <a:r>
              <a:rPr lang="en-US" altLang="ko-KR" sz="3200" b="1" dirty="0">
                <a:solidFill>
                  <a:schemeClr val="tx1"/>
                </a:solidFill>
                <a:latin typeface="Calibri" panose="020F0502020204030204" pitchFamily="34" charset="0"/>
                <a:ea typeface="Gulim" panose="020B0604020202020204" pitchFamily="34" charset="-127"/>
              </a:rPr>
              <a:t>3</a:t>
            </a:r>
            <a:endParaRPr lang="en-US" altLang="ko-KR" sz="3200" b="1" dirty="0">
              <a:solidFill>
                <a:schemeClr val="tx1"/>
              </a:solidFill>
              <a:latin typeface="Calibri" panose="020F0502020204030204" pitchFamily="34" charset="0"/>
              <a:ea typeface="Gulim" panose="020B0604020202020204" pitchFamily="34" charset="-127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968500" y="2348865"/>
            <a:ext cx="8254365" cy="194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一般地，由一个图形改变为另一个图形，在改变的过程中保持形状不变（大小可以改变），这样的图形叫做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图形的相似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919605" y="1124585"/>
            <a:ext cx="8254365" cy="130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图形的相似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在生活中有着广泛的应用，如地图的绘制，照片的放大与缩小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2211705" y="2924944"/>
            <a:ext cx="2030095" cy="2247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7178675" y="2924944"/>
            <a:ext cx="2987675" cy="22409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3"/>
          <a:srcRect b="24120"/>
          <a:stretch>
            <a:fillRect/>
          </a:stretch>
        </p:blipFill>
        <p:spPr>
          <a:xfrm>
            <a:off x="4689475" y="2924944"/>
            <a:ext cx="1946275" cy="22155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171928" y="219609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1703512" y="2025248"/>
            <a:ext cx="792087" cy="6568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46405" indent="-446405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zh-CN" altLang="zh-CN" sz="11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99555" y="2043012"/>
            <a:ext cx="7524837" cy="6568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观察下列每组图形，是相似图形的是</a:t>
            </a: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(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　　</a:t>
            </a: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) </a:t>
            </a:r>
            <a:endParaRPr lang="zh-CN" altLang="zh-CN" sz="11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60" y="2792022"/>
            <a:ext cx="4838303" cy="286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2731563" y="913165"/>
            <a:ext cx="3576531" cy="3975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8"/>
          <p:cNvSpPr txBox="1"/>
          <p:nvPr>
            <p:custDataLst>
              <p:tags r:id="rId3"/>
            </p:custDataLst>
          </p:nvPr>
        </p:nvSpPr>
        <p:spPr>
          <a:xfrm>
            <a:off x="2783632" y="908720"/>
            <a:ext cx="3528392" cy="362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75784" y="214444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1881648" y="2010814"/>
            <a:ext cx="793973" cy="6568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38480" indent="-538480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zh-CN" altLang="zh-CN" sz="11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7568" y="2060848"/>
            <a:ext cx="7524837" cy="32421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下列图形中不一定相似的是</a:t>
            </a: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(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　　</a:t>
            </a: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) </a:t>
            </a:r>
            <a:endParaRPr lang="en-US" altLang="zh-CN" sz="2800" b="1" kern="1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．两个矩形  </a:t>
            </a:r>
            <a:endParaRPr lang="en-US" altLang="zh-CN" sz="2800" b="1" kern="1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B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．两个圆</a:t>
            </a:r>
            <a:endParaRPr lang="zh-CN" altLang="en-US" sz="2800" b="1" kern="1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C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．两个正方形  </a:t>
            </a:r>
            <a:endParaRPr lang="en-US" altLang="zh-CN" sz="2800" b="1" kern="1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D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．两个等边三角形</a:t>
            </a:r>
            <a:endParaRPr lang="zh-CN" altLang="en-US" sz="2800" b="1" kern="1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圆角矩形 4"/>
          <p:cNvSpPr/>
          <p:nvPr>
            <p:custDataLst>
              <p:tags r:id="rId1"/>
            </p:custDataLst>
          </p:nvPr>
        </p:nvSpPr>
        <p:spPr>
          <a:xfrm>
            <a:off x="2731563" y="913165"/>
            <a:ext cx="3576531" cy="3975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8"/>
          <p:cNvSpPr txBox="1"/>
          <p:nvPr>
            <p:custDataLst>
              <p:tags r:id="rId2"/>
            </p:custDataLst>
          </p:nvPr>
        </p:nvSpPr>
        <p:spPr>
          <a:xfrm>
            <a:off x="2783632" y="908720"/>
            <a:ext cx="3528392" cy="362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09681" y="1828024"/>
            <a:ext cx="936104" cy="6568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57505" indent="-357505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zh-CN" altLang="zh-CN" sz="11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77733" y="1828024"/>
            <a:ext cx="7524837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如图，四边形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ABCD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和四边形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EFGH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相似，且顶点都在方格纸的格点上，它们的相似比是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　　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11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A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zh-CN" altLang="zh-CN" sz="28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∶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2  </a:t>
            </a:r>
            <a:endParaRPr lang="en-US" altLang="zh-CN" sz="2800" b="1" kern="100" dirty="0">
              <a:latin typeface="Times New Roman" panose="02020603050405020304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B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zh-CN" altLang="zh-CN" sz="28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∶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4  </a:t>
            </a:r>
            <a:endParaRPr lang="zh-CN" altLang="zh-CN" sz="11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C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8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∶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1  </a:t>
            </a:r>
            <a:endParaRPr lang="en-US" altLang="zh-CN" sz="2800" b="1" kern="100" dirty="0">
              <a:latin typeface="Times New Roman" panose="02020603050405020304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D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4</a:t>
            </a:r>
            <a:r>
              <a:rPr lang="zh-CN" altLang="zh-CN" sz="28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∶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1</a:t>
            </a:r>
            <a:endParaRPr lang="zh-CN" altLang="zh-CN" sz="11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76320" y="263481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920" y="3356992"/>
            <a:ext cx="4416723" cy="174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2731563" y="913165"/>
            <a:ext cx="3576531" cy="3975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8"/>
          <p:cNvSpPr txBox="1"/>
          <p:nvPr>
            <p:custDataLst>
              <p:tags r:id="rId3"/>
            </p:custDataLst>
          </p:nvPr>
        </p:nvSpPr>
        <p:spPr>
          <a:xfrm>
            <a:off x="2783632" y="908720"/>
            <a:ext cx="3528392" cy="362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对角圆角矩形 36"/>
          <p:cNvSpPr/>
          <p:nvPr/>
        </p:nvSpPr>
        <p:spPr>
          <a:xfrm>
            <a:off x="814918" y="1724248"/>
            <a:ext cx="10562167" cy="3937000"/>
          </a:xfrm>
          <a:prstGeom prst="round2DiagRect">
            <a:avLst/>
          </a:prstGeom>
          <a:noFill/>
          <a:ln w="22225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hangingPunct="0">
              <a:defRPr/>
            </a:pPr>
            <a:endParaRPr kumimoji="1"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3695535" y="781051"/>
            <a:ext cx="4800732" cy="573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hangingPunct="0">
              <a:defRPr/>
            </a:pPr>
            <a:r>
              <a:rPr lang="zh-CN" altLang="en-US" sz="2800" b="1" spc="400" dirty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相似多边形</a:t>
            </a:r>
            <a:endParaRPr lang="zh-CN" altLang="en-US" sz="2800" b="1" spc="400" dirty="0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40" name="直线连接符 4"/>
          <p:cNvCxnSpPr/>
          <p:nvPr/>
        </p:nvCxnSpPr>
        <p:spPr>
          <a:xfrm>
            <a:off x="8208136" y="1126067"/>
            <a:ext cx="1056216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连接符 24"/>
          <p:cNvCxnSpPr/>
          <p:nvPr/>
        </p:nvCxnSpPr>
        <p:spPr>
          <a:xfrm>
            <a:off x="2831637" y="1126067"/>
            <a:ext cx="1056216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31504" y="2239928"/>
            <a:ext cx="504056" cy="2788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相似多边形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754" y="1953535"/>
            <a:ext cx="1343638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定义：</a:t>
            </a:r>
            <a:endParaRPr lang="en-US" altLang="zh-CN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23008" y="4656414"/>
            <a:ext cx="1343638" cy="572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性质：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71762" y="1824263"/>
            <a:ext cx="7233485" cy="1477328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一般地，对应角相等，对应边成比例的 两个多边形叫做相似多边形</a:t>
            </a:r>
            <a:r>
              <a:rPr lang="en-US" altLang="zh-CN" sz="30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zh-CN" altLang="en-US" sz="3000" b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83267" y="4173140"/>
            <a:ext cx="7297309" cy="1477328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相似多边形的周长之比等于相似比；</a:t>
            </a:r>
            <a:endParaRPr lang="en-US" altLang="zh-CN" sz="3000" b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0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相似多边形的面积之比等于相似比的平方</a:t>
            </a:r>
            <a:r>
              <a:rPr lang="en-US" altLang="zh-CN" sz="30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zh-CN" altLang="en-US" sz="3000" b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左大括号 10"/>
          <p:cNvSpPr/>
          <p:nvPr/>
        </p:nvSpPr>
        <p:spPr>
          <a:xfrm>
            <a:off x="2226515" y="2135515"/>
            <a:ext cx="520700" cy="300101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505320" y="3381052"/>
            <a:ext cx="1729961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相似比：</a:t>
            </a:r>
            <a:endParaRPr lang="en-US" altLang="zh-CN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4447" y="3381052"/>
            <a:ext cx="7056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0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相似多边形对应边的比叫做相似比</a:t>
            </a:r>
            <a:r>
              <a:rPr lang="en-US" altLang="zh-CN" sz="30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zh-CN" altLang="en-US" sz="3000" b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844824"/>
            <a:ext cx="3134344" cy="3090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5840" y="1988840"/>
            <a:ext cx="6636568" cy="2593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ea typeface="楷体" panose="02010609060101010101" pitchFamily="49" charset="-122"/>
              </a:rPr>
              <a:t>        图形的相似性给人类的创造发明带来灵感</a:t>
            </a:r>
            <a:r>
              <a:rPr lang="en-US" altLang="zh-CN" sz="2800" b="1" dirty="0">
                <a:ea typeface="楷体" panose="02010609060101010101" pitchFamily="49" charset="-122"/>
              </a:rPr>
              <a:t>.19</a:t>
            </a:r>
            <a:r>
              <a:rPr lang="zh-CN" altLang="en-US" sz="2800" b="1" dirty="0">
                <a:ea typeface="楷体" panose="02010609060101010101" pitchFamily="49" charset="-122"/>
              </a:rPr>
              <a:t>世纪末法国机械师  克莱兰</a:t>
            </a:r>
            <a:r>
              <a:rPr lang="en-US" altLang="zh-CN" sz="2800" b="1" dirty="0">
                <a:ea typeface="楷体" panose="02010609060101010101" pitchFamily="49" charset="-122"/>
              </a:rPr>
              <a:t>•</a:t>
            </a:r>
            <a:r>
              <a:rPr lang="zh-CN" altLang="en-US" sz="2800" b="1" dirty="0">
                <a:ea typeface="楷体" panose="02010609060101010101" pitchFamily="49" charset="-122"/>
              </a:rPr>
              <a:t>阿代尔设计的第三架飞行器的形状就是模仿蝙蝠</a:t>
            </a:r>
            <a:r>
              <a:rPr lang="en-US" altLang="zh-CN" sz="2800" b="1" dirty="0">
                <a:ea typeface="楷体" panose="02010609060101010101" pitchFamily="49" charset="-122"/>
              </a:rPr>
              <a:t>.</a:t>
            </a:r>
            <a:endParaRPr lang="zh-CN" altLang="en-US" sz="2800" b="1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flipH="1">
            <a:off x="2100866" y="991868"/>
            <a:ext cx="4715214" cy="573617"/>
          </a:xfrm>
          <a:prstGeom prst="roundRect">
            <a:avLst>
              <a:gd name="adj" fmla="val 4768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1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flipH="1">
            <a:off x="695400" y="981285"/>
            <a:ext cx="2053167" cy="584200"/>
          </a:xfrm>
          <a:prstGeom prst="roundRect">
            <a:avLst>
              <a:gd name="adj" fmla="val 47681"/>
            </a:avLst>
          </a:prstGeom>
          <a:gradFill rotWithShape="1">
            <a:gsLst>
              <a:gs pos="100000">
                <a:schemeClr val="accent5">
                  <a:lumMod val="60000"/>
                  <a:lumOff val="40000"/>
                </a:schemeClr>
              </a:gs>
              <a:gs pos="100000">
                <a:srgbClr val="FF0A00"/>
              </a:gs>
              <a:gs pos="100000">
                <a:srgbClr val="FF12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6" name="文本框 27"/>
          <p:cNvSpPr txBox="1"/>
          <p:nvPr>
            <p:custDataLst>
              <p:tags r:id="rId3"/>
            </p:custDataLst>
          </p:nvPr>
        </p:nvSpPr>
        <p:spPr>
          <a:xfrm>
            <a:off x="906644" y="983241"/>
            <a:ext cx="1449436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知识点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197" name="文本框 28"/>
          <p:cNvSpPr txBox="1"/>
          <p:nvPr>
            <p:custDataLst>
              <p:tags r:id="rId4"/>
            </p:custDataLst>
          </p:nvPr>
        </p:nvSpPr>
        <p:spPr>
          <a:xfrm>
            <a:off x="3131221" y="979420"/>
            <a:ext cx="390088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相似多边形的概念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201" name="AutoShape 11"/>
          <p:cNvSpPr/>
          <p:nvPr>
            <p:custDataLst>
              <p:tags r:id="rId5"/>
            </p:custDataLst>
          </p:nvPr>
        </p:nvSpPr>
        <p:spPr>
          <a:xfrm>
            <a:off x="2342167" y="847936"/>
            <a:ext cx="768351" cy="776816"/>
          </a:xfrm>
          <a:prstGeom prst="diamond">
            <a:avLst/>
          </a:prstGeom>
          <a:solidFill>
            <a:srgbClr val="F4BE96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 anchorCtr="0"/>
          <a:lstStyle/>
          <a:p>
            <a:pPr algn="ctr" eaLnBrk="0" hangingPunct="0"/>
            <a:r>
              <a:rPr lang="en-US" altLang="ko-KR" sz="3200" b="1" dirty="0">
                <a:solidFill>
                  <a:schemeClr val="tx1"/>
                </a:solidFill>
                <a:latin typeface="Calibri" panose="020F0502020204030204" pitchFamily="34" charset="0"/>
                <a:ea typeface="Gulim" panose="020B0604020202020204" pitchFamily="34" charset="-127"/>
              </a:rPr>
              <a:t>1</a:t>
            </a:r>
            <a:endParaRPr lang="en-US" altLang="ko-KR" sz="3200" b="1" dirty="0">
              <a:solidFill>
                <a:schemeClr val="tx1"/>
              </a:solidFill>
              <a:latin typeface="Calibri" panose="020F0502020204030204" pitchFamily="34" charset="0"/>
              <a:ea typeface="Gulim" panose="020B0604020202020204" pitchFamily="34" charset="-127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7773725" y="2000235"/>
            <a:ext cx="3689350" cy="3317562"/>
            <a:chOff x="4932040" y="1203598"/>
            <a:chExt cx="3689350" cy="3317562"/>
          </a:xfrm>
        </p:grpSpPr>
        <p:sp>
          <p:nvSpPr>
            <p:cNvPr id="61" name="Line 13"/>
            <p:cNvSpPr>
              <a:spLocks noChangeShapeType="1"/>
            </p:cNvSpPr>
            <p:nvPr/>
          </p:nvSpPr>
          <p:spPr bwMode="auto">
            <a:xfrm>
              <a:off x="6753226" y="1579249"/>
              <a:ext cx="0" cy="27908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4932040" y="1203598"/>
              <a:ext cx="3689350" cy="3317562"/>
              <a:chOff x="4932040" y="1203598"/>
              <a:chExt cx="3689350" cy="3317562"/>
            </a:xfrm>
          </p:grpSpPr>
          <p:sp>
            <p:nvSpPr>
              <p:cNvPr id="63" name="Line 26"/>
              <p:cNvSpPr>
                <a:spLocks noChangeShapeType="1"/>
              </p:cNvSpPr>
              <p:nvPr/>
            </p:nvSpPr>
            <p:spPr bwMode="auto">
              <a:xfrm>
                <a:off x="5608638" y="2979736"/>
                <a:ext cx="2032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4932040" y="1203598"/>
                <a:ext cx="3689350" cy="3317562"/>
                <a:chOff x="4932363" y="1203598"/>
                <a:chExt cx="3689350" cy="3317562"/>
              </a:xfrm>
            </p:grpSpPr>
            <p:sp>
              <p:nvSpPr>
                <p:cNvPr id="65" name="矩形 64"/>
                <p:cNvSpPr/>
                <p:nvPr/>
              </p:nvSpPr>
              <p:spPr>
                <a:xfrm>
                  <a:off x="5292080" y="2686149"/>
                  <a:ext cx="47641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i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A′</a:t>
                  </a:r>
                  <a:endParaRPr lang="zh-CN" altLang="en-US" sz="2400" dirty="0"/>
                </a:p>
              </p:txBody>
            </p:sp>
            <p:grpSp>
              <p:nvGrpSpPr>
                <p:cNvPr id="66" name="Group 4"/>
                <p:cNvGrpSpPr>
                  <a:grpSpLocks noChangeAspect="1"/>
                </p:cNvGrpSpPr>
                <p:nvPr/>
              </p:nvGrpSpPr>
              <p:grpSpPr bwMode="auto">
                <a:xfrm>
                  <a:off x="4932363" y="1347787"/>
                  <a:ext cx="3689350" cy="3170236"/>
                  <a:chOff x="3107" y="849"/>
                  <a:chExt cx="2324" cy="1997"/>
                </a:xfrm>
              </p:grpSpPr>
              <p:sp>
                <p:nvSpPr>
                  <p:cNvPr id="82" name="AutoShape 3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107" y="849"/>
                    <a:ext cx="2324" cy="19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995"/>
                    <a:ext cx="1280" cy="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33" y="2753"/>
                    <a:ext cx="1280" cy="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5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998"/>
                    <a:ext cx="0" cy="175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3672" y="998"/>
                    <a:ext cx="0" cy="175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7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3815" y="998"/>
                    <a:ext cx="0" cy="175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3958" y="998"/>
                    <a:ext cx="0" cy="175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101" y="998"/>
                    <a:ext cx="0" cy="175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0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4384" y="998"/>
                    <a:ext cx="0" cy="175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527" y="998"/>
                    <a:ext cx="0" cy="175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2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670" y="998"/>
                    <a:ext cx="0" cy="175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3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813" y="998"/>
                    <a:ext cx="0" cy="175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4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1124"/>
                    <a:ext cx="12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5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1250"/>
                    <a:ext cx="1280" cy="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6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1374"/>
                    <a:ext cx="1280" cy="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7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1503"/>
                    <a:ext cx="12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1625"/>
                    <a:ext cx="12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1751"/>
                    <a:ext cx="12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2003"/>
                    <a:ext cx="12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1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2129"/>
                    <a:ext cx="12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2252"/>
                    <a:ext cx="12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2378"/>
                    <a:ext cx="12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2504"/>
                    <a:ext cx="12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2630"/>
                    <a:ext cx="12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  <p:cxnSp>
              <p:nvCxnSpPr>
                <p:cNvPr id="67" name="直接连接符 66"/>
                <p:cNvCxnSpPr/>
                <p:nvPr/>
              </p:nvCxnSpPr>
              <p:spPr>
                <a:xfrm flipH="1">
                  <a:off x="5608638" y="1984374"/>
                  <a:ext cx="447675" cy="795337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/>
                <p:cNvCxnSpPr>
                  <a:stCxn id="90" idx="0"/>
                </p:cNvCxnSpPr>
                <p:nvPr/>
              </p:nvCxnSpPr>
              <p:spPr>
                <a:xfrm flipH="1">
                  <a:off x="6056313" y="1584324"/>
                  <a:ext cx="903288" cy="40005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68"/>
                <p:cNvCxnSpPr/>
                <p:nvPr/>
              </p:nvCxnSpPr>
              <p:spPr>
                <a:xfrm>
                  <a:off x="5608638" y="2779711"/>
                  <a:ext cx="1804988" cy="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/>
                <p:cNvCxnSpPr>
                  <a:stCxn id="90" idx="0"/>
                </p:cNvCxnSpPr>
                <p:nvPr/>
              </p:nvCxnSpPr>
              <p:spPr>
                <a:xfrm>
                  <a:off x="6959601" y="1584324"/>
                  <a:ext cx="454025" cy="1195387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/>
                <p:cNvCxnSpPr/>
                <p:nvPr/>
              </p:nvCxnSpPr>
              <p:spPr>
                <a:xfrm flipH="1">
                  <a:off x="6056313" y="3775073"/>
                  <a:ext cx="227014" cy="40005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/>
                <p:cNvCxnSpPr/>
                <p:nvPr/>
              </p:nvCxnSpPr>
              <p:spPr>
                <a:xfrm flipV="1">
                  <a:off x="6283327" y="3575048"/>
                  <a:ext cx="469899" cy="200026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/>
                <p:nvPr/>
              </p:nvCxnSpPr>
              <p:spPr>
                <a:xfrm flipV="1">
                  <a:off x="6056313" y="4175123"/>
                  <a:ext cx="903288" cy="1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/>
                <p:cNvCxnSpPr/>
                <p:nvPr/>
              </p:nvCxnSpPr>
              <p:spPr>
                <a:xfrm>
                  <a:off x="6753226" y="3575048"/>
                  <a:ext cx="206375" cy="600075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矩形 74"/>
                <p:cNvSpPr/>
                <p:nvPr/>
              </p:nvSpPr>
              <p:spPr>
                <a:xfrm>
                  <a:off x="5779970" y="4056218"/>
                  <a:ext cx="38985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i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A</a:t>
                  </a:r>
                  <a:endParaRPr lang="zh-CN" altLang="en-US" sz="2400" dirty="0"/>
                </a:p>
              </p:txBody>
            </p:sp>
            <p:sp>
              <p:nvSpPr>
                <p:cNvPr id="76" name="矩形 75"/>
                <p:cNvSpPr/>
                <p:nvPr/>
              </p:nvSpPr>
              <p:spPr>
                <a:xfrm>
                  <a:off x="7164226" y="2686149"/>
                  <a:ext cx="47641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i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B′</a:t>
                  </a:r>
                  <a:endParaRPr lang="zh-CN" altLang="en-US" sz="2400" dirty="0"/>
                </a:p>
              </p:txBody>
            </p:sp>
            <p:sp>
              <p:nvSpPr>
                <p:cNvPr id="77" name="矩形 76"/>
                <p:cNvSpPr/>
                <p:nvPr/>
              </p:nvSpPr>
              <p:spPr>
                <a:xfrm>
                  <a:off x="5964716" y="3423981"/>
                  <a:ext cx="40748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i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D</a:t>
                  </a:r>
                  <a:endParaRPr lang="zh-CN" altLang="en-US" sz="2400" dirty="0"/>
                </a:p>
              </p:txBody>
            </p:sp>
            <p:sp>
              <p:nvSpPr>
                <p:cNvPr id="78" name="矩形 77"/>
                <p:cNvSpPr/>
                <p:nvPr/>
              </p:nvSpPr>
              <p:spPr>
                <a:xfrm>
                  <a:off x="6558301" y="3190205"/>
                  <a:ext cx="38985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i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C</a:t>
                  </a:r>
                  <a:endParaRPr lang="zh-CN" altLang="en-US" sz="2400" dirty="0"/>
                </a:p>
              </p:txBody>
            </p:sp>
            <p:sp>
              <p:nvSpPr>
                <p:cNvPr id="79" name="矩形 78"/>
                <p:cNvSpPr/>
                <p:nvPr/>
              </p:nvSpPr>
              <p:spPr>
                <a:xfrm>
                  <a:off x="6829675" y="4059495"/>
                  <a:ext cx="38985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i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B</a:t>
                  </a:r>
                  <a:endParaRPr lang="zh-CN" altLang="en-US" sz="2400" dirty="0"/>
                </a:p>
              </p:txBody>
            </p:sp>
            <p:sp>
              <p:nvSpPr>
                <p:cNvPr id="80" name="矩形 79"/>
                <p:cNvSpPr/>
                <p:nvPr/>
              </p:nvSpPr>
              <p:spPr>
                <a:xfrm>
                  <a:off x="5806146" y="1606029"/>
                  <a:ext cx="4940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i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D′</a:t>
                  </a:r>
                  <a:endParaRPr lang="zh-CN" altLang="en-US" sz="2400" dirty="0"/>
                </a:p>
              </p:txBody>
            </p:sp>
            <p:sp>
              <p:nvSpPr>
                <p:cNvPr id="81" name="矩形 80"/>
                <p:cNvSpPr/>
                <p:nvPr/>
              </p:nvSpPr>
              <p:spPr>
                <a:xfrm>
                  <a:off x="6759884" y="1203598"/>
                  <a:ext cx="47641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i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C′</a:t>
                  </a:r>
                  <a:endParaRPr lang="zh-CN" altLang="en-US" sz="2400" dirty="0"/>
                </a:p>
              </p:txBody>
            </p:sp>
          </p:grpSp>
        </p:grpSp>
      </p:grpSp>
      <p:sp>
        <p:nvSpPr>
          <p:cNvPr id="106" name="TextBox 105"/>
          <p:cNvSpPr txBox="1"/>
          <p:nvPr/>
        </p:nvSpPr>
        <p:spPr>
          <a:xfrm>
            <a:off x="1361546" y="1747861"/>
            <a:ext cx="7009358" cy="2272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观察右图，分别求出图中两个四边形的各条边长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每小格的边长为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单位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，并比较各对应内角的大小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然后与你的同伴议一议：</a:t>
            </a:r>
            <a:endParaRPr lang="zh-CN" altLang="en-US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430893" y="4163635"/>
            <a:ext cx="6527567" cy="59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(1)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这两个四边形的角之间有什么关系？</a:t>
            </a:r>
            <a:endParaRPr lang="zh-CN" altLang="en-US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2436171" y="4797152"/>
            <a:ext cx="443933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∠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A=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∠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A′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，∠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B=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∠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B′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endParaRPr lang="en-US" altLang="zh-CN" sz="2800" b="1" dirty="0">
              <a:solidFill>
                <a:srgbClr val="00B0F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2436171" y="5373032"/>
            <a:ext cx="403244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∠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C=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∠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C′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，∠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D=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∠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D′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rgbClr val="00B0F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7652610" y="1802980"/>
            <a:ext cx="3689350" cy="3317562"/>
            <a:chOff x="4932040" y="1203598"/>
            <a:chExt cx="3689350" cy="3317562"/>
          </a:xfrm>
        </p:grpSpPr>
        <p:sp>
          <p:nvSpPr>
            <p:cNvPr id="7" name="Line 13"/>
            <p:cNvSpPr>
              <a:spLocks noChangeShapeType="1"/>
            </p:cNvSpPr>
            <p:nvPr/>
          </p:nvSpPr>
          <p:spPr bwMode="auto">
            <a:xfrm>
              <a:off x="6753226" y="1579249"/>
              <a:ext cx="0" cy="27908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932040" y="1203598"/>
              <a:ext cx="3689350" cy="3317562"/>
              <a:chOff x="4932040" y="1203598"/>
              <a:chExt cx="3689350" cy="3317562"/>
            </a:xfrm>
          </p:grpSpPr>
          <p:sp>
            <p:nvSpPr>
              <p:cNvPr id="9" name="Line 26"/>
              <p:cNvSpPr>
                <a:spLocks noChangeShapeType="1"/>
              </p:cNvSpPr>
              <p:nvPr/>
            </p:nvSpPr>
            <p:spPr bwMode="auto">
              <a:xfrm>
                <a:off x="5608638" y="2979736"/>
                <a:ext cx="2032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4932040" y="1203598"/>
                <a:ext cx="3689350" cy="3317562"/>
                <a:chOff x="4932363" y="1203598"/>
                <a:chExt cx="3689350" cy="3317562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5292080" y="2686149"/>
                  <a:ext cx="47641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i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A′</a:t>
                  </a:r>
                  <a:endParaRPr lang="zh-CN" altLang="en-US" sz="2400" dirty="0"/>
                </a:p>
              </p:txBody>
            </p:sp>
            <p:grpSp>
              <p:nvGrpSpPr>
                <p:cNvPr id="12" name="Group 4"/>
                <p:cNvGrpSpPr>
                  <a:grpSpLocks noChangeAspect="1"/>
                </p:cNvGrpSpPr>
                <p:nvPr/>
              </p:nvGrpSpPr>
              <p:grpSpPr bwMode="auto">
                <a:xfrm>
                  <a:off x="4932363" y="1347787"/>
                  <a:ext cx="3689350" cy="3170236"/>
                  <a:chOff x="3107" y="849"/>
                  <a:chExt cx="2324" cy="1997"/>
                </a:xfrm>
              </p:grpSpPr>
              <p:sp>
                <p:nvSpPr>
                  <p:cNvPr id="28" name="AutoShape 3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107" y="849"/>
                    <a:ext cx="2324" cy="19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995"/>
                    <a:ext cx="1280" cy="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33" y="2753"/>
                    <a:ext cx="1280" cy="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998"/>
                    <a:ext cx="0" cy="175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3672" y="998"/>
                    <a:ext cx="0" cy="175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3815" y="998"/>
                    <a:ext cx="0" cy="175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3958" y="998"/>
                    <a:ext cx="0" cy="175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101" y="998"/>
                    <a:ext cx="0" cy="175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4384" y="998"/>
                    <a:ext cx="0" cy="175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527" y="998"/>
                    <a:ext cx="0" cy="175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670" y="998"/>
                    <a:ext cx="0" cy="175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813" y="998"/>
                    <a:ext cx="0" cy="175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1124"/>
                    <a:ext cx="12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1250"/>
                    <a:ext cx="1280" cy="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1374"/>
                    <a:ext cx="1280" cy="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1503"/>
                    <a:ext cx="12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1625"/>
                    <a:ext cx="12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1751"/>
                    <a:ext cx="12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2003"/>
                    <a:ext cx="12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2129"/>
                    <a:ext cx="12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2252"/>
                    <a:ext cx="12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2378"/>
                    <a:ext cx="12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2504"/>
                    <a:ext cx="12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2630"/>
                    <a:ext cx="12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  <p:cxnSp>
              <p:nvCxnSpPr>
                <p:cNvPr id="13" name="直接连接符 12"/>
                <p:cNvCxnSpPr/>
                <p:nvPr/>
              </p:nvCxnSpPr>
              <p:spPr>
                <a:xfrm flipH="1">
                  <a:off x="5608638" y="1984374"/>
                  <a:ext cx="447675" cy="795337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>
                  <a:stCxn id="36" idx="0"/>
                </p:cNvCxnSpPr>
                <p:nvPr/>
              </p:nvCxnSpPr>
              <p:spPr>
                <a:xfrm flipH="1">
                  <a:off x="6056313" y="1584324"/>
                  <a:ext cx="903288" cy="40005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>
                  <a:off x="5608638" y="2779711"/>
                  <a:ext cx="1804988" cy="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>
                  <a:stCxn id="36" idx="0"/>
                </p:cNvCxnSpPr>
                <p:nvPr/>
              </p:nvCxnSpPr>
              <p:spPr>
                <a:xfrm>
                  <a:off x="6959601" y="1584324"/>
                  <a:ext cx="454025" cy="1195387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 flipH="1">
                  <a:off x="6056313" y="3775073"/>
                  <a:ext cx="227014" cy="40005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 flipV="1">
                  <a:off x="6283327" y="3575048"/>
                  <a:ext cx="469899" cy="200026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 flipV="1">
                  <a:off x="6056313" y="4175123"/>
                  <a:ext cx="903288" cy="1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>
                  <a:off x="6753226" y="3575048"/>
                  <a:ext cx="206375" cy="600075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矩形 20"/>
                <p:cNvSpPr/>
                <p:nvPr/>
              </p:nvSpPr>
              <p:spPr>
                <a:xfrm>
                  <a:off x="5779970" y="4056218"/>
                  <a:ext cx="38985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i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A</a:t>
                  </a:r>
                  <a:endParaRPr lang="zh-CN" altLang="en-US" sz="2400" dirty="0"/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7164226" y="2686149"/>
                  <a:ext cx="47641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i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B′</a:t>
                  </a:r>
                  <a:endParaRPr lang="zh-CN" altLang="en-US" sz="2400" dirty="0"/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5964716" y="3423981"/>
                  <a:ext cx="40748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i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D</a:t>
                  </a:r>
                  <a:endParaRPr lang="zh-CN" altLang="en-US" sz="2400" dirty="0"/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6558301" y="3190205"/>
                  <a:ext cx="38985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i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C</a:t>
                  </a:r>
                  <a:endParaRPr lang="zh-CN" altLang="en-US" sz="2400" dirty="0"/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6829675" y="4059495"/>
                  <a:ext cx="38985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i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B</a:t>
                  </a:r>
                  <a:endParaRPr lang="zh-CN" altLang="en-US" sz="2400" dirty="0"/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5806146" y="1606029"/>
                  <a:ext cx="4940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i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D′</a:t>
                  </a:r>
                  <a:endParaRPr lang="zh-CN" altLang="en-US" sz="2400" dirty="0"/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6759884" y="1203598"/>
                  <a:ext cx="47641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i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C′</a:t>
                  </a:r>
                  <a:endParaRPr lang="zh-CN" altLang="en-US" sz="2400" dirty="0"/>
                </a:p>
              </p:txBody>
            </p:sp>
          </p:grpSp>
        </p:grpSp>
      </p:grpSp>
      <p:sp>
        <p:nvSpPr>
          <p:cNvPr id="52" name="TextBox 51"/>
          <p:cNvSpPr txBox="1"/>
          <p:nvPr/>
        </p:nvSpPr>
        <p:spPr>
          <a:xfrm>
            <a:off x="1375681" y="1178442"/>
            <a:ext cx="6636646" cy="2272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观察右图，分别求出图中两个四边形的各条边长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每小格的边长为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单位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，并比较各对应内角的大小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然后与你的同伴议一议：</a:t>
            </a:r>
            <a:endParaRPr lang="zh-CN" altLang="en-US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75680" y="3628160"/>
            <a:ext cx="6448511" cy="59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(2)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这两个四边形的边之间有什么关系？</a:t>
            </a:r>
            <a:endParaRPr lang="zh-CN" altLang="en-US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矩形 53"/>
              <p:cNvSpPr/>
              <p:nvPr/>
            </p:nvSpPr>
            <p:spPr>
              <a:xfrm>
                <a:off x="2455545" y="4448810"/>
                <a:ext cx="603250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00B0F0"/>
                            </a:solidFill>
                            <a:latin typeface="Cambria Math" panose="02040503050406030204"/>
                            <a:ea typeface="+mj-ea"/>
                          </a:rPr>
                          <m:t>𝑨𝑩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rgbClr val="00B0F0"/>
                            </a:solidFill>
                            <a:latin typeface="Cambria Math" panose="02040503050406030204"/>
                            <a:ea typeface="+mj-ea"/>
                          </a:rPr>
                          <m:t>𝑨</m:t>
                        </m:r>
                        <m:r>
                          <a:rPr lang="en-US" altLang="zh-CN" sz="2800" b="1" i="1" baseline="30000" smtClean="0">
                            <a:solidFill>
                              <a:srgbClr val="00B0F0"/>
                            </a:solidFill>
                            <a:latin typeface="Cambria Math" panose="02040503050406030204"/>
                            <a:ea typeface="+mj-ea"/>
                          </a:rPr>
                          <m:t>′</m:t>
                        </m:r>
                        <m:r>
                          <a:rPr lang="zh-CN" altLang="en-US" sz="2800" b="1" i="1">
                            <a:solidFill>
                              <a:srgbClr val="00B0F0"/>
                            </a:solidFill>
                            <a:latin typeface="Cambria Math" panose="02040503050406030204"/>
                            <a:ea typeface="+mj-ea"/>
                          </a:rPr>
                          <m:t>𝑩</m:t>
                        </m:r>
                        <m:r>
                          <a:rPr lang="en-US" altLang="zh-CN" sz="2800" b="1" i="1" baseline="30000">
                            <a:solidFill>
                              <a:srgbClr val="00B0F0"/>
                            </a:solidFill>
                            <a:latin typeface="Cambria Math" panose="02040503050406030204"/>
                            <a:ea typeface="+mj-ea"/>
                          </a:rPr>
                          <m:t>′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rgbClr val="00B0F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00B0F0"/>
                            </a:solidFill>
                            <a:latin typeface="Cambria Math" panose="02040503050406030204"/>
                            <a:ea typeface="+mj-ea"/>
                          </a:rPr>
                          <m:t>𝑩𝑪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rgbClr val="00B0F0"/>
                            </a:solidFill>
                            <a:latin typeface="Cambria Math" panose="02040503050406030204"/>
                            <a:ea typeface="+mj-ea"/>
                          </a:rPr>
                          <m:t>𝑩</m:t>
                        </m:r>
                        <m:r>
                          <a:rPr lang="en-US" altLang="zh-CN" sz="2800" b="1" i="1" baseline="30000">
                            <a:solidFill>
                              <a:srgbClr val="00B0F0"/>
                            </a:solidFill>
                            <a:latin typeface="Cambria Math" panose="02040503050406030204"/>
                            <a:ea typeface="+mj-ea"/>
                          </a:rPr>
                          <m:t>′</m:t>
                        </m:r>
                        <m:r>
                          <a:rPr lang="zh-CN" altLang="en-US" sz="2800" b="1" i="1">
                            <a:solidFill>
                              <a:srgbClr val="00B0F0"/>
                            </a:solidFill>
                            <a:latin typeface="Cambria Math" panose="02040503050406030204"/>
                            <a:ea typeface="+mj-ea"/>
                          </a:rPr>
                          <m:t>𝑪</m:t>
                        </m:r>
                        <m:r>
                          <a:rPr lang="en-US" altLang="zh-CN" sz="2800" b="1" i="1" baseline="30000">
                            <a:solidFill>
                              <a:srgbClr val="00B0F0"/>
                            </a:solidFill>
                            <a:latin typeface="Cambria Math" panose="02040503050406030204"/>
                            <a:ea typeface="+mj-ea"/>
                          </a:rPr>
                          <m:t>′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rgbClr val="00B0F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00B0F0"/>
                            </a:solidFill>
                            <a:latin typeface="Cambria Math" panose="02040503050406030204"/>
                            <a:ea typeface="+mj-ea"/>
                          </a:rPr>
                          <m:t>𝑪𝑫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rgbClr val="00B0F0"/>
                            </a:solidFill>
                            <a:latin typeface="Cambria Math" panose="02040503050406030204"/>
                            <a:ea typeface="+mj-ea"/>
                          </a:rPr>
                          <m:t>𝑪</m:t>
                        </m:r>
                        <m:r>
                          <a:rPr lang="en-US" altLang="zh-CN" sz="2800" b="1" i="1" baseline="30000">
                            <a:solidFill>
                              <a:srgbClr val="00B0F0"/>
                            </a:solidFill>
                            <a:latin typeface="Cambria Math" panose="02040503050406030204"/>
                            <a:ea typeface="+mj-ea"/>
                          </a:rPr>
                          <m:t>′</m:t>
                        </m:r>
                        <m:r>
                          <a:rPr lang="zh-CN" altLang="en-US" sz="2800" b="1" i="1">
                            <a:solidFill>
                              <a:srgbClr val="00B0F0"/>
                            </a:solidFill>
                            <a:latin typeface="Cambria Math" panose="02040503050406030204"/>
                            <a:ea typeface="+mj-ea"/>
                          </a:rPr>
                          <m:t>𝑫</m:t>
                        </m:r>
                        <m:r>
                          <a:rPr lang="en-US" altLang="zh-CN" sz="2800" b="1" i="1" baseline="30000">
                            <a:solidFill>
                              <a:srgbClr val="00B0F0"/>
                            </a:solidFill>
                            <a:latin typeface="Cambria Math" panose="02040503050406030204"/>
                            <a:ea typeface="+mj-ea"/>
                          </a:rPr>
                          <m:t>′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rgbClr val="00B0F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00B0F0"/>
                            </a:solidFill>
                            <a:latin typeface="Cambria Math" panose="02040503050406030204"/>
                            <a:ea typeface="+mj-ea"/>
                          </a:rPr>
                          <m:t>𝑫𝑨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rgbClr val="00B0F0"/>
                            </a:solidFill>
                            <a:latin typeface="Cambria Math" panose="02040503050406030204"/>
                            <a:ea typeface="+mj-ea"/>
                          </a:rPr>
                          <m:t>𝑫</m:t>
                        </m:r>
                        <m:r>
                          <a:rPr lang="en-US" altLang="zh-CN" sz="2800" b="1" i="1" baseline="30000">
                            <a:solidFill>
                              <a:srgbClr val="00B0F0"/>
                            </a:solidFill>
                            <a:latin typeface="Cambria Math" panose="02040503050406030204"/>
                            <a:ea typeface="+mj-ea"/>
                          </a:rPr>
                          <m:t>′</m:t>
                        </m:r>
                        <m:r>
                          <a:rPr lang="zh-CN" altLang="en-US" sz="2800" b="1" i="1">
                            <a:solidFill>
                              <a:srgbClr val="00B0F0"/>
                            </a:solidFill>
                            <a:latin typeface="Cambria Math" panose="02040503050406030204"/>
                            <a:ea typeface="+mj-ea"/>
                          </a:rPr>
                          <m:t>𝑨</m:t>
                        </m:r>
                        <m:r>
                          <a:rPr lang="en-US" altLang="zh-CN" sz="2800" b="1" i="1" baseline="30000">
                            <a:solidFill>
                              <a:srgbClr val="00B0F0"/>
                            </a:solidFill>
                            <a:latin typeface="Cambria Math" panose="02040503050406030204"/>
                            <a:ea typeface="+mj-ea"/>
                          </a:rPr>
                          <m:t>′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solidFill>
                              <a:srgbClr val="00B0F0"/>
                            </a:solidFill>
                            <a:latin typeface="Cambria Math" panose="02040503050406030204"/>
                            <a:ea typeface="+mj-ea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 smtClean="0">
                            <a:solidFill>
                              <a:srgbClr val="00B0F0"/>
                            </a:solidFill>
                            <a:latin typeface="Cambria Math" panose="02040503050406030204"/>
                            <a:ea typeface="+mj-ea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endParaRPr lang="zh-CN" altLang="en-US" sz="2800" dirty="0">
                  <a:solidFill>
                    <a:srgbClr val="00B0F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" name="矩形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545" y="4448810"/>
                <a:ext cx="6032500" cy="714683"/>
              </a:xfrm>
              <a:prstGeom prst="rect">
                <a:avLst/>
              </a:prstGeom>
              <a:blipFill rotWithShape="1">
                <a:blip r:embed="rId1"/>
                <a:stretch>
                  <a:fillRect t="-6042" b="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808311" y="1621184"/>
            <a:ext cx="3689350" cy="3317562"/>
            <a:chOff x="4932040" y="1203598"/>
            <a:chExt cx="3689350" cy="3317562"/>
          </a:xfrm>
        </p:grpSpPr>
        <p:sp>
          <p:nvSpPr>
            <p:cNvPr id="3" name="Line 13"/>
            <p:cNvSpPr>
              <a:spLocks noChangeShapeType="1"/>
            </p:cNvSpPr>
            <p:nvPr/>
          </p:nvSpPr>
          <p:spPr bwMode="auto">
            <a:xfrm>
              <a:off x="6753226" y="1579249"/>
              <a:ext cx="0" cy="27908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932040" y="1203598"/>
              <a:ext cx="3689350" cy="3317562"/>
              <a:chOff x="4932040" y="1203598"/>
              <a:chExt cx="3689350" cy="3317562"/>
            </a:xfrm>
          </p:grpSpPr>
          <p:sp>
            <p:nvSpPr>
              <p:cNvPr id="5" name="Line 26"/>
              <p:cNvSpPr>
                <a:spLocks noChangeShapeType="1"/>
              </p:cNvSpPr>
              <p:nvPr/>
            </p:nvSpPr>
            <p:spPr bwMode="auto">
              <a:xfrm>
                <a:off x="5608638" y="2979736"/>
                <a:ext cx="2032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4932040" y="1203598"/>
                <a:ext cx="3689350" cy="3317562"/>
                <a:chOff x="4932363" y="1203598"/>
                <a:chExt cx="3689350" cy="3317562"/>
              </a:xfrm>
            </p:grpSpPr>
            <p:sp>
              <p:nvSpPr>
                <p:cNvPr id="7" name="矩形 6"/>
                <p:cNvSpPr/>
                <p:nvPr/>
              </p:nvSpPr>
              <p:spPr>
                <a:xfrm>
                  <a:off x="5292080" y="2686149"/>
                  <a:ext cx="47641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i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A′</a:t>
                  </a:r>
                  <a:endParaRPr lang="zh-CN" altLang="en-US" sz="2400" dirty="0"/>
                </a:p>
              </p:txBody>
            </p:sp>
            <p:grpSp>
              <p:nvGrpSpPr>
                <p:cNvPr id="8" name="Group 4"/>
                <p:cNvGrpSpPr>
                  <a:grpSpLocks noChangeAspect="1"/>
                </p:cNvGrpSpPr>
                <p:nvPr/>
              </p:nvGrpSpPr>
              <p:grpSpPr bwMode="auto">
                <a:xfrm>
                  <a:off x="4932363" y="1347787"/>
                  <a:ext cx="3689350" cy="3170236"/>
                  <a:chOff x="3107" y="849"/>
                  <a:chExt cx="2324" cy="1997"/>
                </a:xfrm>
              </p:grpSpPr>
              <p:sp>
                <p:nvSpPr>
                  <p:cNvPr id="24" name="AutoShape 3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107" y="849"/>
                    <a:ext cx="2324" cy="19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995"/>
                    <a:ext cx="1280" cy="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33" y="2753"/>
                    <a:ext cx="1280" cy="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998"/>
                    <a:ext cx="0" cy="175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3672" y="998"/>
                    <a:ext cx="0" cy="175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3815" y="998"/>
                    <a:ext cx="0" cy="175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3958" y="998"/>
                    <a:ext cx="0" cy="175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101" y="998"/>
                    <a:ext cx="0" cy="175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4384" y="998"/>
                    <a:ext cx="0" cy="175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527" y="998"/>
                    <a:ext cx="0" cy="175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670" y="998"/>
                    <a:ext cx="0" cy="175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813" y="998"/>
                    <a:ext cx="0" cy="175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1124"/>
                    <a:ext cx="12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1250"/>
                    <a:ext cx="1280" cy="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1374"/>
                    <a:ext cx="1280" cy="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1503"/>
                    <a:ext cx="12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1625"/>
                    <a:ext cx="12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1751"/>
                    <a:ext cx="12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2003"/>
                    <a:ext cx="12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2129"/>
                    <a:ext cx="12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2252"/>
                    <a:ext cx="12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2378"/>
                    <a:ext cx="12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2504"/>
                    <a:ext cx="12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533" y="2630"/>
                    <a:ext cx="12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  <p:cxnSp>
              <p:nvCxnSpPr>
                <p:cNvPr id="9" name="直接连接符 8"/>
                <p:cNvCxnSpPr/>
                <p:nvPr/>
              </p:nvCxnSpPr>
              <p:spPr>
                <a:xfrm flipH="1">
                  <a:off x="5608638" y="1984374"/>
                  <a:ext cx="447675" cy="795337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/>
                <p:cNvCxnSpPr>
                  <a:stCxn id="32" idx="0"/>
                </p:cNvCxnSpPr>
                <p:nvPr/>
              </p:nvCxnSpPr>
              <p:spPr>
                <a:xfrm flipH="1">
                  <a:off x="6056313" y="1584324"/>
                  <a:ext cx="903288" cy="40005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连接符 10"/>
                <p:cNvCxnSpPr/>
                <p:nvPr/>
              </p:nvCxnSpPr>
              <p:spPr>
                <a:xfrm>
                  <a:off x="5608638" y="2779711"/>
                  <a:ext cx="1804988" cy="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>
                  <a:stCxn id="32" idx="0"/>
                </p:cNvCxnSpPr>
                <p:nvPr/>
              </p:nvCxnSpPr>
              <p:spPr>
                <a:xfrm>
                  <a:off x="6959601" y="1584324"/>
                  <a:ext cx="454025" cy="1195387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/>
              </p:nvCxnSpPr>
              <p:spPr>
                <a:xfrm flipH="1">
                  <a:off x="6056313" y="3775073"/>
                  <a:ext cx="227014" cy="40005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/>
                <p:nvPr/>
              </p:nvCxnSpPr>
              <p:spPr>
                <a:xfrm flipV="1">
                  <a:off x="6283327" y="3575048"/>
                  <a:ext cx="469899" cy="200026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 flipV="1">
                  <a:off x="6056313" y="4175123"/>
                  <a:ext cx="903288" cy="1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>
                  <a:off x="6753226" y="3575048"/>
                  <a:ext cx="206375" cy="600075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矩形 16"/>
                <p:cNvSpPr/>
                <p:nvPr/>
              </p:nvSpPr>
              <p:spPr>
                <a:xfrm>
                  <a:off x="5779970" y="4056218"/>
                  <a:ext cx="38985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i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A</a:t>
                  </a:r>
                  <a:endParaRPr lang="zh-CN" altLang="en-US" sz="2400" dirty="0"/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7164226" y="2686149"/>
                  <a:ext cx="47641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i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B′</a:t>
                  </a:r>
                  <a:endParaRPr lang="zh-CN" altLang="en-US" sz="2400" dirty="0"/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5964716" y="3423981"/>
                  <a:ext cx="40748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i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D</a:t>
                  </a:r>
                  <a:endParaRPr lang="zh-CN" altLang="en-US" sz="2400" dirty="0"/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6558301" y="3190205"/>
                  <a:ext cx="38985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i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C</a:t>
                  </a:r>
                  <a:endParaRPr lang="zh-CN" altLang="en-US" sz="2400" dirty="0"/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6829675" y="4059495"/>
                  <a:ext cx="38985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i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B</a:t>
                  </a:r>
                  <a:endParaRPr lang="zh-CN" altLang="en-US" sz="2400" dirty="0"/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5806146" y="1606029"/>
                  <a:ext cx="4940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i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D′</a:t>
                  </a:r>
                  <a:endParaRPr lang="zh-CN" altLang="en-US" sz="2400" dirty="0"/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6759884" y="1203598"/>
                  <a:ext cx="47641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i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C′</a:t>
                  </a:r>
                  <a:endParaRPr lang="zh-CN" altLang="en-US" sz="2400" dirty="0"/>
                </a:p>
              </p:txBody>
            </p:sp>
          </p:grpSp>
        </p:grpSp>
      </p:grpSp>
      <p:sp>
        <p:nvSpPr>
          <p:cNvPr id="48" name="TextBox 47"/>
          <p:cNvSpPr txBox="1"/>
          <p:nvPr/>
        </p:nvSpPr>
        <p:spPr>
          <a:xfrm>
            <a:off x="767409" y="1489997"/>
            <a:ext cx="7628476" cy="1712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观察右图，分别求出图中两个四边形的各条边长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每小格的边长为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单位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，并比较各对应内角的大小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然后与你的同伴议一议：</a:t>
            </a:r>
            <a:endParaRPr lang="zh-CN" altLang="en-US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7408" y="3334567"/>
            <a:ext cx="7500665" cy="59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(3)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这两个四边形的形状之间有什么关系？</a:t>
            </a:r>
            <a:endParaRPr lang="zh-CN" altLang="en-US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43672" y="4114609"/>
            <a:ext cx="2114481" cy="559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形状相同</a:t>
            </a:r>
            <a:endParaRPr lang="zh-CN" altLang="en-US" sz="2800" b="1" dirty="0">
              <a:solidFill>
                <a:srgbClr val="00B0F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1983968" y="5085184"/>
            <a:ext cx="41520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Times New Roman" panose="02020603050405020304" pitchFamily="18" charset="0"/>
              </a:rPr>
              <a:t>那什么是相似多边形呢？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5"/>
          <p:cNvSpPr/>
          <p:nvPr/>
        </p:nvSpPr>
        <p:spPr bwMode="auto">
          <a:xfrm>
            <a:off x="3000376" y="2385030"/>
            <a:ext cx="2087562" cy="1800225"/>
          </a:xfrm>
          <a:custGeom>
            <a:avLst/>
            <a:gdLst>
              <a:gd name="T0" fmla="*/ 2147483647 w 1315"/>
              <a:gd name="T1" fmla="*/ 2147483647 h 1134"/>
              <a:gd name="T2" fmla="*/ 0 w 1315"/>
              <a:gd name="T3" fmla="*/ 2147483647 h 1134"/>
              <a:gd name="T4" fmla="*/ 2147483647 w 1315"/>
              <a:gd name="T5" fmla="*/ 2147483647 h 1134"/>
              <a:gd name="T6" fmla="*/ 2147483647 w 1315"/>
              <a:gd name="T7" fmla="*/ 2147483647 h 1134"/>
              <a:gd name="T8" fmla="*/ 2147483647 w 1315"/>
              <a:gd name="T9" fmla="*/ 2147483647 h 1134"/>
              <a:gd name="T10" fmla="*/ 2147483647 w 1315"/>
              <a:gd name="T11" fmla="*/ 0 h 1134"/>
              <a:gd name="T12" fmla="*/ 2147483647 w 1315"/>
              <a:gd name="T13" fmla="*/ 2147483647 h 11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15"/>
              <a:gd name="T22" fmla="*/ 0 h 1134"/>
              <a:gd name="T23" fmla="*/ 1315 w 1315"/>
              <a:gd name="T24" fmla="*/ 1134 h 11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15" h="1134">
                <a:moveTo>
                  <a:pt x="226" y="318"/>
                </a:moveTo>
                <a:lnTo>
                  <a:pt x="0" y="590"/>
                </a:lnTo>
                <a:lnTo>
                  <a:pt x="272" y="1134"/>
                </a:lnTo>
                <a:lnTo>
                  <a:pt x="861" y="1134"/>
                </a:lnTo>
                <a:lnTo>
                  <a:pt x="1315" y="499"/>
                </a:lnTo>
                <a:lnTo>
                  <a:pt x="952" y="0"/>
                </a:lnTo>
                <a:lnTo>
                  <a:pt x="226" y="31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36"/>
          <p:cNvSpPr/>
          <p:nvPr/>
        </p:nvSpPr>
        <p:spPr bwMode="auto">
          <a:xfrm>
            <a:off x="6769101" y="1810355"/>
            <a:ext cx="2520950" cy="2374900"/>
          </a:xfrm>
          <a:custGeom>
            <a:avLst/>
            <a:gdLst>
              <a:gd name="T0" fmla="*/ 2147483647 w 1315"/>
              <a:gd name="T1" fmla="*/ 2147483647 h 1134"/>
              <a:gd name="T2" fmla="*/ 0 w 1315"/>
              <a:gd name="T3" fmla="*/ 2147483647 h 1134"/>
              <a:gd name="T4" fmla="*/ 2147483647 w 1315"/>
              <a:gd name="T5" fmla="*/ 2147483647 h 1134"/>
              <a:gd name="T6" fmla="*/ 2147483647 w 1315"/>
              <a:gd name="T7" fmla="*/ 2147483647 h 1134"/>
              <a:gd name="T8" fmla="*/ 2147483647 w 1315"/>
              <a:gd name="T9" fmla="*/ 2147483647 h 1134"/>
              <a:gd name="T10" fmla="*/ 2147483647 w 1315"/>
              <a:gd name="T11" fmla="*/ 0 h 1134"/>
              <a:gd name="T12" fmla="*/ 2147483647 w 1315"/>
              <a:gd name="T13" fmla="*/ 2147483647 h 11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15"/>
              <a:gd name="T22" fmla="*/ 0 h 1134"/>
              <a:gd name="T23" fmla="*/ 1315 w 1315"/>
              <a:gd name="T24" fmla="*/ 1134 h 11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15" h="1134">
                <a:moveTo>
                  <a:pt x="226" y="318"/>
                </a:moveTo>
                <a:lnTo>
                  <a:pt x="0" y="590"/>
                </a:lnTo>
                <a:lnTo>
                  <a:pt x="272" y="1134"/>
                </a:lnTo>
                <a:lnTo>
                  <a:pt x="861" y="1134"/>
                </a:lnTo>
                <a:lnTo>
                  <a:pt x="1315" y="499"/>
                </a:lnTo>
                <a:lnTo>
                  <a:pt x="952" y="0"/>
                </a:lnTo>
                <a:lnTo>
                  <a:pt x="226" y="31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2954338" y="2404080"/>
            <a:ext cx="792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4249738" y="1916717"/>
            <a:ext cx="792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5041901" y="2978755"/>
            <a:ext cx="79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4105276" y="4161442"/>
            <a:ext cx="79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3170238" y="4161442"/>
            <a:ext cx="792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2"/>
          <p:cNvSpPr txBox="1">
            <a:spLocks noChangeArrowheads="1"/>
          </p:cNvSpPr>
          <p:nvPr/>
        </p:nvSpPr>
        <p:spPr bwMode="auto">
          <a:xfrm>
            <a:off x="2593976" y="3194655"/>
            <a:ext cx="79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6770688" y="1899255"/>
            <a:ext cx="792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45"/>
          <p:cNvSpPr txBox="1">
            <a:spLocks noChangeArrowheads="1"/>
          </p:cNvSpPr>
          <p:nvPr/>
        </p:nvSpPr>
        <p:spPr bwMode="auto">
          <a:xfrm>
            <a:off x="8355013" y="1269017"/>
            <a:ext cx="792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46"/>
          <p:cNvSpPr txBox="1">
            <a:spLocks noChangeArrowheads="1"/>
          </p:cNvSpPr>
          <p:nvPr/>
        </p:nvSpPr>
        <p:spPr bwMode="auto">
          <a:xfrm>
            <a:off x="9290051" y="2618392"/>
            <a:ext cx="79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47"/>
          <p:cNvSpPr txBox="1">
            <a:spLocks noChangeArrowheads="1"/>
          </p:cNvSpPr>
          <p:nvPr/>
        </p:nvSpPr>
        <p:spPr bwMode="auto">
          <a:xfrm>
            <a:off x="8281988" y="4202717"/>
            <a:ext cx="792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48"/>
          <p:cNvSpPr txBox="1">
            <a:spLocks noChangeArrowheads="1"/>
          </p:cNvSpPr>
          <p:nvPr/>
        </p:nvSpPr>
        <p:spPr bwMode="auto">
          <a:xfrm>
            <a:off x="6986588" y="4221767"/>
            <a:ext cx="792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6337301" y="2907317"/>
            <a:ext cx="79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2017713" y="1035655"/>
            <a:ext cx="52562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它们形状相同吗？</a:t>
            </a:r>
            <a:endParaRPr lang="zh-CN" alt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52"/>
          <p:cNvSpPr txBox="1">
            <a:spLocks noChangeArrowheads="1"/>
          </p:cNvSpPr>
          <p:nvPr/>
        </p:nvSpPr>
        <p:spPr bwMode="auto">
          <a:xfrm>
            <a:off x="2268538" y="5301208"/>
            <a:ext cx="7129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这两个五边形是相似五边形</a:t>
            </a:r>
            <a:endParaRPr lang="zh-CN" alt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/>
          <p:nvPr/>
        </p:nvGrpSpPr>
        <p:grpSpPr bwMode="auto">
          <a:xfrm>
            <a:off x="1909511" y="1587726"/>
            <a:ext cx="7385050" cy="3138488"/>
            <a:chOff x="768" y="848"/>
            <a:chExt cx="4652" cy="1977"/>
          </a:xfrm>
        </p:grpSpPr>
        <p:sp>
          <p:nvSpPr>
            <p:cNvPr id="6" name="Freeform 2"/>
            <p:cNvSpPr/>
            <p:nvPr/>
          </p:nvSpPr>
          <p:spPr bwMode="auto">
            <a:xfrm>
              <a:off x="979" y="1419"/>
              <a:ext cx="1315" cy="1134"/>
            </a:xfrm>
            <a:custGeom>
              <a:avLst/>
              <a:gdLst>
                <a:gd name="T0" fmla="*/ 226 w 1315"/>
                <a:gd name="T1" fmla="*/ 318 h 1134"/>
                <a:gd name="T2" fmla="*/ 0 w 1315"/>
                <a:gd name="T3" fmla="*/ 590 h 1134"/>
                <a:gd name="T4" fmla="*/ 272 w 1315"/>
                <a:gd name="T5" fmla="*/ 1134 h 1134"/>
                <a:gd name="T6" fmla="*/ 861 w 1315"/>
                <a:gd name="T7" fmla="*/ 1134 h 1134"/>
                <a:gd name="T8" fmla="*/ 1315 w 1315"/>
                <a:gd name="T9" fmla="*/ 499 h 1134"/>
                <a:gd name="T10" fmla="*/ 952 w 1315"/>
                <a:gd name="T11" fmla="*/ 0 h 1134"/>
                <a:gd name="T12" fmla="*/ 226 w 1315"/>
                <a:gd name="T13" fmla="*/ 318 h 11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5"/>
                <a:gd name="T22" fmla="*/ 0 h 1134"/>
                <a:gd name="T23" fmla="*/ 1315 w 1315"/>
                <a:gd name="T24" fmla="*/ 1134 h 11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5" h="1134">
                  <a:moveTo>
                    <a:pt x="226" y="318"/>
                  </a:moveTo>
                  <a:lnTo>
                    <a:pt x="0" y="590"/>
                  </a:lnTo>
                  <a:lnTo>
                    <a:pt x="272" y="1134"/>
                  </a:lnTo>
                  <a:lnTo>
                    <a:pt x="861" y="1134"/>
                  </a:lnTo>
                  <a:lnTo>
                    <a:pt x="1315" y="499"/>
                  </a:lnTo>
                  <a:lnTo>
                    <a:pt x="952" y="0"/>
                  </a:lnTo>
                  <a:lnTo>
                    <a:pt x="226" y="31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accent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3"/>
            <p:cNvSpPr/>
            <p:nvPr/>
          </p:nvSpPr>
          <p:spPr bwMode="auto">
            <a:xfrm>
              <a:off x="3356" y="1092"/>
              <a:ext cx="1588" cy="1496"/>
            </a:xfrm>
            <a:custGeom>
              <a:avLst/>
              <a:gdLst>
                <a:gd name="T0" fmla="*/ 482 w 1315"/>
                <a:gd name="T1" fmla="*/ 964 h 1134"/>
                <a:gd name="T2" fmla="*/ 0 w 1315"/>
                <a:gd name="T3" fmla="*/ 1786 h 1134"/>
                <a:gd name="T4" fmla="*/ 577 w 1315"/>
                <a:gd name="T5" fmla="*/ 3435 h 1134"/>
                <a:gd name="T6" fmla="*/ 1832 w 1315"/>
                <a:gd name="T7" fmla="*/ 3435 h 1134"/>
                <a:gd name="T8" fmla="*/ 2797 w 1315"/>
                <a:gd name="T9" fmla="*/ 1511 h 1134"/>
                <a:gd name="T10" fmla="*/ 2025 w 1315"/>
                <a:gd name="T11" fmla="*/ 0 h 1134"/>
                <a:gd name="T12" fmla="*/ 482 w 1315"/>
                <a:gd name="T13" fmla="*/ 964 h 11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5"/>
                <a:gd name="T22" fmla="*/ 0 h 1134"/>
                <a:gd name="T23" fmla="*/ 1315 w 1315"/>
                <a:gd name="T24" fmla="*/ 1134 h 11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5" h="1134">
                  <a:moveTo>
                    <a:pt x="226" y="318"/>
                  </a:moveTo>
                  <a:lnTo>
                    <a:pt x="0" y="590"/>
                  </a:lnTo>
                  <a:lnTo>
                    <a:pt x="272" y="1134"/>
                  </a:lnTo>
                  <a:lnTo>
                    <a:pt x="861" y="1134"/>
                  </a:lnTo>
                  <a:lnTo>
                    <a:pt x="1315" y="499"/>
                  </a:lnTo>
                  <a:lnTo>
                    <a:pt x="952" y="0"/>
                  </a:lnTo>
                  <a:lnTo>
                    <a:pt x="226" y="31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018" y="1480"/>
              <a:ext cx="4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760" y="1174"/>
              <a:ext cx="4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295" y="1778"/>
              <a:ext cx="4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655" y="2496"/>
              <a:ext cx="4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D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1066" y="2496"/>
              <a:ext cx="4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E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768" y="1901"/>
              <a:ext cx="4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F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435" y="1183"/>
              <a:ext cx="4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r>
                <a:rPr lang="en-US" altLang="zh-CN" sz="2400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4375" y="848"/>
              <a:ext cx="4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  <a:r>
                <a:rPr lang="en-US" altLang="zh-CN" sz="2400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4921" y="1524"/>
              <a:ext cx="4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  <a:r>
                <a:rPr lang="en-US" altLang="zh-CN" sz="2400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4286" y="2522"/>
              <a:ext cx="4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D</a:t>
              </a:r>
              <a:r>
                <a:rPr lang="en-US" altLang="zh-CN" sz="2400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3470" y="2534"/>
              <a:ext cx="4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E</a:t>
              </a:r>
              <a:r>
                <a:rPr lang="en-US" altLang="zh-CN" sz="2400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3061" y="1706"/>
              <a:ext cx="4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F</a:t>
              </a:r>
              <a:r>
                <a:rPr lang="en-US" altLang="zh-CN" sz="2400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841252" y="837708"/>
            <a:ext cx="1873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对应角</a:t>
            </a:r>
            <a:endParaRPr lang="zh-CN" alt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2079374" y="5361214"/>
            <a:ext cx="7875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对应边： 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AB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与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800" b="1" baseline="-25000" dirty="0">
                <a:solidFill>
                  <a:srgbClr val="00B0F0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800" b="1" baseline="-25000" dirty="0">
                <a:solidFill>
                  <a:srgbClr val="00B0F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BC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与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800" b="1" baseline="-25000" dirty="0">
                <a:solidFill>
                  <a:srgbClr val="00B0F0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800" b="1" baseline="-25000" dirty="0">
                <a:solidFill>
                  <a:srgbClr val="00B0F0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altLang="zh-C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reeform 19"/>
          <p:cNvSpPr>
            <a:spLocks noChangeArrowheads="1"/>
          </p:cNvSpPr>
          <p:nvPr/>
        </p:nvSpPr>
        <p:spPr bwMode="auto">
          <a:xfrm>
            <a:off x="2669924" y="1427389"/>
            <a:ext cx="3887787" cy="1666875"/>
          </a:xfrm>
          <a:custGeom>
            <a:avLst/>
            <a:gdLst>
              <a:gd name="T0" fmla="*/ 0 w 2449"/>
              <a:gd name="T1" fmla="*/ 1666875 h 1050"/>
              <a:gd name="T2" fmla="*/ 720725 w 2449"/>
              <a:gd name="T3" fmla="*/ 371475 h 1050"/>
              <a:gd name="T4" fmla="*/ 2520950 w 2449"/>
              <a:gd name="T5" fmla="*/ 155575 h 1050"/>
              <a:gd name="T6" fmla="*/ 3887787 w 2449"/>
              <a:gd name="T7" fmla="*/ 1306513 h 10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49" h="1050">
                <a:moveTo>
                  <a:pt x="0" y="1050"/>
                </a:moveTo>
                <a:cubicBezTo>
                  <a:pt x="94" y="721"/>
                  <a:pt x="189" y="393"/>
                  <a:pt x="454" y="234"/>
                </a:cubicBezTo>
                <a:cubicBezTo>
                  <a:pt x="719" y="75"/>
                  <a:pt x="1256" y="0"/>
                  <a:pt x="1588" y="98"/>
                </a:cubicBezTo>
                <a:cubicBezTo>
                  <a:pt x="1920" y="196"/>
                  <a:pt x="2184" y="509"/>
                  <a:pt x="2449" y="823"/>
                </a:cubicBezTo>
              </a:path>
            </a:pathLst>
          </a:custGeom>
          <a:noFill/>
          <a:ln w="57150">
            <a:solidFill>
              <a:srgbClr val="66FF3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20"/>
          <p:cNvSpPr>
            <a:spLocks noChangeArrowheads="1"/>
          </p:cNvSpPr>
          <p:nvPr/>
        </p:nvSpPr>
        <p:spPr bwMode="auto">
          <a:xfrm rot="21436421">
            <a:off x="3679574" y="1006701"/>
            <a:ext cx="4175125" cy="1666875"/>
          </a:xfrm>
          <a:custGeom>
            <a:avLst/>
            <a:gdLst>
              <a:gd name="T0" fmla="*/ 0 w 2449"/>
              <a:gd name="T1" fmla="*/ 1666875 h 1050"/>
              <a:gd name="T2" fmla="*/ 773992 w 2449"/>
              <a:gd name="T3" fmla="*/ 371475 h 1050"/>
              <a:gd name="T4" fmla="*/ 2707268 w 2449"/>
              <a:gd name="T5" fmla="*/ 155575 h 1050"/>
              <a:gd name="T6" fmla="*/ 4175125 w 2449"/>
              <a:gd name="T7" fmla="*/ 1306513 h 10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49" h="1050">
                <a:moveTo>
                  <a:pt x="0" y="1050"/>
                </a:moveTo>
                <a:cubicBezTo>
                  <a:pt x="94" y="721"/>
                  <a:pt x="189" y="393"/>
                  <a:pt x="454" y="234"/>
                </a:cubicBezTo>
                <a:cubicBezTo>
                  <a:pt x="719" y="75"/>
                  <a:pt x="1256" y="0"/>
                  <a:pt x="1588" y="98"/>
                </a:cubicBezTo>
                <a:cubicBezTo>
                  <a:pt x="1920" y="196"/>
                  <a:pt x="2184" y="509"/>
                  <a:pt x="2449" y="823"/>
                </a:cubicBezTo>
              </a:path>
            </a:pathLst>
          </a:custGeom>
          <a:noFill/>
          <a:ln w="57150">
            <a:solidFill>
              <a:srgbClr val="66FF3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21"/>
          <p:cNvSpPr>
            <a:spLocks noChangeArrowheads="1"/>
          </p:cNvSpPr>
          <p:nvPr/>
        </p:nvSpPr>
        <p:spPr bwMode="auto">
          <a:xfrm>
            <a:off x="4182811" y="1643289"/>
            <a:ext cx="4248150" cy="1666875"/>
          </a:xfrm>
          <a:custGeom>
            <a:avLst/>
            <a:gdLst>
              <a:gd name="T0" fmla="*/ 0 w 2449"/>
              <a:gd name="T1" fmla="*/ 1666875 h 1050"/>
              <a:gd name="T2" fmla="*/ 787530 w 2449"/>
              <a:gd name="T3" fmla="*/ 371475 h 1050"/>
              <a:gd name="T4" fmla="*/ 2754619 w 2449"/>
              <a:gd name="T5" fmla="*/ 155575 h 1050"/>
              <a:gd name="T6" fmla="*/ 4248150 w 2449"/>
              <a:gd name="T7" fmla="*/ 1306513 h 10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49" h="1050">
                <a:moveTo>
                  <a:pt x="0" y="1050"/>
                </a:moveTo>
                <a:cubicBezTo>
                  <a:pt x="94" y="721"/>
                  <a:pt x="189" y="393"/>
                  <a:pt x="454" y="234"/>
                </a:cubicBezTo>
                <a:cubicBezTo>
                  <a:pt x="719" y="75"/>
                  <a:pt x="1256" y="0"/>
                  <a:pt x="1588" y="98"/>
                </a:cubicBezTo>
                <a:cubicBezTo>
                  <a:pt x="1920" y="196"/>
                  <a:pt x="2184" y="509"/>
                  <a:pt x="2449" y="823"/>
                </a:cubicBezTo>
              </a:path>
            </a:pathLst>
          </a:custGeom>
          <a:noFill/>
          <a:ln w="57150">
            <a:solidFill>
              <a:srgbClr val="66FF33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189036" y="4356326"/>
            <a:ext cx="275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b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en-US" altLang="zh-CN" sz="2400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67408" y="1484784"/>
            <a:ext cx="10297144" cy="324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92175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一般地，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对应角相等，对应边成比例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的两个多边形叫做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相似多边形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相似多边形对应边的比也叫做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相似比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indent="892175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例如，六边形</a:t>
            </a:r>
            <a:r>
              <a:rPr lang="en-US" altLang="zh-CN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ABCDEF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与六边形</a:t>
            </a:r>
            <a:r>
              <a:rPr lang="en-US" altLang="zh-CN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en-US" altLang="zh-CN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en-US" altLang="zh-CN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en-US" altLang="zh-CN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en-US" altLang="zh-CN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en-US" altLang="zh-CN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相似，记作六边形</a:t>
            </a:r>
            <a:r>
              <a:rPr lang="en-US" altLang="zh-CN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ABCDEF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∽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六边形</a:t>
            </a:r>
            <a:r>
              <a:rPr lang="en-US" altLang="zh-CN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en-US" altLang="zh-CN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en-US" altLang="zh-CN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en-US" altLang="zh-CN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en-US" altLang="zh-CN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en-US" altLang="zh-CN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，其中 </a:t>
            </a:r>
            <a:r>
              <a:rPr lang="en-US" altLang="zh-CN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AB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r>
              <a:rPr lang="en-US" altLang="zh-CN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en-US" altLang="zh-CN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的值就是相似比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TAG_VERSION" val="1.0"/>
  <p:tag name="KSO_WM_TEMPLATE_CATEGORY" val="diagram"/>
  <p:tag name="KSO_WM_TEMPLATE_INDEX" val="160443"/>
  <p:tag name="KSO_WM_UNIT_TYPE" val="m_i"/>
  <p:tag name="KSO_WM_UNIT_INDEX" val="1_3"/>
  <p:tag name="KSO_WM_UNIT_ID" val="258*m_i*1_3"/>
  <p:tag name="KSO_WM_UNIT_CLEAR" val="1"/>
  <p:tag name="KSO_WM_UNIT_LAYERLEVEL" val="1_1"/>
  <p:tag name="KSO_WM_BEAUTIFY_FLAG" val="#wm#"/>
  <p:tag name="KSO_WM_DIAGRAM_GROUP_CODE" val="m1-1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TAG_VERSION" val="1.0"/>
  <p:tag name="KSO_WM_TEMPLATE_CATEGORY" val="diagram"/>
  <p:tag name="KSO_WM_TEMPLATE_INDEX" val="160443"/>
  <p:tag name="KSO_WM_UNIT_TYPE" val="m_i"/>
  <p:tag name="KSO_WM_UNIT_INDEX" val="1_4"/>
  <p:tag name="KSO_WM_UNIT_ID" val="258*m_i*1_4"/>
  <p:tag name="KSO_WM_UNIT_CLEAR" val="1"/>
  <p:tag name="KSO_WM_UNIT_LAYERLEVEL" val="1_1"/>
  <p:tag name="KSO_WM_BEAUTIFY_FLAG" val="#wm#"/>
  <p:tag name="KSO_WM_DIAGRAM_GROUP_CODE" val="m1-1"/>
  <p:tag name="KSO_WM_UNIT_FILL_FORE_SCHEMECOLOR_INDEX" val="8"/>
  <p:tag name="KSO_WM_UNIT_FILL_TYPE" val="1"/>
  <p:tag name="KSO_WM_UNIT_TEXT_FILL_FORE_SCHEMECOLOR_INDEX" val="14"/>
  <p:tag name="KSO_WM_UNIT_TEXT_FILL_TYPE" val="1"/>
  <p:tag name="KSO_WM_DIAGRAM_VIRTUALLY_FRAME" val="{&quot;height&quot;:45.833307086614184,&quot;left&quot;:56.66669291338583,&quot;top&quot;:98.6740157480315,&quot;width&quot;:84.83338582677166}"/>
</p:tagLst>
</file>

<file path=ppt/tags/tag34.xml><?xml version="1.0" encoding="utf-8"?>
<p:tagLst xmlns:p="http://schemas.openxmlformats.org/presentationml/2006/main">
  <p:tag name="KSO_WM_TAG_VERSION" val="1.0"/>
  <p:tag name="KSO_WM_TEMPLATE_CATEGORY" val="diagram"/>
  <p:tag name="KSO_WM_TEMPLATE_INDEX" val="160443"/>
  <p:tag name="KSO_WM_UNIT_TYPE" val="m_i"/>
  <p:tag name="KSO_WM_UNIT_INDEX" val="1_3"/>
  <p:tag name="KSO_WM_UNIT_ID" val="258*m_i*1_3"/>
  <p:tag name="KSO_WM_UNIT_CLEAR" val="1"/>
  <p:tag name="KSO_WM_UNIT_LAYERLEVEL" val="1_1"/>
  <p:tag name="KSO_WM_BEAUTIFY_FLAG" val="#wm#"/>
  <p:tag name="KSO_WM_DIAGRAM_GROUP_CODE" val="m1-1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COMMONDATA" val="eyJoZGlkIjoiZDgzY2JjNTBjNTcxZjg0YTYyNTBiMzJkYjUwMTYzNTYifQ=="/>
  <p:tag name="commondata" val="eyJoZGlkIjoiMmQ1ZjdlYzllMzBhN2EwYWIxNTczODZlMzBjNDQ1M2E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2456</Words>
  <Application>WPS 演示</Application>
  <PresentationFormat>宽屏</PresentationFormat>
  <Paragraphs>487</Paragraphs>
  <Slides>26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4" baseType="lpstr">
      <vt:lpstr>Arial</vt:lpstr>
      <vt:lpstr>宋体</vt:lpstr>
      <vt:lpstr>Wingdings</vt:lpstr>
      <vt:lpstr>黑体</vt:lpstr>
      <vt:lpstr>Times New Roman</vt:lpstr>
      <vt:lpstr>楷体</vt:lpstr>
      <vt:lpstr>Calibri</vt:lpstr>
      <vt:lpstr>Gulim</vt:lpstr>
      <vt:lpstr>Malgun Gothic</vt:lpstr>
      <vt:lpstr>Cambria Math</vt:lpstr>
      <vt:lpstr>Cambria Math</vt:lpstr>
      <vt:lpstr>微软雅黑</vt:lpstr>
      <vt:lpstr>Arial Unicode MS</vt:lpstr>
      <vt:lpstr>Times New Roman</vt:lpstr>
      <vt:lpstr>Courier New</vt:lpstr>
      <vt:lpstr>思源黑体 CN Bold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作者</cp:lastModifiedBy>
  <cp:revision>1534</cp:revision>
  <dcterms:created xsi:type="dcterms:W3CDTF">2024-02-06T13:07:00Z</dcterms:created>
  <dcterms:modified xsi:type="dcterms:W3CDTF">2024-04-20T13:32:33Z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1A0F927E334D6638E760C06579FD2D27_43</vt:lpwstr>
  </property>
  <property fmtid="{D5CDD505-2E9C-101B-9397-08002B2CF9AE}" pid="3" name="KSOProductBuildVer">
    <vt:lpwstr>2052-12.1.0.16729</vt:lpwstr>
  </property>
</Properties>
</file>