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5" r:id="rId5"/>
    <p:sldId id="264" r:id="rId6"/>
    <p:sldId id="263" r:id="rId7"/>
    <p:sldId id="259" r:id="rId8"/>
    <p:sldId id="266" r:id="rId9"/>
    <p:sldId id="267" r:id="rId10"/>
    <p:sldId id="278" r:id="rId11"/>
    <p:sldId id="277" r:id="rId12"/>
    <p:sldId id="279" r:id="rId13"/>
    <p:sldId id="268" r:id="rId14"/>
    <p:sldId id="273" r:id="rId15"/>
    <p:sldId id="274" r:id="rId16"/>
    <p:sldId id="275" r:id="rId17"/>
    <p:sldId id="269" r:id="rId18"/>
    <p:sldId id="270" r:id="rId19"/>
    <p:sldId id="271" r:id="rId20"/>
    <p:sldId id="272" r:id="rId21"/>
    <p:sldId id="276" r:id="rId22"/>
    <p:sldId id="260" r:id="rId23"/>
    <p:sldId id="261" r:id="rId24"/>
  </p:sldIdLst>
  <p:sldSz cx="9144000" cy="6858000" type="screen4x3"/>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2232"/>
    <a:srgbClr val="FF2D2D"/>
    <a:srgbClr val="AA0000"/>
    <a:srgbClr val="000000"/>
    <a:srgbClr val="008651"/>
    <a:srgbClr val="2BBB61"/>
    <a:srgbClr val="00A78B"/>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798"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21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îŝļïḓê"/>
          <p:cNvSpPr/>
          <p:nvPr userDrawn="1"/>
        </p:nvSpPr>
        <p:spPr bwMode="auto">
          <a:xfrm>
            <a:off x="0" y="0"/>
            <a:ext cx="9144000" cy="4421188"/>
          </a:xfrm>
          <a:prstGeom prst="rect">
            <a:avLst/>
          </a:prstGeom>
          <a:solidFill>
            <a:srgbClr val="2BBB61"/>
          </a:solidFill>
          <a:ln w="25400" cap="flat">
            <a:noFill/>
            <a:prstDash val="solid"/>
            <a:miter lim="800000"/>
            <a:headEnd type="none" w="med" len="med"/>
            <a:tailEnd type="none" w="med" len="med"/>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5" name="isľiḍè"/>
          <p:cNvGrpSpPr/>
          <p:nvPr userDrawn="1"/>
        </p:nvGrpSpPr>
        <p:grpSpPr bwMode="auto">
          <a:xfrm>
            <a:off x="1635125" y="1277938"/>
            <a:ext cx="5594350" cy="3143250"/>
            <a:chOff x="0" y="0"/>
            <a:chExt cx="7048" cy="3960"/>
          </a:xfrm>
        </p:grpSpPr>
        <p:sp>
          <p:nvSpPr>
            <p:cNvPr id="6" name="iṥľïḓe"/>
            <p:cNvSpPr/>
            <p:nvPr/>
          </p:nvSpPr>
          <p:spPr bwMode="auto">
            <a:xfrm>
              <a:off x="2620" y="2648"/>
              <a:ext cx="906" cy="862"/>
            </a:xfrm>
            <a:custGeom>
              <a:avLst/>
              <a:gdLst/>
              <a:ahLst/>
              <a:cxnLst/>
              <a:rect l="0" t="0" r="r" b="b"/>
              <a:pathLst>
                <a:path w="20897" h="21600">
                  <a:moveTo>
                    <a:pt x="134" y="12228"/>
                  </a:moveTo>
                  <a:cubicBezTo>
                    <a:pt x="-591" y="8124"/>
                    <a:pt x="1868" y="7177"/>
                    <a:pt x="1868" y="7177"/>
                  </a:cubicBezTo>
                  <a:cubicBezTo>
                    <a:pt x="1868" y="7177"/>
                    <a:pt x="2735" y="0"/>
                    <a:pt x="10369" y="0"/>
                  </a:cubicBezTo>
                  <a:cubicBezTo>
                    <a:pt x="18002" y="0"/>
                    <a:pt x="18580" y="7111"/>
                    <a:pt x="18580" y="7111"/>
                  </a:cubicBezTo>
                  <a:cubicBezTo>
                    <a:pt x="18580" y="7111"/>
                    <a:pt x="21009" y="8042"/>
                    <a:pt x="20894" y="11431"/>
                  </a:cubicBezTo>
                  <a:cubicBezTo>
                    <a:pt x="20894" y="16881"/>
                    <a:pt x="17712" y="17679"/>
                    <a:pt x="17712" y="17679"/>
                  </a:cubicBezTo>
                  <a:cubicBezTo>
                    <a:pt x="15920" y="17679"/>
                    <a:pt x="15804" y="16017"/>
                    <a:pt x="15804" y="16017"/>
                  </a:cubicBezTo>
                  <a:cubicBezTo>
                    <a:pt x="15804" y="16017"/>
                    <a:pt x="15804" y="10900"/>
                    <a:pt x="15804" y="9238"/>
                  </a:cubicBezTo>
                  <a:cubicBezTo>
                    <a:pt x="15804" y="7576"/>
                    <a:pt x="17582" y="7332"/>
                    <a:pt x="17582" y="7332"/>
                  </a:cubicBezTo>
                  <a:cubicBezTo>
                    <a:pt x="17582" y="5805"/>
                    <a:pt x="14590" y="822"/>
                    <a:pt x="10369" y="822"/>
                  </a:cubicBezTo>
                  <a:cubicBezTo>
                    <a:pt x="6147" y="822"/>
                    <a:pt x="3319" y="5716"/>
                    <a:pt x="3260" y="7376"/>
                  </a:cubicBezTo>
                  <a:cubicBezTo>
                    <a:pt x="4778" y="7069"/>
                    <a:pt x="4991" y="8641"/>
                    <a:pt x="4991" y="8641"/>
                  </a:cubicBezTo>
                  <a:cubicBezTo>
                    <a:pt x="4991" y="8641"/>
                    <a:pt x="4991" y="12095"/>
                    <a:pt x="4991" y="14090"/>
                  </a:cubicBezTo>
                  <a:cubicBezTo>
                    <a:pt x="4991" y="16084"/>
                    <a:pt x="4644" y="16682"/>
                    <a:pt x="3835" y="16814"/>
                  </a:cubicBezTo>
                  <a:cubicBezTo>
                    <a:pt x="4110" y="18259"/>
                    <a:pt x="6227" y="19045"/>
                    <a:pt x="6227" y="19045"/>
                  </a:cubicBezTo>
                  <a:lnTo>
                    <a:pt x="7039" y="19260"/>
                  </a:lnTo>
                  <a:cubicBezTo>
                    <a:pt x="7240" y="18538"/>
                    <a:pt x="7823" y="18011"/>
                    <a:pt x="8518" y="18011"/>
                  </a:cubicBezTo>
                  <a:cubicBezTo>
                    <a:pt x="9381" y="18011"/>
                    <a:pt x="10080" y="18814"/>
                    <a:pt x="10080" y="19805"/>
                  </a:cubicBezTo>
                  <a:cubicBezTo>
                    <a:pt x="10080" y="20797"/>
                    <a:pt x="9381" y="21600"/>
                    <a:pt x="8518" y="21600"/>
                  </a:cubicBezTo>
                  <a:cubicBezTo>
                    <a:pt x="7882" y="21600"/>
                    <a:pt x="6991" y="21120"/>
                    <a:pt x="7040" y="19962"/>
                  </a:cubicBezTo>
                  <a:lnTo>
                    <a:pt x="7008" y="19867"/>
                  </a:lnTo>
                  <a:cubicBezTo>
                    <a:pt x="5233" y="19736"/>
                    <a:pt x="3559" y="18094"/>
                    <a:pt x="3120" y="17014"/>
                  </a:cubicBezTo>
                  <a:cubicBezTo>
                    <a:pt x="3120" y="17014"/>
                    <a:pt x="1030" y="17301"/>
                    <a:pt x="134" y="12228"/>
                  </a:cubicBezTo>
                  <a:close/>
                  <a:moveTo>
                    <a:pt x="134" y="12228"/>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7" name="išļiḓe"/>
            <p:cNvGrpSpPr/>
            <p:nvPr/>
          </p:nvGrpSpPr>
          <p:grpSpPr bwMode="auto">
            <a:xfrm>
              <a:off x="0" y="0"/>
              <a:ext cx="7048" cy="3960"/>
              <a:chOff x="0" y="0"/>
              <a:chExt cx="7048" cy="3960"/>
            </a:xfrm>
          </p:grpSpPr>
          <p:sp>
            <p:nvSpPr>
              <p:cNvPr id="12" name="ïṥľiḑe"/>
              <p:cNvSpPr/>
              <p:nvPr/>
            </p:nvSpPr>
            <p:spPr bwMode="auto">
              <a:xfrm>
                <a:off x="0" y="0"/>
                <a:ext cx="7048" cy="3960"/>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2" y="17656"/>
                      <a:pt x="20962" y="14207"/>
                    </a:cubicBezTo>
                    <a:cubicBezTo>
                      <a:pt x="20962" y="10762"/>
                      <a:pt x="19389" y="7960"/>
                      <a:pt x="17456" y="7960"/>
                    </a:cubicBezTo>
                    <a:cubicBezTo>
                      <a:pt x="17314" y="7960"/>
                      <a:pt x="17162" y="7980"/>
                      <a:pt x="16978" y="8025"/>
                    </a:cubicBezTo>
                    <a:cubicBezTo>
                      <a:pt x="16886" y="8047"/>
                      <a:pt x="16794" y="7997"/>
                      <a:pt x="16725" y="7889"/>
                    </a:cubicBezTo>
                    <a:cubicBezTo>
                      <a:pt x="16655" y="7781"/>
                      <a:pt x="16616" y="7625"/>
                      <a:pt x="16616" y="7461"/>
                    </a:cubicBezTo>
                    <a:cubicBezTo>
                      <a:pt x="16616"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13" name="îşļíḑe"/>
              <p:cNvGrpSpPr/>
              <p:nvPr/>
            </p:nvGrpSpPr>
            <p:grpSpPr bwMode="auto">
              <a:xfrm>
                <a:off x="2672" y="1617"/>
                <a:ext cx="1203" cy="889"/>
                <a:chOff x="0" y="0"/>
                <a:chExt cx="1203" cy="889"/>
              </a:xfrm>
            </p:grpSpPr>
            <p:sp>
              <p:nvSpPr>
                <p:cNvPr id="37" name="íṧḷïḑe"/>
                <p:cNvSpPr/>
                <p:nvPr/>
              </p:nvSpPr>
              <p:spPr bwMode="auto">
                <a:xfrm>
                  <a:off x="670" y="1"/>
                  <a:ext cx="540" cy="536"/>
                </a:xfrm>
                <a:custGeom>
                  <a:avLst/>
                  <a:gdLst/>
                  <a:ahLst/>
                  <a:cxnLst/>
                  <a:rect l="0" t="0" r="r" b="b"/>
                  <a:pathLst>
                    <a:path w="21220" h="21401">
                      <a:moveTo>
                        <a:pt x="7221" y="9354"/>
                      </a:moveTo>
                      <a:cubicBezTo>
                        <a:pt x="7968" y="7474"/>
                        <a:pt x="10089" y="6557"/>
                        <a:pt x="11961" y="7310"/>
                      </a:cubicBezTo>
                      <a:cubicBezTo>
                        <a:pt x="13830" y="8062"/>
                        <a:pt x="14740" y="10198"/>
                        <a:pt x="13992" y="12078"/>
                      </a:cubicBezTo>
                      <a:cubicBezTo>
                        <a:pt x="13245" y="13959"/>
                        <a:pt x="11121" y="14873"/>
                        <a:pt x="9253" y="14122"/>
                      </a:cubicBezTo>
                      <a:cubicBezTo>
                        <a:pt x="7381" y="13369"/>
                        <a:pt x="6474" y="11235"/>
                        <a:pt x="7221" y="9354"/>
                      </a:cubicBezTo>
                      <a:close/>
                      <a:moveTo>
                        <a:pt x="16" y="7854"/>
                      </a:moveTo>
                      <a:cubicBezTo>
                        <a:pt x="16" y="7854"/>
                        <a:pt x="-143" y="8219"/>
                        <a:pt x="536" y="8520"/>
                      </a:cubicBezTo>
                      <a:lnTo>
                        <a:pt x="2237" y="9499"/>
                      </a:lnTo>
                      <a:cubicBezTo>
                        <a:pt x="2237" y="9499"/>
                        <a:pt x="2742" y="9769"/>
                        <a:pt x="2792" y="10552"/>
                      </a:cubicBezTo>
                      <a:cubicBezTo>
                        <a:pt x="2792" y="10552"/>
                        <a:pt x="2978" y="11523"/>
                        <a:pt x="2611" y="11806"/>
                      </a:cubicBezTo>
                      <a:lnTo>
                        <a:pt x="354" y="13334"/>
                      </a:lnTo>
                      <a:cubicBezTo>
                        <a:pt x="354" y="13334"/>
                        <a:pt x="-85" y="13533"/>
                        <a:pt x="74" y="14105"/>
                      </a:cubicBezTo>
                      <a:lnTo>
                        <a:pt x="1005" y="16181"/>
                      </a:lnTo>
                      <a:cubicBezTo>
                        <a:pt x="1005" y="16181"/>
                        <a:pt x="1382" y="16641"/>
                        <a:pt x="1834" y="16407"/>
                      </a:cubicBezTo>
                      <a:lnTo>
                        <a:pt x="3675" y="15863"/>
                      </a:lnTo>
                      <a:cubicBezTo>
                        <a:pt x="3675" y="15863"/>
                        <a:pt x="4409" y="15556"/>
                        <a:pt x="5074" y="16293"/>
                      </a:cubicBezTo>
                      <a:cubicBezTo>
                        <a:pt x="5074" y="16293"/>
                        <a:pt x="5844" y="16936"/>
                        <a:pt x="5712" y="17566"/>
                      </a:cubicBezTo>
                      <a:lnTo>
                        <a:pt x="5149" y="19856"/>
                      </a:lnTo>
                      <a:cubicBezTo>
                        <a:pt x="5149" y="19856"/>
                        <a:pt x="4941" y="20377"/>
                        <a:pt x="5617" y="20622"/>
                      </a:cubicBezTo>
                      <a:lnTo>
                        <a:pt x="7511" y="21384"/>
                      </a:lnTo>
                      <a:cubicBezTo>
                        <a:pt x="7511" y="21384"/>
                        <a:pt x="8125" y="21510"/>
                        <a:pt x="8344" y="21062"/>
                      </a:cubicBezTo>
                      <a:lnTo>
                        <a:pt x="9366" y="19197"/>
                      </a:lnTo>
                      <a:cubicBezTo>
                        <a:pt x="9366" y="19197"/>
                        <a:pt x="9567" y="18620"/>
                        <a:pt x="10384" y="18575"/>
                      </a:cubicBezTo>
                      <a:cubicBezTo>
                        <a:pt x="10384" y="18575"/>
                        <a:pt x="11476" y="18305"/>
                        <a:pt x="11914" y="19016"/>
                      </a:cubicBezTo>
                      <a:lnTo>
                        <a:pt x="13125" y="20990"/>
                      </a:lnTo>
                      <a:cubicBezTo>
                        <a:pt x="13125" y="20990"/>
                        <a:pt x="13308" y="21467"/>
                        <a:pt x="14059" y="21286"/>
                      </a:cubicBezTo>
                      <a:lnTo>
                        <a:pt x="15843" y="20516"/>
                      </a:lnTo>
                      <a:cubicBezTo>
                        <a:pt x="15843" y="20516"/>
                        <a:pt x="16456" y="20214"/>
                        <a:pt x="16207" y="19565"/>
                      </a:cubicBezTo>
                      <a:lnTo>
                        <a:pt x="15652" y="17480"/>
                      </a:lnTo>
                      <a:cubicBezTo>
                        <a:pt x="15652" y="17480"/>
                        <a:pt x="15453" y="16944"/>
                        <a:pt x="16136" y="16294"/>
                      </a:cubicBezTo>
                      <a:cubicBezTo>
                        <a:pt x="16136" y="16294"/>
                        <a:pt x="16781" y="15443"/>
                        <a:pt x="17509" y="15655"/>
                      </a:cubicBezTo>
                      <a:lnTo>
                        <a:pt x="19586" y="16156"/>
                      </a:lnTo>
                      <a:cubicBezTo>
                        <a:pt x="19586" y="16156"/>
                        <a:pt x="20199" y="16389"/>
                        <a:pt x="20463" y="15759"/>
                      </a:cubicBezTo>
                      <a:lnTo>
                        <a:pt x="21152" y="13959"/>
                      </a:lnTo>
                      <a:cubicBezTo>
                        <a:pt x="21152" y="13959"/>
                        <a:pt x="21457" y="13293"/>
                        <a:pt x="20778" y="12926"/>
                      </a:cubicBezTo>
                      <a:lnTo>
                        <a:pt x="18801" y="11902"/>
                      </a:lnTo>
                      <a:cubicBezTo>
                        <a:pt x="18801" y="11902"/>
                        <a:pt x="18292" y="11376"/>
                        <a:pt x="18319" y="10704"/>
                      </a:cubicBezTo>
                      <a:cubicBezTo>
                        <a:pt x="18319" y="10704"/>
                        <a:pt x="18299" y="9652"/>
                        <a:pt x="18902" y="9372"/>
                      </a:cubicBezTo>
                      <a:lnTo>
                        <a:pt x="20739" y="8216"/>
                      </a:lnTo>
                      <a:cubicBezTo>
                        <a:pt x="20739" y="8216"/>
                        <a:pt x="21262" y="7864"/>
                        <a:pt x="21091" y="7372"/>
                      </a:cubicBezTo>
                      <a:lnTo>
                        <a:pt x="20125" y="5225"/>
                      </a:lnTo>
                      <a:cubicBezTo>
                        <a:pt x="20125" y="5225"/>
                        <a:pt x="19812" y="4871"/>
                        <a:pt x="19452" y="5025"/>
                      </a:cubicBezTo>
                      <a:lnTo>
                        <a:pt x="17026" y="5720"/>
                      </a:lnTo>
                      <a:cubicBezTo>
                        <a:pt x="17026" y="5720"/>
                        <a:pt x="16281" y="5653"/>
                        <a:pt x="15831" y="4976"/>
                      </a:cubicBezTo>
                      <a:cubicBezTo>
                        <a:pt x="15831" y="4976"/>
                        <a:pt x="15301" y="4334"/>
                        <a:pt x="15305" y="4055"/>
                      </a:cubicBezTo>
                      <a:cubicBezTo>
                        <a:pt x="15305" y="4055"/>
                        <a:pt x="15907" y="1671"/>
                        <a:pt x="15941" y="1551"/>
                      </a:cubicBezTo>
                      <a:cubicBezTo>
                        <a:pt x="15941" y="1551"/>
                        <a:pt x="16115" y="1046"/>
                        <a:pt x="15638" y="840"/>
                      </a:cubicBezTo>
                      <a:lnTo>
                        <a:pt x="13623" y="16"/>
                      </a:lnTo>
                      <a:cubicBezTo>
                        <a:pt x="13623" y="16"/>
                        <a:pt x="13158" y="-90"/>
                        <a:pt x="12976" y="238"/>
                      </a:cubicBezTo>
                      <a:lnTo>
                        <a:pt x="11589" y="2654"/>
                      </a:lnTo>
                      <a:cubicBezTo>
                        <a:pt x="11589" y="2654"/>
                        <a:pt x="11020" y="3013"/>
                        <a:pt x="10436" y="2940"/>
                      </a:cubicBezTo>
                      <a:cubicBezTo>
                        <a:pt x="10436" y="2940"/>
                        <a:pt x="9432" y="2790"/>
                        <a:pt x="9204" y="2457"/>
                      </a:cubicBezTo>
                      <a:lnTo>
                        <a:pt x="8028" y="524"/>
                      </a:lnTo>
                      <a:cubicBezTo>
                        <a:pt x="8028" y="524"/>
                        <a:pt x="7739" y="-87"/>
                        <a:pt x="7174" y="128"/>
                      </a:cubicBezTo>
                      <a:lnTo>
                        <a:pt x="5170" y="983"/>
                      </a:lnTo>
                      <a:cubicBezTo>
                        <a:pt x="5170" y="983"/>
                        <a:pt x="4766" y="1167"/>
                        <a:pt x="4889" y="1660"/>
                      </a:cubicBezTo>
                      <a:lnTo>
                        <a:pt x="5543" y="4064"/>
                      </a:lnTo>
                      <a:cubicBezTo>
                        <a:pt x="5543" y="4064"/>
                        <a:pt x="5806" y="4774"/>
                        <a:pt x="4817" y="5487"/>
                      </a:cubicBezTo>
                      <a:cubicBezTo>
                        <a:pt x="4817" y="5487"/>
                        <a:pt x="4223" y="6146"/>
                        <a:pt x="3267" y="5868"/>
                      </a:cubicBezTo>
                      <a:cubicBezTo>
                        <a:pt x="2314" y="5591"/>
                        <a:pt x="1443" y="5401"/>
                        <a:pt x="1443" y="5401"/>
                      </a:cubicBezTo>
                      <a:cubicBezTo>
                        <a:pt x="1443" y="5401"/>
                        <a:pt x="941" y="5227"/>
                        <a:pt x="722" y="5741"/>
                      </a:cubicBezTo>
                      <a:cubicBezTo>
                        <a:pt x="504" y="6256"/>
                        <a:pt x="16" y="7854"/>
                        <a:pt x="16" y="7854"/>
                      </a:cubicBezTo>
                      <a:close/>
                      <a:moveTo>
                        <a:pt x="16" y="7854"/>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38" name="íṧľíḍe"/>
                <p:cNvSpPr/>
                <p:nvPr/>
              </p:nvSpPr>
              <p:spPr bwMode="auto">
                <a:xfrm>
                  <a:off x="0" y="117"/>
                  <a:ext cx="774" cy="772"/>
                </a:xfrm>
                <a:custGeom>
                  <a:avLst/>
                  <a:gdLst/>
                  <a:ahLst/>
                  <a:cxnLst/>
                  <a:rect l="0" t="0" r="r" b="b"/>
                  <a:pathLst>
                    <a:path w="21596" h="21562">
                      <a:moveTo>
                        <a:pt x="6714" y="10868"/>
                      </a:moveTo>
                      <a:cubicBezTo>
                        <a:pt x="6662" y="8613"/>
                        <a:pt x="8448" y="6742"/>
                        <a:pt x="10703" y="6691"/>
                      </a:cubicBezTo>
                      <a:cubicBezTo>
                        <a:pt x="12958" y="6638"/>
                        <a:pt x="14828" y="8426"/>
                        <a:pt x="14879" y="10682"/>
                      </a:cubicBezTo>
                      <a:cubicBezTo>
                        <a:pt x="14931" y="12938"/>
                        <a:pt x="13145" y="14808"/>
                        <a:pt x="10890" y="14860"/>
                      </a:cubicBezTo>
                      <a:cubicBezTo>
                        <a:pt x="8634" y="14912"/>
                        <a:pt x="6765" y="13124"/>
                        <a:pt x="6714" y="10868"/>
                      </a:cubicBezTo>
                      <a:close/>
                      <a:moveTo>
                        <a:pt x="170" y="12283"/>
                      </a:moveTo>
                      <a:cubicBezTo>
                        <a:pt x="170" y="12283"/>
                        <a:pt x="167" y="12671"/>
                        <a:pt x="893" y="12678"/>
                      </a:cubicBezTo>
                      <a:lnTo>
                        <a:pt x="2798" y="12901"/>
                      </a:lnTo>
                      <a:cubicBezTo>
                        <a:pt x="2798" y="12901"/>
                        <a:pt x="3356" y="12949"/>
                        <a:pt x="3698" y="13631"/>
                      </a:cubicBezTo>
                      <a:cubicBezTo>
                        <a:pt x="3698" y="13631"/>
                        <a:pt x="4237" y="14429"/>
                        <a:pt x="4016" y="14823"/>
                      </a:cubicBezTo>
                      <a:lnTo>
                        <a:pt x="2566" y="17058"/>
                      </a:lnTo>
                      <a:cubicBezTo>
                        <a:pt x="2566" y="17058"/>
                        <a:pt x="2247" y="17405"/>
                        <a:pt x="2608" y="17857"/>
                      </a:cubicBezTo>
                      <a:lnTo>
                        <a:pt x="4240" y="19357"/>
                      </a:lnTo>
                      <a:cubicBezTo>
                        <a:pt x="4240" y="19357"/>
                        <a:pt x="4755" y="19624"/>
                        <a:pt x="5073" y="19241"/>
                      </a:cubicBezTo>
                      <a:lnTo>
                        <a:pt x="6521" y="18046"/>
                      </a:lnTo>
                      <a:cubicBezTo>
                        <a:pt x="6521" y="18046"/>
                        <a:pt x="7066" y="17489"/>
                        <a:pt x="7946" y="17893"/>
                      </a:cubicBezTo>
                      <a:cubicBezTo>
                        <a:pt x="7946" y="17893"/>
                        <a:pt x="8884" y="18174"/>
                        <a:pt x="9007" y="18788"/>
                      </a:cubicBezTo>
                      <a:lnTo>
                        <a:pt x="9374" y="21057"/>
                      </a:lnTo>
                      <a:cubicBezTo>
                        <a:pt x="9374" y="21057"/>
                        <a:pt x="9386" y="21600"/>
                        <a:pt x="10087" y="21560"/>
                      </a:cubicBezTo>
                      <a:lnTo>
                        <a:pt x="12082" y="21515"/>
                      </a:lnTo>
                      <a:cubicBezTo>
                        <a:pt x="12082" y="21515"/>
                        <a:pt x="12686" y="21391"/>
                        <a:pt x="12710" y="20907"/>
                      </a:cubicBezTo>
                      <a:lnTo>
                        <a:pt x="12917" y="18845"/>
                      </a:lnTo>
                      <a:cubicBezTo>
                        <a:pt x="12917" y="18845"/>
                        <a:pt x="12880" y="18252"/>
                        <a:pt x="13598" y="17897"/>
                      </a:cubicBezTo>
                      <a:cubicBezTo>
                        <a:pt x="13598" y="17897"/>
                        <a:pt x="14478" y="17235"/>
                        <a:pt x="15142" y="17704"/>
                      </a:cubicBezTo>
                      <a:lnTo>
                        <a:pt x="16987" y="19005"/>
                      </a:lnTo>
                      <a:cubicBezTo>
                        <a:pt x="16987" y="19005"/>
                        <a:pt x="17334" y="19361"/>
                        <a:pt x="17941" y="18910"/>
                      </a:cubicBezTo>
                      <a:lnTo>
                        <a:pt x="19252" y="17537"/>
                      </a:lnTo>
                      <a:cubicBezTo>
                        <a:pt x="19252" y="17537"/>
                        <a:pt x="19689" y="17030"/>
                        <a:pt x="19218" y="16544"/>
                      </a:cubicBezTo>
                      <a:lnTo>
                        <a:pt x="17922" y="14892"/>
                      </a:lnTo>
                      <a:cubicBezTo>
                        <a:pt x="17922" y="14892"/>
                        <a:pt x="17537" y="14489"/>
                        <a:pt x="17905" y="13645"/>
                      </a:cubicBezTo>
                      <a:cubicBezTo>
                        <a:pt x="17905" y="13645"/>
                        <a:pt x="18161" y="12634"/>
                        <a:pt x="18897" y="12544"/>
                      </a:cubicBezTo>
                      <a:lnTo>
                        <a:pt x="20958" y="12194"/>
                      </a:lnTo>
                      <a:cubicBezTo>
                        <a:pt x="20958" y="12194"/>
                        <a:pt x="21599" y="12168"/>
                        <a:pt x="21596" y="11502"/>
                      </a:cubicBezTo>
                      <a:lnTo>
                        <a:pt x="21528" y="9627"/>
                      </a:lnTo>
                      <a:cubicBezTo>
                        <a:pt x="21528" y="9627"/>
                        <a:pt x="21548" y="8912"/>
                        <a:pt x="20796" y="8844"/>
                      </a:cubicBezTo>
                      <a:lnTo>
                        <a:pt x="18628" y="8688"/>
                      </a:lnTo>
                      <a:cubicBezTo>
                        <a:pt x="18628" y="8688"/>
                        <a:pt x="17967" y="8413"/>
                        <a:pt x="17736" y="7801"/>
                      </a:cubicBezTo>
                      <a:cubicBezTo>
                        <a:pt x="17736" y="7801"/>
                        <a:pt x="17316" y="6867"/>
                        <a:pt x="17752" y="6384"/>
                      </a:cubicBezTo>
                      <a:lnTo>
                        <a:pt x="18963" y="4643"/>
                      </a:lnTo>
                      <a:cubicBezTo>
                        <a:pt x="18963" y="4643"/>
                        <a:pt x="19301" y="4127"/>
                        <a:pt x="18958" y="3753"/>
                      </a:cubicBezTo>
                      <a:lnTo>
                        <a:pt x="17270" y="2201"/>
                      </a:lnTo>
                      <a:cubicBezTo>
                        <a:pt x="17270" y="2201"/>
                        <a:pt x="16852" y="2004"/>
                        <a:pt x="16588" y="2281"/>
                      </a:cubicBezTo>
                      <a:lnTo>
                        <a:pt x="14669" y="3835"/>
                      </a:lnTo>
                      <a:cubicBezTo>
                        <a:pt x="14669" y="3835"/>
                        <a:pt x="13972" y="4062"/>
                        <a:pt x="13308" y="3629"/>
                      </a:cubicBezTo>
                      <a:cubicBezTo>
                        <a:pt x="13308" y="3629"/>
                        <a:pt x="12586" y="3258"/>
                        <a:pt x="12483" y="3006"/>
                      </a:cubicBezTo>
                      <a:cubicBezTo>
                        <a:pt x="12483" y="3006"/>
                        <a:pt x="12115" y="641"/>
                        <a:pt x="12099" y="520"/>
                      </a:cubicBezTo>
                      <a:cubicBezTo>
                        <a:pt x="12099" y="520"/>
                        <a:pt x="12064" y="1"/>
                        <a:pt x="11555" y="0"/>
                      </a:cubicBezTo>
                      <a:lnTo>
                        <a:pt x="9427" y="38"/>
                      </a:lnTo>
                      <a:cubicBezTo>
                        <a:pt x="9427" y="38"/>
                        <a:pt x="8969" y="119"/>
                        <a:pt x="8928" y="484"/>
                      </a:cubicBezTo>
                      <a:lnTo>
                        <a:pt x="8602" y="3179"/>
                      </a:lnTo>
                      <a:cubicBezTo>
                        <a:pt x="8602" y="3179"/>
                        <a:pt x="8228" y="3721"/>
                        <a:pt x="7675" y="3878"/>
                      </a:cubicBezTo>
                      <a:cubicBezTo>
                        <a:pt x="7675" y="3878"/>
                        <a:pt x="6712" y="4130"/>
                        <a:pt x="6381" y="3920"/>
                      </a:cubicBezTo>
                      <a:lnTo>
                        <a:pt x="4585" y="2641"/>
                      </a:lnTo>
                      <a:cubicBezTo>
                        <a:pt x="4585" y="2641"/>
                        <a:pt x="4091" y="2204"/>
                        <a:pt x="3665" y="2614"/>
                      </a:cubicBezTo>
                      <a:lnTo>
                        <a:pt x="2187" y="4149"/>
                      </a:lnTo>
                      <a:cubicBezTo>
                        <a:pt x="2187" y="4149"/>
                        <a:pt x="1892" y="4471"/>
                        <a:pt x="2192" y="4864"/>
                      </a:cubicBezTo>
                      <a:lnTo>
                        <a:pt x="3699" y="6766"/>
                      </a:lnTo>
                      <a:cubicBezTo>
                        <a:pt x="3699" y="6766"/>
                        <a:pt x="4207" y="7300"/>
                        <a:pt x="3589" y="8318"/>
                      </a:cubicBezTo>
                      <a:cubicBezTo>
                        <a:pt x="3589" y="8318"/>
                        <a:pt x="3305" y="9136"/>
                        <a:pt x="2339" y="9254"/>
                      </a:cubicBezTo>
                      <a:cubicBezTo>
                        <a:pt x="1374" y="9374"/>
                        <a:pt x="519" y="9539"/>
                        <a:pt x="519" y="9539"/>
                      </a:cubicBezTo>
                      <a:cubicBezTo>
                        <a:pt x="519" y="9539"/>
                        <a:pt x="-1" y="9574"/>
                        <a:pt x="0" y="10120"/>
                      </a:cubicBezTo>
                      <a:cubicBezTo>
                        <a:pt x="0" y="10665"/>
                        <a:pt x="170" y="12283"/>
                        <a:pt x="170" y="12283"/>
                      </a:cubicBezTo>
                      <a:close/>
                      <a:moveTo>
                        <a:pt x="170" y="12283"/>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14" name="işlíḑé"/>
              <p:cNvSpPr/>
              <p:nvPr/>
            </p:nvSpPr>
            <p:spPr bwMode="auto">
              <a:xfrm>
                <a:off x="3258" y="1044"/>
                <a:ext cx="532" cy="416"/>
              </a:xfrm>
              <a:custGeom>
                <a:avLst/>
                <a:gdLst/>
                <a:ahLst/>
                <a:cxnLst/>
                <a:rect l="0" t="0" r="r" b="b"/>
                <a:pathLst>
                  <a:path w="21144" h="21334">
                    <a:moveTo>
                      <a:pt x="10347" y="11187"/>
                    </a:moveTo>
                    <a:cubicBezTo>
                      <a:pt x="10058" y="10978"/>
                      <a:pt x="9855" y="10582"/>
                      <a:pt x="9730" y="9980"/>
                    </a:cubicBezTo>
                    <a:cubicBezTo>
                      <a:pt x="10138" y="9957"/>
                      <a:pt x="10480" y="10038"/>
                      <a:pt x="10744" y="10229"/>
                    </a:cubicBezTo>
                    <a:cubicBezTo>
                      <a:pt x="11054" y="10453"/>
                      <a:pt x="11271" y="10832"/>
                      <a:pt x="11406" y="11375"/>
                    </a:cubicBezTo>
                    <a:cubicBezTo>
                      <a:pt x="10942" y="11432"/>
                      <a:pt x="10602" y="11371"/>
                      <a:pt x="10347" y="11187"/>
                    </a:cubicBezTo>
                    <a:close/>
                    <a:moveTo>
                      <a:pt x="21069" y="7196"/>
                    </a:moveTo>
                    <a:lnTo>
                      <a:pt x="20539" y="3842"/>
                    </a:lnTo>
                    <a:cubicBezTo>
                      <a:pt x="20323" y="2469"/>
                      <a:pt x="19656" y="1290"/>
                      <a:pt x="18711" y="607"/>
                    </a:cubicBezTo>
                    <a:cubicBezTo>
                      <a:pt x="17937" y="47"/>
                      <a:pt x="17032" y="-133"/>
                      <a:pt x="16164" y="97"/>
                    </a:cubicBezTo>
                    <a:lnTo>
                      <a:pt x="9646" y="1824"/>
                    </a:lnTo>
                    <a:cubicBezTo>
                      <a:pt x="8102" y="2233"/>
                      <a:pt x="6923" y="3870"/>
                      <a:pt x="6713" y="5895"/>
                    </a:cubicBezTo>
                    <a:lnTo>
                      <a:pt x="6642" y="6580"/>
                    </a:lnTo>
                    <a:lnTo>
                      <a:pt x="9385" y="5853"/>
                    </a:lnTo>
                    <a:lnTo>
                      <a:pt x="9472" y="5692"/>
                    </a:lnTo>
                    <a:cubicBezTo>
                      <a:pt x="9721" y="5234"/>
                      <a:pt x="10207" y="4921"/>
                      <a:pt x="11002" y="4712"/>
                    </a:cubicBezTo>
                    <a:lnTo>
                      <a:pt x="15791" y="3442"/>
                    </a:lnTo>
                    <a:cubicBezTo>
                      <a:pt x="16485" y="3258"/>
                      <a:pt x="17034" y="3306"/>
                      <a:pt x="17423" y="3587"/>
                    </a:cubicBezTo>
                    <a:cubicBezTo>
                      <a:pt x="17801" y="3860"/>
                      <a:pt x="18043" y="4359"/>
                      <a:pt x="18164" y="5109"/>
                    </a:cubicBezTo>
                    <a:lnTo>
                      <a:pt x="18496" y="7214"/>
                    </a:lnTo>
                    <a:cubicBezTo>
                      <a:pt x="18686" y="8813"/>
                      <a:pt x="18200" y="9615"/>
                      <a:pt x="16822" y="9980"/>
                    </a:cubicBezTo>
                    <a:lnTo>
                      <a:pt x="13904" y="10754"/>
                    </a:lnTo>
                    <a:lnTo>
                      <a:pt x="13861" y="10483"/>
                    </a:lnTo>
                    <a:cubicBezTo>
                      <a:pt x="13644" y="9110"/>
                      <a:pt x="12978" y="7932"/>
                      <a:pt x="12033" y="7249"/>
                    </a:cubicBezTo>
                    <a:cubicBezTo>
                      <a:pt x="11259" y="6689"/>
                      <a:pt x="10353" y="6507"/>
                      <a:pt x="9484" y="6737"/>
                    </a:cubicBezTo>
                    <a:lnTo>
                      <a:pt x="2967" y="8467"/>
                    </a:lnTo>
                    <a:cubicBezTo>
                      <a:pt x="1996" y="8724"/>
                      <a:pt x="1161" y="9456"/>
                      <a:pt x="615" y="10528"/>
                    </a:cubicBezTo>
                    <a:cubicBezTo>
                      <a:pt x="70" y="11598"/>
                      <a:pt x="-122" y="12881"/>
                      <a:pt x="77" y="14139"/>
                    </a:cubicBezTo>
                    <a:lnTo>
                      <a:pt x="606" y="17490"/>
                    </a:lnTo>
                    <a:cubicBezTo>
                      <a:pt x="824" y="18862"/>
                      <a:pt x="1490" y="20041"/>
                      <a:pt x="2434" y="20726"/>
                    </a:cubicBezTo>
                    <a:cubicBezTo>
                      <a:pt x="2435" y="20727"/>
                      <a:pt x="2435" y="20727"/>
                      <a:pt x="2435" y="20727"/>
                    </a:cubicBezTo>
                    <a:cubicBezTo>
                      <a:pt x="3209" y="21286"/>
                      <a:pt x="4114" y="21467"/>
                      <a:pt x="4983" y="21237"/>
                    </a:cubicBezTo>
                    <a:lnTo>
                      <a:pt x="11499" y="19509"/>
                    </a:lnTo>
                    <a:cubicBezTo>
                      <a:pt x="13072" y="19092"/>
                      <a:pt x="14254" y="17424"/>
                      <a:pt x="14440" y="15358"/>
                    </a:cubicBezTo>
                    <a:lnTo>
                      <a:pt x="14502" y="14684"/>
                    </a:lnTo>
                    <a:lnTo>
                      <a:pt x="11718" y="15421"/>
                    </a:lnTo>
                    <a:lnTo>
                      <a:pt x="11631" y="15593"/>
                    </a:lnTo>
                    <a:cubicBezTo>
                      <a:pt x="11383" y="16086"/>
                      <a:pt x="10897" y="16422"/>
                      <a:pt x="10145" y="16622"/>
                    </a:cubicBezTo>
                    <a:lnTo>
                      <a:pt x="5356" y="17892"/>
                    </a:lnTo>
                    <a:cubicBezTo>
                      <a:pt x="4547" y="18105"/>
                      <a:pt x="4027" y="18086"/>
                      <a:pt x="3669" y="17827"/>
                    </a:cubicBezTo>
                    <a:cubicBezTo>
                      <a:pt x="3319" y="17575"/>
                      <a:pt x="3095" y="17055"/>
                      <a:pt x="2982" y="16223"/>
                    </a:cubicBezTo>
                    <a:lnTo>
                      <a:pt x="2646" y="14090"/>
                    </a:lnTo>
                    <a:cubicBezTo>
                      <a:pt x="2523" y="13343"/>
                      <a:pt x="2565" y="12781"/>
                      <a:pt x="2774" y="12368"/>
                    </a:cubicBezTo>
                    <a:cubicBezTo>
                      <a:pt x="3016" y="11891"/>
                      <a:pt x="3508" y="11568"/>
                      <a:pt x="4323" y="11352"/>
                    </a:cubicBezTo>
                    <a:lnTo>
                      <a:pt x="7242" y="10579"/>
                    </a:lnTo>
                    <a:lnTo>
                      <a:pt x="7284" y="10848"/>
                    </a:lnTo>
                    <a:cubicBezTo>
                      <a:pt x="7501" y="12222"/>
                      <a:pt x="8168" y="13401"/>
                      <a:pt x="9112" y="14084"/>
                    </a:cubicBezTo>
                    <a:cubicBezTo>
                      <a:pt x="9887" y="14644"/>
                      <a:pt x="10793" y="14826"/>
                      <a:pt x="11662" y="14595"/>
                    </a:cubicBezTo>
                    <a:lnTo>
                      <a:pt x="18179" y="12867"/>
                    </a:lnTo>
                    <a:cubicBezTo>
                      <a:pt x="20182" y="12335"/>
                      <a:pt x="21478" y="9791"/>
                      <a:pt x="21069" y="7196"/>
                    </a:cubicBezTo>
                    <a:close/>
                    <a:moveTo>
                      <a:pt x="21069" y="7196"/>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15" name="î$1îde"/>
              <p:cNvGrpSpPr/>
              <p:nvPr/>
            </p:nvGrpSpPr>
            <p:grpSpPr bwMode="auto">
              <a:xfrm>
                <a:off x="1886" y="1274"/>
                <a:ext cx="766" cy="703"/>
                <a:chOff x="0" y="0"/>
                <a:chExt cx="766" cy="703"/>
              </a:xfrm>
            </p:grpSpPr>
            <p:sp>
              <p:nvSpPr>
                <p:cNvPr id="34" name="iṡ1îḍê"/>
                <p:cNvSpPr/>
                <p:nvPr/>
              </p:nvSpPr>
              <p:spPr bwMode="auto">
                <a:xfrm>
                  <a:off x="0" y="362"/>
                  <a:ext cx="492" cy="348"/>
                </a:xfrm>
                <a:custGeom>
                  <a:avLst/>
                  <a:gdLst/>
                  <a:ahLst/>
                  <a:cxnLst/>
                  <a:rect l="0" t="0" r="r" b="b"/>
                  <a:pathLst>
                    <a:path w="21184" h="18543">
                      <a:moveTo>
                        <a:pt x="10363" y="5"/>
                      </a:moveTo>
                      <a:cubicBezTo>
                        <a:pt x="538" y="-332"/>
                        <a:pt x="0" y="15867"/>
                        <a:pt x="0" y="15867"/>
                      </a:cubicBezTo>
                      <a:cubicBezTo>
                        <a:pt x="5817" y="21268"/>
                        <a:pt x="21104" y="16821"/>
                        <a:pt x="21104" y="16821"/>
                      </a:cubicBezTo>
                      <a:cubicBezTo>
                        <a:pt x="21374" y="16453"/>
                        <a:pt x="21600" y="393"/>
                        <a:pt x="10363" y="5"/>
                      </a:cubicBezTo>
                      <a:close/>
                      <a:moveTo>
                        <a:pt x="10363" y="5"/>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35" name="îś1îḋe"/>
                <p:cNvSpPr/>
                <p:nvPr/>
              </p:nvSpPr>
              <p:spPr bwMode="auto">
                <a:xfrm>
                  <a:off x="98" y="88"/>
                  <a:ext cx="256" cy="246"/>
                </a:xfrm>
                <a:custGeom>
                  <a:avLst/>
                  <a:gdLst/>
                  <a:ahLst/>
                  <a:cxnLst/>
                  <a:rect l="0" t="0" r="r" b="b"/>
                  <a:pathLst>
                    <a:path w="19344" h="20808">
                      <a:moveTo>
                        <a:pt x="16008" y="2328"/>
                      </a:moveTo>
                      <a:cubicBezTo>
                        <a:pt x="14082" y="645"/>
                        <a:pt x="11537" y="-245"/>
                        <a:pt x="8847" y="60"/>
                      </a:cubicBezTo>
                      <a:cubicBezTo>
                        <a:pt x="3474" y="661"/>
                        <a:pt x="-466" y="5782"/>
                        <a:pt x="44" y="11498"/>
                      </a:cubicBezTo>
                      <a:cubicBezTo>
                        <a:pt x="556" y="17211"/>
                        <a:pt x="5324" y="21355"/>
                        <a:pt x="10693" y="20750"/>
                      </a:cubicBezTo>
                      <a:cubicBezTo>
                        <a:pt x="14294" y="20347"/>
                        <a:pt x="17245" y="17907"/>
                        <a:pt x="18650" y="14627"/>
                      </a:cubicBezTo>
                      <a:cubicBezTo>
                        <a:pt x="21134" y="7175"/>
                        <a:pt x="16165" y="2233"/>
                        <a:pt x="16008" y="2328"/>
                      </a:cubicBezTo>
                      <a:close/>
                      <a:moveTo>
                        <a:pt x="16008" y="2328"/>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36" name="íṡlïdê"/>
                <p:cNvSpPr/>
                <p:nvPr/>
              </p:nvSpPr>
              <p:spPr bwMode="auto">
                <a:xfrm>
                  <a:off x="324" y="0"/>
                  <a:ext cx="442" cy="358"/>
                </a:xfrm>
                <a:custGeom>
                  <a:avLst/>
                  <a:gdLst/>
                  <a:ahLst/>
                  <a:cxnLst/>
                  <a:rect l="0" t="0" r="r" b="b"/>
                  <a:pathLst>
                    <a:path w="21600" h="21600">
                      <a:moveTo>
                        <a:pt x="16236" y="8353"/>
                      </a:moveTo>
                      <a:lnTo>
                        <a:pt x="4552" y="8353"/>
                      </a:lnTo>
                      <a:lnTo>
                        <a:pt x="4552" y="6580"/>
                      </a:lnTo>
                      <a:lnTo>
                        <a:pt x="16236" y="6580"/>
                      </a:lnTo>
                      <a:cubicBezTo>
                        <a:pt x="16236" y="6580"/>
                        <a:pt x="16236" y="8353"/>
                        <a:pt x="16236" y="8353"/>
                      </a:cubicBezTo>
                      <a:close/>
                      <a:moveTo>
                        <a:pt x="16236" y="11901"/>
                      </a:moveTo>
                      <a:lnTo>
                        <a:pt x="4552" y="11901"/>
                      </a:lnTo>
                      <a:lnTo>
                        <a:pt x="4552" y="10127"/>
                      </a:lnTo>
                      <a:lnTo>
                        <a:pt x="16236" y="10127"/>
                      </a:lnTo>
                      <a:cubicBezTo>
                        <a:pt x="16236" y="10127"/>
                        <a:pt x="16236" y="11901"/>
                        <a:pt x="16236" y="11901"/>
                      </a:cubicBezTo>
                      <a:close/>
                      <a:moveTo>
                        <a:pt x="14259" y="0"/>
                      </a:moveTo>
                      <a:lnTo>
                        <a:pt x="6773" y="0"/>
                      </a:lnTo>
                      <a:cubicBezTo>
                        <a:pt x="3712" y="0"/>
                        <a:pt x="1100" y="2320"/>
                        <a:pt x="0" y="5612"/>
                      </a:cubicBezTo>
                      <a:cubicBezTo>
                        <a:pt x="664" y="6034"/>
                        <a:pt x="2105" y="7381"/>
                        <a:pt x="2652" y="9796"/>
                      </a:cubicBezTo>
                      <a:cubicBezTo>
                        <a:pt x="3159" y="12033"/>
                        <a:pt x="3198" y="14722"/>
                        <a:pt x="2144" y="16509"/>
                      </a:cubicBezTo>
                      <a:cubicBezTo>
                        <a:pt x="2982" y="17423"/>
                        <a:pt x="3762" y="17900"/>
                        <a:pt x="4876" y="18266"/>
                      </a:cubicBezTo>
                      <a:lnTo>
                        <a:pt x="2531" y="21600"/>
                      </a:lnTo>
                      <a:lnTo>
                        <a:pt x="9004" y="18574"/>
                      </a:lnTo>
                      <a:lnTo>
                        <a:pt x="14259" y="18574"/>
                      </a:lnTo>
                      <a:cubicBezTo>
                        <a:pt x="18314" y="18574"/>
                        <a:pt x="21600" y="14511"/>
                        <a:pt x="21600" y="9500"/>
                      </a:cubicBezTo>
                      <a:lnTo>
                        <a:pt x="21600" y="9075"/>
                      </a:lnTo>
                      <a:cubicBezTo>
                        <a:pt x="21600" y="4062"/>
                        <a:pt x="18314" y="0"/>
                        <a:pt x="14259" y="0"/>
                      </a:cubicBezTo>
                      <a:close/>
                      <a:moveTo>
                        <a:pt x="14259" y="0"/>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16" name="îṧ1îḑe"/>
              <p:cNvSpPr/>
              <p:nvPr/>
            </p:nvSpPr>
            <p:spPr bwMode="auto">
              <a:xfrm>
                <a:off x="1292" y="2626"/>
                <a:ext cx="1210" cy="980"/>
              </a:xfrm>
              <a:custGeom>
                <a:avLst/>
                <a:gdLst/>
                <a:ahLst/>
                <a:cxnLst/>
                <a:rect l="0" t="0" r="r" b="b"/>
                <a:pathLst>
                  <a:path w="21199" h="20989">
                    <a:moveTo>
                      <a:pt x="14760" y="5355"/>
                    </a:moveTo>
                    <a:cubicBezTo>
                      <a:pt x="14084" y="5355"/>
                      <a:pt x="13537" y="4682"/>
                      <a:pt x="13537" y="3854"/>
                    </a:cubicBezTo>
                    <a:cubicBezTo>
                      <a:pt x="13537" y="3027"/>
                      <a:pt x="14084" y="2354"/>
                      <a:pt x="14760" y="2354"/>
                    </a:cubicBezTo>
                    <a:cubicBezTo>
                      <a:pt x="15435" y="2354"/>
                      <a:pt x="15983" y="3027"/>
                      <a:pt x="15983" y="3854"/>
                    </a:cubicBezTo>
                    <a:cubicBezTo>
                      <a:pt x="15983" y="4682"/>
                      <a:pt x="15435" y="5355"/>
                      <a:pt x="14760" y="5355"/>
                    </a:cubicBezTo>
                    <a:close/>
                    <a:moveTo>
                      <a:pt x="18221" y="3648"/>
                    </a:moveTo>
                    <a:cubicBezTo>
                      <a:pt x="17460" y="835"/>
                      <a:pt x="15004" y="-611"/>
                      <a:pt x="12691" y="246"/>
                    </a:cubicBezTo>
                    <a:cubicBezTo>
                      <a:pt x="9617" y="1384"/>
                      <a:pt x="8345" y="6120"/>
                      <a:pt x="8345" y="6120"/>
                    </a:cubicBezTo>
                    <a:cubicBezTo>
                      <a:pt x="7793" y="7577"/>
                      <a:pt x="7279" y="9085"/>
                      <a:pt x="5713" y="10389"/>
                    </a:cubicBezTo>
                    <a:cubicBezTo>
                      <a:pt x="2744" y="12856"/>
                      <a:pt x="-339" y="5876"/>
                      <a:pt x="1432" y="12498"/>
                    </a:cubicBezTo>
                    <a:cubicBezTo>
                      <a:pt x="1535" y="12883"/>
                      <a:pt x="1685" y="13259"/>
                      <a:pt x="1856" y="13627"/>
                    </a:cubicBezTo>
                    <a:cubicBezTo>
                      <a:pt x="-132" y="12318"/>
                      <a:pt x="-401" y="12189"/>
                      <a:pt x="472" y="15327"/>
                    </a:cubicBezTo>
                    <a:cubicBezTo>
                      <a:pt x="1496" y="19001"/>
                      <a:pt x="4620" y="20663"/>
                      <a:pt x="7727" y="20989"/>
                    </a:cubicBezTo>
                    <a:cubicBezTo>
                      <a:pt x="10488" y="20989"/>
                      <a:pt x="13587" y="20142"/>
                      <a:pt x="14784" y="16774"/>
                    </a:cubicBezTo>
                    <a:cubicBezTo>
                      <a:pt x="15677" y="14260"/>
                      <a:pt x="15699" y="10814"/>
                      <a:pt x="17925" y="7864"/>
                    </a:cubicBezTo>
                    <a:cubicBezTo>
                      <a:pt x="17925" y="7864"/>
                      <a:pt x="19256" y="6393"/>
                      <a:pt x="21199" y="6129"/>
                    </a:cubicBezTo>
                    <a:cubicBezTo>
                      <a:pt x="18629" y="5945"/>
                      <a:pt x="18221" y="3648"/>
                      <a:pt x="18221" y="3648"/>
                    </a:cubicBezTo>
                    <a:close/>
                    <a:moveTo>
                      <a:pt x="18221" y="3648"/>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17" name="íṣ1íḓê"/>
              <p:cNvSpPr/>
              <p:nvPr/>
            </p:nvSpPr>
            <p:spPr bwMode="auto">
              <a:xfrm>
                <a:off x="4684" y="2236"/>
                <a:ext cx="966" cy="1094"/>
              </a:xfrm>
              <a:custGeom>
                <a:avLst/>
                <a:gdLst/>
                <a:ahLst/>
                <a:cxnLst/>
                <a:rect l="0" t="0" r="r" b="b"/>
                <a:pathLst>
                  <a:path w="21324" h="21351">
                    <a:moveTo>
                      <a:pt x="16593" y="13829"/>
                    </a:moveTo>
                    <a:cubicBezTo>
                      <a:pt x="15541" y="13889"/>
                      <a:pt x="14615" y="14295"/>
                      <a:pt x="13915" y="14902"/>
                    </a:cubicBezTo>
                    <a:lnTo>
                      <a:pt x="8446" y="12232"/>
                    </a:lnTo>
                    <a:cubicBezTo>
                      <a:pt x="8469" y="12030"/>
                      <a:pt x="8486" y="11826"/>
                      <a:pt x="8472" y="11617"/>
                    </a:cubicBezTo>
                    <a:cubicBezTo>
                      <a:pt x="8449" y="11299"/>
                      <a:pt x="8368" y="11000"/>
                      <a:pt x="8264" y="10712"/>
                    </a:cubicBezTo>
                    <a:lnTo>
                      <a:pt x="14382" y="6652"/>
                    </a:lnTo>
                    <a:cubicBezTo>
                      <a:pt x="15186" y="7244"/>
                      <a:pt x="16227" y="7582"/>
                      <a:pt x="17351" y="7520"/>
                    </a:cubicBezTo>
                    <a:cubicBezTo>
                      <a:pt x="19687" y="7389"/>
                      <a:pt x="21461" y="5599"/>
                      <a:pt x="21316" y="3526"/>
                    </a:cubicBezTo>
                    <a:cubicBezTo>
                      <a:pt x="21167" y="1451"/>
                      <a:pt x="19153" y="-125"/>
                      <a:pt x="16817" y="8"/>
                    </a:cubicBezTo>
                    <a:cubicBezTo>
                      <a:pt x="14480" y="138"/>
                      <a:pt x="12706" y="1925"/>
                      <a:pt x="12854" y="4001"/>
                    </a:cubicBezTo>
                    <a:cubicBezTo>
                      <a:pt x="12871" y="4239"/>
                      <a:pt x="12917" y="4468"/>
                      <a:pt x="12980" y="4690"/>
                    </a:cubicBezTo>
                    <a:lnTo>
                      <a:pt x="6658" y="8783"/>
                    </a:lnTo>
                    <a:cubicBezTo>
                      <a:pt x="5897" y="8310"/>
                      <a:pt x="4969" y="8043"/>
                      <a:pt x="3971" y="8099"/>
                    </a:cubicBezTo>
                    <a:cubicBezTo>
                      <a:pt x="1636" y="8229"/>
                      <a:pt x="-139" y="10017"/>
                      <a:pt x="9" y="12093"/>
                    </a:cubicBezTo>
                    <a:cubicBezTo>
                      <a:pt x="157" y="14167"/>
                      <a:pt x="2169" y="15742"/>
                      <a:pt x="4507" y="15611"/>
                    </a:cubicBezTo>
                    <a:cubicBezTo>
                      <a:pt x="5685" y="15545"/>
                      <a:pt x="6717" y="15058"/>
                      <a:pt x="7435" y="14326"/>
                    </a:cubicBezTo>
                    <a:lnTo>
                      <a:pt x="12675" y="17011"/>
                    </a:lnTo>
                    <a:cubicBezTo>
                      <a:pt x="12629" y="17273"/>
                      <a:pt x="12609" y="17546"/>
                      <a:pt x="12629" y="17823"/>
                    </a:cubicBezTo>
                    <a:cubicBezTo>
                      <a:pt x="12776" y="19898"/>
                      <a:pt x="14790" y="21475"/>
                      <a:pt x="17127" y="21343"/>
                    </a:cubicBezTo>
                    <a:cubicBezTo>
                      <a:pt x="19463" y="21212"/>
                      <a:pt x="21238" y="19425"/>
                      <a:pt x="21091" y="17349"/>
                    </a:cubicBezTo>
                    <a:cubicBezTo>
                      <a:pt x="20945" y="15275"/>
                      <a:pt x="18928" y="13698"/>
                      <a:pt x="16593" y="13829"/>
                    </a:cubicBezTo>
                    <a:close/>
                    <a:moveTo>
                      <a:pt x="16593" y="13829"/>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18" name="ïṩḻïde"/>
              <p:cNvSpPr/>
              <p:nvPr/>
            </p:nvSpPr>
            <p:spPr bwMode="auto">
              <a:xfrm>
                <a:off x="3974" y="470"/>
                <a:ext cx="1108" cy="1068"/>
              </a:xfrm>
              <a:custGeom>
                <a:avLst/>
                <a:gdLst/>
                <a:ahLst/>
                <a:cxnLst/>
                <a:rect l="0" t="0" r="r" b="b"/>
                <a:pathLst>
                  <a:path w="21421" h="21413">
                    <a:moveTo>
                      <a:pt x="8099" y="13602"/>
                    </a:moveTo>
                    <a:cubicBezTo>
                      <a:pt x="5358" y="13602"/>
                      <a:pt x="3138" y="11289"/>
                      <a:pt x="3138" y="8434"/>
                    </a:cubicBezTo>
                    <a:cubicBezTo>
                      <a:pt x="3138" y="5581"/>
                      <a:pt x="5358" y="3268"/>
                      <a:pt x="8099" y="3268"/>
                    </a:cubicBezTo>
                    <a:cubicBezTo>
                      <a:pt x="10838" y="3268"/>
                      <a:pt x="13059" y="5581"/>
                      <a:pt x="13059" y="8434"/>
                    </a:cubicBezTo>
                    <a:cubicBezTo>
                      <a:pt x="13059" y="11289"/>
                      <a:pt x="10838" y="13602"/>
                      <a:pt x="8099" y="13602"/>
                    </a:cubicBezTo>
                    <a:close/>
                    <a:moveTo>
                      <a:pt x="20893" y="17915"/>
                    </a:moveTo>
                    <a:lnTo>
                      <a:pt x="15499" y="12943"/>
                    </a:lnTo>
                    <a:cubicBezTo>
                      <a:pt x="15376" y="12827"/>
                      <a:pt x="15240" y="12743"/>
                      <a:pt x="15098" y="12673"/>
                    </a:cubicBezTo>
                    <a:cubicBezTo>
                      <a:pt x="15796" y="11428"/>
                      <a:pt x="16197" y="9980"/>
                      <a:pt x="16197" y="8434"/>
                    </a:cubicBezTo>
                    <a:cubicBezTo>
                      <a:pt x="16197" y="3776"/>
                      <a:pt x="12571" y="0"/>
                      <a:pt x="8099" y="0"/>
                    </a:cubicBezTo>
                    <a:cubicBezTo>
                      <a:pt x="3626" y="0"/>
                      <a:pt x="0" y="3776"/>
                      <a:pt x="0" y="8434"/>
                    </a:cubicBezTo>
                    <a:cubicBezTo>
                      <a:pt x="0" y="13093"/>
                      <a:pt x="3626" y="16869"/>
                      <a:pt x="8099" y="16869"/>
                    </a:cubicBezTo>
                    <a:cubicBezTo>
                      <a:pt x="9713" y="16869"/>
                      <a:pt x="11217" y="16374"/>
                      <a:pt x="12480" y="15526"/>
                    </a:cubicBezTo>
                    <a:cubicBezTo>
                      <a:pt x="12566" y="15701"/>
                      <a:pt x="12679" y="15866"/>
                      <a:pt x="12827" y="16004"/>
                    </a:cubicBezTo>
                    <a:lnTo>
                      <a:pt x="18221" y="20977"/>
                    </a:lnTo>
                    <a:cubicBezTo>
                      <a:pt x="18879" y="21600"/>
                      <a:pt x="19898" y="21549"/>
                      <a:pt x="20496" y="20864"/>
                    </a:cubicBezTo>
                    <a:lnTo>
                      <a:pt x="21003" y="20285"/>
                    </a:lnTo>
                    <a:cubicBezTo>
                      <a:pt x="21600" y="19599"/>
                      <a:pt x="21552" y="18538"/>
                      <a:pt x="20893" y="17915"/>
                    </a:cubicBezTo>
                    <a:close/>
                    <a:moveTo>
                      <a:pt x="20893" y="17915"/>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grpSp>
            <p:nvGrpSpPr>
              <p:cNvPr id="19" name="ïṥ1ide"/>
              <p:cNvGrpSpPr/>
              <p:nvPr/>
            </p:nvGrpSpPr>
            <p:grpSpPr bwMode="auto">
              <a:xfrm>
                <a:off x="3677" y="2399"/>
                <a:ext cx="904" cy="979"/>
                <a:chOff x="0" y="0"/>
                <a:chExt cx="904" cy="979"/>
              </a:xfrm>
            </p:grpSpPr>
            <p:sp>
              <p:nvSpPr>
                <p:cNvPr id="30" name="iṥľide"/>
                <p:cNvSpPr/>
                <p:nvPr/>
              </p:nvSpPr>
              <p:spPr bwMode="auto">
                <a:xfrm>
                  <a:off x="613" y="105"/>
                  <a:ext cx="198" cy="152"/>
                </a:xfrm>
                <a:custGeom>
                  <a:avLst/>
                  <a:gdLst/>
                  <a:ahLst/>
                  <a:cxnLst/>
                  <a:rect l="0" t="0" r="r" b="b"/>
                  <a:pathLst>
                    <a:path w="21600" h="18790">
                      <a:moveTo>
                        <a:pt x="21600" y="18026"/>
                      </a:moveTo>
                      <a:cubicBezTo>
                        <a:pt x="21600" y="18026"/>
                        <a:pt x="21268" y="9650"/>
                        <a:pt x="14170" y="3669"/>
                      </a:cubicBezTo>
                      <a:cubicBezTo>
                        <a:pt x="6476" y="-2810"/>
                        <a:pt x="0" y="1265"/>
                        <a:pt x="0" y="1265"/>
                      </a:cubicBezTo>
                      <a:lnTo>
                        <a:pt x="1563" y="7388"/>
                      </a:lnTo>
                      <a:cubicBezTo>
                        <a:pt x="1563" y="7388"/>
                        <a:pt x="6661" y="5098"/>
                        <a:pt x="11396" y="9086"/>
                      </a:cubicBezTo>
                      <a:cubicBezTo>
                        <a:pt x="16126" y="13073"/>
                        <a:pt x="15668" y="18790"/>
                        <a:pt x="15668" y="18790"/>
                      </a:cubicBezTo>
                      <a:cubicBezTo>
                        <a:pt x="15668" y="18790"/>
                        <a:pt x="21600" y="18026"/>
                        <a:pt x="21600" y="18026"/>
                      </a:cubicBezTo>
                      <a:close/>
                      <a:moveTo>
                        <a:pt x="21600" y="18026"/>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31" name="ïŝľíde"/>
                <p:cNvSpPr/>
                <p:nvPr/>
              </p:nvSpPr>
              <p:spPr bwMode="auto">
                <a:xfrm>
                  <a:off x="573" y="1"/>
                  <a:ext cx="338" cy="262"/>
                </a:xfrm>
                <a:custGeom>
                  <a:avLst/>
                  <a:gdLst/>
                  <a:ahLst/>
                  <a:cxnLst/>
                  <a:rect l="0" t="0" r="r" b="b"/>
                  <a:pathLst>
                    <a:path w="20687" h="19230">
                      <a:moveTo>
                        <a:pt x="13721" y="2487"/>
                      </a:moveTo>
                      <a:cubicBezTo>
                        <a:pt x="6062" y="-2370"/>
                        <a:pt x="0" y="1385"/>
                        <a:pt x="0" y="1385"/>
                      </a:cubicBezTo>
                      <a:lnTo>
                        <a:pt x="1146" y="5222"/>
                      </a:lnTo>
                      <a:cubicBezTo>
                        <a:pt x="1146" y="5222"/>
                        <a:pt x="7316" y="2931"/>
                        <a:pt x="12147" y="7175"/>
                      </a:cubicBezTo>
                      <a:cubicBezTo>
                        <a:pt x="16976" y="11418"/>
                        <a:pt x="17416" y="19230"/>
                        <a:pt x="17416" y="19230"/>
                      </a:cubicBezTo>
                      <a:lnTo>
                        <a:pt x="20651" y="18877"/>
                      </a:lnTo>
                      <a:cubicBezTo>
                        <a:pt x="20651" y="18877"/>
                        <a:pt x="21600" y="7484"/>
                        <a:pt x="13721" y="2487"/>
                      </a:cubicBezTo>
                      <a:close/>
                      <a:moveTo>
                        <a:pt x="13721" y="2487"/>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32" name="ï$ḻiḓê"/>
                <p:cNvSpPr/>
                <p:nvPr/>
              </p:nvSpPr>
              <p:spPr bwMode="auto">
                <a:xfrm>
                  <a:off x="7" y="239"/>
                  <a:ext cx="854" cy="740"/>
                </a:xfrm>
                <a:custGeom>
                  <a:avLst/>
                  <a:gdLst/>
                  <a:ahLst/>
                  <a:cxnLst/>
                  <a:rect l="0" t="0" r="r" b="b"/>
                  <a:pathLst>
                    <a:path w="20770" h="21474">
                      <a:moveTo>
                        <a:pt x="15255" y="18349"/>
                      </a:moveTo>
                      <a:lnTo>
                        <a:pt x="14325" y="17122"/>
                      </a:lnTo>
                      <a:lnTo>
                        <a:pt x="16450" y="17122"/>
                      </a:lnTo>
                      <a:lnTo>
                        <a:pt x="17286" y="18349"/>
                      </a:lnTo>
                      <a:cubicBezTo>
                        <a:pt x="17286" y="18349"/>
                        <a:pt x="15255" y="18349"/>
                        <a:pt x="15255" y="18349"/>
                      </a:cubicBezTo>
                      <a:close/>
                      <a:moveTo>
                        <a:pt x="12321" y="18349"/>
                      </a:moveTo>
                      <a:lnTo>
                        <a:pt x="11391" y="17122"/>
                      </a:lnTo>
                      <a:lnTo>
                        <a:pt x="13515" y="17122"/>
                      </a:lnTo>
                      <a:lnTo>
                        <a:pt x="14351" y="18349"/>
                      </a:lnTo>
                      <a:cubicBezTo>
                        <a:pt x="14351" y="18349"/>
                        <a:pt x="12321" y="18349"/>
                        <a:pt x="12321" y="18349"/>
                      </a:cubicBezTo>
                      <a:close/>
                      <a:moveTo>
                        <a:pt x="9389" y="18349"/>
                      </a:moveTo>
                      <a:lnTo>
                        <a:pt x="8457" y="17122"/>
                      </a:lnTo>
                      <a:lnTo>
                        <a:pt x="10584" y="17122"/>
                      </a:lnTo>
                      <a:lnTo>
                        <a:pt x="11419" y="18349"/>
                      </a:lnTo>
                      <a:cubicBezTo>
                        <a:pt x="11419" y="18349"/>
                        <a:pt x="9389" y="18349"/>
                        <a:pt x="9389" y="18349"/>
                      </a:cubicBezTo>
                      <a:close/>
                      <a:moveTo>
                        <a:pt x="6455" y="18349"/>
                      </a:moveTo>
                      <a:lnTo>
                        <a:pt x="5524" y="17122"/>
                      </a:lnTo>
                      <a:lnTo>
                        <a:pt x="7650" y="17122"/>
                      </a:lnTo>
                      <a:lnTo>
                        <a:pt x="8486" y="18349"/>
                      </a:lnTo>
                      <a:cubicBezTo>
                        <a:pt x="8486" y="18349"/>
                        <a:pt x="6455" y="18349"/>
                        <a:pt x="6455" y="18349"/>
                      </a:cubicBezTo>
                      <a:close/>
                      <a:moveTo>
                        <a:pt x="4052" y="14957"/>
                      </a:moveTo>
                      <a:lnTo>
                        <a:pt x="6179" y="14957"/>
                      </a:lnTo>
                      <a:lnTo>
                        <a:pt x="7014" y="16184"/>
                      </a:lnTo>
                      <a:lnTo>
                        <a:pt x="4985" y="16184"/>
                      </a:lnTo>
                      <a:cubicBezTo>
                        <a:pt x="4985" y="16184"/>
                        <a:pt x="4052" y="14957"/>
                        <a:pt x="4052" y="14957"/>
                      </a:cubicBezTo>
                      <a:close/>
                      <a:moveTo>
                        <a:pt x="2258" y="13026"/>
                      </a:moveTo>
                      <a:lnTo>
                        <a:pt x="2258" y="2348"/>
                      </a:lnTo>
                      <a:lnTo>
                        <a:pt x="14531" y="2348"/>
                      </a:lnTo>
                      <a:lnTo>
                        <a:pt x="14531" y="13026"/>
                      </a:lnTo>
                      <a:cubicBezTo>
                        <a:pt x="14531" y="13026"/>
                        <a:pt x="2258" y="13026"/>
                        <a:pt x="2258" y="13026"/>
                      </a:cubicBezTo>
                      <a:close/>
                      <a:moveTo>
                        <a:pt x="9947" y="16184"/>
                      </a:moveTo>
                      <a:lnTo>
                        <a:pt x="7917" y="16184"/>
                      </a:lnTo>
                      <a:lnTo>
                        <a:pt x="6986" y="14957"/>
                      </a:lnTo>
                      <a:lnTo>
                        <a:pt x="9112" y="14957"/>
                      </a:lnTo>
                      <a:cubicBezTo>
                        <a:pt x="9112" y="14957"/>
                        <a:pt x="9947" y="16184"/>
                        <a:pt x="9947" y="16184"/>
                      </a:cubicBezTo>
                      <a:close/>
                      <a:moveTo>
                        <a:pt x="9919" y="14957"/>
                      </a:moveTo>
                      <a:lnTo>
                        <a:pt x="12045" y="14957"/>
                      </a:lnTo>
                      <a:lnTo>
                        <a:pt x="12880" y="16184"/>
                      </a:lnTo>
                      <a:lnTo>
                        <a:pt x="10850" y="16184"/>
                      </a:lnTo>
                      <a:cubicBezTo>
                        <a:pt x="10850" y="16184"/>
                        <a:pt x="9919" y="14957"/>
                        <a:pt x="9919" y="14957"/>
                      </a:cubicBezTo>
                      <a:close/>
                      <a:moveTo>
                        <a:pt x="15814" y="16184"/>
                      </a:moveTo>
                      <a:lnTo>
                        <a:pt x="13782" y="16184"/>
                      </a:lnTo>
                      <a:lnTo>
                        <a:pt x="12852" y="14957"/>
                      </a:lnTo>
                      <a:lnTo>
                        <a:pt x="14978" y="14957"/>
                      </a:lnTo>
                      <a:cubicBezTo>
                        <a:pt x="14978" y="14957"/>
                        <a:pt x="15814" y="16184"/>
                        <a:pt x="15814" y="16184"/>
                      </a:cubicBezTo>
                      <a:close/>
                      <a:moveTo>
                        <a:pt x="16495" y="13026"/>
                      </a:moveTo>
                      <a:lnTo>
                        <a:pt x="16495" y="2113"/>
                      </a:lnTo>
                      <a:cubicBezTo>
                        <a:pt x="16495" y="2113"/>
                        <a:pt x="16855" y="1"/>
                        <a:pt x="14433" y="1"/>
                      </a:cubicBezTo>
                      <a:cubicBezTo>
                        <a:pt x="11586" y="1"/>
                        <a:pt x="1364" y="1"/>
                        <a:pt x="1364" y="1"/>
                      </a:cubicBezTo>
                      <a:cubicBezTo>
                        <a:pt x="1364" y="1"/>
                        <a:pt x="0" y="-126"/>
                        <a:pt x="0" y="1964"/>
                      </a:cubicBezTo>
                      <a:cubicBezTo>
                        <a:pt x="0" y="5133"/>
                        <a:pt x="0" y="13965"/>
                        <a:pt x="0" y="13965"/>
                      </a:cubicBezTo>
                      <a:lnTo>
                        <a:pt x="3829" y="21474"/>
                      </a:lnTo>
                      <a:lnTo>
                        <a:pt x="20325" y="21474"/>
                      </a:lnTo>
                      <a:cubicBezTo>
                        <a:pt x="20325" y="21474"/>
                        <a:pt x="21600" y="20065"/>
                        <a:pt x="19834" y="17602"/>
                      </a:cubicBezTo>
                      <a:cubicBezTo>
                        <a:pt x="18068" y="15138"/>
                        <a:pt x="16495" y="13026"/>
                        <a:pt x="16495" y="13026"/>
                      </a:cubicBezTo>
                      <a:close/>
                      <a:moveTo>
                        <a:pt x="16495" y="13026"/>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33" name="îṣḻïḋé"/>
                <p:cNvSpPr/>
                <p:nvPr/>
              </p:nvSpPr>
              <p:spPr bwMode="auto">
                <a:xfrm>
                  <a:off x="257" y="411"/>
                  <a:ext cx="196" cy="206"/>
                </a:xfrm>
                <a:custGeom>
                  <a:avLst/>
                  <a:gdLst/>
                  <a:ahLst/>
                  <a:cxnLst/>
                  <a:rect l="0" t="0" r="r" b="b"/>
                  <a:pathLst>
                    <a:path w="21600" h="21600">
                      <a:moveTo>
                        <a:pt x="10329" y="8962"/>
                      </a:moveTo>
                      <a:lnTo>
                        <a:pt x="0" y="18822"/>
                      </a:lnTo>
                      <a:lnTo>
                        <a:pt x="3053" y="21600"/>
                      </a:lnTo>
                      <a:lnTo>
                        <a:pt x="13417" y="11464"/>
                      </a:lnTo>
                      <a:lnTo>
                        <a:pt x="15965" y="17475"/>
                      </a:lnTo>
                      <a:lnTo>
                        <a:pt x="21600" y="0"/>
                      </a:lnTo>
                      <a:lnTo>
                        <a:pt x="4228" y="7618"/>
                      </a:lnTo>
                      <a:cubicBezTo>
                        <a:pt x="4228" y="7618"/>
                        <a:pt x="10329" y="8962"/>
                        <a:pt x="10329" y="8962"/>
                      </a:cubicBezTo>
                      <a:close/>
                      <a:moveTo>
                        <a:pt x="10329" y="8962"/>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20" name="ïšļîďê"/>
              <p:cNvGrpSpPr/>
              <p:nvPr/>
            </p:nvGrpSpPr>
            <p:grpSpPr bwMode="auto">
              <a:xfrm>
                <a:off x="4374" y="1587"/>
                <a:ext cx="534" cy="499"/>
                <a:chOff x="0" y="0"/>
                <a:chExt cx="532" cy="498"/>
              </a:xfrm>
            </p:grpSpPr>
            <p:sp>
              <p:nvSpPr>
                <p:cNvPr id="28" name="îṩļíďê"/>
                <p:cNvSpPr/>
                <p:nvPr/>
              </p:nvSpPr>
              <p:spPr bwMode="auto">
                <a:xfrm>
                  <a:off x="116" y="7"/>
                  <a:ext cx="297" cy="381"/>
                </a:xfrm>
                <a:custGeom>
                  <a:avLst/>
                  <a:gdLst/>
                  <a:ahLst/>
                  <a:cxnLst/>
                  <a:rect l="0" t="0" r="r" b="b"/>
                  <a:pathLst>
                    <a:path w="21600" h="21600">
                      <a:moveTo>
                        <a:pt x="10802" y="21600"/>
                      </a:moveTo>
                      <a:lnTo>
                        <a:pt x="16202" y="14495"/>
                      </a:lnTo>
                      <a:lnTo>
                        <a:pt x="21600" y="7390"/>
                      </a:lnTo>
                      <a:lnTo>
                        <a:pt x="16289" y="7390"/>
                      </a:lnTo>
                      <a:lnTo>
                        <a:pt x="16289" y="538"/>
                      </a:lnTo>
                      <a:cubicBezTo>
                        <a:pt x="16289" y="240"/>
                        <a:pt x="15972" y="0"/>
                        <a:pt x="15582" y="0"/>
                      </a:cubicBezTo>
                      <a:lnTo>
                        <a:pt x="6020" y="0"/>
                      </a:lnTo>
                      <a:cubicBezTo>
                        <a:pt x="5631" y="0"/>
                        <a:pt x="5313" y="240"/>
                        <a:pt x="5313" y="538"/>
                      </a:cubicBezTo>
                      <a:lnTo>
                        <a:pt x="5313" y="7390"/>
                      </a:lnTo>
                      <a:lnTo>
                        <a:pt x="0" y="7390"/>
                      </a:lnTo>
                      <a:lnTo>
                        <a:pt x="5400" y="14495"/>
                      </a:lnTo>
                      <a:cubicBezTo>
                        <a:pt x="5400" y="14495"/>
                        <a:pt x="10802" y="21600"/>
                        <a:pt x="10802" y="21600"/>
                      </a:cubicBezTo>
                      <a:close/>
                      <a:moveTo>
                        <a:pt x="10802" y="21600"/>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29" name="iṥliďè"/>
                <p:cNvSpPr/>
                <p:nvPr/>
              </p:nvSpPr>
              <p:spPr bwMode="auto">
                <a:xfrm>
                  <a:off x="0" y="270"/>
                  <a:ext cx="532" cy="228"/>
                </a:xfrm>
                <a:custGeom>
                  <a:avLst/>
                  <a:gdLst/>
                  <a:ahLst/>
                  <a:cxnLst/>
                  <a:rect l="0" t="0" r="r" b="b"/>
                  <a:pathLst>
                    <a:path w="21600" h="21600">
                      <a:moveTo>
                        <a:pt x="19964" y="0"/>
                      </a:moveTo>
                      <a:lnTo>
                        <a:pt x="19026" y="0"/>
                      </a:lnTo>
                      <a:lnTo>
                        <a:pt x="19026" y="13793"/>
                      </a:lnTo>
                      <a:lnTo>
                        <a:pt x="2789" y="13793"/>
                      </a:lnTo>
                      <a:lnTo>
                        <a:pt x="2789" y="0"/>
                      </a:lnTo>
                      <a:lnTo>
                        <a:pt x="1634" y="0"/>
                      </a:lnTo>
                      <a:cubicBezTo>
                        <a:pt x="731" y="0"/>
                        <a:pt x="0" y="1700"/>
                        <a:pt x="0" y="3799"/>
                      </a:cubicBezTo>
                      <a:lnTo>
                        <a:pt x="0" y="17804"/>
                      </a:lnTo>
                      <a:cubicBezTo>
                        <a:pt x="0" y="19900"/>
                        <a:pt x="731" y="21600"/>
                        <a:pt x="1634" y="21600"/>
                      </a:cubicBezTo>
                      <a:lnTo>
                        <a:pt x="19964" y="21600"/>
                      </a:lnTo>
                      <a:cubicBezTo>
                        <a:pt x="20868" y="21600"/>
                        <a:pt x="21600" y="19900"/>
                        <a:pt x="21600" y="17804"/>
                      </a:cubicBezTo>
                      <a:lnTo>
                        <a:pt x="21600" y="3799"/>
                      </a:lnTo>
                      <a:cubicBezTo>
                        <a:pt x="21600" y="1700"/>
                        <a:pt x="20868" y="0"/>
                        <a:pt x="19964" y="0"/>
                      </a:cubicBezTo>
                      <a:close/>
                      <a:moveTo>
                        <a:pt x="19964" y="0"/>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21" name="îṥ1íḍé"/>
              <p:cNvGrpSpPr/>
              <p:nvPr/>
            </p:nvGrpSpPr>
            <p:grpSpPr bwMode="auto">
              <a:xfrm>
                <a:off x="5873" y="1941"/>
                <a:ext cx="811" cy="1598"/>
                <a:chOff x="0" y="0"/>
                <a:chExt cx="811" cy="1598"/>
              </a:xfrm>
            </p:grpSpPr>
            <p:sp>
              <p:nvSpPr>
                <p:cNvPr id="22" name="îŝļïḓê"/>
                <p:cNvSpPr/>
                <p:nvPr/>
              </p:nvSpPr>
              <p:spPr bwMode="auto">
                <a:xfrm>
                  <a:off x="483" y="721"/>
                  <a:ext cx="208" cy="178"/>
                </a:xfrm>
                <a:custGeom>
                  <a:avLst/>
                  <a:gdLst/>
                  <a:ahLst/>
                  <a:cxnLst/>
                  <a:rect l="0" t="0" r="r" b="b"/>
                  <a:pathLst>
                    <a:path w="20998" h="18917">
                      <a:moveTo>
                        <a:pt x="14761" y="4029"/>
                      </a:moveTo>
                      <a:cubicBezTo>
                        <a:pt x="7347" y="-2683"/>
                        <a:pt x="0" y="1017"/>
                        <a:pt x="0" y="1017"/>
                      </a:cubicBezTo>
                      <a:lnTo>
                        <a:pt x="956" y="7092"/>
                      </a:lnTo>
                      <a:cubicBezTo>
                        <a:pt x="956" y="7092"/>
                        <a:pt x="6632" y="5076"/>
                        <a:pt x="11195" y="9209"/>
                      </a:cubicBezTo>
                      <a:cubicBezTo>
                        <a:pt x="15749" y="13340"/>
                        <a:pt x="14591" y="18917"/>
                        <a:pt x="14591" y="18917"/>
                      </a:cubicBezTo>
                      <a:lnTo>
                        <a:pt x="20984" y="18447"/>
                      </a:lnTo>
                      <a:cubicBezTo>
                        <a:pt x="20984" y="18447"/>
                        <a:pt x="21600" y="10224"/>
                        <a:pt x="14761" y="4029"/>
                      </a:cubicBezTo>
                      <a:close/>
                      <a:moveTo>
                        <a:pt x="14761" y="4029"/>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23" name="îSļïḍé"/>
                <p:cNvSpPr/>
                <p:nvPr/>
              </p:nvSpPr>
              <p:spPr bwMode="auto">
                <a:xfrm>
                  <a:off x="455" y="595"/>
                  <a:ext cx="356" cy="316"/>
                </a:xfrm>
                <a:custGeom>
                  <a:avLst/>
                  <a:gdLst/>
                  <a:ahLst/>
                  <a:cxnLst/>
                  <a:rect l="0" t="0" r="r" b="b"/>
                  <a:pathLst>
                    <a:path w="20033" h="19276">
                      <a:moveTo>
                        <a:pt x="13985" y="3722"/>
                      </a:moveTo>
                      <a:cubicBezTo>
                        <a:pt x="7135" y="-2324"/>
                        <a:pt x="0" y="814"/>
                        <a:pt x="0" y="814"/>
                      </a:cubicBezTo>
                      <a:lnTo>
                        <a:pt x="783" y="4582"/>
                      </a:lnTo>
                      <a:cubicBezTo>
                        <a:pt x="783" y="4582"/>
                        <a:pt x="7511" y="2658"/>
                        <a:pt x="12115" y="7001"/>
                      </a:cubicBezTo>
                      <a:cubicBezTo>
                        <a:pt x="16714" y="11342"/>
                        <a:pt x="16316" y="18928"/>
                        <a:pt x="16316" y="18928"/>
                      </a:cubicBezTo>
                      <a:lnTo>
                        <a:pt x="19862" y="19276"/>
                      </a:lnTo>
                      <a:cubicBezTo>
                        <a:pt x="19862" y="19276"/>
                        <a:pt x="21600" y="10448"/>
                        <a:pt x="13985" y="3722"/>
                      </a:cubicBezTo>
                      <a:close/>
                      <a:moveTo>
                        <a:pt x="13985" y="3722"/>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24" name="ïṥḷiḋè"/>
                <p:cNvSpPr/>
                <p:nvPr/>
              </p:nvSpPr>
              <p:spPr bwMode="auto">
                <a:xfrm>
                  <a:off x="1" y="789"/>
                  <a:ext cx="640" cy="638"/>
                </a:xfrm>
                <a:custGeom>
                  <a:avLst/>
                  <a:gdLst/>
                  <a:ahLst/>
                  <a:cxnLst/>
                  <a:rect l="0" t="0" r="r" b="b"/>
                  <a:pathLst>
                    <a:path w="20497" h="17950">
                      <a:moveTo>
                        <a:pt x="13292" y="17012"/>
                      </a:moveTo>
                      <a:cubicBezTo>
                        <a:pt x="10000" y="16124"/>
                        <a:pt x="9873" y="14551"/>
                        <a:pt x="9873" y="14551"/>
                      </a:cubicBezTo>
                      <a:cubicBezTo>
                        <a:pt x="10304" y="14679"/>
                        <a:pt x="16313" y="18354"/>
                        <a:pt x="20322" y="14679"/>
                      </a:cubicBezTo>
                      <a:cubicBezTo>
                        <a:pt x="19484" y="16426"/>
                        <a:pt x="16584" y="17899"/>
                        <a:pt x="13292" y="17012"/>
                      </a:cubicBezTo>
                      <a:close/>
                      <a:moveTo>
                        <a:pt x="17488" y="7413"/>
                      </a:moveTo>
                      <a:cubicBezTo>
                        <a:pt x="17488" y="7413"/>
                        <a:pt x="20459" y="12149"/>
                        <a:pt x="17488" y="14079"/>
                      </a:cubicBezTo>
                      <a:cubicBezTo>
                        <a:pt x="14517" y="16008"/>
                        <a:pt x="6993" y="11272"/>
                        <a:pt x="5210" y="8114"/>
                      </a:cubicBezTo>
                      <a:cubicBezTo>
                        <a:pt x="3427" y="4958"/>
                        <a:pt x="2750" y="2742"/>
                        <a:pt x="4678" y="1785"/>
                      </a:cubicBezTo>
                      <a:cubicBezTo>
                        <a:pt x="6883" y="691"/>
                        <a:pt x="10235" y="1629"/>
                        <a:pt x="11546" y="2151"/>
                      </a:cubicBezTo>
                      <a:cubicBezTo>
                        <a:pt x="11546" y="2151"/>
                        <a:pt x="6001" y="-1340"/>
                        <a:pt x="2833" y="573"/>
                      </a:cubicBezTo>
                      <a:cubicBezTo>
                        <a:pt x="-707" y="2710"/>
                        <a:pt x="1050" y="7238"/>
                        <a:pt x="5210" y="11272"/>
                      </a:cubicBezTo>
                      <a:cubicBezTo>
                        <a:pt x="7586" y="13200"/>
                        <a:pt x="3055" y="13732"/>
                        <a:pt x="6" y="5406"/>
                      </a:cubicBezTo>
                      <a:cubicBezTo>
                        <a:pt x="-283" y="14130"/>
                        <a:pt x="10404" y="17186"/>
                        <a:pt x="10404" y="17186"/>
                      </a:cubicBezTo>
                      <a:cubicBezTo>
                        <a:pt x="10404" y="17186"/>
                        <a:pt x="19889" y="20260"/>
                        <a:pt x="20459" y="14079"/>
                      </a:cubicBezTo>
                      <a:cubicBezTo>
                        <a:pt x="20893" y="9366"/>
                        <a:pt x="17488" y="7413"/>
                        <a:pt x="17488" y="7413"/>
                      </a:cubicBezTo>
                      <a:close/>
                      <a:moveTo>
                        <a:pt x="17488" y="7413"/>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25" name="íslîḋé"/>
                <p:cNvSpPr/>
                <p:nvPr/>
              </p:nvSpPr>
              <p:spPr bwMode="auto">
                <a:xfrm>
                  <a:off x="27" y="1399"/>
                  <a:ext cx="474" cy="206"/>
                </a:xfrm>
                <a:custGeom>
                  <a:avLst/>
                  <a:gdLst/>
                  <a:ahLst/>
                  <a:cxnLst/>
                  <a:rect l="0" t="0" r="r" b="b"/>
                  <a:pathLst>
                    <a:path w="21492" h="21600">
                      <a:moveTo>
                        <a:pt x="5816" y="0"/>
                      </a:moveTo>
                      <a:cubicBezTo>
                        <a:pt x="5816" y="0"/>
                        <a:pt x="4787" y="6465"/>
                        <a:pt x="2654" y="10541"/>
                      </a:cubicBezTo>
                      <a:cubicBezTo>
                        <a:pt x="518" y="14617"/>
                        <a:pt x="-108" y="14904"/>
                        <a:pt x="15" y="16071"/>
                      </a:cubicBezTo>
                      <a:cubicBezTo>
                        <a:pt x="143" y="17234"/>
                        <a:pt x="267" y="21600"/>
                        <a:pt x="267" y="21600"/>
                      </a:cubicBezTo>
                      <a:lnTo>
                        <a:pt x="21492" y="21600"/>
                      </a:lnTo>
                      <a:lnTo>
                        <a:pt x="20359" y="12581"/>
                      </a:lnTo>
                      <a:cubicBezTo>
                        <a:pt x="20359" y="12581"/>
                        <a:pt x="10838" y="12805"/>
                        <a:pt x="5816" y="0"/>
                      </a:cubicBezTo>
                      <a:close/>
                      <a:moveTo>
                        <a:pt x="5816" y="0"/>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26" name="îṥḷîḍé"/>
                <p:cNvSpPr/>
                <p:nvPr/>
              </p:nvSpPr>
              <p:spPr bwMode="auto">
                <a:xfrm>
                  <a:off x="221" y="859"/>
                  <a:ext cx="330" cy="348"/>
                </a:xfrm>
                <a:custGeom>
                  <a:avLst/>
                  <a:gdLst/>
                  <a:ahLst/>
                  <a:cxnLst/>
                  <a:rect l="0" t="0" r="r" b="b"/>
                  <a:pathLst>
                    <a:path w="20529" h="19892">
                      <a:moveTo>
                        <a:pt x="0" y="7687"/>
                      </a:moveTo>
                      <a:lnTo>
                        <a:pt x="577" y="9930"/>
                      </a:lnTo>
                      <a:lnTo>
                        <a:pt x="13275" y="7363"/>
                      </a:lnTo>
                      <a:cubicBezTo>
                        <a:pt x="13275" y="7363"/>
                        <a:pt x="11193" y="13697"/>
                        <a:pt x="10785" y="19165"/>
                      </a:cubicBezTo>
                      <a:cubicBezTo>
                        <a:pt x="10785" y="19165"/>
                        <a:pt x="13030" y="20029"/>
                        <a:pt x="13030" y="19873"/>
                      </a:cubicBezTo>
                      <a:cubicBezTo>
                        <a:pt x="13030" y="19397"/>
                        <a:pt x="15903" y="7607"/>
                        <a:pt x="15903" y="7607"/>
                      </a:cubicBezTo>
                      <a:cubicBezTo>
                        <a:pt x="15903" y="7607"/>
                        <a:pt x="18126" y="8029"/>
                        <a:pt x="19326" y="6531"/>
                      </a:cubicBezTo>
                      <a:cubicBezTo>
                        <a:pt x="20381" y="5215"/>
                        <a:pt x="21600" y="3335"/>
                        <a:pt x="18856" y="724"/>
                      </a:cubicBezTo>
                      <a:cubicBezTo>
                        <a:pt x="18856" y="724"/>
                        <a:pt x="14463" y="-1571"/>
                        <a:pt x="12623" y="2011"/>
                      </a:cubicBezTo>
                      <a:cubicBezTo>
                        <a:pt x="10909" y="4208"/>
                        <a:pt x="11808" y="5404"/>
                        <a:pt x="11808" y="5404"/>
                      </a:cubicBezTo>
                      <a:cubicBezTo>
                        <a:pt x="11808" y="5404"/>
                        <a:pt x="0" y="7687"/>
                        <a:pt x="0" y="7687"/>
                      </a:cubicBezTo>
                      <a:close/>
                      <a:moveTo>
                        <a:pt x="0" y="7687"/>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27" name="ïṧľîḑe"/>
                <p:cNvSpPr/>
                <p:nvPr/>
              </p:nvSpPr>
              <p:spPr bwMode="auto">
                <a:xfrm>
                  <a:off x="49" y="7"/>
                  <a:ext cx="440" cy="492"/>
                </a:xfrm>
                <a:custGeom>
                  <a:avLst/>
                  <a:gdLst/>
                  <a:ahLst/>
                  <a:cxnLst/>
                  <a:rect l="0" t="0" r="r" b="b"/>
                  <a:pathLst>
                    <a:path w="21399" h="21364">
                      <a:moveTo>
                        <a:pt x="21260" y="4222"/>
                      </a:moveTo>
                      <a:cubicBezTo>
                        <a:pt x="21260" y="4222"/>
                        <a:pt x="18075" y="682"/>
                        <a:pt x="15617" y="79"/>
                      </a:cubicBezTo>
                      <a:cubicBezTo>
                        <a:pt x="15617" y="79"/>
                        <a:pt x="15019" y="-236"/>
                        <a:pt x="14955" y="395"/>
                      </a:cubicBezTo>
                      <a:cubicBezTo>
                        <a:pt x="14955" y="395"/>
                        <a:pt x="14761" y="1914"/>
                        <a:pt x="14761" y="2258"/>
                      </a:cubicBezTo>
                      <a:cubicBezTo>
                        <a:pt x="14761" y="2258"/>
                        <a:pt x="14923" y="2373"/>
                        <a:pt x="14502" y="2774"/>
                      </a:cubicBezTo>
                      <a:cubicBezTo>
                        <a:pt x="14081" y="3176"/>
                        <a:pt x="8909" y="8365"/>
                        <a:pt x="8909" y="8365"/>
                      </a:cubicBezTo>
                      <a:cubicBezTo>
                        <a:pt x="8909" y="8365"/>
                        <a:pt x="8552" y="8594"/>
                        <a:pt x="8278" y="8623"/>
                      </a:cubicBezTo>
                      <a:cubicBezTo>
                        <a:pt x="8278" y="8623"/>
                        <a:pt x="5514" y="8150"/>
                        <a:pt x="4399" y="9496"/>
                      </a:cubicBezTo>
                      <a:cubicBezTo>
                        <a:pt x="4399" y="9496"/>
                        <a:pt x="4238" y="9625"/>
                        <a:pt x="4558" y="9970"/>
                      </a:cubicBezTo>
                      <a:lnTo>
                        <a:pt x="7323" y="12615"/>
                      </a:lnTo>
                      <a:lnTo>
                        <a:pt x="0" y="21364"/>
                      </a:lnTo>
                      <a:lnTo>
                        <a:pt x="8503" y="13481"/>
                      </a:lnTo>
                      <a:lnTo>
                        <a:pt x="11365" y="15458"/>
                      </a:lnTo>
                      <a:cubicBezTo>
                        <a:pt x="11365" y="15458"/>
                        <a:pt x="12030" y="15658"/>
                        <a:pt x="12255" y="15416"/>
                      </a:cubicBezTo>
                      <a:cubicBezTo>
                        <a:pt x="12481" y="15172"/>
                        <a:pt x="13257" y="13981"/>
                        <a:pt x="12676" y="12077"/>
                      </a:cubicBezTo>
                      <a:cubicBezTo>
                        <a:pt x="12676" y="12077"/>
                        <a:pt x="12594" y="11776"/>
                        <a:pt x="12804" y="11459"/>
                      </a:cubicBezTo>
                      <a:cubicBezTo>
                        <a:pt x="13014" y="11144"/>
                        <a:pt x="18171" y="5798"/>
                        <a:pt x="18171" y="5798"/>
                      </a:cubicBezTo>
                      <a:cubicBezTo>
                        <a:pt x="18171" y="5798"/>
                        <a:pt x="18382" y="5613"/>
                        <a:pt x="18641" y="5683"/>
                      </a:cubicBezTo>
                      <a:cubicBezTo>
                        <a:pt x="18641" y="5683"/>
                        <a:pt x="20854" y="5352"/>
                        <a:pt x="21210" y="4794"/>
                      </a:cubicBezTo>
                      <a:cubicBezTo>
                        <a:pt x="21210" y="4794"/>
                        <a:pt x="21600" y="4623"/>
                        <a:pt x="21260" y="4222"/>
                      </a:cubicBezTo>
                      <a:close/>
                      <a:moveTo>
                        <a:pt x="21260" y="4222"/>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grpSp>
        </p:grpSp>
        <p:grpSp>
          <p:nvGrpSpPr>
            <p:cNvPr id="8" name="îş1ïdê"/>
            <p:cNvGrpSpPr/>
            <p:nvPr/>
          </p:nvGrpSpPr>
          <p:grpSpPr bwMode="auto">
            <a:xfrm>
              <a:off x="395" y="2402"/>
              <a:ext cx="641" cy="753"/>
              <a:chOff x="0" y="0"/>
              <a:chExt cx="640" cy="753"/>
            </a:xfrm>
          </p:grpSpPr>
          <p:sp>
            <p:nvSpPr>
              <p:cNvPr id="10" name="iṣḻiḍe"/>
              <p:cNvSpPr/>
              <p:nvPr/>
            </p:nvSpPr>
            <p:spPr bwMode="auto">
              <a:xfrm>
                <a:off x="143" y="0"/>
                <a:ext cx="497" cy="760"/>
              </a:xfrm>
              <a:custGeom>
                <a:avLst/>
                <a:gdLst/>
                <a:ahLst/>
                <a:cxnLst/>
                <a:rect l="0" t="0" r="r" b="b"/>
                <a:pathLst>
                  <a:path w="21600" h="21600">
                    <a:moveTo>
                      <a:pt x="3090" y="2505"/>
                    </a:moveTo>
                    <a:lnTo>
                      <a:pt x="18791" y="2505"/>
                    </a:lnTo>
                    <a:lnTo>
                      <a:pt x="18791" y="17720"/>
                    </a:lnTo>
                    <a:lnTo>
                      <a:pt x="3090" y="17720"/>
                    </a:lnTo>
                    <a:cubicBezTo>
                      <a:pt x="3090" y="17720"/>
                      <a:pt x="3090" y="2505"/>
                      <a:pt x="3090" y="2505"/>
                    </a:cubicBezTo>
                    <a:close/>
                    <a:moveTo>
                      <a:pt x="9407" y="19890"/>
                    </a:moveTo>
                    <a:cubicBezTo>
                      <a:pt x="9407" y="19374"/>
                      <a:pt x="10031" y="18955"/>
                      <a:pt x="10801" y="18955"/>
                    </a:cubicBezTo>
                    <a:cubicBezTo>
                      <a:pt x="11571" y="18955"/>
                      <a:pt x="12193" y="19374"/>
                      <a:pt x="12193" y="19890"/>
                    </a:cubicBezTo>
                    <a:cubicBezTo>
                      <a:pt x="12193" y="20406"/>
                      <a:pt x="11571" y="20825"/>
                      <a:pt x="10801" y="20825"/>
                    </a:cubicBezTo>
                    <a:cubicBezTo>
                      <a:pt x="10031" y="20825"/>
                      <a:pt x="9407" y="20406"/>
                      <a:pt x="9407" y="19890"/>
                    </a:cubicBezTo>
                    <a:close/>
                    <a:moveTo>
                      <a:pt x="0" y="2345"/>
                    </a:moveTo>
                    <a:lnTo>
                      <a:pt x="0" y="19255"/>
                    </a:lnTo>
                    <a:cubicBezTo>
                      <a:pt x="0" y="20551"/>
                      <a:pt x="1565" y="21600"/>
                      <a:pt x="3495" y="21600"/>
                    </a:cubicBezTo>
                    <a:lnTo>
                      <a:pt x="18107" y="21600"/>
                    </a:lnTo>
                    <a:cubicBezTo>
                      <a:pt x="20038" y="21600"/>
                      <a:pt x="21600" y="20551"/>
                      <a:pt x="21600" y="19255"/>
                    </a:cubicBezTo>
                    <a:lnTo>
                      <a:pt x="21600" y="2345"/>
                    </a:lnTo>
                    <a:cubicBezTo>
                      <a:pt x="21600" y="1049"/>
                      <a:pt x="20038" y="0"/>
                      <a:pt x="18107" y="0"/>
                    </a:cubicBezTo>
                    <a:lnTo>
                      <a:pt x="3495" y="0"/>
                    </a:lnTo>
                    <a:cubicBezTo>
                      <a:pt x="1565" y="0"/>
                      <a:pt x="0" y="1049"/>
                      <a:pt x="0" y="2345"/>
                    </a:cubicBezTo>
                    <a:close/>
                    <a:moveTo>
                      <a:pt x="0" y="2345"/>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11" name="iŝ1ïḍè"/>
              <p:cNvSpPr/>
              <p:nvPr/>
            </p:nvSpPr>
            <p:spPr bwMode="auto">
              <a:xfrm>
                <a:off x="7" y="76"/>
                <a:ext cx="60" cy="598"/>
              </a:xfrm>
              <a:custGeom>
                <a:avLst/>
                <a:gdLst/>
                <a:ahLst/>
                <a:cxnLst/>
                <a:rect l="0" t="0" r="r" b="b"/>
                <a:pathLst>
                  <a:path w="21600" h="21600">
                    <a:moveTo>
                      <a:pt x="10804" y="21091"/>
                    </a:moveTo>
                    <a:cubicBezTo>
                      <a:pt x="8877" y="21091"/>
                      <a:pt x="7313" y="20932"/>
                      <a:pt x="7313" y="20738"/>
                    </a:cubicBezTo>
                    <a:lnTo>
                      <a:pt x="7313" y="20170"/>
                    </a:lnTo>
                    <a:cubicBezTo>
                      <a:pt x="8416" y="20209"/>
                      <a:pt x="9576" y="20234"/>
                      <a:pt x="10804" y="20234"/>
                    </a:cubicBezTo>
                    <a:cubicBezTo>
                      <a:pt x="12027" y="20234"/>
                      <a:pt x="13187" y="20209"/>
                      <a:pt x="14287" y="20170"/>
                    </a:cubicBezTo>
                    <a:lnTo>
                      <a:pt x="14287" y="20738"/>
                    </a:lnTo>
                    <a:cubicBezTo>
                      <a:pt x="14287" y="20932"/>
                      <a:pt x="12723" y="21091"/>
                      <a:pt x="10804" y="21091"/>
                    </a:cubicBezTo>
                    <a:close/>
                    <a:moveTo>
                      <a:pt x="8858" y="127"/>
                    </a:moveTo>
                    <a:lnTo>
                      <a:pt x="8858" y="567"/>
                    </a:lnTo>
                    <a:cubicBezTo>
                      <a:pt x="6504" y="649"/>
                      <a:pt x="4802" y="874"/>
                      <a:pt x="4802" y="1140"/>
                    </a:cubicBezTo>
                    <a:lnTo>
                      <a:pt x="4802" y="1530"/>
                    </a:lnTo>
                    <a:cubicBezTo>
                      <a:pt x="1909" y="1729"/>
                      <a:pt x="0" y="2068"/>
                      <a:pt x="0" y="2452"/>
                    </a:cubicBezTo>
                    <a:lnTo>
                      <a:pt x="0" y="19124"/>
                    </a:lnTo>
                    <a:cubicBezTo>
                      <a:pt x="0" y="19381"/>
                      <a:pt x="890" y="19615"/>
                      <a:pt x="2320" y="19804"/>
                    </a:cubicBezTo>
                    <a:cubicBezTo>
                      <a:pt x="2315" y="19814"/>
                      <a:pt x="2289" y="19824"/>
                      <a:pt x="2289" y="19835"/>
                    </a:cubicBezTo>
                    <a:lnTo>
                      <a:pt x="2289" y="20738"/>
                    </a:lnTo>
                    <a:cubicBezTo>
                      <a:pt x="2289" y="21213"/>
                      <a:pt x="6106" y="21600"/>
                      <a:pt x="10804" y="21600"/>
                    </a:cubicBezTo>
                    <a:cubicBezTo>
                      <a:pt x="15496" y="21600"/>
                      <a:pt x="19311" y="21213"/>
                      <a:pt x="19311" y="20738"/>
                    </a:cubicBezTo>
                    <a:lnTo>
                      <a:pt x="19311" y="19835"/>
                    </a:lnTo>
                    <a:cubicBezTo>
                      <a:pt x="19311" y="19824"/>
                      <a:pt x="19288" y="19814"/>
                      <a:pt x="19283" y="19804"/>
                    </a:cubicBezTo>
                    <a:cubicBezTo>
                      <a:pt x="20712" y="19615"/>
                      <a:pt x="21600" y="19381"/>
                      <a:pt x="21600" y="19124"/>
                    </a:cubicBezTo>
                    <a:lnTo>
                      <a:pt x="21600" y="2452"/>
                    </a:lnTo>
                    <a:cubicBezTo>
                      <a:pt x="21600" y="2068"/>
                      <a:pt x="19691" y="1729"/>
                      <a:pt x="16795" y="1530"/>
                    </a:cubicBezTo>
                    <a:lnTo>
                      <a:pt x="16795" y="1140"/>
                    </a:lnTo>
                    <a:cubicBezTo>
                      <a:pt x="16795" y="824"/>
                      <a:pt x="14415" y="568"/>
                      <a:pt x="11372" y="538"/>
                    </a:cubicBezTo>
                    <a:lnTo>
                      <a:pt x="11372" y="127"/>
                    </a:lnTo>
                    <a:cubicBezTo>
                      <a:pt x="11372" y="57"/>
                      <a:pt x="10812" y="0"/>
                      <a:pt x="10115" y="0"/>
                    </a:cubicBezTo>
                    <a:cubicBezTo>
                      <a:pt x="9421" y="0"/>
                      <a:pt x="8858" y="57"/>
                      <a:pt x="8858" y="127"/>
                    </a:cubicBezTo>
                    <a:close/>
                    <a:moveTo>
                      <a:pt x="8858" y="127"/>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9" name="išlïḓé"/>
            <p:cNvSpPr/>
            <p:nvPr/>
          </p:nvSpPr>
          <p:spPr bwMode="auto">
            <a:xfrm>
              <a:off x="1244" y="2088"/>
              <a:ext cx="502" cy="562"/>
            </a:xfrm>
            <a:custGeom>
              <a:avLst/>
              <a:gdLst/>
              <a:ahLst/>
              <a:cxnLst/>
              <a:rect l="0" t="0" r="r" b="b"/>
              <a:pathLst>
                <a:path w="21399" h="21364">
                  <a:moveTo>
                    <a:pt x="21260" y="4222"/>
                  </a:moveTo>
                  <a:cubicBezTo>
                    <a:pt x="21260" y="4222"/>
                    <a:pt x="18075" y="682"/>
                    <a:pt x="15617" y="79"/>
                  </a:cubicBezTo>
                  <a:cubicBezTo>
                    <a:pt x="15617" y="79"/>
                    <a:pt x="15019" y="-236"/>
                    <a:pt x="14955" y="395"/>
                  </a:cubicBezTo>
                  <a:cubicBezTo>
                    <a:pt x="14955" y="395"/>
                    <a:pt x="14761" y="1914"/>
                    <a:pt x="14761" y="2258"/>
                  </a:cubicBezTo>
                  <a:cubicBezTo>
                    <a:pt x="14761" y="2258"/>
                    <a:pt x="14924" y="2373"/>
                    <a:pt x="14502" y="2774"/>
                  </a:cubicBezTo>
                  <a:cubicBezTo>
                    <a:pt x="14081" y="3176"/>
                    <a:pt x="8909" y="8365"/>
                    <a:pt x="8909" y="8365"/>
                  </a:cubicBezTo>
                  <a:cubicBezTo>
                    <a:pt x="8909" y="8365"/>
                    <a:pt x="8552" y="8594"/>
                    <a:pt x="8278" y="8623"/>
                  </a:cubicBezTo>
                  <a:cubicBezTo>
                    <a:pt x="8278" y="8623"/>
                    <a:pt x="5514" y="8150"/>
                    <a:pt x="4399" y="9496"/>
                  </a:cubicBezTo>
                  <a:cubicBezTo>
                    <a:pt x="4399" y="9496"/>
                    <a:pt x="4238" y="9625"/>
                    <a:pt x="4558" y="9970"/>
                  </a:cubicBezTo>
                  <a:lnTo>
                    <a:pt x="7323" y="12615"/>
                  </a:lnTo>
                  <a:lnTo>
                    <a:pt x="0" y="21364"/>
                  </a:lnTo>
                  <a:lnTo>
                    <a:pt x="8503" y="13481"/>
                  </a:lnTo>
                  <a:lnTo>
                    <a:pt x="11365" y="15458"/>
                  </a:lnTo>
                  <a:cubicBezTo>
                    <a:pt x="11365" y="15458"/>
                    <a:pt x="12030" y="15658"/>
                    <a:pt x="12255" y="15416"/>
                  </a:cubicBezTo>
                  <a:cubicBezTo>
                    <a:pt x="12481" y="15172"/>
                    <a:pt x="13257" y="13981"/>
                    <a:pt x="12676" y="12077"/>
                  </a:cubicBezTo>
                  <a:cubicBezTo>
                    <a:pt x="12676" y="12077"/>
                    <a:pt x="12594" y="11776"/>
                    <a:pt x="12804" y="11459"/>
                  </a:cubicBezTo>
                  <a:cubicBezTo>
                    <a:pt x="13014" y="11144"/>
                    <a:pt x="18171" y="5798"/>
                    <a:pt x="18171" y="5798"/>
                  </a:cubicBezTo>
                  <a:cubicBezTo>
                    <a:pt x="18171" y="5798"/>
                    <a:pt x="18382" y="5613"/>
                    <a:pt x="18641" y="5683"/>
                  </a:cubicBezTo>
                  <a:cubicBezTo>
                    <a:pt x="18641" y="5683"/>
                    <a:pt x="20854" y="5352"/>
                    <a:pt x="21210" y="4794"/>
                  </a:cubicBezTo>
                  <a:cubicBezTo>
                    <a:pt x="21210" y="4794"/>
                    <a:pt x="21600" y="4623"/>
                    <a:pt x="21260" y="4222"/>
                  </a:cubicBezTo>
                  <a:close/>
                  <a:moveTo>
                    <a:pt x="21260" y="4222"/>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39" name="işľïḋe"/>
          <p:cNvSpPr/>
          <p:nvPr userDrawn="1"/>
        </p:nvSpPr>
        <p:spPr bwMode="auto">
          <a:xfrm>
            <a:off x="206375" y="3548063"/>
            <a:ext cx="1066800" cy="596900"/>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2" y="17656"/>
                  <a:pt x="20962" y="14207"/>
                </a:cubicBezTo>
                <a:cubicBezTo>
                  <a:pt x="20962" y="10762"/>
                  <a:pt x="19389" y="7960"/>
                  <a:pt x="17456" y="7960"/>
                </a:cubicBezTo>
                <a:cubicBezTo>
                  <a:pt x="17314" y="7960"/>
                  <a:pt x="17162" y="7980"/>
                  <a:pt x="16978" y="8025"/>
                </a:cubicBezTo>
                <a:cubicBezTo>
                  <a:pt x="16886" y="8047"/>
                  <a:pt x="16794" y="7997"/>
                  <a:pt x="16725" y="7889"/>
                </a:cubicBezTo>
                <a:cubicBezTo>
                  <a:pt x="16655" y="7781"/>
                  <a:pt x="16615" y="7625"/>
                  <a:pt x="16615" y="7461"/>
                </a:cubicBezTo>
                <a:cubicBezTo>
                  <a:pt x="16615"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40" name="išḷiḋé"/>
          <p:cNvSpPr/>
          <p:nvPr userDrawn="1"/>
        </p:nvSpPr>
        <p:spPr bwMode="auto">
          <a:xfrm flipH="1">
            <a:off x="7305675" y="3548063"/>
            <a:ext cx="1416050" cy="793750"/>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2" y="17656"/>
                  <a:pt x="20962" y="14207"/>
                </a:cubicBezTo>
                <a:cubicBezTo>
                  <a:pt x="20962" y="10762"/>
                  <a:pt x="19389" y="7960"/>
                  <a:pt x="17456" y="7960"/>
                </a:cubicBezTo>
                <a:cubicBezTo>
                  <a:pt x="17314" y="7960"/>
                  <a:pt x="17162" y="7980"/>
                  <a:pt x="16978" y="8025"/>
                </a:cubicBezTo>
                <a:cubicBezTo>
                  <a:pt x="16886" y="8047"/>
                  <a:pt x="16794" y="7997"/>
                  <a:pt x="16725" y="7889"/>
                </a:cubicBezTo>
                <a:cubicBezTo>
                  <a:pt x="16655" y="7781"/>
                  <a:pt x="16616" y="7625"/>
                  <a:pt x="16616" y="7461"/>
                </a:cubicBezTo>
                <a:cubicBezTo>
                  <a:pt x="16616"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41" name="iṡḻîdé"/>
          <p:cNvSpPr/>
          <p:nvPr userDrawn="1"/>
        </p:nvSpPr>
        <p:spPr bwMode="auto">
          <a:xfrm flipH="1">
            <a:off x="7883525" y="2887663"/>
            <a:ext cx="711200" cy="400050"/>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2" y="17656"/>
                  <a:pt x="20962" y="14207"/>
                </a:cubicBezTo>
                <a:cubicBezTo>
                  <a:pt x="20962" y="10762"/>
                  <a:pt x="19389" y="7960"/>
                  <a:pt x="17456" y="7960"/>
                </a:cubicBezTo>
                <a:cubicBezTo>
                  <a:pt x="17314" y="7960"/>
                  <a:pt x="17162" y="7980"/>
                  <a:pt x="16978" y="8025"/>
                </a:cubicBezTo>
                <a:cubicBezTo>
                  <a:pt x="16886" y="8047"/>
                  <a:pt x="16794" y="7997"/>
                  <a:pt x="16725" y="7889"/>
                </a:cubicBezTo>
                <a:cubicBezTo>
                  <a:pt x="16655" y="7781"/>
                  <a:pt x="16616" y="7625"/>
                  <a:pt x="16616" y="7461"/>
                </a:cubicBezTo>
                <a:cubicBezTo>
                  <a:pt x="16616"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42" name="îśḷiḍé"/>
          <p:cNvSpPr/>
          <p:nvPr userDrawn="1"/>
        </p:nvSpPr>
        <p:spPr bwMode="auto">
          <a:xfrm flipH="1">
            <a:off x="1190625" y="1865313"/>
            <a:ext cx="711200" cy="400050"/>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2" y="17656"/>
                  <a:pt x="20962" y="14207"/>
                </a:cubicBezTo>
                <a:cubicBezTo>
                  <a:pt x="20962" y="10762"/>
                  <a:pt x="19389" y="7960"/>
                  <a:pt x="17456" y="7960"/>
                </a:cubicBezTo>
                <a:cubicBezTo>
                  <a:pt x="17314" y="7960"/>
                  <a:pt x="17162" y="7980"/>
                  <a:pt x="16978" y="8025"/>
                </a:cubicBezTo>
                <a:cubicBezTo>
                  <a:pt x="16886" y="8047"/>
                  <a:pt x="16794" y="7997"/>
                  <a:pt x="16725" y="7889"/>
                </a:cubicBezTo>
                <a:cubicBezTo>
                  <a:pt x="16655" y="7781"/>
                  <a:pt x="16616" y="7625"/>
                  <a:pt x="16616" y="7461"/>
                </a:cubicBezTo>
                <a:cubicBezTo>
                  <a:pt x="16616"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43" name="îŝ1íḑè"/>
          <p:cNvSpPr/>
          <p:nvPr userDrawn="1"/>
        </p:nvSpPr>
        <p:spPr bwMode="auto">
          <a:xfrm>
            <a:off x="6581775" y="1554163"/>
            <a:ext cx="558800" cy="311150"/>
          </a:xfrm>
          <a:custGeom>
            <a:avLst/>
            <a:gdLst/>
            <a:ahLst/>
            <a:cxnLst/>
            <a:rect l="0" t="0" r="r" b="b"/>
            <a:pathLst>
              <a:path w="21600" h="21600">
                <a:moveTo>
                  <a:pt x="3434" y="10484"/>
                </a:moveTo>
                <a:cubicBezTo>
                  <a:pt x="1893" y="10484"/>
                  <a:pt x="639" y="12721"/>
                  <a:pt x="639" y="15471"/>
                </a:cubicBezTo>
                <a:cubicBezTo>
                  <a:pt x="639" y="18223"/>
                  <a:pt x="1893" y="20461"/>
                  <a:pt x="3434" y="20461"/>
                </a:cubicBezTo>
                <a:lnTo>
                  <a:pt x="17456" y="20461"/>
                </a:lnTo>
                <a:cubicBezTo>
                  <a:pt x="19389" y="20461"/>
                  <a:pt x="20961" y="17656"/>
                  <a:pt x="20961" y="14207"/>
                </a:cubicBezTo>
                <a:cubicBezTo>
                  <a:pt x="20961" y="10762"/>
                  <a:pt x="19389" y="7960"/>
                  <a:pt x="17456" y="7960"/>
                </a:cubicBezTo>
                <a:cubicBezTo>
                  <a:pt x="17314" y="7960"/>
                  <a:pt x="17162" y="7980"/>
                  <a:pt x="16978" y="8025"/>
                </a:cubicBezTo>
                <a:cubicBezTo>
                  <a:pt x="16886" y="8047"/>
                  <a:pt x="16794" y="7997"/>
                  <a:pt x="16725" y="7889"/>
                </a:cubicBezTo>
                <a:cubicBezTo>
                  <a:pt x="16655" y="7781"/>
                  <a:pt x="16615" y="7625"/>
                  <a:pt x="16615" y="7461"/>
                </a:cubicBezTo>
                <a:cubicBezTo>
                  <a:pt x="16615" y="7423"/>
                  <a:pt x="16617" y="7392"/>
                  <a:pt x="16618" y="7372"/>
                </a:cubicBezTo>
                <a:cubicBezTo>
                  <a:pt x="16613" y="3933"/>
                  <a:pt x="15042" y="1139"/>
                  <a:pt x="13113" y="1139"/>
                </a:cubicBezTo>
                <a:cubicBezTo>
                  <a:pt x="11481" y="1139"/>
                  <a:pt x="10042" y="3203"/>
                  <a:pt x="9691" y="6047"/>
                </a:cubicBezTo>
                <a:cubicBezTo>
                  <a:pt x="9667" y="6237"/>
                  <a:pt x="9591" y="6393"/>
                  <a:pt x="9489" y="6460"/>
                </a:cubicBezTo>
                <a:cubicBezTo>
                  <a:pt x="9386" y="6526"/>
                  <a:pt x="9272" y="6495"/>
                  <a:pt x="9185" y="6377"/>
                </a:cubicBezTo>
                <a:cubicBezTo>
                  <a:pt x="8694" y="5708"/>
                  <a:pt x="8110" y="5355"/>
                  <a:pt x="7496" y="5355"/>
                </a:cubicBezTo>
                <a:cubicBezTo>
                  <a:pt x="5975" y="5355"/>
                  <a:pt x="4748" y="7481"/>
                  <a:pt x="4703" y="10197"/>
                </a:cubicBezTo>
                <a:cubicBezTo>
                  <a:pt x="4700" y="10375"/>
                  <a:pt x="4650" y="10541"/>
                  <a:pt x="4568" y="10645"/>
                </a:cubicBezTo>
                <a:cubicBezTo>
                  <a:pt x="4486" y="10748"/>
                  <a:pt x="4382" y="10776"/>
                  <a:pt x="4286" y="10722"/>
                </a:cubicBezTo>
                <a:cubicBezTo>
                  <a:pt x="4010" y="10564"/>
                  <a:pt x="3723" y="10484"/>
                  <a:pt x="3434" y="10484"/>
                </a:cubicBezTo>
                <a:close/>
                <a:moveTo>
                  <a:pt x="17456" y="21600"/>
                </a:moveTo>
                <a:lnTo>
                  <a:pt x="3434" y="21600"/>
                </a:lnTo>
                <a:cubicBezTo>
                  <a:pt x="1540" y="21600"/>
                  <a:pt x="0" y="18851"/>
                  <a:pt x="0" y="15471"/>
                </a:cubicBezTo>
                <a:cubicBezTo>
                  <a:pt x="0" y="12093"/>
                  <a:pt x="1540" y="9345"/>
                  <a:pt x="3434" y="9345"/>
                </a:cubicBezTo>
                <a:cubicBezTo>
                  <a:pt x="3658" y="9345"/>
                  <a:pt x="3880" y="9384"/>
                  <a:pt x="4099" y="9461"/>
                </a:cubicBezTo>
                <a:cubicBezTo>
                  <a:pt x="4206" y="8130"/>
                  <a:pt x="4555" y="6903"/>
                  <a:pt x="5102" y="5952"/>
                </a:cubicBezTo>
                <a:cubicBezTo>
                  <a:pt x="5745" y="4832"/>
                  <a:pt x="6596" y="4216"/>
                  <a:pt x="7496" y="4216"/>
                </a:cubicBezTo>
                <a:cubicBezTo>
                  <a:pt x="8097" y="4216"/>
                  <a:pt x="8675" y="4491"/>
                  <a:pt x="9190" y="5018"/>
                </a:cubicBezTo>
                <a:cubicBezTo>
                  <a:pt x="9440" y="3711"/>
                  <a:pt x="9894" y="2538"/>
                  <a:pt x="10499" y="1658"/>
                </a:cubicBezTo>
                <a:cubicBezTo>
                  <a:pt x="11235" y="589"/>
                  <a:pt x="12163" y="0"/>
                  <a:pt x="13113" y="0"/>
                </a:cubicBezTo>
                <a:cubicBezTo>
                  <a:pt x="15293" y="0"/>
                  <a:pt x="17085" y="3017"/>
                  <a:pt x="17245" y="6833"/>
                </a:cubicBezTo>
                <a:cubicBezTo>
                  <a:pt x="17318" y="6825"/>
                  <a:pt x="17388" y="6821"/>
                  <a:pt x="17456" y="6821"/>
                </a:cubicBezTo>
                <a:cubicBezTo>
                  <a:pt x="19741" y="6821"/>
                  <a:pt x="21600" y="10135"/>
                  <a:pt x="21600" y="14207"/>
                </a:cubicBezTo>
                <a:cubicBezTo>
                  <a:pt x="21600" y="18284"/>
                  <a:pt x="19741" y="21600"/>
                  <a:pt x="17456" y="21600"/>
                </a:cubicBezTo>
                <a:close/>
                <a:moveTo>
                  <a:pt x="17456" y="21600"/>
                </a:moveTo>
              </a:path>
            </a:pathLst>
          </a:custGeom>
          <a:solidFill>
            <a:srgbClr val="FFFEFE"/>
          </a:solidFill>
          <a:ln>
            <a:noFill/>
          </a:ln>
        </p:spPr>
        <p:txBody>
          <a:bodyPr anchor="ctr"/>
          <a:lstStyle/>
          <a:p>
            <a:pPr algn="ctr" fontAlgn="auto">
              <a:spcBef>
                <a:spcPts val="0"/>
              </a:spcBef>
              <a:spcAft>
                <a:spcPts val="0"/>
              </a:spcAft>
              <a:defRPr/>
            </a:pPr>
            <a:endParaRPr>
              <a:latin typeface="Agency FB" panose="020B0503020202020204" pitchFamily="34" charset="0"/>
              <a:ea typeface="微软雅黑" panose="020B0503020204020204" pitchFamily="34" charset="-122"/>
              <a:sym typeface="Agency FB" panose="020B0503020202020204" pitchFamily="34" charset="0"/>
            </a:endParaRPr>
          </a:p>
        </p:txBody>
      </p:sp>
      <p:sp>
        <p:nvSpPr>
          <p:cNvPr id="44" name="矩形 46"/>
          <p:cNvSpPr/>
          <p:nvPr userDrawn="1"/>
        </p:nvSpPr>
        <p:spPr>
          <a:xfrm>
            <a:off x="-13970" y="6488430"/>
            <a:ext cx="9168130" cy="375285"/>
          </a:xfrm>
          <a:prstGeom prst="rect">
            <a:avLst/>
          </a:prstGeom>
          <a:solidFill>
            <a:srgbClr val="2BBB61"/>
          </a:solidFill>
          <a:ln>
            <a:noFill/>
          </a:ln>
          <a:scene3d>
            <a:camera prst="orthographicFront"/>
            <a:lightRig rig="sof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文本框 47"/>
          <p:cNvSpPr txBox="1"/>
          <p:nvPr userDrawn="1"/>
        </p:nvSpPr>
        <p:spPr>
          <a:xfrm>
            <a:off x="358775" y="6516688"/>
            <a:ext cx="1724025" cy="306387"/>
          </a:xfrm>
          <a:prstGeom prst="rect">
            <a:avLst/>
          </a:prstGeom>
          <a:noFill/>
        </p:spPr>
        <p:txBody>
          <a:bodyPr wrap="none">
            <a:spAutoFit/>
          </a:bodyPr>
          <a:lstStyle/>
          <a:p>
            <a:pPr fontAlgn="auto">
              <a:spcBef>
                <a:spcPts val="0"/>
              </a:spcBef>
              <a:spcAft>
                <a:spcPts val="0"/>
              </a:spcAft>
              <a:defRPr/>
            </a:pPr>
            <a:r>
              <a:rPr lang="zh-CN" altLang="en-US" sz="1400">
                <a:solidFill>
                  <a:schemeClr val="bg1"/>
                </a:solidFill>
                <a:latin typeface="+mn-lt"/>
                <a:ea typeface="+mn-ea"/>
              </a:rPr>
              <a:t>版权所有   盗版必究</a:t>
            </a:r>
            <a:endParaRPr lang="zh-CN" altLang="en-US" sz="1400">
              <a:solidFill>
                <a:schemeClr val="bg1"/>
              </a:solidFill>
              <a:latin typeface="+mn-lt"/>
              <a:ea typeface="+mn-ea"/>
            </a:endParaRPr>
          </a:p>
        </p:txBody>
      </p:sp>
      <p:sp>
        <p:nvSpPr>
          <p:cNvPr id="46" name="文本框 48"/>
          <p:cNvSpPr txBox="1"/>
          <p:nvPr userDrawn="1"/>
        </p:nvSpPr>
        <p:spPr>
          <a:xfrm>
            <a:off x="5861050" y="6513513"/>
            <a:ext cx="2959100" cy="304800"/>
          </a:xfrm>
          <a:prstGeom prst="rect">
            <a:avLst/>
          </a:prstGeom>
          <a:noFill/>
        </p:spPr>
        <p:txBody>
          <a:bodyPr wrap="none">
            <a:spAutoFit/>
          </a:bodyPr>
          <a:lstStyle/>
          <a:p>
            <a:pPr fontAlgn="auto">
              <a:spcBef>
                <a:spcPts val="0"/>
              </a:spcBef>
              <a:spcAft>
                <a:spcPts val="0"/>
              </a:spcAft>
              <a:defRPr/>
            </a:pPr>
            <a:r>
              <a:rPr lang="zh-CN" altLang="en-US" sz="1400" dirty="0">
                <a:solidFill>
                  <a:schemeClr val="bg1"/>
                </a:solidFill>
                <a:latin typeface="+mn-ea"/>
                <a:ea typeface="+mn-ea"/>
              </a:rPr>
              <a:t>上</a:t>
            </a:r>
            <a:r>
              <a:rPr lang="en-US" altLang="zh-CN" sz="1400" dirty="0">
                <a:solidFill>
                  <a:schemeClr val="bg1"/>
                </a:solidFill>
                <a:latin typeface="+mn-ea"/>
                <a:ea typeface="+mn-ea"/>
              </a:rPr>
              <a:t>21</a:t>
            </a:r>
            <a:r>
              <a:rPr lang="zh-CN" altLang="en-US" sz="1400" dirty="0">
                <a:solidFill>
                  <a:schemeClr val="bg1"/>
                </a:solidFill>
                <a:latin typeface="+mn-ea"/>
                <a:ea typeface="+mn-ea"/>
              </a:rPr>
              <a:t>世纪教育网   下精品教学资源</a:t>
            </a:r>
            <a:endParaRPr lang="zh-CN" altLang="en-US" sz="1400" dirty="0">
              <a:solidFill>
                <a:schemeClr val="bg1"/>
              </a:solidFill>
              <a:latin typeface="+mn-ea"/>
              <a:ea typeface="+mn-ea"/>
            </a:endParaRPr>
          </a:p>
        </p:txBody>
      </p:sp>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7" name="Date Placeholder 3"/>
          <p:cNvSpPr>
            <a:spLocks noGrp="1"/>
          </p:cNvSpPr>
          <p:nvPr>
            <p:ph type="dt" sz="half" idx="10"/>
          </p:nvPr>
        </p:nvSpPr>
        <p:spPr/>
        <p:txBody>
          <a:bodyPr/>
          <a:lstStyle>
            <a:lvl1pPr>
              <a:defRPr/>
            </a:lvl1pPr>
          </a:lstStyle>
          <a:p>
            <a:pPr>
              <a:defRPr/>
            </a:pPr>
            <a:fld id="{6D157787-DB9A-4AB9-9A47-5B3CD74C7605}" type="datetimeFigureOut">
              <a:rPr lang="zh-CN" altLang="en-US"/>
            </a:fld>
            <a:endParaRPr lang="zh-CN" altLang="en-US"/>
          </a:p>
        </p:txBody>
      </p:sp>
      <p:sp>
        <p:nvSpPr>
          <p:cNvPr id="48" name="Footer Placeholder 4"/>
          <p:cNvSpPr>
            <a:spLocks noGrp="1"/>
          </p:cNvSpPr>
          <p:nvPr>
            <p:ph type="ftr" sz="quarter" idx="11"/>
          </p:nvPr>
        </p:nvSpPr>
        <p:spPr/>
        <p:txBody>
          <a:bodyPr/>
          <a:lstStyle>
            <a:lvl1pPr>
              <a:defRPr/>
            </a:lvl1pPr>
          </a:lstStyle>
          <a:p>
            <a:pPr>
              <a:defRPr/>
            </a:pPr>
            <a:endParaRPr lang="zh-CN" altLang="en-US"/>
          </a:p>
        </p:txBody>
      </p:sp>
      <p:sp>
        <p:nvSpPr>
          <p:cNvPr id="49" name="Slide Number Placeholder 5"/>
          <p:cNvSpPr>
            <a:spLocks noGrp="1"/>
          </p:cNvSpPr>
          <p:nvPr>
            <p:ph type="sldNum" sz="quarter" idx="12"/>
          </p:nvPr>
        </p:nvSpPr>
        <p:spPr/>
        <p:txBody>
          <a:bodyPr/>
          <a:lstStyle>
            <a:lvl1pPr>
              <a:defRPr/>
            </a:lvl1pPr>
          </a:lstStyle>
          <a:p>
            <a:pPr>
              <a:defRPr/>
            </a:pPr>
            <a:fld id="{D735D396-D6C8-4621-B89C-F813A39161E5}"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D839DD17-5D8F-4C4C-B7BF-1B2B97D2EB2A}"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5212655D-69D1-4665-BB67-F26E45452F3B}"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A7228AFA-9C02-440B-A22B-A17EB640E049}" type="datetimeFigureOut">
              <a:rPr lang="zh-CN" altLang="en-US"/>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57A0AC85-75C9-4305-8B06-364E841908DA}"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D465DD1F-B9BD-4ED6-A94B-B0EB2569D2E9}" type="datetimeFigureOut">
              <a:rPr lang="zh-CN" altLang="en-US"/>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95651FD1-BD39-4088-B053-1043EEB522BE}"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1A7911-6C1C-4F92-9E7F-CB4F813281F2}" type="datetimeFigureOut">
              <a:rPr lang="zh-CN" altLang="en-US"/>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83CE87C2-29D4-443E-A8B8-54B810829C96}"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pPr>
              <a:defRPr/>
            </a:pPr>
            <a:fld id="{C9376707-2C8A-4CF2-A3A7-467BF5B6AAFC}"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12E61F2B-A022-4B8A-8767-BDD4BDDE1373}"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3"/>
          <p:cNvSpPr>
            <a:spLocks noGrp="1"/>
          </p:cNvSpPr>
          <p:nvPr>
            <p:ph type="dt" sz="half" idx="10"/>
          </p:nvPr>
        </p:nvSpPr>
        <p:spPr/>
        <p:txBody>
          <a:bodyPr/>
          <a:lstStyle>
            <a:lvl1pPr>
              <a:defRPr/>
            </a:lvl1pPr>
          </a:lstStyle>
          <a:p>
            <a:pPr>
              <a:defRPr/>
            </a:pPr>
            <a:fld id="{AE4E67A4-2155-41AC-9330-726DAA78402D}" type="datetimeFigureOut">
              <a:rPr lang="zh-CN" altLang="en-US"/>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94294968-1A58-475D-9E9A-7573EE7DF9DE}"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36C525BA-0140-4CE3-8BAB-08C8F11A8825}"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2E928E28-526D-4A4F-8A33-7D375903A7BD}"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2042B03B-1FF6-4CD4-900A-115D2C893F2E}"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2BB7CDF4-4691-497F-BC0F-DBA89A4D4A4E}"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628650" y="365125"/>
            <a:ext cx="78867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31747" name="Text Placeholder 2"/>
          <p:cNvSpPr>
            <a:spLocks noGrp="1"/>
          </p:cNvSpPr>
          <p:nvPr>
            <p:ph type="body" idx="1"/>
          </p:nvPr>
        </p:nvSpPr>
        <p:spPr bwMode="auto">
          <a:xfrm>
            <a:off x="628650" y="1825625"/>
            <a:ext cx="78867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628735A-6254-497F-A0AB-55FB8E7FD90E}" type="datetimeFigureOut">
              <a:rPr lang="zh-CN" altLang="en-US"/>
            </a:fld>
            <a:endParaRPr lang="zh-CN"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12227EB5-854D-4B6F-AB57-63611CD1BE77}"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1.GIF"/><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5.xml"/><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audio" Target="../media/audio1.wav"/></Relationships>
</file>

<file path=ppt/slides/_rels/slide20.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5.xml"/><Relationship Id="rId6" Type="http://schemas.openxmlformats.org/officeDocument/2006/relationships/image" Target="../media/image18.GIF"/><Relationship Id="rId5" Type="http://schemas.openxmlformats.org/officeDocument/2006/relationships/image" Target="../media/image15.png"/><Relationship Id="rId4" Type="http://schemas.openxmlformats.org/officeDocument/2006/relationships/image" Target="../media/image17.wmf"/><Relationship Id="rId3" Type="http://schemas.openxmlformats.org/officeDocument/2006/relationships/oleObject" Target="../embeddings/oleObject3.bin"/><Relationship Id="rId2" Type="http://schemas.openxmlformats.org/officeDocument/2006/relationships/image" Target="../media/image16.wmf"/><Relationship Id="rId1"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0.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矩形 35"/>
          <p:cNvSpPr>
            <a:spLocks noChangeArrowheads="1"/>
          </p:cNvSpPr>
          <p:nvPr/>
        </p:nvSpPr>
        <p:spPr bwMode="auto">
          <a:xfrm>
            <a:off x="1884998" y="2504758"/>
            <a:ext cx="6249987" cy="923925"/>
          </a:xfrm>
          <a:prstGeom prst="rect">
            <a:avLst/>
          </a:prstGeom>
          <a:noFill/>
          <a:ln w="9525">
            <a:noFill/>
            <a:miter lim="800000"/>
          </a:ln>
        </p:spPr>
        <p:txBody>
          <a:bodyPr wrap="none">
            <a:spAutoFit/>
          </a:bodyPr>
          <a:lstStyle/>
          <a:p>
            <a:pPr algn="ctr"/>
            <a:r>
              <a:rPr lang="en-US" altLang="en-US" sz="3600" b="1">
                <a:solidFill>
                  <a:srgbClr val="FF2D2D"/>
                </a:solidFill>
                <a:latin typeface="微软雅黑" panose="020B0503020204020204" pitchFamily="34" charset="-122"/>
                <a:ea typeface="微软雅黑" panose="020B0503020204020204" pitchFamily="34" charset="-122"/>
              </a:rPr>
              <a:t>2.1直线与圆的位置关系</a:t>
            </a:r>
            <a:r>
              <a:rPr lang="zh-CN" altLang="en-US" sz="3600" b="1">
                <a:solidFill>
                  <a:srgbClr val="FF2D2D"/>
                </a:solidFill>
                <a:latin typeface="微软雅黑" panose="020B0503020204020204" pitchFamily="34" charset="-122"/>
                <a:ea typeface="微软雅黑" panose="020B0503020204020204" pitchFamily="34" charset="-122"/>
              </a:rPr>
              <a:t>（</a:t>
            </a:r>
            <a:r>
              <a:rPr lang="en-US" altLang="zh-CN" sz="3600" b="1">
                <a:solidFill>
                  <a:srgbClr val="FF2D2D"/>
                </a:solidFill>
                <a:latin typeface="微软雅黑" panose="020B0503020204020204" pitchFamily="34" charset="-122"/>
                <a:ea typeface="微软雅黑" panose="020B0503020204020204" pitchFamily="34" charset="-122"/>
              </a:rPr>
              <a:t>2</a:t>
            </a:r>
            <a:r>
              <a:rPr lang="zh-CN" altLang="en-US" sz="3600" b="1">
                <a:solidFill>
                  <a:srgbClr val="FF2D2D"/>
                </a:solidFill>
                <a:latin typeface="微软雅黑" panose="020B0503020204020204" pitchFamily="34" charset="-122"/>
                <a:ea typeface="微软雅黑" panose="020B0503020204020204" pitchFamily="34" charset="-122"/>
              </a:rPr>
              <a:t>）</a:t>
            </a:r>
            <a:endParaRPr lang="zh-CN" altLang="en-US" sz="3600" b="1">
              <a:solidFill>
                <a:srgbClr val="FF2D2D"/>
              </a:solidFill>
              <a:latin typeface="微软雅黑" panose="020B0503020204020204" pitchFamily="34" charset="-122"/>
              <a:ea typeface="微软雅黑" panose="020B0503020204020204" pitchFamily="34" charset="-122"/>
            </a:endParaRPr>
          </a:p>
          <a:p>
            <a:pPr algn="ctr"/>
            <a:r>
              <a:rPr lang="en-US" altLang="zh-CN" b="1">
                <a:solidFill>
                  <a:srgbClr val="FF2D2D"/>
                </a:solidFill>
                <a:latin typeface="微软雅黑" panose="020B0503020204020204" pitchFamily="34" charset="-122"/>
                <a:ea typeface="微软雅黑" panose="020B0503020204020204" pitchFamily="34" charset="-122"/>
              </a:rPr>
              <a:t>——</a:t>
            </a:r>
            <a:r>
              <a:rPr lang="zh-CN" altLang="en-US" b="1">
                <a:solidFill>
                  <a:srgbClr val="FF2D2D"/>
                </a:solidFill>
                <a:latin typeface="微软雅黑" panose="020B0503020204020204" pitchFamily="34" charset="-122"/>
                <a:ea typeface="微软雅黑" panose="020B0503020204020204" pitchFamily="34" charset="-122"/>
              </a:rPr>
              <a:t>　切线及切线的判定</a:t>
            </a:r>
            <a:endParaRPr lang="en-US" altLang="zh-CN" b="1">
              <a:solidFill>
                <a:srgbClr val="FF2D2D"/>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1"/>
          <a:srcRect/>
          <a:stretch>
            <a:fillRect/>
          </a:stretch>
        </p:blipFill>
        <p:spPr bwMode="auto">
          <a:xfrm>
            <a:off x="6464300" y="1066800"/>
            <a:ext cx="2816225" cy="2492375"/>
          </a:xfrm>
          <a:prstGeom prst="rect">
            <a:avLst/>
          </a:prstGeom>
          <a:noFill/>
          <a:ln w="9525">
            <a:noFill/>
            <a:miter lim="800000"/>
            <a:headEnd/>
            <a:tailEnd/>
          </a:ln>
        </p:spPr>
      </p:pic>
      <p:grpSp>
        <p:nvGrpSpPr>
          <p:cNvPr id="22530" name="组合 84"/>
          <p:cNvGrpSpPr/>
          <p:nvPr/>
        </p:nvGrpSpPr>
        <p:grpSpPr bwMode="auto">
          <a:xfrm>
            <a:off x="266700" y="703263"/>
            <a:ext cx="2809875" cy="731837"/>
            <a:chOff x="4762500" y="1227873"/>
            <a:chExt cx="3152775" cy="820002"/>
          </a:xfrm>
        </p:grpSpPr>
        <p:sp>
          <p:nvSpPr>
            <p:cNvPr id="39" name="圆角矩形 38"/>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2540" name="组合 73"/>
            <p:cNvGrpSpPr/>
            <p:nvPr/>
          </p:nvGrpSpPr>
          <p:grpSpPr bwMode="auto">
            <a:xfrm rot="0">
              <a:off x="4897451" y="1300979"/>
              <a:ext cx="515326" cy="672163"/>
              <a:chOff x="10325100" y="303213"/>
              <a:chExt cx="912815" cy="1190625"/>
            </a:xfrm>
          </p:grpSpPr>
          <p:sp>
            <p:nvSpPr>
              <p:cNvPr id="22542"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22543"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22544"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22545"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22546"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22547"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22548"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22549"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22550"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22531" name="文本框 85"/>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新知讲解</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22532" name="矩形 1"/>
          <p:cNvSpPr>
            <a:spLocks noChangeArrowheads="1"/>
          </p:cNvSpPr>
          <p:nvPr/>
        </p:nvSpPr>
        <p:spPr bwMode="auto">
          <a:xfrm>
            <a:off x="604838" y="2333625"/>
            <a:ext cx="5759450" cy="1776413"/>
          </a:xfrm>
          <a:prstGeom prst="rect">
            <a:avLst/>
          </a:prstGeom>
          <a:noFill/>
          <a:ln w="9525">
            <a:noFill/>
            <a:miter lim="800000"/>
          </a:ln>
        </p:spPr>
        <p:txBody>
          <a:bodyPr>
            <a:spAutoFit/>
          </a:bodyPr>
          <a:lstStyle/>
          <a:p>
            <a:pPr>
              <a:lnSpc>
                <a:spcPct val="114000"/>
              </a:lnSpc>
            </a:pPr>
            <a:r>
              <a:rPr lang="zh-CN" altLang="en-US" sz="2400" b="1">
                <a:solidFill>
                  <a:srgbClr val="00B0F0"/>
                </a:solidFill>
                <a:latin typeface="微软雅黑" panose="020B0503020204020204" pitchFamily="34" charset="-122"/>
                <a:ea typeface="微软雅黑" panose="020B0503020204020204" pitchFamily="34" charset="-122"/>
              </a:rPr>
              <a:t>变式</a:t>
            </a:r>
            <a:r>
              <a:rPr lang="en-US" altLang="zh-CN" sz="2400" b="1">
                <a:solidFill>
                  <a:srgbClr val="00B0F0"/>
                </a:solidFill>
                <a:latin typeface="微软雅黑" panose="020B0503020204020204" pitchFamily="34" charset="-122"/>
                <a:ea typeface="微软雅黑" panose="020B0503020204020204" pitchFamily="34" charset="-122"/>
              </a:rPr>
              <a:t>2 </a:t>
            </a:r>
            <a:r>
              <a:rPr lang="zh-CN" altLang="en-US" sz="2400" b="1">
                <a:latin typeface="微软雅黑" panose="020B0503020204020204" pitchFamily="34" charset="-122"/>
                <a:ea typeface="微软雅黑" panose="020B0503020204020204" pitchFamily="34" charset="-122"/>
              </a:rPr>
              <a:t>如图，在</a:t>
            </a:r>
            <a:r>
              <a:rPr lang="en-US" altLang="zh-CN" sz="2400" b="1">
                <a:latin typeface="微软雅黑" panose="020B0503020204020204" pitchFamily="34" charset="-122"/>
                <a:ea typeface="微软雅黑" panose="020B0503020204020204" pitchFamily="34" charset="-122"/>
              </a:rPr>
              <a:t>Rt△ABC</a:t>
            </a:r>
            <a:r>
              <a:rPr lang="zh-CN" altLang="en-US" sz="2400" b="1">
                <a:latin typeface="微软雅黑" panose="020B0503020204020204" pitchFamily="34" charset="-122"/>
                <a:ea typeface="微软雅黑" panose="020B0503020204020204" pitchFamily="34" charset="-122"/>
              </a:rPr>
              <a:t>中，∠</a:t>
            </a:r>
            <a:r>
              <a:rPr lang="en-US" altLang="zh-CN" sz="2400" b="1">
                <a:latin typeface="微软雅黑" panose="020B0503020204020204" pitchFamily="34" charset="-122"/>
                <a:ea typeface="微软雅黑" panose="020B0503020204020204" pitchFamily="34" charset="-122"/>
              </a:rPr>
              <a:t>ACB=90°</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AO</a:t>
            </a:r>
            <a:r>
              <a:rPr lang="zh-CN" altLang="en-US" sz="2400" b="1">
                <a:latin typeface="微软雅黑" panose="020B0503020204020204" pitchFamily="34" charset="-122"/>
                <a:ea typeface="微软雅黑" panose="020B0503020204020204" pitchFamily="34" charset="-122"/>
              </a:rPr>
              <a:t>是△</a:t>
            </a:r>
            <a:r>
              <a:rPr lang="en-US" altLang="zh-CN" sz="2400" b="1">
                <a:latin typeface="微软雅黑" panose="020B0503020204020204" pitchFamily="34" charset="-122"/>
                <a:ea typeface="微软雅黑" panose="020B0503020204020204" pitchFamily="34" charset="-122"/>
              </a:rPr>
              <a:t>ABC </a:t>
            </a:r>
            <a:r>
              <a:rPr lang="zh-CN" altLang="en-US" sz="2400" b="1">
                <a:latin typeface="微软雅黑" panose="020B0503020204020204" pitchFamily="34" charset="-122"/>
                <a:ea typeface="微软雅黑" panose="020B0503020204020204" pitchFamily="34" charset="-122"/>
              </a:rPr>
              <a:t>的角平分线</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以</a:t>
            </a:r>
            <a:r>
              <a:rPr lang="en-US" altLang="zh-CN" sz="2400" b="1">
                <a:latin typeface="微软雅黑" panose="020B0503020204020204" pitchFamily="34" charset="-122"/>
                <a:ea typeface="微软雅黑" panose="020B0503020204020204" pitchFamily="34" charset="-122"/>
              </a:rPr>
              <a:t>O</a:t>
            </a:r>
            <a:r>
              <a:rPr lang="zh-CN" altLang="en-US" sz="2400" b="1">
                <a:latin typeface="微软雅黑" panose="020B0503020204020204" pitchFamily="34" charset="-122"/>
                <a:ea typeface="微软雅黑" panose="020B0503020204020204" pitchFamily="34" charset="-122"/>
              </a:rPr>
              <a:t>为圆心，</a:t>
            </a:r>
            <a:r>
              <a:rPr lang="en-US" altLang="zh-CN" sz="2400" b="1">
                <a:latin typeface="微软雅黑" panose="020B0503020204020204" pitchFamily="34" charset="-122"/>
                <a:ea typeface="微软雅黑" panose="020B0503020204020204" pitchFamily="34" charset="-122"/>
              </a:rPr>
              <a:t>OC</a:t>
            </a:r>
            <a:r>
              <a:rPr lang="zh-CN" altLang="en-US" sz="2400" b="1">
                <a:latin typeface="微软雅黑" panose="020B0503020204020204" pitchFamily="34" charset="-122"/>
                <a:ea typeface="微软雅黑" panose="020B0503020204020204" pitchFamily="34" charset="-122"/>
              </a:rPr>
              <a:t>为半径作⊙</a:t>
            </a:r>
            <a:r>
              <a:rPr lang="en-US" altLang="zh-CN" sz="2400" b="1">
                <a:latin typeface="微软雅黑" panose="020B0503020204020204" pitchFamily="34" charset="-122"/>
                <a:ea typeface="微软雅黑" panose="020B0503020204020204" pitchFamily="34" charset="-122"/>
              </a:rPr>
              <a:t>O.</a:t>
            </a:r>
            <a:endParaRPr lang="en-US" altLang="zh-CN" sz="2400" b="1">
              <a:latin typeface="微软雅黑" panose="020B0503020204020204" pitchFamily="34" charset="-122"/>
              <a:ea typeface="微软雅黑" panose="020B0503020204020204" pitchFamily="34" charset="-122"/>
            </a:endParaRPr>
          </a:p>
          <a:p>
            <a:pPr>
              <a:lnSpc>
                <a:spcPct val="114000"/>
              </a:lnSpc>
            </a:pPr>
            <a:r>
              <a:rPr lang="zh-CN" altLang="en-US" sz="2400" b="1">
                <a:latin typeface="微软雅黑" panose="020B0503020204020204" pitchFamily="34" charset="-122"/>
                <a:ea typeface="微软雅黑" panose="020B0503020204020204" pitchFamily="34" charset="-122"/>
              </a:rPr>
              <a:t>求证：</a:t>
            </a:r>
            <a:r>
              <a:rPr lang="en-US" altLang="zh-CN" sz="2400" b="1">
                <a:latin typeface="微软雅黑" panose="020B0503020204020204" pitchFamily="34" charset="-122"/>
                <a:ea typeface="微软雅黑" panose="020B0503020204020204" pitchFamily="34" charset="-122"/>
              </a:rPr>
              <a:t>AB</a:t>
            </a:r>
            <a:r>
              <a:rPr lang="zh-CN" altLang="en-US" sz="2400" b="1">
                <a:latin typeface="微软雅黑" panose="020B0503020204020204" pitchFamily="34" charset="-122"/>
                <a:ea typeface="微软雅黑" panose="020B0503020204020204" pitchFamily="34" charset="-122"/>
              </a:rPr>
              <a:t>是⊙</a:t>
            </a:r>
            <a:r>
              <a:rPr lang="en-US" altLang="zh-CN" sz="2400" b="1">
                <a:latin typeface="微软雅黑" panose="020B0503020204020204" pitchFamily="34" charset="-122"/>
                <a:ea typeface="微软雅黑" panose="020B0503020204020204" pitchFamily="34" charset="-122"/>
              </a:rPr>
              <a:t>O</a:t>
            </a:r>
            <a:r>
              <a:rPr lang="zh-CN" altLang="en-US" sz="2400" b="1">
                <a:latin typeface="微软雅黑" panose="020B0503020204020204" pitchFamily="34" charset="-122"/>
                <a:ea typeface="微软雅黑" panose="020B0503020204020204" pitchFamily="34" charset="-122"/>
              </a:rPr>
              <a:t>的切线</a:t>
            </a:r>
            <a:r>
              <a:rPr lang="en-US" altLang="zh-CN" sz="2400" b="1">
                <a:latin typeface="微软雅黑" panose="020B0503020204020204" pitchFamily="34" charset="-122"/>
                <a:ea typeface="微软雅黑" panose="020B0503020204020204" pitchFamily="34" charset="-122"/>
              </a:rPr>
              <a:t>.</a:t>
            </a:r>
            <a:endParaRPr lang="zh-CN" altLang="en-US" sz="2400" b="1">
              <a:latin typeface="微软雅黑" panose="020B0503020204020204" pitchFamily="34" charset="-122"/>
              <a:ea typeface="微软雅黑" panose="020B0503020204020204" pitchFamily="34" charset="-122"/>
            </a:endParaRPr>
          </a:p>
        </p:txBody>
      </p:sp>
      <p:sp>
        <p:nvSpPr>
          <p:cNvPr id="3" name="矩形 2"/>
          <p:cNvSpPr>
            <a:spLocks noChangeArrowheads="1"/>
          </p:cNvSpPr>
          <p:nvPr/>
        </p:nvSpPr>
        <p:spPr bwMode="auto">
          <a:xfrm>
            <a:off x="777875" y="4467225"/>
            <a:ext cx="7094538" cy="933450"/>
          </a:xfrm>
          <a:prstGeom prst="rect">
            <a:avLst/>
          </a:prstGeom>
          <a:noFill/>
          <a:ln w="9525">
            <a:noFill/>
            <a:miter lim="800000"/>
          </a:ln>
        </p:spPr>
        <p:txBody>
          <a:bodyPr>
            <a:spAutoFit/>
          </a:bodyPr>
          <a:lstStyle/>
          <a:p>
            <a:pPr>
              <a:lnSpc>
                <a:spcPct val="114000"/>
              </a:lnSpc>
            </a:pPr>
            <a:r>
              <a:rPr lang="zh-CN" altLang="en-US" sz="2400" b="1">
                <a:solidFill>
                  <a:srgbClr val="00B0F0"/>
                </a:solidFill>
                <a:latin typeface="微软雅黑" panose="020B0503020204020204" pitchFamily="34" charset="-122"/>
                <a:ea typeface="微软雅黑" panose="020B0503020204020204" pitchFamily="34" charset="-122"/>
              </a:rPr>
              <a:t>分析：</a:t>
            </a:r>
            <a:r>
              <a:rPr lang="zh-CN" altLang="en-US" sz="2400" b="1">
                <a:solidFill>
                  <a:srgbClr val="FF0000"/>
                </a:solidFill>
                <a:latin typeface="微软雅黑" panose="020B0503020204020204" pitchFamily="34" charset="-122"/>
                <a:ea typeface="微软雅黑" panose="020B0503020204020204" pitchFamily="34" charset="-122"/>
              </a:rPr>
              <a:t>由于题目没有说明直线</a:t>
            </a:r>
            <a:r>
              <a:rPr lang="en-US" altLang="zh-CN" sz="2400" b="1">
                <a:solidFill>
                  <a:srgbClr val="FF0000"/>
                </a:solidFill>
                <a:latin typeface="微软雅黑" panose="020B0503020204020204" pitchFamily="34" charset="-122"/>
                <a:ea typeface="微软雅黑" panose="020B0503020204020204" pitchFamily="34" charset="-122"/>
              </a:rPr>
              <a:t>AB</a:t>
            </a:r>
            <a:r>
              <a:rPr lang="zh-CN" altLang="en-US" sz="2400" b="1">
                <a:solidFill>
                  <a:srgbClr val="FF0000"/>
                </a:solidFill>
                <a:latin typeface="微软雅黑" panose="020B0503020204020204" pitchFamily="34" charset="-122"/>
                <a:ea typeface="微软雅黑" panose="020B0503020204020204" pitchFamily="34" charset="-122"/>
              </a:rPr>
              <a:t>与⊙</a:t>
            </a:r>
            <a:r>
              <a:rPr lang="en-US" altLang="zh-CN" sz="2400" b="1">
                <a:solidFill>
                  <a:srgbClr val="FF0000"/>
                </a:solidFill>
                <a:latin typeface="微软雅黑" panose="020B0503020204020204" pitchFamily="34" charset="-122"/>
                <a:ea typeface="微软雅黑" panose="020B0503020204020204" pitchFamily="34" charset="-122"/>
              </a:rPr>
              <a:t>O</a:t>
            </a:r>
            <a:r>
              <a:rPr lang="zh-CN" altLang="en-US" sz="2400" b="1">
                <a:solidFill>
                  <a:srgbClr val="FF0000"/>
                </a:solidFill>
                <a:latin typeface="微软雅黑" panose="020B0503020204020204" pitchFamily="34" charset="-122"/>
                <a:ea typeface="微软雅黑" panose="020B0503020204020204" pitchFamily="34" charset="-122"/>
              </a:rPr>
              <a:t>有交点，所以过点</a:t>
            </a:r>
            <a:r>
              <a:rPr lang="en-US" altLang="zh-CN" sz="2400" b="1">
                <a:solidFill>
                  <a:srgbClr val="FF0000"/>
                </a:solidFill>
                <a:latin typeface="微软雅黑" panose="020B0503020204020204" pitchFamily="34" charset="-122"/>
                <a:ea typeface="微软雅黑" panose="020B0503020204020204" pitchFamily="34" charset="-122"/>
              </a:rPr>
              <a:t>O</a:t>
            </a:r>
            <a:r>
              <a:rPr lang="zh-CN" altLang="en-US" sz="2400" b="1">
                <a:solidFill>
                  <a:srgbClr val="FF0000"/>
                </a:solidFill>
                <a:latin typeface="微软雅黑" panose="020B0503020204020204" pitchFamily="34" charset="-122"/>
                <a:ea typeface="微软雅黑" panose="020B0503020204020204" pitchFamily="34" charset="-122"/>
              </a:rPr>
              <a:t>作</a:t>
            </a:r>
            <a:r>
              <a:rPr lang="en-US" altLang="zh-CN" sz="2400" b="1">
                <a:solidFill>
                  <a:srgbClr val="FF0000"/>
                </a:solidFill>
                <a:latin typeface="微软雅黑" panose="020B0503020204020204" pitchFamily="34" charset="-122"/>
                <a:ea typeface="微软雅黑" panose="020B0503020204020204" pitchFamily="34" charset="-122"/>
              </a:rPr>
              <a:t>OF</a:t>
            </a:r>
            <a:r>
              <a:rPr lang="zh-CN" altLang="en-US" sz="2400" b="1">
                <a:solidFill>
                  <a:srgbClr val="FF0000"/>
                </a:solidFill>
                <a:latin typeface="微软雅黑" panose="020B0503020204020204" pitchFamily="34" charset="-122"/>
                <a:ea typeface="微软雅黑" panose="020B0503020204020204" pitchFamily="34" charset="-122"/>
              </a:rPr>
              <a:t>丄</a:t>
            </a:r>
            <a:r>
              <a:rPr lang="en-US" altLang="zh-CN" sz="2400" b="1">
                <a:solidFill>
                  <a:srgbClr val="FF0000"/>
                </a:solidFill>
                <a:latin typeface="微软雅黑" panose="020B0503020204020204" pitchFamily="34" charset="-122"/>
                <a:ea typeface="微软雅黑" panose="020B0503020204020204" pitchFamily="34" charset="-122"/>
              </a:rPr>
              <a:t>AB</a:t>
            </a:r>
            <a:r>
              <a:rPr lang="zh-CN" altLang="en-US" sz="2400" b="1">
                <a:solidFill>
                  <a:srgbClr val="FF0000"/>
                </a:solidFill>
                <a:latin typeface="微软雅黑" panose="020B0503020204020204" pitchFamily="34" charset="-122"/>
                <a:ea typeface="微软雅黑" panose="020B0503020204020204" pitchFamily="34" charset="-122"/>
              </a:rPr>
              <a:t>千点</a:t>
            </a:r>
            <a:r>
              <a:rPr lang="en-US" altLang="zh-CN" sz="2400" b="1">
                <a:solidFill>
                  <a:srgbClr val="FF0000"/>
                </a:solidFill>
                <a:latin typeface="微软雅黑" panose="020B0503020204020204" pitchFamily="34" charset="-122"/>
                <a:ea typeface="微软雅黑" panose="020B0503020204020204" pitchFamily="34" charset="-122"/>
              </a:rPr>
              <a:t>F</a:t>
            </a:r>
            <a:r>
              <a:rPr lang="zh-CN" altLang="en-US" sz="2400" b="1">
                <a:solidFill>
                  <a:srgbClr val="FF0000"/>
                </a:solidFill>
                <a:latin typeface="微软雅黑" panose="020B0503020204020204" pitchFamily="34" charset="-122"/>
                <a:ea typeface="微软雅黑" panose="020B0503020204020204" pitchFamily="34" charset="-122"/>
              </a:rPr>
              <a:t>，然后证明</a:t>
            </a:r>
            <a:r>
              <a:rPr lang="en-US" altLang="zh-CN" sz="2400" b="1">
                <a:solidFill>
                  <a:srgbClr val="FF0000"/>
                </a:solidFill>
                <a:latin typeface="微软雅黑" panose="020B0503020204020204" pitchFamily="34" charset="-122"/>
                <a:ea typeface="微软雅黑" panose="020B0503020204020204" pitchFamily="34" charset="-122"/>
              </a:rPr>
              <a:t>OC=OF</a:t>
            </a:r>
            <a:r>
              <a:rPr lang="zh-CN" altLang="en-US" sz="2400" b="1">
                <a:solidFill>
                  <a:srgbClr val="FF0000"/>
                </a:solidFill>
                <a:latin typeface="微软雅黑" panose="020B0503020204020204" pitchFamily="34" charset="-122"/>
                <a:ea typeface="微软雅黑" panose="020B0503020204020204" pitchFamily="34" charset="-122"/>
              </a:rPr>
              <a:t>即可</a:t>
            </a:r>
            <a:r>
              <a:rPr lang="en-US" altLang="zh-CN" sz="2400" b="1">
                <a:solidFill>
                  <a:srgbClr val="FF0000"/>
                </a:solidFill>
                <a:latin typeface="微软雅黑" panose="020B0503020204020204" pitchFamily="34" charset="-122"/>
                <a:ea typeface="微软雅黑" panose="020B0503020204020204" pitchFamily="34" charset="-122"/>
              </a:rPr>
              <a:t>.</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4" name="矩形 3"/>
          <p:cNvSpPr>
            <a:spLocks noChangeArrowheads="1"/>
          </p:cNvSpPr>
          <p:nvPr/>
        </p:nvSpPr>
        <p:spPr bwMode="auto">
          <a:xfrm>
            <a:off x="1671638" y="4302125"/>
            <a:ext cx="6099175" cy="1776413"/>
          </a:xfrm>
          <a:prstGeom prst="rect">
            <a:avLst/>
          </a:prstGeom>
          <a:noFill/>
          <a:ln w="9525">
            <a:noFill/>
            <a:miter lim="800000"/>
          </a:ln>
        </p:spPr>
        <p:txBody>
          <a:bodyPr>
            <a:spAutoFit/>
          </a:bodyPr>
          <a:lstStyle/>
          <a:p>
            <a:pPr>
              <a:lnSpc>
                <a:spcPct val="114000"/>
              </a:lnSpc>
            </a:pPr>
            <a:r>
              <a:rPr lang="zh-CN" altLang="en-US" sz="2400" b="1">
                <a:solidFill>
                  <a:srgbClr val="FF0000"/>
                </a:solidFill>
                <a:latin typeface="微软雅黑" panose="020B0503020204020204" pitchFamily="34" charset="-122"/>
                <a:ea typeface="微软雅黑" panose="020B0503020204020204" pitchFamily="34" charset="-122"/>
              </a:rPr>
              <a:t>证明：如图，过点</a:t>
            </a:r>
            <a:r>
              <a:rPr lang="en-US" altLang="zh-CN" sz="2400" b="1">
                <a:solidFill>
                  <a:srgbClr val="FF0000"/>
                </a:solidFill>
                <a:latin typeface="微软雅黑" panose="020B0503020204020204" pitchFamily="34" charset="-122"/>
                <a:ea typeface="微软雅黑" panose="020B0503020204020204" pitchFamily="34" charset="-122"/>
              </a:rPr>
              <a:t>O</a:t>
            </a:r>
            <a:r>
              <a:rPr lang="zh-CN" altLang="en-US" sz="2400" b="1">
                <a:solidFill>
                  <a:srgbClr val="FF0000"/>
                </a:solidFill>
                <a:latin typeface="微软雅黑" panose="020B0503020204020204" pitchFamily="34" charset="-122"/>
                <a:ea typeface="微软雅黑" panose="020B0503020204020204" pitchFamily="34" charset="-122"/>
              </a:rPr>
              <a:t>作</a:t>
            </a:r>
            <a:r>
              <a:rPr lang="en-US" altLang="zh-CN" sz="2400" b="1">
                <a:solidFill>
                  <a:srgbClr val="FF0000"/>
                </a:solidFill>
                <a:latin typeface="微软雅黑" panose="020B0503020204020204" pitchFamily="34" charset="-122"/>
                <a:ea typeface="微软雅黑" panose="020B0503020204020204" pitchFamily="34" charset="-122"/>
              </a:rPr>
              <a:t>OF</a:t>
            </a:r>
            <a:r>
              <a:rPr lang="zh-CN" altLang="en-US" sz="2400" b="1">
                <a:solidFill>
                  <a:srgbClr val="FF0000"/>
                </a:solidFill>
                <a:latin typeface="微软雅黑" panose="020B0503020204020204" pitchFamily="34" charset="-122"/>
                <a:ea typeface="微软雅黑" panose="020B0503020204020204" pitchFamily="34" charset="-122"/>
              </a:rPr>
              <a:t>丄</a:t>
            </a:r>
            <a:r>
              <a:rPr lang="en-US" altLang="zh-CN" sz="2400" b="1">
                <a:solidFill>
                  <a:srgbClr val="FF0000"/>
                </a:solidFill>
                <a:latin typeface="微软雅黑" panose="020B0503020204020204" pitchFamily="34" charset="-122"/>
                <a:ea typeface="微软雅黑" panose="020B0503020204020204" pitchFamily="34" charset="-122"/>
              </a:rPr>
              <a:t>AB</a:t>
            </a:r>
            <a:r>
              <a:rPr lang="zh-CN" altLang="en-US" sz="2400" b="1">
                <a:solidFill>
                  <a:srgbClr val="FF0000"/>
                </a:solidFill>
                <a:latin typeface="微软雅黑" panose="020B0503020204020204" pitchFamily="34" charset="-122"/>
                <a:ea typeface="微软雅黑" panose="020B0503020204020204" pitchFamily="34" charset="-122"/>
              </a:rPr>
              <a:t>于点</a:t>
            </a:r>
            <a:r>
              <a:rPr lang="en-US" altLang="zh-CN" sz="2400" b="1">
                <a:solidFill>
                  <a:srgbClr val="FF0000"/>
                </a:solidFill>
                <a:latin typeface="微软雅黑" panose="020B0503020204020204" pitchFamily="34" charset="-122"/>
                <a:ea typeface="微软雅黑" panose="020B0503020204020204" pitchFamily="34" charset="-122"/>
              </a:rPr>
              <a:t>F</a:t>
            </a:r>
            <a:r>
              <a:rPr lang="zh-CN" altLang="en-US" sz="2400" b="1">
                <a:solidFill>
                  <a:srgbClr val="FF0000"/>
                </a:solidFill>
                <a:latin typeface="微软雅黑" panose="020B0503020204020204" pitchFamily="34" charset="-122"/>
                <a:ea typeface="微软雅黑" panose="020B0503020204020204" pitchFamily="34" charset="-122"/>
              </a:rPr>
              <a:t>，</a:t>
            </a:r>
            <a:endParaRPr lang="en-US" altLang="zh-CN" sz="2400" b="1">
              <a:solidFill>
                <a:srgbClr val="FF0000"/>
              </a:solidFill>
              <a:latin typeface="微软雅黑" panose="020B0503020204020204" pitchFamily="34" charset="-122"/>
              <a:ea typeface="微软雅黑" panose="020B0503020204020204" pitchFamily="34" charset="-122"/>
            </a:endParaRPr>
          </a:p>
          <a:p>
            <a:pPr>
              <a:lnSpc>
                <a:spcPct val="114000"/>
              </a:lnSpc>
            </a:pPr>
            <a:r>
              <a:rPr lang="zh-CN" altLang="en-US" sz="2400" b="1">
                <a:solidFill>
                  <a:srgbClr val="FF0000"/>
                </a:solidFill>
                <a:latin typeface="微软雅黑" panose="020B0503020204020204" pitchFamily="34" charset="-122"/>
                <a:ea typeface="微软雅黑" panose="020B0503020204020204" pitchFamily="34" charset="-122"/>
              </a:rPr>
              <a:t>∵ </a:t>
            </a:r>
            <a:r>
              <a:rPr lang="en-US" altLang="zh-CN" sz="2400" b="1">
                <a:solidFill>
                  <a:srgbClr val="FF0000"/>
                </a:solidFill>
                <a:latin typeface="微软雅黑" panose="020B0503020204020204" pitchFamily="34" charset="-122"/>
                <a:ea typeface="微软雅黑" panose="020B0503020204020204" pitchFamily="34" charset="-122"/>
              </a:rPr>
              <a:t>AO </a:t>
            </a:r>
            <a:r>
              <a:rPr lang="zh-CN" altLang="en-US" sz="2400" b="1">
                <a:solidFill>
                  <a:srgbClr val="FF0000"/>
                </a:solidFill>
                <a:latin typeface="微软雅黑" panose="020B0503020204020204" pitchFamily="34" charset="-122"/>
                <a:ea typeface="微软雅黑" panose="020B0503020204020204" pitchFamily="34" charset="-122"/>
              </a:rPr>
              <a:t>平分 ∠</a:t>
            </a:r>
            <a:r>
              <a:rPr lang="en-US" altLang="zh-CN" sz="2400" b="1">
                <a:solidFill>
                  <a:srgbClr val="FF0000"/>
                </a:solidFill>
                <a:latin typeface="微软雅黑" panose="020B0503020204020204" pitchFamily="34" charset="-122"/>
                <a:ea typeface="微软雅黑" panose="020B0503020204020204" pitchFamily="34" charset="-122"/>
              </a:rPr>
              <a:t>CAB,OC </a:t>
            </a:r>
            <a:r>
              <a:rPr lang="zh-CN" altLang="en-US" sz="2400" b="1">
                <a:solidFill>
                  <a:srgbClr val="FF0000"/>
                </a:solidFill>
                <a:latin typeface="微软雅黑" panose="020B0503020204020204" pitchFamily="34" charset="-122"/>
                <a:ea typeface="微软雅黑" panose="020B0503020204020204" pitchFamily="34" charset="-122"/>
              </a:rPr>
              <a:t>丄 </a:t>
            </a:r>
            <a:r>
              <a:rPr lang="en-US" altLang="zh-CN" sz="2400" b="1">
                <a:solidFill>
                  <a:srgbClr val="FF0000"/>
                </a:solidFill>
                <a:latin typeface="微软雅黑" panose="020B0503020204020204" pitchFamily="34" charset="-122"/>
                <a:ea typeface="微软雅黑" panose="020B0503020204020204" pitchFamily="34" charset="-122"/>
              </a:rPr>
              <a:t>AC</a:t>
            </a:r>
            <a:r>
              <a:rPr lang="zh-CN" altLang="en-US"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OF </a:t>
            </a:r>
            <a:r>
              <a:rPr lang="zh-CN" altLang="en-US" sz="2400" b="1">
                <a:solidFill>
                  <a:srgbClr val="FF0000"/>
                </a:solidFill>
                <a:latin typeface="微软雅黑" panose="020B0503020204020204" pitchFamily="34" charset="-122"/>
                <a:ea typeface="微软雅黑" panose="020B0503020204020204" pitchFamily="34" charset="-122"/>
              </a:rPr>
              <a:t>丄 </a:t>
            </a:r>
            <a:r>
              <a:rPr lang="en-US" altLang="zh-CN" sz="2400" b="1">
                <a:solidFill>
                  <a:srgbClr val="FF0000"/>
                </a:solidFill>
                <a:latin typeface="微软雅黑" panose="020B0503020204020204" pitchFamily="34" charset="-122"/>
                <a:ea typeface="微软雅黑" panose="020B0503020204020204" pitchFamily="34" charset="-122"/>
              </a:rPr>
              <a:t>AB</a:t>
            </a:r>
            <a:r>
              <a:rPr lang="zh-CN" altLang="en-US" sz="2400" b="1">
                <a:solidFill>
                  <a:srgbClr val="FF0000"/>
                </a:solidFill>
                <a:latin typeface="微软雅黑" panose="020B0503020204020204" pitchFamily="34" charset="-122"/>
                <a:ea typeface="微软雅黑" panose="020B0503020204020204" pitchFamily="34" charset="-122"/>
              </a:rPr>
              <a:t>，</a:t>
            </a:r>
            <a:endParaRPr lang="zh-CN" altLang="en-US" sz="2400" b="1">
              <a:solidFill>
                <a:srgbClr val="FF0000"/>
              </a:solidFill>
              <a:latin typeface="微软雅黑" panose="020B0503020204020204" pitchFamily="34" charset="-122"/>
              <a:ea typeface="微软雅黑" panose="020B0503020204020204" pitchFamily="34" charset="-122"/>
            </a:endParaRPr>
          </a:p>
          <a:p>
            <a:pPr>
              <a:lnSpc>
                <a:spcPct val="114000"/>
              </a:lnSpc>
            </a:pPr>
            <a:r>
              <a:rPr lang="zh-CN" altLang="en-US"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OC=OF,</a:t>
            </a:r>
            <a:endParaRPr lang="en-US" altLang="zh-CN" sz="2400" b="1">
              <a:solidFill>
                <a:srgbClr val="FF0000"/>
              </a:solidFill>
              <a:latin typeface="微软雅黑" panose="020B0503020204020204" pitchFamily="34" charset="-122"/>
              <a:ea typeface="微软雅黑" panose="020B0503020204020204" pitchFamily="34" charset="-122"/>
            </a:endParaRPr>
          </a:p>
          <a:p>
            <a:pPr>
              <a:lnSpc>
                <a:spcPct val="114000"/>
              </a:lnSpc>
            </a:pPr>
            <a:r>
              <a:rPr lang="en-US" altLang="zh-CN" sz="2400" b="1">
                <a:solidFill>
                  <a:srgbClr val="FF0000"/>
                </a:solidFill>
                <a:latin typeface="微软雅黑" panose="020B0503020204020204" pitchFamily="34" charset="-122"/>
                <a:ea typeface="微软雅黑" panose="020B0503020204020204" pitchFamily="34" charset="-122"/>
              </a:rPr>
              <a:t>∴AB</a:t>
            </a:r>
            <a:r>
              <a:rPr lang="zh-CN" altLang="en-US" sz="2400" b="1">
                <a:solidFill>
                  <a:srgbClr val="FF0000"/>
                </a:solidFill>
                <a:latin typeface="微软雅黑" panose="020B0503020204020204" pitchFamily="34" charset="-122"/>
                <a:ea typeface="微软雅黑" panose="020B0503020204020204" pitchFamily="34" charset="-122"/>
              </a:rPr>
              <a:t>是⊙</a:t>
            </a:r>
            <a:r>
              <a:rPr lang="en-US" altLang="zh-CN" sz="2400" b="1">
                <a:solidFill>
                  <a:srgbClr val="FF0000"/>
                </a:solidFill>
                <a:latin typeface="微软雅黑" panose="020B0503020204020204" pitchFamily="34" charset="-122"/>
                <a:ea typeface="微软雅黑" panose="020B0503020204020204" pitchFamily="34" charset="-122"/>
              </a:rPr>
              <a:t>O</a:t>
            </a:r>
            <a:r>
              <a:rPr lang="zh-CN" altLang="en-US" sz="2400" b="1">
                <a:solidFill>
                  <a:srgbClr val="FF0000"/>
                </a:solidFill>
                <a:latin typeface="微软雅黑" panose="020B0503020204020204" pitchFamily="34" charset="-122"/>
                <a:ea typeface="微软雅黑" panose="020B0503020204020204" pitchFamily="34" charset="-122"/>
              </a:rPr>
              <a:t>的切线；</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5" name="TextBox 4"/>
          <p:cNvSpPr txBox="1">
            <a:spLocks noChangeArrowheads="1"/>
          </p:cNvSpPr>
          <p:nvPr/>
        </p:nvSpPr>
        <p:spPr bwMode="auto">
          <a:xfrm>
            <a:off x="615950" y="1704975"/>
            <a:ext cx="4438650" cy="514350"/>
          </a:xfrm>
          <a:prstGeom prst="rect">
            <a:avLst/>
          </a:prstGeom>
          <a:noFill/>
          <a:ln w="9525">
            <a:noFill/>
            <a:miter lim="800000"/>
          </a:ln>
        </p:spPr>
        <p:txBody>
          <a:bodyPr>
            <a:spAutoFit/>
          </a:bodyPr>
          <a:lstStyle/>
          <a:p>
            <a:pPr>
              <a:lnSpc>
                <a:spcPct val="114000"/>
              </a:lnSpc>
            </a:pPr>
            <a:r>
              <a:rPr lang="en-US" altLang="zh-CN" sz="2400" b="1">
                <a:solidFill>
                  <a:srgbClr val="00B0F0"/>
                </a:solidFill>
                <a:latin typeface="微软雅黑" panose="020B0503020204020204" pitchFamily="34" charset="-122"/>
                <a:ea typeface="微软雅黑" panose="020B0503020204020204" pitchFamily="34" charset="-122"/>
              </a:rPr>
              <a:t>2.</a:t>
            </a:r>
            <a:r>
              <a:rPr lang="zh-CN" altLang="en-US" sz="2400" b="1">
                <a:solidFill>
                  <a:srgbClr val="00B0F0"/>
                </a:solidFill>
                <a:latin typeface="微软雅黑" panose="020B0503020204020204" pitchFamily="34" charset="-122"/>
                <a:ea typeface="微软雅黑" panose="020B0503020204020204" pitchFamily="34" charset="-122"/>
              </a:rPr>
              <a:t>无交点，作垂线，证半径</a:t>
            </a:r>
            <a:endParaRPr lang="zh-CN" altLang="en-US" sz="2400" b="1">
              <a:solidFill>
                <a:srgbClr val="00B0F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7559675" y="2076450"/>
            <a:ext cx="422275" cy="587375"/>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7872413" y="1704975"/>
            <a:ext cx="530225" cy="369888"/>
          </a:xfrm>
          <a:prstGeom prst="rect">
            <a:avLst/>
          </a:prstGeom>
          <a:noFill/>
          <a:ln w="9525">
            <a:noFill/>
            <a:miter lim="800000"/>
          </a:ln>
        </p:spPr>
        <p:txBody>
          <a:bodyPr>
            <a:spAutoFit/>
          </a:bodyPr>
          <a:lstStyle/>
          <a:p>
            <a:r>
              <a:rPr lang="en-US" altLang="zh-CN"/>
              <a:t>F</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组合 84"/>
          <p:cNvGrpSpPr/>
          <p:nvPr/>
        </p:nvGrpSpPr>
        <p:grpSpPr bwMode="auto">
          <a:xfrm>
            <a:off x="266700" y="703263"/>
            <a:ext cx="2809875" cy="731837"/>
            <a:chOff x="4762500" y="1227873"/>
            <a:chExt cx="3152775" cy="820002"/>
          </a:xfrm>
        </p:grpSpPr>
        <p:sp>
          <p:nvSpPr>
            <p:cNvPr id="39" name="圆角矩形 38"/>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3559" name="组合 73"/>
            <p:cNvGrpSpPr/>
            <p:nvPr/>
          </p:nvGrpSpPr>
          <p:grpSpPr bwMode="auto">
            <a:xfrm rot="0">
              <a:off x="4897451" y="1300979"/>
              <a:ext cx="515326" cy="672163"/>
              <a:chOff x="10325100" y="303213"/>
              <a:chExt cx="912815" cy="1190625"/>
            </a:xfrm>
          </p:grpSpPr>
          <p:sp>
            <p:nvSpPr>
              <p:cNvPr id="23561" name="Freeform 43"/>
              <p:cNvSpPr/>
              <p:nvPr/>
            </p:nvSpPr>
            <p:spPr bwMode="auto">
              <a:xfrm>
                <a:off x="10382250" y="360363"/>
                <a:ext cx="855663" cy="455613"/>
              </a:xfrm>
              <a:custGeom>
                <a:avLst/>
                <a:gdLst>
                  <a:gd name="T0" fmla="*/ 2147483647 w 301"/>
                  <a:gd name="T1" fmla="*/ 324348012 h 160"/>
                  <a:gd name="T2" fmla="*/ 2101095990 w 301"/>
                  <a:gd name="T3" fmla="*/ 0 h 160"/>
                  <a:gd name="T4" fmla="*/ 1341469033 w 301"/>
                  <a:gd name="T5" fmla="*/ 0 h 160"/>
                  <a:gd name="T6" fmla="*/ 331326313 w 301"/>
                  <a:gd name="T7" fmla="*/ 0 h 160"/>
                  <a:gd name="T8" fmla="*/ 0 w 301"/>
                  <a:gd name="T9" fmla="*/ 324348012 h 160"/>
                  <a:gd name="T10" fmla="*/ 0 w 301"/>
                  <a:gd name="T11" fmla="*/ 348674890 h 160"/>
                  <a:gd name="T12" fmla="*/ 0 w 301"/>
                  <a:gd name="T13" fmla="*/ 373001767 h 160"/>
                  <a:gd name="T14" fmla="*/ 0 w 301"/>
                  <a:gd name="T15" fmla="*/ 381108917 h 160"/>
                  <a:gd name="T16" fmla="*/ 0 w 301"/>
                  <a:gd name="T17" fmla="*/ 381108917 h 160"/>
                  <a:gd name="T18" fmla="*/ 331326313 w 301"/>
                  <a:gd name="T19" fmla="*/ 705459688 h 160"/>
                  <a:gd name="T20" fmla="*/ 719220172 w 301"/>
                  <a:gd name="T21" fmla="*/ 705459688 h 160"/>
                  <a:gd name="T22" fmla="*/ 719220172 w 301"/>
                  <a:gd name="T23" fmla="*/ 1297394897 h 160"/>
                  <a:gd name="T24" fmla="*/ 2147483647 w 301"/>
                  <a:gd name="T25" fmla="*/ 1297394897 h 160"/>
                  <a:gd name="T26" fmla="*/ 2147483647 w 301"/>
                  <a:gd name="T27" fmla="*/ 324348012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23562" name="Freeform 44"/>
              <p:cNvSpPr/>
              <p:nvPr/>
            </p:nvSpPr>
            <p:spPr bwMode="auto">
              <a:xfrm>
                <a:off x="10375900" y="396875"/>
                <a:ext cx="38100" cy="52388"/>
              </a:xfrm>
              <a:custGeom>
                <a:avLst/>
                <a:gdLst>
                  <a:gd name="T0" fmla="*/ 111662321 w 13"/>
                  <a:gd name="T1" fmla="*/ 0 h 18"/>
                  <a:gd name="T2" fmla="*/ 0 w 13"/>
                  <a:gd name="T3" fmla="*/ 0 h 18"/>
                  <a:gd name="T4" fmla="*/ 0 w 13"/>
                  <a:gd name="T5" fmla="*/ 152472344 h 18"/>
                  <a:gd name="T6" fmla="*/ 25767327 w 13"/>
                  <a:gd name="T7" fmla="*/ 152472344 h 18"/>
                  <a:gd name="T8" fmla="*/ 111662321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23563" name="Freeform 45"/>
              <p:cNvSpPr/>
              <p:nvPr/>
            </p:nvSpPr>
            <p:spPr bwMode="auto">
              <a:xfrm>
                <a:off x="10385425" y="396875"/>
                <a:ext cx="852488" cy="168275"/>
              </a:xfrm>
              <a:custGeom>
                <a:avLst/>
                <a:gdLst>
                  <a:gd name="T0" fmla="*/ 1946036792 w 300"/>
                  <a:gd name="T1" fmla="*/ 0 h 59"/>
                  <a:gd name="T2" fmla="*/ 1929887834 w 300"/>
                  <a:gd name="T3" fmla="*/ 0 h 59"/>
                  <a:gd name="T4" fmla="*/ 80747653 w 300"/>
                  <a:gd name="T5" fmla="*/ 0 h 59"/>
                  <a:gd name="T6" fmla="*/ 0 w 300"/>
                  <a:gd name="T7" fmla="*/ 146422074 h 59"/>
                  <a:gd name="T8" fmla="*/ 2091383095 w 300"/>
                  <a:gd name="T9" fmla="*/ 146422074 h 59"/>
                  <a:gd name="T10" fmla="*/ 2147483647 w 300"/>
                  <a:gd name="T11" fmla="*/ 479940319 h 59"/>
                  <a:gd name="T12" fmla="*/ 2147483647 w 300"/>
                  <a:gd name="T13" fmla="*/ 479940319 h 59"/>
                  <a:gd name="T14" fmla="*/ 1946036792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23564" name="Freeform 46"/>
              <p:cNvSpPr/>
              <p:nvPr/>
            </p:nvSpPr>
            <p:spPr bwMode="auto">
              <a:xfrm>
                <a:off x="10375900" y="496888"/>
                <a:ext cx="23813" cy="53975"/>
              </a:xfrm>
              <a:custGeom>
                <a:avLst/>
                <a:gdLst>
                  <a:gd name="T0" fmla="*/ 17719846 w 8"/>
                  <a:gd name="T1" fmla="*/ 0 h 19"/>
                  <a:gd name="T2" fmla="*/ 0 w 8"/>
                  <a:gd name="T3" fmla="*/ 0 h 19"/>
                  <a:gd name="T4" fmla="*/ 0 w 8"/>
                  <a:gd name="T5" fmla="*/ 153331595 h 19"/>
                  <a:gd name="T6" fmla="*/ 70882361 w 8"/>
                  <a:gd name="T7" fmla="*/ 153331595 h 19"/>
                  <a:gd name="T8" fmla="*/ 17719846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23565" name="Freeform 47"/>
              <p:cNvSpPr/>
              <p:nvPr/>
            </p:nvSpPr>
            <p:spPr bwMode="auto">
              <a:xfrm>
                <a:off x="10382250" y="496888"/>
                <a:ext cx="855663" cy="168275"/>
              </a:xfrm>
              <a:custGeom>
                <a:avLst/>
                <a:gdLst>
                  <a:gd name="T0" fmla="*/ 1955636182 w 301"/>
                  <a:gd name="T1" fmla="*/ 0 h 59"/>
                  <a:gd name="T2" fmla="*/ 1939472402 w 301"/>
                  <a:gd name="T3" fmla="*/ 0 h 59"/>
                  <a:gd name="T4" fmla="*/ 0 w 301"/>
                  <a:gd name="T5" fmla="*/ 0 h 59"/>
                  <a:gd name="T6" fmla="*/ 48485677 w 301"/>
                  <a:gd name="T7" fmla="*/ 154556314 h 59"/>
                  <a:gd name="T8" fmla="*/ 2101095990 w 301"/>
                  <a:gd name="T9" fmla="*/ 154556314 h 59"/>
                  <a:gd name="T10" fmla="*/ 2147483647 w 301"/>
                  <a:gd name="T11" fmla="*/ 479940319 h 59"/>
                  <a:gd name="T12" fmla="*/ 2147483647 w 301"/>
                  <a:gd name="T13" fmla="*/ 479940319 h 59"/>
                  <a:gd name="T14" fmla="*/ 1955636182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23566" name="Freeform 48"/>
              <p:cNvSpPr/>
              <p:nvPr/>
            </p:nvSpPr>
            <p:spPr bwMode="auto">
              <a:xfrm>
                <a:off x="10325102" y="303213"/>
                <a:ext cx="912813" cy="1139824"/>
              </a:xfrm>
              <a:custGeom>
                <a:avLst/>
                <a:gdLst>
                  <a:gd name="T0" fmla="*/ 2102455648 w 321"/>
                  <a:gd name="T1" fmla="*/ 868839484 h 400"/>
                  <a:gd name="T2" fmla="*/ 2102455648 w 321"/>
                  <a:gd name="T3" fmla="*/ 868839484 h 400"/>
                  <a:gd name="T4" fmla="*/ 1576843336 w 321"/>
                  <a:gd name="T5" fmla="*/ 868839484 h 400"/>
                  <a:gd name="T6" fmla="*/ 493268780 w 321"/>
                  <a:gd name="T7" fmla="*/ 868839484 h 400"/>
                  <a:gd name="T8" fmla="*/ 161727129 w 321"/>
                  <a:gd name="T9" fmla="*/ 544040857 h 400"/>
                  <a:gd name="T10" fmla="*/ 161727129 w 321"/>
                  <a:gd name="T11" fmla="*/ 544040857 h 400"/>
                  <a:gd name="T12" fmla="*/ 161727129 w 321"/>
                  <a:gd name="T13" fmla="*/ 535919613 h 400"/>
                  <a:gd name="T14" fmla="*/ 161727129 w 321"/>
                  <a:gd name="T15" fmla="*/ 511558732 h 400"/>
                  <a:gd name="T16" fmla="*/ 161727129 w 321"/>
                  <a:gd name="T17" fmla="*/ 487200701 h 400"/>
                  <a:gd name="T18" fmla="*/ 493268780 w 321"/>
                  <a:gd name="T19" fmla="*/ 162399269 h 400"/>
                  <a:gd name="T20" fmla="*/ 1504065721 w 321"/>
                  <a:gd name="T21" fmla="*/ 162399269 h 400"/>
                  <a:gd name="T22" fmla="*/ 2147483647 w 321"/>
                  <a:gd name="T23" fmla="*/ 162399269 h 400"/>
                  <a:gd name="T24" fmla="*/ 2147483647 w 321"/>
                  <a:gd name="T25" fmla="*/ 487200701 h 400"/>
                  <a:gd name="T26" fmla="*/ 2102455648 w 321"/>
                  <a:gd name="T27" fmla="*/ 8121246 h 400"/>
                  <a:gd name="T28" fmla="*/ 493268780 w 321"/>
                  <a:gd name="T29" fmla="*/ 8121246 h 400"/>
                  <a:gd name="T30" fmla="*/ 0 w 321"/>
                  <a:gd name="T31" fmla="*/ 503440338 h 400"/>
                  <a:gd name="T32" fmla="*/ 0 w 321"/>
                  <a:gd name="T33" fmla="*/ 860718240 h 400"/>
                  <a:gd name="T34" fmla="*/ 0 w 321"/>
                  <a:gd name="T35" fmla="*/ 860718240 h 400"/>
                  <a:gd name="T36" fmla="*/ 0 w 321"/>
                  <a:gd name="T37" fmla="*/ 2147483647 h 400"/>
                  <a:gd name="T38" fmla="*/ 493268780 w 321"/>
                  <a:gd name="T39" fmla="*/ 2147483647 h 400"/>
                  <a:gd name="T40" fmla="*/ 2102455648 w 321"/>
                  <a:gd name="T41" fmla="*/ 2147483647 h 400"/>
                  <a:gd name="T42" fmla="*/ 2147483647 w 321"/>
                  <a:gd name="T43" fmla="*/ 2147483647 h 400"/>
                  <a:gd name="T44" fmla="*/ 2147483647 w 321"/>
                  <a:gd name="T45" fmla="*/ 1226120057 h 400"/>
                  <a:gd name="T46" fmla="*/ 2102455648 w 321"/>
                  <a:gd name="T47" fmla="*/ 868839484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23567" name="Freeform 49"/>
              <p:cNvSpPr/>
              <p:nvPr/>
            </p:nvSpPr>
            <p:spPr bwMode="auto">
              <a:xfrm>
                <a:off x="10325100" y="508000"/>
                <a:ext cx="912813" cy="985838"/>
              </a:xfrm>
              <a:custGeom>
                <a:avLst/>
                <a:gdLst>
                  <a:gd name="T0" fmla="*/ 2147483647 w 321"/>
                  <a:gd name="T1" fmla="*/ 2147483647 h 346"/>
                  <a:gd name="T2" fmla="*/ 2102455648 w 321"/>
                  <a:gd name="T3" fmla="*/ 2147483647 h 346"/>
                  <a:gd name="T4" fmla="*/ 493268780 w 321"/>
                  <a:gd name="T5" fmla="*/ 2147483647 h 346"/>
                  <a:gd name="T6" fmla="*/ 0 w 321"/>
                  <a:gd name="T7" fmla="*/ 2147483647 h 346"/>
                  <a:gd name="T8" fmla="*/ 0 w 321"/>
                  <a:gd name="T9" fmla="*/ 0 h 346"/>
                  <a:gd name="T10" fmla="*/ 493268780 w 321"/>
                  <a:gd name="T11" fmla="*/ 430264178 h 346"/>
                  <a:gd name="T12" fmla="*/ 2102455648 w 321"/>
                  <a:gd name="T13" fmla="*/ 430264178 h 346"/>
                  <a:gd name="T14" fmla="*/ 2147483647 w 321"/>
                  <a:gd name="T15" fmla="*/ 803700228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23568" name="Freeform 53"/>
              <p:cNvSpPr/>
              <p:nvPr/>
            </p:nvSpPr>
            <p:spPr bwMode="auto">
              <a:xfrm>
                <a:off x="10507663" y="496888"/>
                <a:ext cx="133350" cy="111125"/>
              </a:xfrm>
              <a:custGeom>
                <a:avLst/>
                <a:gdLst>
                  <a:gd name="T0" fmla="*/ 211693147 w 84"/>
                  <a:gd name="T1" fmla="*/ 176410910 h 70"/>
                  <a:gd name="T2" fmla="*/ 201612476 w 84"/>
                  <a:gd name="T3" fmla="*/ 0 h 70"/>
                  <a:gd name="T4" fmla="*/ 17640300 w 84"/>
                  <a:gd name="T5" fmla="*/ 0 h 70"/>
                  <a:gd name="T6" fmla="*/ 0 w 84"/>
                  <a:gd name="T7" fmla="*/ 176410910 h 70"/>
                  <a:gd name="T8" fmla="*/ 211693147 w 84"/>
                  <a:gd name="T9" fmla="*/ 176410910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23569" name="Freeform 54"/>
              <p:cNvSpPr/>
              <p:nvPr/>
            </p:nvSpPr>
            <p:spPr bwMode="auto">
              <a:xfrm>
                <a:off x="10507663" y="608013"/>
                <a:ext cx="133350" cy="304800"/>
              </a:xfrm>
              <a:custGeom>
                <a:avLst/>
                <a:gdLst>
                  <a:gd name="T0" fmla="*/ 0 w 84"/>
                  <a:gd name="T1" fmla="*/ 0 h 192"/>
                  <a:gd name="T2" fmla="*/ 0 w 84"/>
                  <a:gd name="T3" fmla="*/ 483870045 h 192"/>
                  <a:gd name="T4" fmla="*/ 103327187 w 84"/>
                  <a:gd name="T5" fmla="*/ 410786231 h 192"/>
                  <a:gd name="T6" fmla="*/ 211693147 w 84"/>
                  <a:gd name="T7" fmla="*/ 483870045 h 192"/>
                  <a:gd name="T8" fmla="*/ 2116931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23554" name="文本框 85"/>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新知讲解</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2" name="矩形 1"/>
          <p:cNvSpPr>
            <a:spLocks noChangeArrowheads="1"/>
          </p:cNvSpPr>
          <p:nvPr/>
        </p:nvSpPr>
        <p:spPr bwMode="auto">
          <a:xfrm>
            <a:off x="1079500" y="2549525"/>
            <a:ext cx="6524625" cy="3416300"/>
          </a:xfrm>
          <a:prstGeom prst="rect">
            <a:avLst/>
          </a:prstGeom>
          <a:noFill/>
          <a:ln w="9525">
            <a:noFill/>
            <a:miter lim="800000"/>
          </a:ln>
        </p:spPr>
        <p:txBody>
          <a:bodyPr>
            <a:spAutoFit/>
          </a:bodyPr>
          <a:lstStyle/>
          <a:p>
            <a:pPr>
              <a:lnSpc>
                <a:spcPct val="150000"/>
              </a:lnSpc>
            </a:pPr>
            <a:r>
              <a:rPr lang="en-US" altLang="zh-CN" sz="2400" b="1">
                <a:solidFill>
                  <a:srgbClr val="FF0000"/>
                </a:solidFill>
                <a:latin typeface="微软雅黑" panose="020B0503020204020204" pitchFamily="34" charset="-122"/>
                <a:ea typeface="微软雅黑" panose="020B0503020204020204" pitchFamily="34" charset="-122"/>
              </a:rPr>
              <a:t>(1)</a:t>
            </a:r>
            <a:r>
              <a:rPr lang="zh-CN" altLang="zh-CN" sz="2400" b="1">
                <a:solidFill>
                  <a:srgbClr val="FF0000"/>
                </a:solidFill>
                <a:latin typeface="微软雅黑" panose="020B0503020204020204" pitchFamily="34" charset="-122"/>
                <a:ea typeface="微软雅黑" panose="020B0503020204020204" pitchFamily="34" charset="-122"/>
              </a:rPr>
              <a:t>如果已知直线经过圆上一点，则连结这点和圆心，得到辅助半径，再证所作半径与这直线垂直</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zh-CN" sz="2400" b="1">
                <a:solidFill>
                  <a:srgbClr val="FF0000"/>
                </a:solidFill>
                <a:latin typeface="微软雅黑" panose="020B0503020204020204" pitchFamily="34" charset="-122"/>
                <a:ea typeface="微软雅黑" panose="020B0503020204020204" pitchFamily="34" charset="-122"/>
              </a:rPr>
              <a:t> 简记为：</a:t>
            </a:r>
            <a:r>
              <a:rPr lang="zh-CN" altLang="zh-CN" sz="2400" b="1">
                <a:solidFill>
                  <a:srgbClr val="00B0F0"/>
                </a:solidFill>
                <a:latin typeface="微软雅黑" panose="020B0503020204020204" pitchFamily="34" charset="-122"/>
                <a:ea typeface="微软雅黑" panose="020B0503020204020204" pitchFamily="34" charset="-122"/>
              </a:rPr>
              <a:t>连半径，证垂直</a:t>
            </a:r>
            <a:r>
              <a:rPr lang="en-US" altLang="zh-CN" sz="2400" b="1">
                <a:solidFill>
                  <a:srgbClr val="00B0F0"/>
                </a:solidFill>
                <a:latin typeface="微软雅黑" panose="020B0503020204020204" pitchFamily="34" charset="-122"/>
                <a:ea typeface="微软雅黑" panose="020B0503020204020204" pitchFamily="34" charset="-122"/>
              </a:rPr>
              <a:t>.</a:t>
            </a:r>
            <a:endParaRPr lang="zh-CN" altLang="zh-CN" sz="2400" b="1">
              <a:solidFill>
                <a:srgbClr val="00B0F0"/>
              </a:solidFill>
              <a:latin typeface="微软雅黑" panose="020B0503020204020204" pitchFamily="34" charset="-122"/>
              <a:ea typeface="微软雅黑" panose="020B0503020204020204" pitchFamily="34" charset="-122"/>
            </a:endParaRPr>
          </a:p>
          <a:p>
            <a:pPr>
              <a:lnSpc>
                <a:spcPct val="150000"/>
              </a:lnSpc>
            </a:pPr>
            <a:r>
              <a:rPr lang="en-US" altLang="zh-CN" sz="2400" b="1">
                <a:solidFill>
                  <a:srgbClr val="FF0000"/>
                </a:solidFill>
                <a:latin typeface="微软雅黑" panose="020B0503020204020204" pitchFamily="34" charset="-122"/>
                <a:ea typeface="微软雅黑" panose="020B0503020204020204" pitchFamily="34" charset="-122"/>
              </a:rPr>
              <a:t>(2)</a:t>
            </a:r>
            <a:r>
              <a:rPr lang="zh-CN" altLang="zh-CN" sz="2400" b="1">
                <a:solidFill>
                  <a:srgbClr val="FF0000"/>
                </a:solidFill>
                <a:latin typeface="微软雅黑" panose="020B0503020204020204" pitchFamily="34" charset="-122"/>
                <a:ea typeface="微软雅黑" panose="020B0503020204020204" pitchFamily="34" charset="-122"/>
              </a:rPr>
              <a:t>如果已知条件中不知直线与圆是否有公共点</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zh-CN" sz="2400" b="1">
                <a:solidFill>
                  <a:srgbClr val="FF0000"/>
                </a:solidFill>
                <a:latin typeface="微软雅黑" panose="020B0503020204020204" pitchFamily="34" charset="-122"/>
                <a:ea typeface="微软雅黑" panose="020B0503020204020204" pitchFamily="34" charset="-122"/>
              </a:rPr>
              <a:t>则过圆心作直线的垂线段为辅助线，再证</a:t>
            </a:r>
            <a:r>
              <a:rPr lang="zh-CN" altLang="en-US" sz="2400" b="1">
                <a:solidFill>
                  <a:srgbClr val="FF0000"/>
                </a:solidFill>
                <a:latin typeface="微软雅黑" panose="020B0503020204020204" pitchFamily="34" charset="-122"/>
                <a:ea typeface="微软雅黑" panose="020B0503020204020204" pitchFamily="34" charset="-122"/>
              </a:rPr>
              <a:t>垂</a:t>
            </a:r>
            <a:r>
              <a:rPr lang="zh-CN" altLang="zh-CN" sz="2400" b="1">
                <a:solidFill>
                  <a:srgbClr val="FF0000"/>
                </a:solidFill>
                <a:latin typeface="微软雅黑" panose="020B0503020204020204" pitchFamily="34" charset="-122"/>
                <a:ea typeface="微软雅黑" panose="020B0503020204020204" pitchFamily="34" charset="-122"/>
              </a:rPr>
              <a:t>线</a:t>
            </a:r>
            <a:r>
              <a:rPr lang="zh-CN" altLang="en-US" sz="2400" b="1">
                <a:solidFill>
                  <a:srgbClr val="FF0000"/>
                </a:solidFill>
                <a:latin typeface="微软雅黑" panose="020B0503020204020204" pitchFamily="34" charset="-122"/>
                <a:ea typeface="微软雅黑" panose="020B0503020204020204" pitchFamily="34" charset="-122"/>
              </a:rPr>
              <a:t>长</a:t>
            </a:r>
            <a:r>
              <a:rPr lang="zh-CN" altLang="zh-CN" sz="2400" b="1">
                <a:solidFill>
                  <a:srgbClr val="FF0000"/>
                </a:solidFill>
                <a:latin typeface="微软雅黑" panose="020B0503020204020204" pitchFamily="34" charset="-122"/>
                <a:ea typeface="微软雅黑" panose="020B0503020204020204" pitchFamily="34" charset="-122"/>
              </a:rPr>
              <a:t>等于半径长</a:t>
            </a:r>
            <a:r>
              <a:rPr lang="en-US" altLang="zh-CN" sz="2400" b="1">
                <a:solidFill>
                  <a:srgbClr val="FF0000"/>
                </a:solidFill>
                <a:latin typeface="微软雅黑" panose="020B0503020204020204" pitchFamily="34" charset="-122"/>
                <a:ea typeface="微软雅黑" panose="020B0503020204020204" pitchFamily="34" charset="-122"/>
              </a:rPr>
              <a:t>.</a:t>
            </a:r>
            <a:r>
              <a:rPr lang="zh-CN" altLang="zh-CN" sz="2400" b="1">
                <a:solidFill>
                  <a:srgbClr val="FF0000"/>
                </a:solidFill>
                <a:latin typeface="微软雅黑" panose="020B0503020204020204" pitchFamily="34" charset="-122"/>
                <a:ea typeface="微软雅黑" panose="020B0503020204020204" pitchFamily="34" charset="-122"/>
              </a:rPr>
              <a:t>简记为：</a:t>
            </a:r>
            <a:r>
              <a:rPr lang="zh-CN" altLang="zh-CN" sz="2400" b="1">
                <a:solidFill>
                  <a:srgbClr val="00B0F0"/>
                </a:solidFill>
                <a:latin typeface="微软雅黑" panose="020B0503020204020204" pitchFamily="34" charset="-122"/>
                <a:ea typeface="微软雅黑" panose="020B0503020204020204" pitchFamily="34" charset="-122"/>
              </a:rPr>
              <a:t>作垂直，证半径</a:t>
            </a:r>
            <a:r>
              <a:rPr lang="en-US" altLang="zh-CN" sz="2400" b="1">
                <a:solidFill>
                  <a:srgbClr val="00B0F0"/>
                </a:solidFill>
                <a:latin typeface="微软雅黑" panose="020B0503020204020204" pitchFamily="34" charset="-122"/>
                <a:ea typeface="微软雅黑" panose="020B0503020204020204" pitchFamily="34" charset="-122"/>
              </a:rPr>
              <a:t>.</a:t>
            </a:r>
            <a:endParaRPr lang="zh-CN" altLang="zh-CN" sz="2400" b="1">
              <a:solidFill>
                <a:srgbClr val="00B0F0"/>
              </a:solidFill>
              <a:latin typeface="微软雅黑" panose="020B0503020204020204" pitchFamily="34" charset="-122"/>
              <a:ea typeface="微软雅黑" panose="020B0503020204020204" pitchFamily="34" charset="-122"/>
            </a:endParaRPr>
          </a:p>
        </p:txBody>
      </p:sp>
      <p:pic>
        <p:nvPicPr>
          <p:cNvPr id="23556" name="Picture 14" descr="http://p4.so.qhmsg.com/bdr/_240_/t01898813de1697b4f9.jpg"/>
          <p:cNvPicPr>
            <a:picLocks noChangeAspect="1" noChangeArrowheads="1"/>
          </p:cNvPicPr>
          <p:nvPr/>
        </p:nvPicPr>
        <p:blipFill>
          <a:blip r:embed="rId1"/>
          <a:srcRect/>
          <a:stretch>
            <a:fillRect/>
          </a:stretch>
        </p:blipFill>
        <p:spPr bwMode="auto">
          <a:xfrm>
            <a:off x="3294063" y="1252538"/>
            <a:ext cx="2095500" cy="147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组合 84"/>
          <p:cNvGrpSpPr/>
          <p:nvPr/>
        </p:nvGrpSpPr>
        <p:grpSpPr bwMode="auto">
          <a:xfrm>
            <a:off x="266700" y="703263"/>
            <a:ext cx="2809875" cy="731837"/>
            <a:chOff x="4762500" y="1227873"/>
            <a:chExt cx="3152775" cy="820002"/>
          </a:xfrm>
        </p:grpSpPr>
        <p:sp>
          <p:nvSpPr>
            <p:cNvPr id="39" name="圆角矩形 38"/>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4584" name="组合 73"/>
            <p:cNvGrpSpPr/>
            <p:nvPr/>
          </p:nvGrpSpPr>
          <p:grpSpPr bwMode="auto">
            <a:xfrm rot="0">
              <a:off x="4897451" y="1300979"/>
              <a:ext cx="515326" cy="672163"/>
              <a:chOff x="10325100" y="303213"/>
              <a:chExt cx="912815" cy="1190625"/>
            </a:xfrm>
          </p:grpSpPr>
          <p:sp>
            <p:nvSpPr>
              <p:cNvPr id="24586"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24587"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24588"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24589"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24590"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24591"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24592"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24593"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24594"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24578" name="文本框 85"/>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新知讲解</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24579" name="Rectangle 17"/>
          <p:cNvSpPr>
            <a:spLocks noChangeArrowheads="1"/>
          </p:cNvSpPr>
          <p:nvPr/>
        </p:nvSpPr>
        <p:spPr bwMode="auto">
          <a:xfrm>
            <a:off x="471488" y="1624013"/>
            <a:ext cx="8124825" cy="2195512"/>
          </a:xfrm>
          <a:prstGeom prst="rect">
            <a:avLst/>
          </a:prstGeom>
          <a:noFill/>
          <a:ln w="9525">
            <a:noFill/>
            <a:miter lim="800000"/>
          </a:ln>
        </p:spPr>
        <p:txBody>
          <a:bodyPr anchor="ctr">
            <a:spAutoFit/>
          </a:bodyPr>
          <a:lstStyle/>
          <a:p>
            <a:pPr>
              <a:lnSpc>
                <a:spcPct val="115000"/>
              </a:lnSpc>
            </a:pPr>
            <a:r>
              <a:rPr lang="zh-CN" altLang="en-US" sz="2400" b="1">
                <a:latin typeface="微软雅黑" panose="020B0503020204020204" pitchFamily="34" charset="-122"/>
                <a:ea typeface="微软雅黑" panose="020B0503020204020204" pitchFamily="34" charset="-122"/>
              </a:rPr>
              <a:t>例</a:t>
            </a:r>
            <a:r>
              <a:rPr lang="en-US" altLang="zh-CN" sz="2400" b="1">
                <a:latin typeface="微软雅黑" panose="020B0503020204020204" pitchFamily="34" charset="-122"/>
                <a:ea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rPr>
              <a:t>、如图，台风中心</a:t>
            </a:r>
            <a:r>
              <a:rPr lang="en-US" altLang="zh-CN" sz="2400" b="1">
                <a:latin typeface="微软雅黑" panose="020B0503020204020204" pitchFamily="34" charset="-122"/>
                <a:ea typeface="微软雅黑" panose="020B0503020204020204" pitchFamily="34" charset="-122"/>
              </a:rPr>
              <a:t>P</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100</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200</a:t>
            </a:r>
            <a:r>
              <a:rPr lang="zh-CN" altLang="en-US" sz="2400" b="1">
                <a:latin typeface="微软雅黑" panose="020B0503020204020204" pitchFamily="34" charset="-122"/>
                <a:ea typeface="微软雅黑" panose="020B0503020204020204" pitchFamily="34" charset="-122"/>
              </a:rPr>
              <a:t>）沿北偏东</a:t>
            </a:r>
            <a:r>
              <a:rPr lang="en-US" altLang="zh-CN" sz="2400" b="1">
                <a:latin typeface="微软雅黑" panose="020B0503020204020204" pitchFamily="34" charset="-122"/>
                <a:ea typeface="微软雅黑" panose="020B0503020204020204" pitchFamily="34" charset="-122"/>
              </a:rPr>
              <a:t>30°</a:t>
            </a:r>
            <a:r>
              <a:rPr lang="zh-CN" altLang="en-US" sz="2400" b="1">
                <a:latin typeface="微软雅黑" panose="020B0503020204020204" pitchFamily="34" charset="-122"/>
                <a:ea typeface="微软雅黑" panose="020B0503020204020204" pitchFamily="34" charset="-122"/>
              </a:rPr>
              <a:t>的方向移动，受台风影响区域的半径为</a:t>
            </a:r>
            <a:r>
              <a:rPr lang="en-US" altLang="zh-CN" sz="2400" b="1">
                <a:latin typeface="微软雅黑" panose="020B0503020204020204" pitchFamily="34" charset="-122"/>
                <a:ea typeface="微软雅黑" panose="020B0503020204020204" pitchFamily="34" charset="-122"/>
              </a:rPr>
              <a:t>200km,</a:t>
            </a:r>
            <a:r>
              <a:rPr lang="zh-CN" altLang="en-US" sz="2400" b="1">
                <a:latin typeface="微软雅黑" panose="020B0503020204020204" pitchFamily="34" charset="-122"/>
                <a:ea typeface="微软雅黑" panose="020B0503020204020204" pitchFamily="34" charset="-122"/>
              </a:rPr>
              <a:t>那么下列城市</a:t>
            </a:r>
            <a:r>
              <a:rPr lang="en-US" altLang="zh-CN" sz="2400" b="1">
                <a:latin typeface="微软雅黑" panose="020B0503020204020204" pitchFamily="34" charset="-122"/>
                <a:ea typeface="微软雅黑" panose="020B0503020204020204" pitchFamily="34" charset="-122"/>
              </a:rPr>
              <a:t>A</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200</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380</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B</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600</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480</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C</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550</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300</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D</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370</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540 </a:t>
            </a:r>
            <a:r>
              <a:rPr lang="zh-CN" altLang="en-US" sz="2400" b="1">
                <a:latin typeface="微软雅黑" panose="020B0503020204020204" pitchFamily="34" charset="-122"/>
                <a:ea typeface="微软雅黑" panose="020B0503020204020204" pitchFamily="34" charset="-122"/>
              </a:rPr>
              <a:t>）中，哪些受到这次台风的影响，哪些不受到这次台风的影响？</a:t>
            </a:r>
            <a:endParaRPr lang="zh-CN" altLang="en-US" sz="2400" b="1">
              <a:latin typeface="微软雅黑" panose="020B0503020204020204" pitchFamily="34" charset="-122"/>
              <a:ea typeface="微软雅黑" panose="020B0503020204020204" pitchFamily="34" charset="-122"/>
            </a:endParaRPr>
          </a:p>
        </p:txBody>
      </p:sp>
      <p:sp>
        <p:nvSpPr>
          <p:cNvPr id="28690" name="Rectangle 18"/>
          <p:cNvSpPr>
            <a:spLocks noChangeArrowheads="1"/>
          </p:cNvSpPr>
          <p:nvPr/>
        </p:nvSpPr>
        <p:spPr bwMode="auto">
          <a:xfrm>
            <a:off x="668338" y="4105275"/>
            <a:ext cx="4332287" cy="2195513"/>
          </a:xfrm>
          <a:prstGeom prst="rect">
            <a:avLst/>
          </a:prstGeom>
          <a:noFill/>
          <a:ln w="9525">
            <a:noFill/>
            <a:miter lim="800000"/>
          </a:ln>
        </p:spPr>
        <p:txBody>
          <a:bodyPr>
            <a:spAutoFit/>
          </a:bodyPr>
          <a:lstStyle/>
          <a:p>
            <a:pPr>
              <a:lnSpc>
                <a:spcPct val="115000"/>
              </a:lnSpc>
            </a:pPr>
            <a:r>
              <a:rPr lang="zh-CN" altLang="en-US" sz="2400" b="1">
                <a:solidFill>
                  <a:srgbClr val="FF2D2D"/>
                </a:solidFill>
                <a:latin typeface="微软雅黑" panose="020B0503020204020204" pitchFamily="34" charset="-122"/>
                <a:ea typeface="微软雅黑" panose="020B0503020204020204" pitchFamily="34" charset="-122"/>
              </a:rPr>
              <a:t>分析：</a:t>
            </a:r>
            <a:r>
              <a:rPr lang="zh-CN" altLang="en-US" sz="2400" b="1">
                <a:solidFill>
                  <a:schemeClr val="hlink"/>
                </a:solidFill>
                <a:latin typeface="微软雅黑" panose="020B0503020204020204" pitchFamily="34" charset="-122"/>
                <a:ea typeface="微软雅黑" panose="020B0503020204020204" pitchFamily="34" charset="-122"/>
              </a:rPr>
              <a:t>引导学生画出图形，判断四个城市会不会受到台风的影响主要是看在图上表示城市的点是否会落在台风圆区的两条切线所夹的区域来解决</a:t>
            </a:r>
            <a:r>
              <a:rPr lang="en-US" altLang="zh-CN" sz="2400" b="1">
                <a:solidFill>
                  <a:schemeClr val="hlink"/>
                </a:solidFill>
                <a:latin typeface="微软雅黑" panose="020B0503020204020204" pitchFamily="34" charset="-122"/>
                <a:ea typeface="微软雅黑" panose="020B0503020204020204" pitchFamily="34" charset="-122"/>
              </a:rPr>
              <a:t>.</a:t>
            </a:r>
            <a:endParaRPr lang="en-US" altLang="zh-CN" sz="2400" b="1">
              <a:solidFill>
                <a:schemeClr val="hlink"/>
              </a:solidFill>
              <a:latin typeface="微软雅黑" panose="020B0503020204020204" pitchFamily="34" charset="-122"/>
              <a:ea typeface="微软雅黑" panose="020B0503020204020204" pitchFamily="34" charset="-122"/>
            </a:endParaRPr>
          </a:p>
        </p:txBody>
      </p:sp>
      <p:pic>
        <p:nvPicPr>
          <p:cNvPr id="24581" name="Picture 19"/>
          <p:cNvPicPr>
            <a:picLocks noChangeAspect="1" noChangeArrowheads="1"/>
          </p:cNvPicPr>
          <p:nvPr/>
        </p:nvPicPr>
        <p:blipFill>
          <a:blip r:embed="rId1"/>
          <a:srcRect/>
          <a:stretch>
            <a:fillRect/>
          </a:stretch>
        </p:blipFill>
        <p:spPr bwMode="auto">
          <a:xfrm>
            <a:off x="4940300" y="3481388"/>
            <a:ext cx="4203700" cy="289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Effect transition="in" filter="wheel(1)">
                                      <p:cBhvr>
                                        <p:cTn id="7" dur="20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组合 84"/>
          <p:cNvGrpSpPr/>
          <p:nvPr/>
        </p:nvGrpSpPr>
        <p:grpSpPr bwMode="auto">
          <a:xfrm>
            <a:off x="266700" y="703263"/>
            <a:ext cx="2809875" cy="731837"/>
            <a:chOff x="4762500" y="1227873"/>
            <a:chExt cx="3152775" cy="820002"/>
          </a:xfrm>
        </p:grpSpPr>
        <p:sp>
          <p:nvSpPr>
            <p:cNvPr id="39" name="圆角矩形 38"/>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5609" name="组合 73"/>
            <p:cNvGrpSpPr/>
            <p:nvPr/>
          </p:nvGrpSpPr>
          <p:grpSpPr bwMode="auto">
            <a:xfrm rot="0">
              <a:off x="4897451" y="1300979"/>
              <a:ext cx="515326" cy="672163"/>
              <a:chOff x="10325100" y="303213"/>
              <a:chExt cx="912815" cy="1190625"/>
            </a:xfrm>
          </p:grpSpPr>
          <p:sp>
            <p:nvSpPr>
              <p:cNvPr id="25611"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25612"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25613"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25614"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25615"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25616"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25617"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25618"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25619"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25602" name="文本框 85"/>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新知讲解</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33809" name="Rectangle 17"/>
          <p:cNvSpPr>
            <a:spLocks noChangeArrowheads="1"/>
          </p:cNvSpPr>
          <p:nvPr/>
        </p:nvSpPr>
        <p:spPr bwMode="auto">
          <a:xfrm>
            <a:off x="403225" y="1617663"/>
            <a:ext cx="4683125" cy="3036887"/>
          </a:xfrm>
          <a:prstGeom prst="rect">
            <a:avLst/>
          </a:prstGeom>
          <a:noFill/>
          <a:ln w="9525">
            <a:noFill/>
            <a:miter lim="800000"/>
          </a:ln>
        </p:spPr>
        <p:txBody>
          <a:bodyPr anchor="ctr">
            <a:spAutoFit/>
          </a:bodyPr>
          <a:lstStyle/>
          <a:p>
            <a:pPr>
              <a:lnSpc>
                <a:spcPct val="115000"/>
              </a:lnSpc>
            </a:pPr>
            <a:r>
              <a:rPr lang="zh-CN" altLang="en-US" sz="2400" b="1">
                <a:solidFill>
                  <a:schemeClr val="hlink"/>
                </a:solidFill>
                <a:latin typeface="微软雅黑" panose="020B0503020204020204" pitchFamily="34" charset="-122"/>
                <a:ea typeface="微软雅黑" panose="020B0503020204020204" pitchFamily="34" charset="-122"/>
              </a:rPr>
              <a:t>解：</a:t>
            </a:r>
            <a:r>
              <a:rPr lang="zh-CN" altLang="en-US" sz="2400" b="1">
                <a:solidFill>
                  <a:srgbClr val="FF2D2D"/>
                </a:solidFill>
                <a:latin typeface="微软雅黑" panose="020B0503020204020204" pitchFamily="34" charset="-122"/>
                <a:ea typeface="微软雅黑" panose="020B0503020204020204" pitchFamily="34" charset="-122"/>
              </a:rPr>
              <a:t>在直角坐标系中画出以点</a:t>
            </a:r>
            <a:r>
              <a:rPr lang="en-US" altLang="zh-CN" sz="2400" b="1">
                <a:solidFill>
                  <a:srgbClr val="FF2D2D"/>
                </a:solidFill>
                <a:latin typeface="微软雅黑" panose="020B0503020204020204" pitchFamily="34" charset="-122"/>
                <a:ea typeface="微软雅黑" panose="020B0503020204020204" pitchFamily="34" charset="-122"/>
              </a:rPr>
              <a:t>P( 100</a:t>
            </a: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200)</a:t>
            </a:r>
            <a:r>
              <a:rPr lang="zh-CN" altLang="en-US" sz="2400" b="1">
                <a:solidFill>
                  <a:srgbClr val="FF2D2D"/>
                </a:solidFill>
                <a:latin typeface="微软雅黑" panose="020B0503020204020204" pitchFamily="34" charset="-122"/>
                <a:ea typeface="微软雅黑" panose="020B0503020204020204" pitchFamily="34" charset="-122"/>
              </a:rPr>
              <a:t>为同心，以</a:t>
            </a:r>
            <a:r>
              <a:rPr lang="en-US" altLang="zh-CN" sz="2400" b="1">
                <a:solidFill>
                  <a:srgbClr val="FF2D2D"/>
                </a:solidFill>
                <a:latin typeface="微软雅黑" panose="020B0503020204020204" pitchFamily="34" charset="-122"/>
                <a:ea typeface="微软雅黑" panose="020B0503020204020204" pitchFamily="34" charset="-122"/>
              </a:rPr>
              <a:t>200</a:t>
            </a:r>
            <a:r>
              <a:rPr lang="zh-CN" altLang="en-US" sz="2400" b="1">
                <a:solidFill>
                  <a:srgbClr val="FF2D2D"/>
                </a:solidFill>
                <a:latin typeface="微软雅黑" panose="020B0503020204020204" pitchFamily="34" charset="-122"/>
                <a:ea typeface="微软雅黑" panose="020B0503020204020204" pitchFamily="34" charset="-122"/>
              </a:rPr>
              <a:t>为半径的⊙</a:t>
            </a:r>
            <a:r>
              <a:rPr lang="en-US" altLang="zh-CN" sz="2400" b="1">
                <a:solidFill>
                  <a:srgbClr val="FF2D2D"/>
                </a:solidFill>
                <a:latin typeface="微软雅黑" panose="020B0503020204020204" pitchFamily="34" charset="-122"/>
                <a:ea typeface="微软雅黑" panose="020B0503020204020204" pitchFamily="34" charset="-122"/>
              </a:rPr>
              <a:t>P</a:t>
            </a:r>
            <a:r>
              <a:rPr lang="zh-CN" altLang="en-US" sz="2400" b="1">
                <a:solidFill>
                  <a:srgbClr val="FF2D2D"/>
                </a:solidFill>
                <a:latin typeface="微软雅黑" panose="020B0503020204020204" pitchFamily="34" charset="-122"/>
                <a:ea typeface="微软雅黑" panose="020B0503020204020204" pitchFamily="34" charset="-122"/>
              </a:rPr>
              <a:t>，再在点</a:t>
            </a:r>
            <a:r>
              <a:rPr lang="en-US" altLang="zh-CN" sz="2400" b="1">
                <a:solidFill>
                  <a:srgbClr val="FF2D2D"/>
                </a:solidFill>
                <a:latin typeface="微软雅黑" panose="020B0503020204020204" pitchFamily="34" charset="-122"/>
                <a:ea typeface="微软雅黑" panose="020B0503020204020204" pitchFamily="34" charset="-122"/>
              </a:rPr>
              <a:t>P</a:t>
            </a:r>
            <a:r>
              <a:rPr lang="zh-CN" altLang="en-US" sz="2400" b="1">
                <a:solidFill>
                  <a:srgbClr val="FF2D2D"/>
                </a:solidFill>
                <a:latin typeface="微软雅黑" panose="020B0503020204020204" pitchFamily="34" charset="-122"/>
                <a:ea typeface="微软雅黑" panose="020B0503020204020204" pitchFamily="34" charset="-122"/>
              </a:rPr>
              <a:t>处画出北偏东</a:t>
            </a:r>
            <a:r>
              <a:rPr lang="en-US" altLang="zh-CN" sz="2400" b="1">
                <a:solidFill>
                  <a:srgbClr val="FF2D2D"/>
                </a:solidFill>
                <a:latin typeface="微软雅黑" panose="020B0503020204020204" pitchFamily="34" charset="-122"/>
                <a:ea typeface="微软雅黑" panose="020B0503020204020204" pitchFamily="34" charset="-122"/>
              </a:rPr>
              <a:t>30°</a:t>
            </a:r>
            <a:r>
              <a:rPr lang="zh-CN" altLang="en-US" sz="2400" b="1">
                <a:solidFill>
                  <a:srgbClr val="FF2D2D"/>
                </a:solidFill>
                <a:latin typeface="微软雅黑" panose="020B0503020204020204" pitchFamily="34" charset="-122"/>
                <a:ea typeface="微软雅黑" panose="020B0503020204020204" pitchFamily="34" charset="-122"/>
              </a:rPr>
              <a:t>方向的方向线，作垂直于方向线的⊙</a:t>
            </a:r>
            <a:r>
              <a:rPr lang="en-US" altLang="zh-CN" sz="2400" b="1">
                <a:solidFill>
                  <a:srgbClr val="FF2D2D"/>
                </a:solidFill>
                <a:latin typeface="微软雅黑" panose="020B0503020204020204" pitchFamily="34" charset="-122"/>
                <a:ea typeface="微软雅黑" panose="020B0503020204020204" pitchFamily="34" charset="-122"/>
              </a:rPr>
              <a:t>P</a:t>
            </a:r>
            <a:r>
              <a:rPr lang="zh-CN" altLang="en-US" sz="2400" b="1">
                <a:solidFill>
                  <a:srgbClr val="FF2D2D"/>
                </a:solidFill>
                <a:latin typeface="微软雅黑" panose="020B0503020204020204" pitchFamily="34" charset="-122"/>
                <a:ea typeface="微软雅黑" panose="020B0503020204020204" pitchFamily="34" charset="-122"/>
              </a:rPr>
              <a:t>的直径</a:t>
            </a:r>
            <a:r>
              <a:rPr lang="en-US" altLang="zh-CN" sz="2400" b="1">
                <a:solidFill>
                  <a:srgbClr val="FF2D2D"/>
                </a:solidFill>
                <a:latin typeface="微软雅黑" panose="020B0503020204020204" pitchFamily="34" charset="-122"/>
                <a:ea typeface="微软雅黑" panose="020B0503020204020204" pitchFamily="34" charset="-122"/>
              </a:rPr>
              <a:t>HK</a:t>
            </a:r>
            <a:r>
              <a:rPr lang="zh-CN" altLang="en-US" sz="2400" b="1">
                <a:solidFill>
                  <a:srgbClr val="FF2D2D"/>
                </a:solidFill>
                <a:latin typeface="微软雅黑" panose="020B0503020204020204" pitchFamily="34" charset="-122"/>
                <a:ea typeface="微软雅黑" panose="020B0503020204020204" pitchFamily="34" charset="-122"/>
              </a:rPr>
              <a:t>，分别过点</a:t>
            </a:r>
            <a:r>
              <a:rPr lang="en-US" altLang="zh-CN" sz="2400" b="1">
                <a:solidFill>
                  <a:srgbClr val="FF2D2D"/>
                </a:solidFill>
                <a:latin typeface="微软雅黑" panose="020B0503020204020204" pitchFamily="34" charset="-122"/>
                <a:ea typeface="微软雅黑" panose="020B0503020204020204" pitchFamily="34" charset="-122"/>
              </a:rPr>
              <a:t>H</a:t>
            </a: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K</a:t>
            </a:r>
            <a:r>
              <a:rPr lang="zh-CN" altLang="en-US" sz="2400" b="1">
                <a:solidFill>
                  <a:srgbClr val="FF2D2D"/>
                </a:solidFill>
                <a:latin typeface="微软雅黑" panose="020B0503020204020204" pitchFamily="34" charset="-122"/>
                <a:ea typeface="微软雅黑" panose="020B0503020204020204" pitchFamily="34" charset="-122"/>
              </a:rPr>
              <a:t>作⊙</a:t>
            </a:r>
            <a:r>
              <a:rPr lang="en-US" altLang="zh-CN" sz="2400" b="1">
                <a:solidFill>
                  <a:srgbClr val="FF2D2D"/>
                </a:solidFill>
                <a:latin typeface="微软雅黑" panose="020B0503020204020204" pitchFamily="34" charset="-122"/>
                <a:ea typeface="微软雅黑" panose="020B0503020204020204" pitchFamily="34" charset="-122"/>
              </a:rPr>
              <a:t>0</a:t>
            </a:r>
            <a:r>
              <a:rPr lang="zh-CN" altLang="en-US" sz="2400" b="1">
                <a:solidFill>
                  <a:srgbClr val="FF2D2D"/>
                </a:solidFill>
                <a:latin typeface="微软雅黑" panose="020B0503020204020204" pitchFamily="34" charset="-122"/>
                <a:ea typeface="微软雅黑" panose="020B0503020204020204" pitchFamily="34" charset="-122"/>
              </a:rPr>
              <a:t>的切线</a:t>
            </a:r>
            <a:r>
              <a:rPr lang="en-US" altLang="zh-CN" sz="2400" b="1">
                <a:solidFill>
                  <a:srgbClr val="FF2D2D"/>
                </a:solidFill>
                <a:latin typeface="微软雅黑" panose="020B0503020204020204" pitchFamily="34" charset="-122"/>
                <a:ea typeface="微软雅黑" panose="020B0503020204020204" pitchFamily="34" charset="-122"/>
              </a:rPr>
              <a:t>l</a:t>
            </a:r>
            <a:r>
              <a:rPr lang="en-US" altLang="zh-CN" sz="2400" b="1" baseline="-25000">
                <a:solidFill>
                  <a:srgbClr val="FF2D2D"/>
                </a:solidFill>
                <a:latin typeface="微软雅黑" panose="020B0503020204020204" pitchFamily="34" charset="-122"/>
                <a:ea typeface="微软雅黑" panose="020B0503020204020204" pitchFamily="34" charset="-122"/>
              </a:rPr>
              <a:t>1</a:t>
            </a: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l</a:t>
            </a:r>
            <a:r>
              <a:rPr lang="en-US" altLang="zh-CN" sz="2400" b="1" baseline="-25000">
                <a:solidFill>
                  <a:srgbClr val="FF2D2D"/>
                </a:solidFill>
                <a:latin typeface="微软雅黑" panose="020B0503020204020204" pitchFamily="34" charset="-122"/>
                <a:ea typeface="微软雅黑" panose="020B0503020204020204" pitchFamily="34" charset="-122"/>
              </a:rPr>
              <a:t>2</a:t>
            </a:r>
            <a:r>
              <a:rPr lang="zh-CN" altLang="en-US" sz="2400" b="1">
                <a:solidFill>
                  <a:srgbClr val="FF2D2D"/>
                </a:solidFill>
                <a:latin typeface="微软雅黑" panose="020B0503020204020204" pitchFamily="34" charset="-122"/>
                <a:ea typeface="微软雅黑" panose="020B0503020204020204" pitchFamily="34" charset="-122"/>
              </a:rPr>
              <a:t>，则，</a:t>
            </a:r>
            <a:r>
              <a:rPr lang="en-US" altLang="zh-CN" sz="2400" b="1">
                <a:solidFill>
                  <a:srgbClr val="FF2D2D"/>
                </a:solidFill>
                <a:latin typeface="微软雅黑" panose="020B0503020204020204" pitchFamily="34" charset="-122"/>
                <a:ea typeface="微软雅黑" panose="020B0503020204020204" pitchFamily="34" charset="-122"/>
              </a:rPr>
              <a:t>l</a:t>
            </a:r>
            <a:r>
              <a:rPr lang="en-US" altLang="zh-CN" sz="2400" b="1" baseline="-25000">
                <a:solidFill>
                  <a:srgbClr val="FF2D2D"/>
                </a:solidFill>
                <a:latin typeface="微软雅黑" panose="020B0503020204020204" pitchFamily="34" charset="-122"/>
                <a:ea typeface="微软雅黑" panose="020B0503020204020204" pitchFamily="34" charset="-122"/>
              </a:rPr>
              <a:t>1</a:t>
            </a:r>
            <a:r>
              <a:rPr lang="en-US" altLang="zh-CN" sz="2400" b="1">
                <a:solidFill>
                  <a:srgbClr val="FF2D2D"/>
                </a:solidFill>
                <a:latin typeface="微软雅黑" panose="020B0503020204020204" pitchFamily="34" charset="-122"/>
                <a:ea typeface="微软雅黑" panose="020B0503020204020204" pitchFamily="34" charset="-122"/>
              </a:rPr>
              <a:t>∥l</a:t>
            </a:r>
            <a:r>
              <a:rPr lang="en-US" altLang="zh-CN" sz="2400" b="1" baseline="-25000">
                <a:solidFill>
                  <a:srgbClr val="FF2D2D"/>
                </a:solidFill>
                <a:latin typeface="微软雅黑" panose="020B0503020204020204" pitchFamily="34" charset="-122"/>
                <a:ea typeface="微软雅黑" panose="020B0503020204020204" pitchFamily="34" charset="-122"/>
              </a:rPr>
              <a:t>2</a:t>
            </a:r>
            <a:r>
              <a:rPr lang="en-US" altLang="zh-CN" sz="2400" b="1">
                <a:solidFill>
                  <a:srgbClr val="FF2D2D"/>
                </a:solidFill>
                <a:latin typeface="微软雅黑" panose="020B0503020204020204" pitchFamily="34" charset="-122"/>
                <a:ea typeface="微软雅黑" panose="020B0503020204020204" pitchFamily="34" charset="-122"/>
              </a:rPr>
              <a:t>    </a:t>
            </a:r>
            <a:endParaRPr lang="zh-CN" altLang="en-US" sz="2400" b="1">
              <a:solidFill>
                <a:srgbClr val="FF2D2D"/>
              </a:solidFill>
              <a:latin typeface="微软雅黑" panose="020B0503020204020204" pitchFamily="34" charset="-122"/>
              <a:ea typeface="微软雅黑" panose="020B0503020204020204" pitchFamily="34" charset="-122"/>
            </a:endParaRPr>
          </a:p>
        </p:txBody>
      </p:sp>
      <p:sp>
        <p:nvSpPr>
          <p:cNvPr id="33810" name="Rectangle 18"/>
          <p:cNvSpPr>
            <a:spLocks noChangeArrowheads="1"/>
          </p:cNvSpPr>
          <p:nvPr/>
        </p:nvSpPr>
        <p:spPr bwMode="auto">
          <a:xfrm>
            <a:off x="398463" y="4714875"/>
            <a:ext cx="8150225" cy="1354138"/>
          </a:xfrm>
          <a:prstGeom prst="rect">
            <a:avLst/>
          </a:prstGeom>
          <a:noFill/>
          <a:ln w="9525">
            <a:noFill/>
            <a:miter lim="800000"/>
          </a:ln>
        </p:spPr>
        <p:txBody>
          <a:bodyPr>
            <a:spAutoFit/>
          </a:bodyPr>
          <a:lstStyle/>
          <a:p>
            <a:pPr>
              <a:lnSpc>
                <a:spcPct val="115000"/>
              </a:lnSpc>
            </a:pPr>
            <a:r>
              <a:rPr lang="zh-CN" altLang="en-US" sz="2400" b="1">
                <a:solidFill>
                  <a:srgbClr val="FF2D2D"/>
                </a:solidFill>
                <a:latin typeface="微软雅黑" panose="020B0503020204020204" pitchFamily="34" charset="-122"/>
                <a:ea typeface="微软雅黑" panose="020B0503020204020204" pitchFamily="34" charset="-122"/>
              </a:rPr>
              <a:t>因为台风圈在两条平行线</a:t>
            </a:r>
            <a:r>
              <a:rPr lang="en-US" altLang="zh-CN" sz="2400" b="1">
                <a:solidFill>
                  <a:srgbClr val="FF2D2D"/>
                </a:solidFill>
                <a:latin typeface="微软雅黑" panose="020B0503020204020204" pitchFamily="34" charset="-122"/>
                <a:ea typeface="微软雅黑" panose="020B0503020204020204" pitchFamily="34" charset="-122"/>
              </a:rPr>
              <a:t>l</a:t>
            </a:r>
            <a:r>
              <a:rPr lang="en-US" altLang="zh-CN" sz="2400" b="1" baseline="-25000">
                <a:solidFill>
                  <a:srgbClr val="FF2D2D"/>
                </a:solidFill>
                <a:latin typeface="微软雅黑" panose="020B0503020204020204" pitchFamily="34" charset="-122"/>
                <a:ea typeface="微软雅黑" panose="020B0503020204020204" pitchFamily="34" charset="-122"/>
              </a:rPr>
              <a:t>1</a:t>
            </a: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l</a:t>
            </a:r>
            <a:r>
              <a:rPr lang="en-US" altLang="zh-CN" sz="2400" b="1" baseline="-25000">
                <a:solidFill>
                  <a:srgbClr val="FF2D2D"/>
                </a:solidFill>
                <a:latin typeface="微软雅黑" panose="020B0503020204020204" pitchFamily="34" charset="-122"/>
                <a:ea typeface="微软雅黑" panose="020B0503020204020204" pitchFamily="34" charset="-122"/>
              </a:rPr>
              <a:t>2</a:t>
            </a:r>
            <a:r>
              <a:rPr lang="zh-CN" altLang="en-US" sz="2400" b="1">
                <a:solidFill>
                  <a:srgbClr val="FF2D2D"/>
                </a:solidFill>
                <a:latin typeface="微软雅黑" panose="020B0503020204020204" pitchFamily="34" charset="-122"/>
                <a:ea typeface="微软雅黑" panose="020B0503020204020204" pitchFamily="34" charset="-122"/>
              </a:rPr>
              <a:t>之间移动，点</a:t>
            </a:r>
            <a:r>
              <a:rPr lang="en-US" altLang="zh-CN" sz="2400" b="1">
                <a:solidFill>
                  <a:srgbClr val="FF2D2D"/>
                </a:solidFill>
                <a:latin typeface="微软雅黑" panose="020B0503020204020204" pitchFamily="34" charset="-122"/>
                <a:ea typeface="微软雅黑" panose="020B0503020204020204" pitchFamily="34" charset="-122"/>
              </a:rPr>
              <a:t>A</a:t>
            </a: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D</a:t>
            </a:r>
            <a:r>
              <a:rPr lang="zh-CN" altLang="en-US" sz="2400" b="1">
                <a:solidFill>
                  <a:srgbClr val="FF2D2D"/>
                </a:solidFill>
                <a:latin typeface="微软雅黑" panose="020B0503020204020204" pitchFamily="34" charset="-122"/>
                <a:ea typeface="微软雅黑" panose="020B0503020204020204" pitchFamily="34" charset="-122"/>
              </a:rPr>
              <a:t>落在切线</a:t>
            </a:r>
            <a:r>
              <a:rPr lang="en-US" altLang="zh-CN" sz="2400" b="1">
                <a:solidFill>
                  <a:srgbClr val="FF2D2D"/>
                </a:solidFill>
                <a:latin typeface="微软雅黑" panose="020B0503020204020204" pitchFamily="34" charset="-122"/>
                <a:ea typeface="微软雅黑" panose="020B0503020204020204" pitchFamily="34" charset="-122"/>
              </a:rPr>
              <a:t>l</a:t>
            </a:r>
            <a:r>
              <a:rPr lang="en-US" altLang="zh-CN" sz="2400" b="1" baseline="-25000">
                <a:solidFill>
                  <a:srgbClr val="FF2D2D"/>
                </a:solidFill>
                <a:latin typeface="微软雅黑" panose="020B0503020204020204" pitchFamily="34" charset="-122"/>
                <a:ea typeface="微软雅黑" panose="020B0503020204020204" pitchFamily="34" charset="-122"/>
              </a:rPr>
              <a:t>1</a:t>
            </a: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l</a:t>
            </a:r>
            <a:r>
              <a:rPr lang="en-US" altLang="zh-CN" sz="2400" b="1" baseline="-25000">
                <a:solidFill>
                  <a:srgbClr val="FF2D2D"/>
                </a:solidFill>
                <a:latin typeface="微软雅黑" panose="020B0503020204020204" pitchFamily="34" charset="-122"/>
                <a:ea typeface="微软雅黑" panose="020B0503020204020204" pitchFamily="34" charset="-122"/>
              </a:rPr>
              <a:t>2</a:t>
            </a:r>
            <a:r>
              <a:rPr lang="zh-CN" altLang="en-US" sz="2400" b="1">
                <a:solidFill>
                  <a:srgbClr val="FF2D2D"/>
                </a:solidFill>
                <a:latin typeface="微软雅黑" panose="020B0503020204020204" pitchFamily="34" charset="-122"/>
                <a:ea typeface="微软雅黑" panose="020B0503020204020204" pitchFamily="34" charset="-122"/>
              </a:rPr>
              <a:t>之间，所以受到这次台风的影响；而点</a:t>
            </a:r>
            <a:r>
              <a:rPr lang="en-US" altLang="zh-CN" sz="2400" b="1">
                <a:solidFill>
                  <a:srgbClr val="FF2D2D"/>
                </a:solidFill>
                <a:latin typeface="微软雅黑" panose="020B0503020204020204" pitchFamily="34" charset="-122"/>
                <a:ea typeface="微软雅黑" panose="020B0503020204020204" pitchFamily="34" charset="-122"/>
              </a:rPr>
              <a:t>B</a:t>
            </a: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C</a:t>
            </a:r>
            <a:r>
              <a:rPr lang="zh-CN" altLang="en-US" sz="2400" b="1">
                <a:solidFill>
                  <a:srgbClr val="FF2D2D"/>
                </a:solidFill>
                <a:latin typeface="微软雅黑" panose="020B0503020204020204" pitchFamily="34" charset="-122"/>
                <a:ea typeface="微软雅黑" panose="020B0503020204020204" pitchFamily="34" charset="-122"/>
              </a:rPr>
              <a:t>不在切线</a:t>
            </a:r>
            <a:r>
              <a:rPr lang="en-US" altLang="zh-CN" sz="2400" b="1">
                <a:solidFill>
                  <a:srgbClr val="FF2D2D"/>
                </a:solidFill>
                <a:latin typeface="微软雅黑" panose="020B0503020204020204" pitchFamily="34" charset="-122"/>
                <a:ea typeface="微软雅黑" panose="020B0503020204020204" pitchFamily="34" charset="-122"/>
              </a:rPr>
              <a:t>l</a:t>
            </a:r>
            <a:r>
              <a:rPr lang="en-US" altLang="zh-CN" sz="2400" b="1" baseline="-25000">
                <a:solidFill>
                  <a:srgbClr val="FF2D2D"/>
                </a:solidFill>
                <a:latin typeface="微软雅黑" panose="020B0503020204020204" pitchFamily="34" charset="-122"/>
                <a:ea typeface="微软雅黑" panose="020B0503020204020204" pitchFamily="34" charset="-122"/>
              </a:rPr>
              <a:t>1</a:t>
            </a: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l</a:t>
            </a:r>
            <a:r>
              <a:rPr lang="en-US" altLang="zh-CN" sz="2400" b="1" baseline="-25000">
                <a:solidFill>
                  <a:srgbClr val="FF2D2D"/>
                </a:solidFill>
                <a:latin typeface="微软雅黑" panose="020B0503020204020204" pitchFamily="34" charset="-122"/>
                <a:ea typeface="微软雅黑" panose="020B0503020204020204" pitchFamily="34" charset="-122"/>
              </a:rPr>
              <a:t>2</a:t>
            </a:r>
            <a:r>
              <a:rPr lang="zh-CN" altLang="en-US" sz="2400" b="1">
                <a:solidFill>
                  <a:srgbClr val="FF2D2D"/>
                </a:solidFill>
                <a:latin typeface="微软雅黑" panose="020B0503020204020204" pitchFamily="34" charset="-122"/>
                <a:ea typeface="微软雅黑" panose="020B0503020204020204" pitchFamily="34" charset="-122"/>
              </a:rPr>
              <a:t>之问，所以不受到这次台风的影响．</a:t>
            </a:r>
            <a:endParaRPr lang="zh-CN" altLang="en-US" sz="2400" b="1">
              <a:solidFill>
                <a:srgbClr val="FF2D2D"/>
              </a:solidFill>
              <a:latin typeface="微软雅黑" panose="020B0503020204020204" pitchFamily="34" charset="-122"/>
              <a:ea typeface="微软雅黑" panose="020B0503020204020204" pitchFamily="34" charset="-122"/>
            </a:endParaRPr>
          </a:p>
        </p:txBody>
      </p:sp>
      <p:pic>
        <p:nvPicPr>
          <p:cNvPr id="25605" name="Picture 19"/>
          <p:cNvPicPr>
            <a:picLocks noChangeAspect="1" noChangeArrowheads="1"/>
          </p:cNvPicPr>
          <p:nvPr/>
        </p:nvPicPr>
        <p:blipFill>
          <a:blip r:embed="rId1"/>
          <a:srcRect/>
          <a:stretch>
            <a:fillRect/>
          </a:stretch>
        </p:blipFill>
        <p:spPr bwMode="auto">
          <a:xfrm>
            <a:off x="4940300" y="1038225"/>
            <a:ext cx="4203700" cy="2836863"/>
          </a:xfrm>
          <a:prstGeom prst="rect">
            <a:avLst/>
          </a:prstGeom>
          <a:noFill/>
          <a:ln w="9525">
            <a:noFill/>
            <a:miter lim="800000"/>
            <a:headEnd/>
            <a:tailEnd/>
          </a:ln>
        </p:spPr>
      </p:pic>
      <p:sp>
        <p:nvSpPr>
          <p:cNvPr id="33813" name="Oval 21"/>
          <p:cNvSpPr>
            <a:spLocks noChangeArrowheads="1"/>
          </p:cNvSpPr>
          <p:nvPr/>
        </p:nvSpPr>
        <p:spPr bwMode="auto">
          <a:xfrm>
            <a:off x="5599113" y="2224088"/>
            <a:ext cx="1362075" cy="1301750"/>
          </a:xfrm>
          <a:prstGeom prst="ellipse">
            <a:avLst/>
          </a:prstGeom>
          <a:solidFill>
            <a:schemeClr val="accent1"/>
          </a:solidFill>
          <a:ln w="9525">
            <a:solidFill>
              <a:schemeClr val="tx1"/>
            </a:solidFill>
            <a:rou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809"/>
                                        </p:tgtEl>
                                        <p:attrNameLst>
                                          <p:attrName>style.visibility</p:attrName>
                                        </p:attrNameLst>
                                      </p:cBhvr>
                                      <p:to>
                                        <p:strVal val="visible"/>
                                      </p:to>
                                    </p:set>
                                    <p:animEffect transition="in" filter="checkerboard(across)">
                                      <p:cBhvr>
                                        <p:cTn id="7" dur="500"/>
                                        <p:tgtEl>
                                          <p:spTgt spid="3380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8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6" presetClass="path" presetSubtype="0" accel="50000" decel="50000" fill="hold" grpId="1" nodeType="clickEffect">
                                  <p:stCondLst>
                                    <p:cond delay="0"/>
                                  </p:stCondLst>
                                  <p:childTnLst>
                                    <p:animMotion origin="layout" path="M 4.44444E-6 -2.96296E-6 L 0.10225 -0.23935 " pathEditMode="relative" rAng="0" ptsTypes="AA">
                                      <p:cBhvr>
                                        <p:cTn id="15" dur="2000" fill="hold"/>
                                        <p:tgtEl>
                                          <p:spTgt spid="33813"/>
                                        </p:tgtEl>
                                        <p:attrNameLst>
                                          <p:attrName>ppt_x</p:attrName>
                                          <p:attrName>ppt_y</p:attrName>
                                        </p:attrNameLst>
                                      </p:cBhvr>
                                      <p:rCtr x="5100" y="-12000"/>
                                    </p:animMotion>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33810"/>
                                        </p:tgtEl>
                                        <p:attrNameLst>
                                          <p:attrName>style.visibility</p:attrName>
                                        </p:attrNameLst>
                                      </p:cBhvr>
                                      <p:to>
                                        <p:strVal val="visible"/>
                                      </p:to>
                                    </p:set>
                                    <p:animEffect transition="in" filter="fade">
                                      <p:cBhvr>
                                        <p:cTn id="20" dur="1000"/>
                                        <p:tgtEl>
                                          <p:spTgt spid="33810"/>
                                        </p:tgtEl>
                                      </p:cBhvr>
                                    </p:animEffect>
                                    <p:anim calcmode="lin" valueType="num">
                                      <p:cBhvr>
                                        <p:cTn id="21" dur="1000" fill="hold"/>
                                        <p:tgtEl>
                                          <p:spTgt spid="33810"/>
                                        </p:tgtEl>
                                        <p:attrNameLst>
                                          <p:attrName>ppt_x</p:attrName>
                                        </p:attrNameLst>
                                      </p:cBhvr>
                                      <p:tavLst>
                                        <p:tav tm="0">
                                          <p:val>
                                            <p:strVal val="#ppt_x"/>
                                          </p:val>
                                        </p:tav>
                                        <p:tav tm="100000">
                                          <p:val>
                                            <p:strVal val="#ppt_x"/>
                                          </p:val>
                                        </p:tav>
                                      </p:tavLst>
                                    </p:anim>
                                    <p:anim calcmode="lin" valueType="num">
                                      <p:cBhvr>
                                        <p:cTn id="22" dur="1000" fill="hold"/>
                                        <p:tgtEl>
                                          <p:spTgt spid="338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9" grpId="0"/>
      <p:bldP spid="33810" grpId="0"/>
      <p:bldP spid="33813" grpId="0" animBg="1"/>
      <p:bldP spid="338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组合 84"/>
          <p:cNvGrpSpPr/>
          <p:nvPr/>
        </p:nvGrpSpPr>
        <p:grpSpPr bwMode="auto">
          <a:xfrm>
            <a:off x="266700" y="703263"/>
            <a:ext cx="2809875" cy="731837"/>
            <a:chOff x="4762500" y="1227873"/>
            <a:chExt cx="3152775" cy="820002"/>
          </a:xfrm>
        </p:grpSpPr>
        <p:sp>
          <p:nvSpPr>
            <p:cNvPr id="39" name="圆角矩形 38"/>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6631" name="组合 73"/>
            <p:cNvGrpSpPr/>
            <p:nvPr/>
          </p:nvGrpSpPr>
          <p:grpSpPr bwMode="auto">
            <a:xfrm rot="0">
              <a:off x="4897451" y="1300979"/>
              <a:ext cx="515326" cy="672163"/>
              <a:chOff x="10325100" y="303213"/>
              <a:chExt cx="912815" cy="1190625"/>
            </a:xfrm>
          </p:grpSpPr>
          <p:sp>
            <p:nvSpPr>
              <p:cNvPr id="26633"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26634"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26635"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26636"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26637"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26638"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26639"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26640"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26641"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26626" name="文本框 85"/>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新知讲解</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26627" name="Rectangle 17"/>
          <p:cNvSpPr>
            <a:spLocks noChangeArrowheads="1"/>
          </p:cNvSpPr>
          <p:nvPr/>
        </p:nvSpPr>
        <p:spPr bwMode="auto">
          <a:xfrm>
            <a:off x="846138" y="2252663"/>
            <a:ext cx="7148512" cy="3416300"/>
          </a:xfrm>
          <a:prstGeom prst="rect">
            <a:avLst/>
          </a:prstGeom>
          <a:noFill/>
          <a:ln w="9525">
            <a:noFill/>
            <a:miter lim="800000"/>
          </a:ln>
        </p:spPr>
        <p:txBody>
          <a:bodyPr anchor="ctr">
            <a:spAutoFit/>
          </a:bodyPr>
          <a:lstStyle/>
          <a:p>
            <a:pPr>
              <a:lnSpc>
                <a:spcPct val="150000"/>
              </a:lnSpc>
            </a:pPr>
            <a:r>
              <a:rPr lang="zh-CN" altLang="en-US"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1</a:t>
            </a:r>
            <a:r>
              <a:rPr lang="zh-CN" altLang="en-US" sz="2400" b="1">
                <a:solidFill>
                  <a:srgbClr val="FF0000"/>
                </a:solidFill>
                <a:latin typeface="微软雅黑" panose="020B0503020204020204" pitchFamily="34" charset="-122"/>
                <a:ea typeface="微软雅黑" panose="020B0503020204020204" pitchFamily="34" charset="-122"/>
              </a:rPr>
              <a:t>）将实际问题抽象为数学问题（画图，转化为直角三角形的问题）； </a:t>
            </a:r>
            <a:br>
              <a:rPr lang="zh-CN" altLang="en-US" sz="2400" b="1">
                <a:solidFill>
                  <a:srgbClr val="FF0000"/>
                </a:solidFill>
                <a:latin typeface="微软雅黑" panose="020B0503020204020204" pitchFamily="34" charset="-122"/>
                <a:ea typeface="微软雅黑" panose="020B0503020204020204" pitchFamily="34" charset="-122"/>
              </a:rPr>
            </a:br>
            <a:r>
              <a:rPr lang="zh-CN" altLang="en-US"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2</a:t>
            </a:r>
            <a:r>
              <a:rPr lang="zh-CN" altLang="en-US" sz="2400" b="1">
                <a:solidFill>
                  <a:srgbClr val="FF0000"/>
                </a:solidFill>
                <a:latin typeface="微软雅黑" panose="020B0503020204020204" pitchFamily="34" charset="-122"/>
                <a:ea typeface="微软雅黑" panose="020B0503020204020204" pitchFamily="34" charset="-122"/>
              </a:rPr>
              <a:t>）根据题目的条件，适当选择锐角三角函数等去解三角形； </a:t>
            </a:r>
            <a:br>
              <a:rPr lang="zh-CN" altLang="en-US" sz="2400" b="1">
                <a:solidFill>
                  <a:srgbClr val="FF0000"/>
                </a:solidFill>
                <a:latin typeface="微软雅黑" panose="020B0503020204020204" pitchFamily="34" charset="-122"/>
                <a:ea typeface="微软雅黑" panose="020B0503020204020204" pitchFamily="34" charset="-122"/>
              </a:rPr>
            </a:br>
            <a:r>
              <a:rPr lang="zh-CN" altLang="en-US"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3</a:t>
            </a:r>
            <a:r>
              <a:rPr lang="zh-CN" altLang="en-US" sz="2400" b="1">
                <a:solidFill>
                  <a:srgbClr val="FF0000"/>
                </a:solidFill>
                <a:latin typeface="微软雅黑" panose="020B0503020204020204" pitchFamily="34" charset="-122"/>
                <a:ea typeface="微软雅黑" panose="020B0503020204020204" pitchFamily="34" charset="-122"/>
              </a:rPr>
              <a:t>）得到数学问题的答案； </a:t>
            </a:r>
            <a:br>
              <a:rPr lang="zh-CN" altLang="en-US" sz="2400" b="1">
                <a:solidFill>
                  <a:srgbClr val="FF0000"/>
                </a:solidFill>
                <a:latin typeface="微软雅黑" panose="020B0503020204020204" pitchFamily="34" charset="-122"/>
                <a:ea typeface="微软雅黑" panose="020B0503020204020204" pitchFamily="34" charset="-122"/>
              </a:rPr>
            </a:br>
            <a:r>
              <a:rPr lang="zh-CN" altLang="en-US"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4</a:t>
            </a:r>
            <a:r>
              <a:rPr lang="zh-CN" altLang="en-US" sz="2400" b="1">
                <a:solidFill>
                  <a:srgbClr val="FF0000"/>
                </a:solidFill>
                <a:latin typeface="微软雅黑" panose="020B0503020204020204" pitchFamily="34" charset="-122"/>
                <a:ea typeface="微软雅黑" panose="020B0503020204020204" pitchFamily="34" charset="-122"/>
              </a:rPr>
              <a:t>）还原为实际问题的答案。 </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26628" name="矩形 1"/>
          <p:cNvSpPr>
            <a:spLocks noChangeArrowheads="1"/>
          </p:cNvSpPr>
          <p:nvPr/>
        </p:nvSpPr>
        <p:spPr bwMode="auto">
          <a:xfrm>
            <a:off x="1079500" y="1819275"/>
            <a:ext cx="2032000" cy="460375"/>
          </a:xfrm>
          <a:prstGeom prst="rect">
            <a:avLst/>
          </a:prstGeom>
          <a:noFill/>
          <a:ln w="9525">
            <a:noFill/>
            <a:miter lim="800000"/>
          </a:ln>
        </p:spPr>
        <p:txBody>
          <a:bodyPr wrap="none">
            <a:spAutoFit/>
          </a:bodyPr>
          <a:lstStyle/>
          <a:p>
            <a:r>
              <a:rPr lang="zh-CN" altLang="en-US" sz="2400" b="1">
                <a:solidFill>
                  <a:srgbClr val="00B0F0"/>
                </a:solidFill>
                <a:latin typeface="微软雅黑" panose="020B0503020204020204" pitchFamily="34" charset="-122"/>
                <a:ea typeface="微软雅黑" panose="020B0503020204020204" pitchFamily="34" charset="-122"/>
              </a:rPr>
              <a:t>一般步骤是：</a:t>
            </a:r>
            <a:endParaRPr lang="zh-CN" alt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组合 84"/>
          <p:cNvGrpSpPr/>
          <p:nvPr/>
        </p:nvGrpSpPr>
        <p:grpSpPr bwMode="auto">
          <a:xfrm>
            <a:off x="266700" y="703263"/>
            <a:ext cx="2809875" cy="731837"/>
            <a:chOff x="4762500" y="1227873"/>
            <a:chExt cx="3152775" cy="820002"/>
          </a:xfrm>
        </p:grpSpPr>
        <p:sp>
          <p:nvSpPr>
            <p:cNvPr id="39" name="圆角矩形 38"/>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7658" name="组合 73"/>
            <p:cNvGrpSpPr/>
            <p:nvPr/>
          </p:nvGrpSpPr>
          <p:grpSpPr bwMode="auto">
            <a:xfrm rot="0">
              <a:off x="4897451" y="1300979"/>
              <a:ext cx="515326" cy="672163"/>
              <a:chOff x="10325100" y="303213"/>
              <a:chExt cx="912815" cy="1190625"/>
            </a:xfrm>
          </p:grpSpPr>
          <p:sp>
            <p:nvSpPr>
              <p:cNvPr id="27660"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27661"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27662"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27663"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27664"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27665"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27666"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27667"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27668"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27650" name="文本框 85"/>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巩固提升</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27651" name="矩形 1"/>
          <p:cNvSpPr>
            <a:spLocks noChangeArrowheads="1"/>
          </p:cNvSpPr>
          <p:nvPr/>
        </p:nvSpPr>
        <p:spPr bwMode="auto">
          <a:xfrm>
            <a:off x="631825" y="1797050"/>
            <a:ext cx="7831138" cy="2862263"/>
          </a:xfrm>
          <a:prstGeom prst="rect">
            <a:avLst/>
          </a:prstGeom>
          <a:noFill/>
          <a:ln w="9525">
            <a:noFill/>
            <a:miter lim="800000"/>
          </a:ln>
        </p:spPr>
        <p:txBody>
          <a:bodyPr>
            <a:spAutoFit/>
          </a:bodyPr>
          <a:lstStyle/>
          <a:p>
            <a:pPr>
              <a:lnSpc>
                <a:spcPct val="150000"/>
              </a:lnSpc>
            </a:pPr>
            <a:r>
              <a:rPr lang="en-US" altLang="zh-CN" sz="2400" b="1">
                <a:latin typeface="微软雅黑" panose="020B0503020204020204" pitchFamily="34" charset="-122"/>
                <a:ea typeface="微软雅黑" panose="020B0503020204020204" pitchFamily="34" charset="-122"/>
              </a:rPr>
              <a:t>1.</a:t>
            </a:r>
            <a:r>
              <a:rPr lang="zh-CN" altLang="zh-CN" sz="2400" b="1">
                <a:latin typeface="微软雅黑" panose="020B0503020204020204" pitchFamily="34" charset="-122"/>
                <a:ea typeface="微软雅黑" panose="020B0503020204020204" pitchFamily="34" charset="-122"/>
              </a:rPr>
              <a:t>如图，</a:t>
            </a:r>
            <a:r>
              <a:rPr lang="en-US" altLang="zh-CN" sz="2400" b="1">
                <a:latin typeface="微软雅黑" panose="020B0503020204020204" pitchFamily="34" charset="-122"/>
                <a:ea typeface="微软雅黑" panose="020B0503020204020204" pitchFamily="34" charset="-122"/>
              </a:rPr>
              <a:t>AB</a:t>
            </a:r>
            <a:r>
              <a:rPr lang="zh-CN" altLang="zh-CN" sz="2400" b="1">
                <a:latin typeface="微软雅黑" panose="020B0503020204020204" pitchFamily="34" charset="-122"/>
                <a:ea typeface="微软雅黑" panose="020B0503020204020204" pitchFamily="34" charset="-122"/>
              </a:rPr>
              <a:t>是⊙</a:t>
            </a:r>
            <a:r>
              <a:rPr lang="en-US" altLang="zh-CN" sz="2400" b="1">
                <a:latin typeface="微软雅黑" panose="020B0503020204020204" pitchFamily="34" charset="-122"/>
                <a:ea typeface="微软雅黑" panose="020B0503020204020204" pitchFamily="34" charset="-122"/>
              </a:rPr>
              <a:t>O</a:t>
            </a:r>
            <a:r>
              <a:rPr lang="zh-CN" altLang="zh-CN" sz="2400" b="1">
                <a:latin typeface="微软雅黑" panose="020B0503020204020204" pitchFamily="34" charset="-122"/>
                <a:ea typeface="微软雅黑" panose="020B0503020204020204" pitchFamily="34" charset="-122"/>
              </a:rPr>
              <a:t>的直径，⊙</a:t>
            </a:r>
            <a:r>
              <a:rPr lang="en-US" altLang="zh-CN" sz="2400" b="1">
                <a:latin typeface="微软雅黑" panose="020B0503020204020204" pitchFamily="34" charset="-122"/>
                <a:ea typeface="微软雅黑" panose="020B0503020204020204" pitchFamily="34" charset="-122"/>
              </a:rPr>
              <a:t>O</a:t>
            </a:r>
            <a:r>
              <a:rPr lang="zh-CN" altLang="zh-CN" sz="2400" b="1">
                <a:latin typeface="微软雅黑" panose="020B0503020204020204" pitchFamily="34" charset="-122"/>
                <a:ea typeface="微软雅黑" panose="020B0503020204020204" pitchFamily="34" charset="-122"/>
              </a:rPr>
              <a:t>交</a:t>
            </a:r>
            <a:r>
              <a:rPr lang="en-US" altLang="zh-CN" sz="2400" b="1">
                <a:latin typeface="微软雅黑" panose="020B0503020204020204" pitchFamily="34" charset="-122"/>
                <a:ea typeface="微软雅黑" panose="020B0503020204020204" pitchFamily="34" charset="-122"/>
              </a:rPr>
              <a:t>BC</a:t>
            </a:r>
            <a:r>
              <a:rPr lang="zh-CN" altLang="zh-CN" sz="2400" b="1">
                <a:latin typeface="微软雅黑" panose="020B0503020204020204" pitchFamily="34" charset="-122"/>
                <a:ea typeface="微软雅黑" panose="020B0503020204020204" pitchFamily="34" charset="-122"/>
              </a:rPr>
              <a:t>的中点于</a:t>
            </a:r>
            <a:r>
              <a:rPr lang="en-US" altLang="zh-CN" sz="2400" b="1">
                <a:latin typeface="微软雅黑" panose="020B0503020204020204" pitchFamily="34" charset="-122"/>
                <a:ea typeface="微软雅黑" panose="020B0503020204020204" pitchFamily="34" charset="-122"/>
              </a:rPr>
              <a:t>D</a:t>
            </a: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DE</a:t>
            </a:r>
            <a:r>
              <a:rPr lang="zh-CN" altLang="zh-CN" sz="2400" b="1">
                <a:latin typeface="微软雅黑" panose="020B0503020204020204" pitchFamily="34" charset="-122"/>
                <a:ea typeface="微软雅黑" panose="020B0503020204020204" pitchFamily="34" charset="-122"/>
              </a:rPr>
              <a:t>丄</a:t>
            </a:r>
            <a:r>
              <a:rPr lang="en-US" altLang="zh-CN" sz="2400" b="1">
                <a:latin typeface="微软雅黑" panose="020B0503020204020204" pitchFamily="34" charset="-122"/>
                <a:ea typeface="微软雅黑" panose="020B0503020204020204" pitchFamily="34" charset="-122"/>
              </a:rPr>
              <a:t>AC</a:t>
            </a:r>
            <a:r>
              <a:rPr lang="zh-CN" altLang="zh-CN" sz="2400" b="1">
                <a:latin typeface="微软雅黑" panose="020B0503020204020204" pitchFamily="34" charset="-122"/>
                <a:ea typeface="微软雅黑" panose="020B0503020204020204" pitchFamily="34" charset="-122"/>
              </a:rPr>
              <a:t>于点</a:t>
            </a:r>
            <a:r>
              <a:rPr lang="en-US" altLang="zh-CN" sz="2400" b="1">
                <a:latin typeface="微软雅黑" panose="020B0503020204020204" pitchFamily="34" charset="-122"/>
                <a:ea typeface="微软雅黑" panose="020B0503020204020204" pitchFamily="34" charset="-122"/>
              </a:rPr>
              <a:t>E,</a:t>
            </a:r>
            <a:r>
              <a:rPr lang="zh-CN" altLang="zh-CN" sz="2400" b="1">
                <a:latin typeface="微软雅黑" panose="020B0503020204020204" pitchFamily="34" charset="-122"/>
                <a:ea typeface="微软雅黑" panose="020B0503020204020204" pitchFamily="34" charset="-122"/>
              </a:rPr>
              <a:t>连接</a:t>
            </a:r>
            <a:r>
              <a:rPr lang="en-US" altLang="zh-CN" sz="2400" b="1">
                <a:latin typeface="微软雅黑" panose="020B0503020204020204" pitchFamily="34" charset="-122"/>
                <a:ea typeface="微软雅黑" panose="020B0503020204020204" pitchFamily="34" charset="-122"/>
              </a:rPr>
              <a:t>AD</a:t>
            </a:r>
            <a:r>
              <a:rPr lang="zh-CN" altLang="zh-CN" sz="2400" b="1">
                <a:latin typeface="微软雅黑" panose="020B0503020204020204" pitchFamily="34" charset="-122"/>
                <a:ea typeface="微软雅黑" panose="020B0503020204020204" pitchFamily="34" charset="-122"/>
              </a:rPr>
              <a:t>，则下列结论正确的个数是（</a:t>
            </a:r>
            <a:r>
              <a:rPr lang="en-US" altLang="zh-CN" sz="2400" b="1">
                <a:latin typeface="微软雅黑" panose="020B0503020204020204" pitchFamily="34" charset="-122"/>
                <a:ea typeface="微软雅黑" panose="020B0503020204020204" pitchFamily="34" charset="-122"/>
              </a:rPr>
              <a:t>    </a:t>
            </a:r>
            <a:r>
              <a:rPr lang="zh-CN" altLang="zh-CN" sz="2400" b="1">
                <a:latin typeface="微软雅黑" panose="020B0503020204020204" pitchFamily="34" charset="-122"/>
                <a:ea typeface="微软雅黑" panose="020B0503020204020204" pitchFamily="34" charset="-122"/>
              </a:rPr>
              <a:t>）</a:t>
            </a:r>
            <a:endParaRPr lang="zh-CN" altLang="zh-CN" sz="2400" b="1">
              <a:latin typeface="微软雅黑" panose="020B0503020204020204" pitchFamily="34" charset="-122"/>
              <a:ea typeface="微软雅黑" panose="020B0503020204020204" pitchFamily="34" charset="-122"/>
            </a:endParaRPr>
          </a:p>
          <a:p>
            <a:pPr>
              <a:lnSpc>
                <a:spcPct val="150000"/>
              </a:lnSpc>
            </a:pPr>
            <a:r>
              <a:rPr lang="zh-CN" altLang="zh-CN" sz="2400" b="1">
                <a:latin typeface="微软雅黑" panose="020B0503020204020204" pitchFamily="34" charset="-122"/>
                <a:ea typeface="微软雅黑" panose="020B0503020204020204" pitchFamily="34" charset="-122"/>
              </a:rPr>
              <a:t>①</a:t>
            </a:r>
            <a:r>
              <a:rPr lang="en-US" altLang="zh-CN" sz="2400" b="1">
                <a:latin typeface="微软雅黑" panose="020B0503020204020204" pitchFamily="34" charset="-122"/>
                <a:ea typeface="微软雅黑" panose="020B0503020204020204" pitchFamily="34" charset="-122"/>
              </a:rPr>
              <a:t>AD</a:t>
            </a:r>
            <a:r>
              <a:rPr lang="zh-CN" altLang="zh-CN" sz="2400" b="1">
                <a:latin typeface="微软雅黑" panose="020B0503020204020204" pitchFamily="34" charset="-122"/>
                <a:ea typeface="微软雅黑" panose="020B0503020204020204" pitchFamily="34" charset="-122"/>
              </a:rPr>
              <a:t>丄</a:t>
            </a:r>
            <a:r>
              <a:rPr lang="en-US" altLang="zh-CN" sz="2400" b="1">
                <a:latin typeface="微软雅黑" panose="020B0503020204020204" pitchFamily="34" charset="-122"/>
                <a:ea typeface="微软雅黑" panose="020B0503020204020204" pitchFamily="34" charset="-122"/>
              </a:rPr>
              <a:t>BC;</a:t>
            </a:r>
            <a:r>
              <a:rPr lang="zh-CN" altLang="zh-CN" sz="2400" b="1">
                <a:latin typeface="微软雅黑" panose="020B0503020204020204" pitchFamily="34" charset="-122"/>
                <a:ea typeface="微软雅黑" panose="020B0503020204020204" pitchFamily="34" charset="-122"/>
              </a:rPr>
              <a:t>②∠</a:t>
            </a:r>
            <a:r>
              <a:rPr lang="en-US" altLang="zh-CN" sz="2400" b="1">
                <a:latin typeface="微软雅黑" panose="020B0503020204020204" pitchFamily="34" charset="-122"/>
                <a:ea typeface="微软雅黑" panose="020B0503020204020204" pitchFamily="34" charset="-122"/>
              </a:rPr>
              <a:t>EDA=</a:t>
            </a: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B;</a:t>
            </a:r>
            <a:r>
              <a:rPr lang="zh-CN" altLang="zh-CN" sz="2400" b="1">
                <a:latin typeface="微软雅黑" panose="020B0503020204020204" pitchFamily="34" charset="-122"/>
                <a:ea typeface="微软雅黑" panose="020B0503020204020204" pitchFamily="34" charset="-122"/>
              </a:rPr>
              <a:t>③</a:t>
            </a:r>
            <a:r>
              <a:rPr lang="en-US" altLang="zh-CN" sz="2400" b="1">
                <a:latin typeface="微软雅黑" panose="020B0503020204020204" pitchFamily="34" charset="-122"/>
                <a:ea typeface="微软雅黑" panose="020B0503020204020204" pitchFamily="34" charset="-122"/>
              </a:rPr>
              <a:t>2OA=AC;</a:t>
            </a:r>
            <a:r>
              <a:rPr lang="zh-CN" altLang="zh-CN" sz="2400" b="1">
                <a:latin typeface="微软雅黑" panose="020B0503020204020204" pitchFamily="34" charset="-122"/>
                <a:ea typeface="微软雅黑" panose="020B0503020204020204" pitchFamily="34" charset="-122"/>
              </a:rPr>
              <a:t>④</a:t>
            </a:r>
            <a:r>
              <a:rPr lang="en-US" altLang="zh-CN" sz="2400" b="1">
                <a:latin typeface="微软雅黑" panose="020B0503020204020204" pitchFamily="34" charset="-122"/>
                <a:ea typeface="微软雅黑" panose="020B0503020204020204" pitchFamily="34" charset="-122"/>
              </a:rPr>
              <a:t>DE</a:t>
            </a:r>
            <a:r>
              <a:rPr lang="zh-CN" altLang="zh-CN" sz="2400" b="1">
                <a:latin typeface="微软雅黑" panose="020B0503020204020204" pitchFamily="34" charset="-122"/>
                <a:ea typeface="微软雅黑" panose="020B0503020204020204" pitchFamily="34" charset="-122"/>
              </a:rPr>
              <a:t>是⊙</a:t>
            </a:r>
            <a:r>
              <a:rPr lang="en-US" altLang="zh-CN" sz="2400" b="1">
                <a:latin typeface="微软雅黑" panose="020B0503020204020204" pitchFamily="34" charset="-122"/>
                <a:ea typeface="微软雅黑" panose="020B0503020204020204" pitchFamily="34" charset="-122"/>
              </a:rPr>
              <a:t>O </a:t>
            </a:r>
            <a:r>
              <a:rPr lang="zh-CN" altLang="zh-CN" sz="2400" b="1">
                <a:latin typeface="微软雅黑" panose="020B0503020204020204" pitchFamily="34" charset="-122"/>
                <a:ea typeface="微软雅黑" panose="020B0503020204020204" pitchFamily="34" charset="-122"/>
              </a:rPr>
              <a:t>切线</a:t>
            </a:r>
            <a:r>
              <a:rPr lang="en-US" altLang="zh-CN" sz="2400" b="1">
                <a:latin typeface="微软雅黑" panose="020B0503020204020204" pitchFamily="34" charset="-122"/>
                <a:ea typeface="微软雅黑" panose="020B0503020204020204" pitchFamily="34" charset="-122"/>
              </a:rPr>
              <a:t>.</a:t>
            </a:r>
            <a:endParaRPr lang="zh-CN" altLang="zh-CN" sz="2400" b="1">
              <a:latin typeface="微软雅黑" panose="020B0503020204020204" pitchFamily="34" charset="-122"/>
              <a:ea typeface="微软雅黑" panose="020B0503020204020204" pitchFamily="34" charset="-122"/>
            </a:endParaRPr>
          </a:p>
          <a:p>
            <a:pPr>
              <a:lnSpc>
                <a:spcPct val="150000"/>
              </a:lnSpc>
            </a:pPr>
            <a:endParaRPr lang="en-US" altLang="zh-CN" sz="2400" b="1">
              <a:latin typeface="微软雅黑" panose="020B0503020204020204" pitchFamily="34" charset="-122"/>
              <a:ea typeface="微软雅黑" panose="020B0503020204020204" pitchFamily="34" charset="-122"/>
            </a:endParaRPr>
          </a:p>
          <a:p>
            <a:pPr>
              <a:lnSpc>
                <a:spcPct val="150000"/>
              </a:lnSpc>
            </a:pPr>
            <a:r>
              <a:rPr lang="en-US" altLang="zh-CN" sz="2400" b="1">
                <a:latin typeface="微软雅黑" panose="020B0503020204020204" pitchFamily="34" charset="-122"/>
                <a:ea typeface="微软雅黑" panose="020B0503020204020204" pitchFamily="34" charset="-122"/>
              </a:rPr>
              <a:t>A. 1</a:t>
            </a:r>
            <a:r>
              <a:rPr lang="zh-CN" altLang="zh-CN" sz="2400" b="1">
                <a:latin typeface="微软雅黑" panose="020B0503020204020204" pitchFamily="34" charset="-122"/>
                <a:ea typeface="微软雅黑" panose="020B0503020204020204" pitchFamily="34" charset="-122"/>
              </a:rPr>
              <a:t>个</a:t>
            </a:r>
            <a:r>
              <a:rPr lang="en-US" altLang="zh-CN" sz="2400" b="1">
                <a:latin typeface="微软雅黑" panose="020B0503020204020204" pitchFamily="34" charset="-122"/>
                <a:ea typeface="微软雅黑" panose="020B0503020204020204" pitchFamily="34" charset="-122"/>
              </a:rPr>
              <a:t>	     B. 2</a:t>
            </a:r>
            <a:r>
              <a:rPr lang="zh-CN" altLang="zh-CN" sz="2400" b="1">
                <a:latin typeface="微软雅黑" panose="020B0503020204020204" pitchFamily="34" charset="-122"/>
                <a:ea typeface="微软雅黑" panose="020B0503020204020204" pitchFamily="34" charset="-122"/>
              </a:rPr>
              <a:t>个</a:t>
            </a:r>
            <a:r>
              <a:rPr lang="en-US" altLang="zh-CN" sz="2400" b="1">
                <a:latin typeface="微软雅黑" panose="020B0503020204020204" pitchFamily="34" charset="-122"/>
                <a:ea typeface="微软雅黑" panose="020B0503020204020204" pitchFamily="34" charset="-122"/>
              </a:rPr>
              <a:t>	C. 3</a:t>
            </a:r>
            <a:r>
              <a:rPr lang="zh-CN" altLang="zh-CN" sz="2400" b="1">
                <a:latin typeface="微软雅黑" panose="020B0503020204020204" pitchFamily="34" charset="-122"/>
                <a:ea typeface="微软雅黑" panose="020B0503020204020204" pitchFamily="34" charset="-122"/>
              </a:rPr>
              <a:t>个</a:t>
            </a:r>
            <a:r>
              <a:rPr lang="en-US" altLang="zh-CN" sz="2400" b="1">
                <a:latin typeface="微软雅黑" panose="020B0503020204020204" pitchFamily="34" charset="-122"/>
                <a:ea typeface="微软雅黑" panose="020B0503020204020204" pitchFamily="34" charset="-122"/>
              </a:rPr>
              <a:t>     D.4</a:t>
            </a:r>
            <a:r>
              <a:rPr lang="zh-CN" altLang="zh-CN" sz="2400" b="1">
                <a:latin typeface="微软雅黑" panose="020B0503020204020204" pitchFamily="34" charset="-122"/>
                <a:ea typeface="微软雅黑" panose="020B0503020204020204" pitchFamily="34" charset="-122"/>
              </a:rPr>
              <a:t>个</a:t>
            </a:r>
            <a:endParaRPr lang="zh-CN" altLang="zh-CN" sz="2400" b="1">
              <a:latin typeface="微软雅黑" panose="020B0503020204020204" pitchFamily="34" charset="-122"/>
              <a:ea typeface="微软雅黑" panose="020B0503020204020204" pitchFamily="34" charset="-122"/>
            </a:endParaRPr>
          </a:p>
        </p:txBody>
      </p:sp>
      <p:pic>
        <p:nvPicPr>
          <p:cNvPr id="27652" name="Picture 2" descr="image1"/>
          <p:cNvPicPr>
            <a:picLocks noChangeAspect="1" noChangeArrowheads="1"/>
          </p:cNvPicPr>
          <p:nvPr/>
        </p:nvPicPr>
        <p:blipFill>
          <a:blip r:embed="rId1"/>
          <a:srcRect/>
          <a:stretch>
            <a:fillRect/>
          </a:stretch>
        </p:blipFill>
        <p:spPr bwMode="auto">
          <a:xfrm>
            <a:off x="6604000" y="4241800"/>
            <a:ext cx="2230438" cy="1893888"/>
          </a:xfrm>
          <a:prstGeom prst="rect">
            <a:avLst/>
          </a:prstGeom>
          <a:noFill/>
          <a:ln w="9525">
            <a:noFill/>
            <a:miter lim="800000"/>
            <a:headEnd/>
            <a:tailEnd/>
          </a:ln>
        </p:spPr>
      </p:pic>
      <p:sp>
        <p:nvSpPr>
          <p:cNvPr id="3" name="矩形 2"/>
          <p:cNvSpPr>
            <a:spLocks noChangeArrowheads="1"/>
          </p:cNvSpPr>
          <p:nvPr/>
        </p:nvSpPr>
        <p:spPr bwMode="auto">
          <a:xfrm>
            <a:off x="777875" y="4924425"/>
            <a:ext cx="5314950" cy="1200150"/>
          </a:xfrm>
          <a:prstGeom prst="rect">
            <a:avLst/>
          </a:prstGeom>
          <a:noFill/>
          <a:ln w="9525">
            <a:noFill/>
            <a:miter lim="800000"/>
          </a:ln>
        </p:spPr>
        <p:txBody>
          <a:bodyPr>
            <a:spAutoFit/>
          </a:bodyPr>
          <a:lstStyle/>
          <a:p>
            <a:pPr>
              <a:lnSpc>
                <a:spcPct val="150000"/>
              </a:lnSpc>
            </a:pPr>
            <a:r>
              <a:rPr lang="zh-CN" altLang="zh-CN" sz="2400" b="1">
                <a:solidFill>
                  <a:srgbClr val="00B0F0"/>
                </a:solidFill>
                <a:latin typeface="微软雅黑" panose="020B0503020204020204" pitchFamily="34" charset="-122"/>
                <a:ea typeface="微软雅黑" panose="020B0503020204020204" pitchFamily="34" charset="-122"/>
              </a:rPr>
              <a:t>分析</a:t>
            </a:r>
            <a:r>
              <a:rPr lang="zh-CN" altLang="en-US" sz="2400" b="1">
                <a:solidFill>
                  <a:srgbClr val="00B0F0"/>
                </a:solidFill>
                <a:latin typeface="微软雅黑" panose="020B0503020204020204" pitchFamily="34" charset="-122"/>
                <a:ea typeface="微软雅黑" panose="020B0503020204020204" pitchFamily="34" charset="-122"/>
              </a:rPr>
              <a:t>：</a:t>
            </a:r>
            <a:r>
              <a:rPr lang="zh-CN" altLang="zh-CN" sz="2400" b="1">
                <a:solidFill>
                  <a:srgbClr val="FF0000"/>
                </a:solidFill>
                <a:latin typeface="微软雅黑" panose="020B0503020204020204" pitchFamily="34" charset="-122"/>
                <a:ea typeface="微软雅黑" panose="020B0503020204020204" pitchFamily="34" charset="-122"/>
              </a:rPr>
              <a:t>根据圆周角定理和切线的判定，釆用排除法，逐条分析判</a:t>
            </a:r>
            <a:r>
              <a:rPr lang="zh-CN" altLang="en-US" sz="2400" b="1">
                <a:solidFill>
                  <a:srgbClr val="FF0000"/>
                </a:solidFill>
                <a:latin typeface="微软雅黑" panose="020B0503020204020204" pitchFamily="34" charset="-122"/>
                <a:ea typeface="微软雅黑" panose="020B0503020204020204" pitchFamily="34" charset="-122"/>
              </a:rPr>
              <a:t>定</a:t>
            </a:r>
            <a:r>
              <a:rPr lang="en-US" altLang="zh-CN" sz="2400" b="1">
                <a:solidFill>
                  <a:srgbClr val="FF0000"/>
                </a:solidFill>
                <a:latin typeface="微软雅黑" panose="020B0503020204020204" pitchFamily="34" charset="-122"/>
                <a:ea typeface="微软雅黑" panose="020B0503020204020204" pitchFamily="34" charset="-122"/>
              </a:rPr>
              <a:t>.</a:t>
            </a:r>
            <a:endParaRPr lang="zh-CN" altLang="zh-CN" sz="2400" b="1">
              <a:solidFill>
                <a:srgbClr val="FF0000"/>
              </a:solidFill>
              <a:latin typeface="微软雅黑" panose="020B0503020204020204" pitchFamily="34" charset="-122"/>
              <a:ea typeface="微软雅黑" panose="020B0503020204020204" pitchFamily="34" charset="-122"/>
            </a:endParaRPr>
          </a:p>
        </p:txBody>
      </p:sp>
      <p:sp>
        <p:nvSpPr>
          <p:cNvPr id="4" name="TextBox 3"/>
          <p:cNvSpPr txBox="1">
            <a:spLocks noChangeArrowheads="1"/>
          </p:cNvSpPr>
          <p:nvPr/>
        </p:nvSpPr>
        <p:spPr bwMode="auto">
          <a:xfrm>
            <a:off x="7007225" y="2501900"/>
            <a:ext cx="446088" cy="461963"/>
          </a:xfrm>
          <a:prstGeom prst="rect">
            <a:avLst/>
          </a:prstGeom>
          <a:noFill/>
          <a:ln w="9525">
            <a:noFill/>
            <a:miter lim="800000"/>
          </a:ln>
        </p:spPr>
        <p:txBody>
          <a:bodyPr>
            <a:spAutoFit/>
          </a:bodyPr>
          <a:lstStyle/>
          <a:p>
            <a:r>
              <a:rPr lang="en-US" altLang="zh-CN" sz="2400" b="1">
                <a:solidFill>
                  <a:srgbClr val="FF0000"/>
                </a:solidFill>
                <a:latin typeface="微软雅黑" panose="020B0503020204020204" pitchFamily="34" charset="-122"/>
                <a:ea typeface="微软雅黑" panose="020B0503020204020204" pitchFamily="34" charset="-122"/>
              </a:rPr>
              <a:t>D</a:t>
            </a:r>
            <a:endParaRPr lang="zh-CN" altLang="en-US" sz="2400" b="1">
              <a:solidFill>
                <a:srgbClr val="FF0000"/>
              </a:solidFill>
              <a:latin typeface="微软雅黑" panose="020B0503020204020204" pitchFamily="34" charset="-122"/>
              <a:ea typeface="微软雅黑" panose="020B0503020204020204" pitchFamily="34" charset="-122"/>
            </a:endParaRPr>
          </a:p>
        </p:txBody>
      </p:sp>
      <p:pic>
        <p:nvPicPr>
          <p:cNvPr id="21" name="Picture 14" descr="http://p0.so.qhmsg.com/bdr/_240_/t01b1c4e10f0a98fb4f.gif"/>
          <p:cNvPicPr>
            <a:picLocks noChangeAspect="1" noChangeArrowheads="1" noCrop="1"/>
          </p:cNvPicPr>
          <p:nvPr/>
        </p:nvPicPr>
        <p:blipFill>
          <a:blip r:embed="rId2"/>
          <a:srcRect/>
          <a:stretch>
            <a:fillRect/>
          </a:stretch>
        </p:blipFill>
        <p:spPr bwMode="auto">
          <a:xfrm>
            <a:off x="6604000" y="1905000"/>
            <a:ext cx="1428750" cy="142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8673" name="组合 3"/>
          <p:cNvGrpSpPr/>
          <p:nvPr/>
        </p:nvGrpSpPr>
        <p:grpSpPr bwMode="auto">
          <a:xfrm>
            <a:off x="266700" y="703263"/>
            <a:ext cx="2809875" cy="731837"/>
            <a:chOff x="4762500" y="1227873"/>
            <a:chExt cx="3152775" cy="820002"/>
          </a:xfrm>
        </p:grpSpPr>
        <p:sp>
          <p:nvSpPr>
            <p:cNvPr id="5" name="圆角矩形 4"/>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8680" name="组合 6"/>
            <p:cNvGrpSpPr/>
            <p:nvPr/>
          </p:nvGrpSpPr>
          <p:grpSpPr bwMode="auto">
            <a:xfrm rot="0">
              <a:off x="4897451" y="1300979"/>
              <a:ext cx="515326" cy="672163"/>
              <a:chOff x="10325100" y="303213"/>
              <a:chExt cx="912815" cy="1190625"/>
            </a:xfrm>
          </p:grpSpPr>
          <p:sp>
            <p:nvSpPr>
              <p:cNvPr id="28682"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28683"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28684"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28685"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28686"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28687"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28688"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28689"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28690"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28674" name="文本框 17"/>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巩固提升</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28675" name="矩形 1"/>
          <p:cNvSpPr>
            <a:spLocks noChangeArrowheads="1"/>
          </p:cNvSpPr>
          <p:nvPr/>
        </p:nvSpPr>
        <p:spPr bwMode="auto">
          <a:xfrm>
            <a:off x="512763" y="1701800"/>
            <a:ext cx="7913687" cy="1200150"/>
          </a:xfrm>
          <a:prstGeom prst="rect">
            <a:avLst/>
          </a:prstGeom>
          <a:noFill/>
          <a:ln w="9525">
            <a:noFill/>
            <a:miter lim="800000"/>
          </a:ln>
        </p:spPr>
        <p:txBody>
          <a:bodyPr>
            <a:spAutoFit/>
          </a:bodyPr>
          <a:lstStyle/>
          <a:p>
            <a:pPr>
              <a:lnSpc>
                <a:spcPct val="150000"/>
              </a:lnSpc>
            </a:pPr>
            <a:r>
              <a:rPr lang="en-US" altLang="zh-CN" sz="2400" b="1">
                <a:latin typeface="微软雅黑" panose="020B0503020204020204" pitchFamily="34" charset="-122"/>
                <a:ea typeface="微软雅黑" panose="020B0503020204020204" pitchFamily="34" charset="-122"/>
              </a:rPr>
              <a:t>2.</a:t>
            </a:r>
            <a:r>
              <a:rPr lang="zh-CN" altLang="zh-CN" sz="2400" b="1">
                <a:latin typeface="微软雅黑" panose="020B0503020204020204" pitchFamily="34" charset="-122"/>
                <a:ea typeface="微软雅黑" panose="020B0503020204020204" pitchFamily="34" charset="-122"/>
              </a:rPr>
              <a:t>已知</a:t>
            </a:r>
            <a:r>
              <a:rPr lang="en-US" altLang="zh-CN" sz="2400" b="1">
                <a:latin typeface="微软雅黑" panose="020B0503020204020204" pitchFamily="34" charset="-122"/>
                <a:ea typeface="微软雅黑" panose="020B0503020204020204" pitchFamily="34" charset="-122"/>
              </a:rPr>
              <a:t>:</a:t>
            </a:r>
            <a:r>
              <a:rPr lang="zh-CN" altLang="zh-CN" sz="2400" b="1">
                <a:latin typeface="微软雅黑" panose="020B0503020204020204" pitchFamily="34" charset="-122"/>
                <a:ea typeface="微软雅黑" panose="020B0503020204020204" pitchFamily="34" charset="-122"/>
              </a:rPr>
              <a:t>如图</a:t>
            </a:r>
            <a:r>
              <a:rPr lang="en-US" altLang="zh-CN" sz="2400" b="1">
                <a:latin typeface="微软雅黑" panose="020B0503020204020204" pitchFamily="34" charset="-122"/>
                <a:ea typeface="微软雅黑" panose="020B0503020204020204" pitchFamily="34" charset="-122"/>
              </a:rPr>
              <a:t>A</a:t>
            </a:r>
            <a:r>
              <a:rPr lang="zh-CN" altLang="zh-CN" sz="2400" b="1">
                <a:latin typeface="微软雅黑" panose="020B0503020204020204" pitchFamily="34" charset="-122"/>
                <a:ea typeface="微软雅黑" panose="020B0503020204020204" pitchFamily="34" charset="-122"/>
              </a:rPr>
              <a:t>是⊙</a:t>
            </a:r>
            <a:r>
              <a:rPr lang="en-US" altLang="zh-CN" sz="2400" b="1">
                <a:latin typeface="微软雅黑" panose="020B0503020204020204" pitchFamily="34" charset="-122"/>
                <a:ea typeface="微软雅黑" panose="020B0503020204020204" pitchFamily="34" charset="-122"/>
              </a:rPr>
              <a:t>O</a:t>
            </a:r>
            <a:r>
              <a:rPr lang="zh-CN" altLang="zh-CN" sz="2400" b="1">
                <a:latin typeface="微软雅黑" panose="020B0503020204020204" pitchFamily="34" charset="-122"/>
                <a:ea typeface="微软雅黑" panose="020B0503020204020204" pitchFamily="34" charset="-122"/>
              </a:rPr>
              <a:t>外一点</a:t>
            </a:r>
            <a:r>
              <a:rPr lang="en-US" altLang="zh-CN" sz="2400" b="1">
                <a:latin typeface="微软雅黑" panose="020B0503020204020204" pitchFamily="34" charset="-122"/>
                <a:ea typeface="微软雅黑" panose="020B0503020204020204" pitchFamily="34" charset="-122"/>
              </a:rPr>
              <a:t>,AO</a:t>
            </a:r>
            <a:r>
              <a:rPr lang="zh-CN" altLang="zh-CN" sz="2400" b="1">
                <a:latin typeface="微软雅黑" panose="020B0503020204020204" pitchFamily="34" charset="-122"/>
                <a:ea typeface="微软雅黑" panose="020B0503020204020204" pitchFamily="34" charset="-122"/>
              </a:rPr>
              <a:t>的延长线交⊙</a:t>
            </a:r>
            <a:r>
              <a:rPr lang="en-US" altLang="zh-CN" sz="2400" b="1">
                <a:latin typeface="微软雅黑" panose="020B0503020204020204" pitchFamily="34" charset="-122"/>
                <a:ea typeface="微软雅黑" panose="020B0503020204020204" pitchFamily="34" charset="-122"/>
              </a:rPr>
              <a:t>O</a:t>
            </a:r>
            <a:r>
              <a:rPr lang="zh-CN" altLang="zh-CN" sz="2400" b="1">
                <a:latin typeface="微软雅黑" panose="020B0503020204020204" pitchFamily="34" charset="-122"/>
                <a:ea typeface="微软雅黑" panose="020B0503020204020204" pitchFamily="34" charset="-122"/>
              </a:rPr>
              <a:t>于点</a:t>
            </a:r>
            <a:r>
              <a:rPr lang="en-US" altLang="zh-CN" sz="2400" b="1">
                <a:latin typeface="微软雅黑" panose="020B0503020204020204" pitchFamily="34" charset="-122"/>
                <a:ea typeface="微软雅黑" panose="020B0503020204020204" pitchFamily="34" charset="-122"/>
              </a:rPr>
              <a:t>C,</a:t>
            </a:r>
            <a:r>
              <a:rPr lang="zh-CN" altLang="zh-CN" sz="2400" b="1">
                <a:latin typeface="微软雅黑" panose="020B0503020204020204" pitchFamily="34" charset="-122"/>
                <a:ea typeface="微软雅黑" panose="020B0503020204020204" pitchFamily="34" charset="-122"/>
              </a:rPr>
              <a:t>点</a:t>
            </a:r>
            <a:r>
              <a:rPr lang="en-US" altLang="zh-CN" sz="2400" b="1">
                <a:latin typeface="微软雅黑" panose="020B0503020204020204" pitchFamily="34" charset="-122"/>
                <a:ea typeface="微软雅黑" panose="020B0503020204020204" pitchFamily="34" charset="-122"/>
              </a:rPr>
              <a:t>B</a:t>
            </a:r>
            <a:r>
              <a:rPr lang="zh-CN" altLang="zh-CN" sz="2400" b="1">
                <a:latin typeface="微软雅黑" panose="020B0503020204020204" pitchFamily="34" charset="-122"/>
                <a:ea typeface="微软雅黑" panose="020B0503020204020204" pitchFamily="34" charset="-122"/>
              </a:rPr>
              <a:t>在圆上</a:t>
            </a:r>
            <a:r>
              <a:rPr lang="en-US" altLang="zh-CN" sz="2400" b="1">
                <a:latin typeface="微软雅黑" panose="020B0503020204020204" pitchFamily="34" charset="-122"/>
                <a:ea typeface="微软雅黑" panose="020B0503020204020204" pitchFamily="34" charset="-122"/>
              </a:rPr>
              <a:t>,</a:t>
            </a:r>
            <a:r>
              <a:rPr lang="zh-CN" altLang="zh-CN" sz="2400" b="1">
                <a:latin typeface="微软雅黑" panose="020B0503020204020204" pitchFamily="34" charset="-122"/>
                <a:ea typeface="微软雅黑" panose="020B0503020204020204" pitchFamily="34" charset="-122"/>
              </a:rPr>
              <a:t>且</a:t>
            </a:r>
            <a:r>
              <a:rPr lang="en-US" altLang="zh-CN" sz="2400" b="1">
                <a:latin typeface="微软雅黑" panose="020B0503020204020204" pitchFamily="34" charset="-122"/>
                <a:ea typeface="微软雅黑" panose="020B0503020204020204" pitchFamily="34" charset="-122"/>
              </a:rPr>
              <a:t>AB=BC,</a:t>
            </a: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A=30</a:t>
            </a: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a:t>
            </a:r>
            <a:r>
              <a:rPr lang="zh-CN" altLang="zh-CN" sz="2400" b="1">
                <a:latin typeface="微软雅黑" panose="020B0503020204020204" pitchFamily="34" charset="-122"/>
                <a:ea typeface="微软雅黑" panose="020B0503020204020204" pitchFamily="34" charset="-122"/>
              </a:rPr>
              <a:t>求证</a:t>
            </a:r>
            <a:r>
              <a:rPr lang="en-US" altLang="zh-CN" sz="2400" b="1">
                <a:latin typeface="微软雅黑" panose="020B0503020204020204" pitchFamily="34" charset="-122"/>
                <a:ea typeface="微软雅黑" panose="020B0503020204020204" pitchFamily="34" charset="-122"/>
              </a:rPr>
              <a:t>:</a:t>
            </a:r>
            <a:r>
              <a:rPr lang="zh-CN" altLang="zh-CN" sz="2400" b="1">
                <a:latin typeface="微软雅黑" panose="020B0503020204020204" pitchFamily="34" charset="-122"/>
                <a:ea typeface="微软雅黑" panose="020B0503020204020204" pitchFamily="34" charset="-122"/>
              </a:rPr>
              <a:t>直线</a:t>
            </a:r>
            <a:r>
              <a:rPr lang="en-US" altLang="zh-CN" sz="2400" b="1">
                <a:latin typeface="微软雅黑" panose="020B0503020204020204" pitchFamily="34" charset="-122"/>
                <a:ea typeface="微软雅黑" panose="020B0503020204020204" pitchFamily="34" charset="-122"/>
              </a:rPr>
              <a:t>AB</a:t>
            </a:r>
            <a:r>
              <a:rPr lang="zh-CN" altLang="zh-CN" sz="2400" b="1">
                <a:latin typeface="微软雅黑" panose="020B0503020204020204" pitchFamily="34" charset="-122"/>
                <a:ea typeface="微软雅黑" panose="020B0503020204020204" pitchFamily="34" charset="-122"/>
              </a:rPr>
              <a:t>是⊙</a:t>
            </a:r>
            <a:r>
              <a:rPr lang="en-US" altLang="zh-CN" sz="2400" b="1">
                <a:latin typeface="微软雅黑" panose="020B0503020204020204" pitchFamily="34" charset="-122"/>
                <a:ea typeface="微软雅黑" panose="020B0503020204020204" pitchFamily="34" charset="-122"/>
              </a:rPr>
              <a:t>O</a:t>
            </a:r>
            <a:r>
              <a:rPr lang="zh-CN" altLang="zh-CN" sz="2400" b="1">
                <a:latin typeface="微软雅黑" panose="020B0503020204020204" pitchFamily="34" charset="-122"/>
                <a:ea typeface="微软雅黑" panose="020B0503020204020204" pitchFamily="34" charset="-122"/>
              </a:rPr>
              <a:t>的切线</a:t>
            </a:r>
            <a:r>
              <a:rPr lang="en-US" altLang="zh-CN" sz="2400" b="1">
                <a:latin typeface="微软雅黑" panose="020B0503020204020204" pitchFamily="34" charset="-122"/>
                <a:ea typeface="微软雅黑" panose="020B0503020204020204" pitchFamily="34" charset="-122"/>
              </a:rPr>
              <a:t>.</a:t>
            </a:r>
            <a:endParaRPr lang="zh-CN" altLang="zh-CN" sz="2400" b="1">
              <a:latin typeface="微软雅黑" panose="020B0503020204020204" pitchFamily="34" charset="-122"/>
              <a:ea typeface="微软雅黑" panose="020B0503020204020204" pitchFamily="34" charset="-122"/>
            </a:endParaRPr>
          </a:p>
        </p:txBody>
      </p:sp>
      <p:pic>
        <p:nvPicPr>
          <p:cNvPr id="28676" name="Picture 2" descr="image1"/>
          <p:cNvPicPr>
            <a:picLocks noChangeAspect="1" noChangeArrowheads="1"/>
          </p:cNvPicPr>
          <p:nvPr/>
        </p:nvPicPr>
        <p:blipFill>
          <a:blip r:embed="rId1"/>
          <a:srcRect/>
          <a:stretch>
            <a:fillRect/>
          </a:stretch>
        </p:blipFill>
        <p:spPr bwMode="auto">
          <a:xfrm>
            <a:off x="7094538" y="4621213"/>
            <a:ext cx="1916112" cy="1287462"/>
          </a:xfrm>
          <a:prstGeom prst="rect">
            <a:avLst/>
          </a:prstGeom>
          <a:noFill/>
          <a:ln w="9525">
            <a:noFill/>
            <a:miter lim="800000"/>
            <a:headEnd/>
            <a:tailEnd/>
          </a:ln>
        </p:spPr>
      </p:pic>
      <p:sp>
        <p:nvSpPr>
          <p:cNvPr id="3" name="矩形 2"/>
          <p:cNvSpPr>
            <a:spLocks noChangeArrowheads="1"/>
          </p:cNvSpPr>
          <p:nvPr/>
        </p:nvSpPr>
        <p:spPr bwMode="auto">
          <a:xfrm>
            <a:off x="512763" y="2913063"/>
            <a:ext cx="6581775" cy="3416300"/>
          </a:xfrm>
          <a:prstGeom prst="rect">
            <a:avLst/>
          </a:prstGeom>
          <a:noFill/>
          <a:ln w="9525">
            <a:noFill/>
            <a:miter lim="800000"/>
          </a:ln>
        </p:spPr>
        <p:txBody>
          <a:bodyPr>
            <a:spAutoFit/>
          </a:bodyPr>
          <a:lstStyle/>
          <a:p>
            <a:pPr>
              <a:lnSpc>
                <a:spcPct val="150000"/>
              </a:lnSpc>
            </a:pPr>
            <a:r>
              <a:rPr lang="zh-CN" altLang="zh-CN" sz="2400" b="1">
                <a:solidFill>
                  <a:srgbClr val="00B0F0"/>
                </a:solidFill>
                <a:latin typeface="微软雅黑" panose="020B0503020204020204" pitchFamily="34" charset="-122"/>
                <a:ea typeface="微软雅黑" panose="020B0503020204020204" pitchFamily="34" charset="-122"/>
              </a:rPr>
              <a:t>分析</a:t>
            </a:r>
            <a:r>
              <a:rPr lang="zh-CN" altLang="en-US" sz="2400" b="1">
                <a:solidFill>
                  <a:srgbClr val="00B0F0"/>
                </a:solidFill>
                <a:latin typeface="微软雅黑" panose="020B0503020204020204" pitchFamily="34" charset="-122"/>
                <a:ea typeface="微软雅黑" panose="020B0503020204020204" pitchFamily="34" charset="-122"/>
              </a:rPr>
              <a:t>：</a:t>
            </a:r>
            <a:r>
              <a:rPr lang="zh-CN" altLang="zh-CN" sz="2400" b="1">
                <a:solidFill>
                  <a:srgbClr val="FF0000"/>
                </a:solidFill>
                <a:latin typeface="微软雅黑" panose="020B0503020204020204" pitchFamily="34" charset="-122"/>
                <a:ea typeface="微软雅黑" panose="020B0503020204020204" pitchFamily="34" charset="-122"/>
              </a:rPr>
              <a:t>连接</a:t>
            </a:r>
            <a:r>
              <a:rPr lang="en-US" altLang="zh-CN" sz="2400" b="1">
                <a:solidFill>
                  <a:srgbClr val="FF0000"/>
                </a:solidFill>
                <a:latin typeface="微软雅黑" panose="020B0503020204020204" pitchFamily="34" charset="-122"/>
                <a:ea typeface="微软雅黑" panose="020B0503020204020204" pitchFamily="34" charset="-122"/>
              </a:rPr>
              <a:t>0B</a:t>
            </a:r>
            <a:r>
              <a:rPr lang="zh-CN" altLang="zh-CN" sz="2400" b="1">
                <a:solidFill>
                  <a:srgbClr val="FF0000"/>
                </a:solidFill>
                <a:latin typeface="微软雅黑" panose="020B0503020204020204" pitchFamily="34" charset="-122"/>
                <a:ea typeface="微软雅黑" panose="020B0503020204020204" pitchFamily="34" charset="-122"/>
              </a:rPr>
              <a:t>，由</a:t>
            </a:r>
            <a:r>
              <a:rPr lang="en-US" altLang="zh-CN" sz="2400" b="1">
                <a:solidFill>
                  <a:srgbClr val="FF0000"/>
                </a:solidFill>
                <a:latin typeface="微软雅黑" panose="020B0503020204020204" pitchFamily="34" charset="-122"/>
                <a:ea typeface="微软雅黑" panose="020B0503020204020204" pitchFamily="34" charset="-122"/>
              </a:rPr>
              <a:t>AB=BD</a:t>
            </a:r>
            <a:r>
              <a:rPr lang="zh-CN" altLang="zh-CN" sz="2400" b="1">
                <a:solidFill>
                  <a:srgbClr val="FF0000"/>
                </a:solidFill>
                <a:latin typeface="微软雅黑" panose="020B0503020204020204" pitchFamily="34" charset="-122"/>
                <a:ea typeface="微软雅黑" panose="020B0503020204020204" pitchFamily="34" charset="-122"/>
              </a:rPr>
              <a:t>，利用等边对等角得到∠</a:t>
            </a:r>
            <a:r>
              <a:rPr lang="en-US" altLang="zh-CN" sz="2400" b="1">
                <a:solidFill>
                  <a:srgbClr val="FF0000"/>
                </a:solidFill>
                <a:latin typeface="微软雅黑" panose="020B0503020204020204" pitchFamily="34" charset="-122"/>
                <a:ea typeface="微软雅黑" panose="020B0503020204020204" pitchFamily="34" charset="-122"/>
              </a:rPr>
              <a:t>A=</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D=30</a:t>
            </a:r>
            <a:r>
              <a:rPr lang="zh-CN" altLang="zh-CN" sz="2400" b="1">
                <a:solidFill>
                  <a:srgbClr val="FF0000"/>
                </a:solidFill>
                <a:latin typeface="微软雅黑" panose="020B0503020204020204" pitchFamily="34" charset="-122"/>
                <a:ea typeface="微软雅黑" panose="020B0503020204020204" pitchFamily="34" charset="-122"/>
              </a:rPr>
              <a:t>°，再由</a:t>
            </a:r>
            <a:r>
              <a:rPr lang="en-US" altLang="zh-CN" sz="2400" b="1">
                <a:solidFill>
                  <a:srgbClr val="FF0000"/>
                </a:solidFill>
                <a:latin typeface="微软雅黑" panose="020B0503020204020204" pitchFamily="34" charset="-122"/>
                <a:ea typeface="微软雅黑" panose="020B0503020204020204" pitchFamily="34" charset="-122"/>
              </a:rPr>
              <a:t>OB=OD</a:t>
            </a:r>
            <a:r>
              <a:rPr lang="zh-CN" altLang="zh-CN" sz="2400" b="1">
                <a:solidFill>
                  <a:srgbClr val="FF0000"/>
                </a:solidFill>
                <a:latin typeface="微软雅黑" panose="020B0503020204020204" pitchFamily="34" charset="-122"/>
                <a:ea typeface="微软雅黑" panose="020B0503020204020204" pitchFamily="34" charset="-122"/>
              </a:rPr>
              <a:t>，利用等边对等角得到∠</a:t>
            </a:r>
            <a:r>
              <a:rPr lang="en-US" altLang="zh-CN" sz="2400" b="1">
                <a:solidFill>
                  <a:srgbClr val="FF0000"/>
                </a:solidFill>
                <a:latin typeface="微软雅黑" panose="020B0503020204020204" pitchFamily="34" charset="-122"/>
                <a:ea typeface="微软雅黑" panose="020B0503020204020204" pitchFamily="34" charset="-122"/>
              </a:rPr>
              <a:t>OBD=30</a:t>
            </a:r>
            <a:r>
              <a:rPr lang="zh-CN" altLang="zh-CN" sz="2400" b="1">
                <a:solidFill>
                  <a:srgbClr val="FF0000"/>
                </a:solidFill>
                <a:latin typeface="微软雅黑" panose="020B0503020204020204" pitchFamily="34" charset="-122"/>
                <a:ea typeface="微软雅黑" panose="020B0503020204020204" pitchFamily="34" charset="-122"/>
              </a:rPr>
              <a:t>°，利用外角的性质得到∠</a:t>
            </a:r>
            <a:r>
              <a:rPr lang="en-US" altLang="zh-CN" sz="2400" b="1">
                <a:solidFill>
                  <a:srgbClr val="FF0000"/>
                </a:solidFill>
                <a:latin typeface="微软雅黑" panose="020B0503020204020204" pitchFamily="34" charset="-122"/>
                <a:ea typeface="微软雅黑" panose="020B0503020204020204" pitchFamily="34" charset="-122"/>
              </a:rPr>
              <a:t>AOB=60</a:t>
            </a:r>
            <a:r>
              <a:rPr lang="zh-CN" altLang="zh-CN" sz="2400" b="1">
                <a:solidFill>
                  <a:srgbClr val="FF0000"/>
                </a:solidFill>
                <a:latin typeface="微软雅黑" panose="020B0503020204020204" pitchFamily="34" charset="-122"/>
                <a:ea typeface="微软雅黑" panose="020B0503020204020204" pitchFamily="34" charset="-122"/>
              </a:rPr>
              <a:t>°，在三角形</a:t>
            </a:r>
            <a:r>
              <a:rPr lang="en-US" altLang="zh-CN" sz="2400" b="1">
                <a:solidFill>
                  <a:srgbClr val="FF0000"/>
                </a:solidFill>
                <a:latin typeface="微软雅黑" panose="020B0503020204020204" pitchFamily="34" charset="-122"/>
                <a:ea typeface="微软雅黑" panose="020B0503020204020204" pitchFamily="34" charset="-122"/>
              </a:rPr>
              <a:t>AOB</a:t>
            </a:r>
            <a:r>
              <a:rPr lang="zh-CN" altLang="zh-CN" sz="2400" b="1">
                <a:solidFill>
                  <a:srgbClr val="FF0000"/>
                </a:solidFill>
                <a:latin typeface="微软雅黑" panose="020B0503020204020204" pitchFamily="34" charset="-122"/>
                <a:ea typeface="微软雅黑" panose="020B0503020204020204" pitchFamily="34" charset="-122"/>
              </a:rPr>
              <a:t>中，利用内角和定理得到∠</a:t>
            </a:r>
            <a:r>
              <a:rPr lang="en-US" altLang="zh-CN" sz="2400" b="1">
                <a:solidFill>
                  <a:srgbClr val="FF0000"/>
                </a:solidFill>
                <a:latin typeface="微软雅黑" panose="020B0503020204020204" pitchFamily="34" charset="-122"/>
                <a:ea typeface="微软雅黑" panose="020B0503020204020204" pitchFamily="34" charset="-122"/>
              </a:rPr>
              <a:t>ABO</a:t>
            </a:r>
            <a:r>
              <a:rPr lang="zh-CN" altLang="zh-CN" sz="2400" b="1">
                <a:solidFill>
                  <a:srgbClr val="FF0000"/>
                </a:solidFill>
                <a:latin typeface="微软雅黑" panose="020B0503020204020204" pitchFamily="34" charset="-122"/>
                <a:ea typeface="微软雅黑" panose="020B0503020204020204" pitchFamily="34" charset="-122"/>
              </a:rPr>
              <a:t>为直角， 即</a:t>
            </a:r>
            <a:r>
              <a:rPr lang="en-US" altLang="zh-CN" sz="2400" b="1">
                <a:solidFill>
                  <a:srgbClr val="FF0000"/>
                </a:solidFill>
                <a:latin typeface="微软雅黑" panose="020B0503020204020204" pitchFamily="34" charset="-122"/>
                <a:ea typeface="微软雅黑" panose="020B0503020204020204" pitchFamily="34" charset="-122"/>
              </a:rPr>
              <a:t>AB</a:t>
            </a:r>
            <a:r>
              <a:rPr lang="zh-CN" altLang="zh-CN" sz="2400" b="1">
                <a:solidFill>
                  <a:srgbClr val="FF0000"/>
                </a:solidFill>
                <a:latin typeface="微软雅黑" panose="020B0503020204020204" pitchFamily="34" charset="-122"/>
                <a:ea typeface="微软雅黑" panose="020B0503020204020204" pitchFamily="34" charset="-122"/>
              </a:rPr>
              <a:t>垂直与</a:t>
            </a:r>
            <a:r>
              <a:rPr lang="en-US" altLang="zh-CN" sz="2400" b="1">
                <a:solidFill>
                  <a:srgbClr val="FF0000"/>
                </a:solidFill>
                <a:latin typeface="微软雅黑" panose="020B0503020204020204" pitchFamily="34" charset="-122"/>
                <a:ea typeface="微软雅黑" panose="020B0503020204020204" pitchFamily="34" charset="-122"/>
              </a:rPr>
              <a:t>OB</a:t>
            </a:r>
            <a:r>
              <a:rPr lang="zh-CN" altLang="zh-CN" sz="2400" b="1">
                <a:solidFill>
                  <a:srgbClr val="FF0000"/>
                </a:solidFill>
                <a:latin typeface="微软雅黑" panose="020B0503020204020204" pitchFamily="34" charset="-122"/>
                <a:ea typeface="微软雅黑" panose="020B0503020204020204" pitchFamily="34" charset="-122"/>
              </a:rPr>
              <a:t>，即可得证</a:t>
            </a:r>
            <a:r>
              <a:rPr lang="en-US" altLang="zh-CN" sz="2400" b="1">
                <a:solidFill>
                  <a:srgbClr val="FF0000"/>
                </a:solidFill>
                <a:latin typeface="微软雅黑" panose="020B0503020204020204" pitchFamily="34" charset="-122"/>
                <a:ea typeface="微软雅黑" panose="020B0503020204020204" pitchFamily="34" charset="-122"/>
              </a:rPr>
              <a:t>.</a:t>
            </a:r>
            <a:endParaRPr lang="zh-CN" altLang="zh-CN" sz="2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697" name="组合 3"/>
          <p:cNvGrpSpPr/>
          <p:nvPr/>
        </p:nvGrpSpPr>
        <p:grpSpPr bwMode="auto">
          <a:xfrm>
            <a:off x="266700" y="703263"/>
            <a:ext cx="2809875" cy="731837"/>
            <a:chOff x="4762500" y="1227873"/>
            <a:chExt cx="3152775" cy="820002"/>
          </a:xfrm>
        </p:grpSpPr>
        <p:sp>
          <p:nvSpPr>
            <p:cNvPr id="5" name="圆角矩形 4"/>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9709" name="组合 6"/>
            <p:cNvGrpSpPr/>
            <p:nvPr/>
          </p:nvGrpSpPr>
          <p:grpSpPr bwMode="auto">
            <a:xfrm rot="0">
              <a:off x="4897451" y="1300979"/>
              <a:ext cx="515326" cy="672163"/>
              <a:chOff x="10325100" y="303213"/>
              <a:chExt cx="912815" cy="1190625"/>
            </a:xfrm>
          </p:grpSpPr>
          <p:sp>
            <p:nvSpPr>
              <p:cNvPr id="29711"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29712"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29713"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29714"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29715"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29716"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29717"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29718"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29719"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29698" name="文本框 17"/>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巩固提升</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2" name="矩形 1"/>
          <p:cNvSpPr>
            <a:spLocks noChangeArrowheads="1"/>
          </p:cNvSpPr>
          <p:nvPr/>
        </p:nvSpPr>
        <p:spPr bwMode="auto">
          <a:xfrm>
            <a:off x="1482725" y="5856288"/>
            <a:ext cx="4572000" cy="512762"/>
          </a:xfrm>
          <a:prstGeom prst="rect">
            <a:avLst/>
          </a:prstGeom>
          <a:noFill/>
          <a:ln w="9525">
            <a:noFill/>
            <a:miter lim="800000"/>
          </a:ln>
        </p:spPr>
        <p:txBody>
          <a:bodyPr>
            <a:spAutoFit/>
          </a:bodyPr>
          <a:lstStyle/>
          <a:p>
            <a:pPr>
              <a:lnSpc>
                <a:spcPct val="114000"/>
              </a:lnSpc>
            </a:pPr>
            <a:r>
              <a:rPr lang="zh-CN" altLang="zh-CN" sz="2400" b="1">
                <a:solidFill>
                  <a:srgbClr val="FF0000"/>
                </a:solidFill>
                <a:latin typeface="微软雅黑" panose="020B0503020204020204" pitchFamily="34" charset="-122"/>
                <a:ea typeface="微软雅黑" panose="020B0503020204020204" pitchFamily="34" charset="-122"/>
              </a:rPr>
              <a:t>则</a:t>
            </a:r>
            <a:r>
              <a:rPr lang="en-US" altLang="zh-CN" sz="2400" b="1">
                <a:solidFill>
                  <a:srgbClr val="FF0000"/>
                </a:solidFill>
                <a:latin typeface="微软雅黑" panose="020B0503020204020204" pitchFamily="34" charset="-122"/>
                <a:ea typeface="微软雅黑" panose="020B0503020204020204" pitchFamily="34" charset="-122"/>
              </a:rPr>
              <a:t>AB</a:t>
            </a:r>
            <a:r>
              <a:rPr lang="zh-CN" altLang="zh-CN" sz="2400" b="1">
                <a:solidFill>
                  <a:srgbClr val="FF0000"/>
                </a:solidFill>
                <a:latin typeface="微软雅黑" panose="020B0503020204020204" pitchFamily="34" charset="-122"/>
                <a:ea typeface="微软雅黑" panose="020B0503020204020204" pitchFamily="34" charset="-122"/>
              </a:rPr>
              <a:t>是⊙</a:t>
            </a:r>
            <a:r>
              <a:rPr lang="en-US" altLang="zh-CN" sz="2400" b="1">
                <a:solidFill>
                  <a:srgbClr val="FF0000"/>
                </a:solidFill>
                <a:latin typeface="微软雅黑" panose="020B0503020204020204" pitchFamily="34" charset="-122"/>
                <a:ea typeface="微软雅黑" panose="020B0503020204020204" pitchFamily="34" charset="-122"/>
              </a:rPr>
              <a:t>O</a:t>
            </a:r>
            <a:r>
              <a:rPr lang="zh-CN" altLang="zh-CN" sz="2400" b="1">
                <a:solidFill>
                  <a:srgbClr val="FF0000"/>
                </a:solidFill>
                <a:latin typeface="微软雅黑" panose="020B0503020204020204" pitchFamily="34" charset="-122"/>
                <a:ea typeface="微软雅黑" panose="020B0503020204020204" pitchFamily="34" charset="-122"/>
              </a:rPr>
              <a:t>的切线</a:t>
            </a:r>
            <a:r>
              <a:rPr lang="en-US" altLang="zh-CN" sz="2400" b="1">
                <a:solidFill>
                  <a:srgbClr val="FF0000"/>
                </a:solidFill>
                <a:latin typeface="微软雅黑" panose="020B0503020204020204" pitchFamily="34" charset="-122"/>
                <a:ea typeface="微软雅黑" panose="020B0503020204020204" pitchFamily="34" charset="-122"/>
              </a:rPr>
              <a:t>.</a:t>
            </a:r>
            <a:endParaRPr lang="zh-CN" altLang="zh-CN" sz="2400" b="1">
              <a:solidFill>
                <a:srgbClr val="FF0000"/>
              </a:solidFill>
              <a:latin typeface="微软雅黑" panose="020B0503020204020204" pitchFamily="34" charset="-122"/>
              <a:ea typeface="微软雅黑" panose="020B0503020204020204" pitchFamily="34" charset="-122"/>
            </a:endParaRPr>
          </a:p>
        </p:txBody>
      </p:sp>
      <p:sp>
        <p:nvSpPr>
          <p:cNvPr id="3" name="矩形 2"/>
          <p:cNvSpPr>
            <a:spLocks noChangeArrowheads="1"/>
          </p:cNvSpPr>
          <p:nvPr/>
        </p:nvSpPr>
        <p:spPr bwMode="auto">
          <a:xfrm>
            <a:off x="1482725" y="1692275"/>
            <a:ext cx="2493963" cy="514350"/>
          </a:xfrm>
          <a:prstGeom prst="rect">
            <a:avLst/>
          </a:prstGeom>
          <a:noFill/>
          <a:ln w="9525">
            <a:noFill/>
            <a:miter lim="800000"/>
          </a:ln>
        </p:spPr>
        <p:txBody>
          <a:bodyPr wrap="none">
            <a:spAutoFit/>
          </a:bodyPr>
          <a:lstStyle/>
          <a:p>
            <a:pPr>
              <a:lnSpc>
                <a:spcPct val="114000"/>
              </a:lnSpc>
            </a:pPr>
            <a:r>
              <a:rPr lang="zh-CN" altLang="zh-CN" sz="2400" b="1">
                <a:solidFill>
                  <a:srgbClr val="FF0000"/>
                </a:solidFill>
                <a:latin typeface="微软雅黑" panose="020B0503020204020204" pitchFamily="34" charset="-122"/>
                <a:ea typeface="微软雅黑" panose="020B0503020204020204" pitchFamily="34" charset="-122"/>
              </a:rPr>
              <a:t>证明：连接</a:t>
            </a:r>
            <a:r>
              <a:rPr lang="en-US" altLang="zh-CN" sz="2400" b="1">
                <a:solidFill>
                  <a:srgbClr val="FF0000"/>
                </a:solidFill>
                <a:latin typeface="微软雅黑" panose="020B0503020204020204" pitchFamily="34" charset="-122"/>
                <a:ea typeface="微软雅黑" panose="020B0503020204020204" pitchFamily="34" charset="-122"/>
              </a:rPr>
              <a:t>OB</a:t>
            </a:r>
            <a:r>
              <a:rPr lang="zh-CN" altLang="zh-CN" sz="2400" b="1">
                <a:solidFill>
                  <a:srgbClr val="FF0000"/>
                </a:solidFill>
                <a:latin typeface="微软雅黑" panose="020B0503020204020204" pitchFamily="34" charset="-122"/>
                <a:ea typeface="微软雅黑" panose="020B0503020204020204" pitchFamily="34" charset="-122"/>
              </a:rPr>
              <a:t>，</a:t>
            </a:r>
            <a:endParaRPr lang="zh-CN" altLang="zh-CN" sz="2400" b="1">
              <a:solidFill>
                <a:srgbClr val="FF0000"/>
              </a:solidFill>
              <a:latin typeface="微软雅黑" panose="020B0503020204020204" pitchFamily="34" charset="-122"/>
              <a:ea typeface="微软雅黑" panose="020B0503020204020204" pitchFamily="34" charset="-122"/>
            </a:endParaRPr>
          </a:p>
        </p:txBody>
      </p:sp>
      <p:sp>
        <p:nvSpPr>
          <p:cNvPr id="4" name="矩形 3"/>
          <p:cNvSpPr>
            <a:spLocks noChangeArrowheads="1"/>
          </p:cNvSpPr>
          <p:nvPr/>
        </p:nvSpPr>
        <p:spPr bwMode="auto">
          <a:xfrm>
            <a:off x="1482725" y="2192338"/>
            <a:ext cx="4572000" cy="935037"/>
          </a:xfrm>
          <a:prstGeom prst="rect">
            <a:avLst/>
          </a:prstGeom>
          <a:noFill/>
          <a:ln w="9525">
            <a:noFill/>
            <a:miter lim="800000"/>
          </a:ln>
        </p:spPr>
        <p:txBody>
          <a:bodyPr>
            <a:spAutoFit/>
          </a:bodyPr>
          <a:lstStyle/>
          <a:p>
            <a:pPr>
              <a:lnSpc>
                <a:spcPct val="114000"/>
              </a:lnSpc>
            </a:pP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AB=DB</a:t>
            </a:r>
            <a:r>
              <a:rPr lang="zh-CN" altLang="zh-CN" sz="2400" b="1">
                <a:solidFill>
                  <a:srgbClr val="FF0000"/>
                </a:solidFill>
                <a:latin typeface="微软雅黑" panose="020B0503020204020204" pitchFamily="34" charset="-122"/>
                <a:ea typeface="微软雅黑" panose="020B0503020204020204" pitchFamily="34" charset="-122"/>
              </a:rPr>
              <a:t>，</a:t>
            </a:r>
            <a:endParaRPr lang="zh-CN" altLang="zh-CN" sz="2400" b="1">
              <a:solidFill>
                <a:srgbClr val="FF0000"/>
              </a:solidFill>
              <a:latin typeface="微软雅黑" panose="020B0503020204020204" pitchFamily="34" charset="-122"/>
              <a:ea typeface="微软雅黑" panose="020B0503020204020204" pitchFamily="34" charset="-122"/>
            </a:endParaRPr>
          </a:p>
          <a:p>
            <a:pPr>
              <a:lnSpc>
                <a:spcPct val="114000"/>
              </a:lnSpc>
            </a:pP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A=</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D=30</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 </a:t>
            </a:r>
            <a:endParaRPr lang="zh-CN" altLang="zh-CN" sz="2400" b="1">
              <a:solidFill>
                <a:srgbClr val="FF0000"/>
              </a:solidFill>
              <a:latin typeface="微软雅黑" panose="020B0503020204020204" pitchFamily="34" charset="-122"/>
              <a:ea typeface="微软雅黑" panose="020B0503020204020204" pitchFamily="34" charset="-122"/>
            </a:endParaRPr>
          </a:p>
        </p:txBody>
      </p:sp>
      <p:sp>
        <p:nvSpPr>
          <p:cNvPr id="6" name="矩形 5"/>
          <p:cNvSpPr>
            <a:spLocks noChangeArrowheads="1"/>
          </p:cNvSpPr>
          <p:nvPr/>
        </p:nvSpPr>
        <p:spPr bwMode="auto">
          <a:xfrm>
            <a:off x="1482725" y="3127375"/>
            <a:ext cx="3865563" cy="933450"/>
          </a:xfrm>
          <a:prstGeom prst="rect">
            <a:avLst/>
          </a:prstGeom>
          <a:noFill/>
          <a:ln w="9525">
            <a:noFill/>
            <a:miter lim="800000"/>
          </a:ln>
        </p:spPr>
        <p:txBody>
          <a:bodyPr>
            <a:spAutoFit/>
          </a:bodyPr>
          <a:lstStyle/>
          <a:p>
            <a:pPr>
              <a:lnSpc>
                <a:spcPct val="114000"/>
              </a:lnSpc>
            </a:pP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OD=OB,</a:t>
            </a:r>
            <a:endParaRPr lang="zh-CN" altLang="zh-CN" sz="2400" b="1">
              <a:solidFill>
                <a:srgbClr val="FF0000"/>
              </a:solidFill>
              <a:latin typeface="微软雅黑" panose="020B0503020204020204" pitchFamily="34" charset="-122"/>
              <a:ea typeface="微软雅黑" panose="020B0503020204020204" pitchFamily="34" charset="-122"/>
            </a:endParaRPr>
          </a:p>
          <a:p>
            <a:pPr>
              <a:lnSpc>
                <a:spcPct val="114000"/>
              </a:lnSpc>
            </a:pPr>
            <a:r>
              <a:rPr lang="zh-CN" altLang="zh-CN" sz="2400" b="1">
                <a:solidFill>
                  <a:srgbClr val="FF0000"/>
                </a:solidFill>
                <a:latin typeface="微软雅黑" panose="020B0503020204020204" pitchFamily="34" charset="-122"/>
                <a:ea typeface="微软雅黑" panose="020B0503020204020204" pitchFamily="34" charset="-122"/>
              </a:rPr>
              <a:t>∴ ∠</a:t>
            </a:r>
            <a:r>
              <a:rPr lang="en-US" altLang="zh-CN" sz="2400" b="1">
                <a:solidFill>
                  <a:srgbClr val="FF0000"/>
                </a:solidFill>
                <a:latin typeface="微软雅黑" panose="020B0503020204020204" pitchFamily="34" charset="-122"/>
                <a:ea typeface="微软雅黑" panose="020B0503020204020204" pitchFamily="34" charset="-122"/>
              </a:rPr>
              <a:t>D=</a:t>
            </a:r>
            <a:r>
              <a:rPr lang="zh-CN" altLang="zh-CN" sz="2400" b="1">
                <a:solidFill>
                  <a:srgbClr val="FF0000"/>
                </a:solidFill>
                <a:latin typeface="微软雅黑" panose="020B0503020204020204" pitchFamily="34" charset="-122"/>
                <a:ea typeface="微软雅黑" panose="020B0503020204020204" pitchFamily="34" charset="-122"/>
              </a:rPr>
              <a:t>∠〇</a:t>
            </a:r>
            <a:r>
              <a:rPr lang="en-US" altLang="zh-CN" sz="2400" b="1">
                <a:solidFill>
                  <a:srgbClr val="FF0000"/>
                </a:solidFill>
                <a:latin typeface="微软雅黑" panose="020B0503020204020204" pitchFamily="34" charset="-122"/>
                <a:ea typeface="微软雅黑" panose="020B0503020204020204" pitchFamily="34" charset="-122"/>
              </a:rPr>
              <a:t>BD=30</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a:t>
            </a:r>
            <a:endParaRPr lang="zh-CN" altLang="zh-CN" sz="2400" b="1">
              <a:solidFill>
                <a:srgbClr val="FF0000"/>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1482725" y="4054475"/>
            <a:ext cx="4319588" cy="933450"/>
          </a:xfrm>
          <a:prstGeom prst="rect">
            <a:avLst/>
          </a:prstGeom>
          <a:noFill/>
          <a:ln w="9525">
            <a:noFill/>
            <a:miter lim="800000"/>
          </a:ln>
        </p:spPr>
        <p:txBody>
          <a:bodyPr>
            <a:spAutoFit/>
          </a:bodyPr>
          <a:lstStyle/>
          <a:p>
            <a:pPr>
              <a:lnSpc>
                <a:spcPct val="114000"/>
              </a:lnSpc>
            </a:pP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AOB</a:t>
            </a:r>
            <a:r>
              <a:rPr lang="zh-CN" altLang="zh-CN" sz="2400" b="1">
                <a:solidFill>
                  <a:srgbClr val="FF0000"/>
                </a:solidFill>
                <a:latin typeface="微软雅黑" panose="020B0503020204020204" pitchFamily="34" charset="-122"/>
                <a:ea typeface="微软雅黑" panose="020B0503020204020204" pitchFamily="34" charset="-122"/>
              </a:rPr>
              <a:t>为△</a:t>
            </a:r>
            <a:r>
              <a:rPr lang="en-US" altLang="zh-CN" sz="2400" b="1">
                <a:solidFill>
                  <a:srgbClr val="FF0000"/>
                </a:solidFill>
                <a:latin typeface="微软雅黑" panose="020B0503020204020204" pitchFamily="34" charset="-122"/>
                <a:ea typeface="微软雅黑" panose="020B0503020204020204" pitchFamily="34" charset="-122"/>
              </a:rPr>
              <a:t>BOD</a:t>
            </a:r>
            <a:r>
              <a:rPr lang="zh-CN" altLang="zh-CN" sz="2400" b="1">
                <a:solidFill>
                  <a:srgbClr val="FF0000"/>
                </a:solidFill>
                <a:latin typeface="微软雅黑" panose="020B0503020204020204" pitchFamily="34" charset="-122"/>
                <a:ea typeface="微软雅黑" panose="020B0503020204020204" pitchFamily="34" charset="-122"/>
              </a:rPr>
              <a:t>的外角，</a:t>
            </a:r>
            <a:endParaRPr lang="zh-CN" altLang="zh-CN" sz="2400" b="1">
              <a:solidFill>
                <a:srgbClr val="FF0000"/>
              </a:solidFill>
              <a:latin typeface="微软雅黑" panose="020B0503020204020204" pitchFamily="34" charset="-122"/>
              <a:ea typeface="微软雅黑" panose="020B0503020204020204" pitchFamily="34" charset="-122"/>
            </a:endParaRPr>
          </a:p>
          <a:p>
            <a:pPr>
              <a:lnSpc>
                <a:spcPct val="114000"/>
              </a:lnSpc>
            </a:pP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AOB=2</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D=60°,</a:t>
            </a:r>
            <a:endParaRPr lang="zh-CN" altLang="zh-CN" sz="2400" b="1">
              <a:solidFill>
                <a:srgbClr val="FF0000"/>
              </a:solidFill>
              <a:latin typeface="微软雅黑" panose="020B0503020204020204" pitchFamily="34" charset="-122"/>
              <a:ea typeface="微软雅黑" panose="020B0503020204020204" pitchFamily="34" charset="-122"/>
            </a:endParaRPr>
          </a:p>
        </p:txBody>
      </p:sp>
      <p:sp>
        <p:nvSpPr>
          <p:cNvPr id="8" name="矩形 7"/>
          <p:cNvSpPr>
            <a:spLocks noChangeArrowheads="1"/>
          </p:cNvSpPr>
          <p:nvPr/>
        </p:nvSpPr>
        <p:spPr bwMode="auto">
          <a:xfrm>
            <a:off x="1482725" y="4943475"/>
            <a:ext cx="5662613" cy="935038"/>
          </a:xfrm>
          <a:prstGeom prst="rect">
            <a:avLst/>
          </a:prstGeom>
          <a:noFill/>
          <a:ln w="9525">
            <a:noFill/>
            <a:miter lim="800000"/>
          </a:ln>
        </p:spPr>
        <p:txBody>
          <a:bodyPr>
            <a:spAutoFit/>
          </a:bodyPr>
          <a:lstStyle/>
          <a:p>
            <a:pPr>
              <a:lnSpc>
                <a:spcPct val="114000"/>
              </a:lnSpc>
            </a:pPr>
            <a:r>
              <a:rPr lang="zh-CN" altLang="zh-CN" sz="2400" b="1">
                <a:solidFill>
                  <a:srgbClr val="FF0000"/>
                </a:solidFill>
                <a:latin typeface="微软雅黑" panose="020B0503020204020204" pitchFamily="34" charset="-122"/>
                <a:ea typeface="微软雅黑" panose="020B0503020204020204" pitchFamily="34" charset="-122"/>
              </a:rPr>
              <a:t>在 △</a:t>
            </a:r>
            <a:r>
              <a:rPr lang="en-US" altLang="zh-CN" sz="2400" b="1">
                <a:solidFill>
                  <a:srgbClr val="FF0000"/>
                </a:solidFill>
                <a:latin typeface="微软雅黑" panose="020B0503020204020204" pitchFamily="34" charset="-122"/>
                <a:ea typeface="微软雅黑" panose="020B0503020204020204" pitchFamily="34" charset="-122"/>
              </a:rPr>
              <a:t>OAB</a:t>
            </a:r>
            <a:r>
              <a:rPr lang="zh-CN" altLang="zh-CN" sz="2400" b="1">
                <a:solidFill>
                  <a:srgbClr val="FF0000"/>
                </a:solidFill>
                <a:latin typeface="微软雅黑" panose="020B0503020204020204" pitchFamily="34" charset="-122"/>
                <a:ea typeface="微软雅黑" panose="020B0503020204020204" pitchFamily="34" charset="-122"/>
              </a:rPr>
              <a:t>中，∠</a:t>
            </a:r>
            <a:r>
              <a:rPr lang="en-US" altLang="zh-CN" sz="2400" b="1">
                <a:solidFill>
                  <a:srgbClr val="FF0000"/>
                </a:solidFill>
                <a:latin typeface="微软雅黑" panose="020B0503020204020204" pitchFamily="34" charset="-122"/>
                <a:ea typeface="微软雅黑" panose="020B0503020204020204" pitchFamily="34" charset="-122"/>
              </a:rPr>
              <a:t>A=30</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AOB=60</a:t>
            </a:r>
            <a:r>
              <a:rPr lang="zh-CN" altLang="zh-CN" sz="2400" b="1">
                <a:solidFill>
                  <a:srgbClr val="FF0000"/>
                </a:solidFill>
                <a:latin typeface="微软雅黑" panose="020B0503020204020204" pitchFamily="34" charset="-122"/>
                <a:ea typeface="微软雅黑" panose="020B0503020204020204" pitchFamily="34" charset="-122"/>
              </a:rPr>
              <a:t>°，</a:t>
            </a:r>
            <a:endParaRPr lang="zh-CN" altLang="zh-CN" sz="2400" b="1">
              <a:solidFill>
                <a:srgbClr val="FF0000"/>
              </a:solidFill>
              <a:latin typeface="微软雅黑" panose="020B0503020204020204" pitchFamily="34" charset="-122"/>
              <a:ea typeface="微软雅黑" panose="020B0503020204020204" pitchFamily="34" charset="-122"/>
            </a:endParaRPr>
          </a:p>
          <a:p>
            <a:pPr>
              <a:lnSpc>
                <a:spcPct val="114000"/>
              </a:lnSpc>
            </a:pP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ABO=90</a:t>
            </a:r>
            <a:r>
              <a:rPr lang="zh-CN" altLang="zh-CN" sz="2400" b="1">
                <a:solidFill>
                  <a:srgbClr val="FF0000"/>
                </a:solidFill>
                <a:latin typeface="微软雅黑" panose="020B0503020204020204" pitchFamily="34" charset="-122"/>
                <a:ea typeface="微软雅黑" panose="020B0503020204020204" pitchFamily="34" charset="-122"/>
              </a:rPr>
              <a:t>°，即</a:t>
            </a:r>
            <a:r>
              <a:rPr lang="en-US" altLang="zh-CN" sz="2400" b="1">
                <a:solidFill>
                  <a:srgbClr val="FF0000"/>
                </a:solidFill>
                <a:latin typeface="微软雅黑" panose="020B0503020204020204" pitchFamily="34" charset="-122"/>
                <a:ea typeface="微软雅黑" panose="020B0503020204020204" pitchFamily="34" charset="-122"/>
              </a:rPr>
              <a:t>AB </a:t>
            </a:r>
            <a:r>
              <a:rPr lang="zh-CN" altLang="zh-CN" sz="2400" b="1">
                <a:solidFill>
                  <a:srgbClr val="FF0000"/>
                </a:solidFill>
                <a:latin typeface="微软雅黑" panose="020B0503020204020204" pitchFamily="34" charset="-122"/>
                <a:ea typeface="微软雅黑" panose="020B0503020204020204" pitchFamily="34" charset="-122"/>
              </a:rPr>
              <a:t>丄 </a:t>
            </a:r>
            <a:r>
              <a:rPr lang="en-US" altLang="zh-CN" sz="2400" b="1">
                <a:solidFill>
                  <a:srgbClr val="FF0000"/>
                </a:solidFill>
                <a:latin typeface="微软雅黑" panose="020B0503020204020204" pitchFamily="34" charset="-122"/>
                <a:ea typeface="微软雅黑" panose="020B0503020204020204" pitchFamily="34" charset="-122"/>
              </a:rPr>
              <a:t>OB</a:t>
            </a:r>
            <a:r>
              <a:rPr lang="zh-CN" altLang="zh-CN" sz="2400" b="1">
                <a:solidFill>
                  <a:srgbClr val="FF0000"/>
                </a:solidFill>
                <a:latin typeface="微软雅黑" panose="020B0503020204020204" pitchFamily="34" charset="-122"/>
                <a:ea typeface="微软雅黑" panose="020B0503020204020204" pitchFamily="34" charset="-122"/>
              </a:rPr>
              <a:t>，</a:t>
            </a:r>
            <a:endParaRPr lang="zh-CN" altLang="zh-CN" sz="2400" b="1">
              <a:solidFill>
                <a:srgbClr val="FF0000"/>
              </a:solidFill>
              <a:latin typeface="微软雅黑" panose="020B0503020204020204" pitchFamily="34" charset="-122"/>
              <a:ea typeface="微软雅黑" panose="020B0503020204020204" pitchFamily="34" charset="-122"/>
            </a:endParaRPr>
          </a:p>
        </p:txBody>
      </p:sp>
      <p:pic>
        <p:nvPicPr>
          <p:cNvPr id="29705" name="Picture 2" descr="image1"/>
          <p:cNvPicPr>
            <a:picLocks noChangeAspect="1" noChangeArrowheads="1"/>
          </p:cNvPicPr>
          <p:nvPr/>
        </p:nvPicPr>
        <p:blipFill>
          <a:blip r:embed="rId1"/>
          <a:srcRect/>
          <a:stretch>
            <a:fillRect/>
          </a:stretch>
        </p:blipFill>
        <p:spPr bwMode="auto">
          <a:xfrm>
            <a:off x="5229225" y="1692275"/>
            <a:ext cx="3552825" cy="2390775"/>
          </a:xfrm>
          <a:prstGeom prst="rect">
            <a:avLst/>
          </a:prstGeom>
          <a:noFill/>
          <a:ln w="9525">
            <a:noFill/>
            <a:miter lim="800000"/>
            <a:headEnd/>
            <a:tailEnd/>
          </a:ln>
        </p:spPr>
      </p:pic>
      <p:cxnSp>
        <p:nvCxnSpPr>
          <p:cNvPr id="10" name="直接连接符 9"/>
          <p:cNvCxnSpPr/>
          <p:nvPr/>
        </p:nvCxnSpPr>
        <p:spPr>
          <a:xfrm flipV="1">
            <a:off x="6581775" y="2041525"/>
            <a:ext cx="339725" cy="97790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矩形 1"/>
          <p:cNvSpPr>
            <a:spLocks noChangeArrowheads="1"/>
          </p:cNvSpPr>
          <p:nvPr/>
        </p:nvSpPr>
        <p:spPr bwMode="auto">
          <a:xfrm>
            <a:off x="3370263" y="679450"/>
            <a:ext cx="5699125" cy="3459163"/>
          </a:xfrm>
          <a:prstGeom prst="rect">
            <a:avLst/>
          </a:prstGeom>
          <a:noFill/>
          <a:ln w="9525">
            <a:noFill/>
            <a:miter lim="800000"/>
          </a:ln>
        </p:spPr>
        <p:txBody>
          <a:bodyPr>
            <a:spAutoFit/>
          </a:bodyPr>
          <a:lstStyle/>
          <a:p>
            <a:pPr>
              <a:lnSpc>
                <a:spcPct val="114000"/>
              </a:lnSpc>
            </a:pPr>
            <a:r>
              <a:rPr lang="en-US" altLang="zh-CN" sz="2400" b="1">
                <a:latin typeface="微软雅黑" panose="020B0503020204020204" pitchFamily="34" charset="-122"/>
                <a:ea typeface="微软雅黑" panose="020B0503020204020204" pitchFamily="34" charset="-122"/>
              </a:rPr>
              <a:t>1.</a:t>
            </a:r>
            <a:r>
              <a:rPr lang="zh-CN" altLang="zh-CN" sz="2400" b="1">
                <a:latin typeface="微软雅黑" panose="020B0503020204020204" pitchFamily="34" charset="-122"/>
                <a:ea typeface="微软雅黑" panose="020B0503020204020204" pitchFamily="34" charset="-122"/>
              </a:rPr>
              <a:t>如图，己知△</a:t>
            </a:r>
            <a:r>
              <a:rPr lang="en-US" altLang="zh-CN" sz="2400" b="1">
                <a:latin typeface="微软雅黑" panose="020B0503020204020204" pitchFamily="34" charset="-122"/>
                <a:ea typeface="微软雅黑" panose="020B0503020204020204" pitchFamily="34" charset="-122"/>
              </a:rPr>
              <a:t>ABC</a:t>
            </a:r>
            <a:r>
              <a:rPr lang="zh-CN" altLang="zh-CN" sz="2400" b="1">
                <a:latin typeface="微软雅黑" panose="020B0503020204020204" pitchFamily="34" charset="-122"/>
                <a:ea typeface="微软雅黑" panose="020B0503020204020204" pitchFamily="34" charset="-122"/>
              </a:rPr>
              <a:t>中，</a:t>
            </a:r>
            <a:r>
              <a:rPr lang="en-US" altLang="zh-CN" sz="2400" b="1">
                <a:latin typeface="微软雅黑" panose="020B0503020204020204" pitchFamily="34" charset="-122"/>
                <a:ea typeface="微软雅黑" panose="020B0503020204020204" pitchFamily="34" charset="-122"/>
              </a:rPr>
              <a:t>AB=3</a:t>
            </a: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AC=4</a:t>
            </a: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BC=5</a:t>
            </a:r>
            <a:r>
              <a:rPr lang="zh-CN" altLang="zh-CN" sz="2400" b="1">
                <a:latin typeface="微软雅黑" panose="020B0503020204020204" pitchFamily="34" charset="-122"/>
                <a:ea typeface="微软雅黑" panose="020B0503020204020204" pitchFamily="34" charset="-122"/>
              </a:rPr>
              <a:t>，作∠</a:t>
            </a:r>
            <a:r>
              <a:rPr lang="en-US" altLang="zh-CN" sz="2400" b="1">
                <a:latin typeface="微软雅黑" panose="020B0503020204020204" pitchFamily="34" charset="-122"/>
                <a:ea typeface="微软雅黑" panose="020B0503020204020204" pitchFamily="34" charset="-122"/>
              </a:rPr>
              <a:t>ABC</a:t>
            </a:r>
            <a:r>
              <a:rPr lang="zh-CN" altLang="zh-CN" sz="2400" b="1">
                <a:latin typeface="微软雅黑" panose="020B0503020204020204" pitchFamily="34" charset="-122"/>
                <a:ea typeface="微软雅黑" panose="020B0503020204020204" pitchFamily="34" charset="-122"/>
              </a:rPr>
              <a:t>的角平分线交</a:t>
            </a:r>
            <a:r>
              <a:rPr lang="en-US" altLang="zh-CN" sz="2400" b="1">
                <a:latin typeface="微软雅黑" panose="020B0503020204020204" pitchFamily="34" charset="-122"/>
                <a:ea typeface="微软雅黑" panose="020B0503020204020204" pitchFamily="34" charset="-122"/>
              </a:rPr>
              <a:t>AC</a:t>
            </a:r>
            <a:r>
              <a:rPr lang="zh-CN" altLang="zh-CN" sz="2400" b="1">
                <a:latin typeface="微软雅黑" panose="020B0503020204020204" pitchFamily="34" charset="-122"/>
                <a:ea typeface="微软雅黑" panose="020B0503020204020204" pitchFamily="34" charset="-122"/>
              </a:rPr>
              <a:t>于</a:t>
            </a:r>
            <a:r>
              <a:rPr lang="en-US" altLang="zh-CN" sz="2400" b="1">
                <a:latin typeface="微软雅黑" panose="020B0503020204020204" pitchFamily="34" charset="-122"/>
                <a:ea typeface="微软雅黑" panose="020B0503020204020204" pitchFamily="34" charset="-122"/>
              </a:rPr>
              <a:t>D</a:t>
            </a:r>
            <a:r>
              <a:rPr lang="zh-CN" altLang="zh-CN" sz="2400" b="1">
                <a:latin typeface="微软雅黑" panose="020B0503020204020204" pitchFamily="34" charset="-122"/>
                <a:ea typeface="微软雅黑" panose="020B0503020204020204" pitchFamily="34" charset="-122"/>
              </a:rPr>
              <a:t>，以</a:t>
            </a:r>
            <a:r>
              <a:rPr lang="en-US" altLang="zh-CN" sz="2400" b="1">
                <a:latin typeface="微软雅黑" panose="020B0503020204020204" pitchFamily="34" charset="-122"/>
                <a:ea typeface="微软雅黑" panose="020B0503020204020204" pitchFamily="34" charset="-122"/>
              </a:rPr>
              <a:t>D</a:t>
            </a:r>
            <a:r>
              <a:rPr lang="zh-CN" altLang="zh-CN" sz="2400" b="1">
                <a:latin typeface="微软雅黑" panose="020B0503020204020204" pitchFamily="34" charset="-122"/>
                <a:ea typeface="微软雅黑" panose="020B0503020204020204" pitchFamily="34" charset="-122"/>
              </a:rPr>
              <a:t>为圆心，</a:t>
            </a:r>
            <a:r>
              <a:rPr lang="en-US" altLang="zh-CN" sz="2400" b="1">
                <a:latin typeface="微软雅黑" panose="020B0503020204020204" pitchFamily="34" charset="-122"/>
                <a:ea typeface="微软雅黑" panose="020B0503020204020204" pitchFamily="34" charset="-122"/>
              </a:rPr>
              <a:t>DA</a:t>
            </a:r>
            <a:r>
              <a:rPr lang="zh-CN" altLang="zh-CN" sz="2400" b="1">
                <a:latin typeface="微软雅黑" panose="020B0503020204020204" pitchFamily="34" charset="-122"/>
                <a:ea typeface="微软雅黑" panose="020B0503020204020204" pitchFamily="34" charset="-122"/>
              </a:rPr>
              <a:t>为半径作圆，与射线交于点</a:t>
            </a:r>
            <a:r>
              <a:rPr lang="en-US" altLang="zh-CN" sz="2400" b="1">
                <a:latin typeface="微软雅黑" panose="020B0503020204020204" pitchFamily="34" charset="-122"/>
                <a:ea typeface="微软雅黑" panose="020B0503020204020204" pitchFamily="34" charset="-122"/>
              </a:rPr>
              <a:t>E</a:t>
            </a: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F.</a:t>
            </a:r>
            <a:r>
              <a:rPr lang="zh-CN" altLang="zh-CN" sz="2400" b="1">
                <a:latin typeface="微软雅黑" panose="020B0503020204020204" pitchFamily="34" charset="-122"/>
                <a:ea typeface="微软雅黑" panose="020B0503020204020204" pitchFamily="34" charset="-122"/>
              </a:rPr>
              <a:t>有下列结论：①△</a:t>
            </a:r>
            <a:r>
              <a:rPr lang="en-US" altLang="zh-CN" sz="2400" b="1">
                <a:latin typeface="微软雅黑" panose="020B0503020204020204" pitchFamily="34" charset="-122"/>
                <a:ea typeface="微软雅黑" panose="020B0503020204020204" pitchFamily="34" charset="-122"/>
              </a:rPr>
              <a:t>ABC</a:t>
            </a:r>
            <a:r>
              <a:rPr lang="zh-CN" altLang="zh-CN" sz="2400" b="1">
                <a:latin typeface="微软雅黑" panose="020B0503020204020204" pitchFamily="34" charset="-122"/>
                <a:ea typeface="微软雅黑" panose="020B0503020204020204" pitchFamily="34" charset="-122"/>
              </a:rPr>
              <a:t>是直角三角形；②⊙</a:t>
            </a:r>
            <a:r>
              <a:rPr lang="en-US" altLang="zh-CN" sz="2400" b="1">
                <a:latin typeface="微软雅黑" panose="020B0503020204020204" pitchFamily="34" charset="-122"/>
                <a:ea typeface="微软雅黑" panose="020B0503020204020204" pitchFamily="34" charset="-122"/>
              </a:rPr>
              <a:t>D</a:t>
            </a:r>
            <a:r>
              <a:rPr lang="zh-CN" altLang="zh-CN" sz="2400" b="1">
                <a:latin typeface="微软雅黑" panose="020B0503020204020204" pitchFamily="34" charset="-122"/>
                <a:ea typeface="微软雅黑" panose="020B0503020204020204" pitchFamily="34" charset="-122"/>
              </a:rPr>
              <a:t>与直线</a:t>
            </a:r>
            <a:r>
              <a:rPr lang="en-US" altLang="zh-CN" sz="2400" b="1">
                <a:latin typeface="微软雅黑" panose="020B0503020204020204" pitchFamily="34" charset="-122"/>
                <a:ea typeface="微软雅黑" panose="020B0503020204020204" pitchFamily="34" charset="-122"/>
              </a:rPr>
              <a:t>BC</a:t>
            </a:r>
            <a:r>
              <a:rPr lang="zh-CN" altLang="zh-CN" sz="2400" b="1">
                <a:latin typeface="微软雅黑" panose="020B0503020204020204" pitchFamily="34" charset="-122"/>
                <a:ea typeface="微软雅黑" panose="020B0503020204020204" pitchFamily="34" charset="-122"/>
              </a:rPr>
              <a:t>相切；③点</a:t>
            </a:r>
            <a:r>
              <a:rPr lang="en-US" altLang="zh-CN" sz="2400" b="1">
                <a:latin typeface="微软雅黑" panose="020B0503020204020204" pitchFamily="34" charset="-122"/>
                <a:ea typeface="微软雅黑" panose="020B0503020204020204" pitchFamily="34" charset="-122"/>
              </a:rPr>
              <a:t>E</a:t>
            </a:r>
            <a:r>
              <a:rPr lang="zh-CN" altLang="zh-CN" sz="2400" b="1">
                <a:latin typeface="微软雅黑" panose="020B0503020204020204" pitchFamily="34" charset="-122"/>
                <a:ea typeface="微软雅黑" panose="020B0503020204020204" pitchFamily="34" charset="-122"/>
              </a:rPr>
              <a:t>是线段</a:t>
            </a:r>
            <a:r>
              <a:rPr lang="en-US" altLang="zh-CN" sz="2400" b="1">
                <a:latin typeface="微软雅黑" panose="020B0503020204020204" pitchFamily="34" charset="-122"/>
                <a:ea typeface="微软雅黑" panose="020B0503020204020204" pitchFamily="34" charset="-122"/>
              </a:rPr>
              <a:t>BF</a:t>
            </a:r>
            <a:r>
              <a:rPr lang="zh-CN" altLang="zh-CN" sz="2400" b="1">
                <a:latin typeface="微软雅黑" panose="020B0503020204020204" pitchFamily="34" charset="-122"/>
                <a:ea typeface="微软雅黑" panose="020B0503020204020204" pitchFamily="34" charset="-122"/>
              </a:rPr>
              <a:t>的黄金分割点；④</a:t>
            </a:r>
            <a:r>
              <a:rPr lang="en-US" altLang="zh-CN" sz="2400" b="1">
                <a:latin typeface="微软雅黑" panose="020B0503020204020204" pitchFamily="34" charset="-122"/>
                <a:ea typeface="微软雅黑" panose="020B0503020204020204" pitchFamily="34" charset="-122"/>
              </a:rPr>
              <a:t>tan</a:t>
            </a: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CDF=2.</a:t>
            </a:r>
            <a:endParaRPr lang="zh-CN" altLang="zh-CN" sz="2400" b="1">
              <a:latin typeface="微软雅黑" panose="020B0503020204020204" pitchFamily="34" charset="-122"/>
              <a:ea typeface="微软雅黑" panose="020B0503020204020204" pitchFamily="34" charset="-122"/>
            </a:endParaRPr>
          </a:p>
          <a:p>
            <a:pPr>
              <a:lnSpc>
                <a:spcPct val="114000"/>
              </a:lnSpc>
            </a:pPr>
            <a:r>
              <a:rPr lang="zh-CN" altLang="zh-CN" sz="2400" b="1">
                <a:latin typeface="微软雅黑" panose="020B0503020204020204" pitchFamily="34" charset="-122"/>
                <a:ea typeface="微软雅黑" panose="020B0503020204020204" pitchFamily="34" charset="-122"/>
              </a:rPr>
              <a:t>其中正确的结论有（</a:t>
            </a:r>
            <a:r>
              <a:rPr lang="en-US" altLang="zh-CN" sz="2400" b="1">
                <a:latin typeface="微软雅黑" panose="020B0503020204020204" pitchFamily="34" charset="-122"/>
                <a:ea typeface="微软雅黑" panose="020B0503020204020204" pitchFamily="34" charset="-122"/>
              </a:rPr>
              <a:t>	</a:t>
            </a:r>
            <a:r>
              <a:rPr lang="zh-CN" altLang="zh-CN" sz="2400" b="1">
                <a:latin typeface="微软雅黑" panose="020B0503020204020204" pitchFamily="34" charset="-122"/>
                <a:ea typeface="微软雅黑" panose="020B0503020204020204" pitchFamily="34" charset="-122"/>
              </a:rPr>
              <a:t>）</a:t>
            </a:r>
            <a:endParaRPr lang="zh-CN" altLang="zh-CN" sz="2400" b="1">
              <a:latin typeface="微软雅黑" panose="020B0503020204020204" pitchFamily="34" charset="-122"/>
              <a:ea typeface="微软雅黑" panose="020B0503020204020204" pitchFamily="34" charset="-122"/>
            </a:endParaRPr>
          </a:p>
          <a:p>
            <a:pPr>
              <a:lnSpc>
                <a:spcPct val="114000"/>
              </a:lnSpc>
            </a:pPr>
            <a:r>
              <a:rPr lang="en-US" altLang="zh-CN" sz="2400" b="1">
                <a:latin typeface="微软雅黑" panose="020B0503020204020204" pitchFamily="34" charset="-122"/>
                <a:ea typeface="微软雅黑" panose="020B0503020204020204" pitchFamily="34" charset="-122"/>
              </a:rPr>
              <a:t>A.4 </a:t>
            </a:r>
            <a:r>
              <a:rPr lang="zh-CN" altLang="zh-CN" sz="2400" b="1">
                <a:latin typeface="微软雅黑" panose="020B0503020204020204" pitchFamily="34" charset="-122"/>
                <a:ea typeface="微软雅黑" panose="020B0503020204020204" pitchFamily="34" charset="-122"/>
              </a:rPr>
              <a:t>个</a:t>
            </a:r>
            <a:r>
              <a:rPr lang="en-US" altLang="zh-CN" sz="2400" b="1">
                <a:latin typeface="微软雅黑" panose="020B0503020204020204" pitchFamily="34" charset="-122"/>
                <a:ea typeface="微软雅黑" panose="020B0503020204020204" pitchFamily="34" charset="-122"/>
              </a:rPr>
              <a:t> </a:t>
            </a:r>
            <a:r>
              <a:rPr lang="zh-CN" altLang="zh-CN" sz="2400" b="1">
                <a:latin typeface="微软雅黑" panose="020B0503020204020204" pitchFamily="34" charset="-122"/>
                <a:ea typeface="微软雅黑" panose="020B0503020204020204" pitchFamily="34" charset="-122"/>
              </a:rPr>
              <a:t> </a:t>
            </a:r>
            <a:r>
              <a:rPr lang="en-US" altLang="zh-CN" sz="2400" b="1">
                <a:latin typeface="微软雅黑" panose="020B0503020204020204" pitchFamily="34" charset="-122"/>
                <a:ea typeface="微软雅黑" panose="020B0503020204020204" pitchFamily="34" charset="-122"/>
              </a:rPr>
              <a:t>B.3</a:t>
            </a:r>
            <a:r>
              <a:rPr lang="zh-CN" altLang="zh-CN" sz="2400" b="1">
                <a:latin typeface="微软雅黑" panose="020B0503020204020204" pitchFamily="34" charset="-122"/>
                <a:ea typeface="微软雅黑" panose="020B0503020204020204" pitchFamily="34" charset="-122"/>
              </a:rPr>
              <a:t>个</a:t>
            </a:r>
            <a:r>
              <a:rPr lang="en-US" altLang="zh-CN" sz="2400" b="1">
                <a:latin typeface="微软雅黑" panose="020B0503020204020204" pitchFamily="34" charset="-122"/>
                <a:ea typeface="微软雅黑" panose="020B0503020204020204" pitchFamily="34" charset="-122"/>
              </a:rPr>
              <a:t>   C.2</a:t>
            </a:r>
            <a:r>
              <a:rPr lang="zh-CN" altLang="zh-CN" sz="2400" b="1">
                <a:latin typeface="微软雅黑" panose="020B0503020204020204" pitchFamily="34" charset="-122"/>
                <a:ea typeface="微软雅黑" panose="020B0503020204020204" pitchFamily="34" charset="-122"/>
              </a:rPr>
              <a:t>个</a:t>
            </a:r>
            <a:r>
              <a:rPr lang="en-US" altLang="zh-CN" sz="2400" b="1">
                <a:latin typeface="微软雅黑" panose="020B0503020204020204" pitchFamily="34" charset="-122"/>
                <a:ea typeface="微软雅黑" panose="020B0503020204020204" pitchFamily="34" charset="-122"/>
              </a:rPr>
              <a:t>   D.1</a:t>
            </a:r>
            <a:r>
              <a:rPr lang="zh-CN" altLang="zh-CN" sz="2400" b="1">
                <a:latin typeface="微软雅黑" panose="020B0503020204020204" pitchFamily="34" charset="-122"/>
                <a:ea typeface="微软雅黑" panose="020B0503020204020204" pitchFamily="34" charset="-122"/>
              </a:rPr>
              <a:t>个</a:t>
            </a:r>
            <a:endParaRPr lang="zh-CN" altLang="zh-CN" sz="2400" b="1">
              <a:latin typeface="微软雅黑" panose="020B0503020204020204" pitchFamily="34" charset="-122"/>
              <a:ea typeface="微软雅黑" panose="020B0503020204020204" pitchFamily="34" charset="-122"/>
            </a:endParaRPr>
          </a:p>
        </p:txBody>
      </p:sp>
      <p:pic>
        <p:nvPicPr>
          <p:cNvPr id="1049" name="Picture 2"/>
          <p:cNvPicPr>
            <a:picLocks noChangeAspect="1" noChangeArrowheads="1"/>
          </p:cNvPicPr>
          <p:nvPr/>
        </p:nvPicPr>
        <p:blipFill>
          <a:blip r:embed="rId1"/>
          <a:srcRect/>
          <a:stretch>
            <a:fillRect/>
          </a:stretch>
        </p:blipFill>
        <p:spPr bwMode="auto">
          <a:xfrm>
            <a:off x="573088" y="1812925"/>
            <a:ext cx="2241550" cy="2079625"/>
          </a:xfrm>
          <a:prstGeom prst="rect">
            <a:avLst/>
          </a:prstGeom>
          <a:noFill/>
          <a:ln w="9525">
            <a:noFill/>
            <a:miter lim="800000"/>
            <a:headEnd/>
            <a:tailEnd/>
          </a:ln>
        </p:spPr>
      </p:pic>
      <p:grpSp>
        <p:nvGrpSpPr>
          <p:cNvPr id="1050" name="组合 3"/>
          <p:cNvGrpSpPr/>
          <p:nvPr/>
        </p:nvGrpSpPr>
        <p:grpSpPr bwMode="auto">
          <a:xfrm>
            <a:off x="266700" y="703263"/>
            <a:ext cx="2809875" cy="731837"/>
            <a:chOff x="4762500" y="1227873"/>
            <a:chExt cx="3152775" cy="820002"/>
          </a:xfrm>
        </p:grpSpPr>
        <p:sp>
          <p:nvSpPr>
            <p:cNvPr id="5" name="圆角矩形 4"/>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058" name="组合 6"/>
            <p:cNvGrpSpPr/>
            <p:nvPr/>
          </p:nvGrpSpPr>
          <p:grpSpPr bwMode="auto">
            <a:xfrm rot="0">
              <a:off x="4897451" y="1300979"/>
              <a:ext cx="515326" cy="672163"/>
              <a:chOff x="10325100" y="303213"/>
              <a:chExt cx="912815" cy="1190625"/>
            </a:xfrm>
          </p:grpSpPr>
          <p:sp>
            <p:nvSpPr>
              <p:cNvPr id="1060"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1061"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1062"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1063"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1064"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1065"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1066"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1067"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1068"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1051" name="文本框 17"/>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拓展提升</a:t>
            </a:r>
            <a:endParaRPr lang="zh-CN" altLang="en-US" sz="2800" b="1">
              <a:solidFill>
                <a:srgbClr val="DB2232"/>
              </a:solidFill>
              <a:latin typeface="微软雅黑" panose="020B0503020204020204" pitchFamily="34" charset="-122"/>
              <a:ea typeface="微软雅黑" panose="020B0503020204020204" pitchFamily="34" charset="-122"/>
            </a:endParaRPr>
          </a:p>
        </p:txBody>
      </p:sp>
      <p:grpSp>
        <p:nvGrpSpPr>
          <p:cNvPr id="6" name="组合 5"/>
          <p:cNvGrpSpPr/>
          <p:nvPr/>
        </p:nvGrpSpPr>
        <p:grpSpPr bwMode="auto">
          <a:xfrm>
            <a:off x="169863" y="4237038"/>
            <a:ext cx="8528050" cy="2617787"/>
            <a:chOff x="169347" y="4237060"/>
            <a:chExt cx="8528085" cy="2618409"/>
          </a:xfrm>
        </p:grpSpPr>
        <p:sp>
          <p:nvSpPr>
            <p:cNvPr id="1055" name="Rectangle 4"/>
            <p:cNvSpPr>
              <a:spLocks noChangeArrowheads="1"/>
            </p:cNvSpPr>
            <p:nvPr/>
          </p:nvSpPr>
          <p:spPr bwMode="auto">
            <a:xfrm>
              <a:off x="169347" y="4237060"/>
              <a:ext cx="8528085" cy="2618409"/>
            </a:xfrm>
            <a:prstGeom prst="rect">
              <a:avLst/>
            </a:prstGeom>
            <a:noFill/>
            <a:ln w="9525">
              <a:noFill/>
              <a:miter lim="800000"/>
            </a:ln>
          </p:spPr>
          <p:txBody>
            <a:bodyPr anchor="ctr">
              <a:spAutoFit/>
            </a:bodyPr>
            <a:lstStyle/>
            <a:p>
              <a:pPr>
                <a:lnSpc>
                  <a:spcPct val="114000"/>
                </a:lnSpc>
              </a:pPr>
              <a:r>
                <a:rPr lang="zh-CN" altLang="en-US" sz="2400" b="1">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分析</a:t>
              </a:r>
              <a:r>
                <a:rPr lang="en-US" altLang="zh-CN" sz="2400" b="1">
                  <a:solidFill>
                    <a:srgbClr val="00B0F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由勾股定理的逆定理得出①正确；由角乎分线的性质定理得出②正确；由全等三角形的性质得出</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MB= AB=3</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，证明△</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CDM0△CBA</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，得出对应边成比例求出</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DM</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，根据勾股定理得出</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BD</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，求出</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EF</a:t>
              </a:r>
              <a:r>
                <a:rPr lang="en-US" altLang="zh-CN" sz="2400" b="1" baseline="300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=BF·B E</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，得出③正确；由</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tan∠CDF=tan∠ADB=       =2</a:t>
              </a:r>
              <a:r>
                <a:rPr lang="zh-CN"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，得出④正确，即可得出结论</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14000"/>
                </a:lnSpc>
              </a:pPr>
              <a:endParaRPr lang="en-US" altLang="zh-CN" sz="2400" b="1">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047" name="Object 23"/>
            <p:cNvGraphicFramePr>
              <a:graphicFrameLocks noChangeAspect="1"/>
            </p:cNvGraphicFramePr>
            <p:nvPr/>
          </p:nvGraphicFramePr>
          <p:xfrm>
            <a:off x="3540644" y="5890436"/>
            <a:ext cx="457928" cy="605647"/>
          </p:xfrm>
          <a:graphic>
            <a:graphicData uri="http://schemas.openxmlformats.org/presentationml/2006/ole">
              <mc:AlternateContent xmlns:mc="http://schemas.openxmlformats.org/markup-compatibility/2006">
                <mc:Choice xmlns:v="urn:schemas-microsoft-com:vml" Requires="v">
                  <p:oleObj spid="_x0000_s1025" name="Equation" r:id="rId2" imgW="7010400" imgH="9448800" progId="">
                    <p:embed/>
                  </p:oleObj>
                </mc:Choice>
                <mc:Fallback>
                  <p:oleObj name="Equation" r:id="rId2" imgW="7010400" imgH="9448800" progId="">
                    <p:embed/>
                    <p:pic>
                      <p:nvPicPr>
                        <p:cNvPr id="0" name="图片 1024"/>
                        <p:cNvPicPr>
                          <a:picLocks noChangeAspect="1"/>
                        </p:cNvPicPr>
                        <p:nvPr/>
                      </p:nvPicPr>
                      <p:blipFill>
                        <a:blip r:embed="rId3"/>
                        <a:stretch>
                          <a:fillRect/>
                        </a:stretch>
                      </p:blipFill>
                      <p:spPr>
                        <a:xfrm>
                          <a:off x="3540644" y="5890436"/>
                          <a:ext cx="457928" cy="605647"/>
                        </a:xfrm>
                        <a:prstGeom prst="rect">
                          <a:avLst/>
                        </a:prstGeom>
                        <a:noFill/>
                        <a:ln w="9525">
                          <a:noFill/>
                        </a:ln>
                      </p:spPr>
                    </p:pic>
                  </p:oleObj>
                </mc:Fallback>
              </mc:AlternateContent>
            </a:graphicData>
          </a:graphic>
        </p:graphicFrame>
      </p:grpSp>
      <p:cxnSp>
        <p:nvCxnSpPr>
          <p:cNvPr id="8" name="直接连接符 7"/>
          <p:cNvCxnSpPr/>
          <p:nvPr/>
        </p:nvCxnSpPr>
        <p:spPr>
          <a:xfrm flipV="1">
            <a:off x="1350963" y="2711450"/>
            <a:ext cx="457200" cy="350838"/>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Box 8"/>
          <p:cNvSpPr txBox="1">
            <a:spLocks noChangeArrowheads="1"/>
          </p:cNvSpPr>
          <p:nvPr/>
        </p:nvSpPr>
        <p:spPr bwMode="auto">
          <a:xfrm>
            <a:off x="6432550" y="3182938"/>
            <a:ext cx="595313" cy="461962"/>
          </a:xfrm>
          <a:prstGeom prst="rect">
            <a:avLst/>
          </a:prstGeom>
          <a:noFill/>
          <a:ln w="9525">
            <a:noFill/>
            <a:miter lim="800000"/>
          </a:ln>
        </p:spPr>
        <p:txBody>
          <a:bodyPr>
            <a:spAutoFit/>
          </a:bodyPr>
          <a:lstStyle/>
          <a:p>
            <a:r>
              <a:rPr lang="en-US" altLang="zh-CN" sz="2400" b="1">
                <a:solidFill>
                  <a:srgbClr val="FF0000"/>
                </a:solidFill>
              </a:rPr>
              <a:t>A</a:t>
            </a:r>
            <a:endParaRPr lang="zh-CN" altLang="en-US"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组合 3"/>
          <p:cNvGrpSpPr/>
          <p:nvPr/>
        </p:nvGrpSpPr>
        <p:grpSpPr bwMode="auto">
          <a:xfrm>
            <a:off x="266700" y="703263"/>
            <a:ext cx="2809875" cy="731837"/>
            <a:chOff x="4762500" y="1227873"/>
            <a:chExt cx="3152775" cy="820002"/>
          </a:xfrm>
        </p:grpSpPr>
        <p:sp>
          <p:nvSpPr>
            <p:cNvPr id="5" name="圆角矩形 4"/>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2777" name="组合 6"/>
            <p:cNvGrpSpPr/>
            <p:nvPr/>
          </p:nvGrpSpPr>
          <p:grpSpPr bwMode="auto">
            <a:xfrm rot="0">
              <a:off x="4897451" y="1300979"/>
              <a:ext cx="515326" cy="672163"/>
              <a:chOff x="10325100" y="303213"/>
              <a:chExt cx="912815" cy="1190625"/>
            </a:xfrm>
          </p:grpSpPr>
          <p:sp>
            <p:nvSpPr>
              <p:cNvPr id="32779"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32780"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32781"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32782"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32783"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32784"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32785"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32786"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32787"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32770" name="文本框 17"/>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拓展提升</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32771" name="矩形 1"/>
          <p:cNvSpPr>
            <a:spLocks noChangeArrowheads="1"/>
          </p:cNvSpPr>
          <p:nvPr/>
        </p:nvSpPr>
        <p:spPr bwMode="auto">
          <a:xfrm>
            <a:off x="546100" y="1722438"/>
            <a:ext cx="8108950" cy="2197100"/>
          </a:xfrm>
          <a:prstGeom prst="rect">
            <a:avLst/>
          </a:prstGeom>
          <a:noFill/>
          <a:ln w="9525">
            <a:noFill/>
            <a:miter lim="800000"/>
          </a:ln>
        </p:spPr>
        <p:txBody>
          <a:bodyPr>
            <a:spAutoFit/>
          </a:bodyPr>
          <a:lstStyle/>
          <a:p>
            <a:pPr>
              <a:lnSpc>
                <a:spcPct val="114000"/>
              </a:lnSpc>
            </a:pPr>
            <a:r>
              <a:rPr lang="en-US" altLang="zh-CN" sz="2400" b="1">
                <a:latin typeface="微软雅黑" panose="020B0503020204020204" pitchFamily="34" charset="-122"/>
                <a:ea typeface="微软雅黑" panose="020B0503020204020204" pitchFamily="34" charset="-122"/>
              </a:rPr>
              <a:t>2.</a:t>
            </a:r>
            <a:r>
              <a:rPr lang="zh-CN" altLang="zh-CN" sz="2400" b="1">
                <a:latin typeface="微软雅黑" panose="020B0503020204020204" pitchFamily="34" charset="-122"/>
                <a:ea typeface="微软雅黑" panose="020B0503020204020204" pitchFamily="34" charset="-122"/>
              </a:rPr>
              <a:t>如图，</a:t>
            </a:r>
            <a:r>
              <a:rPr lang="en-US" altLang="zh-CN" sz="2400" b="1">
                <a:latin typeface="微软雅黑" panose="020B0503020204020204" pitchFamily="34" charset="-122"/>
                <a:ea typeface="微软雅黑" panose="020B0503020204020204" pitchFamily="34" charset="-122"/>
              </a:rPr>
              <a:t>AN</a:t>
            </a:r>
            <a:r>
              <a:rPr lang="zh-CN" altLang="zh-CN" sz="2400" b="1">
                <a:latin typeface="微软雅黑" panose="020B0503020204020204" pitchFamily="34" charset="-122"/>
                <a:ea typeface="微软雅黑" panose="020B0503020204020204" pitchFamily="34" charset="-122"/>
              </a:rPr>
              <a:t>是</a:t>
            </a:r>
            <a:r>
              <a:rPr lang="en-US" altLang="zh-CN" sz="2400" b="1">
                <a:latin typeface="微软雅黑" panose="020B0503020204020204" pitchFamily="34" charset="-122"/>
                <a:ea typeface="微软雅黑" panose="020B0503020204020204" pitchFamily="34" charset="-122"/>
              </a:rPr>
              <a:t>⊙M</a:t>
            </a:r>
            <a:r>
              <a:rPr lang="zh-CN" altLang="zh-CN" sz="2400" b="1">
                <a:latin typeface="微软雅黑" panose="020B0503020204020204" pitchFamily="34" charset="-122"/>
                <a:ea typeface="微软雅黑" panose="020B0503020204020204" pitchFamily="34" charset="-122"/>
              </a:rPr>
              <a:t>的直径，</a:t>
            </a:r>
            <a:r>
              <a:rPr lang="en-US" altLang="zh-CN" sz="2400" b="1">
                <a:latin typeface="微软雅黑" panose="020B0503020204020204" pitchFamily="34" charset="-122"/>
                <a:ea typeface="微软雅黑" panose="020B0503020204020204" pitchFamily="34" charset="-122"/>
              </a:rPr>
              <a:t>NB∥x</a:t>
            </a:r>
            <a:r>
              <a:rPr lang="zh-CN" altLang="zh-CN" sz="2400" b="1">
                <a:latin typeface="微软雅黑" panose="020B0503020204020204" pitchFamily="34" charset="-122"/>
                <a:ea typeface="微软雅黑" panose="020B0503020204020204" pitchFamily="34" charset="-122"/>
              </a:rPr>
              <a:t>轴，</a:t>
            </a:r>
            <a:r>
              <a:rPr lang="en-US" altLang="zh-CN" sz="2400" b="1">
                <a:latin typeface="微软雅黑" panose="020B0503020204020204" pitchFamily="34" charset="-122"/>
                <a:ea typeface="微软雅黑" panose="020B0503020204020204" pitchFamily="34" charset="-122"/>
              </a:rPr>
              <a:t>AB</a:t>
            </a:r>
            <a:r>
              <a:rPr lang="zh-CN" altLang="zh-CN" sz="2400" b="1">
                <a:latin typeface="微软雅黑" panose="020B0503020204020204" pitchFamily="34" charset="-122"/>
                <a:ea typeface="微软雅黑" panose="020B0503020204020204" pitchFamily="34" charset="-122"/>
              </a:rPr>
              <a:t>交</a:t>
            </a:r>
            <a:r>
              <a:rPr lang="en-US" altLang="zh-CN" sz="2400" b="1">
                <a:latin typeface="微软雅黑" panose="020B0503020204020204" pitchFamily="34" charset="-122"/>
                <a:ea typeface="微软雅黑" panose="020B0503020204020204" pitchFamily="34" charset="-122"/>
              </a:rPr>
              <a:t>⊙M</a:t>
            </a:r>
            <a:r>
              <a:rPr lang="zh-CN" altLang="zh-CN" sz="2400" b="1">
                <a:latin typeface="微软雅黑" panose="020B0503020204020204" pitchFamily="34" charset="-122"/>
                <a:ea typeface="微软雅黑" panose="020B0503020204020204" pitchFamily="34" charset="-122"/>
              </a:rPr>
              <a:t>于点</a:t>
            </a:r>
            <a:r>
              <a:rPr lang="en-US" altLang="zh-CN" sz="2400" b="1">
                <a:latin typeface="微软雅黑" panose="020B0503020204020204" pitchFamily="34" charset="-122"/>
                <a:ea typeface="微软雅黑" panose="020B0503020204020204" pitchFamily="34" charset="-122"/>
              </a:rPr>
              <a:t>C</a:t>
            </a:r>
            <a:r>
              <a:rPr lang="zh-CN" altLang="zh-CN" sz="2400" b="1">
                <a:latin typeface="微软雅黑" panose="020B0503020204020204" pitchFamily="34" charset="-122"/>
                <a:ea typeface="微软雅黑" panose="020B0503020204020204" pitchFamily="34" charset="-122"/>
              </a:rPr>
              <a:t>．</a:t>
            </a:r>
            <a:endParaRPr lang="zh-CN" altLang="zh-CN" sz="2400" b="1">
              <a:latin typeface="微软雅黑" panose="020B0503020204020204" pitchFamily="34" charset="-122"/>
              <a:ea typeface="微软雅黑" panose="020B0503020204020204" pitchFamily="34" charset="-122"/>
            </a:endParaRPr>
          </a:p>
          <a:p>
            <a:pPr>
              <a:lnSpc>
                <a:spcPct val="114000"/>
              </a:lnSpc>
            </a:pP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1</a:t>
            </a:r>
            <a:r>
              <a:rPr lang="zh-CN" altLang="zh-CN" sz="2400" b="1">
                <a:latin typeface="微软雅黑" panose="020B0503020204020204" pitchFamily="34" charset="-122"/>
                <a:ea typeface="微软雅黑" panose="020B0503020204020204" pitchFamily="34" charset="-122"/>
              </a:rPr>
              <a:t>）若点</a:t>
            </a:r>
            <a:r>
              <a:rPr lang="en-US" altLang="zh-CN" sz="2400" b="1">
                <a:latin typeface="微软雅黑" panose="020B0503020204020204" pitchFamily="34" charset="-122"/>
                <a:ea typeface="微软雅黑" panose="020B0503020204020204" pitchFamily="34" charset="-122"/>
              </a:rPr>
              <a:t>A</a:t>
            </a: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0</a:t>
            </a: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6</a:t>
            </a: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N</a:t>
            </a: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0</a:t>
            </a: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2</a:t>
            </a: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∠ABN=30°</a:t>
            </a:r>
            <a:r>
              <a:rPr lang="zh-CN" altLang="zh-CN" sz="2400" b="1">
                <a:latin typeface="微软雅黑" panose="020B0503020204020204" pitchFamily="34" charset="-122"/>
                <a:ea typeface="微软雅黑" panose="020B0503020204020204" pitchFamily="34" charset="-122"/>
              </a:rPr>
              <a:t>，求点</a:t>
            </a:r>
            <a:r>
              <a:rPr lang="en-US" altLang="zh-CN" sz="2400" b="1">
                <a:latin typeface="微软雅黑" panose="020B0503020204020204" pitchFamily="34" charset="-122"/>
                <a:ea typeface="微软雅黑" panose="020B0503020204020204" pitchFamily="34" charset="-122"/>
              </a:rPr>
              <a:t>B</a:t>
            </a:r>
            <a:r>
              <a:rPr lang="zh-CN" altLang="zh-CN" sz="2400" b="1">
                <a:latin typeface="微软雅黑" panose="020B0503020204020204" pitchFamily="34" charset="-122"/>
                <a:ea typeface="微软雅黑" panose="020B0503020204020204" pitchFamily="34" charset="-122"/>
              </a:rPr>
              <a:t>的坐标；</a:t>
            </a:r>
            <a:endParaRPr lang="zh-CN" altLang="zh-CN" sz="2400" b="1">
              <a:latin typeface="微软雅黑" panose="020B0503020204020204" pitchFamily="34" charset="-122"/>
              <a:ea typeface="微软雅黑" panose="020B0503020204020204" pitchFamily="34" charset="-122"/>
            </a:endParaRPr>
          </a:p>
          <a:p>
            <a:pPr>
              <a:lnSpc>
                <a:spcPct val="114000"/>
              </a:lnSpc>
            </a:pP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2</a:t>
            </a:r>
            <a:r>
              <a:rPr lang="zh-CN" altLang="zh-CN" sz="2400" b="1">
                <a:latin typeface="微软雅黑" panose="020B0503020204020204" pitchFamily="34" charset="-122"/>
                <a:ea typeface="微软雅黑" panose="020B0503020204020204" pitchFamily="34" charset="-122"/>
              </a:rPr>
              <a:t>）若</a:t>
            </a:r>
            <a:r>
              <a:rPr lang="en-US" altLang="zh-CN" sz="2400" b="1">
                <a:latin typeface="微软雅黑" panose="020B0503020204020204" pitchFamily="34" charset="-122"/>
                <a:ea typeface="微软雅黑" panose="020B0503020204020204" pitchFamily="34" charset="-122"/>
              </a:rPr>
              <a:t>D</a:t>
            </a:r>
            <a:r>
              <a:rPr lang="zh-CN" altLang="zh-CN" sz="2400" b="1">
                <a:latin typeface="微软雅黑" panose="020B0503020204020204" pitchFamily="34" charset="-122"/>
                <a:ea typeface="微软雅黑" panose="020B0503020204020204" pitchFamily="34" charset="-122"/>
              </a:rPr>
              <a:t>为线段</a:t>
            </a:r>
            <a:r>
              <a:rPr lang="en-US" altLang="zh-CN" sz="2400" b="1">
                <a:latin typeface="微软雅黑" panose="020B0503020204020204" pitchFamily="34" charset="-122"/>
                <a:ea typeface="微软雅黑" panose="020B0503020204020204" pitchFamily="34" charset="-122"/>
              </a:rPr>
              <a:t>NB</a:t>
            </a:r>
            <a:r>
              <a:rPr lang="zh-CN" altLang="zh-CN" sz="2400" b="1">
                <a:latin typeface="微软雅黑" panose="020B0503020204020204" pitchFamily="34" charset="-122"/>
                <a:ea typeface="微软雅黑" panose="020B0503020204020204" pitchFamily="34" charset="-122"/>
              </a:rPr>
              <a:t>的中点，求证：直线</a:t>
            </a:r>
            <a:r>
              <a:rPr lang="en-US" altLang="zh-CN" sz="2400" b="1">
                <a:latin typeface="微软雅黑" panose="020B0503020204020204" pitchFamily="34" charset="-122"/>
                <a:ea typeface="微软雅黑" panose="020B0503020204020204" pitchFamily="34" charset="-122"/>
              </a:rPr>
              <a:t>CD</a:t>
            </a:r>
            <a:r>
              <a:rPr lang="zh-CN" altLang="zh-CN" sz="2400" b="1">
                <a:latin typeface="微软雅黑" panose="020B0503020204020204" pitchFamily="34" charset="-122"/>
                <a:ea typeface="微软雅黑" panose="020B0503020204020204" pitchFamily="34" charset="-122"/>
              </a:rPr>
              <a:t>是</a:t>
            </a:r>
            <a:r>
              <a:rPr lang="en-US" altLang="zh-CN" sz="2400" b="1">
                <a:latin typeface="微软雅黑" panose="020B0503020204020204" pitchFamily="34" charset="-122"/>
                <a:ea typeface="微软雅黑" panose="020B0503020204020204" pitchFamily="34" charset="-122"/>
              </a:rPr>
              <a:t>⊙M</a:t>
            </a:r>
            <a:r>
              <a:rPr lang="zh-CN" altLang="zh-CN" sz="2400" b="1">
                <a:latin typeface="微软雅黑" panose="020B0503020204020204" pitchFamily="34" charset="-122"/>
                <a:ea typeface="微软雅黑" panose="020B0503020204020204" pitchFamily="34" charset="-122"/>
              </a:rPr>
              <a:t>的切线．</a:t>
            </a:r>
            <a:endParaRPr lang="zh-CN" altLang="zh-CN" sz="2400" b="1">
              <a:latin typeface="微软雅黑" panose="020B0503020204020204" pitchFamily="34" charset="-122"/>
              <a:ea typeface="微软雅黑" panose="020B0503020204020204" pitchFamily="34" charset="-122"/>
            </a:endParaRPr>
          </a:p>
        </p:txBody>
      </p:sp>
      <p:pic>
        <p:nvPicPr>
          <p:cNvPr id="32772" name="图片 24" descr="学科网 版权所有"/>
          <p:cNvPicPr>
            <a:picLocks noChangeAspect="1" noChangeArrowheads="1"/>
          </p:cNvPicPr>
          <p:nvPr/>
        </p:nvPicPr>
        <p:blipFill>
          <a:blip r:embed="rId1"/>
          <a:srcRect/>
          <a:stretch>
            <a:fillRect/>
          </a:stretch>
        </p:blipFill>
        <p:spPr bwMode="auto">
          <a:xfrm>
            <a:off x="6781800" y="3559175"/>
            <a:ext cx="2244725" cy="1797050"/>
          </a:xfrm>
          <a:prstGeom prst="rect">
            <a:avLst/>
          </a:prstGeom>
          <a:noFill/>
          <a:ln w="9525">
            <a:noFill/>
            <a:miter lim="800000"/>
            <a:headEnd/>
            <a:tailEnd/>
          </a:ln>
        </p:spPr>
      </p:pic>
      <p:sp>
        <p:nvSpPr>
          <p:cNvPr id="3" name="矩形 2"/>
          <p:cNvSpPr>
            <a:spLocks noChangeArrowheads="1"/>
          </p:cNvSpPr>
          <p:nvPr/>
        </p:nvSpPr>
        <p:spPr bwMode="auto">
          <a:xfrm>
            <a:off x="387350" y="5060950"/>
            <a:ext cx="7877175" cy="1200150"/>
          </a:xfrm>
          <a:prstGeom prst="rect">
            <a:avLst/>
          </a:prstGeom>
          <a:noFill/>
          <a:ln w="9525">
            <a:noFill/>
            <a:miter lim="800000"/>
          </a:ln>
        </p:spPr>
        <p:txBody>
          <a:bodyPr>
            <a:spAutoFit/>
          </a:bodyPr>
          <a:lstStyle/>
          <a:p>
            <a:pPr>
              <a:lnSpc>
                <a:spcPct val="150000"/>
              </a:lnSpc>
            </a:pP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1</a:t>
            </a:r>
            <a:r>
              <a:rPr lang="zh-CN" altLang="zh-CN" sz="2400" b="1">
                <a:solidFill>
                  <a:srgbClr val="FF0000"/>
                </a:solidFill>
                <a:latin typeface="微软雅黑" panose="020B0503020204020204" pitchFamily="34" charset="-122"/>
                <a:ea typeface="微软雅黑" panose="020B0503020204020204" pitchFamily="34" charset="-122"/>
              </a:rPr>
              <a:t>）在</a:t>
            </a:r>
            <a:r>
              <a:rPr lang="en-US" altLang="zh-CN" sz="2400" b="1">
                <a:solidFill>
                  <a:srgbClr val="FF0000"/>
                </a:solidFill>
                <a:latin typeface="微软雅黑" panose="020B0503020204020204" pitchFamily="34" charset="-122"/>
                <a:ea typeface="微软雅黑" panose="020B0503020204020204" pitchFamily="34" charset="-122"/>
              </a:rPr>
              <a:t>Rt</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ABN</a:t>
            </a:r>
            <a:r>
              <a:rPr lang="zh-CN" altLang="zh-CN" sz="2400" b="1">
                <a:solidFill>
                  <a:srgbClr val="FF0000"/>
                </a:solidFill>
                <a:latin typeface="微软雅黑" panose="020B0503020204020204" pitchFamily="34" charset="-122"/>
                <a:ea typeface="微软雅黑" panose="020B0503020204020204" pitchFamily="34" charset="-122"/>
              </a:rPr>
              <a:t>中，求出</a:t>
            </a:r>
            <a:r>
              <a:rPr lang="en-US" altLang="zh-CN" sz="2400" b="1">
                <a:solidFill>
                  <a:srgbClr val="FF0000"/>
                </a:solidFill>
                <a:latin typeface="微软雅黑" panose="020B0503020204020204" pitchFamily="34" charset="-122"/>
                <a:ea typeface="微软雅黑" panose="020B0503020204020204" pitchFamily="34" charset="-122"/>
              </a:rPr>
              <a:t>AN</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AB</a:t>
            </a:r>
            <a:r>
              <a:rPr lang="zh-CN" altLang="zh-CN" sz="2400" b="1">
                <a:solidFill>
                  <a:srgbClr val="FF0000"/>
                </a:solidFill>
                <a:latin typeface="微软雅黑" panose="020B0503020204020204" pitchFamily="34" charset="-122"/>
                <a:ea typeface="微软雅黑" panose="020B0503020204020204" pitchFamily="34" charset="-122"/>
              </a:rPr>
              <a:t>即可解决问题；</a:t>
            </a:r>
            <a:endParaRPr lang="zh-CN" altLang="zh-CN" sz="2400" b="1">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2</a:t>
            </a:r>
            <a:r>
              <a:rPr lang="zh-CN" altLang="zh-CN" sz="2400" b="1">
                <a:solidFill>
                  <a:srgbClr val="FF0000"/>
                </a:solidFill>
                <a:latin typeface="微软雅黑" panose="020B0503020204020204" pitchFamily="34" charset="-122"/>
                <a:ea typeface="微软雅黑" panose="020B0503020204020204" pitchFamily="34" charset="-122"/>
              </a:rPr>
              <a:t>）连接</a:t>
            </a:r>
            <a:r>
              <a:rPr lang="en-US" altLang="zh-CN" sz="2400" b="1">
                <a:solidFill>
                  <a:srgbClr val="FF0000"/>
                </a:solidFill>
                <a:latin typeface="微软雅黑" panose="020B0503020204020204" pitchFamily="34" charset="-122"/>
                <a:ea typeface="微软雅黑" panose="020B0503020204020204" pitchFamily="34" charset="-122"/>
              </a:rPr>
              <a:t>MC</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NC</a:t>
            </a:r>
            <a:r>
              <a:rPr lang="zh-CN" altLang="zh-CN" sz="2400" b="1">
                <a:solidFill>
                  <a:srgbClr val="FF0000"/>
                </a:solidFill>
                <a:latin typeface="微软雅黑" panose="020B0503020204020204" pitchFamily="34" charset="-122"/>
                <a:ea typeface="微软雅黑" panose="020B0503020204020204" pitchFamily="34" charset="-122"/>
              </a:rPr>
              <a:t>．只要证明∠</a:t>
            </a:r>
            <a:r>
              <a:rPr lang="en-US" altLang="zh-CN" sz="2400" b="1">
                <a:solidFill>
                  <a:srgbClr val="FF0000"/>
                </a:solidFill>
                <a:latin typeface="微软雅黑" panose="020B0503020204020204" pitchFamily="34" charset="-122"/>
                <a:ea typeface="微软雅黑" panose="020B0503020204020204" pitchFamily="34" charset="-122"/>
              </a:rPr>
              <a:t>MCD=90</a:t>
            </a:r>
            <a:r>
              <a:rPr lang="zh-CN" altLang="zh-CN" sz="2400" b="1">
                <a:solidFill>
                  <a:srgbClr val="FF0000"/>
                </a:solidFill>
                <a:latin typeface="微软雅黑" panose="020B0503020204020204" pitchFamily="34" charset="-122"/>
                <a:ea typeface="微软雅黑" panose="020B0503020204020204" pitchFamily="34" charset="-122"/>
              </a:rPr>
              <a:t>°即可</a:t>
            </a:r>
            <a:endParaRPr lang="zh-CN" altLang="zh-CN" sz="2400" b="1">
              <a:solidFill>
                <a:srgbClr val="FF0000"/>
              </a:solidFill>
              <a:latin typeface="微软雅黑" panose="020B0503020204020204" pitchFamily="34" charset="-122"/>
              <a:ea typeface="微软雅黑" panose="020B0503020204020204" pitchFamily="34" charset="-122"/>
            </a:endParaRPr>
          </a:p>
        </p:txBody>
      </p:sp>
      <p:sp>
        <p:nvSpPr>
          <p:cNvPr id="4" name="矩形 3"/>
          <p:cNvSpPr>
            <a:spLocks noChangeArrowheads="1"/>
          </p:cNvSpPr>
          <p:nvPr/>
        </p:nvSpPr>
        <p:spPr bwMode="auto">
          <a:xfrm>
            <a:off x="512763" y="4184650"/>
            <a:ext cx="1262062" cy="546100"/>
          </a:xfrm>
          <a:prstGeom prst="rect">
            <a:avLst/>
          </a:prstGeom>
          <a:noFill/>
          <a:ln w="9525">
            <a:noFill/>
            <a:miter lim="800000"/>
          </a:ln>
        </p:spPr>
        <p:txBody>
          <a:bodyPr wrap="none">
            <a:spAutoFit/>
          </a:bodyPr>
          <a:lstStyle/>
          <a:p>
            <a:pPr>
              <a:lnSpc>
                <a:spcPct val="114000"/>
              </a:lnSpc>
            </a:pPr>
            <a:r>
              <a:rPr lang="zh-CN" altLang="zh-CN" sz="2800" b="1">
                <a:solidFill>
                  <a:srgbClr val="00B0F0"/>
                </a:solidFill>
                <a:latin typeface="微软雅黑" panose="020B0503020204020204" pitchFamily="34" charset="-122"/>
                <a:ea typeface="微软雅黑" panose="020B0503020204020204" pitchFamily="34" charset="-122"/>
              </a:rPr>
              <a:t>分析：</a:t>
            </a:r>
            <a:endParaRPr lang="en-US" altLang="zh-CN" sz="2800" b="1">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组合 1"/>
          <p:cNvGrpSpPr/>
          <p:nvPr/>
        </p:nvGrpSpPr>
        <p:grpSpPr bwMode="auto">
          <a:xfrm>
            <a:off x="221615" y="703263"/>
            <a:ext cx="2809875" cy="731837"/>
            <a:chOff x="4762500" y="1227873"/>
            <a:chExt cx="3152775" cy="820002"/>
          </a:xfrm>
        </p:grpSpPr>
        <p:sp>
          <p:nvSpPr>
            <p:cNvPr id="3" name="圆角矩形 2"/>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4424" name="组合 4"/>
            <p:cNvGrpSpPr/>
            <p:nvPr/>
          </p:nvGrpSpPr>
          <p:grpSpPr bwMode="auto">
            <a:xfrm rot="0">
              <a:off x="4897451" y="1300979"/>
              <a:ext cx="515326" cy="672163"/>
              <a:chOff x="10325100" y="303213"/>
              <a:chExt cx="912815" cy="1190625"/>
            </a:xfrm>
          </p:grpSpPr>
          <p:sp>
            <p:nvSpPr>
              <p:cNvPr id="14426"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14427"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14428"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14429"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14430"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14431"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14432"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14433"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14434"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14338" name="文本框 15"/>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复习回顾</a:t>
            </a:r>
            <a:endParaRPr lang="zh-CN" altLang="en-US" sz="2800" b="1">
              <a:solidFill>
                <a:srgbClr val="DB2232"/>
              </a:solidFill>
              <a:latin typeface="微软雅黑" panose="020B0503020204020204" pitchFamily="34" charset="-122"/>
              <a:ea typeface="微软雅黑" panose="020B0503020204020204" pitchFamily="34" charset="-122"/>
            </a:endParaRPr>
          </a:p>
        </p:txBody>
      </p:sp>
      <p:graphicFrame>
        <p:nvGraphicFramePr>
          <p:cNvPr id="14436" name="Group 100"/>
          <p:cNvGraphicFramePr>
            <a:graphicFrameLocks noGrp="1"/>
          </p:cNvGraphicFramePr>
          <p:nvPr/>
        </p:nvGraphicFramePr>
        <p:xfrm>
          <a:off x="581025" y="2127250"/>
          <a:ext cx="8077200" cy="4210050"/>
        </p:xfrm>
        <a:graphic>
          <a:graphicData uri="http://schemas.openxmlformats.org/drawingml/2006/table">
            <a:tbl>
              <a:tblPr/>
              <a:tblGrid>
                <a:gridCol w="2895600"/>
                <a:gridCol w="1981200"/>
                <a:gridCol w="1676400"/>
                <a:gridCol w="1524000"/>
              </a:tblGrid>
              <a:tr h="492125">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直线和圆的位置</a:t>
                      </a: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图形</a:t>
                      </a: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公共点个数</a:t>
                      </a: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圆心到直线距离</a:t>
                      </a:r>
                      <a:b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br>
                      <a:r>
                        <a:rPr kumimoji="0" lang="en-US" altLang="zh-CN"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d</a:t>
                      </a: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与半径</a:t>
                      </a:r>
                      <a:r>
                        <a:rPr kumimoji="0" lang="en-US" altLang="zh-CN"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r</a:t>
                      </a: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的关系</a:t>
                      </a: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公共点名称</a:t>
                      </a: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直线名称</a:t>
                      </a:r>
                      <a:endParaRPr kumimoji="0" lang="zh-CN" altLang="en-US" sz="24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76" name="Text Box 40"/>
          <p:cNvSpPr txBox="1">
            <a:spLocks noChangeArrowheads="1"/>
          </p:cNvSpPr>
          <p:nvPr/>
        </p:nvSpPr>
        <p:spPr bwMode="auto">
          <a:xfrm>
            <a:off x="3846513" y="3687763"/>
            <a:ext cx="184150" cy="461962"/>
          </a:xfrm>
          <a:prstGeom prst="rect">
            <a:avLst/>
          </a:prstGeom>
          <a:noFill/>
          <a:ln w="9525">
            <a:noFill/>
            <a:miter lim="800000"/>
          </a:ln>
        </p:spPr>
        <p:txBody>
          <a:bodyPr wrap="none">
            <a:spAutoFit/>
          </a:bodyPr>
          <a:lstStyle/>
          <a:p>
            <a:pPr>
              <a:buFont typeface="Arial" panose="020B0604020202020204" pitchFamily="34" charset="0"/>
              <a:buNone/>
            </a:pPr>
            <a:endParaRPr lang="zh-CN" altLang="en-US" sz="2400" b="1">
              <a:latin typeface="微软雅黑" panose="020B0503020204020204" pitchFamily="34" charset="-122"/>
              <a:ea typeface="微软雅黑" panose="020B0503020204020204" pitchFamily="34" charset="-122"/>
            </a:endParaRPr>
          </a:p>
        </p:txBody>
      </p:sp>
      <p:sp>
        <p:nvSpPr>
          <p:cNvPr id="43049" name="Text Box 41"/>
          <p:cNvSpPr txBox="1">
            <a:spLocks noChangeArrowheads="1"/>
          </p:cNvSpPr>
          <p:nvPr/>
        </p:nvSpPr>
        <p:spPr bwMode="auto">
          <a:xfrm>
            <a:off x="4181475" y="3962400"/>
            <a:ext cx="457200" cy="461963"/>
          </a:xfrm>
          <a:prstGeom prst="rect">
            <a:avLst/>
          </a:prstGeom>
          <a:noFill/>
          <a:ln w="9525">
            <a:noFill/>
            <a:miter lim="800000"/>
          </a:ln>
        </p:spPr>
        <p:txBody>
          <a:bodyPr>
            <a:spAutoFit/>
          </a:bodyPr>
          <a:lstStyle/>
          <a:p>
            <a:pPr fontAlgn="ctr">
              <a:spcBef>
                <a:spcPct val="20000"/>
              </a:spcBef>
              <a:buFont typeface="Arial" panose="020B0604020202020204" pitchFamily="34" charset="0"/>
              <a:buNone/>
            </a:pPr>
            <a:r>
              <a:rPr lang="en-US" altLang="zh-CN" sz="2400" b="1">
                <a:solidFill>
                  <a:srgbClr val="0000FF"/>
                </a:solidFill>
                <a:latin typeface="微软雅黑" panose="020B0503020204020204" pitchFamily="34" charset="-122"/>
                <a:ea typeface="微软雅黑" panose="020B0503020204020204" pitchFamily="34" charset="-122"/>
              </a:rPr>
              <a:t>2</a:t>
            </a:r>
            <a:endParaRPr lang="en-US" altLang="zh-CN" sz="2400" b="1">
              <a:solidFill>
                <a:srgbClr val="0000FF"/>
              </a:solidFill>
              <a:latin typeface="微软雅黑" panose="020B0503020204020204" pitchFamily="34" charset="-122"/>
              <a:ea typeface="微软雅黑" panose="020B0503020204020204" pitchFamily="34" charset="-122"/>
            </a:endParaRPr>
          </a:p>
        </p:txBody>
      </p:sp>
      <p:sp>
        <p:nvSpPr>
          <p:cNvPr id="43050" name="Text Box 42"/>
          <p:cNvSpPr txBox="1">
            <a:spLocks noChangeArrowheads="1"/>
          </p:cNvSpPr>
          <p:nvPr/>
        </p:nvSpPr>
        <p:spPr bwMode="auto">
          <a:xfrm>
            <a:off x="6054725" y="3962400"/>
            <a:ext cx="457200" cy="461963"/>
          </a:xfrm>
          <a:prstGeom prst="rect">
            <a:avLst/>
          </a:prstGeom>
          <a:noFill/>
          <a:ln w="9525">
            <a:noFill/>
            <a:miter lim="800000"/>
          </a:ln>
        </p:spPr>
        <p:txBody>
          <a:bodyPr>
            <a:spAutoFit/>
          </a:bodyPr>
          <a:lstStyle/>
          <a:p>
            <a:pPr fontAlgn="ctr">
              <a:spcBef>
                <a:spcPct val="20000"/>
              </a:spcBef>
              <a:buFont typeface="Arial" panose="020B0604020202020204" pitchFamily="34" charset="0"/>
              <a:buNone/>
            </a:pPr>
            <a:r>
              <a:rPr lang="en-US" altLang="zh-CN" sz="2400" b="1">
                <a:solidFill>
                  <a:srgbClr val="0000FF"/>
                </a:solidFill>
                <a:latin typeface="微软雅黑" panose="020B0503020204020204" pitchFamily="34" charset="-122"/>
                <a:ea typeface="微软雅黑" panose="020B0503020204020204" pitchFamily="34" charset="-122"/>
              </a:rPr>
              <a:t>1</a:t>
            </a:r>
            <a:endParaRPr lang="en-US" altLang="zh-CN" sz="2400" b="1">
              <a:solidFill>
                <a:srgbClr val="0000FF"/>
              </a:solidFill>
              <a:latin typeface="微软雅黑" panose="020B0503020204020204" pitchFamily="34" charset="-122"/>
              <a:ea typeface="微软雅黑" panose="020B0503020204020204" pitchFamily="34" charset="-122"/>
            </a:endParaRPr>
          </a:p>
        </p:txBody>
      </p:sp>
      <p:sp>
        <p:nvSpPr>
          <p:cNvPr id="43051" name="Text Box 43"/>
          <p:cNvSpPr txBox="1">
            <a:spLocks noChangeArrowheads="1"/>
          </p:cNvSpPr>
          <p:nvPr/>
        </p:nvSpPr>
        <p:spPr bwMode="auto">
          <a:xfrm>
            <a:off x="7639050" y="3962400"/>
            <a:ext cx="533400" cy="461963"/>
          </a:xfrm>
          <a:prstGeom prst="rect">
            <a:avLst/>
          </a:prstGeom>
          <a:noFill/>
          <a:ln w="9525">
            <a:noFill/>
            <a:miter lim="800000"/>
          </a:ln>
        </p:spPr>
        <p:txBody>
          <a:bodyPr>
            <a:spAutoFit/>
          </a:bodyPr>
          <a:lstStyle/>
          <a:p>
            <a:pPr fontAlgn="ctr">
              <a:spcBef>
                <a:spcPct val="20000"/>
              </a:spcBef>
              <a:buFont typeface="Arial" panose="020B0604020202020204" pitchFamily="34" charset="0"/>
              <a:buNone/>
            </a:pPr>
            <a:r>
              <a:rPr lang="en-US" altLang="zh-CN" sz="2400" b="1">
                <a:solidFill>
                  <a:srgbClr val="0000FF"/>
                </a:solidFill>
                <a:latin typeface="微软雅黑" panose="020B0503020204020204" pitchFamily="34" charset="-122"/>
                <a:ea typeface="微软雅黑" panose="020B0503020204020204" pitchFamily="34" charset="-122"/>
              </a:rPr>
              <a:t>0</a:t>
            </a:r>
            <a:endParaRPr lang="en-US" altLang="zh-CN" sz="2400" b="1">
              <a:solidFill>
                <a:srgbClr val="0000FF"/>
              </a:solidFill>
              <a:latin typeface="微软雅黑" panose="020B0503020204020204" pitchFamily="34" charset="-122"/>
              <a:ea typeface="微软雅黑" panose="020B0503020204020204" pitchFamily="34" charset="-122"/>
            </a:endParaRPr>
          </a:p>
        </p:txBody>
      </p:sp>
      <p:sp>
        <p:nvSpPr>
          <p:cNvPr id="43052" name="Text Box 44"/>
          <p:cNvSpPr txBox="1">
            <a:spLocks noChangeArrowheads="1"/>
          </p:cNvSpPr>
          <p:nvPr/>
        </p:nvSpPr>
        <p:spPr bwMode="auto">
          <a:xfrm>
            <a:off x="3965575" y="4648200"/>
            <a:ext cx="914400" cy="461963"/>
          </a:xfrm>
          <a:prstGeom prst="rect">
            <a:avLst/>
          </a:prstGeom>
          <a:noFill/>
          <a:ln w="9525">
            <a:noFill/>
            <a:miter lim="800000"/>
          </a:ln>
        </p:spPr>
        <p:txBody>
          <a:bodyPr>
            <a:spAutoFit/>
          </a:bodyPr>
          <a:lstStyle/>
          <a:p>
            <a:pPr>
              <a:spcBef>
                <a:spcPct val="50000"/>
              </a:spcBef>
              <a:buFont typeface="Arial" panose="020B0604020202020204" pitchFamily="34" charset="0"/>
              <a:buNone/>
            </a:pPr>
            <a:r>
              <a:rPr lang="en-US" altLang="zh-CN" sz="2400" b="1">
                <a:solidFill>
                  <a:srgbClr val="FF0000"/>
                </a:solidFill>
                <a:latin typeface="微软雅黑" panose="020B0503020204020204" pitchFamily="34" charset="-122"/>
                <a:ea typeface="微软雅黑" panose="020B0503020204020204" pitchFamily="34" charset="-122"/>
              </a:rPr>
              <a:t>d&lt;r</a:t>
            </a:r>
            <a:endParaRPr lang="en-US" altLang="zh-CN" sz="2400" b="1">
              <a:solidFill>
                <a:srgbClr val="FF0000"/>
              </a:solidFill>
              <a:latin typeface="微软雅黑" panose="020B0503020204020204" pitchFamily="34" charset="-122"/>
              <a:ea typeface="微软雅黑" panose="020B0503020204020204" pitchFamily="34" charset="-122"/>
            </a:endParaRPr>
          </a:p>
        </p:txBody>
      </p:sp>
      <p:sp>
        <p:nvSpPr>
          <p:cNvPr id="43053" name="Text Box 45"/>
          <p:cNvSpPr txBox="1">
            <a:spLocks noChangeArrowheads="1"/>
          </p:cNvSpPr>
          <p:nvPr/>
        </p:nvSpPr>
        <p:spPr bwMode="auto">
          <a:xfrm>
            <a:off x="5910263" y="4648200"/>
            <a:ext cx="873125" cy="461963"/>
          </a:xfrm>
          <a:prstGeom prst="rect">
            <a:avLst/>
          </a:prstGeom>
          <a:noFill/>
          <a:ln w="9525">
            <a:noFill/>
            <a:miter lim="800000"/>
          </a:ln>
        </p:spPr>
        <p:txBody>
          <a:bodyPr>
            <a:spAutoFit/>
          </a:bodyPr>
          <a:lstStyle/>
          <a:p>
            <a:pPr fontAlgn="ctr">
              <a:spcBef>
                <a:spcPct val="20000"/>
              </a:spcBef>
              <a:buFont typeface="Arial" panose="020B0604020202020204" pitchFamily="34" charset="0"/>
              <a:buNone/>
            </a:pPr>
            <a:r>
              <a:rPr lang="en-US" altLang="zh-CN" sz="2400" b="1">
                <a:solidFill>
                  <a:srgbClr val="FF0000"/>
                </a:solidFill>
                <a:latin typeface="微软雅黑" panose="020B0503020204020204" pitchFamily="34" charset="-122"/>
                <a:ea typeface="微软雅黑" panose="020B0503020204020204" pitchFamily="34" charset="-122"/>
              </a:rPr>
              <a:t>d=r</a:t>
            </a:r>
            <a:endParaRPr lang="en-US" altLang="zh-CN" sz="2400" b="1">
              <a:solidFill>
                <a:srgbClr val="FF0000"/>
              </a:solidFill>
              <a:latin typeface="微软雅黑" panose="020B0503020204020204" pitchFamily="34" charset="-122"/>
              <a:ea typeface="微软雅黑" panose="020B0503020204020204" pitchFamily="34" charset="-122"/>
            </a:endParaRPr>
          </a:p>
        </p:txBody>
      </p:sp>
      <p:sp>
        <p:nvSpPr>
          <p:cNvPr id="43054" name="Text Box 46"/>
          <p:cNvSpPr txBox="1">
            <a:spLocks noChangeArrowheads="1"/>
          </p:cNvSpPr>
          <p:nvPr/>
        </p:nvSpPr>
        <p:spPr bwMode="auto">
          <a:xfrm>
            <a:off x="7350125" y="4575175"/>
            <a:ext cx="1085850" cy="461963"/>
          </a:xfrm>
          <a:prstGeom prst="rect">
            <a:avLst/>
          </a:prstGeom>
          <a:noFill/>
          <a:ln w="9525">
            <a:noFill/>
            <a:miter lim="800000"/>
          </a:ln>
        </p:spPr>
        <p:txBody>
          <a:bodyPr>
            <a:spAutoFit/>
          </a:bodyPr>
          <a:lstStyle/>
          <a:p>
            <a:pPr fontAlgn="ctr">
              <a:spcBef>
                <a:spcPct val="20000"/>
              </a:spcBef>
              <a:buFont typeface="Arial" panose="020B0604020202020204" pitchFamily="34" charset="0"/>
              <a:buNone/>
            </a:pPr>
            <a:r>
              <a:rPr lang="en-US" altLang="zh-CN" sz="2400" b="1">
                <a:solidFill>
                  <a:srgbClr val="FF0000"/>
                </a:solidFill>
                <a:latin typeface="微软雅黑" panose="020B0503020204020204" pitchFamily="34" charset="-122"/>
                <a:ea typeface="微软雅黑" panose="020B0503020204020204" pitchFamily="34" charset="-122"/>
              </a:rPr>
              <a:t>d&gt;r</a:t>
            </a:r>
            <a:endParaRPr lang="en-US" altLang="zh-CN" sz="2400" b="1">
              <a:solidFill>
                <a:srgbClr val="FF0000"/>
              </a:solidFill>
              <a:latin typeface="微软雅黑" panose="020B0503020204020204" pitchFamily="34" charset="-122"/>
              <a:ea typeface="微软雅黑" panose="020B0503020204020204" pitchFamily="34" charset="-122"/>
            </a:endParaRPr>
          </a:p>
        </p:txBody>
      </p:sp>
      <p:sp>
        <p:nvSpPr>
          <p:cNvPr id="43055" name="Text Box 47"/>
          <p:cNvSpPr txBox="1">
            <a:spLocks noChangeArrowheads="1"/>
          </p:cNvSpPr>
          <p:nvPr/>
        </p:nvSpPr>
        <p:spPr bwMode="auto">
          <a:xfrm>
            <a:off x="3965575" y="5353050"/>
            <a:ext cx="990600" cy="461963"/>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400" b="1">
                <a:solidFill>
                  <a:srgbClr val="0000FF"/>
                </a:solidFill>
                <a:latin typeface="微软雅黑" panose="020B0503020204020204" pitchFamily="34" charset="-122"/>
                <a:ea typeface="微软雅黑" panose="020B0503020204020204" pitchFamily="34" charset="-122"/>
              </a:rPr>
              <a:t>交点</a:t>
            </a:r>
            <a:endParaRPr lang="zh-CN" altLang="en-US" sz="2400" b="1">
              <a:solidFill>
                <a:srgbClr val="0000FF"/>
              </a:solidFill>
              <a:latin typeface="微软雅黑" panose="020B0503020204020204" pitchFamily="34" charset="-122"/>
              <a:ea typeface="微软雅黑" panose="020B0503020204020204" pitchFamily="34" charset="-122"/>
            </a:endParaRPr>
          </a:p>
        </p:txBody>
      </p:sp>
      <p:sp>
        <p:nvSpPr>
          <p:cNvPr id="43056" name="Text Box 48"/>
          <p:cNvSpPr txBox="1">
            <a:spLocks noChangeArrowheads="1"/>
          </p:cNvSpPr>
          <p:nvPr/>
        </p:nvSpPr>
        <p:spPr bwMode="auto">
          <a:xfrm>
            <a:off x="5765800" y="5353050"/>
            <a:ext cx="990600" cy="461963"/>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400" b="1">
                <a:solidFill>
                  <a:srgbClr val="0000FF"/>
                </a:solidFill>
                <a:latin typeface="微软雅黑" panose="020B0503020204020204" pitchFamily="34" charset="-122"/>
                <a:ea typeface="微软雅黑" panose="020B0503020204020204" pitchFamily="34" charset="-122"/>
              </a:rPr>
              <a:t>切点</a:t>
            </a:r>
            <a:endParaRPr lang="zh-CN" altLang="en-US" sz="2400" b="1">
              <a:solidFill>
                <a:srgbClr val="0000FF"/>
              </a:solidFill>
              <a:latin typeface="微软雅黑" panose="020B0503020204020204" pitchFamily="34" charset="-122"/>
              <a:ea typeface="微软雅黑" panose="020B0503020204020204" pitchFamily="34" charset="-122"/>
            </a:endParaRPr>
          </a:p>
        </p:txBody>
      </p:sp>
      <p:sp>
        <p:nvSpPr>
          <p:cNvPr id="43057" name="Text Box 49"/>
          <p:cNvSpPr txBox="1">
            <a:spLocks noChangeArrowheads="1"/>
          </p:cNvSpPr>
          <p:nvPr/>
        </p:nvSpPr>
        <p:spPr bwMode="auto">
          <a:xfrm>
            <a:off x="7423150" y="5334000"/>
            <a:ext cx="609600" cy="461963"/>
          </a:xfrm>
          <a:prstGeom prst="rect">
            <a:avLst/>
          </a:prstGeom>
          <a:noFill/>
          <a:ln w="9525">
            <a:noFill/>
            <a:miter lim="800000"/>
          </a:ln>
        </p:spPr>
        <p:txBody>
          <a:bodyPr>
            <a:spAutoFit/>
          </a:bodyPr>
          <a:lstStyle/>
          <a:p>
            <a:pPr fontAlgn="ctr">
              <a:spcBef>
                <a:spcPct val="20000"/>
              </a:spcBef>
              <a:buFont typeface="Arial" panose="020B0604020202020204" pitchFamily="34" charset="0"/>
              <a:buNone/>
            </a:pPr>
            <a:r>
              <a:rPr lang="zh-CN" altLang="en-US" sz="2400" b="1">
                <a:solidFill>
                  <a:srgbClr val="0000FF"/>
                </a:solidFill>
                <a:latin typeface="微软雅黑" panose="020B0503020204020204" pitchFamily="34" charset="-122"/>
                <a:ea typeface="微软雅黑" panose="020B0503020204020204" pitchFamily="34" charset="-122"/>
              </a:rPr>
              <a:t>无</a:t>
            </a:r>
            <a:endParaRPr lang="zh-CN" altLang="en-US" sz="2400" b="1">
              <a:solidFill>
                <a:srgbClr val="0000FF"/>
              </a:solidFill>
              <a:latin typeface="微软雅黑" panose="020B0503020204020204" pitchFamily="34" charset="-122"/>
              <a:ea typeface="微软雅黑" panose="020B0503020204020204" pitchFamily="34" charset="-122"/>
            </a:endParaRPr>
          </a:p>
        </p:txBody>
      </p:sp>
      <p:sp>
        <p:nvSpPr>
          <p:cNvPr id="43058" name="Text Box 50"/>
          <p:cNvSpPr txBox="1">
            <a:spLocks noChangeArrowheads="1"/>
          </p:cNvSpPr>
          <p:nvPr/>
        </p:nvSpPr>
        <p:spPr bwMode="auto">
          <a:xfrm>
            <a:off x="3998913" y="5929313"/>
            <a:ext cx="1047750" cy="461962"/>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400" b="1">
                <a:solidFill>
                  <a:srgbClr val="FF0000"/>
                </a:solidFill>
                <a:latin typeface="微软雅黑" panose="020B0503020204020204" pitchFamily="34" charset="-122"/>
                <a:ea typeface="微软雅黑" panose="020B0503020204020204" pitchFamily="34" charset="-122"/>
              </a:rPr>
              <a:t>割线</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43059" name="Text Box 51"/>
          <p:cNvSpPr txBox="1">
            <a:spLocks noChangeArrowheads="1"/>
          </p:cNvSpPr>
          <p:nvPr/>
        </p:nvSpPr>
        <p:spPr bwMode="auto">
          <a:xfrm>
            <a:off x="5808663" y="5929313"/>
            <a:ext cx="1038225" cy="461962"/>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400" b="1">
                <a:solidFill>
                  <a:srgbClr val="FF0000"/>
                </a:solidFill>
                <a:latin typeface="微软雅黑" panose="020B0503020204020204" pitchFamily="34" charset="-122"/>
                <a:ea typeface="微软雅黑" panose="020B0503020204020204" pitchFamily="34" charset="-122"/>
              </a:rPr>
              <a:t>切线</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43060" name="Text Box 52"/>
          <p:cNvSpPr txBox="1">
            <a:spLocks noChangeArrowheads="1"/>
          </p:cNvSpPr>
          <p:nvPr/>
        </p:nvSpPr>
        <p:spPr bwMode="auto">
          <a:xfrm>
            <a:off x="7480300" y="5929313"/>
            <a:ext cx="661988" cy="461962"/>
          </a:xfrm>
          <a:prstGeom prst="rect">
            <a:avLst/>
          </a:prstGeom>
          <a:noFill/>
          <a:ln w="9525">
            <a:noFill/>
            <a:miter lim="800000"/>
          </a:ln>
        </p:spPr>
        <p:txBody>
          <a:bodyPr>
            <a:spAutoFit/>
          </a:bodyPr>
          <a:lstStyle/>
          <a:p>
            <a:pPr fontAlgn="ctr">
              <a:spcBef>
                <a:spcPct val="20000"/>
              </a:spcBef>
              <a:buFont typeface="Arial" panose="020B0604020202020204" pitchFamily="34" charset="0"/>
              <a:buNone/>
            </a:pPr>
            <a:r>
              <a:rPr lang="zh-CN" altLang="en-US" sz="2400" b="1">
                <a:solidFill>
                  <a:srgbClr val="FF0000"/>
                </a:solidFill>
                <a:latin typeface="微软雅黑" panose="020B0503020204020204" pitchFamily="34" charset="-122"/>
                <a:ea typeface="微软雅黑" panose="020B0503020204020204" pitchFamily="34" charset="-122"/>
              </a:rPr>
              <a:t>无</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14389" name="Oval 53"/>
          <p:cNvSpPr>
            <a:spLocks noChangeArrowheads="1"/>
          </p:cNvSpPr>
          <p:nvPr/>
        </p:nvSpPr>
        <p:spPr bwMode="auto">
          <a:xfrm>
            <a:off x="3617913" y="2728913"/>
            <a:ext cx="1219200" cy="1143000"/>
          </a:xfrm>
          <a:prstGeom prst="ellipse">
            <a:avLst/>
          </a:prstGeom>
          <a:solidFill>
            <a:srgbClr val="CCFFCC"/>
          </a:solidFill>
          <a:ln w="9525">
            <a:solidFill>
              <a:schemeClr val="tx1"/>
            </a:solidFill>
            <a:round/>
          </a:ln>
        </p:spPr>
        <p:txBody>
          <a:bodyPr wrap="none" anchor="ctr"/>
          <a:lstStyle/>
          <a:p>
            <a:pPr>
              <a:buFont typeface="Arial" panose="020B0604020202020204" pitchFamily="34" charset="0"/>
              <a:buNone/>
            </a:pPr>
            <a:endParaRPr lang="zh-CN" altLang="en-US" sz="2400" b="1">
              <a:latin typeface="微软雅黑" panose="020B0503020204020204" pitchFamily="34" charset="-122"/>
              <a:ea typeface="微软雅黑" panose="020B0503020204020204" pitchFamily="34" charset="-122"/>
            </a:endParaRPr>
          </a:p>
        </p:txBody>
      </p:sp>
      <p:sp>
        <p:nvSpPr>
          <p:cNvPr id="14390" name="Line 54"/>
          <p:cNvSpPr>
            <a:spLocks noChangeShapeType="1"/>
          </p:cNvSpPr>
          <p:nvPr/>
        </p:nvSpPr>
        <p:spPr bwMode="auto">
          <a:xfrm>
            <a:off x="4227513" y="3338513"/>
            <a:ext cx="0" cy="381000"/>
          </a:xfrm>
          <a:prstGeom prst="line">
            <a:avLst/>
          </a:prstGeom>
          <a:noFill/>
          <a:ln w="9525">
            <a:solidFill>
              <a:schemeClr val="tx1"/>
            </a:solidFill>
            <a:round/>
          </a:ln>
        </p:spPr>
        <p:txBody>
          <a:bodyPr/>
          <a:lstStyle/>
          <a:p>
            <a:endParaRPr lang="zh-CN" altLang="en-US"/>
          </a:p>
        </p:txBody>
      </p:sp>
      <p:sp>
        <p:nvSpPr>
          <p:cNvPr id="14391" name="Line 55"/>
          <p:cNvSpPr>
            <a:spLocks noChangeShapeType="1"/>
          </p:cNvSpPr>
          <p:nvPr/>
        </p:nvSpPr>
        <p:spPr bwMode="auto">
          <a:xfrm>
            <a:off x="3389313" y="3719513"/>
            <a:ext cx="1676400" cy="0"/>
          </a:xfrm>
          <a:prstGeom prst="line">
            <a:avLst/>
          </a:prstGeom>
          <a:noFill/>
          <a:ln w="9525">
            <a:solidFill>
              <a:schemeClr val="tx1"/>
            </a:solidFill>
            <a:round/>
          </a:ln>
        </p:spPr>
        <p:txBody>
          <a:bodyPr/>
          <a:lstStyle/>
          <a:p>
            <a:endParaRPr lang="zh-CN" altLang="en-US"/>
          </a:p>
        </p:txBody>
      </p:sp>
      <p:sp>
        <p:nvSpPr>
          <p:cNvPr id="14392" name="Text Box 56"/>
          <p:cNvSpPr txBox="1">
            <a:spLocks noChangeArrowheads="1"/>
          </p:cNvSpPr>
          <p:nvPr/>
        </p:nvSpPr>
        <p:spPr bwMode="auto">
          <a:xfrm>
            <a:off x="4227513" y="2957513"/>
            <a:ext cx="381000" cy="457200"/>
          </a:xfrm>
          <a:prstGeom prst="rect">
            <a:avLst/>
          </a:prstGeom>
          <a:noFill/>
          <a:ln w="9525">
            <a:noFill/>
            <a:miter lim="800000"/>
          </a:ln>
        </p:spPr>
        <p:txBody>
          <a:bodyPr>
            <a:spAutoFit/>
          </a:bodyPr>
          <a:lstStyle/>
          <a:p>
            <a:pPr>
              <a:spcBef>
                <a:spcPct val="50000"/>
              </a:spcBef>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O</a:t>
            </a:r>
            <a:endParaRPr lang="en-US" altLang="zh-CN" sz="2400" b="1">
              <a:latin typeface="微软雅黑" panose="020B0503020204020204" pitchFamily="34" charset="-122"/>
              <a:ea typeface="微软雅黑" panose="020B0503020204020204" pitchFamily="34" charset="-122"/>
            </a:endParaRPr>
          </a:p>
        </p:txBody>
      </p:sp>
      <p:sp>
        <p:nvSpPr>
          <p:cNvPr id="14393" name="Line 57"/>
          <p:cNvSpPr>
            <a:spLocks noChangeShapeType="1"/>
          </p:cNvSpPr>
          <p:nvPr/>
        </p:nvSpPr>
        <p:spPr bwMode="auto">
          <a:xfrm>
            <a:off x="4227513" y="3567113"/>
            <a:ext cx="152400" cy="0"/>
          </a:xfrm>
          <a:prstGeom prst="line">
            <a:avLst/>
          </a:prstGeom>
          <a:noFill/>
          <a:ln w="9525">
            <a:solidFill>
              <a:schemeClr val="tx1"/>
            </a:solidFill>
            <a:round/>
          </a:ln>
        </p:spPr>
        <p:txBody>
          <a:bodyPr/>
          <a:lstStyle/>
          <a:p>
            <a:endParaRPr lang="zh-CN" altLang="en-US"/>
          </a:p>
        </p:txBody>
      </p:sp>
      <p:sp>
        <p:nvSpPr>
          <p:cNvPr id="14394" name="Line 58"/>
          <p:cNvSpPr>
            <a:spLocks noChangeShapeType="1"/>
          </p:cNvSpPr>
          <p:nvPr/>
        </p:nvSpPr>
        <p:spPr bwMode="auto">
          <a:xfrm>
            <a:off x="4379913" y="3567113"/>
            <a:ext cx="0" cy="152400"/>
          </a:xfrm>
          <a:prstGeom prst="line">
            <a:avLst/>
          </a:prstGeom>
          <a:noFill/>
          <a:ln w="9525">
            <a:solidFill>
              <a:schemeClr val="tx1"/>
            </a:solidFill>
            <a:round/>
          </a:ln>
        </p:spPr>
        <p:txBody>
          <a:bodyPr/>
          <a:lstStyle/>
          <a:p>
            <a:endParaRPr lang="zh-CN" altLang="en-US"/>
          </a:p>
        </p:txBody>
      </p:sp>
      <p:sp>
        <p:nvSpPr>
          <p:cNvPr id="14395" name="Text Box 59"/>
          <p:cNvSpPr txBox="1">
            <a:spLocks noChangeArrowheads="1"/>
          </p:cNvSpPr>
          <p:nvPr/>
        </p:nvSpPr>
        <p:spPr bwMode="auto">
          <a:xfrm>
            <a:off x="4075113" y="3033713"/>
            <a:ext cx="457200" cy="461962"/>
          </a:xfrm>
          <a:prstGeom prst="rect">
            <a:avLst/>
          </a:prstGeom>
          <a:noFill/>
          <a:ln w="9525">
            <a:noFill/>
            <a:miter lim="800000"/>
          </a:ln>
        </p:spPr>
        <p:txBody>
          <a:bodyPr>
            <a:spAutoFit/>
          </a:bodyPr>
          <a:lstStyle/>
          <a:p>
            <a:pPr>
              <a:spcBef>
                <a:spcPct val="50000"/>
              </a:spcBef>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a:t>
            </a:r>
            <a:endParaRPr lang="en-US" altLang="zh-CN" sz="2400" b="1">
              <a:latin typeface="微软雅黑" panose="020B0503020204020204" pitchFamily="34" charset="-122"/>
              <a:ea typeface="微软雅黑" panose="020B0503020204020204" pitchFamily="34" charset="-122"/>
            </a:endParaRPr>
          </a:p>
        </p:txBody>
      </p:sp>
      <p:sp>
        <p:nvSpPr>
          <p:cNvPr id="14396" name="Line 60"/>
          <p:cNvSpPr>
            <a:spLocks noChangeShapeType="1"/>
          </p:cNvSpPr>
          <p:nvPr/>
        </p:nvSpPr>
        <p:spPr bwMode="auto">
          <a:xfrm flipH="1">
            <a:off x="3846513" y="3262313"/>
            <a:ext cx="381000" cy="457200"/>
          </a:xfrm>
          <a:prstGeom prst="line">
            <a:avLst/>
          </a:prstGeom>
          <a:noFill/>
          <a:ln w="9525">
            <a:solidFill>
              <a:schemeClr val="tx1"/>
            </a:solidFill>
            <a:round/>
          </a:ln>
        </p:spPr>
        <p:txBody>
          <a:bodyPr/>
          <a:lstStyle/>
          <a:p>
            <a:endParaRPr lang="zh-CN" altLang="en-US"/>
          </a:p>
        </p:txBody>
      </p:sp>
      <p:sp>
        <p:nvSpPr>
          <p:cNvPr id="14397" name="Text Box 61"/>
          <p:cNvSpPr txBox="1">
            <a:spLocks noChangeArrowheads="1"/>
          </p:cNvSpPr>
          <p:nvPr/>
        </p:nvSpPr>
        <p:spPr bwMode="auto">
          <a:xfrm>
            <a:off x="4225925" y="3241675"/>
            <a:ext cx="390525" cy="461963"/>
          </a:xfrm>
          <a:prstGeom prst="rect">
            <a:avLst/>
          </a:prstGeom>
          <a:noFill/>
          <a:ln w="9525">
            <a:noFill/>
            <a:miter lim="800000"/>
          </a:ln>
        </p:spPr>
        <p:txBody>
          <a:bodyPr wrap="none">
            <a:spAutoFit/>
          </a:bodyPr>
          <a:lstStyle/>
          <a:p>
            <a:pPr>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d</a:t>
            </a:r>
            <a:endParaRPr lang="en-US" altLang="zh-CN" sz="2400" b="1">
              <a:latin typeface="微软雅黑" panose="020B0503020204020204" pitchFamily="34" charset="-122"/>
              <a:ea typeface="微软雅黑" panose="020B0503020204020204" pitchFamily="34" charset="-122"/>
            </a:endParaRPr>
          </a:p>
        </p:txBody>
      </p:sp>
      <p:sp>
        <p:nvSpPr>
          <p:cNvPr id="14398" name="Text Box 62"/>
          <p:cNvSpPr txBox="1">
            <a:spLocks noChangeArrowheads="1"/>
          </p:cNvSpPr>
          <p:nvPr/>
        </p:nvSpPr>
        <p:spPr bwMode="auto">
          <a:xfrm>
            <a:off x="3810000" y="3087688"/>
            <a:ext cx="314325" cy="461962"/>
          </a:xfrm>
          <a:prstGeom prst="rect">
            <a:avLst/>
          </a:prstGeom>
          <a:noFill/>
          <a:ln w="9525">
            <a:noFill/>
            <a:miter lim="800000"/>
          </a:ln>
        </p:spPr>
        <p:txBody>
          <a:bodyPr wrap="none">
            <a:spAutoFit/>
          </a:bodyPr>
          <a:lstStyle/>
          <a:p>
            <a:pPr>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r</a:t>
            </a:r>
            <a:endParaRPr lang="en-US" altLang="zh-CN" sz="2400" b="1">
              <a:latin typeface="微软雅黑" panose="020B0503020204020204" pitchFamily="34" charset="-122"/>
              <a:ea typeface="微软雅黑" panose="020B0503020204020204" pitchFamily="34" charset="-122"/>
            </a:endParaRPr>
          </a:p>
        </p:txBody>
      </p:sp>
      <p:sp>
        <p:nvSpPr>
          <p:cNvPr id="14399" name="Oval 63"/>
          <p:cNvSpPr>
            <a:spLocks noChangeArrowheads="1"/>
          </p:cNvSpPr>
          <p:nvPr/>
        </p:nvSpPr>
        <p:spPr bwMode="auto">
          <a:xfrm>
            <a:off x="7351713" y="2652713"/>
            <a:ext cx="914400" cy="857250"/>
          </a:xfrm>
          <a:prstGeom prst="ellipse">
            <a:avLst/>
          </a:prstGeom>
          <a:solidFill>
            <a:srgbClr val="CCFFCC"/>
          </a:solidFill>
          <a:ln w="9525">
            <a:solidFill>
              <a:schemeClr val="tx1"/>
            </a:solidFill>
            <a:round/>
          </a:ln>
        </p:spPr>
        <p:txBody>
          <a:bodyPr wrap="none" anchor="ctr"/>
          <a:lstStyle/>
          <a:p>
            <a:pPr>
              <a:buFont typeface="Arial" panose="020B0604020202020204" pitchFamily="34" charset="0"/>
              <a:buNone/>
            </a:pPr>
            <a:endParaRPr lang="zh-CN" altLang="en-US" sz="2400" b="1">
              <a:latin typeface="微软雅黑" panose="020B0503020204020204" pitchFamily="34" charset="-122"/>
              <a:ea typeface="微软雅黑" panose="020B0503020204020204" pitchFamily="34" charset="-122"/>
            </a:endParaRPr>
          </a:p>
        </p:txBody>
      </p:sp>
      <p:sp>
        <p:nvSpPr>
          <p:cNvPr id="14400" name="Line 64"/>
          <p:cNvSpPr>
            <a:spLocks noChangeShapeType="1"/>
          </p:cNvSpPr>
          <p:nvPr/>
        </p:nvSpPr>
        <p:spPr bwMode="auto">
          <a:xfrm>
            <a:off x="6742113" y="3795713"/>
            <a:ext cx="1905000" cy="0"/>
          </a:xfrm>
          <a:prstGeom prst="line">
            <a:avLst/>
          </a:prstGeom>
          <a:noFill/>
          <a:ln w="9525">
            <a:solidFill>
              <a:schemeClr val="tx1"/>
            </a:solidFill>
            <a:round/>
          </a:ln>
        </p:spPr>
        <p:txBody>
          <a:bodyPr/>
          <a:lstStyle/>
          <a:p>
            <a:endParaRPr lang="zh-CN" altLang="en-US"/>
          </a:p>
        </p:txBody>
      </p:sp>
      <p:sp>
        <p:nvSpPr>
          <p:cNvPr id="14401" name="Text Box 65"/>
          <p:cNvSpPr txBox="1">
            <a:spLocks noChangeArrowheads="1"/>
          </p:cNvSpPr>
          <p:nvPr/>
        </p:nvSpPr>
        <p:spPr bwMode="auto">
          <a:xfrm>
            <a:off x="7762875" y="2884488"/>
            <a:ext cx="381000" cy="457200"/>
          </a:xfrm>
          <a:prstGeom prst="rect">
            <a:avLst/>
          </a:prstGeom>
          <a:noFill/>
          <a:ln w="9525">
            <a:noFill/>
            <a:miter lim="800000"/>
          </a:ln>
        </p:spPr>
        <p:txBody>
          <a:bodyPr>
            <a:spAutoFit/>
          </a:bodyPr>
          <a:lstStyle/>
          <a:p>
            <a:pPr>
              <a:spcBef>
                <a:spcPct val="50000"/>
              </a:spcBef>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O</a:t>
            </a:r>
            <a:endParaRPr lang="en-US" altLang="zh-CN" sz="2400" b="1">
              <a:latin typeface="微软雅黑" panose="020B0503020204020204" pitchFamily="34" charset="-122"/>
              <a:ea typeface="微软雅黑" panose="020B0503020204020204" pitchFamily="34" charset="-122"/>
            </a:endParaRPr>
          </a:p>
        </p:txBody>
      </p:sp>
      <p:sp>
        <p:nvSpPr>
          <p:cNvPr id="14402" name="Line 66"/>
          <p:cNvSpPr>
            <a:spLocks noChangeShapeType="1"/>
          </p:cNvSpPr>
          <p:nvPr/>
        </p:nvSpPr>
        <p:spPr bwMode="auto">
          <a:xfrm>
            <a:off x="7808913" y="3033713"/>
            <a:ext cx="0" cy="762000"/>
          </a:xfrm>
          <a:prstGeom prst="line">
            <a:avLst/>
          </a:prstGeom>
          <a:noFill/>
          <a:ln w="9525">
            <a:solidFill>
              <a:schemeClr val="tx1"/>
            </a:solidFill>
            <a:round/>
          </a:ln>
        </p:spPr>
        <p:txBody>
          <a:bodyPr/>
          <a:lstStyle/>
          <a:p>
            <a:endParaRPr lang="zh-CN" altLang="en-US"/>
          </a:p>
        </p:txBody>
      </p:sp>
      <p:sp>
        <p:nvSpPr>
          <p:cNvPr id="14403" name="Line 67"/>
          <p:cNvSpPr>
            <a:spLocks noChangeShapeType="1"/>
          </p:cNvSpPr>
          <p:nvPr/>
        </p:nvSpPr>
        <p:spPr bwMode="auto">
          <a:xfrm>
            <a:off x="7808913" y="3629025"/>
            <a:ext cx="152400" cy="0"/>
          </a:xfrm>
          <a:prstGeom prst="line">
            <a:avLst/>
          </a:prstGeom>
          <a:noFill/>
          <a:ln w="9525">
            <a:solidFill>
              <a:schemeClr val="tx1"/>
            </a:solidFill>
            <a:round/>
          </a:ln>
        </p:spPr>
        <p:txBody>
          <a:bodyPr/>
          <a:lstStyle/>
          <a:p>
            <a:endParaRPr lang="zh-CN" altLang="en-US"/>
          </a:p>
        </p:txBody>
      </p:sp>
      <p:sp>
        <p:nvSpPr>
          <p:cNvPr id="14404" name="Line 68"/>
          <p:cNvSpPr>
            <a:spLocks noChangeShapeType="1"/>
          </p:cNvSpPr>
          <p:nvPr/>
        </p:nvSpPr>
        <p:spPr bwMode="auto">
          <a:xfrm>
            <a:off x="7961313" y="3629025"/>
            <a:ext cx="0" cy="152400"/>
          </a:xfrm>
          <a:prstGeom prst="line">
            <a:avLst/>
          </a:prstGeom>
          <a:noFill/>
          <a:ln w="9525">
            <a:solidFill>
              <a:schemeClr val="tx1"/>
            </a:solidFill>
            <a:round/>
          </a:ln>
        </p:spPr>
        <p:txBody>
          <a:bodyPr/>
          <a:lstStyle/>
          <a:p>
            <a:endParaRPr lang="zh-CN" altLang="en-US"/>
          </a:p>
        </p:txBody>
      </p:sp>
      <p:sp>
        <p:nvSpPr>
          <p:cNvPr id="14405" name="Text Box 70"/>
          <p:cNvSpPr txBox="1">
            <a:spLocks noChangeArrowheads="1"/>
          </p:cNvSpPr>
          <p:nvPr/>
        </p:nvSpPr>
        <p:spPr bwMode="auto">
          <a:xfrm>
            <a:off x="7656513" y="2805113"/>
            <a:ext cx="457200" cy="461962"/>
          </a:xfrm>
          <a:prstGeom prst="rect">
            <a:avLst/>
          </a:prstGeom>
          <a:noFill/>
          <a:ln w="9525">
            <a:noFill/>
            <a:miter lim="800000"/>
          </a:ln>
        </p:spPr>
        <p:txBody>
          <a:bodyPr>
            <a:spAutoFit/>
          </a:bodyPr>
          <a:lstStyle/>
          <a:p>
            <a:pPr>
              <a:spcBef>
                <a:spcPct val="50000"/>
              </a:spcBef>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a:t>
            </a:r>
            <a:endParaRPr lang="en-US" altLang="zh-CN" sz="2400" b="1">
              <a:latin typeface="微软雅黑" panose="020B0503020204020204" pitchFamily="34" charset="-122"/>
              <a:ea typeface="微软雅黑" panose="020B0503020204020204" pitchFamily="34" charset="-122"/>
            </a:endParaRPr>
          </a:p>
        </p:txBody>
      </p:sp>
      <p:sp>
        <p:nvSpPr>
          <p:cNvPr id="14406" name="Line 71"/>
          <p:cNvSpPr>
            <a:spLocks noChangeShapeType="1"/>
          </p:cNvSpPr>
          <p:nvPr/>
        </p:nvSpPr>
        <p:spPr bwMode="auto">
          <a:xfrm flipH="1">
            <a:off x="7504113" y="3033713"/>
            <a:ext cx="304800" cy="304800"/>
          </a:xfrm>
          <a:prstGeom prst="line">
            <a:avLst/>
          </a:prstGeom>
          <a:noFill/>
          <a:ln w="9525">
            <a:solidFill>
              <a:schemeClr val="tx1"/>
            </a:solidFill>
            <a:round/>
          </a:ln>
        </p:spPr>
        <p:txBody>
          <a:bodyPr/>
          <a:lstStyle/>
          <a:p>
            <a:endParaRPr lang="zh-CN" altLang="en-US"/>
          </a:p>
        </p:txBody>
      </p:sp>
      <p:sp>
        <p:nvSpPr>
          <p:cNvPr id="14407" name="Text Box 72"/>
          <p:cNvSpPr txBox="1">
            <a:spLocks noChangeArrowheads="1"/>
          </p:cNvSpPr>
          <p:nvPr/>
        </p:nvSpPr>
        <p:spPr bwMode="auto">
          <a:xfrm>
            <a:off x="7427913" y="3406775"/>
            <a:ext cx="390525" cy="461963"/>
          </a:xfrm>
          <a:prstGeom prst="rect">
            <a:avLst/>
          </a:prstGeom>
          <a:noFill/>
          <a:ln w="9525">
            <a:noFill/>
            <a:miter lim="800000"/>
          </a:ln>
        </p:spPr>
        <p:txBody>
          <a:bodyPr wrap="none">
            <a:spAutoFit/>
          </a:bodyPr>
          <a:lstStyle/>
          <a:p>
            <a:pPr>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d</a:t>
            </a:r>
            <a:endParaRPr lang="en-US" altLang="zh-CN" sz="2400" b="1">
              <a:latin typeface="微软雅黑" panose="020B0503020204020204" pitchFamily="34" charset="-122"/>
              <a:ea typeface="微软雅黑" panose="020B0503020204020204" pitchFamily="34" charset="-122"/>
            </a:endParaRPr>
          </a:p>
        </p:txBody>
      </p:sp>
      <p:sp>
        <p:nvSpPr>
          <p:cNvPr id="14408" name="Text Box 73"/>
          <p:cNvSpPr txBox="1">
            <a:spLocks noChangeArrowheads="1"/>
          </p:cNvSpPr>
          <p:nvPr/>
        </p:nvSpPr>
        <p:spPr bwMode="auto">
          <a:xfrm>
            <a:off x="7123113" y="3163888"/>
            <a:ext cx="314325" cy="461962"/>
          </a:xfrm>
          <a:prstGeom prst="rect">
            <a:avLst/>
          </a:prstGeom>
          <a:noFill/>
          <a:ln w="9525">
            <a:noFill/>
            <a:miter lim="800000"/>
          </a:ln>
        </p:spPr>
        <p:txBody>
          <a:bodyPr wrap="none">
            <a:spAutoFit/>
          </a:bodyPr>
          <a:lstStyle/>
          <a:p>
            <a:pPr>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r</a:t>
            </a:r>
            <a:endParaRPr lang="en-US" altLang="zh-CN" sz="2400" b="1">
              <a:latin typeface="微软雅黑" panose="020B0503020204020204" pitchFamily="34" charset="-122"/>
              <a:ea typeface="微软雅黑" panose="020B0503020204020204" pitchFamily="34" charset="-122"/>
            </a:endParaRPr>
          </a:p>
        </p:txBody>
      </p:sp>
      <p:sp>
        <p:nvSpPr>
          <p:cNvPr id="14409" name="Oval 74"/>
          <p:cNvSpPr>
            <a:spLocks noChangeArrowheads="1"/>
          </p:cNvSpPr>
          <p:nvPr/>
        </p:nvSpPr>
        <p:spPr bwMode="auto">
          <a:xfrm>
            <a:off x="5446713" y="2728913"/>
            <a:ext cx="1219200" cy="1143000"/>
          </a:xfrm>
          <a:prstGeom prst="ellipse">
            <a:avLst/>
          </a:prstGeom>
          <a:solidFill>
            <a:srgbClr val="CCFFCC"/>
          </a:solidFill>
          <a:ln w="9525">
            <a:solidFill>
              <a:schemeClr val="tx1"/>
            </a:solidFill>
            <a:round/>
          </a:ln>
        </p:spPr>
        <p:txBody>
          <a:bodyPr wrap="none" anchor="ctr"/>
          <a:lstStyle/>
          <a:p>
            <a:pPr>
              <a:buFont typeface="Arial" panose="020B0604020202020204" pitchFamily="34" charset="0"/>
              <a:buNone/>
            </a:pPr>
            <a:endParaRPr lang="zh-CN" altLang="en-US" sz="2400" b="1">
              <a:latin typeface="微软雅黑" panose="020B0503020204020204" pitchFamily="34" charset="-122"/>
              <a:ea typeface="微软雅黑" panose="020B0503020204020204" pitchFamily="34" charset="-122"/>
            </a:endParaRPr>
          </a:p>
        </p:txBody>
      </p:sp>
      <p:sp>
        <p:nvSpPr>
          <p:cNvPr id="14410" name="Line 75"/>
          <p:cNvSpPr>
            <a:spLocks noChangeShapeType="1"/>
          </p:cNvSpPr>
          <p:nvPr/>
        </p:nvSpPr>
        <p:spPr bwMode="auto">
          <a:xfrm>
            <a:off x="6056313" y="3262313"/>
            <a:ext cx="0" cy="609600"/>
          </a:xfrm>
          <a:prstGeom prst="line">
            <a:avLst/>
          </a:prstGeom>
          <a:noFill/>
          <a:ln w="9525">
            <a:solidFill>
              <a:schemeClr val="tx1"/>
            </a:solidFill>
            <a:round/>
          </a:ln>
        </p:spPr>
        <p:txBody>
          <a:bodyPr/>
          <a:lstStyle/>
          <a:p>
            <a:endParaRPr lang="zh-CN" altLang="en-US"/>
          </a:p>
        </p:txBody>
      </p:sp>
      <p:sp>
        <p:nvSpPr>
          <p:cNvPr id="14411" name="Line 76"/>
          <p:cNvSpPr>
            <a:spLocks noChangeShapeType="1"/>
          </p:cNvSpPr>
          <p:nvPr/>
        </p:nvSpPr>
        <p:spPr bwMode="auto">
          <a:xfrm>
            <a:off x="5218113" y="3871913"/>
            <a:ext cx="1524000" cy="0"/>
          </a:xfrm>
          <a:prstGeom prst="line">
            <a:avLst/>
          </a:prstGeom>
          <a:noFill/>
          <a:ln w="9525">
            <a:solidFill>
              <a:schemeClr val="tx1"/>
            </a:solidFill>
            <a:round/>
          </a:ln>
        </p:spPr>
        <p:txBody>
          <a:bodyPr/>
          <a:lstStyle/>
          <a:p>
            <a:endParaRPr lang="zh-CN" altLang="en-US"/>
          </a:p>
        </p:txBody>
      </p:sp>
      <p:sp>
        <p:nvSpPr>
          <p:cNvPr id="14412" name="Text Box 77"/>
          <p:cNvSpPr txBox="1">
            <a:spLocks noChangeArrowheads="1"/>
          </p:cNvSpPr>
          <p:nvPr/>
        </p:nvSpPr>
        <p:spPr bwMode="auto">
          <a:xfrm>
            <a:off x="6056313" y="3033713"/>
            <a:ext cx="381000" cy="457200"/>
          </a:xfrm>
          <a:prstGeom prst="rect">
            <a:avLst/>
          </a:prstGeom>
          <a:noFill/>
          <a:ln w="9525">
            <a:noFill/>
            <a:miter lim="800000"/>
          </a:ln>
        </p:spPr>
        <p:txBody>
          <a:bodyPr>
            <a:spAutoFit/>
          </a:bodyPr>
          <a:lstStyle/>
          <a:p>
            <a:pPr>
              <a:spcBef>
                <a:spcPct val="50000"/>
              </a:spcBef>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O</a:t>
            </a:r>
            <a:endParaRPr lang="en-US" altLang="zh-CN" sz="2400" b="1">
              <a:latin typeface="微软雅黑" panose="020B0503020204020204" pitchFamily="34" charset="-122"/>
              <a:ea typeface="微软雅黑" panose="020B0503020204020204" pitchFamily="34" charset="-122"/>
            </a:endParaRPr>
          </a:p>
        </p:txBody>
      </p:sp>
      <p:sp>
        <p:nvSpPr>
          <p:cNvPr id="14413" name="Line 78"/>
          <p:cNvSpPr>
            <a:spLocks noChangeShapeType="1"/>
          </p:cNvSpPr>
          <p:nvPr/>
        </p:nvSpPr>
        <p:spPr bwMode="auto">
          <a:xfrm>
            <a:off x="6056313" y="3719513"/>
            <a:ext cx="152400" cy="0"/>
          </a:xfrm>
          <a:prstGeom prst="line">
            <a:avLst/>
          </a:prstGeom>
          <a:noFill/>
          <a:ln w="9525">
            <a:solidFill>
              <a:schemeClr val="tx1"/>
            </a:solidFill>
            <a:round/>
          </a:ln>
        </p:spPr>
        <p:txBody>
          <a:bodyPr/>
          <a:lstStyle/>
          <a:p>
            <a:endParaRPr lang="zh-CN" altLang="en-US"/>
          </a:p>
        </p:txBody>
      </p:sp>
      <p:sp>
        <p:nvSpPr>
          <p:cNvPr id="14414" name="Line 79"/>
          <p:cNvSpPr>
            <a:spLocks noChangeShapeType="1"/>
          </p:cNvSpPr>
          <p:nvPr/>
        </p:nvSpPr>
        <p:spPr bwMode="auto">
          <a:xfrm>
            <a:off x="6208713" y="3719513"/>
            <a:ext cx="0" cy="152400"/>
          </a:xfrm>
          <a:prstGeom prst="line">
            <a:avLst/>
          </a:prstGeom>
          <a:noFill/>
          <a:ln w="9525">
            <a:solidFill>
              <a:schemeClr val="tx1"/>
            </a:solidFill>
            <a:round/>
          </a:ln>
        </p:spPr>
        <p:txBody>
          <a:bodyPr/>
          <a:lstStyle/>
          <a:p>
            <a:endParaRPr lang="zh-CN" altLang="en-US"/>
          </a:p>
        </p:txBody>
      </p:sp>
      <p:sp>
        <p:nvSpPr>
          <p:cNvPr id="14415" name="Text Box 80"/>
          <p:cNvSpPr txBox="1">
            <a:spLocks noChangeArrowheads="1"/>
          </p:cNvSpPr>
          <p:nvPr/>
        </p:nvSpPr>
        <p:spPr bwMode="auto">
          <a:xfrm>
            <a:off x="5827713" y="2957513"/>
            <a:ext cx="533400" cy="461962"/>
          </a:xfrm>
          <a:prstGeom prst="rect">
            <a:avLst/>
          </a:prstGeom>
          <a:noFill/>
          <a:ln w="9525">
            <a:noFill/>
            <a:miter lim="800000"/>
          </a:ln>
        </p:spPr>
        <p:txBody>
          <a:bodyPr>
            <a:spAutoFit/>
          </a:bodyPr>
          <a:lstStyle/>
          <a:p>
            <a:pPr>
              <a:spcBef>
                <a:spcPct val="5000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 </a:t>
            </a:r>
            <a:r>
              <a:rPr lang="en-US" altLang="zh-CN" sz="2400" b="1">
                <a:latin typeface="微软雅黑" panose="020B0503020204020204" pitchFamily="34" charset="-122"/>
                <a:ea typeface="微软雅黑" panose="020B0503020204020204" pitchFamily="34" charset="-122"/>
              </a:rPr>
              <a:t>•</a:t>
            </a:r>
            <a:endParaRPr lang="en-US" altLang="zh-CN" sz="2400" b="1">
              <a:latin typeface="微软雅黑" panose="020B0503020204020204" pitchFamily="34" charset="-122"/>
              <a:ea typeface="微软雅黑" panose="020B0503020204020204" pitchFamily="34" charset="-122"/>
            </a:endParaRPr>
          </a:p>
        </p:txBody>
      </p:sp>
      <p:sp>
        <p:nvSpPr>
          <p:cNvPr id="14416" name="Text Box 81"/>
          <p:cNvSpPr txBox="1">
            <a:spLocks noChangeArrowheads="1"/>
          </p:cNvSpPr>
          <p:nvPr/>
        </p:nvSpPr>
        <p:spPr bwMode="auto">
          <a:xfrm>
            <a:off x="6011863" y="3359150"/>
            <a:ext cx="390525" cy="461963"/>
          </a:xfrm>
          <a:prstGeom prst="rect">
            <a:avLst/>
          </a:prstGeom>
          <a:noFill/>
          <a:ln w="9525">
            <a:noFill/>
            <a:miter lim="800000"/>
          </a:ln>
        </p:spPr>
        <p:txBody>
          <a:bodyPr wrap="none">
            <a:spAutoFit/>
          </a:bodyPr>
          <a:lstStyle/>
          <a:p>
            <a:pPr>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d</a:t>
            </a:r>
            <a:endParaRPr lang="en-US" altLang="zh-CN" sz="2400" b="1">
              <a:latin typeface="微软雅黑" panose="020B0503020204020204" pitchFamily="34" charset="-122"/>
              <a:ea typeface="微软雅黑" panose="020B0503020204020204" pitchFamily="34" charset="-122"/>
            </a:endParaRPr>
          </a:p>
        </p:txBody>
      </p:sp>
      <p:sp>
        <p:nvSpPr>
          <p:cNvPr id="14417" name="Text Box 82"/>
          <p:cNvSpPr txBox="1">
            <a:spLocks noChangeArrowheads="1"/>
          </p:cNvSpPr>
          <p:nvPr/>
        </p:nvSpPr>
        <p:spPr bwMode="auto">
          <a:xfrm>
            <a:off x="5715000" y="3335338"/>
            <a:ext cx="314325" cy="461962"/>
          </a:xfrm>
          <a:prstGeom prst="rect">
            <a:avLst/>
          </a:prstGeom>
          <a:noFill/>
          <a:ln w="9525">
            <a:noFill/>
            <a:miter lim="800000"/>
          </a:ln>
        </p:spPr>
        <p:txBody>
          <a:bodyPr wrap="none">
            <a:spAutoFit/>
          </a:bodyPr>
          <a:lstStyle/>
          <a:p>
            <a:pPr>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r</a:t>
            </a:r>
            <a:endParaRPr lang="en-US" altLang="zh-CN" sz="2400" b="1">
              <a:latin typeface="微软雅黑" panose="020B0503020204020204" pitchFamily="34" charset="-122"/>
              <a:ea typeface="微软雅黑" panose="020B0503020204020204" pitchFamily="34" charset="-122"/>
            </a:endParaRPr>
          </a:p>
        </p:txBody>
      </p:sp>
      <p:sp>
        <p:nvSpPr>
          <p:cNvPr id="43093" name="Rectangle 85"/>
          <p:cNvSpPr>
            <a:spLocks noChangeArrowheads="1"/>
          </p:cNvSpPr>
          <p:nvPr/>
        </p:nvSpPr>
        <p:spPr bwMode="auto">
          <a:xfrm>
            <a:off x="3822700" y="2068513"/>
            <a:ext cx="800100" cy="461962"/>
          </a:xfrm>
          <a:prstGeom prst="rect">
            <a:avLst/>
          </a:prstGeom>
          <a:noFill/>
          <a:ln w="9525">
            <a:noFill/>
            <a:miter lim="800000"/>
          </a:ln>
        </p:spPr>
        <p:txBody>
          <a:bodyPr wrap="none">
            <a:spAutoFit/>
          </a:bodyPr>
          <a:lstStyle/>
          <a:p>
            <a:pPr>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相交</a:t>
            </a:r>
            <a:endParaRPr lang="zh-CN" altLang="en-US" sz="2400" b="1">
              <a:latin typeface="微软雅黑" panose="020B0503020204020204" pitchFamily="34" charset="-122"/>
              <a:ea typeface="微软雅黑" panose="020B0503020204020204" pitchFamily="34" charset="-122"/>
            </a:endParaRPr>
          </a:p>
        </p:txBody>
      </p:sp>
      <p:sp>
        <p:nvSpPr>
          <p:cNvPr id="43094" name="Rectangle 86"/>
          <p:cNvSpPr>
            <a:spLocks noChangeArrowheads="1"/>
          </p:cNvSpPr>
          <p:nvPr/>
        </p:nvSpPr>
        <p:spPr bwMode="auto">
          <a:xfrm>
            <a:off x="5838825" y="2068513"/>
            <a:ext cx="800100" cy="461962"/>
          </a:xfrm>
          <a:prstGeom prst="rect">
            <a:avLst/>
          </a:prstGeom>
          <a:noFill/>
          <a:ln w="9525">
            <a:noFill/>
            <a:miter lim="800000"/>
          </a:ln>
        </p:spPr>
        <p:txBody>
          <a:bodyPr wrap="none">
            <a:spAutoFit/>
          </a:bodyPr>
          <a:lstStyle/>
          <a:p>
            <a:pPr>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相切</a:t>
            </a:r>
            <a:endParaRPr lang="zh-CN" altLang="en-US" sz="2400" b="1">
              <a:latin typeface="微软雅黑" panose="020B0503020204020204" pitchFamily="34" charset="-122"/>
              <a:ea typeface="微软雅黑" panose="020B0503020204020204" pitchFamily="34" charset="-122"/>
            </a:endParaRPr>
          </a:p>
        </p:txBody>
      </p:sp>
      <p:sp>
        <p:nvSpPr>
          <p:cNvPr id="43095" name="Rectangle 87"/>
          <p:cNvSpPr>
            <a:spLocks noChangeArrowheads="1"/>
          </p:cNvSpPr>
          <p:nvPr/>
        </p:nvSpPr>
        <p:spPr bwMode="auto">
          <a:xfrm>
            <a:off x="7566025" y="2068513"/>
            <a:ext cx="800100" cy="461962"/>
          </a:xfrm>
          <a:prstGeom prst="rect">
            <a:avLst/>
          </a:prstGeom>
          <a:noFill/>
          <a:ln w="9525">
            <a:noFill/>
            <a:miter lim="800000"/>
          </a:ln>
        </p:spPr>
        <p:txBody>
          <a:bodyPr wrap="none">
            <a:spAutoFit/>
          </a:bodyPr>
          <a:lstStyle/>
          <a:p>
            <a:pPr>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相离</a:t>
            </a:r>
            <a:endParaRPr lang="zh-CN" altLang="en-US" sz="2400" b="1">
              <a:latin typeface="微软雅黑" panose="020B0503020204020204" pitchFamily="34" charset="-122"/>
              <a:ea typeface="微软雅黑" panose="020B0503020204020204" pitchFamily="34" charset="-122"/>
            </a:endParaRPr>
          </a:p>
        </p:txBody>
      </p:sp>
      <p:sp>
        <p:nvSpPr>
          <p:cNvPr id="14421" name="Text Box 99"/>
          <p:cNvSpPr txBox="1">
            <a:spLocks noChangeArrowheads="1"/>
          </p:cNvSpPr>
          <p:nvPr/>
        </p:nvSpPr>
        <p:spPr bwMode="auto">
          <a:xfrm>
            <a:off x="601663" y="1590675"/>
            <a:ext cx="2670175" cy="457200"/>
          </a:xfrm>
          <a:prstGeom prst="rect">
            <a:avLst/>
          </a:prstGeom>
          <a:noFill/>
          <a:ln w="9525">
            <a:noFill/>
            <a:miter lim="800000"/>
          </a:ln>
        </p:spPr>
        <p:txBody>
          <a:bodyPr>
            <a:spAutoFit/>
          </a:bodyPr>
          <a:lstStyle/>
          <a:p>
            <a:pPr>
              <a:spcBef>
                <a:spcPct val="50000"/>
              </a:spcBef>
            </a:pPr>
            <a:r>
              <a:rPr lang="zh-CN" altLang="en-US" sz="2400" b="1">
                <a:solidFill>
                  <a:schemeClr val="hlink"/>
                </a:solidFill>
                <a:ea typeface="微软雅黑" panose="020B0503020204020204" pitchFamily="34" charset="-122"/>
              </a:rPr>
              <a:t>温故知新</a:t>
            </a:r>
            <a:endParaRPr lang="zh-CN" altLang="en-US" sz="2400" b="1">
              <a:solidFill>
                <a:schemeClr val="hlink"/>
              </a:solidFill>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93">
                                            <p:txEl>
                                              <p:pRg st="0" end="0"/>
                                            </p:txEl>
                                          </p:spTgt>
                                        </p:tgtEl>
                                        <p:attrNameLst>
                                          <p:attrName>style.visibility</p:attrName>
                                        </p:attrNameLst>
                                      </p:cBhvr>
                                      <p:to>
                                        <p:strVal val="visible"/>
                                      </p:to>
                                    </p:set>
                                    <p:animEffect transition="in" filter="box(in)">
                                      <p:cBhvr>
                                        <p:cTn id="7" dur="500"/>
                                        <p:tgtEl>
                                          <p:spTgt spid="430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3094">
                                            <p:txEl>
                                              <p:pRg st="0" end="0"/>
                                            </p:txEl>
                                          </p:spTgt>
                                        </p:tgtEl>
                                        <p:attrNameLst>
                                          <p:attrName>style.visibility</p:attrName>
                                        </p:attrNameLst>
                                      </p:cBhvr>
                                      <p:to>
                                        <p:strVal val="visible"/>
                                      </p:to>
                                    </p:set>
                                    <p:animEffect transition="in" filter="box(in)">
                                      <p:cBhvr>
                                        <p:cTn id="12" dur="500"/>
                                        <p:tgtEl>
                                          <p:spTgt spid="430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095"/>
                                        </p:tgtEl>
                                        <p:attrNameLst>
                                          <p:attrName>style.visibility</p:attrName>
                                        </p:attrNameLst>
                                      </p:cBhvr>
                                      <p:to>
                                        <p:strVal val="visible"/>
                                      </p:to>
                                    </p:set>
                                    <p:animEffect transition="in" filter="box(in)">
                                      <p:cBhvr>
                                        <p:cTn id="17" dur="500"/>
                                        <p:tgtEl>
                                          <p:spTgt spid="4309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3049"/>
                                        </p:tgtEl>
                                        <p:attrNameLst>
                                          <p:attrName>style.visibility</p:attrName>
                                        </p:attrNameLst>
                                      </p:cBhvr>
                                      <p:to>
                                        <p:strVal val="visible"/>
                                      </p:to>
                                    </p:set>
                                    <p:anim calcmode="lin" valueType="num">
                                      <p:cBhvr additive="base">
                                        <p:cTn id="22" dur="500" fill="hold"/>
                                        <p:tgtEl>
                                          <p:spTgt spid="43049"/>
                                        </p:tgtEl>
                                        <p:attrNameLst>
                                          <p:attrName>ppt_x</p:attrName>
                                        </p:attrNameLst>
                                      </p:cBhvr>
                                      <p:tavLst>
                                        <p:tav tm="0">
                                          <p:val>
                                            <p:strVal val="0-#ppt_w/2"/>
                                          </p:val>
                                        </p:tav>
                                        <p:tav tm="100000">
                                          <p:val>
                                            <p:strVal val="#ppt_x"/>
                                          </p:val>
                                        </p:tav>
                                      </p:tavLst>
                                    </p:anim>
                                    <p:anim calcmode="lin" valueType="num">
                                      <p:cBhvr additive="base">
                                        <p:cTn id="23" dur="500" fill="hold"/>
                                        <p:tgtEl>
                                          <p:spTgt spid="4304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3050"/>
                                        </p:tgtEl>
                                        <p:attrNameLst>
                                          <p:attrName>style.visibility</p:attrName>
                                        </p:attrNameLst>
                                      </p:cBhvr>
                                      <p:to>
                                        <p:strVal val="visible"/>
                                      </p:to>
                                    </p:set>
                                    <p:anim calcmode="lin" valueType="num">
                                      <p:cBhvr additive="base">
                                        <p:cTn id="28" dur="500" fill="hold"/>
                                        <p:tgtEl>
                                          <p:spTgt spid="43050"/>
                                        </p:tgtEl>
                                        <p:attrNameLst>
                                          <p:attrName>ppt_x</p:attrName>
                                        </p:attrNameLst>
                                      </p:cBhvr>
                                      <p:tavLst>
                                        <p:tav tm="0">
                                          <p:val>
                                            <p:strVal val="0-#ppt_w/2"/>
                                          </p:val>
                                        </p:tav>
                                        <p:tav tm="100000">
                                          <p:val>
                                            <p:strVal val="#ppt_x"/>
                                          </p:val>
                                        </p:tav>
                                      </p:tavLst>
                                    </p:anim>
                                    <p:anim calcmode="lin" valueType="num">
                                      <p:cBhvr additive="base">
                                        <p:cTn id="29" dur="500" fill="hold"/>
                                        <p:tgtEl>
                                          <p:spTgt spid="4305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43051"/>
                                        </p:tgtEl>
                                        <p:attrNameLst>
                                          <p:attrName>style.visibility</p:attrName>
                                        </p:attrNameLst>
                                      </p:cBhvr>
                                      <p:to>
                                        <p:strVal val="visible"/>
                                      </p:to>
                                    </p:set>
                                    <p:anim calcmode="lin" valueType="num">
                                      <p:cBhvr additive="base">
                                        <p:cTn id="34" dur="500" fill="hold"/>
                                        <p:tgtEl>
                                          <p:spTgt spid="43051"/>
                                        </p:tgtEl>
                                        <p:attrNameLst>
                                          <p:attrName>ppt_x</p:attrName>
                                        </p:attrNameLst>
                                      </p:cBhvr>
                                      <p:tavLst>
                                        <p:tav tm="0">
                                          <p:val>
                                            <p:strVal val="0-#ppt_w/2"/>
                                          </p:val>
                                        </p:tav>
                                        <p:tav tm="100000">
                                          <p:val>
                                            <p:strVal val="#ppt_x"/>
                                          </p:val>
                                        </p:tav>
                                      </p:tavLst>
                                    </p:anim>
                                    <p:anim calcmode="lin" valueType="num">
                                      <p:cBhvr additive="base">
                                        <p:cTn id="35" dur="500" fill="hold"/>
                                        <p:tgtEl>
                                          <p:spTgt spid="4305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3052"/>
                                        </p:tgtEl>
                                        <p:attrNameLst>
                                          <p:attrName>style.visibility</p:attrName>
                                        </p:attrNameLst>
                                      </p:cBhvr>
                                      <p:to>
                                        <p:strVal val="visible"/>
                                      </p:to>
                                    </p:set>
                                    <p:anim calcmode="lin" valueType="num">
                                      <p:cBhvr additive="base">
                                        <p:cTn id="40" dur="500" fill="hold"/>
                                        <p:tgtEl>
                                          <p:spTgt spid="43052"/>
                                        </p:tgtEl>
                                        <p:attrNameLst>
                                          <p:attrName>ppt_x</p:attrName>
                                        </p:attrNameLst>
                                      </p:cBhvr>
                                      <p:tavLst>
                                        <p:tav tm="0">
                                          <p:val>
                                            <p:strVal val="0-#ppt_w/2"/>
                                          </p:val>
                                        </p:tav>
                                        <p:tav tm="100000">
                                          <p:val>
                                            <p:strVal val="#ppt_x"/>
                                          </p:val>
                                        </p:tav>
                                      </p:tavLst>
                                    </p:anim>
                                    <p:anim calcmode="lin" valueType="num">
                                      <p:cBhvr additive="base">
                                        <p:cTn id="41" dur="500" fill="hold"/>
                                        <p:tgtEl>
                                          <p:spTgt spid="4305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43053"/>
                                        </p:tgtEl>
                                        <p:attrNameLst>
                                          <p:attrName>style.visibility</p:attrName>
                                        </p:attrNameLst>
                                      </p:cBhvr>
                                      <p:to>
                                        <p:strVal val="visible"/>
                                      </p:to>
                                    </p:set>
                                    <p:anim calcmode="lin" valueType="num">
                                      <p:cBhvr additive="base">
                                        <p:cTn id="46" dur="500" fill="hold"/>
                                        <p:tgtEl>
                                          <p:spTgt spid="43053"/>
                                        </p:tgtEl>
                                        <p:attrNameLst>
                                          <p:attrName>ppt_x</p:attrName>
                                        </p:attrNameLst>
                                      </p:cBhvr>
                                      <p:tavLst>
                                        <p:tav tm="0">
                                          <p:val>
                                            <p:strVal val="0-#ppt_w/2"/>
                                          </p:val>
                                        </p:tav>
                                        <p:tav tm="100000">
                                          <p:val>
                                            <p:strVal val="#ppt_x"/>
                                          </p:val>
                                        </p:tav>
                                      </p:tavLst>
                                    </p:anim>
                                    <p:anim calcmode="lin" valueType="num">
                                      <p:cBhvr additive="base">
                                        <p:cTn id="47" dur="500" fill="hold"/>
                                        <p:tgtEl>
                                          <p:spTgt spid="4305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43054"/>
                                        </p:tgtEl>
                                        <p:attrNameLst>
                                          <p:attrName>style.visibility</p:attrName>
                                        </p:attrNameLst>
                                      </p:cBhvr>
                                      <p:to>
                                        <p:strVal val="visible"/>
                                      </p:to>
                                    </p:set>
                                    <p:anim calcmode="lin" valueType="num">
                                      <p:cBhvr additive="base">
                                        <p:cTn id="52" dur="500" fill="hold"/>
                                        <p:tgtEl>
                                          <p:spTgt spid="43054"/>
                                        </p:tgtEl>
                                        <p:attrNameLst>
                                          <p:attrName>ppt_x</p:attrName>
                                        </p:attrNameLst>
                                      </p:cBhvr>
                                      <p:tavLst>
                                        <p:tav tm="0">
                                          <p:val>
                                            <p:strVal val="0-#ppt_w/2"/>
                                          </p:val>
                                        </p:tav>
                                        <p:tav tm="100000">
                                          <p:val>
                                            <p:strVal val="#ppt_x"/>
                                          </p:val>
                                        </p:tav>
                                      </p:tavLst>
                                    </p:anim>
                                    <p:anim calcmode="lin" valueType="num">
                                      <p:cBhvr additive="base">
                                        <p:cTn id="53" dur="500" fill="hold"/>
                                        <p:tgtEl>
                                          <p:spTgt spid="43054"/>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3055"/>
                                        </p:tgtEl>
                                        <p:attrNameLst>
                                          <p:attrName>style.visibility</p:attrName>
                                        </p:attrNameLst>
                                      </p:cBhvr>
                                      <p:to>
                                        <p:strVal val="visible"/>
                                      </p:to>
                                    </p:set>
                                    <p:anim calcmode="lin" valueType="num">
                                      <p:cBhvr additive="base">
                                        <p:cTn id="58" dur="500" fill="hold"/>
                                        <p:tgtEl>
                                          <p:spTgt spid="43055"/>
                                        </p:tgtEl>
                                        <p:attrNameLst>
                                          <p:attrName>ppt_x</p:attrName>
                                        </p:attrNameLst>
                                      </p:cBhvr>
                                      <p:tavLst>
                                        <p:tav tm="0">
                                          <p:val>
                                            <p:strVal val="0-#ppt_w/2"/>
                                          </p:val>
                                        </p:tav>
                                        <p:tav tm="100000">
                                          <p:val>
                                            <p:strVal val="#ppt_x"/>
                                          </p:val>
                                        </p:tav>
                                      </p:tavLst>
                                    </p:anim>
                                    <p:anim calcmode="lin" valueType="num">
                                      <p:cBhvr additive="base">
                                        <p:cTn id="59" dur="500" fill="hold"/>
                                        <p:tgtEl>
                                          <p:spTgt spid="4305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43056"/>
                                        </p:tgtEl>
                                        <p:attrNameLst>
                                          <p:attrName>style.visibility</p:attrName>
                                        </p:attrNameLst>
                                      </p:cBhvr>
                                      <p:to>
                                        <p:strVal val="visible"/>
                                      </p:to>
                                    </p:set>
                                    <p:anim calcmode="lin" valueType="num">
                                      <p:cBhvr additive="base">
                                        <p:cTn id="64" dur="500" fill="hold"/>
                                        <p:tgtEl>
                                          <p:spTgt spid="43056"/>
                                        </p:tgtEl>
                                        <p:attrNameLst>
                                          <p:attrName>ppt_x</p:attrName>
                                        </p:attrNameLst>
                                      </p:cBhvr>
                                      <p:tavLst>
                                        <p:tav tm="0">
                                          <p:val>
                                            <p:strVal val="0-#ppt_w/2"/>
                                          </p:val>
                                        </p:tav>
                                        <p:tav tm="100000">
                                          <p:val>
                                            <p:strVal val="#ppt_x"/>
                                          </p:val>
                                        </p:tav>
                                      </p:tavLst>
                                    </p:anim>
                                    <p:anim calcmode="lin" valueType="num">
                                      <p:cBhvr additive="base">
                                        <p:cTn id="65" dur="500" fill="hold"/>
                                        <p:tgtEl>
                                          <p:spTgt spid="43056"/>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43057"/>
                                        </p:tgtEl>
                                        <p:attrNameLst>
                                          <p:attrName>style.visibility</p:attrName>
                                        </p:attrNameLst>
                                      </p:cBhvr>
                                      <p:to>
                                        <p:strVal val="visible"/>
                                      </p:to>
                                    </p:set>
                                    <p:anim calcmode="lin" valueType="num">
                                      <p:cBhvr additive="base">
                                        <p:cTn id="70" dur="500" fill="hold"/>
                                        <p:tgtEl>
                                          <p:spTgt spid="43057"/>
                                        </p:tgtEl>
                                        <p:attrNameLst>
                                          <p:attrName>ppt_x</p:attrName>
                                        </p:attrNameLst>
                                      </p:cBhvr>
                                      <p:tavLst>
                                        <p:tav tm="0">
                                          <p:val>
                                            <p:strVal val="0-#ppt_w/2"/>
                                          </p:val>
                                        </p:tav>
                                        <p:tav tm="100000">
                                          <p:val>
                                            <p:strVal val="#ppt_x"/>
                                          </p:val>
                                        </p:tav>
                                      </p:tavLst>
                                    </p:anim>
                                    <p:anim calcmode="lin" valueType="num">
                                      <p:cBhvr additive="base">
                                        <p:cTn id="71" dur="500" fill="hold"/>
                                        <p:tgtEl>
                                          <p:spTgt spid="43057"/>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43058"/>
                                        </p:tgtEl>
                                        <p:attrNameLst>
                                          <p:attrName>style.visibility</p:attrName>
                                        </p:attrNameLst>
                                      </p:cBhvr>
                                      <p:to>
                                        <p:strVal val="visible"/>
                                      </p:to>
                                    </p:set>
                                    <p:anim calcmode="lin" valueType="num">
                                      <p:cBhvr additive="base">
                                        <p:cTn id="76" dur="500" fill="hold"/>
                                        <p:tgtEl>
                                          <p:spTgt spid="43058"/>
                                        </p:tgtEl>
                                        <p:attrNameLst>
                                          <p:attrName>ppt_x</p:attrName>
                                        </p:attrNameLst>
                                      </p:cBhvr>
                                      <p:tavLst>
                                        <p:tav tm="0">
                                          <p:val>
                                            <p:strVal val="0-#ppt_w/2"/>
                                          </p:val>
                                        </p:tav>
                                        <p:tav tm="100000">
                                          <p:val>
                                            <p:strVal val="#ppt_x"/>
                                          </p:val>
                                        </p:tav>
                                      </p:tavLst>
                                    </p:anim>
                                    <p:anim calcmode="lin" valueType="num">
                                      <p:cBhvr additive="base">
                                        <p:cTn id="77" dur="500" fill="hold"/>
                                        <p:tgtEl>
                                          <p:spTgt spid="43058"/>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43059"/>
                                        </p:tgtEl>
                                        <p:attrNameLst>
                                          <p:attrName>style.visibility</p:attrName>
                                        </p:attrNameLst>
                                      </p:cBhvr>
                                      <p:to>
                                        <p:strVal val="visible"/>
                                      </p:to>
                                    </p:set>
                                    <p:anim calcmode="lin" valueType="num">
                                      <p:cBhvr additive="base">
                                        <p:cTn id="82" dur="500" fill="hold"/>
                                        <p:tgtEl>
                                          <p:spTgt spid="43059"/>
                                        </p:tgtEl>
                                        <p:attrNameLst>
                                          <p:attrName>ppt_x</p:attrName>
                                        </p:attrNameLst>
                                      </p:cBhvr>
                                      <p:tavLst>
                                        <p:tav tm="0">
                                          <p:val>
                                            <p:strVal val="0-#ppt_w/2"/>
                                          </p:val>
                                        </p:tav>
                                        <p:tav tm="100000">
                                          <p:val>
                                            <p:strVal val="#ppt_x"/>
                                          </p:val>
                                        </p:tav>
                                      </p:tavLst>
                                    </p:anim>
                                    <p:anim calcmode="lin" valueType="num">
                                      <p:cBhvr additive="base">
                                        <p:cTn id="83" dur="500" fill="hold"/>
                                        <p:tgtEl>
                                          <p:spTgt spid="43059"/>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2" presetClass="entr" presetSubtype="4" fill="hold" grpId="0" nodeType="clickEffect">
                                  <p:stCondLst>
                                    <p:cond delay="0"/>
                                  </p:stCondLst>
                                  <p:childTnLst>
                                    <p:set>
                                      <p:cBhvr>
                                        <p:cTn id="87" dur="1" fill="hold">
                                          <p:stCondLst>
                                            <p:cond delay="0"/>
                                          </p:stCondLst>
                                        </p:cTn>
                                        <p:tgtEl>
                                          <p:spTgt spid="43060"/>
                                        </p:tgtEl>
                                        <p:attrNameLst>
                                          <p:attrName>style.visibility</p:attrName>
                                        </p:attrNameLst>
                                      </p:cBhvr>
                                      <p:to>
                                        <p:strVal val="visible"/>
                                      </p:to>
                                    </p:set>
                                    <p:animEffect transition="in" filter="slide(fromBottom)">
                                      <p:cBhvr>
                                        <p:cTn id="88" dur="500"/>
                                        <p:tgtEl>
                                          <p:spTgt spid="43060"/>
                                        </p:tgtEl>
                                      </p:cBhvr>
                                    </p:animEffect>
                                  </p:childTnLst>
                                  <p:subTnLst>
                                    <p:audio>
                                      <p:cMediaNode>
                                        <p:cTn display="0" masterRel="sameClick">
                                          <p:stCondLst>
                                            <p:cond evt="begin" delay="0">
                                              <p:tn val="86"/>
                                            </p:cond>
                                          </p:stCondLst>
                                          <p:endCondLst>
                                            <p:cond evt="onStopAudio" delay="0">
                                              <p:tgtEl>
                                                <p:sldTgt/>
                                              </p:tgtEl>
                                            </p:cond>
                                          </p:endCondLst>
                                        </p:cTn>
                                        <p:tgtEl>
                                          <p:sndTgt r:embed="rId1"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49" grpId="0"/>
      <p:bldP spid="43050" grpId="0"/>
      <p:bldP spid="43051" grpId="0"/>
      <p:bldP spid="43052" grpId="0"/>
      <p:bldP spid="43053" grpId="0"/>
      <p:bldP spid="43054" grpId="0"/>
      <p:bldP spid="43055" grpId="0"/>
      <p:bldP spid="43056" grpId="0"/>
      <p:bldP spid="43057" grpId="0"/>
      <p:bldP spid="43058" grpId="0"/>
      <p:bldP spid="43059" grpId="0"/>
      <p:bldP spid="43060" grpId="0"/>
      <p:bldP spid="4309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35" name="组合 3"/>
          <p:cNvGrpSpPr/>
          <p:nvPr/>
        </p:nvGrpSpPr>
        <p:grpSpPr bwMode="auto">
          <a:xfrm>
            <a:off x="266700" y="703263"/>
            <a:ext cx="2809875" cy="731837"/>
            <a:chOff x="4762500" y="1227873"/>
            <a:chExt cx="3152775" cy="820002"/>
          </a:xfrm>
        </p:grpSpPr>
        <p:sp>
          <p:nvSpPr>
            <p:cNvPr id="5" name="圆角矩形 4"/>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245" name="组合 6"/>
            <p:cNvGrpSpPr/>
            <p:nvPr/>
          </p:nvGrpSpPr>
          <p:grpSpPr bwMode="auto">
            <a:xfrm rot="0">
              <a:off x="4897451" y="1300979"/>
              <a:ext cx="515326" cy="672163"/>
              <a:chOff x="10325100" y="303213"/>
              <a:chExt cx="912815" cy="1190625"/>
            </a:xfrm>
          </p:grpSpPr>
          <p:sp>
            <p:nvSpPr>
              <p:cNvPr id="8247"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8248"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8249"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8250"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8251"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8252"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8253"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8254"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8255"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8236" name="文本框 17"/>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巩固提升</a:t>
            </a:r>
            <a:endParaRPr lang="zh-CN" altLang="en-US" sz="2800" b="1">
              <a:solidFill>
                <a:srgbClr val="DB2232"/>
              </a:solidFill>
              <a:latin typeface="微软雅黑" panose="020B0503020204020204" pitchFamily="34" charset="-122"/>
              <a:ea typeface="微软雅黑" panose="020B0503020204020204" pitchFamily="34" charset="-122"/>
            </a:endParaRPr>
          </a:p>
        </p:txBody>
      </p:sp>
      <p:graphicFrame>
        <p:nvGraphicFramePr>
          <p:cNvPr id="2" name="Object 41" descr="学科网 版权所有"/>
          <p:cNvGraphicFramePr>
            <a:graphicFrameLocks noChangeAspect="1"/>
          </p:cNvGraphicFramePr>
          <p:nvPr/>
        </p:nvGraphicFramePr>
        <p:xfrm>
          <a:off x="1441450" y="5138738"/>
          <a:ext cx="3683000" cy="496887"/>
        </p:xfrm>
        <a:graphic>
          <a:graphicData uri="http://schemas.openxmlformats.org/presentationml/2006/ole">
            <mc:AlternateContent xmlns:mc="http://schemas.openxmlformats.org/markup-compatibility/2006">
              <mc:Choice xmlns:v="urn:schemas-microsoft-com:vml" Requires="v">
                <p:oleObj spid="_x0000_s2049" name="Equation" r:id="rId1" imgW="42367200" imgH="5791200" progId="">
                  <p:embed/>
                </p:oleObj>
              </mc:Choice>
              <mc:Fallback>
                <p:oleObj name="Equation" r:id="rId1" imgW="42367200" imgH="5791200" progId="">
                  <p:embed/>
                  <p:pic>
                    <p:nvPicPr>
                      <p:cNvPr id="0" name="图片 2048" descr="学科网 版权所有"/>
                      <p:cNvPicPr>
                        <a:picLocks noChangeAspect="1"/>
                      </p:cNvPicPr>
                      <p:nvPr/>
                    </p:nvPicPr>
                    <p:blipFill>
                      <a:blip r:embed="rId2"/>
                      <a:stretch>
                        <a:fillRect/>
                      </a:stretch>
                    </p:blipFill>
                    <p:spPr>
                      <a:xfrm>
                        <a:off x="1441450" y="5138738"/>
                        <a:ext cx="3683000" cy="496887"/>
                      </a:xfrm>
                      <a:prstGeom prst="rect">
                        <a:avLst/>
                      </a:prstGeom>
                      <a:noFill/>
                      <a:ln w="9525">
                        <a:noFill/>
                      </a:ln>
                    </p:spPr>
                  </p:pic>
                </p:oleObj>
              </mc:Fallback>
            </mc:AlternateContent>
          </a:graphicData>
        </a:graphic>
      </p:graphicFrame>
      <p:graphicFrame>
        <p:nvGraphicFramePr>
          <p:cNvPr id="3" name="Object 42" descr="学科网 版权所有"/>
          <p:cNvGraphicFramePr>
            <a:graphicFrameLocks noChangeAspect="1"/>
          </p:cNvGraphicFramePr>
          <p:nvPr/>
        </p:nvGraphicFramePr>
        <p:xfrm>
          <a:off x="1214438" y="5767388"/>
          <a:ext cx="1931987" cy="525462"/>
        </p:xfrm>
        <a:graphic>
          <a:graphicData uri="http://schemas.openxmlformats.org/presentationml/2006/ole">
            <mc:AlternateContent xmlns:mc="http://schemas.openxmlformats.org/markup-compatibility/2006">
              <mc:Choice xmlns:v="urn:schemas-microsoft-com:vml" Requires="v">
                <p:oleObj spid="_x0000_s2050" name="Equation" r:id="rId3" imgW="21031200" imgH="5791200" progId="">
                  <p:embed/>
                </p:oleObj>
              </mc:Choice>
              <mc:Fallback>
                <p:oleObj name="Equation" r:id="rId3" imgW="21031200" imgH="5791200" progId="">
                  <p:embed/>
                  <p:pic>
                    <p:nvPicPr>
                      <p:cNvPr id="0" name="图片 2049" descr="学科网 版权所有"/>
                      <p:cNvPicPr>
                        <a:picLocks noChangeAspect="1"/>
                      </p:cNvPicPr>
                      <p:nvPr/>
                    </p:nvPicPr>
                    <p:blipFill>
                      <a:blip r:embed="rId4"/>
                      <a:stretch>
                        <a:fillRect/>
                      </a:stretch>
                    </p:blipFill>
                    <p:spPr>
                      <a:xfrm>
                        <a:off x="1214438" y="5767388"/>
                        <a:ext cx="1931987" cy="525462"/>
                      </a:xfrm>
                      <a:prstGeom prst="rect">
                        <a:avLst/>
                      </a:prstGeom>
                      <a:noFill/>
                      <a:ln w="9525">
                        <a:noFill/>
                      </a:ln>
                    </p:spPr>
                  </p:pic>
                </p:oleObj>
              </mc:Fallback>
            </mc:AlternateContent>
          </a:graphicData>
        </a:graphic>
      </p:graphicFrame>
      <p:sp>
        <p:nvSpPr>
          <p:cNvPr id="4" name="Rectangle 3"/>
          <p:cNvSpPr>
            <a:spLocks noChangeArrowheads="1"/>
          </p:cNvSpPr>
          <p:nvPr/>
        </p:nvSpPr>
        <p:spPr bwMode="auto">
          <a:xfrm>
            <a:off x="1050925" y="1711325"/>
            <a:ext cx="4608513" cy="1754188"/>
          </a:xfrm>
          <a:prstGeom prst="rect">
            <a:avLst/>
          </a:prstGeom>
          <a:noFill/>
          <a:ln w="9525">
            <a:noFill/>
            <a:miter lim="800000"/>
          </a:ln>
        </p:spPr>
        <p:txBody>
          <a:bodyPr anchor="ctr">
            <a:spAutoFit/>
          </a:bodyPr>
          <a:lstStyle/>
          <a:p>
            <a:pPr>
              <a:lnSpc>
                <a:spcPct val="150000"/>
              </a:lnSpc>
            </a:pP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解：（</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的坐标为（</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0</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N</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0</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a:latin typeface="微软雅黑" panose="020B0503020204020204" pitchFamily="34" charset="-122"/>
              <a:ea typeface="微软雅黑" panose="020B0503020204020204" pitchFamily="34" charset="-122"/>
              <a:cs typeface="Times New Roman" panose="02020603050405020304" pitchFamily="18" charset="0"/>
            </a:endParaRPr>
          </a:p>
          <a:p>
            <a:pPr eaLnBrk="0" hangingPunct="0">
              <a:lnSpc>
                <a:spcPct val="150000"/>
              </a:lnSpc>
            </a:pP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AN=4</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238" name="Rectangle 5"/>
          <p:cNvSpPr>
            <a:spLocks noChangeArrowheads="1"/>
          </p:cNvSpPr>
          <p:nvPr/>
        </p:nvSpPr>
        <p:spPr bwMode="auto">
          <a:xfrm>
            <a:off x="0" y="933450"/>
            <a:ext cx="9144000" cy="0"/>
          </a:xfrm>
          <a:prstGeom prst="rect">
            <a:avLst/>
          </a:prstGeom>
          <a:noFill/>
          <a:ln w="9525">
            <a:noFill/>
            <a:miter lim="800000"/>
          </a:ln>
        </p:spPr>
        <p:txBody>
          <a:bodyPr wrap="none" anchor="ctr">
            <a:spAutoFit/>
          </a:bodyPr>
          <a:lstStyle/>
          <a:p>
            <a:endParaRPr lang="zh-CN" altLang="zh-CN"/>
          </a:p>
        </p:txBody>
      </p:sp>
      <p:pic>
        <p:nvPicPr>
          <p:cNvPr id="8239" name="图片 24" descr="学科网 版权所有"/>
          <p:cNvPicPr>
            <a:picLocks noChangeAspect="1" noChangeArrowheads="1"/>
          </p:cNvPicPr>
          <p:nvPr/>
        </p:nvPicPr>
        <p:blipFill>
          <a:blip r:embed="rId5"/>
          <a:srcRect/>
          <a:stretch>
            <a:fillRect/>
          </a:stretch>
        </p:blipFill>
        <p:spPr bwMode="auto">
          <a:xfrm>
            <a:off x="5659438" y="1339850"/>
            <a:ext cx="3122612" cy="2497138"/>
          </a:xfrm>
          <a:prstGeom prst="rect">
            <a:avLst/>
          </a:prstGeom>
          <a:noFill/>
          <a:ln w="9525">
            <a:noFill/>
            <a:miter lim="800000"/>
            <a:headEnd/>
            <a:tailEnd/>
          </a:ln>
        </p:spPr>
      </p:pic>
      <p:pic>
        <p:nvPicPr>
          <p:cNvPr id="8240" name="Picture 9" descr="http://p0.so.qhimgs1.com/bdr/_240_/t01ca9ef31cbabf2c7a.gif"/>
          <p:cNvPicPr>
            <a:picLocks noChangeAspect="1" noChangeArrowheads="1"/>
          </p:cNvPicPr>
          <p:nvPr/>
        </p:nvPicPr>
        <p:blipFill>
          <a:blip r:embed="rId6"/>
          <a:srcRect/>
          <a:stretch>
            <a:fillRect/>
          </a:stretch>
        </p:blipFill>
        <p:spPr bwMode="auto">
          <a:xfrm>
            <a:off x="5921375" y="4179888"/>
            <a:ext cx="3381375" cy="2286000"/>
          </a:xfrm>
          <a:prstGeom prst="rect">
            <a:avLst/>
          </a:prstGeom>
          <a:noFill/>
          <a:ln w="9525">
            <a:noFill/>
            <a:miter lim="800000"/>
            <a:headEnd/>
            <a:tailEnd/>
          </a:ln>
        </p:spPr>
      </p:pic>
      <p:sp>
        <p:nvSpPr>
          <p:cNvPr id="6" name="矩形 5"/>
          <p:cNvSpPr>
            <a:spLocks noChangeArrowheads="1"/>
          </p:cNvSpPr>
          <p:nvPr/>
        </p:nvSpPr>
        <p:spPr bwMode="auto">
          <a:xfrm>
            <a:off x="1050925" y="4552950"/>
            <a:ext cx="2863850" cy="646113"/>
          </a:xfrm>
          <a:prstGeom prst="rect">
            <a:avLst/>
          </a:prstGeom>
          <a:noFill/>
          <a:ln w="9525">
            <a:noFill/>
            <a:miter lim="800000"/>
          </a:ln>
        </p:spPr>
        <p:txBody>
          <a:bodyPr wrap="none">
            <a:spAutoFit/>
          </a:bodyPr>
          <a:lstStyle/>
          <a:p>
            <a:pPr eaLnBrk="0" hangingPunct="0">
              <a:lnSpc>
                <a:spcPct val="150000"/>
              </a:lnSpc>
            </a:pP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∴由勾股定理可知：</a:t>
            </a:r>
            <a:endParaRPr lang="zh-CN" altLang="en-US" sz="2400" b="1">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a:spLocks noChangeArrowheads="1"/>
          </p:cNvSpPr>
          <p:nvPr/>
        </p:nvSpPr>
        <p:spPr bwMode="auto">
          <a:xfrm>
            <a:off x="1050925" y="3443288"/>
            <a:ext cx="4572000" cy="1200150"/>
          </a:xfrm>
          <a:prstGeom prst="rect">
            <a:avLst/>
          </a:prstGeom>
          <a:noFill/>
          <a:ln w="9525">
            <a:noFill/>
            <a:miter lim="800000"/>
          </a:ln>
        </p:spPr>
        <p:txBody>
          <a:bodyPr>
            <a:spAutoFit/>
          </a:bodyPr>
          <a:lstStyle/>
          <a:p>
            <a:pPr eaLnBrk="0" hangingPunct="0">
              <a:lnSpc>
                <a:spcPct val="150000"/>
              </a:lnSpc>
            </a:pP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ABN=30°</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ANB=90°</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a:latin typeface="微软雅黑" panose="020B0503020204020204" pitchFamily="34" charset="-122"/>
              <a:ea typeface="微软雅黑" panose="020B0503020204020204" pitchFamily="34" charset="-122"/>
              <a:cs typeface="Times New Roman" panose="02020603050405020304" pitchFamily="18" charset="0"/>
            </a:endParaRPr>
          </a:p>
          <a:p>
            <a:pPr eaLnBrk="0" hangingPunct="0">
              <a:lnSpc>
                <a:spcPct val="150000"/>
              </a:lnSpc>
            </a:pP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AB=2AN=8</a:t>
            </a:r>
            <a:r>
              <a:rPr lang="zh-CN" altLang="en-US" sz="2400" b="1">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400" b="1">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组合 3"/>
          <p:cNvGrpSpPr/>
          <p:nvPr/>
        </p:nvGrpSpPr>
        <p:grpSpPr bwMode="auto">
          <a:xfrm>
            <a:off x="266700" y="703263"/>
            <a:ext cx="2809875" cy="731837"/>
            <a:chOff x="4762500" y="1227873"/>
            <a:chExt cx="3152775" cy="820002"/>
          </a:xfrm>
        </p:grpSpPr>
        <p:sp>
          <p:nvSpPr>
            <p:cNvPr id="5" name="圆角矩形 4"/>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5852" name="组合 6"/>
            <p:cNvGrpSpPr/>
            <p:nvPr/>
          </p:nvGrpSpPr>
          <p:grpSpPr bwMode="auto">
            <a:xfrm rot="0">
              <a:off x="4897451" y="1300979"/>
              <a:ext cx="515326" cy="672163"/>
              <a:chOff x="10325100" y="303213"/>
              <a:chExt cx="912815" cy="1190625"/>
            </a:xfrm>
          </p:grpSpPr>
          <p:sp>
            <p:nvSpPr>
              <p:cNvPr id="35854"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35855"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35856"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35857"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35858"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35859"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35860"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35861"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35862"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35842" name="文本框 17"/>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巩固提升</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2" name="矩形 1"/>
          <p:cNvSpPr>
            <a:spLocks noChangeArrowheads="1"/>
          </p:cNvSpPr>
          <p:nvPr/>
        </p:nvSpPr>
        <p:spPr bwMode="auto">
          <a:xfrm>
            <a:off x="631825" y="2081213"/>
            <a:ext cx="7472363" cy="2308225"/>
          </a:xfrm>
          <a:prstGeom prst="rect">
            <a:avLst/>
          </a:prstGeom>
          <a:noFill/>
          <a:ln w="9525">
            <a:noFill/>
            <a:miter lim="800000"/>
          </a:ln>
        </p:spPr>
        <p:txBody>
          <a:bodyPr>
            <a:spAutoFit/>
          </a:bodyPr>
          <a:lstStyle/>
          <a:p>
            <a:pPr>
              <a:lnSpc>
                <a:spcPct val="150000"/>
              </a:lnSpc>
            </a:pP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AN</a:t>
            </a:r>
            <a:r>
              <a:rPr lang="zh-CN" altLang="zh-CN" sz="2400" b="1">
                <a:solidFill>
                  <a:srgbClr val="FF0000"/>
                </a:solidFill>
                <a:latin typeface="微软雅黑" panose="020B0503020204020204" pitchFamily="34" charset="-122"/>
                <a:ea typeface="微软雅黑" panose="020B0503020204020204" pitchFamily="34" charset="-122"/>
              </a:rPr>
              <a:t>是⊙</a:t>
            </a:r>
            <a:r>
              <a:rPr lang="en-US" altLang="zh-CN" sz="2400" b="1">
                <a:solidFill>
                  <a:srgbClr val="FF0000"/>
                </a:solidFill>
                <a:latin typeface="微软雅黑" panose="020B0503020204020204" pitchFamily="34" charset="-122"/>
                <a:ea typeface="微软雅黑" panose="020B0503020204020204" pitchFamily="34" charset="-122"/>
              </a:rPr>
              <a:t>M</a:t>
            </a:r>
            <a:r>
              <a:rPr lang="zh-CN" altLang="zh-CN" sz="2400" b="1">
                <a:solidFill>
                  <a:srgbClr val="FF0000"/>
                </a:solidFill>
                <a:latin typeface="微软雅黑" panose="020B0503020204020204" pitchFamily="34" charset="-122"/>
                <a:ea typeface="微软雅黑" panose="020B0503020204020204" pitchFamily="34" charset="-122"/>
              </a:rPr>
              <a:t>的直径，∴∠</a:t>
            </a:r>
            <a:r>
              <a:rPr lang="en-US" altLang="zh-CN" sz="2400" b="1">
                <a:solidFill>
                  <a:srgbClr val="FF0000"/>
                </a:solidFill>
                <a:latin typeface="微软雅黑" panose="020B0503020204020204" pitchFamily="34" charset="-122"/>
                <a:ea typeface="微软雅黑" panose="020B0503020204020204" pitchFamily="34" charset="-122"/>
              </a:rPr>
              <a:t>ACN=90°</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NCB=90°</a:t>
            </a:r>
            <a:r>
              <a:rPr lang="zh-CN" altLang="zh-CN" sz="2400" b="1">
                <a:solidFill>
                  <a:srgbClr val="FF0000"/>
                </a:solidFill>
                <a:latin typeface="微软雅黑" panose="020B0503020204020204" pitchFamily="34" charset="-122"/>
                <a:ea typeface="微软雅黑" panose="020B0503020204020204" pitchFamily="34" charset="-122"/>
              </a:rPr>
              <a:t>，</a:t>
            </a:r>
            <a:endParaRPr lang="zh-CN" altLang="zh-CN" sz="2400" b="1">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zh-CN" sz="2400" b="1">
                <a:solidFill>
                  <a:srgbClr val="FF0000"/>
                </a:solidFill>
                <a:latin typeface="微软雅黑" panose="020B0503020204020204" pitchFamily="34" charset="-122"/>
                <a:ea typeface="微软雅黑" panose="020B0503020204020204" pitchFamily="34" charset="-122"/>
              </a:rPr>
              <a:t>在</a:t>
            </a:r>
            <a:r>
              <a:rPr lang="en-US" altLang="zh-CN" sz="2400" b="1">
                <a:solidFill>
                  <a:srgbClr val="FF0000"/>
                </a:solidFill>
                <a:latin typeface="微软雅黑" panose="020B0503020204020204" pitchFamily="34" charset="-122"/>
                <a:ea typeface="微软雅黑" panose="020B0503020204020204" pitchFamily="34" charset="-122"/>
              </a:rPr>
              <a:t>Rt</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NCB</a:t>
            </a:r>
            <a:r>
              <a:rPr lang="zh-CN" altLang="zh-CN" sz="2400" b="1">
                <a:solidFill>
                  <a:srgbClr val="FF0000"/>
                </a:solidFill>
                <a:latin typeface="微软雅黑" panose="020B0503020204020204" pitchFamily="34" charset="-122"/>
                <a:ea typeface="微软雅黑" panose="020B0503020204020204" pitchFamily="34" charset="-122"/>
              </a:rPr>
              <a:t>中，</a:t>
            </a:r>
            <a:r>
              <a:rPr lang="en-US" altLang="zh-CN" sz="2400" b="1">
                <a:solidFill>
                  <a:srgbClr val="FF0000"/>
                </a:solidFill>
                <a:latin typeface="微软雅黑" panose="020B0503020204020204" pitchFamily="34" charset="-122"/>
                <a:ea typeface="微软雅黑" panose="020B0503020204020204" pitchFamily="34" charset="-122"/>
              </a:rPr>
              <a:t>D</a:t>
            </a:r>
            <a:r>
              <a:rPr lang="zh-CN" altLang="zh-CN" sz="2400" b="1">
                <a:solidFill>
                  <a:srgbClr val="FF0000"/>
                </a:solidFill>
                <a:latin typeface="微软雅黑" panose="020B0503020204020204" pitchFamily="34" charset="-122"/>
                <a:ea typeface="微软雅黑" panose="020B0503020204020204" pitchFamily="34" charset="-122"/>
              </a:rPr>
              <a:t>为</a:t>
            </a:r>
            <a:r>
              <a:rPr lang="en-US" altLang="zh-CN" sz="2400" b="1">
                <a:solidFill>
                  <a:srgbClr val="FF0000"/>
                </a:solidFill>
                <a:latin typeface="微软雅黑" panose="020B0503020204020204" pitchFamily="34" charset="-122"/>
                <a:ea typeface="微软雅黑" panose="020B0503020204020204" pitchFamily="34" charset="-122"/>
              </a:rPr>
              <a:t>NB</a:t>
            </a:r>
            <a:r>
              <a:rPr lang="zh-CN" altLang="zh-CN" sz="2400" b="1">
                <a:solidFill>
                  <a:srgbClr val="FF0000"/>
                </a:solidFill>
                <a:latin typeface="微软雅黑" panose="020B0503020204020204" pitchFamily="34" charset="-122"/>
                <a:ea typeface="微软雅黑" panose="020B0503020204020204" pitchFamily="34" charset="-122"/>
              </a:rPr>
              <a:t>的中点，</a:t>
            </a:r>
            <a:endParaRPr lang="zh-CN" altLang="zh-CN" sz="2400" b="1">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CD=0.5NB=ND</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CND=</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NCD</a:t>
            </a:r>
            <a:r>
              <a:rPr lang="zh-CN" altLang="zh-CN" sz="2400" b="1">
                <a:solidFill>
                  <a:srgbClr val="FF0000"/>
                </a:solidFill>
                <a:latin typeface="微软雅黑" panose="020B0503020204020204" pitchFamily="34" charset="-122"/>
                <a:ea typeface="微软雅黑" panose="020B0503020204020204" pitchFamily="34" charset="-122"/>
              </a:rPr>
              <a:t>，</a:t>
            </a:r>
            <a:endParaRPr lang="zh-CN" altLang="zh-CN" sz="2400" b="1">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MC=MN</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MCN=</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MNC</a:t>
            </a:r>
            <a:r>
              <a:rPr lang="zh-CN" altLang="zh-CN" sz="2400" b="1">
                <a:solidFill>
                  <a:srgbClr val="FF0000"/>
                </a:solidFill>
                <a:latin typeface="微软雅黑" panose="020B0503020204020204" pitchFamily="34" charset="-122"/>
                <a:ea typeface="微软雅黑" panose="020B0503020204020204" pitchFamily="34" charset="-122"/>
              </a:rPr>
              <a:t>，</a:t>
            </a:r>
            <a:endParaRPr lang="zh-CN" altLang="zh-CN" sz="2400" b="1">
              <a:solidFill>
                <a:srgbClr val="FF0000"/>
              </a:solidFill>
              <a:latin typeface="微软雅黑" panose="020B0503020204020204" pitchFamily="34" charset="-122"/>
              <a:ea typeface="微软雅黑" panose="020B0503020204020204" pitchFamily="34" charset="-122"/>
            </a:endParaRPr>
          </a:p>
        </p:txBody>
      </p:sp>
      <p:pic>
        <p:nvPicPr>
          <p:cNvPr id="35844" name="Picture 2" descr="学科网 版权所有"/>
          <p:cNvPicPr>
            <a:picLocks noChangeAspect="1" noChangeArrowheads="1"/>
          </p:cNvPicPr>
          <p:nvPr/>
        </p:nvPicPr>
        <p:blipFill>
          <a:blip r:embed="rId1"/>
          <a:srcRect/>
          <a:stretch>
            <a:fillRect/>
          </a:stretch>
        </p:blipFill>
        <p:spPr bwMode="auto">
          <a:xfrm>
            <a:off x="6092825" y="3998913"/>
            <a:ext cx="2914650" cy="2379662"/>
          </a:xfrm>
          <a:prstGeom prst="rect">
            <a:avLst/>
          </a:prstGeom>
          <a:noFill/>
          <a:ln w="9525">
            <a:noFill/>
            <a:miter lim="800000"/>
            <a:headEnd/>
            <a:tailEnd/>
          </a:ln>
        </p:spPr>
      </p:pic>
      <p:sp>
        <p:nvSpPr>
          <p:cNvPr id="3" name="矩形 2"/>
          <p:cNvSpPr>
            <a:spLocks noChangeArrowheads="1"/>
          </p:cNvSpPr>
          <p:nvPr/>
        </p:nvSpPr>
        <p:spPr bwMode="auto">
          <a:xfrm>
            <a:off x="615950" y="1562100"/>
            <a:ext cx="7472363" cy="647700"/>
          </a:xfrm>
          <a:prstGeom prst="rect">
            <a:avLst/>
          </a:prstGeom>
          <a:noFill/>
          <a:ln w="9525">
            <a:noFill/>
            <a:miter lim="800000"/>
          </a:ln>
        </p:spPr>
        <p:txBody>
          <a:bodyPr wrap="none">
            <a:spAutoFit/>
          </a:bodyPr>
          <a:lstStyle/>
          <a:p>
            <a:pPr>
              <a:lnSpc>
                <a:spcPct val="150000"/>
              </a:lnSpc>
            </a:pP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2</a:t>
            </a:r>
            <a:r>
              <a:rPr lang="zh-CN" altLang="zh-CN" sz="2400" b="1">
                <a:solidFill>
                  <a:srgbClr val="FF0000"/>
                </a:solidFill>
                <a:latin typeface="微软雅黑" panose="020B0503020204020204" pitchFamily="34" charset="-122"/>
                <a:ea typeface="微软雅黑" panose="020B0503020204020204" pitchFamily="34" charset="-122"/>
              </a:rPr>
              <a:t>）连接</a:t>
            </a:r>
            <a:r>
              <a:rPr lang="en-US" altLang="zh-CN" sz="2400" b="1">
                <a:solidFill>
                  <a:srgbClr val="FF0000"/>
                </a:solidFill>
                <a:latin typeface="微软雅黑" panose="020B0503020204020204" pitchFamily="34" charset="-122"/>
                <a:ea typeface="微软雅黑" panose="020B0503020204020204" pitchFamily="34" charset="-122"/>
              </a:rPr>
              <a:t>MC</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NC                                                  </a:t>
            </a:r>
            <a:endParaRPr lang="zh-CN" altLang="zh-CN" sz="2400" b="1">
              <a:solidFill>
                <a:srgbClr val="FF0000"/>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V="1">
            <a:off x="6858000" y="4859338"/>
            <a:ext cx="393700" cy="255587"/>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直接连接符 9"/>
          <p:cNvCxnSpPr/>
          <p:nvPr/>
        </p:nvCxnSpPr>
        <p:spPr>
          <a:xfrm flipV="1">
            <a:off x="6858000" y="4859338"/>
            <a:ext cx="393700" cy="701675"/>
          </a:xfrm>
          <a:prstGeom prst="line">
            <a:avLst/>
          </a:prstGeom>
        </p:spPr>
        <p:style>
          <a:lnRef idx="3">
            <a:schemeClr val="accent2"/>
          </a:lnRef>
          <a:fillRef idx="0">
            <a:schemeClr val="accent2"/>
          </a:fillRef>
          <a:effectRef idx="2">
            <a:schemeClr val="accent2"/>
          </a:effectRef>
          <a:fontRef idx="minor">
            <a:schemeClr val="tx1"/>
          </a:fontRef>
        </p:style>
      </p:cxnSp>
      <p:sp>
        <p:nvSpPr>
          <p:cNvPr id="11" name="矩形 10"/>
          <p:cNvSpPr>
            <a:spLocks noChangeArrowheads="1"/>
          </p:cNvSpPr>
          <p:nvPr/>
        </p:nvSpPr>
        <p:spPr bwMode="auto">
          <a:xfrm>
            <a:off x="630238" y="4173538"/>
            <a:ext cx="4572000" cy="1754187"/>
          </a:xfrm>
          <a:prstGeom prst="rect">
            <a:avLst/>
          </a:prstGeom>
          <a:noFill/>
          <a:ln w="9525">
            <a:noFill/>
            <a:miter lim="800000"/>
          </a:ln>
        </p:spPr>
        <p:txBody>
          <a:bodyPr>
            <a:spAutoFit/>
          </a:bodyPr>
          <a:lstStyle/>
          <a:p>
            <a:pPr>
              <a:lnSpc>
                <a:spcPct val="150000"/>
              </a:lnSpc>
            </a:pP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MNC+</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CND=90°</a:t>
            </a:r>
            <a:r>
              <a:rPr lang="zh-CN" altLang="zh-CN" sz="2400" b="1">
                <a:solidFill>
                  <a:srgbClr val="FF0000"/>
                </a:solidFill>
                <a:latin typeface="微软雅黑" panose="020B0503020204020204" pitchFamily="34" charset="-122"/>
                <a:ea typeface="微软雅黑" panose="020B0503020204020204" pitchFamily="34" charset="-122"/>
              </a:rPr>
              <a:t>，</a:t>
            </a:r>
            <a:endParaRPr lang="zh-CN" altLang="zh-CN" sz="2400" b="1">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MCN+</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NCD=90°</a:t>
            </a:r>
            <a:r>
              <a:rPr lang="zh-CN" altLang="zh-CN" sz="2400" b="1">
                <a:solidFill>
                  <a:srgbClr val="FF0000"/>
                </a:solidFill>
                <a:latin typeface="微软雅黑" panose="020B0503020204020204" pitchFamily="34" charset="-122"/>
                <a:ea typeface="微软雅黑" panose="020B0503020204020204" pitchFamily="34" charset="-122"/>
              </a:rPr>
              <a:t>，</a:t>
            </a:r>
            <a:endParaRPr lang="zh-CN" altLang="zh-CN" sz="2400" b="1">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zh-CN" sz="2400" b="1">
                <a:solidFill>
                  <a:srgbClr val="FF0000"/>
                </a:solidFill>
                <a:latin typeface="微软雅黑" panose="020B0503020204020204" pitchFamily="34" charset="-122"/>
                <a:ea typeface="微软雅黑" panose="020B0503020204020204" pitchFamily="34" charset="-122"/>
              </a:rPr>
              <a:t>即</a:t>
            </a:r>
            <a:r>
              <a:rPr lang="en-US" altLang="zh-CN" sz="2400" b="1">
                <a:solidFill>
                  <a:srgbClr val="FF0000"/>
                </a:solidFill>
                <a:latin typeface="微软雅黑" panose="020B0503020204020204" pitchFamily="34" charset="-122"/>
                <a:ea typeface="微软雅黑" panose="020B0503020204020204" pitchFamily="34" charset="-122"/>
              </a:rPr>
              <a:t>MC</a:t>
            </a:r>
            <a:r>
              <a:rPr lang="zh-CN" altLang="zh-CN"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CD</a:t>
            </a:r>
            <a:r>
              <a:rPr lang="zh-CN" altLang="zh-CN" sz="2400" b="1">
                <a:solidFill>
                  <a:srgbClr val="FF0000"/>
                </a:solidFill>
                <a:latin typeface="微软雅黑" panose="020B0503020204020204" pitchFamily="34" charset="-122"/>
                <a:ea typeface="微软雅黑" panose="020B0503020204020204" pitchFamily="34" charset="-122"/>
              </a:rPr>
              <a:t>．</a:t>
            </a:r>
            <a:endParaRPr lang="zh-CN" altLang="zh-CN" sz="2400" b="1">
              <a:solidFill>
                <a:srgbClr val="FF0000"/>
              </a:solidFill>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738188" y="5811838"/>
            <a:ext cx="3630612" cy="646112"/>
          </a:xfrm>
          <a:prstGeom prst="rect">
            <a:avLst/>
          </a:prstGeom>
          <a:noFill/>
          <a:ln w="9525">
            <a:noFill/>
            <a:miter lim="800000"/>
          </a:ln>
        </p:spPr>
        <p:txBody>
          <a:bodyPr wrap="none">
            <a:spAutoFit/>
          </a:bodyPr>
          <a:lstStyle/>
          <a:p>
            <a:pPr>
              <a:lnSpc>
                <a:spcPct val="150000"/>
              </a:lnSpc>
            </a:pPr>
            <a:r>
              <a:rPr lang="zh-CN" altLang="zh-CN" sz="2400" b="1">
                <a:solidFill>
                  <a:srgbClr val="FF0000"/>
                </a:solidFill>
                <a:latin typeface="微软雅黑" panose="020B0503020204020204" pitchFamily="34" charset="-122"/>
                <a:ea typeface="微软雅黑" panose="020B0503020204020204" pitchFamily="34" charset="-122"/>
              </a:rPr>
              <a:t>∴直线</a:t>
            </a:r>
            <a:r>
              <a:rPr lang="en-US" altLang="zh-CN" sz="2400" b="1">
                <a:solidFill>
                  <a:srgbClr val="FF0000"/>
                </a:solidFill>
                <a:latin typeface="微软雅黑" panose="020B0503020204020204" pitchFamily="34" charset="-122"/>
                <a:ea typeface="微软雅黑" panose="020B0503020204020204" pitchFamily="34" charset="-122"/>
              </a:rPr>
              <a:t>CD</a:t>
            </a:r>
            <a:r>
              <a:rPr lang="zh-CN" altLang="zh-CN" sz="2400" b="1">
                <a:solidFill>
                  <a:srgbClr val="FF0000"/>
                </a:solidFill>
                <a:latin typeface="微软雅黑" panose="020B0503020204020204" pitchFamily="34" charset="-122"/>
                <a:ea typeface="微软雅黑" panose="020B0503020204020204" pitchFamily="34" charset="-122"/>
              </a:rPr>
              <a:t>是⊙</a:t>
            </a:r>
            <a:r>
              <a:rPr lang="en-US" altLang="zh-CN" sz="2400" b="1">
                <a:solidFill>
                  <a:srgbClr val="FF0000"/>
                </a:solidFill>
                <a:latin typeface="微软雅黑" panose="020B0503020204020204" pitchFamily="34" charset="-122"/>
                <a:ea typeface="微软雅黑" panose="020B0503020204020204" pitchFamily="34" charset="-122"/>
              </a:rPr>
              <a:t>M</a:t>
            </a:r>
            <a:r>
              <a:rPr lang="zh-CN" altLang="zh-CN" sz="2400" b="1">
                <a:solidFill>
                  <a:srgbClr val="FF0000"/>
                </a:solidFill>
                <a:latin typeface="微软雅黑" panose="020B0503020204020204" pitchFamily="34" charset="-122"/>
                <a:ea typeface="微软雅黑" panose="020B0503020204020204" pitchFamily="34" charset="-122"/>
              </a:rPr>
              <a:t>的切线．</a:t>
            </a:r>
            <a:endParaRPr lang="zh-CN" altLang="zh-CN" sz="2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组合 3"/>
          <p:cNvGrpSpPr/>
          <p:nvPr/>
        </p:nvGrpSpPr>
        <p:grpSpPr bwMode="auto">
          <a:xfrm>
            <a:off x="266700" y="703263"/>
            <a:ext cx="2809875" cy="731837"/>
            <a:chOff x="4762500" y="1227873"/>
            <a:chExt cx="3152775" cy="820002"/>
          </a:xfrm>
        </p:grpSpPr>
        <p:sp>
          <p:nvSpPr>
            <p:cNvPr id="5" name="圆角矩形 4"/>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6879" name="组合 6"/>
            <p:cNvGrpSpPr/>
            <p:nvPr/>
          </p:nvGrpSpPr>
          <p:grpSpPr bwMode="auto">
            <a:xfrm rot="0">
              <a:off x="4897451" y="1300979"/>
              <a:ext cx="515326" cy="672163"/>
              <a:chOff x="10325100" y="303213"/>
              <a:chExt cx="912815" cy="1190625"/>
            </a:xfrm>
          </p:grpSpPr>
          <p:sp>
            <p:nvSpPr>
              <p:cNvPr id="36881"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36882"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36883"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36884"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36885"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36886"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36887"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36888"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36889"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36866" name="文本框 17"/>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课堂小结</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15364" name="Text Box 4"/>
          <p:cNvSpPr txBox="1">
            <a:spLocks noChangeArrowheads="1"/>
          </p:cNvSpPr>
          <p:nvPr/>
        </p:nvSpPr>
        <p:spPr bwMode="auto">
          <a:xfrm>
            <a:off x="501650" y="2125663"/>
            <a:ext cx="7229475" cy="512762"/>
          </a:xfrm>
          <a:prstGeom prst="rect">
            <a:avLst/>
          </a:prstGeom>
          <a:noFill/>
          <a:ln w="9525">
            <a:noFill/>
            <a:miter lim="800000"/>
          </a:ln>
        </p:spPr>
        <p:txBody>
          <a:bodyPr>
            <a:spAutoFit/>
          </a:bodyPr>
          <a:lstStyle/>
          <a:p>
            <a:pPr>
              <a:lnSpc>
                <a:spcPct val="115000"/>
              </a:lnSpc>
              <a:spcBef>
                <a:spcPct val="50000"/>
              </a:spcBef>
              <a:buFont typeface="Arial" panose="020B0604020202020204" pitchFamily="34" charset="0"/>
              <a:buNone/>
            </a:pPr>
            <a:r>
              <a:rPr lang="zh-CN" altLang="en-US" sz="2400" b="1">
                <a:solidFill>
                  <a:srgbClr val="FF2D2D"/>
                </a:solidFill>
                <a:latin typeface="微软雅黑" panose="020B0503020204020204" pitchFamily="34" charset="-122"/>
                <a:ea typeface="微软雅黑" panose="020B0503020204020204" pitchFamily="34" charset="-122"/>
              </a:rPr>
              <a:t>经过半径的外端并且垂直这条半径的直线是圆的切线</a:t>
            </a:r>
            <a:r>
              <a:rPr lang="en-US" altLang="zh-CN" sz="2400" b="1">
                <a:solidFill>
                  <a:srgbClr val="FF2D2D"/>
                </a:solidFill>
                <a:latin typeface="微软雅黑" panose="020B0503020204020204" pitchFamily="34" charset="-122"/>
                <a:ea typeface="微软雅黑" panose="020B0503020204020204" pitchFamily="34" charset="-122"/>
              </a:rPr>
              <a:t>.</a:t>
            </a:r>
            <a:endParaRPr lang="en-US" altLang="zh-CN" sz="2400" b="1">
              <a:solidFill>
                <a:srgbClr val="FF2D2D"/>
              </a:solidFill>
              <a:latin typeface="微软雅黑" panose="020B0503020204020204" pitchFamily="34" charset="-122"/>
              <a:ea typeface="微软雅黑" panose="020B0503020204020204" pitchFamily="34" charset="-122"/>
            </a:endParaRPr>
          </a:p>
        </p:txBody>
      </p:sp>
      <p:sp>
        <p:nvSpPr>
          <p:cNvPr id="33796" name="Text Box 5"/>
          <p:cNvSpPr txBox="1">
            <a:spLocks noChangeArrowheads="1"/>
          </p:cNvSpPr>
          <p:nvPr/>
        </p:nvSpPr>
        <p:spPr bwMode="auto">
          <a:xfrm>
            <a:off x="550863" y="1673225"/>
            <a:ext cx="3455987" cy="457200"/>
          </a:xfrm>
          <a:prstGeom prst="rect">
            <a:avLst/>
          </a:prstGeom>
          <a:noFill/>
          <a:ln w="9525">
            <a:noFill/>
            <a:miter lim="800000"/>
          </a:ln>
        </p:spPr>
        <p:txBody>
          <a:bodyPr>
            <a:spAutoFit/>
          </a:bodyPr>
          <a:lstStyle/>
          <a:p>
            <a:pPr>
              <a:spcBef>
                <a:spcPct val="50000"/>
              </a:spcBef>
              <a:buFont typeface="Arial" panose="020B0604020202020204" pitchFamily="34" charset="0"/>
              <a:buNone/>
            </a:pPr>
            <a:r>
              <a:rPr lang="en-US" altLang="zh-CN" sz="2400" b="1">
                <a:solidFill>
                  <a:srgbClr val="0000FF"/>
                </a:solidFill>
                <a:latin typeface="微软雅黑" panose="020B0503020204020204" pitchFamily="34" charset="-122"/>
                <a:ea typeface="微软雅黑" panose="020B0503020204020204" pitchFamily="34" charset="-122"/>
              </a:rPr>
              <a:t>1.</a:t>
            </a:r>
            <a:r>
              <a:rPr lang="zh-CN" altLang="en-US" sz="2400" b="1">
                <a:solidFill>
                  <a:srgbClr val="0000FF"/>
                </a:solidFill>
                <a:latin typeface="微软雅黑" panose="020B0503020204020204" pitchFamily="34" charset="-122"/>
                <a:ea typeface="微软雅黑" panose="020B0503020204020204" pitchFamily="34" charset="-122"/>
              </a:rPr>
              <a:t>切线的判定定理</a:t>
            </a:r>
            <a:r>
              <a:rPr lang="en-US" altLang="zh-CN" sz="2400" b="1">
                <a:solidFill>
                  <a:srgbClr val="0000FF"/>
                </a:solidFill>
                <a:latin typeface="微软雅黑" panose="020B0503020204020204" pitchFamily="34" charset="-122"/>
                <a:ea typeface="微软雅黑" panose="020B0503020204020204" pitchFamily="34" charset="-122"/>
              </a:rPr>
              <a:t>:</a:t>
            </a:r>
            <a:endParaRPr lang="en-US" altLang="zh-CN" sz="2400" b="1">
              <a:solidFill>
                <a:srgbClr val="0000FF"/>
              </a:solidFill>
              <a:latin typeface="微软雅黑" panose="020B0503020204020204" pitchFamily="34" charset="-122"/>
              <a:ea typeface="微软雅黑" panose="020B0503020204020204" pitchFamily="34" charset="-122"/>
            </a:endParaRPr>
          </a:p>
        </p:txBody>
      </p:sp>
      <p:sp>
        <p:nvSpPr>
          <p:cNvPr id="15366" name="Text Box 6"/>
          <p:cNvSpPr txBox="1">
            <a:spLocks noChangeArrowheads="1"/>
          </p:cNvSpPr>
          <p:nvPr/>
        </p:nvSpPr>
        <p:spPr bwMode="auto">
          <a:xfrm>
            <a:off x="460375" y="2741613"/>
            <a:ext cx="8424863" cy="512762"/>
          </a:xfrm>
          <a:prstGeom prst="rect">
            <a:avLst/>
          </a:prstGeom>
          <a:noFill/>
          <a:ln w="9525">
            <a:noFill/>
            <a:miter lim="800000"/>
          </a:ln>
        </p:spPr>
        <p:txBody>
          <a:bodyPr>
            <a:spAutoFit/>
          </a:bodyPr>
          <a:lstStyle/>
          <a:p>
            <a:pPr>
              <a:lnSpc>
                <a:spcPct val="115000"/>
              </a:lnSpc>
              <a:spcBef>
                <a:spcPct val="5000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这个定理不仅可以用来</a:t>
            </a:r>
            <a:r>
              <a:rPr lang="zh-CN" altLang="en-US" sz="2400" b="1">
                <a:solidFill>
                  <a:srgbClr val="FF2D2D"/>
                </a:solidFill>
                <a:latin typeface="微软雅黑" panose="020B0503020204020204" pitchFamily="34" charset="-122"/>
                <a:ea typeface="微软雅黑" panose="020B0503020204020204" pitchFamily="34" charset="-122"/>
              </a:rPr>
              <a:t>判定圆的切线</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还可以依据它来</a:t>
            </a:r>
            <a:r>
              <a:rPr lang="zh-CN" altLang="en-US" sz="2400" b="1">
                <a:solidFill>
                  <a:srgbClr val="FF2D2D"/>
                </a:solidFill>
                <a:latin typeface="微软雅黑" panose="020B0503020204020204" pitchFamily="34" charset="-122"/>
                <a:ea typeface="微软雅黑" panose="020B0503020204020204" pitchFamily="34" charset="-122"/>
              </a:rPr>
              <a:t>画切线</a:t>
            </a:r>
            <a:r>
              <a:rPr lang="en-US" altLang="zh-CN" sz="2400" b="1">
                <a:solidFill>
                  <a:srgbClr val="FF2D2D"/>
                </a:solidFill>
                <a:latin typeface="微软雅黑" panose="020B0503020204020204" pitchFamily="34" charset="-122"/>
                <a:ea typeface="微软雅黑" panose="020B0503020204020204" pitchFamily="34" charset="-122"/>
              </a:rPr>
              <a:t>.</a:t>
            </a:r>
            <a:endParaRPr lang="en-US" altLang="zh-CN" sz="2400" b="1">
              <a:solidFill>
                <a:srgbClr val="FF2D2D"/>
              </a:solidFill>
              <a:latin typeface="微软雅黑" panose="020B0503020204020204" pitchFamily="34" charset="-122"/>
              <a:ea typeface="微软雅黑" panose="020B0503020204020204" pitchFamily="34" charset="-122"/>
            </a:endParaRPr>
          </a:p>
        </p:txBody>
      </p:sp>
      <p:sp>
        <p:nvSpPr>
          <p:cNvPr id="15367" name="Text Box 7"/>
          <p:cNvSpPr txBox="1">
            <a:spLocks noChangeArrowheads="1"/>
          </p:cNvSpPr>
          <p:nvPr/>
        </p:nvSpPr>
        <p:spPr bwMode="auto">
          <a:xfrm>
            <a:off x="323850" y="3300413"/>
            <a:ext cx="8820150" cy="512762"/>
          </a:xfrm>
          <a:prstGeom prst="rect">
            <a:avLst/>
          </a:prstGeom>
          <a:noFill/>
          <a:ln w="9525">
            <a:noFill/>
            <a:miter lim="800000"/>
          </a:ln>
        </p:spPr>
        <p:txBody>
          <a:bodyPr>
            <a:spAutoFit/>
          </a:bodyPr>
          <a:lstStyle/>
          <a:p>
            <a:pPr>
              <a:lnSpc>
                <a:spcPct val="115000"/>
              </a:lnSpc>
              <a:spcBef>
                <a:spcPct val="5000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在判定切线的时候</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如果</a:t>
            </a:r>
            <a:r>
              <a:rPr lang="zh-CN" altLang="en-US" sz="2400" b="1">
                <a:solidFill>
                  <a:srgbClr val="FF2D2D"/>
                </a:solidFill>
                <a:latin typeface="微软雅黑" panose="020B0503020204020204" pitchFamily="34" charset="-122"/>
                <a:ea typeface="微软雅黑" panose="020B0503020204020204" pitchFamily="34" charset="-122"/>
              </a:rPr>
              <a:t>已知点在圆上</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则</a:t>
            </a:r>
            <a:r>
              <a:rPr lang="zh-CN" altLang="en-US" sz="2400" b="1">
                <a:solidFill>
                  <a:srgbClr val="FF2D2D"/>
                </a:solidFill>
                <a:latin typeface="微软雅黑" panose="020B0503020204020204" pitchFamily="34" charset="-122"/>
                <a:ea typeface="微软雅黑" panose="020B0503020204020204" pitchFamily="34" charset="-122"/>
              </a:rPr>
              <a:t>连半径</a:t>
            </a:r>
            <a:r>
              <a:rPr lang="zh-CN" altLang="en-US" sz="2400" b="1">
                <a:latin typeface="微软雅黑" panose="020B0503020204020204" pitchFamily="34" charset="-122"/>
                <a:ea typeface="微软雅黑" panose="020B0503020204020204" pitchFamily="34" charset="-122"/>
              </a:rPr>
              <a:t>是常用的辅助线</a:t>
            </a:r>
            <a:r>
              <a:rPr lang="en-US" altLang="zh-CN" sz="2400" b="1">
                <a:latin typeface="微软雅黑" panose="020B0503020204020204" pitchFamily="34" charset="-122"/>
                <a:ea typeface="微软雅黑" panose="020B0503020204020204" pitchFamily="34" charset="-122"/>
              </a:rPr>
              <a:t>.</a:t>
            </a:r>
            <a:endParaRPr lang="en-US" altLang="zh-CN" sz="2400" b="1">
              <a:latin typeface="微软雅黑" panose="020B0503020204020204" pitchFamily="34" charset="-122"/>
              <a:ea typeface="微软雅黑" panose="020B0503020204020204" pitchFamily="34" charset="-122"/>
            </a:endParaRPr>
          </a:p>
        </p:txBody>
      </p:sp>
      <p:sp>
        <p:nvSpPr>
          <p:cNvPr id="15368" name="Rectangle 8"/>
          <p:cNvSpPr>
            <a:spLocks noChangeArrowheads="1"/>
          </p:cNvSpPr>
          <p:nvPr/>
        </p:nvSpPr>
        <p:spPr bwMode="auto">
          <a:xfrm>
            <a:off x="501650" y="3983038"/>
            <a:ext cx="3201988" cy="512762"/>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en-US" altLang="zh-CN" sz="2400" b="1">
                <a:solidFill>
                  <a:srgbClr val="0000FF"/>
                </a:solidFill>
                <a:latin typeface="微软雅黑" panose="020B0503020204020204" pitchFamily="34" charset="-122"/>
                <a:ea typeface="微软雅黑" panose="020B0503020204020204" pitchFamily="34" charset="-122"/>
              </a:rPr>
              <a:t>2.</a:t>
            </a:r>
            <a:r>
              <a:rPr lang="zh-CN" altLang="en-US" sz="2400" b="1">
                <a:solidFill>
                  <a:srgbClr val="0000FF"/>
                </a:solidFill>
                <a:latin typeface="微软雅黑" panose="020B0503020204020204" pitchFamily="34" charset="-122"/>
                <a:ea typeface="微软雅黑" panose="020B0503020204020204" pitchFamily="34" charset="-122"/>
              </a:rPr>
              <a:t>切线的判定方法有：</a:t>
            </a:r>
            <a:endParaRPr lang="zh-CN" altLang="en-US" sz="2400" b="1">
              <a:solidFill>
                <a:srgbClr val="0000FF"/>
              </a:solidFill>
              <a:latin typeface="微软雅黑" panose="020B0503020204020204" pitchFamily="34" charset="-122"/>
              <a:ea typeface="微软雅黑" panose="020B0503020204020204" pitchFamily="34" charset="-122"/>
            </a:endParaRPr>
          </a:p>
        </p:txBody>
      </p:sp>
      <p:sp>
        <p:nvSpPr>
          <p:cNvPr id="15369" name="Rectangle 9"/>
          <p:cNvSpPr>
            <a:spLocks noChangeArrowheads="1"/>
          </p:cNvSpPr>
          <p:nvPr/>
        </p:nvSpPr>
        <p:spPr bwMode="auto">
          <a:xfrm>
            <a:off x="1038225" y="5680075"/>
            <a:ext cx="2800350" cy="512763"/>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zh-CN" altLang="en-US" sz="2400" b="1">
                <a:solidFill>
                  <a:srgbClr val="FF2D2D"/>
                </a:solidFill>
                <a:latin typeface="微软雅黑" panose="020B0503020204020204" pitchFamily="34" charset="-122"/>
                <a:ea typeface="微软雅黑" panose="020B0503020204020204" pitchFamily="34" charset="-122"/>
              </a:rPr>
              <a:t>③ 切线的判定定理</a:t>
            </a:r>
            <a:r>
              <a:rPr lang="en-US" altLang="zh-CN" sz="2400" b="1">
                <a:solidFill>
                  <a:srgbClr val="FF2D2D"/>
                </a:solidFill>
                <a:latin typeface="微软雅黑" panose="020B0503020204020204" pitchFamily="34" charset="-122"/>
                <a:ea typeface="微软雅黑" panose="020B0503020204020204" pitchFamily="34" charset="-122"/>
              </a:rPr>
              <a:t>.</a:t>
            </a:r>
            <a:endParaRPr lang="en-US" altLang="zh-CN" sz="2400" b="1">
              <a:solidFill>
                <a:srgbClr val="FF2D2D"/>
              </a:solidFill>
              <a:latin typeface="微软雅黑" panose="020B0503020204020204" pitchFamily="34" charset="-122"/>
              <a:ea typeface="微软雅黑" panose="020B0503020204020204" pitchFamily="34" charset="-122"/>
            </a:endParaRPr>
          </a:p>
        </p:txBody>
      </p:sp>
      <p:sp>
        <p:nvSpPr>
          <p:cNvPr id="15370" name="Rectangle 10"/>
          <p:cNvSpPr>
            <a:spLocks noChangeArrowheads="1"/>
          </p:cNvSpPr>
          <p:nvPr/>
        </p:nvSpPr>
        <p:spPr bwMode="auto">
          <a:xfrm>
            <a:off x="1027113" y="5133975"/>
            <a:ext cx="5151437" cy="512763"/>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zh-CN" altLang="en-US" sz="2400" b="1">
                <a:solidFill>
                  <a:srgbClr val="FF2D2D"/>
                </a:solidFill>
                <a:latin typeface="微软雅黑" panose="020B0503020204020204" pitchFamily="34" charset="-122"/>
                <a:ea typeface="微软雅黑" panose="020B0503020204020204" pitchFamily="34" charset="-122"/>
              </a:rPr>
              <a:t>② 直线到圆心的距离等于圆的半径；</a:t>
            </a:r>
            <a:endParaRPr lang="zh-CN" altLang="en-US" sz="2400" b="1">
              <a:solidFill>
                <a:srgbClr val="FF2D2D"/>
              </a:solidFill>
              <a:latin typeface="微软雅黑" panose="020B0503020204020204" pitchFamily="34" charset="-122"/>
              <a:ea typeface="微软雅黑" panose="020B0503020204020204" pitchFamily="34" charset="-122"/>
            </a:endParaRPr>
          </a:p>
        </p:txBody>
      </p:sp>
      <p:sp>
        <p:nvSpPr>
          <p:cNvPr id="15371" name="Rectangle 11"/>
          <p:cNvSpPr>
            <a:spLocks noChangeArrowheads="1"/>
          </p:cNvSpPr>
          <p:nvPr/>
        </p:nvSpPr>
        <p:spPr bwMode="auto">
          <a:xfrm>
            <a:off x="1038225" y="4548188"/>
            <a:ext cx="3932238" cy="512762"/>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zh-CN" altLang="en-US" sz="2400" b="1">
                <a:solidFill>
                  <a:srgbClr val="FF2D2D"/>
                </a:solidFill>
                <a:latin typeface="微软雅黑" panose="020B0503020204020204" pitchFamily="34" charset="-122"/>
                <a:ea typeface="微软雅黑" panose="020B0503020204020204" pitchFamily="34" charset="-122"/>
              </a:rPr>
              <a:t>① 直线与圆有唯一公共点；</a:t>
            </a:r>
            <a:endParaRPr lang="zh-CN" altLang="en-US" sz="2400" b="1">
              <a:solidFill>
                <a:srgbClr val="FF2D2D"/>
              </a:solidFill>
              <a:latin typeface="微软雅黑" panose="020B0503020204020204" pitchFamily="34" charset="-122"/>
              <a:ea typeface="微软雅黑" panose="020B0503020204020204" pitchFamily="34" charset="-122"/>
            </a:endParaRPr>
          </a:p>
        </p:txBody>
      </p:sp>
      <p:pic>
        <p:nvPicPr>
          <p:cNvPr id="36875" name="Picture 22" descr="http://p1.so.qhimgs1.com/bdr/_240_/t016d09238137f63cc1.gif"/>
          <p:cNvPicPr>
            <a:picLocks noChangeAspect="1" noChangeArrowheads="1" noCrop="1"/>
          </p:cNvPicPr>
          <p:nvPr/>
        </p:nvPicPr>
        <p:blipFill>
          <a:blip r:embed="rId1"/>
          <a:srcRect/>
          <a:stretch>
            <a:fillRect/>
          </a:stretch>
        </p:blipFill>
        <p:spPr bwMode="auto">
          <a:xfrm>
            <a:off x="7964488" y="4673600"/>
            <a:ext cx="876300" cy="1695450"/>
          </a:xfrm>
          <a:prstGeom prst="rect">
            <a:avLst/>
          </a:prstGeom>
          <a:noFill/>
          <a:ln w="9525">
            <a:noFill/>
            <a:miter lim="800000"/>
            <a:headEnd/>
            <a:tailEnd/>
          </a:ln>
        </p:spPr>
      </p:pic>
      <p:sp>
        <p:nvSpPr>
          <p:cNvPr id="2" name="TextBox 1"/>
          <p:cNvSpPr txBox="1"/>
          <p:nvPr/>
        </p:nvSpPr>
        <p:spPr>
          <a:xfrm>
            <a:off x="1671637" y="2743380"/>
            <a:ext cx="4900023" cy="584775"/>
          </a:xfrm>
          <a:prstGeom prst="rect">
            <a:avLst/>
          </a:prstGeom>
          <a:noFill/>
        </p:spPr>
        <p:txBody>
          <a:bodyPr>
            <a:spAutoFit/>
          </a:bodyPr>
          <a:lstStyle/>
          <a:p>
            <a:pPr>
              <a:defRPr/>
            </a:pPr>
            <a:r>
              <a:rPr lang="zh-CN" altLang="en-US" sz="32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rPr>
              <a:t>这节课我们都学到了什么</a:t>
            </a:r>
            <a:r>
              <a:rPr lang="en-US" altLang="zh-CN" sz="32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rPr>
              <a:t>?</a:t>
            </a:r>
            <a:endParaRPr lang="zh-CN" altLang="en-US" sz="32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2"/>
                                        </p:tgtEl>
                                        <p:attrNameLst>
                                          <p:attrName>ppt_w</p:attrName>
                                        </p:attrNameLst>
                                      </p:cBhvr>
                                      <p:tavLst>
                                        <p:tav tm="0">
                                          <p:val>
                                            <p:strVal val="ppt_w"/>
                                          </p:val>
                                        </p:tav>
                                        <p:tav tm="100000">
                                          <p:val>
                                            <p:fltVal val="0"/>
                                          </p:val>
                                        </p:tav>
                                      </p:tavLst>
                                    </p:anim>
                                    <p:anim calcmode="lin" valueType="num">
                                      <p:cBhvr>
                                        <p:cTn id="15" dur="1000"/>
                                        <p:tgtEl>
                                          <p:spTgt spid="2"/>
                                        </p:tgtEl>
                                        <p:attrNameLst>
                                          <p:attrName>ppt_h</p:attrName>
                                        </p:attrNameLst>
                                      </p:cBhvr>
                                      <p:tavLst>
                                        <p:tav tm="0">
                                          <p:val>
                                            <p:strVal val="ppt_h"/>
                                          </p:val>
                                        </p:tav>
                                        <p:tav tm="100000">
                                          <p:val>
                                            <p:fltVal val="0"/>
                                          </p:val>
                                        </p:tav>
                                      </p:tavLst>
                                    </p:anim>
                                    <p:anim calcmode="lin" valueType="num">
                                      <p:cBhvr>
                                        <p:cTn id="16" dur="1000"/>
                                        <p:tgtEl>
                                          <p:spTgt spid="2"/>
                                        </p:tgtEl>
                                        <p:attrNameLst>
                                          <p:attrName>style.rotation</p:attrName>
                                        </p:attrNameLst>
                                      </p:cBhvr>
                                      <p:tavLst>
                                        <p:tav tm="0">
                                          <p:val>
                                            <p:fltVal val="0"/>
                                          </p:val>
                                        </p:tav>
                                        <p:tav tm="100000">
                                          <p:val>
                                            <p:fltVal val="90"/>
                                          </p:val>
                                        </p:tav>
                                      </p:tavLst>
                                    </p:anim>
                                    <p:animEffect transition="out" filter="fade">
                                      <p:cBhvr>
                                        <p:cTn id="17" dur="1000"/>
                                        <p:tgtEl>
                                          <p:spTgt spid="2"/>
                                        </p:tgtEl>
                                      </p:cBhvr>
                                    </p:animEffect>
                                    <p:set>
                                      <p:cBhvr>
                                        <p:cTn id="18" dur="1" fill="hold">
                                          <p:stCondLst>
                                            <p:cond delay="9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3796"/>
                                        </p:tgtEl>
                                        <p:attrNameLst>
                                          <p:attrName>style.visibility</p:attrName>
                                        </p:attrNameLst>
                                      </p:cBhvr>
                                      <p:to>
                                        <p:strVal val="visible"/>
                                      </p:to>
                                    </p:set>
                                    <p:animEffect transition="in" filter="wipe(down)">
                                      <p:cBhvr>
                                        <p:cTn id="23" dur="500"/>
                                        <p:tgtEl>
                                          <p:spTgt spid="33796"/>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5364"/>
                                        </p:tgtEl>
                                        <p:attrNameLst>
                                          <p:attrName>style.visibility</p:attrName>
                                        </p:attrNameLst>
                                      </p:cBhvr>
                                      <p:to>
                                        <p:strVal val="visible"/>
                                      </p:to>
                                    </p:set>
                                    <p:animEffect transition="in" filter="slide(fromBottom)">
                                      <p:cBhvr>
                                        <p:cTn id="28" dur="500"/>
                                        <p:tgtEl>
                                          <p:spTgt spid="15364"/>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5366"/>
                                        </p:tgtEl>
                                        <p:attrNameLst>
                                          <p:attrName>style.visibility</p:attrName>
                                        </p:attrNameLst>
                                      </p:cBhvr>
                                      <p:to>
                                        <p:strVal val="visible"/>
                                      </p:to>
                                    </p:set>
                                    <p:animEffect transition="in" filter="slide(fromBottom)">
                                      <p:cBhvr>
                                        <p:cTn id="33" dur="500"/>
                                        <p:tgtEl>
                                          <p:spTgt spid="15366"/>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5367"/>
                                        </p:tgtEl>
                                        <p:attrNameLst>
                                          <p:attrName>style.visibility</p:attrName>
                                        </p:attrNameLst>
                                      </p:cBhvr>
                                      <p:to>
                                        <p:strVal val="visible"/>
                                      </p:to>
                                    </p:set>
                                    <p:animEffect transition="in" filter="slide(fromBottom)">
                                      <p:cBhvr>
                                        <p:cTn id="38" dur="500"/>
                                        <p:tgtEl>
                                          <p:spTgt spid="1536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5368"/>
                                        </p:tgtEl>
                                        <p:attrNameLst>
                                          <p:attrName>style.visibility</p:attrName>
                                        </p:attrNameLst>
                                      </p:cBhvr>
                                      <p:to>
                                        <p:strVal val="visible"/>
                                      </p:to>
                                    </p:set>
                                    <p:animEffect transition="in" filter="blinds(horizontal)">
                                      <p:cBhvr>
                                        <p:cTn id="43" dur="500"/>
                                        <p:tgtEl>
                                          <p:spTgt spid="1536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1537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1537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15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33796" grpId="0"/>
      <p:bldP spid="15366" grpId="0"/>
      <p:bldP spid="15367" grpId="0"/>
      <p:bldP spid="15368" grpId="0"/>
      <p:bldP spid="15369" grpId="0"/>
      <p:bldP spid="15370" grpId="0"/>
      <p:bldP spid="153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组合 1"/>
          <p:cNvGrpSpPr/>
          <p:nvPr/>
        </p:nvGrpSpPr>
        <p:grpSpPr bwMode="auto">
          <a:xfrm>
            <a:off x="266700" y="703263"/>
            <a:ext cx="2809875" cy="731837"/>
            <a:chOff x="4762500" y="1227873"/>
            <a:chExt cx="3152775" cy="820002"/>
          </a:xfrm>
        </p:grpSpPr>
        <p:sp>
          <p:nvSpPr>
            <p:cNvPr id="3" name="圆角矩形 2"/>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5369" name="组合 4"/>
            <p:cNvGrpSpPr/>
            <p:nvPr/>
          </p:nvGrpSpPr>
          <p:grpSpPr bwMode="auto">
            <a:xfrm rot="0">
              <a:off x="4897451" y="1300979"/>
              <a:ext cx="515326" cy="672163"/>
              <a:chOff x="10325100" y="303213"/>
              <a:chExt cx="912815" cy="1190625"/>
            </a:xfrm>
          </p:grpSpPr>
          <p:sp>
            <p:nvSpPr>
              <p:cNvPr id="15371"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15372"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15373"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15374"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15375"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15376"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15377"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15378"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15379"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15362" name="文本框 15"/>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导入新知</a:t>
            </a:r>
            <a:endParaRPr lang="zh-CN" altLang="en-US" sz="2800" b="1">
              <a:solidFill>
                <a:srgbClr val="DB2232"/>
              </a:solidFill>
              <a:latin typeface="微软雅黑" panose="020B0503020204020204" pitchFamily="34" charset="-122"/>
              <a:ea typeface="微软雅黑" panose="020B0503020204020204" pitchFamily="34" charset="-122"/>
            </a:endParaRPr>
          </a:p>
        </p:txBody>
      </p:sp>
      <p:pic>
        <p:nvPicPr>
          <p:cNvPr id="25623" name="Picture 23"/>
          <p:cNvPicPr>
            <a:picLocks noChangeAspect="1" noChangeArrowheads="1"/>
          </p:cNvPicPr>
          <p:nvPr/>
        </p:nvPicPr>
        <p:blipFill>
          <a:blip r:embed="rId1"/>
          <a:srcRect/>
          <a:stretch>
            <a:fillRect/>
          </a:stretch>
        </p:blipFill>
        <p:spPr bwMode="auto">
          <a:xfrm>
            <a:off x="2454275" y="1727200"/>
            <a:ext cx="4448175" cy="2914650"/>
          </a:xfrm>
          <a:prstGeom prst="rect">
            <a:avLst/>
          </a:prstGeom>
          <a:noFill/>
          <a:ln w="9525">
            <a:noFill/>
            <a:miter lim="800000"/>
            <a:headEnd/>
            <a:tailEnd/>
          </a:ln>
        </p:spPr>
      </p:pic>
      <p:sp>
        <p:nvSpPr>
          <p:cNvPr id="22532" name="Text Box 4"/>
          <p:cNvSpPr txBox="1">
            <a:spLocks noChangeArrowheads="1"/>
          </p:cNvSpPr>
          <p:nvPr/>
        </p:nvSpPr>
        <p:spPr bwMode="auto">
          <a:xfrm>
            <a:off x="446088" y="2151063"/>
            <a:ext cx="8353425" cy="2439987"/>
          </a:xfrm>
          <a:prstGeom prst="rect">
            <a:avLst/>
          </a:prstGeom>
          <a:noFill/>
          <a:ln w="9525">
            <a:noFill/>
            <a:miter lim="800000"/>
          </a:ln>
        </p:spPr>
        <p:txBody>
          <a:bodyPr>
            <a:spAutoFit/>
          </a:bodyPr>
          <a:lstStyle/>
          <a:p>
            <a:pPr>
              <a:lnSpc>
                <a:spcPct val="125000"/>
              </a:lnSpc>
              <a:spcBef>
                <a:spcPct val="50000"/>
              </a:spcBef>
              <a:buFont typeface="Arial" panose="020B0604020202020204" pitchFamily="34" charset="0"/>
              <a:buNone/>
            </a:pPr>
            <a:r>
              <a:rPr lang="zh-CN" altLang="en-US" sz="2800" b="1">
                <a:solidFill>
                  <a:schemeClr val="hlink"/>
                </a:solidFill>
                <a:latin typeface="微软雅黑" panose="020B0503020204020204" pitchFamily="34" charset="-122"/>
                <a:ea typeface="微软雅黑" panose="020B0503020204020204" pitchFamily="34" charset="-122"/>
              </a:rPr>
              <a:t>下雨天，你快速转动雨伞时，雨水飞出的情景你看见过吗？工人师傅用砂轮打磨工件飞出火星的情景见过吗？</a:t>
            </a:r>
            <a:endParaRPr lang="zh-CN" altLang="en-US" sz="2800" b="1">
              <a:solidFill>
                <a:schemeClr val="hlink"/>
              </a:solidFill>
              <a:latin typeface="微软雅黑" panose="020B0503020204020204" pitchFamily="34" charset="-122"/>
              <a:ea typeface="微软雅黑" panose="020B0503020204020204" pitchFamily="34" charset="-122"/>
            </a:endParaRPr>
          </a:p>
          <a:p>
            <a:pPr>
              <a:lnSpc>
                <a:spcPct val="125000"/>
              </a:lnSpc>
              <a:spcBef>
                <a:spcPct val="50000"/>
              </a:spcBef>
              <a:buFont typeface="Arial" panose="020B0604020202020204" pitchFamily="34" charset="0"/>
              <a:buNone/>
            </a:pPr>
            <a:endParaRPr lang="zh-CN" altLang="en-US" sz="2800" b="1">
              <a:solidFill>
                <a:schemeClr val="hlink"/>
              </a:solidFill>
              <a:latin typeface="微软雅黑" panose="020B0503020204020204" pitchFamily="34" charset="-122"/>
              <a:ea typeface="微软雅黑" panose="020B0503020204020204" pitchFamily="34" charset="-122"/>
            </a:endParaRPr>
          </a:p>
        </p:txBody>
      </p:sp>
      <p:pic>
        <p:nvPicPr>
          <p:cNvPr id="25620" name="Picture 20" descr="14355425359575"/>
          <p:cNvPicPr>
            <a:picLocks noChangeAspect="1" noChangeArrowheads="1"/>
          </p:cNvPicPr>
          <p:nvPr/>
        </p:nvPicPr>
        <p:blipFill>
          <a:blip r:embed="rId2"/>
          <a:srcRect/>
          <a:stretch>
            <a:fillRect/>
          </a:stretch>
        </p:blipFill>
        <p:spPr bwMode="auto">
          <a:xfrm>
            <a:off x="2212975" y="1512888"/>
            <a:ext cx="4819650" cy="4429125"/>
          </a:xfrm>
          <a:prstGeom prst="rect">
            <a:avLst/>
          </a:prstGeom>
          <a:noFill/>
          <a:ln w="9525">
            <a:noFill/>
            <a:miter lim="800000"/>
            <a:headEnd/>
            <a:tailEnd/>
          </a:ln>
        </p:spPr>
      </p:pic>
      <p:sp>
        <p:nvSpPr>
          <p:cNvPr id="2" name="TextBox 1"/>
          <p:cNvSpPr txBox="1">
            <a:spLocks noChangeArrowheads="1"/>
          </p:cNvSpPr>
          <p:nvPr/>
        </p:nvSpPr>
        <p:spPr bwMode="auto">
          <a:xfrm>
            <a:off x="446088" y="5826125"/>
            <a:ext cx="8205787" cy="646113"/>
          </a:xfrm>
          <a:prstGeom prst="rect">
            <a:avLst/>
          </a:prstGeom>
          <a:noFill/>
          <a:ln w="9525">
            <a:noFill/>
            <a:miter lim="800000"/>
          </a:ln>
        </p:spPr>
        <p:txBody>
          <a:bodyPr>
            <a:spAutoFit/>
          </a:bodyPr>
          <a:lstStyle/>
          <a:p>
            <a:pPr>
              <a:lnSpc>
                <a:spcPct val="150000"/>
              </a:lnSpc>
            </a:pPr>
            <a:r>
              <a:rPr lang="zh-CN" altLang="en-US" sz="2400" b="1">
                <a:solidFill>
                  <a:srgbClr val="FF0000"/>
                </a:solidFill>
                <a:latin typeface="微软雅黑" panose="020B0503020204020204" pitchFamily="34" charset="-122"/>
                <a:ea typeface="微软雅黑" panose="020B0503020204020204" pitchFamily="34" charset="-122"/>
              </a:rPr>
              <a:t>思考下雨点和火星运动的轨迹与转动的“圆” 有怎样的关系？</a:t>
            </a:r>
            <a:endParaRPr lang="zh-CN" altLang="en-US" sz="2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2532"/>
                                        </p:tgtEl>
                                        <p:attrNameLst>
                                          <p:attrName>style.visibility</p:attrName>
                                        </p:attrNameLst>
                                      </p:cBhvr>
                                      <p:to>
                                        <p:strVal val="visible"/>
                                      </p:to>
                                    </p:set>
                                    <p:anim calcmode="lin" valueType="num">
                                      <p:cBhvr>
                                        <p:cTn id="7" dur="1000" fill="hold"/>
                                        <p:tgtEl>
                                          <p:spTgt spid="22532"/>
                                        </p:tgtEl>
                                        <p:attrNameLst>
                                          <p:attrName>ppt_w</p:attrName>
                                        </p:attrNameLst>
                                      </p:cBhvr>
                                      <p:tavLst>
                                        <p:tav tm="0">
                                          <p:val>
                                            <p:fltVal val="0"/>
                                          </p:val>
                                        </p:tav>
                                        <p:tav tm="100000">
                                          <p:val>
                                            <p:strVal val="#ppt_w"/>
                                          </p:val>
                                        </p:tav>
                                      </p:tavLst>
                                    </p:anim>
                                    <p:anim calcmode="lin" valueType="num">
                                      <p:cBhvr>
                                        <p:cTn id="8" dur="1000" fill="hold"/>
                                        <p:tgtEl>
                                          <p:spTgt spid="22532"/>
                                        </p:tgtEl>
                                        <p:attrNameLst>
                                          <p:attrName>ppt_h</p:attrName>
                                        </p:attrNameLst>
                                      </p:cBhvr>
                                      <p:tavLst>
                                        <p:tav tm="0">
                                          <p:val>
                                            <p:fltVal val="0"/>
                                          </p:val>
                                        </p:tav>
                                        <p:tav tm="100000">
                                          <p:val>
                                            <p:strVal val="#ppt_h"/>
                                          </p:val>
                                        </p:tav>
                                      </p:tavLst>
                                    </p:anim>
                                    <p:anim calcmode="lin" valueType="num">
                                      <p:cBhvr>
                                        <p:cTn id="9" dur="1000" fill="hold"/>
                                        <p:tgtEl>
                                          <p:spTgt spid="22532"/>
                                        </p:tgtEl>
                                        <p:attrNameLst>
                                          <p:attrName>style.rotation</p:attrName>
                                        </p:attrNameLst>
                                      </p:cBhvr>
                                      <p:tavLst>
                                        <p:tav tm="0">
                                          <p:val>
                                            <p:fltVal val="90"/>
                                          </p:val>
                                        </p:tav>
                                        <p:tav tm="100000">
                                          <p:val>
                                            <p:fltVal val="0"/>
                                          </p:val>
                                        </p:tav>
                                      </p:tavLst>
                                    </p:anim>
                                    <p:animEffect transition="in" filter="fade">
                                      <p:cBhvr>
                                        <p:cTn id="10" dur="1000"/>
                                        <p:tgtEl>
                                          <p:spTgt spid="2253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iterate type="lt">
                                    <p:tmPct val="0"/>
                                  </p:iterate>
                                  <p:childTnLst>
                                    <p:animEffect transition="out" filter="blinds(horizontal)">
                                      <p:cBhvr>
                                        <p:cTn id="14" dur="500"/>
                                        <p:tgtEl>
                                          <p:spTgt spid="22532"/>
                                        </p:tgtEl>
                                      </p:cBhvr>
                                    </p:animEffect>
                                    <p:set>
                                      <p:cBhvr>
                                        <p:cTn id="15" dur="1" fill="hold">
                                          <p:stCondLst>
                                            <p:cond delay="499"/>
                                          </p:stCondLst>
                                        </p:cTn>
                                        <p:tgtEl>
                                          <p:spTgt spid="2253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5623"/>
                                        </p:tgtEl>
                                        <p:attrNameLst>
                                          <p:attrName>style.visibility</p:attrName>
                                        </p:attrNameLst>
                                      </p:cBhvr>
                                      <p:to>
                                        <p:strVal val="visible"/>
                                      </p:to>
                                    </p:set>
                                    <p:animEffect transition="in" filter="blinds(horizontal)">
                                      <p:cBhvr>
                                        <p:cTn id="20" dur="500"/>
                                        <p:tgtEl>
                                          <p:spTgt spid="25623"/>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xit" presetSubtype="16" fill="hold" nodeType="clickEffect">
                                  <p:stCondLst>
                                    <p:cond delay="0"/>
                                  </p:stCondLst>
                                  <p:childTnLst>
                                    <p:animEffect transition="out" filter="diamond(in)">
                                      <p:cBhvr>
                                        <p:cTn id="24" dur="2000"/>
                                        <p:tgtEl>
                                          <p:spTgt spid="25623"/>
                                        </p:tgtEl>
                                      </p:cBhvr>
                                    </p:animEffect>
                                    <p:set>
                                      <p:cBhvr>
                                        <p:cTn id="25" dur="1" fill="hold">
                                          <p:stCondLst>
                                            <p:cond delay="1999"/>
                                          </p:stCondLst>
                                        </p:cTn>
                                        <p:tgtEl>
                                          <p:spTgt spid="2562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5620"/>
                                        </p:tgtEl>
                                        <p:attrNameLst>
                                          <p:attrName>style.visibility</p:attrName>
                                        </p:attrNameLst>
                                      </p:cBhvr>
                                      <p:to>
                                        <p:strVal val="visible"/>
                                      </p:to>
                                    </p:set>
                                    <p:animEffect transition="in" filter="circle(in)">
                                      <p:cBhvr>
                                        <p:cTn id="30" dur="2000"/>
                                        <p:tgtEl>
                                          <p:spTgt spid="25620"/>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000"/>
                                        <p:tgtEl>
                                          <p:spTgt spid="2"/>
                                        </p:tgtEl>
                                      </p:cBhvr>
                                    </p:animEffect>
                                    <p:anim calcmode="lin" valueType="num">
                                      <p:cBhvr>
                                        <p:cTn id="36" dur="2000" fill="hold"/>
                                        <p:tgtEl>
                                          <p:spTgt spid="2"/>
                                        </p:tgtEl>
                                        <p:attrNameLst>
                                          <p:attrName>ppt_w</p:attrName>
                                        </p:attrNameLst>
                                      </p:cBhvr>
                                      <p:tavLst>
                                        <p:tav tm="0" fmla="#ppt_w*sin(2.5*pi*$)">
                                          <p:val>
                                            <p:fltVal val="0"/>
                                          </p:val>
                                        </p:tav>
                                        <p:tav tm="100000">
                                          <p:val>
                                            <p:fltVal val="1"/>
                                          </p:val>
                                        </p:tav>
                                      </p:tavLst>
                                    </p:anim>
                                    <p:anim calcmode="lin" valueType="num">
                                      <p:cBhvr>
                                        <p:cTn id="3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2" grpId="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组合 1"/>
          <p:cNvGrpSpPr/>
          <p:nvPr/>
        </p:nvGrpSpPr>
        <p:grpSpPr bwMode="auto">
          <a:xfrm>
            <a:off x="266700" y="703263"/>
            <a:ext cx="2809875" cy="731837"/>
            <a:chOff x="4762500" y="1227873"/>
            <a:chExt cx="3152775" cy="820002"/>
          </a:xfrm>
        </p:grpSpPr>
        <p:sp>
          <p:nvSpPr>
            <p:cNvPr id="3" name="圆角矩形 2"/>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404" name="组合 4"/>
            <p:cNvGrpSpPr/>
            <p:nvPr/>
          </p:nvGrpSpPr>
          <p:grpSpPr bwMode="auto">
            <a:xfrm rot="0">
              <a:off x="4897451" y="1300979"/>
              <a:ext cx="515326" cy="672163"/>
              <a:chOff x="10325100" y="303213"/>
              <a:chExt cx="912815" cy="1190625"/>
            </a:xfrm>
          </p:grpSpPr>
          <p:sp>
            <p:nvSpPr>
              <p:cNvPr id="16406"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16407"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16408"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16409"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16410"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16411"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16412"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16413"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16414"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16386" name="文本框 15"/>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新知讲解</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24593" name="Rectangle 17"/>
          <p:cNvSpPr>
            <a:spLocks noChangeArrowheads="1"/>
          </p:cNvSpPr>
          <p:nvPr/>
        </p:nvSpPr>
        <p:spPr bwMode="auto">
          <a:xfrm>
            <a:off x="457200" y="4270375"/>
            <a:ext cx="6405563" cy="460375"/>
          </a:xfrm>
          <a:prstGeom prst="rect">
            <a:avLst/>
          </a:prstGeom>
          <a:noFill/>
          <a:ln w="9525">
            <a:noFill/>
            <a:miter lim="800000"/>
          </a:ln>
        </p:spPr>
        <p:txBody>
          <a:bodyPr wrap="none" anchor="ctr">
            <a:spAutoFit/>
          </a:bodyPr>
          <a:lstStyle/>
          <a:p>
            <a:r>
              <a:rPr lang="en-US" altLang="zh-CN" sz="2400" b="1">
                <a:latin typeface="微软雅黑" panose="020B0503020204020204" pitchFamily="34" charset="-122"/>
                <a:ea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rPr>
              <a:t>直线与</a:t>
            </a:r>
            <a:r>
              <a:rPr lang="en-US" altLang="zh-CN" sz="2400" b="1">
                <a:latin typeface="微软雅黑" panose="020B0503020204020204" pitchFamily="34" charset="-122"/>
                <a:ea typeface="微软雅黑" panose="020B0503020204020204" pitchFamily="34" charset="-122"/>
              </a:rPr>
              <a:t>⊙O</a:t>
            </a:r>
            <a:r>
              <a:rPr lang="zh-CN" altLang="en-US" sz="2400" b="1">
                <a:latin typeface="微软雅黑" panose="020B0503020204020204" pitchFamily="34" charset="-122"/>
                <a:ea typeface="微软雅黑" panose="020B0503020204020204" pitchFamily="34" charset="-122"/>
              </a:rPr>
              <a:t>的位置有什么关系？根据什么？</a:t>
            </a:r>
            <a:endParaRPr lang="en-US" altLang="zh-CN" sz="2400" b="1">
              <a:latin typeface="微软雅黑" panose="020B0503020204020204" pitchFamily="34" charset="-122"/>
              <a:ea typeface="微软雅黑" panose="020B0503020204020204" pitchFamily="34" charset="-122"/>
            </a:endParaRPr>
          </a:p>
        </p:txBody>
      </p:sp>
      <p:sp>
        <p:nvSpPr>
          <p:cNvPr id="16388" name="Rectangle 18"/>
          <p:cNvSpPr>
            <a:spLocks noChangeArrowheads="1"/>
          </p:cNvSpPr>
          <p:nvPr/>
        </p:nvSpPr>
        <p:spPr bwMode="auto">
          <a:xfrm>
            <a:off x="482600" y="1800225"/>
            <a:ext cx="5556250" cy="1354138"/>
          </a:xfrm>
          <a:prstGeom prst="rect">
            <a:avLst/>
          </a:prstGeom>
          <a:noFill/>
          <a:ln w="9525">
            <a:noFill/>
            <a:miter lim="800000"/>
          </a:ln>
        </p:spPr>
        <p:txBody>
          <a:bodyPr>
            <a:spAutoFit/>
          </a:bodyPr>
          <a:lstStyle/>
          <a:p>
            <a:pPr>
              <a:lnSpc>
                <a:spcPct val="115000"/>
              </a:lnSpc>
            </a:pPr>
            <a:r>
              <a:rPr lang="zh-CN" altLang="en-US" sz="2400" b="1">
                <a:solidFill>
                  <a:schemeClr val="hlink"/>
                </a:solidFill>
                <a:latin typeface="微软雅黑" panose="020B0503020204020204" pitchFamily="34" charset="-122"/>
                <a:ea typeface="微软雅黑" panose="020B0503020204020204" pitchFamily="34" charset="-122"/>
              </a:rPr>
              <a:t>画一画：</a:t>
            </a:r>
            <a:endParaRPr lang="zh-CN" altLang="en-US" sz="2400" b="1">
              <a:solidFill>
                <a:schemeClr val="hlink"/>
              </a:solidFill>
              <a:latin typeface="微软雅黑" panose="020B0503020204020204" pitchFamily="34" charset="-122"/>
              <a:ea typeface="微软雅黑" panose="020B0503020204020204" pitchFamily="34" charset="-122"/>
            </a:endParaRPr>
          </a:p>
          <a:p>
            <a:pPr>
              <a:lnSpc>
                <a:spcPct val="115000"/>
              </a:lnSpc>
            </a:pPr>
            <a:r>
              <a:rPr lang="zh-CN" altLang="en-US" sz="2400" b="1">
                <a:latin typeface="微软雅黑" panose="020B0503020204020204" pitchFamily="34" charset="-122"/>
                <a:ea typeface="微软雅黑" panose="020B0503020204020204" pitchFamily="34" charset="-122"/>
              </a:rPr>
              <a:t>如图，在</a:t>
            </a:r>
            <a:r>
              <a:rPr lang="en-US" altLang="zh-CN" sz="2400" b="1">
                <a:latin typeface="微软雅黑" panose="020B0503020204020204" pitchFamily="34" charset="-122"/>
                <a:ea typeface="微软雅黑" panose="020B0503020204020204" pitchFamily="34" charset="-122"/>
              </a:rPr>
              <a:t>⊙O</a:t>
            </a:r>
            <a:r>
              <a:rPr lang="zh-CN" altLang="en-US" sz="2400" b="1">
                <a:latin typeface="微软雅黑" panose="020B0503020204020204" pitchFamily="34" charset="-122"/>
                <a:ea typeface="微软雅黑" panose="020B0503020204020204" pitchFamily="34" charset="-122"/>
              </a:rPr>
              <a:t>上任取一点</a:t>
            </a:r>
            <a:r>
              <a:rPr lang="en-US" altLang="zh-CN" sz="2400" b="1">
                <a:latin typeface="微软雅黑" panose="020B0503020204020204" pitchFamily="34" charset="-122"/>
                <a:ea typeface="微软雅黑" panose="020B0503020204020204" pitchFamily="34" charset="-122"/>
              </a:rPr>
              <a:t>A</a:t>
            </a:r>
            <a:r>
              <a:rPr lang="zh-CN" altLang="en-US" sz="2400" b="1">
                <a:latin typeface="微软雅黑" panose="020B0503020204020204" pitchFamily="34" charset="-122"/>
                <a:ea typeface="微软雅黑" panose="020B0503020204020204" pitchFamily="34" charset="-122"/>
              </a:rPr>
              <a:t>，连结</a:t>
            </a:r>
            <a:r>
              <a:rPr lang="en-US" altLang="zh-CN" sz="2400" b="1">
                <a:latin typeface="微软雅黑" panose="020B0503020204020204" pitchFamily="34" charset="-122"/>
                <a:ea typeface="微软雅黑" panose="020B0503020204020204" pitchFamily="34" charset="-122"/>
              </a:rPr>
              <a:t>OA</a:t>
            </a:r>
            <a:r>
              <a:rPr lang="zh-CN" altLang="en-US" sz="2400" b="1">
                <a:latin typeface="微软雅黑" panose="020B0503020204020204" pitchFamily="34" charset="-122"/>
                <a:ea typeface="微软雅黑" panose="020B0503020204020204" pitchFamily="34" charset="-122"/>
              </a:rPr>
              <a:t>，过点</a:t>
            </a:r>
            <a:r>
              <a:rPr lang="en-US" altLang="zh-CN" sz="2400" b="1">
                <a:latin typeface="微软雅黑" panose="020B0503020204020204" pitchFamily="34" charset="-122"/>
                <a:ea typeface="微软雅黑" panose="020B0503020204020204" pitchFamily="34" charset="-122"/>
              </a:rPr>
              <a:t>A</a:t>
            </a:r>
            <a:r>
              <a:rPr lang="zh-CN" altLang="en-US" sz="2400" b="1">
                <a:latin typeface="微软雅黑" panose="020B0503020204020204" pitchFamily="34" charset="-122"/>
                <a:ea typeface="微软雅黑" panose="020B0503020204020204" pitchFamily="34" charset="-122"/>
              </a:rPr>
              <a:t>作直线</a:t>
            </a:r>
            <a:r>
              <a:rPr lang="en-US" altLang="zh-CN" sz="2400" b="1">
                <a:latin typeface="微软雅黑" panose="020B0503020204020204" pitchFamily="34" charset="-122"/>
                <a:ea typeface="微软雅黑" panose="020B0503020204020204" pitchFamily="34" charset="-122"/>
              </a:rPr>
              <a:t>l</a:t>
            </a:r>
            <a:r>
              <a:rPr lang="en-US" altLang="en-US" b="1"/>
              <a:t>⊥</a:t>
            </a:r>
            <a:r>
              <a:rPr lang="en-US" altLang="zh-CN" sz="2400" b="1">
                <a:latin typeface="微软雅黑" panose="020B0503020204020204" pitchFamily="34" charset="-122"/>
                <a:ea typeface="微软雅黑" panose="020B0503020204020204" pitchFamily="34" charset="-122"/>
              </a:rPr>
              <a:t>OA.</a:t>
            </a:r>
            <a:endParaRPr lang="en-US" altLang="zh-CN" sz="2400" b="1">
              <a:latin typeface="微软雅黑" panose="020B0503020204020204" pitchFamily="34" charset="-122"/>
              <a:ea typeface="微软雅黑" panose="020B0503020204020204" pitchFamily="34" charset="-122"/>
            </a:endParaRPr>
          </a:p>
        </p:txBody>
      </p:sp>
      <p:pic>
        <p:nvPicPr>
          <p:cNvPr id="24602" name="Picture 26"/>
          <p:cNvPicPr>
            <a:picLocks noChangeAspect="1" noChangeArrowheads="1"/>
          </p:cNvPicPr>
          <p:nvPr/>
        </p:nvPicPr>
        <p:blipFill>
          <a:blip r:embed="rId1"/>
          <a:srcRect/>
          <a:stretch>
            <a:fillRect/>
          </a:stretch>
        </p:blipFill>
        <p:spPr bwMode="auto">
          <a:xfrm>
            <a:off x="6484938" y="1497013"/>
            <a:ext cx="1809750" cy="1952625"/>
          </a:xfrm>
          <a:prstGeom prst="rect">
            <a:avLst/>
          </a:prstGeom>
          <a:noFill/>
          <a:ln w="9525">
            <a:noFill/>
            <a:miter lim="800000"/>
            <a:headEnd/>
            <a:tailEnd/>
          </a:ln>
        </p:spPr>
      </p:pic>
      <p:sp>
        <p:nvSpPr>
          <p:cNvPr id="24603" name="Line 27"/>
          <p:cNvSpPr>
            <a:spLocks noChangeShapeType="1"/>
          </p:cNvSpPr>
          <p:nvPr/>
        </p:nvSpPr>
        <p:spPr bwMode="auto">
          <a:xfrm>
            <a:off x="6599238" y="3138488"/>
            <a:ext cx="1643062" cy="1587"/>
          </a:xfrm>
          <a:prstGeom prst="line">
            <a:avLst/>
          </a:prstGeom>
          <a:noFill/>
          <a:ln w="38100">
            <a:solidFill>
              <a:srgbClr val="FF2D2D"/>
            </a:solidFill>
            <a:round/>
          </a:ln>
        </p:spPr>
        <p:txBody>
          <a:bodyPr/>
          <a:lstStyle/>
          <a:p>
            <a:endParaRPr lang="zh-CN" altLang="en-US"/>
          </a:p>
        </p:txBody>
      </p:sp>
      <p:sp>
        <p:nvSpPr>
          <p:cNvPr id="24604" name="Line 28"/>
          <p:cNvSpPr>
            <a:spLocks noChangeShapeType="1"/>
          </p:cNvSpPr>
          <p:nvPr/>
        </p:nvSpPr>
        <p:spPr bwMode="auto">
          <a:xfrm>
            <a:off x="7369175" y="2389188"/>
            <a:ext cx="1588" cy="758825"/>
          </a:xfrm>
          <a:prstGeom prst="line">
            <a:avLst/>
          </a:prstGeom>
          <a:noFill/>
          <a:ln w="38100">
            <a:solidFill>
              <a:srgbClr val="FF2D2D"/>
            </a:solidFill>
            <a:round/>
          </a:ln>
        </p:spPr>
        <p:txBody>
          <a:bodyPr/>
          <a:lstStyle/>
          <a:p>
            <a:endParaRPr lang="zh-CN" altLang="en-US"/>
          </a:p>
        </p:txBody>
      </p:sp>
      <p:grpSp>
        <p:nvGrpSpPr>
          <p:cNvPr id="24607" name="Group 31"/>
          <p:cNvGrpSpPr/>
          <p:nvPr/>
        </p:nvGrpSpPr>
        <p:grpSpPr bwMode="auto">
          <a:xfrm>
            <a:off x="7369175" y="2960688"/>
            <a:ext cx="166688" cy="209550"/>
            <a:chOff x="3430" y="2448"/>
            <a:chExt cx="105" cy="132"/>
          </a:xfrm>
        </p:grpSpPr>
        <p:sp>
          <p:nvSpPr>
            <p:cNvPr id="16400" name="Line 29"/>
            <p:cNvSpPr>
              <a:spLocks noChangeShapeType="1"/>
            </p:cNvSpPr>
            <p:nvPr/>
          </p:nvSpPr>
          <p:spPr bwMode="auto">
            <a:xfrm>
              <a:off x="3430" y="2448"/>
              <a:ext cx="105" cy="0"/>
            </a:xfrm>
            <a:prstGeom prst="line">
              <a:avLst/>
            </a:prstGeom>
            <a:noFill/>
            <a:ln w="28575">
              <a:solidFill>
                <a:srgbClr val="FF2D2D"/>
              </a:solidFill>
              <a:round/>
            </a:ln>
          </p:spPr>
          <p:txBody>
            <a:bodyPr/>
            <a:lstStyle/>
            <a:p>
              <a:endParaRPr lang="zh-CN" altLang="en-US"/>
            </a:p>
          </p:txBody>
        </p:sp>
        <p:sp>
          <p:nvSpPr>
            <p:cNvPr id="16401" name="Line 30"/>
            <p:cNvSpPr>
              <a:spLocks noChangeShapeType="1"/>
            </p:cNvSpPr>
            <p:nvPr/>
          </p:nvSpPr>
          <p:spPr bwMode="auto">
            <a:xfrm flipH="1">
              <a:off x="3522" y="2449"/>
              <a:ext cx="6" cy="131"/>
            </a:xfrm>
            <a:prstGeom prst="line">
              <a:avLst/>
            </a:prstGeom>
            <a:noFill/>
            <a:ln w="28575">
              <a:solidFill>
                <a:srgbClr val="FF2D2D"/>
              </a:solidFill>
              <a:round/>
            </a:ln>
          </p:spPr>
          <p:txBody>
            <a:bodyPr/>
            <a:lstStyle/>
            <a:p>
              <a:endParaRPr lang="zh-CN" altLang="en-US"/>
            </a:p>
          </p:txBody>
        </p:sp>
      </p:grpSp>
      <p:sp>
        <p:nvSpPr>
          <p:cNvPr id="24608" name="Text Box 32"/>
          <p:cNvSpPr txBox="1">
            <a:spLocks noChangeArrowheads="1"/>
          </p:cNvSpPr>
          <p:nvPr/>
        </p:nvSpPr>
        <p:spPr bwMode="auto">
          <a:xfrm>
            <a:off x="8012113" y="3105150"/>
            <a:ext cx="457200" cy="366713"/>
          </a:xfrm>
          <a:prstGeom prst="rect">
            <a:avLst/>
          </a:prstGeom>
          <a:noFill/>
          <a:ln w="9525">
            <a:noFill/>
            <a:miter lim="800000"/>
          </a:ln>
        </p:spPr>
        <p:txBody>
          <a:bodyPr>
            <a:spAutoFit/>
          </a:bodyPr>
          <a:lstStyle/>
          <a:p>
            <a:pPr>
              <a:spcBef>
                <a:spcPct val="50000"/>
              </a:spcBef>
            </a:pPr>
            <a:r>
              <a:rPr lang="en-US" altLang="zh-CN"/>
              <a:t>L</a:t>
            </a:r>
            <a:endParaRPr lang="en-US" altLang="zh-CN"/>
          </a:p>
        </p:txBody>
      </p:sp>
      <p:sp>
        <p:nvSpPr>
          <p:cNvPr id="24609" name="Rectangle 33"/>
          <p:cNvSpPr>
            <a:spLocks noChangeArrowheads="1"/>
          </p:cNvSpPr>
          <p:nvPr/>
        </p:nvSpPr>
        <p:spPr bwMode="auto">
          <a:xfrm>
            <a:off x="1209675" y="5329238"/>
            <a:ext cx="5926138" cy="933450"/>
          </a:xfrm>
          <a:prstGeom prst="rect">
            <a:avLst/>
          </a:prstGeom>
          <a:noFill/>
          <a:ln w="9525">
            <a:noFill/>
            <a:miter lim="800000"/>
          </a:ln>
        </p:spPr>
        <p:txBody>
          <a:bodyPr>
            <a:spAutoFit/>
          </a:bodyPr>
          <a:lstStyle/>
          <a:p>
            <a:pPr>
              <a:lnSpc>
                <a:spcPct val="115000"/>
              </a:lnSpc>
            </a:pPr>
            <a:r>
              <a:rPr lang="zh-CN" altLang="en-US" sz="2400" b="1">
                <a:solidFill>
                  <a:srgbClr val="FF2D2D"/>
                </a:solidFill>
                <a:latin typeface="微软雅黑" panose="020B0503020204020204" pitchFamily="34" charset="-122"/>
                <a:ea typeface="微软雅黑" panose="020B0503020204020204" pitchFamily="34" charset="-122"/>
              </a:rPr>
              <a:t>特征一：直线</a:t>
            </a:r>
            <a:r>
              <a:rPr lang="en-US" altLang="zh-CN" sz="2400" b="1">
                <a:solidFill>
                  <a:srgbClr val="FF2D2D"/>
                </a:solidFill>
                <a:latin typeface="微软雅黑" panose="020B0503020204020204" pitchFamily="34" charset="-122"/>
                <a:ea typeface="微软雅黑" panose="020B0503020204020204" pitchFamily="34" charset="-122"/>
              </a:rPr>
              <a:t>l</a:t>
            </a:r>
            <a:r>
              <a:rPr lang="zh-CN" altLang="en-US" sz="2400" b="1">
                <a:solidFill>
                  <a:srgbClr val="FF2D2D"/>
                </a:solidFill>
                <a:latin typeface="微软雅黑" panose="020B0503020204020204" pitchFamily="34" charset="-122"/>
                <a:ea typeface="微软雅黑" panose="020B0503020204020204" pitchFamily="34" charset="-122"/>
              </a:rPr>
              <a:t>经过半径</a:t>
            </a:r>
            <a:r>
              <a:rPr lang="en-US" altLang="zh-CN" sz="2400" b="1">
                <a:solidFill>
                  <a:srgbClr val="FF2D2D"/>
                </a:solidFill>
                <a:latin typeface="微软雅黑" panose="020B0503020204020204" pitchFamily="34" charset="-122"/>
                <a:ea typeface="微软雅黑" panose="020B0503020204020204" pitchFamily="34" charset="-122"/>
              </a:rPr>
              <a:t>OA</a:t>
            </a:r>
            <a:r>
              <a:rPr lang="zh-CN" altLang="en-US" sz="2400" b="1">
                <a:solidFill>
                  <a:srgbClr val="FF2D2D"/>
                </a:solidFill>
                <a:latin typeface="微软雅黑" panose="020B0503020204020204" pitchFamily="34" charset="-122"/>
                <a:ea typeface="微软雅黑" panose="020B0503020204020204" pitchFamily="34" charset="-122"/>
              </a:rPr>
              <a:t>的外端点</a:t>
            </a:r>
            <a:r>
              <a:rPr lang="en-US" altLang="zh-CN" sz="2400" b="1">
                <a:solidFill>
                  <a:srgbClr val="FF2D2D"/>
                </a:solidFill>
                <a:latin typeface="微软雅黑" panose="020B0503020204020204" pitchFamily="34" charset="-122"/>
                <a:ea typeface="微软雅黑" panose="020B0503020204020204" pitchFamily="34" charset="-122"/>
              </a:rPr>
              <a:t>A;</a:t>
            </a:r>
            <a:endParaRPr lang="en-US" altLang="zh-CN" sz="2400" b="1">
              <a:solidFill>
                <a:srgbClr val="FF2D2D"/>
              </a:solidFill>
              <a:latin typeface="微软雅黑" panose="020B0503020204020204" pitchFamily="34" charset="-122"/>
              <a:ea typeface="微软雅黑" panose="020B0503020204020204" pitchFamily="34" charset="-122"/>
            </a:endParaRPr>
          </a:p>
          <a:p>
            <a:pPr>
              <a:lnSpc>
                <a:spcPct val="115000"/>
              </a:lnSpc>
            </a:pPr>
            <a:r>
              <a:rPr lang="zh-CN" altLang="en-US" sz="2400" b="1">
                <a:solidFill>
                  <a:srgbClr val="FF2D2D"/>
                </a:solidFill>
                <a:latin typeface="微软雅黑" panose="020B0503020204020204" pitchFamily="34" charset="-122"/>
                <a:ea typeface="微软雅黑" panose="020B0503020204020204" pitchFamily="34" charset="-122"/>
              </a:rPr>
              <a:t>特征二：直线</a:t>
            </a:r>
            <a:r>
              <a:rPr lang="en-US" altLang="zh-CN" sz="2400" b="1">
                <a:solidFill>
                  <a:srgbClr val="FF2D2D"/>
                </a:solidFill>
                <a:latin typeface="微软雅黑" panose="020B0503020204020204" pitchFamily="34" charset="-122"/>
                <a:ea typeface="微软雅黑" panose="020B0503020204020204" pitchFamily="34" charset="-122"/>
              </a:rPr>
              <a:t>l</a:t>
            </a:r>
            <a:r>
              <a:rPr lang="zh-CN" altLang="en-US" sz="2400" b="1">
                <a:solidFill>
                  <a:srgbClr val="FF2D2D"/>
                </a:solidFill>
                <a:latin typeface="微软雅黑" panose="020B0503020204020204" pitchFamily="34" charset="-122"/>
                <a:ea typeface="微软雅黑" panose="020B0503020204020204" pitchFamily="34" charset="-122"/>
              </a:rPr>
              <a:t>垂直于半径</a:t>
            </a:r>
            <a:r>
              <a:rPr lang="en-US" altLang="zh-CN" sz="2400" b="1">
                <a:solidFill>
                  <a:srgbClr val="FF2D2D"/>
                </a:solidFill>
                <a:latin typeface="微软雅黑" panose="020B0503020204020204" pitchFamily="34" charset="-122"/>
                <a:ea typeface="微软雅黑" panose="020B0503020204020204" pitchFamily="34" charset="-122"/>
              </a:rPr>
              <a:t>OA.</a:t>
            </a:r>
            <a:endParaRPr lang="en-US" altLang="zh-CN" sz="2400" b="1">
              <a:solidFill>
                <a:srgbClr val="FF2D2D"/>
              </a:solidFill>
              <a:latin typeface="微软雅黑" panose="020B0503020204020204" pitchFamily="34" charset="-122"/>
              <a:ea typeface="微软雅黑" panose="020B0503020204020204" pitchFamily="34" charset="-122"/>
            </a:endParaRPr>
          </a:p>
        </p:txBody>
      </p:sp>
      <p:sp>
        <p:nvSpPr>
          <p:cNvPr id="4" name="TextBox 3"/>
          <p:cNvSpPr txBox="1">
            <a:spLocks noChangeArrowheads="1"/>
          </p:cNvSpPr>
          <p:nvPr/>
        </p:nvSpPr>
        <p:spPr bwMode="auto">
          <a:xfrm>
            <a:off x="7524750" y="3773488"/>
            <a:ext cx="1181100" cy="460375"/>
          </a:xfrm>
          <a:prstGeom prst="rect">
            <a:avLst/>
          </a:prstGeom>
          <a:noFill/>
          <a:ln w="9525">
            <a:noFill/>
            <a:miter lim="800000"/>
          </a:ln>
        </p:spPr>
        <p:txBody>
          <a:bodyPr>
            <a:spAutoFit/>
          </a:bodyPr>
          <a:lstStyle/>
          <a:p>
            <a:r>
              <a:rPr lang="en-US" altLang="zh-CN" sz="2400" b="1">
                <a:solidFill>
                  <a:srgbClr val="FF0000"/>
                </a:solidFill>
                <a:latin typeface="微软雅黑" panose="020B0503020204020204" pitchFamily="34" charset="-122"/>
                <a:ea typeface="微软雅黑" panose="020B0503020204020204" pitchFamily="34" charset="-122"/>
              </a:rPr>
              <a:t>d=r</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5" name="TextBox 4"/>
          <p:cNvSpPr txBox="1">
            <a:spLocks noChangeArrowheads="1"/>
          </p:cNvSpPr>
          <p:nvPr/>
        </p:nvSpPr>
        <p:spPr bwMode="auto">
          <a:xfrm>
            <a:off x="6791325" y="4303713"/>
            <a:ext cx="1914525" cy="460375"/>
          </a:xfrm>
          <a:prstGeom prst="rect">
            <a:avLst/>
          </a:prstGeom>
          <a:noFill/>
          <a:ln w="9525">
            <a:noFill/>
            <a:miter lim="800000"/>
          </a:ln>
        </p:spPr>
        <p:txBody>
          <a:bodyPr>
            <a:spAutoFit/>
          </a:bodyPr>
          <a:lstStyle/>
          <a:p>
            <a:r>
              <a:rPr lang="zh-CN" altLang="en-US" sz="2400" b="1">
                <a:solidFill>
                  <a:srgbClr val="FF0000"/>
                </a:solidFill>
                <a:latin typeface="微软雅黑" panose="020B0503020204020204" pitchFamily="34" charset="-122"/>
                <a:ea typeface="微软雅黑" panose="020B0503020204020204" pitchFamily="34" charset="-122"/>
              </a:rPr>
              <a:t>相切，</a:t>
            </a:r>
            <a:r>
              <a:rPr lang="en-US" altLang="zh-CN" sz="2400" b="1">
                <a:solidFill>
                  <a:srgbClr val="FF0000"/>
                </a:solidFill>
                <a:latin typeface="微软雅黑" panose="020B0503020204020204" pitchFamily="34" charset="-122"/>
                <a:ea typeface="微软雅黑" panose="020B0503020204020204" pitchFamily="34" charset="-122"/>
              </a:rPr>
              <a:t>d=r</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16397" name="矩形 5"/>
          <p:cNvSpPr>
            <a:spLocks noChangeArrowheads="1"/>
          </p:cNvSpPr>
          <p:nvPr/>
        </p:nvSpPr>
        <p:spPr bwMode="auto">
          <a:xfrm>
            <a:off x="541338" y="3311525"/>
            <a:ext cx="1416050" cy="461963"/>
          </a:xfrm>
          <a:prstGeom prst="rect">
            <a:avLst/>
          </a:prstGeom>
          <a:noFill/>
          <a:ln w="9525">
            <a:noFill/>
            <a:miter lim="800000"/>
          </a:ln>
        </p:spPr>
        <p:txBody>
          <a:bodyPr wrap="none">
            <a:spAutoFit/>
          </a:bodyPr>
          <a:lstStyle/>
          <a:p>
            <a:r>
              <a:rPr lang="zh-CN" altLang="en-US" sz="2400" b="1">
                <a:solidFill>
                  <a:schemeClr val="hlink"/>
                </a:solidFill>
                <a:latin typeface="微软雅黑" panose="020B0503020204020204" pitchFamily="34" charset="-122"/>
                <a:ea typeface="微软雅黑" panose="020B0503020204020204" pitchFamily="34" charset="-122"/>
              </a:rPr>
              <a:t>想一想：</a:t>
            </a:r>
            <a:endParaRPr lang="zh-CN" altLang="en-US" sz="2400" b="1">
              <a:solidFill>
                <a:schemeClr val="hlink"/>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481013" y="3773488"/>
            <a:ext cx="6835775" cy="460375"/>
          </a:xfrm>
          <a:prstGeom prst="rect">
            <a:avLst/>
          </a:prstGeom>
          <a:noFill/>
          <a:ln w="9525">
            <a:noFill/>
            <a:miter lim="800000"/>
          </a:ln>
        </p:spPr>
        <p:txBody>
          <a:bodyPr>
            <a:spAutoFit/>
          </a:bodyPr>
          <a:lstStyle/>
          <a:p>
            <a:r>
              <a:rPr lang="en-US" altLang="zh-CN" sz="2400" b="1">
                <a:latin typeface="微软雅黑" panose="020B0503020204020204" pitchFamily="34" charset="-122"/>
                <a:ea typeface="微软雅黑" panose="020B0503020204020204" pitchFamily="34" charset="-122"/>
              </a:rPr>
              <a:t>(1)</a:t>
            </a:r>
            <a:r>
              <a:rPr lang="zh-CN" altLang="en-US" sz="2400" b="1">
                <a:latin typeface="微软雅黑" panose="020B0503020204020204" pitchFamily="34" charset="-122"/>
                <a:ea typeface="微软雅黑" panose="020B0503020204020204" pitchFamily="34" charset="-122"/>
              </a:rPr>
              <a:t>圆心</a:t>
            </a:r>
            <a:r>
              <a:rPr lang="en-US" altLang="zh-CN" sz="2400" b="1">
                <a:latin typeface="微软雅黑" panose="020B0503020204020204" pitchFamily="34" charset="-122"/>
                <a:ea typeface="微软雅黑" panose="020B0503020204020204" pitchFamily="34" charset="-122"/>
              </a:rPr>
              <a:t>O</a:t>
            </a:r>
            <a:r>
              <a:rPr lang="zh-CN" altLang="en-US" sz="2400" b="1">
                <a:latin typeface="微软雅黑" panose="020B0503020204020204" pitchFamily="34" charset="-122"/>
                <a:ea typeface="微软雅黑" panose="020B0503020204020204" pitchFamily="34" charset="-122"/>
              </a:rPr>
              <a:t>到直线</a:t>
            </a:r>
            <a:r>
              <a:rPr lang="en-US" altLang="zh-CN" sz="2400" b="1">
                <a:latin typeface="微软雅黑" panose="020B0503020204020204" pitchFamily="34" charset="-122"/>
                <a:ea typeface="微软雅黑" panose="020B0503020204020204" pitchFamily="34" charset="-122"/>
              </a:rPr>
              <a:t>l</a:t>
            </a:r>
            <a:r>
              <a:rPr lang="zh-CN" altLang="en-US" sz="2400" b="1">
                <a:latin typeface="微软雅黑" panose="020B0503020204020204" pitchFamily="34" charset="-122"/>
                <a:ea typeface="微软雅黑" panose="020B0503020204020204" pitchFamily="34" charset="-122"/>
              </a:rPr>
              <a:t>的距离</a:t>
            </a:r>
            <a:r>
              <a:rPr lang="en-US" altLang="zh-CN" sz="2400" b="1">
                <a:latin typeface="微软雅黑" panose="020B0503020204020204" pitchFamily="34" charset="-122"/>
                <a:ea typeface="微软雅黑" panose="020B0503020204020204" pitchFamily="34" charset="-122"/>
              </a:rPr>
              <a:t>d</a:t>
            </a:r>
            <a:r>
              <a:rPr lang="zh-CN" altLang="en-US" sz="2400" b="1">
                <a:latin typeface="微软雅黑" panose="020B0503020204020204" pitchFamily="34" charset="-122"/>
                <a:ea typeface="微软雅黑" panose="020B0503020204020204" pitchFamily="34" charset="-122"/>
              </a:rPr>
              <a:t>和圆的半径</a:t>
            </a:r>
            <a:r>
              <a:rPr lang="en-US" altLang="zh-CN" sz="2400" b="1">
                <a:latin typeface="微软雅黑" panose="020B0503020204020204" pitchFamily="34" charset="-122"/>
                <a:ea typeface="微软雅黑" panose="020B0503020204020204" pitchFamily="34" charset="-122"/>
              </a:rPr>
              <a:t>r</a:t>
            </a:r>
            <a:r>
              <a:rPr lang="zh-CN" altLang="en-US" sz="2400" b="1">
                <a:latin typeface="微软雅黑" panose="020B0503020204020204" pitchFamily="34" charset="-122"/>
                <a:ea typeface="微软雅黑" panose="020B0503020204020204" pitchFamily="34" charset="-122"/>
              </a:rPr>
              <a:t>有什么关系？</a:t>
            </a:r>
            <a:endParaRPr lang="zh-CN" altLang="en-US" sz="2400" b="1">
              <a:latin typeface="微软雅黑" panose="020B0503020204020204" pitchFamily="34" charset="-122"/>
              <a:ea typeface="微软雅黑" panose="020B0503020204020204" pitchFamily="34" charset="-122"/>
            </a:endParaRPr>
          </a:p>
        </p:txBody>
      </p:sp>
      <p:sp>
        <p:nvSpPr>
          <p:cNvPr id="8" name="矩形 7"/>
          <p:cNvSpPr>
            <a:spLocks noChangeArrowheads="1"/>
          </p:cNvSpPr>
          <p:nvPr/>
        </p:nvSpPr>
        <p:spPr bwMode="auto">
          <a:xfrm>
            <a:off x="458788" y="4764088"/>
            <a:ext cx="5929312" cy="461962"/>
          </a:xfrm>
          <a:prstGeom prst="rect">
            <a:avLst/>
          </a:prstGeom>
          <a:noFill/>
          <a:ln w="9525">
            <a:noFill/>
            <a:miter lim="800000"/>
          </a:ln>
        </p:spPr>
        <p:txBody>
          <a:bodyPr wrap="none">
            <a:spAutoFit/>
          </a:bodyPr>
          <a:lstStyle/>
          <a:p>
            <a:r>
              <a:rPr lang="en-US" altLang="zh-CN" sz="2400" b="1">
                <a:latin typeface="微软雅黑" panose="020B0503020204020204" pitchFamily="34" charset="-122"/>
                <a:ea typeface="微软雅黑" panose="020B0503020204020204" pitchFamily="34" charset="-122"/>
              </a:rPr>
              <a:t>(3)</a:t>
            </a:r>
            <a:r>
              <a:rPr lang="zh-CN" altLang="en-US" sz="2400" b="1">
                <a:latin typeface="微软雅黑" panose="020B0503020204020204" pitchFamily="34" charset="-122"/>
                <a:ea typeface="微软雅黑" panose="020B0503020204020204" pitchFamily="34" charset="-122"/>
              </a:rPr>
              <a:t>由</a:t>
            </a:r>
            <a:r>
              <a:rPr lang="en-US" altLang="zh-CN" sz="2400" b="1">
                <a:latin typeface="微软雅黑" panose="020B0503020204020204" pitchFamily="34" charset="-122"/>
                <a:ea typeface="微软雅黑" panose="020B0503020204020204" pitchFamily="34" charset="-122"/>
              </a:rPr>
              <a:t>(1), (2)</a:t>
            </a:r>
            <a:r>
              <a:rPr lang="zh-CN" altLang="en-US" sz="2400" b="1">
                <a:latin typeface="微软雅黑" panose="020B0503020204020204" pitchFamily="34" charset="-122"/>
                <a:ea typeface="微软雅黑" panose="020B0503020204020204" pitchFamily="34" charset="-122"/>
              </a:rPr>
              <a:t>你能发现直线</a:t>
            </a:r>
            <a:r>
              <a:rPr lang="en-US" altLang="zh-CN" sz="2400" b="1">
                <a:latin typeface="微软雅黑" panose="020B0503020204020204" pitchFamily="34" charset="-122"/>
                <a:ea typeface="微软雅黑" panose="020B0503020204020204" pitchFamily="34" charset="-122"/>
              </a:rPr>
              <a:t>l</a:t>
            </a:r>
            <a:r>
              <a:rPr lang="zh-CN" altLang="en-US" sz="2400" b="1">
                <a:latin typeface="微软雅黑" panose="020B0503020204020204" pitchFamily="34" charset="-122"/>
                <a:ea typeface="微软雅黑" panose="020B0503020204020204" pitchFamily="34" charset="-122"/>
              </a:rPr>
              <a:t>有什么特征？  </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602"/>
                                        </p:tgtEl>
                                        <p:attrNameLst>
                                          <p:attrName>style.visibility</p:attrName>
                                        </p:attrNameLst>
                                      </p:cBhvr>
                                      <p:to>
                                        <p:strVal val="visible"/>
                                      </p:to>
                                    </p:set>
                                    <p:animEffect transition="in" filter="circle(in)">
                                      <p:cBhvr>
                                        <p:cTn id="7" dur="2000"/>
                                        <p:tgtEl>
                                          <p:spTgt spid="2460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4604"/>
                                        </p:tgtEl>
                                        <p:attrNameLst>
                                          <p:attrName>style.visibility</p:attrName>
                                        </p:attrNameLst>
                                      </p:cBhvr>
                                      <p:to>
                                        <p:strVal val="visible"/>
                                      </p:to>
                                    </p:set>
                                    <p:animEffect transition="in" filter="fade">
                                      <p:cBhvr>
                                        <p:cTn id="12" dur="1000"/>
                                        <p:tgtEl>
                                          <p:spTgt spid="24604"/>
                                        </p:tgtEl>
                                      </p:cBhvr>
                                    </p:animEffect>
                                    <p:anim calcmode="lin" valueType="num">
                                      <p:cBhvr>
                                        <p:cTn id="13" dur="1000" fill="hold"/>
                                        <p:tgtEl>
                                          <p:spTgt spid="24604"/>
                                        </p:tgtEl>
                                        <p:attrNameLst>
                                          <p:attrName>ppt_x</p:attrName>
                                        </p:attrNameLst>
                                      </p:cBhvr>
                                      <p:tavLst>
                                        <p:tav tm="0">
                                          <p:val>
                                            <p:strVal val="#ppt_x"/>
                                          </p:val>
                                        </p:tav>
                                        <p:tav tm="100000">
                                          <p:val>
                                            <p:strVal val="#ppt_x"/>
                                          </p:val>
                                        </p:tav>
                                      </p:tavLst>
                                    </p:anim>
                                    <p:anim calcmode="lin" valueType="num">
                                      <p:cBhvr>
                                        <p:cTn id="14" dur="1000" fill="hold"/>
                                        <p:tgtEl>
                                          <p:spTgt spid="2460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4603"/>
                                        </p:tgtEl>
                                        <p:attrNameLst>
                                          <p:attrName>style.visibility</p:attrName>
                                        </p:attrNameLst>
                                      </p:cBhvr>
                                      <p:to>
                                        <p:strVal val="visible"/>
                                      </p:to>
                                    </p:set>
                                    <p:animEffect transition="in" filter="checkerboard(across)">
                                      <p:cBhvr>
                                        <p:cTn id="19" dur="500"/>
                                        <p:tgtEl>
                                          <p:spTgt spid="2460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60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60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4593"/>
                                        </p:tgtEl>
                                        <p:attrNameLst>
                                          <p:attrName>style.visibility</p:attrName>
                                        </p:attrNameLst>
                                      </p:cBhvr>
                                      <p:to>
                                        <p:strVal val="visible"/>
                                      </p:to>
                                    </p:set>
                                    <p:animEffect transition="in" filter="wipe(left)">
                                      <p:cBhvr>
                                        <p:cTn id="41" dur="500"/>
                                        <p:tgtEl>
                                          <p:spTgt spid="2459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4609"/>
                                        </p:tgtEl>
                                        <p:attrNameLst>
                                          <p:attrName>style.visibility</p:attrName>
                                        </p:attrNameLst>
                                      </p:cBhvr>
                                      <p:to>
                                        <p:strVal val="visible"/>
                                      </p:to>
                                    </p:set>
                                    <p:animEffect transition="in" filter="checkerboard(across)">
                                      <p:cBhvr>
                                        <p:cTn id="56" dur="500"/>
                                        <p:tgtEl>
                                          <p:spTgt spid="24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3" grpId="0"/>
      <p:bldP spid="24603" grpId="0" animBg="1"/>
      <p:bldP spid="24604" grpId="0" animBg="1"/>
      <p:bldP spid="24608" grpId="0"/>
      <p:bldP spid="24609" grpId="0"/>
      <p:bldP spid="4" grpId="0"/>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组合 1"/>
          <p:cNvGrpSpPr/>
          <p:nvPr/>
        </p:nvGrpSpPr>
        <p:grpSpPr bwMode="auto">
          <a:xfrm>
            <a:off x="266700" y="703263"/>
            <a:ext cx="2809875" cy="731837"/>
            <a:chOff x="4762500" y="1227873"/>
            <a:chExt cx="3152775" cy="820002"/>
          </a:xfrm>
        </p:grpSpPr>
        <p:sp>
          <p:nvSpPr>
            <p:cNvPr id="3" name="圆角矩形 2"/>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7425" name="组合 4"/>
            <p:cNvGrpSpPr/>
            <p:nvPr/>
          </p:nvGrpSpPr>
          <p:grpSpPr bwMode="auto">
            <a:xfrm rot="0">
              <a:off x="4897451" y="1300979"/>
              <a:ext cx="515326" cy="672163"/>
              <a:chOff x="10325100" y="303213"/>
              <a:chExt cx="912815" cy="1190625"/>
            </a:xfrm>
          </p:grpSpPr>
          <p:sp>
            <p:nvSpPr>
              <p:cNvPr id="17427"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17428"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17429"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17430"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17431"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17432"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17433"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17434"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17435"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17410" name="文本框 15"/>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新知讲解</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17411" name="Rectangle 36"/>
          <p:cNvSpPr>
            <a:spLocks noChangeArrowheads="1"/>
          </p:cNvSpPr>
          <p:nvPr/>
        </p:nvSpPr>
        <p:spPr bwMode="auto">
          <a:xfrm>
            <a:off x="804863" y="1708150"/>
            <a:ext cx="4116387" cy="512763"/>
          </a:xfrm>
          <a:prstGeom prst="rect">
            <a:avLst/>
          </a:prstGeom>
          <a:noFill/>
          <a:ln w="9525">
            <a:noFill/>
            <a:miter lim="800000"/>
          </a:ln>
        </p:spPr>
        <p:txBody>
          <a:bodyPr wrap="none">
            <a:spAutoFit/>
          </a:bodyPr>
          <a:lstStyle/>
          <a:p>
            <a:pPr>
              <a:lnSpc>
                <a:spcPct val="115000"/>
              </a:lnSpc>
            </a:pPr>
            <a:r>
              <a:rPr lang="en-US" altLang="zh-CN" sz="2400" b="1">
                <a:solidFill>
                  <a:srgbClr val="0000FF"/>
                </a:solidFill>
                <a:latin typeface="微软雅黑" panose="020B0503020204020204" pitchFamily="34" charset="-122"/>
                <a:ea typeface="微软雅黑" panose="020B0503020204020204" pitchFamily="34" charset="-122"/>
              </a:rPr>
              <a:t>1.</a:t>
            </a:r>
            <a:r>
              <a:rPr lang="zh-CN" altLang="en-US" sz="2400" b="1">
                <a:solidFill>
                  <a:srgbClr val="0000FF"/>
                </a:solidFill>
                <a:latin typeface="微软雅黑" panose="020B0503020204020204" pitchFamily="34" charset="-122"/>
                <a:ea typeface="微软雅黑" panose="020B0503020204020204" pitchFamily="34" charset="-122"/>
              </a:rPr>
              <a:t>直线与圆相切的判定定理：</a:t>
            </a:r>
            <a:endParaRPr lang="zh-CN" altLang="en-US" sz="2400" b="1">
              <a:solidFill>
                <a:srgbClr val="0000FF"/>
              </a:solidFill>
              <a:latin typeface="微软雅黑" panose="020B0503020204020204" pitchFamily="34" charset="-122"/>
              <a:ea typeface="微软雅黑" panose="020B0503020204020204" pitchFamily="34" charset="-122"/>
            </a:endParaRPr>
          </a:p>
        </p:txBody>
      </p:sp>
      <p:sp>
        <p:nvSpPr>
          <p:cNvPr id="17412" name="Rectangle 37"/>
          <p:cNvSpPr>
            <a:spLocks noChangeArrowheads="1"/>
          </p:cNvSpPr>
          <p:nvPr/>
        </p:nvSpPr>
        <p:spPr bwMode="auto">
          <a:xfrm>
            <a:off x="835025" y="2179638"/>
            <a:ext cx="7281863" cy="512762"/>
          </a:xfrm>
          <a:prstGeom prst="rect">
            <a:avLst/>
          </a:prstGeom>
          <a:noFill/>
          <a:ln w="9525">
            <a:noFill/>
            <a:miter lim="800000"/>
          </a:ln>
        </p:spPr>
        <p:txBody>
          <a:bodyPr wrap="none">
            <a:spAutoFit/>
          </a:bodyPr>
          <a:lstStyle/>
          <a:p>
            <a:pPr>
              <a:lnSpc>
                <a:spcPct val="115000"/>
              </a:lnSpc>
            </a:pPr>
            <a:r>
              <a:rPr lang="zh-CN" altLang="en-US" sz="2400" b="1">
                <a:solidFill>
                  <a:srgbClr val="000000"/>
                </a:solidFill>
                <a:latin typeface="微软雅黑" panose="020B0503020204020204" pitchFamily="34" charset="-122"/>
                <a:ea typeface="微软雅黑" panose="020B0503020204020204" pitchFamily="34" charset="-122"/>
              </a:rPr>
              <a:t>经过</a:t>
            </a:r>
            <a:r>
              <a:rPr lang="zh-CN" altLang="en-US" sz="2400" b="1">
                <a:solidFill>
                  <a:srgbClr val="FF0000"/>
                </a:solidFill>
                <a:latin typeface="微软雅黑" panose="020B0503020204020204" pitchFamily="34" charset="-122"/>
                <a:ea typeface="微软雅黑" panose="020B0503020204020204" pitchFamily="34" charset="-122"/>
              </a:rPr>
              <a:t>半径外端</a:t>
            </a:r>
            <a:r>
              <a:rPr lang="zh-CN" altLang="en-US" sz="2400" b="1">
                <a:solidFill>
                  <a:srgbClr val="000000"/>
                </a:solidFill>
                <a:latin typeface="微软雅黑" panose="020B0503020204020204" pitchFamily="34" charset="-122"/>
                <a:ea typeface="微软雅黑" panose="020B0503020204020204" pitchFamily="34" charset="-122"/>
              </a:rPr>
              <a:t>并且</a:t>
            </a:r>
            <a:r>
              <a:rPr lang="zh-CN" altLang="en-US" sz="2400" b="1">
                <a:solidFill>
                  <a:srgbClr val="FF0000"/>
                </a:solidFill>
                <a:latin typeface="微软雅黑" panose="020B0503020204020204" pitchFamily="34" charset="-122"/>
                <a:ea typeface="微软雅黑" panose="020B0503020204020204" pitchFamily="34" charset="-122"/>
              </a:rPr>
              <a:t>垂直于这条半径</a:t>
            </a:r>
            <a:r>
              <a:rPr lang="zh-CN" altLang="en-US" sz="2400" b="1">
                <a:solidFill>
                  <a:srgbClr val="000000"/>
                </a:solidFill>
                <a:latin typeface="微软雅黑" panose="020B0503020204020204" pitchFamily="34" charset="-122"/>
                <a:ea typeface="微软雅黑" panose="020B0503020204020204" pitchFamily="34" charset="-122"/>
              </a:rPr>
              <a:t>的直线是圆的</a:t>
            </a:r>
            <a:r>
              <a:rPr lang="zh-CN" altLang="en-US" sz="2400" b="1">
                <a:solidFill>
                  <a:srgbClr val="0000FF"/>
                </a:solidFill>
                <a:latin typeface="微软雅黑" panose="020B0503020204020204" pitchFamily="34" charset="-122"/>
                <a:ea typeface="微软雅黑" panose="020B0503020204020204" pitchFamily="34" charset="-122"/>
              </a:rPr>
              <a:t>切线</a:t>
            </a:r>
            <a:r>
              <a:rPr lang="en-US" altLang="zh-CN" sz="2400" b="1">
                <a:solidFill>
                  <a:srgbClr val="000000"/>
                </a:solidFill>
                <a:latin typeface="微软雅黑" panose="020B0503020204020204" pitchFamily="34" charset="-122"/>
                <a:ea typeface="微软雅黑" panose="020B0503020204020204" pitchFamily="34" charset="-122"/>
              </a:rPr>
              <a:t>.</a:t>
            </a:r>
            <a:endParaRPr lang="en-US" altLang="zh-CN" sz="2400" b="1">
              <a:solidFill>
                <a:srgbClr val="000000"/>
              </a:solidFill>
              <a:latin typeface="微软雅黑" panose="020B0503020204020204" pitchFamily="34" charset="-122"/>
              <a:ea typeface="微软雅黑" panose="020B0503020204020204" pitchFamily="34" charset="-122"/>
            </a:endParaRPr>
          </a:p>
        </p:txBody>
      </p:sp>
      <p:sp>
        <p:nvSpPr>
          <p:cNvPr id="25615" name="Text Box 15"/>
          <p:cNvSpPr txBox="1">
            <a:spLocks noChangeArrowheads="1"/>
          </p:cNvSpPr>
          <p:nvPr/>
        </p:nvSpPr>
        <p:spPr bwMode="auto">
          <a:xfrm>
            <a:off x="387350" y="4781550"/>
            <a:ext cx="8064500" cy="512763"/>
          </a:xfrm>
          <a:prstGeom prst="rect">
            <a:avLst/>
          </a:prstGeom>
          <a:noFill/>
          <a:ln w="9525">
            <a:noFill/>
            <a:miter lim="800000"/>
          </a:ln>
        </p:spPr>
        <p:txBody>
          <a:bodyPr>
            <a:spAutoFit/>
          </a:bodyPr>
          <a:lstStyle/>
          <a:p>
            <a:pPr>
              <a:lnSpc>
                <a:spcPct val="115000"/>
              </a:lnSpc>
              <a:spcBef>
                <a:spcPct val="5000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问：</a:t>
            </a:r>
            <a:r>
              <a:rPr lang="zh-CN" altLang="en-US" sz="2400" b="1">
                <a:latin typeface="微软雅黑" panose="020B0503020204020204" pitchFamily="34" charset="-122"/>
                <a:ea typeface="微软雅黑" panose="020B0503020204020204" pitchFamily="34" charset="-122"/>
                <a:sym typeface="Wingdings" panose="05000000000000000000" pitchFamily="2" charset="2"/>
              </a:rPr>
              <a:t>（</a:t>
            </a:r>
            <a:r>
              <a:rPr lang="en-US" altLang="zh-CN" sz="2400" b="1">
                <a:latin typeface="微软雅黑" panose="020B0503020204020204" pitchFamily="34" charset="-122"/>
                <a:ea typeface="微软雅黑" panose="020B0503020204020204" pitchFamily="34" charset="-122"/>
                <a:sym typeface="Wingdings" panose="05000000000000000000" pitchFamily="2" charset="2"/>
              </a:rPr>
              <a:t>1</a:t>
            </a:r>
            <a:r>
              <a:rPr lang="zh-CN" altLang="en-US" sz="2400" b="1">
                <a:latin typeface="微软雅黑" panose="020B0503020204020204" pitchFamily="34" charset="-122"/>
                <a:ea typeface="微软雅黑" panose="020B0503020204020204" pitchFamily="34" charset="-122"/>
                <a:sym typeface="Wingdings" panose="05000000000000000000" pitchFamily="2" charset="2"/>
              </a:rPr>
              <a:t>）</a:t>
            </a:r>
            <a:r>
              <a:rPr lang="zh-CN" altLang="en-US" sz="2400" b="1">
                <a:latin typeface="微软雅黑" panose="020B0503020204020204" pitchFamily="34" charset="-122"/>
                <a:ea typeface="微软雅黑" panose="020B0503020204020204" pitchFamily="34" charset="-122"/>
              </a:rPr>
              <a:t>如何过圆上一个已知点做圆的切线呢？</a:t>
            </a:r>
            <a:endParaRPr lang="zh-CN" altLang="en-US" sz="2400" b="1">
              <a:latin typeface="微软雅黑" panose="020B0503020204020204" pitchFamily="34" charset="-122"/>
              <a:ea typeface="微软雅黑" panose="020B0503020204020204" pitchFamily="34" charset="-122"/>
            </a:endParaRPr>
          </a:p>
        </p:txBody>
      </p:sp>
      <p:sp>
        <p:nvSpPr>
          <p:cNvPr id="25616" name="Text Box 16"/>
          <p:cNvSpPr txBox="1">
            <a:spLocks noChangeArrowheads="1"/>
          </p:cNvSpPr>
          <p:nvPr/>
        </p:nvSpPr>
        <p:spPr bwMode="auto">
          <a:xfrm>
            <a:off x="1062038" y="3525838"/>
            <a:ext cx="5400675" cy="1116012"/>
          </a:xfrm>
          <a:prstGeom prst="rect">
            <a:avLst/>
          </a:prstGeom>
          <a:noFill/>
          <a:ln w="9525">
            <a:noFill/>
            <a:miter lim="800000"/>
          </a:ln>
        </p:spPr>
        <p:txBody>
          <a:bodyPr>
            <a:spAutoFit/>
          </a:bodyPr>
          <a:lstStyle/>
          <a:p>
            <a:pPr>
              <a:lnSpc>
                <a:spcPct val="115000"/>
              </a:lnSpc>
              <a:spcBef>
                <a:spcPct val="5000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 </a:t>
            </a:r>
            <a:r>
              <a:rPr lang="en-US" altLang="zh-CN" sz="2400" b="1">
                <a:latin typeface="微软雅黑" panose="020B0503020204020204" pitchFamily="34" charset="-122"/>
                <a:ea typeface="微软雅黑" panose="020B0503020204020204" pitchFamily="34" charset="-122"/>
              </a:rPr>
              <a:t>l⊥OA  </a:t>
            </a:r>
            <a:r>
              <a:rPr lang="zh-CN" altLang="en-US" sz="2400" b="1">
                <a:latin typeface="微软雅黑" panose="020B0503020204020204" pitchFamily="34" charset="-122"/>
                <a:ea typeface="微软雅黑" panose="020B0503020204020204" pitchFamily="34" charset="-122"/>
              </a:rPr>
              <a:t>且</a:t>
            </a:r>
            <a:r>
              <a:rPr lang="en-US" altLang="zh-CN" sz="2400" b="1">
                <a:latin typeface="微软雅黑" panose="020B0503020204020204" pitchFamily="34" charset="-122"/>
                <a:ea typeface="微软雅黑" panose="020B0503020204020204" pitchFamily="34" charset="-122"/>
              </a:rPr>
              <a:t>OA</a:t>
            </a:r>
            <a:r>
              <a:rPr lang="zh-CN" altLang="en-US" sz="2400" b="1">
                <a:latin typeface="微软雅黑" panose="020B0503020204020204" pitchFamily="34" charset="-122"/>
                <a:ea typeface="微软雅黑" panose="020B0503020204020204" pitchFamily="34" charset="-122"/>
              </a:rPr>
              <a:t>为圆</a:t>
            </a:r>
            <a:r>
              <a:rPr lang="en-US" altLang="zh-CN" sz="2400" b="1">
                <a:latin typeface="微软雅黑" panose="020B0503020204020204" pitchFamily="34" charset="-122"/>
                <a:ea typeface="微软雅黑" panose="020B0503020204020204" pitchFamily="34" charset="-122"/>
              </a:rPr>
              <a:t>O</a:t>
            </a:r>
            <a:r>
              <a:rPr lang="zh-CN" altLang="en-US" sz="2400" b="1">
                <a:latin typeface="微软雅黑" panose="020B0503020204020204" pitchFamily="34" charset="-122"/>
                <a:ea typeface="微软雅黑" panose="020B0503020204020204" pitchFamily="34" charset="-122"/>
              </a:rPr>
              <a:t>的半径</a:t>
            </a:r>
            <a:endParaRPr lang="zh-CN" altLang="en-US" sz="2400" b="1">
              <a:latin typeface="微软雅黑" panose="020B0503020204020204" pitchFamily="34" charset="-122"/>
              <a:ea typeface="微软雅黑" panose="020B0503020204020204" pitchFamily="34" charset="-122"/>
            </a:endParaRPr>
          </a:p>
          <a:p>
            <a:pPr>
              <a:lnSpc>
                <a:spcPct val="115000"/>
              </a:lnSpc>
              <a:spcBef>
                <a:spcPct val="5000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 </a:t>
            </a:r>
            <a:r>
              <a:rPr lang="en-US" altLang="zh-CN" sz="2400" b="1">
                <a:latin typeface="微软雅黑" panose="020B0503020204020204" pitchFamily="34" charset="-122"/>
                <a:ea typeface="微软雅黑" panose="020B0503020204020204" pitchFamily="34" charset="-122"/>
              </a:rPr>
              <a:t>l</a:t>
            </a:r>
            <a:r>
              <a:rPr lang="zh-CN" altLang="en-US" sz="2400" b="1">
                <a:latin typeface="微软雅黑" panose="020B0503020204020204" pitchFamily="34" charset="-122"/>
                <a:ea typeface="微软雅黑" panose="020B0503020204020204" pitchFamily="34" charset="-122"/>
              </a:rPr>
              <a:t>是⊙</a:t>
            </a:r>
            <a:r>
              <a:rPr lang="en-US" altLang="zh-CN" sz="2400" b="1">
                <a:latin typeface="微软雅黑" panose="020B0503020204020204" pitchFamily="34" charset="-122"/>
                <a:ea typeface="微软雅黑" panose="020B0503020204020204" pitchFamily="34" charset="-122"/>
              </a:rPr>
              <a:t>O</a:t>
            </a:r>
            <a:r>
              <a:rPr lang="zh-CN" altLang="en-US" sz="2400" b="1">
                <a:latin typeface="微软雅黑" panose="020B0503020204020204" pitchFamily="34" charset="-122"/>
                <a:ea typeface="微软雅黑" panose="020B0503020204020204" pitchFamily="34" charset="-122"/>
              </a:rPr>
              <a:t>的切线</a:t>
            </a:r>
            <a:endParaRPr lang="zh-CN" altLang="en-US" sz="2400" b="1">
              <a:latin typeface="微软雅黑" panose="020B0503020204020204" pitchFamily="34" charset="-122"/>
              <a:ea typeface="微软雅黑" panose="020B0503020204020204" pitchFamily="34" charset="-122"/>
            </a:endParaRPr>
          </a:p>
        </p:txBody>
      </p:sp>
      <p:sp>
        <p:nvSpPr>
          <p:cNvPr id="25617" name="Text Box 17"/>
          <p:cNvSpPr txBox="1">
            <a:spLocks noChangeArrowheads="1"/>
          </p:cNvSpPr>
          <p:nvPr/>
        </p:nvSpPr>
        <p:spPr bwMode="auto">
          <a:xfrm>
            <a:off x="968375" y="2895600"/>
            <a:ext cx="3240088" cy="512763"/>
          </a:xfrm>
          <a:prstGeom prst="rect">
            <a:avLst/>
          </a:prstGeom>
          <a:noFill/>
          <a:ln w="9525">
            <a:noFill/>
            <a:miter lim="800000"/>
          </a:ln>
        </p:spPr>
        <p:txBody>
          <a:bodyPr>
            <a:spAutoFit/>
          </a:bodyPr>
          <a:lstStyle/>
          <a:p>
            <a:pPr>
              <a:lnSpc>
                <a:spcPct val="115000"/>
              </a:lnSpc>
              <a:spcBef>
                <a:spcPct val="5000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几何语言表示</a:t>
            </a:r>
            <a:r>
              <a:rPr lang="en-US" altLang="zh-CN" sz="2400" b="1">
                <a:latin typeface="微软雅黑" panose="020B0503020204020204" pitchFamily="34" charset="-122"/>
                <a:ea typeface="微软雅黑" panose="020B0503020204020204" pitchFamily="34" charset="-122"/>
              </a:rPr>
              <a:t>:</a:t>
            </a:r>
            <a:endParaRPr lang="en-US" altLang="zh-CN" sz="2400" b="1">
              <a:latin typeface="微软雅黑" panose="020B0503020204020204" pitchFamily="34" charset="-122"/>
              <a:ea typeface="微软雅黑" panose="020B0503020204020204" pitchFamily="34" charset="-122"/>
            </a:endParaRPr>
          </a:p>
        </p:txBody>
      </p:sp>
      <p:sp>
        <p:nvSpPr>
          <p:cNvPr id="25620" name="Text Box 20"/>
          <p:cNvSpPr txBox="1">
            <a:spLocks noChangeArrowheads="1"/>
          </p:cNvSpPr>
          <p:nvPr/>
        </p:nvSpPr>
        <p:spPr bwMode="auto">
          <a:xfrm>
            <a:off x="1030288" y="5827713"/>
            <a:ext cx="8280400" cy="512762"/>
          </a:xfrm>
          <a:prstGeom prst="rect">
            <a:avLst/>
          </a:prstGeom>
          <a:noFill/>
          <a:ln w="9525">
            <a:noFill/>
            <a:miter lim="800000"/>
          </a:ln>
        </p:spPr>
        <p:txBody>
          <a:bodyPr>
            <a:spAutoFit/>
          </a:bodyPr>
          <a:lstStyle/>
          <a:p>
            <a:pPr>
              <a:lnSpc>
                <a:spcPct val="115000"/>
              </a:lnSpc>
              <a:spcBef>
                <a:spcPct val="5000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2</a:t>
            </a:r>
            <a:r>
              <a:rPr lang="zh-CN" altLang="en-US" sz="2400" b="1">
                <a:latin typeface="微软雅黑" panose="020B0503020204020204" pitchFamily="34" charset="-122"/>
                <a:ea typeface="微软雅黑" panose="020B0503020204020204" pitchFamily="34" charset="-122"/>
              </a:rPr>
              <a:t>）判定一条直线是圆的切线一共有几种方法？</a:t>
            </a:r>
            <a:endParaRPr lang="zh-CN" altLang="en-US" sz="2400" b="1">
              <a:latin typeface="微软雅黑" panose="020B0503020204020204" pitchFamily="34" charset="-122"/>
              <a:ea typeface="微软雅黑" panose="020B0503020204020204" pitchFamily="34" charset="-122"/>
            </a:endParaRPr>
          </a:p>
        </p:txBody>
      </p:sp>
      <p:grpSp>
        <p:nvGrpSpPr>
          <p:cNvPr id="17417" name="Group 31"/>
          <p:cNvGrpSpPr/>
          <p:nvPr/>
        </p:nvGrpSpPr>
        <p:grpSpPr bwMode="auto">
          <a:xfrm>
            <a:off x="6711950" y="2692400"/>
            <a:ext cx="2432050" cy="1952625"/>
            <a:chOff x="4228" y="1696"/>
            <a:chExt cx="1532" cy="1230"/>
          </a:xfrm>
        </p:grpSpPr>
        <p:pic>
          <p:nvPicPr>
            <p:cNvPr id="17419" name="Picture 26"/>
            <p:cNvPicPr>
              <a:picLocks noChangeAspect="1" noChangeArrowheads="1"/>
            </p:cNvPicPr>
            <p:nvPr/>
          </p:nvPicPr>
          <p:blipFill>
            <a:blip r:embed="rId1"/>
            <a:srcRect/>
            <a:stretch>
              <a:fillRect/>
            </a:stretch>
          </p:blipFill>
          <p:spPr bwMode="auto">
            <a:xfrm>
              <a:off x="4275" y="1696"/>
              <a:ext cx="1140" cy="1230"/>
            </a:xfrm>
            <a:prstGeom prst="rect">
              <a:avLst/>
            </a:prstGeom>
            <a:noFill/>
            <a:ln w="9525">
              <a:noFill/>
              <a:miter lim="800000"/>
              <a:headEnd/>
              <a:tailEnd/>
            </a:ln>
          </p:spPr>
        </p:pic>
        <p:sp>
          <p:nvSpPr>
            <p:cNvPr id="17420" name="Line 28"/>
            <p:cNvSpPr>
              <a:spLocks noChangeShapeType="1"/>
            </p:cNvSpPr>
            <p:nvPr/>
          </p:nvSpPr>
          <p:spPr bwMode="auto">
            <a:xfrm flipV="1">
              <a:off x="4228" y="2736"/>
              <a:ext cx="1336" cy="7"/>
            </a:xfrm>
            <a:prstGeom prst="line">
              <a:avLst/>
            </a:prstGeom>
            <a:noFill/>
            <a:ln w="38100">
              <a:solidFill>
                <a:schemeClr val="tx1"/>
              </a:solidFill>
              <a:round/>
            </a:ln>
          </p:spPr>
          <p:txBody>
            <a:bodyPr/>
            <a:lstStyle/>
            <a:p>
              <a:endParaRPr lang="zh-CN" altLang="en-US"/>
            </a:p>
          </p:txBody>
        </p:sp>
        <p:sp>
          <p:nvSpPr>
            <p:cNvPr id="17421" name="Text Box 29"/>
            <p:cNvSpPr txBox="1">
              <a:spLocks noChangeArrowheads="1"/>
            </p:cNvSpPr>
            <p:nvPr/>
          </p:nvSpPr>
          <p:spPr bwMode="auto">
            <a:xfrm>
              <a:off x="5531" y="2520"/>
              <a:ext cx="229" cy="231"/>
            </a:xfrm>
            <a:prstGeom prst="rect">
              <a:avLst/>
            </a:prstGeom>
            <a:noFill/>
            <a:ln w="9525">
              <a:noFill/>
              <a:miter lim="800000"/>
            </a:ln>
          </p:spPr>
          <p:txBody>
            <a:bodyPr>
              <a:spAutoFit/>
            </a:bodyPr>
            <a:lstStyle/>
            <a:p>
              <a:pPr>
                <a:spcBef>
                  <a:spcPct val="50000"/>
                </a:spcBef>
              </a:pPr>
              <a:r>
                <a:rPr lang="en-US" altLang="zh-CN" b="1"/>
                <a:t>L</a:t>
              </a:r>
              <a:endParaRPr lang="en-US" altLang="zh-CN" b="1"/>
            </a:p>
          </p:txBody>
        </p:sp>
        <p:sp>
          <p:nvSpPr>
            <p:cNvPr id="17422" name="Line 30"/>
            <p:cNvSpPr>
              <a:spLocks noChangeShapeType="1"/>
            </p:cNvSpPr>
            <p:nvPr/>
          </p:nvSpPr>
          <p:spPr bwMode="auto">
            <a:xfrm>
              <a:off x="4837" y="2258"/>
              <a:ext cx="0" cy="458"/>
            </a:xfrm>
            <a:prstGeom prst="line">
              <a:avLst/>
            </a:prstGeom>
            <a:noFill/>
            <a:ln w="38100">
              <a:solidFill>
                <a:schemeClr val="tx1"/>
              </a:solidFill>
              <a:round/>
            </a:ln>
          </p:spPr>
          <p:txBody>
            <a:bodyPr/>
            <a:lstStyle/>
            <a:p>
              <a:endParaRPr lang="zh-CN" altLang="en-US"/>
            </a:p>
          </p:txBody>
        </p:sp>
      </p:grpSp>
      <p:sp>
        <p:nvSpPr>
          <p:cNvPr id="2" name="TextBox 1"/>
          <p:cNvSpPr txBox="1">
            <a:spLocks noChangeArrowheads="1"/>
          </p:cNvSpPr>
          <p:nvPr/>
        </p:nvSpPr>
        <p:spPr bwMode="auto">
          <a:xfrm>
            <a:off x="846138" y="5310188"/>
            <a:ext cx="8416925" cy="461962"/>
          </a:xfrm>
          <a:prstGeom prst="rect">
            <a:avLst/>
          </a:prstGeom>
          <a:noFill/>
          <a:ln w="9525">
            <a:noFill/>
            <a:miter lim="800000"/>
          </a:ln>
        </p:spPr>
        <p:txBody>
          <a:bodyPr>
            <a:spAutoFit/>
          </a:bodyPr>
          <a:lstStyle/>
          <a:p>
            <a:r>
              <a:rPr lang="zh-CN" altLang="en-US" sz="2400" b="1">
                <a:solidFill>
                  <a:srgbClr val="FF0000"/>
                </a:solidFill>
                <a:latin typeface="微软雅黑" panose="020B0503020204020204" pitchFamily="34" charset="-122"/>
                <a:ea typeface="微软雅黑" panose="020B0503020204020204" pitchFamily="34" charset="-122"/>
              </a:rPr>
              <a:t>根据判定定理，先作过该点的半径，再作过该点半径的垂线</a:t>
            </a:r>
            <a:r>
              <a:rPr lang="en-US" altLang="zh-CN" sz="2400" b="1">
                <a:solidFill>
                  <a:srgbClr val="FF0000"/>
                </a:solidFill>
                <a:latin typeface="微软雅黑" panose="020B0503020204020204" pitchFamily="34" charset="-122"/>
                <a:ea typeface="微软雅黑" panose="020B0503020204020204" pitchFamily="34" charset="-122"/>
              </a:rPr>
              <a:t>.</a:t>
            </a:r>
            <a:endParaRPr lang="zh-CN" altLang="en-US" sz="2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617"/>
                                        </p:tgtEl>
                                        <p:attrNameLst>
                                          <p:attrName>style.visibility</p:attrName>
                                        </p:attrNameLst>
                                      </p:cBhvr>
                                      <p:to>
                                        <p:strVal val="visible"/>
                                      </p:to>
                                    </p:set>
                                    <p:animEffect transition="in" filter="strips(downLeft)">
                                      <p:cBhvr>
                                        <p:cTn id="7" dur="500"/>
                                        <p:tgtEl>
                                          <p:spTgt spid="256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616"/>
                                        </p:tgtEl>
                                        <p:attrNameLst>
                                          <p:attrName>style.visibility</p:attrName>
                                        </p:attrNameLst>
                                      </p:cBhvr>
                                      <p:to>
                                        <p:strVal val="visible"/>
                                      </p:to>
                                    </p:set>
                                    <p:animEffect transition="in" filter="slide(fromBottom)">
                                      <p:cBhvr>
                                        <p:cTn id="12" dur="500"/>
                                        <p:tgtEl>
                                          <p:spTgt spid="25616"/>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5615"/>
                                        </p:tgtEl>
                                        <p:attrNameLst>
                                          <p:attrName>style.visibility</p:attrName>
                                        </p:attrNameLst>
                                      </p:cBhvr>
                                      <p:to>
                                        <p:strVal val="visible"/>
                                      </p:to>
                                    </p:set>
                                    <p:animEffect transition="in" filter="fade">
                                      <p:cBhvr>
                                        <p:cTn id="17" dur="800" decel="100000"/>
                                        <p:tgtEl>
                                          <p:spTgt spid="25615"/>
                                        </p:tgtEl>
                                      </p:cBhvr>
                                    </p:animEffect>
                                    <p:anim calcmode="lin" valueType="num">
                                      <p:cBhvr>
                                        <p:cTn id="18" dur="800" decel="100000" fill="hold"/>
                                        <p:tgtEl>
                                          <p:spTgt spid="25615"/>
                                        </p:tgtEl>
                                        <p:attrNameLst>
                                          <p:attrName>style.rotation</p:attrName>
                                        </p:attrNameLst>
                                      </p:cBhvr>
                                      <p:tavLst>
                                        <p:tav tm="0">
                                          <p:val>
                                            <p:fltVal val="-90"/>
                                          </p:val>
                                        </p:tav>
                                        <p:tav tm="100000">
                                          <p:val>
                                            <p:fltVal val="0"/>
                                          </p:val>
                                        </p:tav>
                                      </p:tavLst>
                                    </p:anim>
                                    <p:anim calcmode="lin" valueType="num">
                                      <p:cBhvr>
                                        <p:cTn id="19" dur="800" decel="100000" fill="hold"/>
                                        <p:tgtEl>
                                          <p:spTgt spid="25615"/>
                                        </p:tgtEl>
                                        <p:attrNameLst>
                                          <p:attrName>ppt_x</p:attrName>
                                        </p:attrNameLst>
                                      </p:cBhvr>
                                      <p:tavLst>
                                        <p:tav tm="0">
                                          <p:val>
                                            <p:strVal val="#ppt_x+0.4"/>
                                          </p:val>
                                        </p:tav>
                                        <p:tav tm="100000">
                                          <p:val>
                                            <p:strVal val="#ppt_x-0.05"/>
                                          </p:val>
                                        </p:tav>
                                      </p:tavLst>
                                    </p:anim>
                                    <p:anim calcmode="lin" valueType="num">
                                      <p:cBhvr>
                                        <p:cTn id="20" dur="800" decel="100000" fill="hold"/>
                                        <p:tgtEl>
                                          <p:spTgt spid="2561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561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5615"/>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620"/>
                                        </p:tgtEl>
                                        <p:attrNameLst>
                                          <p:attrName>style.visibility</p:attrName>
                                        </p:attrNameLst>
                                      </p:cBhvr>
                                      <p:to>
                                        <p:strVal val="visible"/>
                                      </p:to>
                                    </p:set>
                                    <p:animEffect transition="in" filter="dissolve">
                                      <p:cBhvr>
                                        <p:cTn id="32" dur="500"/>
                                        <p:tgtEl>
                                          <p:spTgt spid="25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p:bldP spid="25616" grpId="0"/>
      <p:bldP spid="25617" grpId="0"/>
      <p:bldP spid="25620"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组合 84"/>
          <p:cNvGrpSpPr/>
          <p:nvPr/>
        </p:nvGrpSpPr>
        <p:grpSpPr bwMode="auto">
          <a:xfrm>
            <a:off x="266700" y="703263"/>
            <a:ext cx="2809875" cy="731837"/>
            <a:chOff x="4762500" y="1227873"/>
            <a:chExt cx="3152775" cy="820002"/>
          </a:xfrm>
        </p:grpSpPr>
        <p:sp>
          <p:nvSpPr>
            <p:cNvPr id="39" name="圆角矩形 38"/>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8485" name="组合 73"/>
            <p:cNvGrpSpPr/>
            <p:nvPr/>
          </p:nvGrpSpPr>
          <p:grpSpPr bwMode="auto">
            <a:xfrm rot="0">
              <a:off x="4897451" y="1300979"/>
              <a:ext cx="515326" cy="672163"/>
              <a:chOff x="10325100" y="303213"/>
              <a:chExt cx="912815" cy="1190625"/>
            </a:xfrm>
          </p:grpSpPr>
          <p:sp>
            <p:nvSpPr>
              <p:cNvPr id="18487"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18488"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18489"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18490"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18491"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18492"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18493"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18494"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18495"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18434" name="文本框 85"/>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新知讲解</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18449" name="Rectangle 3"/>
          <p:cNvSpPr>
            <a:spLocks noChangeArrowheads="1"/>
          </p:cNvSpPr>
          <p:nvPr/>
        </p:nvSpPr>
        <p:spPr bwMode="auto">
          <a:xfrm>
            <a:off x="322263" y="3522663"/>
            <a:ext cx="3201987" cy="512762"/>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en-US" altLang="zh-CN" sz="2400" b="1">
                <a:solidFill>
                  <a:srgbClr val="0000FF"/>
                </a:solidFill>
                <a:latin typeface="微软雅黑" panose="020B0503020204020204" pitchFamily="34" charset="-122"/>
                <a:ea typeface="微软雅黑" panose="020B0503020204020204" pitchFamily="34" charset="-122"/>
              </a:rPr>
              <a:t>2.</a:t>
            </a:r>
            <a:r>
              <a:rPr lang="zh-CN" altLang="en-US" sz="2400" b="1">
                <a:solidFill>
                  <a:srgbClr val="0000FF"/>
                </a:solidFill>
                <a:latin typeface="微软雅黑" panose="020B0503020204020204" pitchFamily="34" charset="-122"/>
                <a:ea typeface="微软雅黑" panose="020B0503020204020204" pitchFamily="34" charset="-122"/>
              </a:rPr>
              <a:t>切线的判定方法有：</a:t>
            </a:r>
            <a:endParaRPr lang="zh-CN" altLang="en-US" sz="2400" b="1">
              <a:solidFill>
                <a:srgbClr val="0000FF"/>
              </a:solidFill>
              <a:latin typeface="微软雅黑" panose="020B0503020204020204" pitchFamily="34" charset="-122"/>
              <a:ea typeface="微软雅黑" panose="020B0503020204020204" pitchFamily="34" charset="-122"/>
            </a:endParaRPr>
          </a:p>
        </p:txBody>
      </p:sp>
      <p:sp>
        <p:nvSpPr>
          <p:cNvPr id="45060" name="Rectangle 4"/>
          <p:cNvSpPr>
            <a:spLocks noChangeArrowheads="1"/>
          </p:cNvSpPr>
          <p:nvPr/>
        </p:nvSpPr>
        <p:spPr bwMode="auto">
          <a:xfrm>
            <a:off x="1849438" y="5624513"/>
            <a:ext cx="3017837" cy="512762"/>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③ 切线的判定定理。</a:t>
            </a:r>
            <a:endParaRPr lang="zh-CN" altLang="en-US" sz="2400" b="1">
              <a:latin typeface="微软雅黑" panose="020B0503020204020204" pitchFamily="34" charset="-122"/>
              <a:ea typeface="微软雅黑" panose="020B0503020204020204" pitchFamily="34" charset="-122"/>
            </a:endParaRPr>
          </a:p>
        </p:txBody>
      </p:sp>
      <p:sp>
        <p:nvSpPr>
          <p:cNvPr id="45061" name="Rectangle 5"/>
          <p:cNvSpPr>
            <a:spLocks noChangeArrowheads="1"/>
          </p:cNvSpPr>
          <p:nvPr/>
        </p:nvSpPr>
        <p:spPr bwMode="auto">
          <a:xfrm>
            <a:off x="1303338" y="4994275"/>
            <a:ext cx="5151437" cy="512763"/>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② 直线到圆心的距离等于圆的半径。</a:t>
            </a:r>
            <a:endParaRPr lang="zh-CN" altLang="en-US" sz="2400" b="1">
              <a:latin typeface="微软雅黑" panose="020B0503020204020204" pitchFamily="34" charset="-122"/>
              <a:ea typeface="微软雅黑" panose="020B0503020204020204" pitchFamily="34" charset="-122"/>
            </a:endParaRPr>
          </a:p>
        </p:txBody>
      </p:sp>
      <p:sp>
        <p:nvSpPr>
          <p:cNvPr id="45062" name="Rectangle 6"/>
          <p:cNvSpPr>
            <a:spLocks noChangeArrowheads="1"/>
          </p:cNvSpPr>
          <p:nvPr/>
        </p:nvSpPr>
        <p:spPr bwMode="auto">
          <a:xfrm>
            <a:off x="615950" y="4257675"/>
            <a:ext cx="3932238" cy="512763"/>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① 直线与圆有一个公共点。</a:t>
            </a:r>
            <a:endParaRPr lang="zh-CN" altLang="en-US" sz="2400" b="1">
              <a:latin typeface="微软雅黑" panose="020B0503020204020204" pitchFamily="34" charset="-122"/>
              <a:ea typeface="微软雅黑" panose="020B0503020204020204" pitchFamily="34" charset="-122"/>
            </a:endParaRPr>
          </a:p>
        </p:txBody>
      </p:sp>
      <p:grpSp>
        <p:nvGrpSpPr>
          <p:cNvPr id="5" name="Group 19"/>
          <p:cNvGrpSpPr/>
          <p:nvPr/>
        </p:nvGrpSpPr>
        <p:grpSpPr bwMode="auto">
          <a:xfrm>
            <a:off x="3878263" y="1592263"/>
            <a:ext cx="3259137" cy="2895600"/>
            <a:chOff x="3168" y="1872"/>
            <a:chExt cx="2053" cy="1824"/>
          </a:xfrm>
        </p:grpSpPr>
        <p:grpSp>
          <p:nvGrpSpPr>
            <p:cNvPr id="18474" name="Group 20"/>
            <p:cNvGrpSpPr/>
            <p:nvPr/>
          </p:nvGrpSpPr>
          <p:grpSpPr bwMode="auto">
            <a:xfrm>
              <a:off x="3600" y="1872"/>
              <a:ext cx="960" cy="960"/>
              <a:chOff x="528" y="1584"/>
              <a:chExt cx="960" cy="960"/>
            </a:xfrm>
          </p:grpSpPr>
          <p:sp>
            <p:nvSpPr>
              <p:cNvPr id="18481" name="Oval 21"/>
              <p:cNvSpPr>
                <a:spLocks noChangeArrowheads="1"/>
              </p:cNvSpPr>
              <p:nvPr/>
            </p:nvSpPr>
            <p:spPr bwMode="auto">
              <a:xfrm>
                <a:off x="528" y="1584"/>
                <a:ext cx="960" cy="960"/>
              </a:xfrm>
              <a:prstGeom prst="ellipse">
                <a:avLst/>
              </a:prstGeom>
              <a:noFill/>
              <a:ln w="57150">
                <a:solidFill>
                  <a:srgbClr val="000099"/>
                </a:solidFill>
                <a:round/>
              </a:ln>
            </p:spPr>
            <p:txBody>
              <a:bodyPr wrap="none" anchor="ctr"/>
              <a:lstStyle/>
              <a:p>
                <a:pPr>
                  <a:buFont typeface="Arial" panose="020B0604020202020204" pitchFamily="34" charset="0"/>
                  <a:buNone/>
                </a:pPr>
                <a:endParaRPr lang="zh-CN" altLang="en-US"/>
              </a:p>
            </p:txBody>
          </p:sp>
          <p:sp>
            <p:nvSpPr>
              <p:cNvPr id="18482" name="Oval 22"/>
              <p:cNvSpPr>
                <a:spLocks noChangeArrowheads="1"/>
              </p:cNvSpPr>
              <p:nvPr/>
            </p:nvSpPr>
            <p:spPr bwMode="auto">
              <a:xfrm>
                <a:off x="960" y="2016"/>
                <a:ext cx="96" cy="96"/>
              </a:xfrm>
              <a:prstGeom prst="ellipse">
                <a:avLst/>
              </a:prstGeom>
              <a:solidFill>
                <a:schemeClr val="bg1"/>
              </a:solidFill>
              <a:ln w="9525">
                <a:solidFill>
                  <a:srgbClr val="000099"/>
                </a:solidFill>
                <a:round/>
              </a:ln>
            </p:spPr>
            <p:txBody>
              <a:bodyPr wrap="none" anchor="ctr"/>
              <a:lstStyle/>
              <a:p>
                <a:pPr>
                  <a:buFont typeface="Arial" panose="020B0604020202020204" pitchFamily="34" charset="0"/>
                  <a:buNone/>
                </a:pPr>
                <a:endParaRPr lang="zh-CN" altLang="en-US"/>
              </a:p>
            </p:txBody>
          </p:sp>
        </p:grpSp>
        <p:sp>
          <p:nvSpPr>
            <p:cNvPr id="18475" name="Line 23"/>
            <p:cNvSpPr>
              <a:spLocks noChangeShapeType="1"/>
            </p:cNvSpPr>
            <p:nvPr/>
          </p:nvSpPr>
          <p:spPr bwMode="auto">
            <a:xfrm>
              <a:off x="3168" y="3456"/>
              <a:ext cx="1824" cy="0"/>
            </a:xfrm>
            <a:prstGeom prst="line">
              <a:avLst/>
            </a:prstGeom>
            <a:noFill/>
            <a:ln w="57150">
              <a:solidFill>
                <a:srgbClr val="000099"/>
              </a:solidFill>
              <a:round/>
            </a:ln>
          </p:spPr>
          <p:txBody>
            <a:bodyPr/>
            <a:lstStyle/>
            <a:p>
              <a:endParaRPr lang="zh-CN" altLang="en-US"/>
            </a:p>
          </p:txBody>
        </p:sp>
        <p:sp>
          <p:nvSpPr>
            <p:cNvPr id="18476" name="Line 24"/>
            <p:cNvSpPr>
              <a:spLocks noChangeShapeType="1"/>
            </p:cNvSpPr>
            <p:nvPr/>
          </p:nvSpPr>
          <p:spPr bwMode="auto">
            <a:xfrm>
              <a:off x="4080" y="2352"/>
              <a:ext cx="0" cy="1104"/>
            </a:xfrm>
            <a:prstGeom prst="line">
              <a:avLst/>
            </a:prstGeom>
            <a:noFill/>
            <a:ln w="57150">
              <a:solidFill>
                <a:srgbClr val="000099"/>
              </a:solidFill>
              <a:round/>
            </a:ln>
          </p:spPr>
          <p:txBody>
            <a:bodyPr/>
            <a:lstStyle/>
            <a:p>
              <a:endParaRPr lang="zh-CN" altLang="en-US"/>
            </a:p>
          </p:txBody>
        </p:sp>
        <p:sp>
          <p:nvSpPr>
            <p:cNvPr id="18477" name="Rectangle 25"/>
            <p:cNvSpPr>
              <a:spLocks noChangeArrowheads="1"/>
            </p:cNvSpPr>
            <p:nvPr/>
          </p:nvSpPr>
          <p:spPr bwMode="auto">
            <a:xfrm>
              <a:off x="4944" y="3254"/>
              <a:ext cx="277" cy="442"/>
            </a:xfrm>
            <a:prstGeom prst="rect">
              <a:avLst/>
            </a:prstGeom>
            <a:noFill/>
            <a:ln w="9525">
              <a:noFill/>
              <a:miter lim="800000"/>
            </a:ln>
          </p:spPr>
          <p:txBody>
            <a:bodyPr wrap="none">
              <a:spAutoFit/>
            </a:bodyPr>
            <a:lstStyle/>
            <a:p>
              <a:pPr>
                <a:buFont typeface="Arial" panose="020B0604020202020204" pitchFamily="34" charset="0"/>
                <a:buNone/>
              </a:pPr>
              <a:r>
                <a:rPr lang="en-US" altLang="zh-CN" sz="4000" b="1">
                  <a:solidFill>
                    <a:srgbClr val="000099"/>
                  </a:solidFill>
                  <a:latin typeface="楷体_GB2312"/>
                  <a:ea typeface="楷体_GB2312"/>
                  <a:cs typeface="楷体_GB2312"/>
                </a:rPr>
                <a:t>l</a:t>
              </a:r>
              <a:endParaRPr lang="en-US" altLang="zh-CN" sz="4000" b="1">
                <a:solidFill>
                  <a:srgbClr val="000099"/>
                </a:solidFill>
                <a:latin typeface="楷体_GB2312"/>
                <a:ea typeface="楷体_GB2312"/>
                <a:cs typeface="楷体_GB2312"/>
              </a:endParaRPr>
            </a:p>
          </p:txBody>
        </p:sp>
        <p:sp>
          <p:nvSpPr>
            <p:cNvPr id="18478" name="Rectangle 26"/>
            <p:cNvSpPr>
              <a:spLocks noChangeArrowheads="1"/>
            </p:cNvSpPr>
            <p:nvPr/>
          </p:nvSpPr>
          <p:spPr bwMode="auto">
            <a:xfrm>
              <a:off x="3849" y="2736"/>
              <a:ext cx="277" cy="442"/>
            </a:xfrm>
            <a:prstGeom prst="rect">
              <a:avLst/>
            </a:prstGeom>
            <a:noFill/>
            <a:ln w="9525">
              <a:noFill/>
              <a:miter lim="800000"/>
            </a:ln>
          </p:spPr>
          <p:txBody>
            <a:bodyPr wrap="none">
              <a:spAutoFit/>
            </a:bodyPr>
            <a:lstStyle/>
            <a:p>
              <a:pPr>
                <a:buFont typeface="Arial" panose="020B0604020202020204" pitchFamily="34" charset="0"/>
                <a:buNone/>
              </a:pPr>
              <a:r>
                <a:rPr lang="en-US" altLang="zh-CN" sz="4000" b="1">
                  <a:solidFill>
                    <a:srgbClr val="000099"/>
                  </a:solidFill>
                  <a:latin typeface="楷体_GB2312"/>
                  <a:ea typeface="楷体_GB2312"/>
                  <a:cs typeface="楷体_GB2312"/>
                </a:rPr>
                <a:t>A</a:t>
              </a:r>
              <a:endParaRPr lang="en-US" altLang="zh-CN" sz="4000" b="1">
                <a:solidFill>
                  <a:srgbClr val="000099"/>
                </a:solidFill>
                <a:latin typeface="楷体_GB2312"/>
                <a:ea typeface="楷体_GB2312"/>
                <a:cs typeface="楷体_GB2312"/>
              </a:endParaRPr>
            </a:p>
          </p:txBody>
        </p:sp>
        <p:sp>
          <p:nvSpPr>
            <p:cNvPr id="18479" name="Rectangle 27"/>
            <p:cNvSpPr>
              <a:spLocks noChangeArrowheads="1"/>
            </p:cNvSpPr>
            <p:nvPr/>
          </p:nvSpPr>
          <p:spPr bwMode="auto">
            <a:xfrm>
              <a:off x="4089" y="2150"/>
              <a:ext cx="277" cy="442"/>
            </a:xfrm>
            <a:prstGeom prst="rect">
              <a:avLst/>
            </a:prstGeom>
            <a:noFill/>
            <a:ln w="9525">
              <a:noFill/>
              <a:miter lim="800000"/>
            </a:ln>
          </p:spPr>
          <p:txBody>
            <a:bodyPr wrap="none">
              <a:spAutoFit/>
            </a:bodyPr>
            <a:lstStyle/>
            <a:p>
              <a:pPr>
                <a:buFont typeface="Arial" panose="020B0604020202020204" pitchFamily="34" charset="0"/>
                <a:buNone/>
              </a:pPr>
              <a:r>
                <a:rPr lang="en-US" altLang="zh-CN" sz="4000" b="1">
                  <a:solidFill>
                    <a:srgbClr val="000099"/>
                  </a:solidFill>
                  <a:latin typeface="楷体_GB2312"/>
                  <a:ea typeface="楷体_GB2312"/>
                  <a:cs typeface="楷体_GB2312"/>
                </a:rPr>
                <a:t>O</a:t>
              </a:r>
              <a:endParaRPr lang="en-US" altLang="zh-CN" sz="4000" b="1">
                <a:solidFill>
                  <a:srgbClr val="000099"/>
                </a:solidFill>
                <a:latin typeface="楷体_GB2312"/>
                <a:ea typeface="楷体_GB2312"/>
                <a:cs typeface="楷体_GB2312"/>
              </a:endParaRPr>
            </a:p>
          </p:txBody>
        </p:sp>
        <p:sp>
          <p:nvSpPr>
            <p:cNvPr id="18480" name="Rectangle 28"/>
            <p:cNvSpPr>
              <a:spLocks noChangeArrowheads="1"/>
            </p:cNvSpPr>
            <p:nvPr/>
          </p:nvSpPr>
          <p:spPr bwMode="auto">
            <a:xfrm>
              <a:off x="4080" y="3360"/>
              <a:ext cx="96" cy="96"/>
            </a:xfrm>
            <a:prstGeom prst="rect">
              <a:avLst/>
            </a:prstGeom>
            <a:noFill/>
            <a:ln w="57150">
              <a:solidFill>
                <a:srgbClr val="000099"/>
              </a:solidFill>
              <a:miter lim="800000"/>
            </a:ln>
          </p:spPr>
          <p:txBody>
            <a:bodyPr wrap="none" anchor="ctr"/>
            <a:lstStyle/>
            <a:p>
              <a:pPr>
                <a:buFont typeface="Arial" panose="020B0604020202020204" pitchFamily="34" charset="0"/>
                <a:buNone/>
              </a:pPr>
              <a:endParaRPr lang="zh-CN" altLang="en-US"/>
            </a:p>
          </p:txBody>
        </p:sp>
      </p:grpSp>
      <p:grpSp>
        <p:nvGrpSpPr>
          <p:cNvPr id="9" name="Group 39"/>
          <p:cNvGrpSpPr/>
          <p:nvPr/>
        </p:nvGrpSpPr>
        <p:grpSpPr bwMode="auto">
          <a:xfrm>
            <a:off x="3900488" y="1584325"/>
            <a:ext cx="3259137" cy="2219325"/>
            <a:chOff x="3168" y="1872"/>
            <a:chExt cx="2053" cy="1398"/>
          </a:xfrm>
        </p:grpSpPr>
        <p:grpSp>
          <p:nvGrpSpPr>
            <p:cNvPr id="18465" name="Group 40"/>
            <p:cNvGrpSpPr/>
            <p:nvPr/>
          </p:nvGrpSpPr>
          <p:grpSpPr bwMode="auto">
            <a:xfrm>
              <a:off x="3600" y="1872"/>
              <a:ext cx="960" cy="960"/>
              <a:chOff x="528" y="1584"/>
              <a:chExt cx="960" cy="960"/>
            </a:xfrm>
          </p:grpSpPr>
          <p:sp>
            <p:nvSpPr>
              <p:cNvPr id="18472" name="Oval 41"/>
              <p:cNvSpPr>
                <a:spLocks noChangeArrowheads="1"/>
              </p:cNvSpPr>
              <p:nvPr/>
            </p:nvSpPr>
            <p:spPr bwMode="auto">
              <a:xfrm>
                <a:off x="528" y="1584"/>
                <a:ext cx="960" cy="960"/>
              </a:xfrm>
              <a:prstGeom prst="ellipse">
                <a:avLst/>
              </a:prstGeom>
              <a:noFill/>
              <a:ln w="57150">
                <a:solidFill>
                  <a:srgbClr val="000099"/>
                </a:solidFill>
                <a:round/>
              </a:ln>
            </p:spPr>
            <p:txBody>
              <a:bodyPr wrap="none" anchor="ctr"/>
              <a:lstStyle/>
              <a:p>
                <a:pPr>
                  <a:buFont typeface="Arial" panose="020B0604020202020204" pitchFamily="34" charset="0"/>
                  <a:buNone/>
                </a:pPr>
                <a:endParaRPr lang="zh-CN" altLang="en-US"/>
              </a:p>
            </p:txBody>
          </p:sp>
          <p:sp>
            <p:nvSpPr>
              <p:cNvPr id="18473" name="Oval 42"/>
              <p:cNvSpPr>
                <a:spLocks noChangeArrowheads="1"/>
              </p:cNvSpPr>
              <p:nvPr/>
            </p:nvSpPr>
            <p:spPr bwMode="auto">
              <a:xfrm>
                <a:off x="960" y="2016"/>
                <a:ext cx="96" cy="96"/>
              </a:xfrm>
              <a:prstGeom prst="ellipse">
                <a:avLst/>
              </a:prstGeom>
              <a:solidFill>
                <a:schemeClr val="bg1"/>
              </a:solidFill>
              <a:ln w="9525">
                <a:solidFill>
                  <a:srgbClr val="000099"/>
                </a:solidFill>
                <a:round/>
              </a:ln>
            </p:spPr>
            <p:txBody>
              <a:bodyPr wrap="none" anchor="ctr"/>
              <a:lstStyle/>
              <a:p>
                <a:pPr>
                  <a:buFont typeface="Arial" panose="020B0604020202020204" pitchFamily="34" charset="0"/>
                  <a:buNone/>
                </a:pPr>
                <a:endParaRPr lang="zh-CN" altLang="en-US"/>
              </a:p>
            </p:txBody>
          </p:sp>
        </p:grpSp>
        <p:sp>
          <p:nvSpPr>
            <p:cNvPr id="18466" name="Line 43"/>
            <p:cNvSpPr>
              <a:spLocks noChangeShapeType="1"/>
            </p:cNvSpPr>
            <p:nvPr/>
          </p:nvSpPr>
          <p:spPr bwMode="auto">
            <a:xfrm>
              <a:off x="3168" y="2544"/>
              <a:ext cx="1824" cy="0"/>
            </a:xfrm>
            <a:prstGeom prst="line">
              <a:avLst/>
            </a:prstGeom>
            <a:noFill/>
            <a:ln w="57150">
              <a:solidFill>
                <a:srgbClr val="000099"/>
              </a:solidFill>
              <a:round/>
            </a:ln>
          </p:spPr>
          <p:txBody>
            <a:bodyPr/>
            <a:lstStyle/>
            <a:p>
              <a:endParaRPr lang="zh-CN" altLang="en-US"/>
            </a:p>
          </p:txBody>
        </p:sp>
        <p:sp>
          <p:nvSpPr>
            <p:cNvPr id="18467" name="Line 44"/>
            <p:cNvSpPr>
              <a:spLocks noChangeShapeType="1"/>
            </p:cNvSpPr>
            <p:nvPr/>
          </p:nvSpPr>
          <p:spPr bwMode="auto">
            <a:xfrm>
              <a:off x="4080" y="2352"/>
              <a:ext cx="0" cy="480"/>
            </a:xfrm>
            <a:prstGeom prst="line">
              <a:avLst/>
            </a:prstGeom>
            <a:noFill/>
            <a:ln w="57150">
              <a:solidFill>
                <a:srgbClr val="000099"/>
              </a:solidFill>
              <a:round/>
            </a:ln>
          </p:spPr>
          <p:txBody>
            <a:bodyPr/>
            <a:lstStyle/>
            <a:p>
              <a:endParaRPr lang="zh-CN" altLang="en-US"/>
            </a:p>
          </p:txBody>
        </p:sp>
        <p:sp>
          <p:nvSpPr>
            <p:cNvPr id="18468" name="Rectangle 45"/>
            <p:cNvSpPr>
              <a:spLocks noChangeArrowheads="1"/>
            </p:cNvSpPr>
            <p:nvPr/>
          </p:nvSpPr>
          <p:spPr bwMode="auto">
            <a:xfrm>
              <a:off x="4944" y="2304"/>
              <a:ext cx="277" cy="442"/>
            </a:xfrm>
            <a:prstGeom prst="rect">
              <a:avLst/>
            </a:prstGeom>
            <a:noFill/>
            <a:ln w="9525">
              <a:noFill/>
              <a:miter lim="800000"/>
            </a:ln>
          </p:spPr>
          <p:txBody>
            <a:bodyPr wrap="none">
              <a:spAutoFit/>
            </a:bodyPr>
            <a:lstStyle/>
            <a:p>
              <a:pPr>
                <a:buFont typeface="Arial" panose="020B0604020202020204" pitchFamily="34" charset="0"/>
                <a:buNone/>
              </a:pPr>
              <a:r>
                <a:rPr lang="en-US" altLang="zh-CN" sz="4000" b="1">
                  <a:solidFill>
                    <a:srgbClr val="000099"/>
                  </a:solidFill>
                  <a:latin typeface="楷体_GB2312"/>
                  <a:ea typeface="楷体_GB2312"/>
                  <a:cs typeface="楷体_GB2312"/>
                </a:rPr>
                <a:t>l</a:t>
              </a:r>
              <a:endParaRPr lang="en-US" altLang="zh-CN" sz="4000" b="1">
                <a:solidFill>
                  <a:srgbClr val="000099"/>
                </a:solidFill>
                <a:latin typeface="楷体_GB2312"/>
                <a:ea typeface="楷体_GB2312"/>
                <a:cs typeface="楷体_GB2312"/>
              </a:endParaRPr>
            </a:p>
          </p:txBody>
        </p:sp>
        <p:sp>
          <p:nvSpPr>
            <p:cNvPr id="18469" name="Rectangle 46"/>
            <p:cNvSpPr>
              <a:spLocks noChangeArrowheads="1"/>
            </p:cNvSpPr>
            <p:nvPr/>
          </p:nvSpPr>
          <p:spPr bwMode="auto">
            <a:xfrm>
              <a:off x="3936" y="2822"/>
              <a:ext cx="283" cy="448"/>
            </a:xfrm>
            <a:prstGeom prst="rect">
              <a:avLst/>
            </a:prstGeom>
            <a:noFill/>
            <a:ln w="9525">
              <a:solidFill>
                <a:schemeClr val="bg1"/>
              </a:solidFill>
              <a:miter lim="800000"/>
            </a:ln>
          </p:spPr>
          <p:txBody>
            <a:bodyPr wrap="none">
              <a:spAutoFit/>
            </a:bodyPr>
            <a:lstStyle/>
            <a:p>
              <a:pPr>
                <a:buFont typeface="Arial" panose="020B0604020202020204" pitchFamily="34" charset="0"/>
                <a:buNone/>
              </a:pPr>
              <a:r>
                <a:rPr lang="en-US" altLang="zh-CN" sz="4000" b="1">
                  <a:solidFill>
                    <a:srgbClr val="000099"/>
                  </a:solidFill>
                  <a:latin typeface="楷体_GB2312"/>
                  <a:ea typeface="楷体_GB2312"/>
                  <a:cs typeface="楷体_GB2312"/>
                </a:rPr>
                <a:t>A</a:t>
              </a:r>
              <a:endParaRPr lang="en-US" altLang="zh-CN" sz="4000" b="1">
                <a:solidFill>
                  <a:srgbClr val="000099"/>
                </a:solidFill>
                <a:latin typeface="楷体_GB2312"/>
                <a:ea typeface="楷体_GB2312"/>
                <a:cs typeface="楷体_GB2312"/>
              </a:endParaRPr>
            </a:p>
          </p:txBody>
        </p:sp>
        <p:sp>
          <p:nvSpPr>
            <p:cNvPr id="18470" name="Rectangle 47"/>
            <p:cNvSpPr>
              <a:spLocks noChangeArrowheads="1"/>
            </p:cNvSpPr>
            <p:nvPr/>
          </p:nvSpPr>
          <p:spPr bwMode="auto">
            <a:xfrm>
              <a:off x="3936" y="1920"/>
              <a:ext cx="283" cy="448"/>
            </a:xfrm>
            <a:prstGeom prst="rect">
              <a:avLst/>
            </a:prstGeom>
            <a:noFill/>
            <a:ln w="9525">
              <a:solidFill>
                <a:schemeClr val="bg1"/>
              </a:solidFill>
              <a:miter lim="800000"/>
            </a:ln>
          </p:spPr>
          <p:txBody>
            <a:bodyPr wrap="none">
              <a:spAutoFit/>
            </a:bodyPr>
            <a:lstStyle/>
            <a:p>
              <a:pPr>
                <a:buFont typeface="Arial" panose="020B0604020202020204" pitchFamily="34" charset="0"/>
                <a:buNone/>
              </a:pPr>
              <a:r>
                <a:rPr lang="en-US" altLang="zh-CN" sz="4000" b="1">
                  <a:solidFill>
                    <a:srgbClr val="000099"/>
                  </a:solidFill>
                  <a:latin typeface="楷体_GB2312"/>
                  <a:ea typeface="楷体_GB2312"/>
                  <a:cs typeface="楷体_GB2312"/>
                </a:rPr>
                <a:t>O</a:t>
              </a:r>
              <a:endParaRPr lang="en-US" altLang="zh-CN" sz="4000" b="1">
                <a:solidFill>
                  <a:srgbClr val="000099"/>
                </a:solidFill>
                <a:latin typeface="楷体_GB2312"/>
                <a:ea typeface="楷体_GB2312"/>
                <a:cs typeface="楷体_GB2312"/>
              </a:endParaRPr>
            </a:p>
          </p:txBody>
        </p:sp>
        <p:sp>
          <p:nvSpPr>
            <p:cNvPr id="18471" name="Rectangle 48"/>
            <p:cNvSpPr>
              <a:spLocks noChangeArrowheads="1"/>
            </p:cNvSpPr>
            <p:nvPr/>
          </p:nvSpPr>
          <p:spPr bwMode="auto">
            <a:xfrm>
              <a:off x="4080" y="2544"/>
              <a:ext cx="96" cy="96"/>
            </a:xfrm>
            <a:prstGeom prst="rect">
              <a:avLst/>
            </a:prstGeom>
            <a:noFill/>
            <a:ln w="57150">
              <a:solidFill>
                <a:srgbClr val="000099"/>
              </a:solidFill>
              <a:miter lim="800000"/>
            </a:ln>
          </p:spPr>
          <p:txBody>
            <a:bodyPr wrap="none" anchor="ctr"/>
            <a:lstStyle/>
            <a:p>
              <a:pPr>
                <a:buFont typeface="Arial" panose="020B0604020202020204" pitchFamily="34" charset="0"/>
                <a:buNone/>
              </a:pPr>
              <a:endParaRPr lang="zh-CN" altLang="en-US"/>
            </a:p>
          </p:txBody>
        </p:sp>
      </p:grpSp>
      <p:sp>
        <p:nvSpPr>
          <p:cNvPr id="18441" name="Text Box 64"/>
          <p:cNvSpPr txBox="1">
            <a:spLocks noChangeArrowheads="1"/>
          </p:cNvSpPr>
          <p:nvPr/>
        </p:nvSpPr>
        <p:spPr bwMode="auto">
          <a:xfrm>
            <a:off x="258763" y="1808163"/>
            <a:ext cx="3181350" cy="1200150"/>
          </a:xfrm>
          <a:prstGeom prst="rect">
            <a:avLst/>
          </a:prstGeom>
          <a:noFill/>
          <a:ln w="9525">
            <a:noFill/>
            <a:miter lim="800000"/>
          </a:ln>
        </p:spPr>
        <p:txBody>
          <a:bodyPr>
            <a:spAutoFit/>
          </a:bodyPr>
          <a:lstStyle/>
          <a:p>
            <a:pPr>
              <a:spcBef>
                <a:spcPct val="50000"/>
              </a:spcBef>
            </a:pPr>
            <a:r>
              <a:rPr lang="zh-CN" altLang="en-US" sz="2400" b="1">
                <a:ea typeface="微软雅黑" panose="020B0503020204020204" pitchFamily="34" charset="-122"/>
              </a:rPr>
              <a:t>仔细观察，认真思考，这些相切吗？怎么判定直线与圆相切？</a:t>
            </a:r>
            <a:endParaRPr lang="zh-CN" altLang="en-US" sz="2400" b="1">
              <a:ea typeface="微软雅黑" panose="020B0503020204020204" pitchFamily="34" charset="-122"/>
            </a:endParaRPr>
          </a:p>
        </p:txBody>
      </p:sp>
      <p:grpSp>
        <p:nvGrpSpPr>
          <p:cNvPr id="3" name="组合 2"/>
          <p:cNvGrpSpPr/>
          <p:nvPr/>
        </p:nvGrpSpPr>
        <p:grpSpPr bwMode="auto">
          <a:xfrm>
            <a:off x="3878263" y="1592263"/>
            <a:ext cx="3349625" cy="1828800"/>
            <a:chOff x="5584013" y="4416868"/>
            <a:chExt cx="3349626" cy="1828800"/>
          </a:xfrm>
        </p:grpSpPr>
        <p:grpSp>
          <p:nvGrpSpPr>
            <p:cNvPr id="18454" name="Group 7"/>
            <p:cNvGrpSpPr/>
            <p:nvPr/>
          </p:nvGrpSpPr>
          <p:grpSpPr bwMode="auto">
            <a:xfrm>
              <a:off x="6269813" y="4416868"/>
              <a:ext cx="1524000" cy="1524000"/>
              <a:chOff x="528" y="1584"/>
              <a:chExt cx="960" cy="960"/>
            </a:xfrm>
          </p:grpSpPr>
          <p:sp>
            <p:nvSpPr>
              <p:cNvPr id="18463" name="Oval 8"/>
              <p:cNvSpPr>
                <a:spLocks noChangeArrowheads="1"/>
              </p:cNvSpPr>
              <p:nvPr/>
            </p:nvSpPr>
            <p:spPr bwMode="auto">
              <a:xfrm>
                <a:off x="528" y="1584"/>
                <a:ext cx="960" cy="960"/>
              </a:xfrm>
              <a:prstGeom prst="ellipse">
                <a:avLst/>
              </a:prstGeom>
              <a:noFill/>
              <a:ln w="57150">
                <a:solidFill>
                  <a:srgbClr val="000099"/>
                </a:solidFill>
                <a:round/>
              </a:ln>
            </p:spPr>
            <p:txBody>
              <a:bodyPr wrap="none" anchor="ctr"/>
              <a:lstStyle/>
              <a:p>
                <a:pPr>
                  <a:buFont typeface="Arial" panose="020B0604020202020204" pitchFamily="34" charset="0"/>
                  <a:buNone/>
                </a:pPr>
                <a:endParaRPr lang="zh-CN" altLang="en-US"/>
              </a:p>
            </p:txBody>
          </p:sp>
          <p:sp>
            <p:nvSpPr>
              <p:cNvPr id="18464" name="Oval 9"/>
              <p:cNvSpPr>
                <a:spLocks noChangeArrowheads="1"/>
              </p:cNvSpPr>
              <p:nvPr/>
            </p:nvSpPr>
            <p:spPr bwMode="auto">
              <a:xfrm>
                <a:off x="960" y="2016"/>
                <a:ext cx="96" cy="96"/>
              </a:xfrm>
              <a:prstGeom prst="ellipse">
                <a:avLst/>
              </a:prstGeom>
              <a:solidFill>
                <a:schemeClr val="bg1"/>
              </a:solidFill>
              <a:ln w="9525">
                <a:solidFill>
                  <a:srgbClr val="000099"/>
                </a:solidFill>
                <a:round/>
              </a:ln>
            </p:spPr>
            <p:txBody>
              <a:bodyPr wrap="none" anchor="ctr"/>
              <a:lstStyle/>
              <a:p>
                <a:pPr>
                  <a:buFont typeface="Arial" panose="020B0604020202020204" pitchFamily="34" charset="0"/>
                  <a:buNone/>
                </a:pPr>
                <a:endParaRPr lang="zh-CN" altLang="en-US"/>
              </a:p>
            </p:txBody>
          </p:sp>
        </p:grpSp>
        <p:sp>
          <p:nvSpPr>
            <p:cNvPr id="18455" name="Line 10"/>
            <p:cNvSpPr>
              <a:spLocks noChangeShapeType="1"/>
            </p:cNvSpPr>
            <p:nvPr/>
          </p:nvSpPr>
          <p:spPr bwMode="auto">
            <a:xfrm flipV="1">
              <a:off x="5584013" y="4950268"/>
              <a:ext cx="2971800" cy="990600"/>
            </a:xfrm>
            <a:prstGeom prst="line">
              <a:avLst/>
            </a:prstGeom>
            <a:noFill/>
            <a:ln w="57150">
              <a:solidFill>
                <a:srgbClr val="000099"/>
              </a:solidFill>
              <a:round/>
            </a:ln>
          </p:spPr>
          <p:txBody>
            <a:bodyPr rot="10800000"/>
            <a:lstStyle/>
            <a:p>
              <a:endParaRPr lang="zh-CN" altLang="en-US"/>
            </a:p>
          </p:txBody>
        </p:sp>
        <p:sp>
          <p:nvSpPr>
            <p:cNvPr id="18456" name="Line 11"/>
            <p:cNvSpPr>
              <a:spLocks noChangeShapeType="1"/>
            </p:cNvSpPr>
            <p:nvPr/>
          </p:nvSpPr>
          <p:spPr bwMode="auto">
            <a:xfrm flipH="1">
              <a:off x="6498413" y="5178868"/>
              <a:ext cx="533400" cy="457200"/>
            </a:xfrm>
            <a:prstGeom prst="line">
              <a:avLst/>
            </a:prstGeom>
            <a:noFill/>
            <a:ln w="57150">
              <a:solidFill>
                <a:srgbClr val="000099"/>
              </a:solidFill>
              <a:round/>
            </a:ln>
          </p:spPr>
          <p:txBody>
            <a:bodyPr/>
            <a:lstStyle/>
            <a:p>
              <a:endParaRPr lang="zh-CN" altLang="en-US"/>
            </a:p>
          </p:txBody>
        </p:sp>
        <p:sp>
          <p:nvSpPr>
            <p:cNvPr id="18457" name="Rectangle 12"/>
            <p:cNvSpPr>
              <a:spLocks noChangeArrowheads="1"/>
            </p:cNvSpPr>
            <p:nvPr/>
          </p:nvSpPr>
          <p:spPr bwMode="auto">
            <a:xfrm>
              <a:off x="8493901" y="4569268"/>
              <a:ext cx="439738" cy="701675"/>
            </a:xfrm>
            <a:prstGeom prst="rect">
              <a:avLst/>
            </a:prstGeom>
            <a:noFill/>
            <a:ln w="9525">
              <a:noFill/>
              <a:miter lim="800000"/>
            </a:ln>
          </p:spPr>
          <p:txBody>
            <a:bodyPr wrap="none">
              <a:spAutoFit/>
            </a:bodyPr>
            <a:lstStyle/>
            <a:p>
              <a:pPr>
                <a:buFont typeface="Arial" panose="020B0604020202020204" pitchFamily="34" charset="0"/>
                <a:buNone/>
              </a:pPr>
              <a:r>
                <a:rPr lang="en-US" altLang="zh-CN" sz="4000" b="1">
                  <a:solidFill>
                    <a:srgbClr val="000099"/>
                  </a:solidFill>
                  <a:latin typeface="楷体_GB2312"/>
                  <a:ea typeface="楷体_GB2312"/>
                  <a:cs typeface="楷体_GB2312"/>
                </a:rPr>
                <a:t>l</a:t>
              </a:r>
              <a:endParaRPr lang="en-US" altLang="zh-CN" sz="4000" b="1">
                <a:solidFill>
                  <a:srgbClr val="000099"/>
                </a:solidFill>
                <a:latin typeface="楷体_GB2312"/>
                <a:ea typeface="楷体_GB2312"/>
                <a:cs typeface="楷体_GB2312"/>
              </a:endParaRPr>
            </a:p>
          </p:txBody>
        </p:sp>
        <p:sp>
          <p:nvSpPr>
            <p:cNvPr id="18458" name="Rectangle 13"/>
            <p:cNvSpPr>
              <a:spLocks noChangeArrowheads="1"/>
            </p:cNvSpPr>
            <p:nvPr/>
          </p:nvSpPr>
          <p:spPr bwMode="auto">
            <a:xfrm>
              <a:off x="6131701" y="5543993"/>
              <a:ext cx="439738" cy="701675"/>
            </a:xfrm>
            <a:prstGeom prst="rect">
              <a:avLst/>
            </a:prstGeom>
            <a:noFill/>
            <a:ln w="9525">
              <a:noFill/>
              <a:miter lim="800000"/>
            </a:ln>
          </p:spPr>
          <p:txBody>
            <a:bodyPr wrap="none">
              <a:spAutoFit/>
            </a:bodyPr>
            <a:lstStyle/>
            <a:p>
              <a:pPr>
                <a:buFont typeface="Arial" panose="020B0604020202020204" pitchFamily="34" charset="0"/>
                <a:buNone/>
              </a:pPr>
              <a:r>
                <a:rPr lang="en-US" altLang="zh-CN" sz="4000" b="1">
                  <a:solidFill>
                    <a:srgbClr val="000099"/>
                  </a:solidFill>
                  <a:latin typeface="楷体_GB2312"/>
                  <a:ea typeface="楷体_GB2312"/>
                  <a:cs typeface="楷体_GB2312"/>
                </a:rPr>
                <a:t>A</a:t>
              </a:r>
              <a:endParaRPr lang="en-US" altLang="zh-CN" sz="4000" b="1">
                <a:solidFill>
                  <a:srgbClr val="000099"/>
                </a:solidFill>
                <a:latin typeface="楷体_GB2312"/>
                <a:ea typeface="楷体_GB2312"/>
                <a:cs typeface="楷体_GB2312"/>
              </a:endParaRPr>
            </a:p>
          </p:txBody>
        </p:sp>
        <p:grpSp>
          <p:nvGrpSpPr>
            <p:cNvPr id="18459" name="Group 15"/>
            <p:cNvGrpSpPr/>
            <p:nvPr/>
          </p:nvGrpSpPr>
          <p:grpSpPr bwMode="auto">
            <a:xfrm>
              <a:off x="6269813" y="4416868"/>
              <a:ext cx="1524000" cy="1524000"/>
              <a:chOff x="528" y="1584"/>
              <a:chExt cx="960" cy="960"/>
            </a:xfrm>
          </p:grpSpPr>
          <p:sp>
            <p:nvSpPr>
              <p:cNvPr id="18461" name="Oval 16"/>
              <p:cNvSpPr>
                <a:spLocks noChangeArrowheads="1"/>
              </p:cNvSpPr>
              <p:nvPr/>
            </p:nvSpPr>
            <p:spPr bwMode="auto">
              <a:xfrm>
                <a:off x="528" y="1584"/>
                <a:ext cx="960" cy="960"/>
              </a:xfrm>
              <a:prstGeom prst="ellipse">
                <a:avLst/>
              </a:prstGeom>
              <a:noFill/>
              <a:ln w="57150">
                <a:solidFill>
                  <a:srgbClr val="000099"/>
                </a:solidFill>
                <a:round/>
              </a:ln>
            </p:spPr>
            <p:txBody>
              <a:bodyPr wrap="none" anchor="ctr"/>
              <a:lstStyle/>
              <a:p>
                <a:pPr>
                  <a:buFont typeface="Arial" panose="020B0604020202020204" pitchFamily="34" charset="0"/>
                  <a:buNone/>
                </a:pPr>
                <a:endParaRPr lang="zh-CN" altLang="en-US"/>
              </a:p>
            </p:txBody>
          </p:sp>
          <p:sp>
            <p:nvSpPr>
              <p:cNvPr id="18462" name="Oval 17"/>
              <p:cNvSpPr>
                <a:spLocks noChangeArrowheads="1"/>
              </p:cNvSpPr>
              <p:nvPr/>
            </p:nvSpPr>
            <p:spPr bwMode="auto">
              <a:xfrm>
                <a:off x="960" y="2016"/>
                <a:ext cx="96" cy="96"/>
              </a:xfrm>
              <a:prstGeom prst="ellipse">
                <a:avLst/>
              </a:prstGeom>
              <a:solidFill>
                <a:schemeClr val="bg1"/>
              </a:solidFill>
              <a:ln w="9525">
                <a:solidFill>
                  <a:srgbClr val="000099"/>
                </a:solidFill>
                <a:round/>
              </a:ln>
            </p:spPr>
            <p:txBody>
              <a:bodyPr wrap="none" anchor="ctr"/>
              <a:lstStyle/>
              <a:p>
                <a:pPr>
                  <a:buFont typeface="Arial" panose="020B0604020202020204" pitchFamily="34" charset="0"/>
                  <a:buNone/>
                </a:pPr>
                <a:endParaRPr lang="zh-CN" altLang="en-US"/>
              </a:p>
            </p:txBody>
          </p:sp>
        </p:grpSp>
        <p:sp>
          <p:nvSpPr>
            <p:cNvPr id="18460" name="Rectangle 27"/>
            <p:cNvSpPr>
              <a:spLocks noChangeArrowheads="1"/>
            </p:cNvSpPr>
            <p:nvPr/>
          </p:nvSpPr>
          <p:spPr bwMode="auto">
            <a:xfrm>
              <a:off x="6960321" y="4501781"/>
              <a:ext cx="439737" cy="701675"/>
            </a:xfrm>
            <a:prstGeom prst="rect">
              <a:avLst/>
            </a:prstGeom>
            <a:noFill/>
            <a:ln w="9525">
              <a:noFill/>
              <a:miter lim="800000"/>
            </a:ln>
          </p:spPr>
          <p:txBody>
            <a:bodyPr wrap="none">
              <a:spAutoFit/>
            </a:bodyPr>
            <a:lstStyle/>
            <a:p>
              <a:pPr>
                <a:buFont typeface="Arial" panose="020B0604020202020204" pitchFamily="34" charset="0"/>
                <a:buNone/>
              </a:pPr>
              <a:r>
                <a:rPr lang="en-US" altLang="zh-CN" sz="4000" b="1">
                  <a:solidFill>
                    <a:srgbClr val="000099"/>
                  </a:solidFill>
                  <a:latin typeface="楷体_GB2312"/>
                  <a:ea typeface="楷体_GB2312"/>
                  <a:cs typeface="楷体_GB2312"/>
                </a:rPr>
                <a:t>O</a:t>
              </a:r>
              <a:endParaRPr lang="en-US" altLang="zh-CN" sz="4000" b="1">
                <a:solidFill>
                  <a:srgbClr val="000099"/>
                </a:solidFill>
                <a:latin typeface="楷体_GB2312"/>
                <a:ea typeface="楷体_GB2312"/>
                <a:cs typeface="楷体_GB2312"/>
              </a:endParaRPr>
            </a:p>
          </p:txBody>
        </p:sp>
      </p:grpSp>
      <p:grpSp>
        <p:nvGrpSpPr>
          <p:cNvPr id="4" name="组合 3"/>
          <p:cNvGrpSpPr/>
          <p:nvPr/>
        </p:nvGrpSpPr>
        <p:grpSpPr bwMode="auto">
          <a:xfrm>
            <a:off x="3900488" y="1584325"/>
            <a:ext cx="3259137" cy="2241550"/>
            <a:chOff x="6956389" y="736600"/>
            <a:chExt cx="3259138" cy="2241410"/>
          </a:xfrm>
        </p:grpSpPr>
        <p:grpSp>
          <p:nvGrpSpPr>
            <p:cNvPr id="18445" name="Group 30"/>
            <p:cNvGrpSpPr/>
            <p:nvPr/>
          </p:nvGrpSpPr>
          <p:grpSpPr bwMode="auto">
            <a:xfrm>
              <a:off x="7642189" y="736600"/>
              <a:ext cx="1524000" cy="1524000"/>
              <a:chOff x="528" y="1584"/>
              <a:chExt cx="960" cy="960"/>
            </a:xfrm>
          </p:grpSpPr>
          <p:sp>
            <p:nvSpPr>
              <p:cNvPr id="18452" name="Oval 31"/>
              <p:cNvSpPr>
                <a:spLocks noChangeArrowheads="1"/>
              </p:cNvSpPr>
              <p:nvPr/>
            </p:nvSpPr>
            <p:spPr bwMode="auto">
              <a:xfrm>
                <a:off x="528" y="1584"/>
                <a:ext cx="960" cy="960"/>
              </a:xfrm>
              <a:prstGeom prst="ellipse">
                <a:avLst/>
              </a:prstGeom>
              <a:noFill/>
              <a:ln w="57150">
                <a:solidFill>
                  <a:srgbClr val="000099"/>
                </a:solidFill>
                <a:round/>
              </a:ln>
            </p:spPr>
            <p:txBody>
              <a:bodyPr wrap="none" anchor="ctr"/>
              <a:lstStyle/>
              <a:p>
                <a:pPr>
                  <a:buFont typeface="Arial" panose="020B0604020202020204" pitchFamily="34" charset="0"/>
                  <a:buNone/>
                </a:pPr>
                <a:endParaRPr lang="zh-CN" altLang="en-US"/>
              </a:p>
            </p:txBody>
          </p:sp>
          <p:sp>
            <p:nvSpPr>
              <p:cNvPr id="18453" name="Oval 32"/>
              <p:cNvSpPr>
                <a:spLocks noChangeArrowheads="1"/>
              </p:cNvSpPr>
              <p:nvPr/>
            </p:nvSpPr>
            <p:spPr bwMode="auto">
              <a:xfrm>
                <a:off x="960" y="2016"/>
                <a:ext cx="96" cy="96"/>
              </a:xfrm>
              <a:prstGeom prst="ellipse">
                <a:avLst/>
              </a:prstGeom>
              <a:solidFill>
                <a:schemeClr val="bg1"/>
              </a:solidFill>
              <a:ln w="9525">
                <a:solidFill>
                  <a:srgbClr val="000099"/>
                </a:solidFill>
                <a:round/>
              </a:ln>
            </p:spPr>
            <p:txBody>
              <a:bodyPr wrap="none" anchor="ctr"/>
              <a:lstStyle/>
              <a:p>
                <a:pPr>
                  <a:buFont typeface="Arial" panose="020B0604020202020204" pitchFamily="34" charset="0"/>
                  <a:buNone/>
                </a:pPr>
                <a:endParaRPr lang="zh-CN" altLang="en-US"/>
              </a:p>
            </p:txBody>
          </p:sp>
        </p:grpSp>
        <p:sp>
          <p:nvSpPr>
            <p:cNvPr id="18446" name="Line 33"/>
            <p:cNvSpPr>
              <a:spLocks noChangeShapeType="1"/>
            </p:cNvSpPr>
            <p:nvPr/>
          </p:nvSpPr>
          <p:spPr bwMode="auto">
            <a:xfrm>
              <a:off x="6956389" y="1498600"/>
              <a:ext cx="2895600" cy="0"/>
            </a:xfrm>
            <a:prstGeom prst="line">
              <a:avLst/>
            </a:prstGeom>
            <a:noFill/>
            <a:ln w="57150">
              <a:solidFill>
                <a:srgbClr val="000099"/>
              </a:solidFill>
              <a:round/>
            </a:ln>
          </p:spPr>
          <p:txBody>
            <a:bodyPr/>
            <a:lstStyle/>
            <a:p>
              <a:endParaRPr lang="zh-CN" altLang="en-US"/>
            </a:p>
          </p:txBody>
        </p:sp>
        <p:sp>
          <p:nvSpPr>
            <p:cNvPr id="18447" name="Line 34"/>
            <p:cNvSpPr>
              <a:spLocks noChangeShapeType="1"/>
            </p:cNvSpPr>
            <p:nvPr/>
          </p:nvSpPr>
          <p:spPr bwMode="auto">
            <a:xfrm>
              <a:off x="8404189" y="1498600"/>
              <a:ext cx="0" cy="762000"/>
            </a:xfrm>
            <a:prstGeom prst="line">
              <a:avLst/>
            </a:prstGeom>
            <a:noFill/>
            <a:ln w="57150">
              <a:solidFill>
                <a:srgbClr val="000099"/>
              </a:solidFill>
              <a:round/>
            </a:ln>
          </p:spPr>
          <p:txBody>
            <a:bodyPr/>
            <a:lstStyle/>
            <a:p>
              <a:endParaRPr lang="zh-CN" altLang="en-US"/>
            </a:p>
          </p:txBody>
        </p:sp>
        <p:sp>
          <p:nvSpPr>
            <p:cNvPr id="18448" name="Rectangle 35"/>
            <p:cNvSpPr>
              <a:spLocks noChangeArrowheads="1"/>
            </p:cNvSpPr>
            <p:nvPr/>
          </p:nvSpPr>
          <p:spPr bwMode="auto">
            <a:xfrm>
              <a:off x="9775789" y="1117600"/>
              <a:ext cx="439738" cy="701675"/>
            </a:xfrm>
            <a:prstGeom prst="rect">
              <a:avLst/>
            </a:prstGeom>
            <a:noFill/>
            <a:ln w="9525">
              <a:noFill/>
              <a:miter lim="800000"/>
            </a:ln>
          </p:spPr>
          <p:txBody>
            <a:bodyPr wrap="none">
              <a:spAutoFit/>
            </a:bodyPr>
            <a:lstStyle/>
            <a:p>
              <a:pPr>
                <a:buFont typeface="Arial" panose="020B0604020202020204" pitchFamily="34" charset="0"/>
                <a:buNone/>
              </a:pPr>
              <a:r>
                <a:rPr lang="en-US" altLang="zh-CN" sz="4000" b="1">
                  <a:solidFill>
                    <a:srgbClr val="000099"/>
                  </a:solidFill>
                  <a:latin typeface="楷体_GB2312"/>
                  <a:ea typeface="楷体_GB2312"/>
                  <a:cs typeface="楷体_GB2312"/>
                </a:rPr>
                <a:t>l</a:t>
              </a:r>
              <a:endParaRPr lang="en-US" altLang="zh-CN" sz="4000" b="1">
                <a:solidFill>
                  <a:srgbClr val="000099"/>
                </a:solidFill>
                <a:latin typeface="楷体_GB2312"/>
                <a:ea typeface="楷体_GB2312"/>
                <a:cs typeface="楷体_GB2312"/>
              </a:endParaRPr>
            </a:p>
          </p:txBody>
        </p:sp>
        <p:sp>
          <p:nvSpPr>
            <p:cNvPr id="2" name="Rectangle 38"/>
            <p:cNvSpPr>
              <a:spLocks noChangeArrowheads="1"/>
            </p:cNvSpPr>
            <p:nvPr/>
          </p:nvSpPr>
          <p:spPr bwMode="auto">
            <a:xfrm>
              <a:off x="8404189" y="1498600"/>
              <a:ext cx="152400" cy="152400"/>
            </a:xfrm>
            <a:prstGeom prst="rect">
              <a:avLst/>
            </a:prstGeom>
            <a:noFill/>
            <a:ln w="57150">
              <a:solidFill>
                <a:srgbClr val="000099"/>
              </a:solidFill>
              <a:miter lim="800000"/>
            </a:ln>
          </p:spPr>
          <p:txBody>
            <a:bodyPr wrap="none" anchor="ctr"/>
            <a:lstStyle/>
            <a:p>
              <a:pPr>
                <a:buFont typeface="Arial" panose="020B0604020202020204" pitchFamily="34" charset="0"/>
                <a:buNone/>
              </a:pPr>
              <a:endParaRPr lang="zh-CN" altLang="en-US"/>
            </a:p>
          </p:txBody>
        </p:sp>
        <p:sp>
          <p:nvSpPr>
            <p:cNvPr id="18450" name="Rectangle 27"/>
            <p:cNvSpPr>
              <a:spLocks noChangeArrowheads="1"/>
            </p:cNvSpPr>
            <p:nvPr/>
          </p:nvSpPr>
          <p:spPr bwMode="auto">
            <a:xfrm>
              <a:off x="8260520" y="766762"/>
              <a:ext cx="439737" cy="701675"/>
            </a:xfrm>
            <a:prstGeom prst="rect">
              <a:avLst/>
            </a:prstGeom>
            <a:noFill/>
            <a:ln w="9525">
              <a:noFill/>
              <a:miter lim="800000"/>
            </a:ln>
          </p:spPr>
          <p:txBody>
            <a:bodyPr wrap="none">
              <a:spAutoFit/>
            </a:bodyPr>
            <a:lstStyle/>
            <a:p>
              <a:pPr>
                <a:buFont typeface="Arial" panose="020B0604020202020204" pitchFamily="34" charset="0"/>
                <a:buNone/>
              </a:pPr>
              <a:r>
                <a:rPr lang="en-US" altLang="zh-CN" sz="4000" b="1">
                  <a:solidFill>
                    <a:srgbClr val="000099"/>
                  </a:solidFill>
                  <a:latin typeface="楷体_GB2312"/>
                  <a:ea typeface="楷体_GB2312"/>
                  <a:cs typeface="楷体_GB2312"/>
                </a:rPr>
                <a:t>O</a:t>
              </a:r>
              <a:endParaRPr lang="en-US" altLang="zh-CN" sz="4000" b="1">
                <a:solidFill>
                  <a:srgbClr val="000099"/>
                </a:solidFill>
                <a:latin typeface="楷体_GB2312"/>
                <a:ea typeface="楷体_GB2312"/>
                <a:cs typeface="楷体_GB2312"/>
              </a:endParaRPr>
            </a:p>
          </p:txBody>
        </p:sp>
        <p:sp>
          <p:nvSpPr>
            <p:cNvPr id="18451" name="Rectangle 27"/>
            <p:cNvSpPr>
              <a:spLocks noChangeArrowheads="1"/>
            </p:cNvSpPr>
            <p:nvPr/>
          </p:nvSpPr>
          <p:spPr bwMode="auto">
            <a:xfrm>
              <a:off x="8127658" y="2270124"/>
              <a:ext cx="442750" cy="707886"/>
            </a:xfrm>
            <a:prstGeom prst="rect">
              <a:avLst/>
            </a:prstGeom>
            <a:noFill/>
            <a:ln w="9525">
              <a:noFill/>
              <a:miter lim="800000"/>
            </a:ln>
          </p:spPr>
          <p:txBody>
            <a:bodyPr wrap="none">
              <a:spAutoFit/>
            </a:bodyPr>
            <a:lstStyle/>
            <a:p>
              <a:pPr>
                <a:buFont typeface="Arial" panose="020B0604020202020204" pitchFamily="34" charset="0"/>
                <a:buNone/>
              </a:pPr>
              <a:r>
                <a:rPr lang="en-US" altLang="zh-CN" sz="4000" b="1">
                  <a:solidFill>
                    <a:srgbClr val="000099"/>
                  </a:solidFill>
                  <a:latin typeface="楷体_GB2312"/>
                  <a:ea typeface="楷体_GB2312"/>
                  <a:cs typeface="楷体_GB2312"/>
                </a:rPr>
                <a:t>A</a:t>
              </a:r>
              <a:endParaRPr lang="en-US" altLang="zh-CN" sz="4000" b="1">
                <a:solidFill>
                  <a:srgbClr val="000099"/>
                </a:solidFill>
                <a:latin typeface="楷体_GB2312"/>
                <a:ea typeface="楷体_GB2312"/>
                <a:cs typeface="楷体_GB2312"/>
              </a:endParaRPr>
            </a:p>
          </p:txBody>
        </p:sp>
      </p:grpSp>
      <p:pic>
        <p:nvPicPr>
          <p:cNvPr id="9218" name="Picture 2"/>
          <p:cNvPicPr>
            <a:picLocks noChangeAspect="1" noChangeArrowheads="1"/>
          </p:cNvPicPr>
          <p:nvPr/>
        </p:nvPicPr>
        <p:blipFill>
          <a:blip r:embed="rId1"/>
          <a:srcRect/>
          <a:stretch>
            <a:fillRect/>
          </a:stretch>
        </p:blipFill>
        <p:spPr bwMode="auto">
          <a:xfrm>
            <a:off x="322263" y="3522663"/>
            <a:ext cx="8553450" cy="2592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49"/>
                                        </p:tgtEl>
                                        <p:attrNameLst>
                                          <p:attrName>style.visibility</p:attrName>
                                        </p:attrNameLst>
                                      </p:cBhvr>
                                      <p:to>
                                        <p:strVal val="visible"/>
                                      </p:to>
                                    </p:set>
                                    <p:animEffect transition="in" filter="fade">
                                      <p:cBhvr>
                                        <p:cTn id="32" dur="500"/>
                                        <p:tgtEl>
                                          <p:spTgt spid="1844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450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4506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450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9218"/>
                                        </p:tgtEl>
                                        <p:attrNameLst>
                                          <p:attrName>style.visibility</p:attrName>
                                        </p:attrNameLst>
                                      </p:cBhvr>
                                      <p:to>
                                        <p:strVal val="visible"/>
                                      </p:to>
                                    </p:set>
                                    <p:animEffect transition="in" filter="wheel(1)">
                                      <p:cBhvr>
                                        <p:cTn id="49"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9" grpId="0"/>
      <p:bldP spid="45060" grpId="0"/>
      <p:bldP spid="45061" grpId="0"/>
      <p:bldP spid="450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84"/>
          <p:cNvGrpSpPr/>
          <p:nvPr/>
        </p:nvGrpSpPr>
        <p:grpSpPr bwMode="auto">
          <a:xfrm>
            <a:off x="266700" y="703263"/>
            <a:ext cx="2809875" cy="731837"/>
            <a:chOff x="4762500" y="1227873"/>
            <a:chExt cx="3152775" cy="820002"/>
          </a:xfrm>
        </p:grpSpPr>
        <p:sp>
          <p:nvSpPr>
            <p:cNvPr id="39" name="圆角矩形 38"/>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9474" name="组合 73"/>
            <p:cNvGrpSpPr/>
            <p:nvPr/>
          </p:nvGrpSpPr>
          <p:grpSpPr bwMode="auto">
            <a:xfrm rot="0">
              <a:off x="4897451" y="1300979"/>
              <a:ext cx="515326" cy="672163"/>
              <a:chOff x="10325100" y="303213"/>
              <a:chExt cx="912815" cy="1190625"/>
            </a:xfrm>
          </p:grpSpPr>
          <p:sp>
            <p:nvSpPr>
              <p:cNvPr id="19476"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19477"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19478"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19479"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19480"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19481"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19482"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19483"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19484"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19458" name="文本框 85"/>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新知讲解</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19459" name="Text Box 4"/>
          <p:cNvSpPr txBox="1">
            <a:spLocks noChangeArrowheads="1"/>
          </p:cNvSpPr>
          <p:nvPr/>
        </p:nvSpPr>
        <p:spPr bwMode="auto">
          <a:xfrm>
            <a:off x="468313" y="1525588"/>
            <a:ext cx="8070850" cy="933450"/>
          </a:xfrm>
          <a:prstGeom prst="rect">
            <a:avLst/>
          </a:prstGeom>
          <a:noFill/>
          <a:ln w="9525">
            <a:noFill/>
            <a:miter lim="800000"/>
          </a:ln>
        </p:spPr>
        <p:txBody>
          <a:bodyPr>
            <a:spAutoFit/>
          </a:bodyPr>
          <a:lstStyle/>
          <a:p>
            <a:pPr>
              <a:lnSpc>
                <a:spcPct val="115000"/>
              </a:lnSpc>
              <a:spcBef>
                <a:spcPct val="5000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例1 已知:如图</a:t>
            </a:r>
            <a:r>
              <a:rPr lang="en-US" altLang="zh-CN" sz="2400" b="1">
                <a:latin typeface="微软雅黑" panose="020B0503020204020204" pitchFamily="34" charset="-122"/>
                <a:ea typeface="微软雅黑" panose="020B0503020204020204" pitchFamily="34" charset="-122"/>
              </a:rPr>
              <a:t>A</a:t>
            </a:r>
            <a:r>
              <a:rPr lang="zh-CN" altLang="en-US" sz="2400" b="1">
                <a:latin typeface="微软雅黑" panose="020B0503020204020204" pitchFamily="34" charset="-122"/>
                <a:ea typeface="微软雅黑" panose="020B0503020204020204" pitchFamily="34" charset="-122"/>
              </a:rPr>
              <a:t>是⊙</a:t>
            </a:r>
            <a:r>
              <a:rPr lang="en-US" altLang="zh-CN" sz="2400" b="1">
                <a:latin typeface="微软雅黑" panose="020B0503020204020204" pitchFamily="34" charset="-122"/>
                <a:ea typeface="微软雅黑" panose="020B0503020204020204" pitchFamily="34" charset="-122"/>
              </a:rPr>
              <a:t>O</a:t>
            </a:r>
            <a:r>
              <a:rPr lang="zh-CN" altLang="en-US" sz="2400" b="1">
                <a:latin typeface="微软雅黑" panose="020B0503020204020204" pitchFamily="34" charset="-122"/>
                <a:ea typeface="微软雅黑" panose="020B0503020204020204" pitchFamily="34" charset="-122"/>
              </a:rPr>
              <a:t>外一点,</a:t>
            </a:r>
            <a:r>
              <a:rPr lang="en-US" altLang="zh-CN" sz="2400" b="1">
                <a:latin typeface="微软雅黑" panose="020B0503020204020204" pitchFamily="34" charset="-122"/>
                <a:ea typeface="微软雅黑" panose="020B0503020204020204" pitchFamily="34" charset="-122"/>
              </a:rPr>
              <a:t>AO</a:t>
            </a:r>
            <a:r>
              <a:rPr lang="zh-CN" altLang="en-US" sz="2400" b="1">
                <a:latin typeface="微软雅黑" panose="020B0503020204020204" pitchFamily="34" charset="-122"/>
                <a:ea typeface="微软雅黑" panose="020B0503020204020204" pitchFamily="34" charset="-122"/>
              </a:rPr>
              <a:t>的延长线交</a:t>
            </a:r>
            <a:r>
              <a:rPr lang="en-US" altLang="zh-CN" sz="2400" b="1">
                <a:latin typeface="微软雅黑" panose="020B0503020204020204" pitchFamily="34" charset="-122"/>
                <a:ea typeface="微软雅黑" panose="020B0503020204020204" pitchFamily="34" charset="-122"/>
              </a:rPr>
              <a:t>⊙O</a:t>
            </a:r>
            <a:r>
              <a:rPr lang="zh-CN" altLang="en-US" sz="2400" b="1">
                <a:latin typeface="微软雅黑" panose="020B0503020204020204" pitchFamily="34" charset="-122"/>
                <a:ea typeface="微软雅黑" panose="020B0503020204020204" pitchFamily="34" charset="-122"/>
              </a:rPr>
              <a:t>于点</a:t>
            </a:r>
            <a:r>
              <a:rPr lang="en-US" altLang="zh-CN" sz="2400" b="1">
                <a:latin typeface="微软雅黑" panose="020B0503020204020204" pitchFamily="34" charset="-122"/>
                <a:ea typeface="微软雅黑" panose="020B0503020204020204" pitchFamily="34" charset="-122"/>
              </a:rPr>
              <a:t>C,</a:t>
            </a:r>
            <a:r>
              <a:rPr lang="zh-CN" altLang="en-US" sz="2400" b="1">
                <a:latin typeface="微软雅黑" panose="020B0503020204020204" pitchFamily="34" charset="-122"/>
                <a:ea typeface="微软雅黑" panose="020B0503020204020204" pitchFamily="34" charset="-122"/>
              </a:rPr>
              <a:t>点</a:t>
            </a:r>
            <a:r>
              <a:rPr lang="en-US" altLang="zh-CN" sz="2400" b="1">
                <a:latin typeface="微软雅黑" panose="020B0503020204020204" pitchFamily="34" charset="-122"/>
                <a:ea typeface="微软雅黑" panose="020B0503020204020204" pitchFamily="34" charset="-122"/>
              </a:rPr>
              <a:t>B</a:t>
            </a:r>
            <a:r>
              <a:rPr lang="zh-CN" altLang="en-US" sz="2400" b="1">
                <a:latin typeface="微软雅黑" panose="020B0503020204020204" pitchFamily="34" charset="-122"/>
                <a:ea typeface="微软雅黑" panose="020B0503020204020204" pitchFamily="34" charset="-122"/>
              </a:rPr>
              <a:t>在圆上,且</a:t>
            </a:r>
            <a:r>
              <a:rPr lang="en-US" altLang="zh-CN" sz="2400" b="1">
                <a:latin typeface="微软雅黑" panose="020B0503020204020204" pitchFamily="34" charset="-122"/>
                <a:ea typeface="微软雅黑" panose="020B0503020204020204" pitchFamily="34" charset="-122"/>
              </a:rPr>
              <a:t>AB=BC,∠A=30°.</a:t>
            </a:r>
            <a:r>
              <a:rPr lang="zh-CN" altLang="en-US" sz="2400" b="1">
                <a:latin typeface="微软雅黑" panose="020B0503020204020204" pitchFamily="34" charset="-122"/>
                <a:ea typeface="微软雅黑" panose="020B0503020204020204" pitchFamily="34" charset="-122"/>
              </a:rPr>
              <a:t>求证:直线</a:t>
            </a:r>
            <a:r>
              <a:rPr lang="en-US" altLang="zh-CN" sz="2400" b="1">
                <a:latin typeface="微软雅黑" panose="020B0503020204020204" pitchFamily="34" charset="-122"/>
                <a:ea typeface="微软雅黑" panose="020B0503020204020204" pitchFamily="34" charset="-122"/>
              </a:rPr>
              <a:t>AB</a:t>
            </a:r>
            <a:r>
              <a:rPr lang="zh-CN" altLang="en-US" sz="2400" b="1">
                <a:latin typeface="微软雅黑" panose="020B0503020204020204" pitchFamily="34" charset="-122"/>
                <a:ea typeface="微软雅黑" panose="020B0503020204020204" pitchFamily="34" charset="-122"/>
              </a:rPr>
              <a:t>是⊙</a:t>
            </a:r>
            <a:r>
              <a:rPr lang="en-US" altLang="zh-CN" sz="2400" b="1">
                <a:latin typeface="微软雅黑" panose="020B0503020204020204" pitchFamily="34" charset="-122"/>
                <a:ea typeface="微软雅黑" panose="020B0503020204020204" pitchFamily="34" charset="-122"/>
              </a:rPr>
              <a:t>O</a:t>
            </a:r>
            <a:r>
              <a:rPr lang="zh-CN" altLang="en-US" sz="2400" b="1">
                <a:latin typeface="微软雅黑" panose="020B0503020204020204" pitchFamily="34" charset="-122"/>
                <a:ea typeface="微软雅黑" panose="020B0503020204020204" pitchFamily="34" charset="-122"/>
              </a:rPr>
              <a:t>的切线</a:t>
            </a:r>
            <a:r>
              <a:rPr lang="en-US" altLang="zh-CN" sz="2400" b="1">
                <a:latin typeface="微软雅黑" panose="020B0503020204020204" pitchFamily="34" charset="-122"/>
                <a:ea typeface="微软雅黑" panose="020B0503020204020204" pitchFamily="34" charset="-122"/>
              </a:rPr>
              <a:t>.</a:t>
            </a:r>
            <a:endParaRPr lang="en-US" altLang="zh-CN" sz="2400" b="1">
              <a:latin typeface="微软雅黑" panose="020B0503020204020204" pitchFamily="34" charset="-122"/>
              <a:ea typeface="微软雅黑" panose="020B0503020204020204" pitchFamily="34" charset="-122"/>
            </a:endParaRPr>
          </a:p>
        </p:txBody>
      </p:sp>
      <p:grpSp>
        <p:nvGrpSpPr>
          <p:cNvPr id="19460" name="Group 33"/>
          <p:cNvGrpSpPr/>
          <p:nvPr/>
        </p:nvGrpSpPr>
        <p:grpSpPr bwMode="auto">
          <a:xfrm>
            <a:off x="5605463" y="2454275"/>
            <a:ext cx="3613150" cy="2146300"/>
            <a:chOff x="3146" y="845"/>
            <a:chExt cx="2276" cy="1352"/>
          </a:xfrm>
        </p:grpSpPr>
        <p:sp>
          <p:nvSpPr>
            <p:cNvPr id="19463" name="Oval 5"/>
            <p:cNvSpPr>
              <a:spLocks noChangeArrowheads="1"/>
            </p:cNvSpPr>
            <p:nvPr/>
          </p:nvSpPr>
          <p:spPr bwMode="auto">
            <a:xfrm>
              <a:off x="3434" y="1045"/>
              <a:ext cx="1152" cy="1152"/>
            </a:xfrm>
            <a:prstGeom prst="ellipse">
              <a:avLst/>
            </a:prstGeom>
            <a:noFill/>
            <a:ln w="28575">
              <a:solidFill>
                <a:schemeClr val="tx1"/>
              </a:solidFill>
              <a:miter lim="800000"/>
            </a:ln>
          </p:spPr>
          <p:txBody>
            <a:bodyPr wrap="none" anchor="ctr"/>
            <a:lstStyle/>
            <a:p>
              <a:pPr>
                <a:lnSpc>
                  <a:spcPct val="115000"/>
                </a:lnSpc>
                <a:buFont typeface="Arial" panose="020B0604020202020204" pitchFamily="34" charset="0"/>
                <a:buNone/>
              </a:pPr>
              <a:endParaRPr lang="zh-CN" altLang="en-US" sz="2400">
                <a:latin typeface="微软雅黑" panose="020B0503020204020204" pitchFamily="34" charset="-122"/>
                <a:ea typeface="微软雅黑" panose="020B0503020204020204" pitchFamily="34" charset="-122"/>
              </a:endParaRPr>
            </a:p>
          </p:txBody>
        </p:sp>
        <p:sp>
          <p:nvSpPr>
            <p:cNvPr id="19464" name="Line 6"/>
            <p:cNvSpPr>
              <a:spLocks noChangeShapeType="1"/>
            </p:cNvSpPr>
            <p:nvPr/>
          </p:nvSpPr>
          <p:spPr bwMode="auto">
            <a:xfrm>
              <a:off x="3434" y="1621"/>
              <a:ext cx="1728" cy="0"/>
            </a:xfrm>
            <a:prstGeom prst="line">
              <a:avLst/>
            </a:prstGeom>
            <a:noFill/>
            <a:ln w="28575">
              <a:solidFill>
                <a:schemeClr val="tx1"/>
              </a:solidFill>
              <a:miter lim="800000"/>
            </a:ln>
          </p:spPr>
          <p:txBody>
            <a:bodyPr/>
            <a:lstStyle/>
            <a:p>
              <a:endParaRPr lang="zh-CN" altLang="en-US"/>
            </a:p>
          </p:txBody>
        </p:sp>
        <p:sp>
          <p:nvSpPr>
            <p:cNvPr id="19465" name="Line 7"/>
            <p:cNvSpPr>
              <a:spLocks noChangeShapeType="1"/>
            </p:cNvSpPr>
            <p:nvPr/>
          </p:nvSpPr>
          <p:spPr bwMode="auto">
            <a:xfrm flipV="1">
              <a:off x="3434" y="1093"/>
              <a:ext cx="816" cy="528"/>
            </a:xfrm>
            <a:prstGeom prst="line">
              <a:avLst/>
            </a:prstGeom>
            <a:noFill/>
            <a:ln w="28575">
              <a:solidFill>
                <a:schemeClr val="tx1"/>
              </a:solidFill>
              <a:miter lim="800000"/>
            </a:ln>
          </p:spPr>
          <p:txBody>
            <a:bodyPr rot="10800000"/>
            <a:lstStyle/>
            <a:p>
              <a:endParaRPr lang="zh-CN" altLang="en-US"/>
            </a:p>
          </p:txBody>
        </p:sp>
        <p:sp>
          <p:nvSpPr>
            <p:cNvPr id="19466" name="Line 8"/>
            <p:cNvSpPr>
              <a:spLocks noChangeShapeType="1"/>
            </p:cNvSpPr>
            <p:nvPr/>
          </p:nvSpPr>
          <p:spPr bwMode="auto">
            <a:xfrm flipH="1" flipV="1">
              <a:off x="4250" y="1093"/>
              <a:ext cx="912" cy="528"/>
            </a:xfrm>
            <a:prstGeom prst="line">
              <a:avLst/>
            </a:prstGeom>
            <a:noFill/>
            <a:ln w="28575">
              <a:solidFill>
                <a:schemeClr val="tx1"/>
              </a:solidFill>
              <a:miter lim="800000"/>
            </a:ln>
          </p:spPr>
          <p:txBody>
            <a:bodyPr rot="10800000"/>
            <a:lstStyle/>
            <a:p>
              <a:endParaRPr lang="zh-CN" altLang="en-US"/>
            </a:p>
          </p:txBody>
        </p:sp>
        <p:sp>
          <p:nvSpPr>
            <p:cNvPr id="19467" name="Rectangle 9"/>
            <p:cNvSpPr>
              <a:spLocks noChangeArrowheads="1"/>
            </p:cNvSpPr>
            <p:nvPr/>
          </p:nvSpPr>
          <p:spPr bwMode="auto">
            <a:xfrm>
              <a:off x="5162" y="1517"/>
              <a:ext cx="260" cy="323"/>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A</a:t>
              </a:r>
              <a:endParaRPr lang="zh-CN" altLang="en-US" sz="2400" b="1">
                <a:latin typeface="微软雅黑" panose="020B0503020204020204" pitchFamily="34" charset="-122"/>
                <a:ea typeface="微软雅黑" panose="020B0503020204020204" pitchFamily="34" charset="-122"/>
              </a:endParaRPr>
            </a:p>
          </p:txBody>
        </p:sp>
        <p:sp>
          <p:nvSpPr>
            <p:cNvPr id="19468" name="Rectangle 10"/>
            <p:cNvSpPr>
              <a:spLocks noChangeArrowheads="1"/>
            </p:cNvSpPr>
            <p:nvPr/>
          </p:nvSpPr>
          <p:spPr bwMode="auto">
            <a:xfrm>
              <a:off x="4202" y="845"/>
              <a:ext cx="247" cy="323"/>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B</a:t>
              </a:r>
              <a:endParaRPr lang="zh-CN" altLang="en-US" sz="2400" b="1">
                <a:latin typeface="微软雅黑" panose="020B0503020204020204" pitchFamily="34" charset="-122"/>
                <a:ea typeface="微软雅黑" panose="020B0503020204020204" pitchFamily="34" charset="-122"/>
              </a:endParaRPr>
            </a:p>
          </p:txBody>
        </p:sp>
        <p:sp>
          <p:nvSpPr>
            <p:cNvPr id="19469" name="Rectangle 11"/>
            <p:cNvSpPr>
              <a:spLocks noChangeArrowheads="1"/>
            </p:cNvSpPr>
            <p:nvPr/>
          </p:nvSpPr>
          <p:spPr bwMode="auto">
            <a:xfrm>
              <a:off x="3146" y="1517"/>
              <a:ext cx="245" cy="323"/>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C</a:t>
              </a:r>
              <a:endParaRPr lang="zh-CN" altLang="en-US" sz="2400" b="1">
                <a:latin typeface="微软雅黑" panose="020B0503020204020204" pitchFamily="34" charset="-122"/>
                <a:ea typeface="微软雅黑" panose="020B0503020204020204" pitchFamily="34" charset="-122"/>
              </a:endParaRPr>
            </a:p>
          </p:txBody>
        </p:sp>
        <p:sp>
          <p:nvSpPr>
            <p:cNvPr id="19470" name="Oval 12"/>
            <p:cNvSpPr>
              <a:spLocks noChangeArrowheads="1"/>
            </p:cNvSpPr>
            <p:nvPr/>
          </p:nvSpPr>
          <p:spPr bwMode="auto">
            <a:xfrm>
              <a:off x="4010" y="1597"/>
              <a:ext cx="48" cy="48"/>
            </a:xfrm>
            <a:prstGeom prst="ellipse">
              <a:avLst/>
            </a:prstGeom>
            <a:solidFill>
              <a:schemeClr val="tx1"/>
            </a:solidFill>
            <a:ln w="9525">
              <a:solidFill>
                <a:schemeClr val="tx1"/>
              </a:solidFill>
              <a:miter lim="800000"/>
            </a:ln>
          </p:spPr>
          <p:txBody>
            <a:bodyPr wrap="none" anchor="ctr"/>
            <a:lstStyle/>
            <a:p>
              <a:pPr>
                <a:lnSpc>
                  <a:spcPct val="115000"/>
                </a:lnSpc>
                <a:buFont typeface="Arial" panose="020B0604020202020204" pitchFamily="34" charset="0"/>
                <a:buNone/>
              </a:pPr>
              <a:endParaRPr lang="zh-CN" altLang="en-US" sz="2400">
                <a:latin typeface="微软雅黑" panose="020B0503020204020204" pitchFamily="34" charset="-122"/>
                <a:ea typeface="微软雅黑" panose="020B0503020204020204" pitchFamily="34" charset="-122"/>
              </a:endParaRPr>
            </a:p>
          </p:txBody>
        </p:sp>
        <p:sp>
          <p:nvSpPr>
            <p:cNvPr id="19471" name="Rectangle 14"/>
            <p:cNvSpPr>
              <a:spLocks noChangeArrowheads="1"/>
            </p:cNvSpPr>
            <p:nvPr/>
          </p:nvSpPr>
          <p:spPr bwMode="auto">
            <a:xfrm>
              <a:off x="3914" y="1613"/>
              <a:ext cx="273" cy="323"/>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O</a:t>
              </a:r>
              <a:endParaRPr lang="zh-CN" altLang="en-US" sz="2400" b="1">
                <a:latin typeface="微软雅黑" panose="020B0503020204020204" pitchFamily="34" charset="-122"/>
                <a:ea typeface="微软雅黑" panose="020B0503020204020204" pitchFamily="34" charset="-122"/>
              </a:endParaRPr>
            </a:p>
          </p:txBody>
        </p:sp>
      </p:grpSp>
      <p:sp>
        <p:nvSpPr>
          <p:cNvPr id="11279" name="Line 15"/>
          <p:cNvSpPr>
            <a:spLocks noChangeShapeType="1"/>
          </p:cNvSpPr>
          <p:nvPr/>
        </p:nvSpPr>
        <p:spPr bwMode="auto">
          <a:xfrm flipH="1">
            <a:off x="7013575" y="2889250"/>
            <a:ext cx="304800" cy="838200"/>
          </a:xfrm>
          <a:prstGeom prst="line">
            <a:avLst/>
          </a:prstGeom>
          <a:noFill/>
          <a:ln w="38100">
            <a:solidFill>
              <a:schemeClr val="hlink"/>
            </a:solidFill>
            <a:prstDash val="dash"/>
            <a:miter lim="800000"/>
          </a:ln>
        </p:spPr>
        <p:txBody>
          <a:bodyPr/>
          <a:lstStyle/>
          <a:p>
            <a:endParaRPr lang="zh-CN" altLang="en-US"/>
          </a:p>
        </p:txBody>
      </p:sp>
      <p:sp>
        <p:nvSpPr>
          <p:cNvPr id="26661" name="Rectangle 37"/>
          <p:cNvSpPr>
            <a:spLocks noChangeArrowheads="1"/>
          </p:cNvSpPr>
          <p:nvPr/>
        </p:nvSpPr>
        <p:spPr bwMode="auto">
          <a:xfrm>
            <a:off x="652463" y="2863850"/>
            <a:ext cx="4854575" cy="3457575"/>
          </a:xfrm>
          <a:prstGeom prst="rect">
            <a:avLst/>
          </a:prstGeom>
          <a:noFill/>
          <a:ln w="9525">
            <a:noFill/>
            <a:miter lim="800000"/>
          </a:ln>
        </p:spPr>
        <p:txBody>
          <a:bodyPr anchor="ctr">
            <a:spAutoFit/>
          </a:bodyPr>
          <a:lstStyle/>
          <a:p>
            <a:pPr>
              <a:lnSpc>
                <a:spcPct val="115000"/>
              </a:lnSpc>
            </a:pPr>
            <a:r>
              <a:rPr lang="zh-CN" altLang="en-US" sz="2400" b="1">
                <a:solidFill>
                  <a:srgbClr val="FF2D2D"/>
                </a:solidFill>
                <a:latin typeface="微软雅黑" panose="020B0503020204020204" pitchFamily="34" charset="-122"/>
                <a:ea typeface="微软雅黑" panose="020B0503020204020204" pitchFamily="34" charset="-122"/>
              </a:rPr>
              <a:t>分析：</a:t>
            </a:r>
            <a:r>
              <a:rPr lang="zh-CN" altLang="en-US" sz="2400" b="1">
                <a:solidFill>
                  <a:schemeClr val="hlink"/>
                </a:solidFill>
                <a:latin typeface="微软雅黑" panose="020B0503020204020204" pitchFamily="34" charset="-122"/>
                <a:ea typeface="微软雅黑" panose="020B0503020204020204" pitchFamily="34" charset="-122"/>
              </a:rPr>
              <a:t>连接</a:t>
            </a:r>
            <a:r>
              <a:rPr lang="en-US" altLang="zh-CN" sz="2400" b="1">
                <a:solidFill>
                  <a:schemeClr val="hlink"/>
                </a:solidFill>
                <a:latin typeface="微软雅黑" panose="020B0503020204020204" pitchFamily="34" charset="-122"/>
                <a:ea typeface="微软雅黑" panose="020B0503020204020204" pitchFamily="34" charset="-122"/>
              </a:rPr>
              <a:t>OB</a:t>
            </a:r>
            <a:r>
              <a:rPr lang="zh-CN" altLang="en-US" sz="2400" b="1">
                <a:solidFill>
                  <a:schemeClr val="hlink"/>
                </a:solidFill>
                <a:latin typeface="微软雅黑" panose="020B0503020204020204" pitchFamily="34" charset="-122"/>
                <a:ea typeface="微软雅黑" panose="020B0503020204020204" pitchFamily="34" charset="-122"/>
              </a:rPr>
              <a:t>，由</a:t>
            </a:r>
            <a:r>
              <a:rPr lang="en-US" altLang="zh-CN" sz="2400" b="1">
                <a:solidFill>
                  <a:schemeClr val="hlink"/>
                </a:solidFill>
                <a:latin typeface="微软雅黑" panose="020B0503020204020204" pitchFamily="34" charset="-122"/>
                <a:ea typeface="微软雅黑" panose="020B0503020204020204" pitchFamily="34" charset="-122"/>
              </a:rPr>
              <a:t>AB=BC</a:t>
            </a:r>
            <a:r>
              <a:rPr lang="zh-CN" altLang="en-US" sz="2400" b="1">
                <a:solidFill>
                  <a:schemeClr val="hlink"/>
                </a:solidFill>
                <a:latin typeface="微软雅黑" panose="020B0503020204020204" pitchFamily="34" charset="-122"/>
                <a:ea typeface="微软雅黑" panose="020B0503020204020204" pitchFamily="34" charset="-122"/>
              </a:rPr>
              <a:t>，利用”等边对等角”得到∠</a:t>
            </a:r>
            <a:r>
              <a:rPr lang="en-US" altLang="zh-CN" sz="2400" b="1">
                <a:solidFill>
                  <a:schemeClr val="hlink"/>
                </a:solidFill>
                <a:latin typeface="微软雅黑" panose="020B0503020204020204" pitchFamily="34" charset="-122"/>
                <a:ea typeface="微软雅黑" panose="020B0503020204020204" pitchFamily="34" charset="-122"/>
              </a:rPr>
              <a:t>A=∠C=30°</a:t>
            </a:r>
            <a:r>
              <a:rPr lang="zh-CN" altLang="en-US" sz="2400" b="1">
                <a:solidFill>
                  <a:schemeClr val="hlink"/>
                </a:solidFill>
                <a:latin typeface="微软雅黑" panose="020B0503020204020204" pitchFamily="34" charset="-122"/>
                <a:ea typeface="微软雅黑" panose="020B0503020204020204" pitchFamily="34" charset="-122"/>
              </a:rPr>
              <a:t>，再由</a:t>
            </a:r>
            <a:r>
              <a:rPr lang="en-US" altLang="zh-CN" sz="2400" b="1">
                <a:solidFill>
                  <a:schemeClr val="hlink"/>
                </a:solidFill>
                <a:latin typeface="微软雅黑" panose="020B0503020204020204" pitchFamily="34" charset="-122"/>
                <a:ea typeface="微软雅黑" panose="020B0503020204020204" pitchFamily="34" charset="-122"/>
              </a:rPr>
              <a:t>OB=OC</a:t>
            </a:r>
            <a:r>
              <a:rPr lang="zh-CN" altLang="en-US" sz="2400" b="1">
                <a:solidFill>
                  <a:schemeClr val="hlink"/>
                </a:solidFill>
                <a:latin typeface="微软雅黑" panose="020B0503020204020204" pitchFamily="34" charset="-122"/>
                <a:ea typeface="微软雅黑" panose="020B0503020204020204" pitchFamily="34" charset="-122"/>
              </a:rPr>
              <a:t>，利用”等边对等角”得到∠</a:t>
            </a:r>
            <a:r>
              <a:rPr lang="en-US" altLang="zh-CN" sz="2400" b="1">
                <a:solidFill>
                  <a:schemeClr val="hlink"/>
                </a:solidFill>
                <a:latin typeface="微软雅黑" panose="020B0503020204020204" pitchFamily="34" charset="-122"/>
                <a:ea typeface="微软雅黑" panose="020B0503020204020204" pitchFamily="34" charset="-122"/>
              </a:rPr>
              <a:t>OBC=30°</a:t>
            </a:r>
            <a:r>
              <a:rPr lang="zh-CN" altLang="en-US" sz="2400" b="1">
                <a:solidFill>
                  <a:schemeClr val="hlink"/>
                </a:solidFill>
                <a:latin typeface="微软雅黑" panose="020B0503020204020204" pitchFamily="34" charset="-122"/>
                <a:ea typeface="微软雅黑" panose="020B0503020204020204" pitchFamily="34" charset="-122"/>
              </a:rPr>
              <a:t>，利用外角的性质得到∠</a:t>
            </a:r>
            <a:r>
              <a:rPr lang="en-US" altLang="zh-CN" sz="2400" b="1">
                <a:solidFill>
                  <a:schemeClr val="hlink"/>
                </a:solidFill>
                <a:latin typeface="微软雅黑" panose="020B0503020204020204" pitchFamily="34" charset="-122"/>
                <a:ea typeface="微软雅黑" panose="020B0503020204020204" pitchFamily="34" charset="-122"/>
              </a:rPr>
              <a:t>AOB=60°</a:t>
            </a:r>
            <a:r>
              <a:rPr lang="zh-CN" altLang="en-US" sz="2400" b="1">
                <a:solidFill>
                  <a:schemeClr val="hlink"/>
                </a:solidFill>
                <a:latin typeface="微软雅黑" panose="020B0503020204020204" pitchFamily="34" charset="-122"/>
                <a:ea typeface="微软雅黑" panose="020B0503020204020204" pitchFamily="34" charset="-122"/>
              </a:rPr>
              <a:t>，在三角形</a:t>
            </a:r>
            <a:r>
              <a:rPr lang="en-US" altLang="zh-CN" sz="2400" b="1">
                <a:solidFill>
                  <a:schemeClr val="hlink"/>
                </a:solidFill>
                <a:latin typeface="微软雅黑" panose="020B0503020204020204" pitchFamily="34" charset="-122"/>
                <a:ea typeface="微软雅黑" panose="020B0503020204020204" pitchFamily="34" charset="-122"/>
              </a:rPr>
              <a:t>AOB</a:t>
            </a:r>
            <a:r>
              <a:rPr lang="zh-CN" altLang="en-US" sz="2400" b="1">
                <a:solidFill>
                  <a:schemeClr val="hlink"/>
                </a:solidFill>
                <a:latin typeface="微软雅黑" panose="020B0503020204020204" pitchFamily="34" charset="-122"/>
                <a:ea typeface="微软雅黑" panose="020B0503020204020204" pitchFamily="34" charset="-122"/>
              </a:rPr>
              <a:t>中，利用内角和定理得到∠</a:t>
            </a:r>
            <a:r>
              <a:rPr lang="en-US" altLang="zh-CN" sz="2400" b="1">
                <a:solidFill>
                  <a:schemeClr val="hlink"/>
                </a:solidFill>
                <a:latin typeface="微软雅黑" panose="020B0503020204020204" pitchFamily="34" charset="-122"/>
                <a:ea typeface="微软雅黑" panose="020B0503020204020204" pitchFamily="34" charset="-122"/>
              </a:rPr>
              <a:t>ABO</a:t>
            </a:r>
            <a:r>
              <a:rPr lang="zh-CN" altLang="en-US" sz="2400" b="1">
                <a:solidFill>
                  <a:schemeClr val="hlink"/>
                </a:solidFill>
                <a:latin typeface="微软雅黑" panose="020B0503020204020204" pitchFamily="34" charset="-122"/>
                <a:ea typeface="微软雅黑" panose="020B0503020204020204" pitchFamily="34" charset="-122"/>
              </a:rPr>
              <a:t>为直角，即</a:t>
            </a:r>
            <a:r>
              <a:rPr lang="en-US" altLang="zh-CN" sz="2400" b="1">
                <a:solidFill>
                  <a:schemeClr val="hlink"/>
                </a:solidFill>
                <a:latin typeface="微软雅黑" panose="020B0503020204020204" pitchFamily="34" charset="-122"/>
                <a:ea typeface="微软雅黑" panose="020B0503020204020204" pitchFamily="34" charset="-122"/>
              </a:rPr>
              <a:t>AB</a:t>
            </a:r>
            <a:r>
              <a:rPr lang="zh-CN" altLang="en-US" sz="2400" b="1">
                <a:solidFill>
                  <a:schemeClr val="hlink"/>
                </a:solidFill>
                <a:latin typeface="微软雅黑" panose="020B0503020204020204" pitchFamily="34" charset="-122"/>
                <a:ea typeface="微软雅黑" panose="020B0503020204020204" pitchFamily="34" charset="-122"/>
              </a:rPr>
              <a:t>垂直与</a:t>
            </a:r>
            <a:r>
              <a:rPr lang="en-US" altLang="zh-CN" sz="2400" b="1">
                <a:solidFill>
                  <a:schemeClr val="hlink"/>
                </a:solidFill>
                <a:latin typeface="微软雅黑" panose="020B0503020204020204" pitchFamily="34" charset="-122"/>
                <a:ea typeface="微软雅黑" panose="020B0503020204020204" pitchFamily="34" charset="-122"/>
              </a:rPr>
              <a:t>OB</a:t>
            </a:r>
            <a:r>
              <a:rPr lang="zh-CN" altLang="en-US" sz="2400" b="1">
                <a:solidFill>
                  <a:schemeClr val="hlink"/>
                </a:solidFill>
                <a:latin typeface="微软雅黑" panose="020B0503020204020204" pitchFamily="34" charset="-122"/>
                <a:ea typeface="微软雅黑" panose="020B0503020204020204" pitchFamily="34" charset="-122"/>
              </a:rPr>
              <a:t>，即可得证．</a:t>
            </a:r>
            <a:endParaRPr lang="zh-CN" altLang="en-US" sz="2400" b="1">
              <a:solidFill>
                <a:schemeClr val="hlink"/>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1279"/>
                                        </p:tgtEl>
                                        <p:attrNameLst>
                                          <p:attrName>style.visibility</p:attrName>
                                        </p:attrNameLst>
                                      </p:cBhvr>
                                      <p:to>
                                        <p:strVal val="visible"/>
                                      </p:to>
                                    </p:set>
                                    <p:animEffect transition="in" filter="barn(outHorizontal)">
                                      <p:cBhvr>
                                        <p:cTn id="7" dur="500"/>
                                        <p:tgtEl>
                                          <p:spTgt spid="1127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61"/>
                                        </p:tgtEl>
                                        <p:attrNameLst>
                                          <p:attrName>style.visibility</p:attrName>
                                        </p:attrNameLst>
                                      </p:cBhvr>
                                      <p:to>
                                        <p:strVal val="visible"/>
                                      </p:to>
                                    </p:set>
                                    <p:animEffect transition="in" filter="checkerboard(across)">
                                      <p:cBhvr>
                                        <p:cTn id="12" dur="500"/>
                                        <p:tgtEl>
                                          <p:spTgt spid="26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9" grpId="0" animBg="1"/>
      <p:bldP spid="266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组合 84"/>
          <p:cNvGrpSpPr/>
          <p:nvPr/>
        </p:nvGrpSpPr>
        <p:grpSpPr bwMode="auto">
          <a:xfrm>
            <a:off x="266700" y="703263"/>
            <a:ext cx="2809875" cy="731837"/>
            <a:chOff x="4762500" y="1227873"/>
            <a:chExt cx="3152775" cy="820002"/>
          </a:xfrm>
        </p:grpSpPr>
        <p:sp>
          <p:nvSpPr>
            <p:cNvPr id="39" name="圆角矩形 38"/>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0504" name="组合 73"/>
            <p:cNvGrpSpPr/>
            <p:nvPr/>
          </p:nvGrpSpPr>
          <p:grpSpPr bwMode="auto">
            <a:xfrm rot="0">
              <a:off x="4897451" y="1300979"/>
              <a:ext cx="515326" cy="672163"/>
              <a:chOff x="10325100" y="303213"/>
              <a:chExt cx="912815" cy="1190625"/>
            </a:xfrm>
          </p:grpSpPr>
          <p:sp>
            <p:nvSpPr>
              <p:cNvPr id="20506"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20507"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20508"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20509"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20510"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20511"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20512"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20513"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20514"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20482" name="文本框 85"/>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新知讲解</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11280" name="Text Box 16"/>
          <p:cNvSpPr txBox="1">
            <a:spLocks noChangeArrowheads="1"/>
          </p:cNvSpPr>
          <p:nvPr/>
        </p:nvSpPr>
        <p:spPr bwMode="auto">
          <a:xfrm>
            <a:off x="731838" y="2760663"/>
            <a:ext cx="2743200" cy="512762"/>
          </a:xfrm>
          <a:prstGeom prst="rect">
            <a:avLst/>
          </a:prstGeom>
          <a:noFill/>
          <a:ln w="9525">
            <a:noFill/>
            <a:miter lim="800000"/>
          </a:ln>
        </p:spPr>
        <p:txBody>
          <a:bodyPr>
            <a:spAutoFit/>
          </a:bodyPr>
          <a:lstStyle/>
          <a:p>
            <a:pPr>
              <a:lnSpc>
                <a:spcPct val="115000"/>
              </a:lnSpc>
              <a:spcBef>
                <a:spcPct val="50000"/>
              </a:spcBef>
              <a:buFont typeface="Arial" panose="020B0604020202020204" pitchFamily="34" charset="0"/>
              <a:buNone/>
            </a:pPr>
            <a:r>
              <a:rPr lang="zh-CN" altLang="en-US" sz="2400" b="1">
                <a:solidFill>
                  <a:schemeClr val="hlink"/>
                </a:solidFill>
                <a:latin typeface="微软雅黑" panose="020B0503020204020204" pitchFamily="34" charset="-122"/>
                <a:ea typeface="微软雅黑" panose="020B0503020204020204" pitchFamily="34" charset="-122"/>
              </a:rPr>
              <a:t>证明：</a:t>
            </a:r>
            <a:r>
              <a:rPr lang="zh-CN" altLang="en-US" sz="2400" b="1">
                <a:solidFill>
                  <a:srgbClr val="FF2D2D"/>
                </a:solidFill>
                <a:latin typeface="微软雅黑" panose="020B0503020204020204" pitchFamily="34" charset="-122"/>
                <a:ea typeface="微软雅黑" panose="020B0503020204020204" pitchFamily="34" charset="-122"/>
              </a:rPr>
              <a:t>连结</a:t>
            </a:r>
            <a:r>
              <a:rPr lang="en-US" altLang="zh-CN" sz="2400" b="1">
                <a:solidFill>
                  <a:srgbClr val="FF2D2D"/>
                </a:solidFill>
                <a:latin typeface="微软雅黑" panose="020B0503020204020204" pitchFamily="34" charset="-122"/>
                <a:ea typeface="微软雅黑" panose="020B0503020204020204" pitchFamily="34" charset="-122"/>
              </a:rPr>
              <a:t>OB</a:t>
            </a:r>
            <a:endParaRPr lang="en-US" altLang="zh-CN" sz="2400" b="1">
              <a:solidFill>
                <a:srgbClr val="FF2D2D"/>
              </a:solidFill>
              <a:latin typeface="微软雅黑" panose="020B0503020204020204" pitchFamily="34" charset="-122"/>
              <a:ea typeface="微软雅黑" panose="020B0503020204020204" pitchFamily="34" charset="-122"/>
            </a:endParaRPr>
          </a:p>
        </p:txBody>
      </p:sp>
      <p:sp>
        <p:nvSpPr>
          <p:cNvPr id="11281" name="Text Box 17"/>
          <p:cNvSpPr txBox="1">
            <a:spLocks noChangeArrowheads="1"/>
          </p:cNvSpPr>
          <p:nvPr/>
        </p:nvSpPr>
        <p:spPr bwMode="auto">
          <a:xfrm>
            <a:off x="739775" y="3298825"/>
            <a:ext cx="4876800" cy="512763"/>
          </a:xfrm>
          <a:prstGeom prst="rect">
            <a:avLst/>
          </a:prstGeom>
          <a:noFill/>
          <a:ln w="9525">
            <a:noFill/>
            <a:miter lim="800000"/>
          </a:ln>
        </p:spPr>
        <p:txBody>
          <a:bodyPr>
            <a:spAutoFit/>
          </a:bodyPr>
          <a:lstStyle/>
          <a:p>
            <a:pPr>
              <a:lnSpc>
                <a:spcPct val="115000"/>
              </a:lnSpc>
              <a:spcBef>
                <a:spcPct val="50000"/>
              </a:spcBef>
              <a:buFont typeface="Arial" panose="020B0604020202020204" pitchFamily="34" charset="0"/>
              <a:buNone/>
            </a:pP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OB=OC，AB=BC，∠A=30°</a:t>
            </a:r>
            <a:endParaRPr lang="en-US" altLang="zh-CN" sz="2400" b="1">
              <a:solidFill>
                <a:srgbClr val="FF2D2D"/>
              </a:solidFill>
              <a:latin typeface="微软雅黑" panose="020B0503020204020204" pitchFamily="34" charset="-122"/>
              <a:ea typeface="微软雅黑" panose="020B0503020204020204" pitchFamily="34" charset="-122"/>
            </a:endParaRPr>
          </a:p>
        </p:txBody>
      </p:sp>
      <p:sp>
        <p:nvSpPr>
          <p:cNvPr id="11282" name="Text Box 18"/>
          <p:cNvSpPr txBox="1">
            <a:spLocks noChangeArrowheads="1"/>
          </p:cNvSpPr>
          <p:nvPr/>
        </p:nvSpPr>
        <p:spPr bwMode="auto">
          <a:xfrm>
            <a:off x="747713" y="3771900"/>
            <a:ext cx="3962400" cy="512763"/>
          </a:xfrm>
          <a:prstGeom prst="rect">
            <a:avLst/>
          </a:prstGeom>
          <a:noFill/>
          <a:ln w="9525">
            <a:noFill/>
            <a:miter lim="800000"/>
          </a:ln>
        </p:spPr>
        <p:txBody>
          <a:bodyPr>
            <a:spAutoFit/>
          </a:bodyPr>
          <a:lstStyle/>
          <a:p>
            <a:pPr>
              <a:lnSpc>
                <a:spcPct val="115000"/>
              </a:lnSpc>
              <a:spcBef>
                <a:spcPct val="50000"/>
              </a:spcBef>
              <a:buFont typeface="Arial" panose="020B0604020202020204" pitchFamily="34" charset="0"/>
              <a:buNone/>
            </a:pP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OBC=∠C=∠A=30°</a:t>
            </a:r>
            <a:endParaRPr lang="en-US" altLang="zh-CN" sz="2400" b="1">
              <a:solidFill>
                <a:srgbClr val="FF2D2D"/>
              </a:solidFill>
              <a:latin typeface="微软雅黑" panose="020B0503020204020204" pitchFamily="34" charset="-122"/>
              <a:ea typeface="微软雅黑" panose="020B0503020204020204" pitchFamily="34" charset="-122"/>
            </a:endParaRPr>
          </a:p>
        </p:txBody>
      </p:sp>
      <p:sp>
        <p:nvSpPr>
          <p:cNvPr id="11283" name="Text Box 19"/>
          <p:cNvSpPr txBox="1">
            <a:spLocks noChangeArrowheads="1"/>
          </p:cNvSpPr>
          <p:nvPr/>
        </p:nvSpPr>
        <p:spPr bwMode="auto">
          <a:xfrm>
            <a:off x="773113" y="4248150"/>
            <a:ext cx="4648200" cy="512763"/>
          </a:xfrm>
          <a:prstGeom prst="rect">
            <a:avLst/>
          </a:prstGeom>
          <a:noFill/>
          <a:ln w="9525">
            <a:noFill/>
            <a:miter lim="800000"/>
          </a:ln>
        </p:spPr>
        <p:txBody>
          <a:bodyPr>
            <a:spAutoFit/>
          </a:bodyPr>
          <a:lstStyle/>
          <a:p>
            <a:pPr>
              <a:lnSpc>
                <a:spcPct val="115000"/>
              </a:lnSpc>
              <a:spcBef>
                <a:spcPct val="50000"/>
              </a:spcBef>
              <a:buFont typeface="Arial" panose="020B0604020202020204" pitchFamily="34" charset="0"/>
              <a:buNone/>
            </a:pP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AOB=∠C+</a:t>
            </a: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OBC=60°</a:t>
            </a:r>
            <a:endParaRPr lang="en-US" altLang="zh-CN" sz="2400" b="1">
              <a:solidFill>
                <a:srgbClr val="FF2D2D"/>
              </a:solidFill>
              <a:latin typeface="微软雅黑" panose="020B0503020204020204" pitchFamily="34" charset="-122"/>
              <a:ea typeface="微软雅黑" panose="020B0503020204020204" pitchFamily="34" charset="-122"/>
            </a:endParaRPr>
          </a:p>
        </p:txBody>
      </p:sp>
      <p:sp>
        <p:nvSpPr>
          <p:cNvPr id="11284" name="Rectangle 20"/>
          <p:cNvSpPr>
            <a:spLocks noChangeArrowheads="1"/>
          </p:cNvSpPr>
          <p:nvPr/>
        </p:nvSpPr>
        <p:spPr bwMode="auto">
          <a:xfrm>
            <a:off x="720725" y="4759325"/>
            <a:ext cx="7562850" cy="512763"/>
          </a:xfrm>
          <a:prstGeom prst="rect">
            <a:avLst/>
          </a:prstGeom>
          <a:noFill/>
          <a:ln w="9525">
            <a:noFill/>
            <a:miter lim="800000"/>
          </a:ln>
        </p:spPr>
        <p:txBody>
          <a:bodyPr>
            <a:spAutoFit/>
          </a:bodyPr>
          <a:lstStyle/>
          <a:p>
            <a:pPr>
              <a:lnSpc>
                <a:spcPct val="115000"/>
              </a:lnSpc>
              <a:buFont typeface="Arial" panose="020B0604020202020204" pitchFamily="34" charset="0"/>
              <a:buNone/>
            </a:pP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ABO=180°-(</a:t>
            </a: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AOB+∠A)=180°-(60°+30°)=90°</a:t>
            </a:r>
            <a:endParaRPr lang="en-US" altLang="zh-CN" sz="2400" b="1">
              <a:solidFill>
                <a:srgbClr val="FF2D2D"/>
              </a:solidFill>
              <a:latin typeface="微软雅黑" panose="020B0503020204020204" pitchFamily="34" charset="-122"/>
              <a:ea typeface="微软雅黑" panose="020B0503020204020204" pitchFamily="34" charset="-122"/>
            </a:endParaRPr>
          </a:p>
        </p:txBody>
      </p:sp>
      <p:sp>
        <p:nvSpPr>
          <p:cNvPr id="11285" name="Rectangle 21"/>
          <p:cNvSpPr>
            <a:spLocks noChangeArrowheads="1"/>
          </p:cNvSpPr>
          <p:nvPr/>
        </p:nvSpPr>
        <p:spPr bwMode="auto">
          <a:xfrm>
            <a:off x="681038" y="5302250"/>
            <a:ext cx="1597025" cy="512763"/>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AB⊥OB</a:t>
            </a:r>
            <a:endParaRPr lang="en-US" altLang="zh-CN" sz="2400" b="1">
              <a:solidFill>
                <a:srgbClr val="FF2D2D"/>
              </a:solidFill>
              <a:latin typeface="微软雅黑" panose="020B0503020204020204" pitchFamily="34" charset="-122"/>
              <a:ea typeface="微软雅黑" panose="020B0503020204020204" pitchFamily="34" charset="-122"/>
            </a:endParaRPr>
          </a:p>
        </p:txBody>
      </p:sp>
      <p:sp>
        <p:nvSpPr>
          <p:cNvPr id="11286" name="Rectangle 22"/>
          <p:cNvSpPr>
            <a:spLocks noChangeArrowheads="1"/>
          </p:cNvSpPr>
          <p:nvPr/>
        </p:nvSpPr>
        <p:spPr bwMode="auto">
          <a:xfrm>
            <a:off x="687388" y="5827713"/>
            <a:ext cx="2608262" cy="512762"/>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2D2D"/>
                </a:solidFill>
                <a:latin typeface="微软雅黑" panose="020B0503020204020204" pitchFamily="34" charset="-122"/>
                <a:ea typeface="微软雅黑" panose="020B0503020204020204" pitchFamily="34" charset="-122"/>
              </a:rPr>
              <a:t>AB</a:t>
            </a:r>
            <a:r>
              <a:rPr lang="zh-CN" altLang="en-US" sz="2400" b="1">
                <a:solidFill>
                  <a:srgbClr val="FF2D2D"/>
                </a:solidFill>
                <a:latin typeface="微软雅黑" panose="020B0503020204020204" pitchFamily="34" charset="-122"/>
                <a:ea typeface="微软雅黑" panose="020B0503020204020204" pitchFamily="34" charset="-122"/>
              </a:rPr>
              <a:t>为⊙</a:t>
            </a:r>
            <a:r>
              <a:rPr lang="en-US" altLang="zh-CN" sz="2400" b="1">
                <a:solidFill>
                  <a:srgbClr val="FF2D2D"/>
                </a:solidFill>
                <a:latin typeface="微软雅黑" panose="020B0503020204020204" pitchFamily="34" charset="-122"/>
                <a:ea typeface="微软雅黑" panose="020B0503020204020204" pitchFamily="34" charset="-122"/>
              </a:rPr>
              <a:t>O</a:t>
            </a:r>
            <a:r>
              <a:rPr lang="zh-CN" altLang="en-US" sz="2400" b="1">
                <a:solidFill>
                  <a:srgbClr val="FF2D2D"/>
                </a:solidFill>
                <a:latin typeface="微软雅黑" panose="020B0503020204020204" pitchFamily="34" charset="-122"/>
                <a:ea typeface="微软雅黑" panose="020B0503020204020204" pitchFamily="34" charset="-122"/>
              </a:rPr>
              <a:t>的切线</a:t>
            </a:r>
            <a:endParaRPr lang="zh-CN" altLang="en-US" sz="2400" b="1">
              <a:solidFill>
                <a:srgbClr val="FF2D2D"/>
              </a:solidFill>
              <a:latin typeface="微软雅黑" panose="020B0503020204020204" pitchFamily="34" charset="-122"/>
              <a:ea typeface="微软雅黑" panose="020B0503020204020204" pitchFamily="34" charset="-122"/>
            </a:endParaRPr>
          </a:p>
        </p:txBody>
      </p:sp>
      <p:grpSp>
        <p:nvGrpSpPr>
          <p:cNvPr id="20490" name="Group 33"/>
          <p:cNvGrpSpPr/>
          <p:nvPr/>
        </p:nvGrpSpPr>
        <p:grpSpPr bwMode="auto">
          <a:xfrm>
            <a:off x="5530850" y="2295525"/>
            <a:ext cx="3613150" cy="2146300"/>
            <a:chOff x="3146" y="845"/>
            <a:chExt cx="2276" cy="1352"/>
          </a:xfrm>
        </p:grpSpPr>
        <p:sp>
          <p:nvSpPr>
            <p:cNvPr id="20493" name="Oval 5"/>
            <p:cNvSpPr>
              <a:spLocks noChangeArrowheads="1"/>
            </p:cNvSpPr>
            <p:nvPr/>
          </p:nvSpPr>
          <p:spPr bwMode="auto">
            <a:xfrm>
              <a:off x="3434" y="1045"/>
              <a:ext cx="1152" cy="1152"/>
            </a:xfrm>
            <a:prstGeom prst="ellipse">
              <a:avLst/>
            </a:prstGeom>
            <a:noFill/>
            <a:ln w="28575">
              <a:solidFill>
                <a:schemeClr val="tx1"/>
              </a:solidFill>
              <a:miter lim="800000"/>
            </a:ln>
          </p:spPr>
          <p:txBody>
            <a:bodyPr wrap="none" anchor="ctr"/>
            <a:lstStyle/>
            <a:p>
              <a:pPr>
                <a:lnSpc>
                  <a:spcPct val="115000"/>
                </a:lnSpc>
                <a:buFont typeface="Arial" panose="020B0604020202020204" pitchFamily="34" charset="0"/>
                <a:buNone/>
              </a:pPr>
              <a:endParaRPr lang="zh-CN" altLang="en-US" sz="2400">
                <a:latin typeface="微软雅黑" panose="020B0503020204020204" pitchFamily="34" charset="-122"/>
                <a:ea typeface="微软雅黑" panose="020B0503020204020204" pitchFamily="34" charset="-122"/>
              </a:endParaRPr>
            </a:p>
          </p:txBody>
        </p:sp>
        <p:sp>
          <p:nvSpPr>
            <p:cNvPr id="20494" name="Line 6"/>
            <p:cNvSpPr>
              <a:spLocks noChangeShapeType="1"/>
            </p:cNvSpPr>
            <p:nvPr/>
          </p:nvSpPr>
          <p:spPr bwMode="auto">
            <a:xfrm>
              <a:off x="3434" y="1621"/>
              <a:ext cx="1728" cy="0"/>
            </a:xfrm>
            <a:prstGeom prst="line">
              <a:avLst/>
            </a:prstGeom>
            <a:noFill/>
            <a:ln w="28575">
              <a:solidFill>
                <a:schemeClr val="tx1"/>
              </a:solidFill>
              <a:miter lim="800000"/>
            </a:ln>
          </p:spPr>
          <p:txBody>
            <a:bodyPr/>
            <a:lstStyle/>
            <a:p>
              <a:endParaRPr lang="zh-CN" altLang="en-US"/>
            </a:p>
          </p:txBody>
        </p:sp>
        <p:sp>
          <p:nvSpPr>
            <p:cNvPr id="20495" name="Line 7"/>
            <p:cNvSpPr>
              <a:spLocks noChangeShapeType="1"/>
            </p:cNvSpPr>
            <p:nvPr/>
          </p:nvSpPr>
          <p:spPr bwMode="auto">
            <a:xfrm flipV="1">
              <a:off x="3434" y="1093"/>
              <a:ext cx="816" cy="528"/>
            </a:xfrm>
            <a:prstGeom prst="line">
              <a:avLst/>
            </a:prstGeom>
            <a:noFill/>
            <a:ln w="28575">
              <a:solidFill>
                <a:schemeClr val="tx1"/>
              </a:solidFill>
              <a:miter lim="800000"/>
            </a:ln>
          </p:spPr>
          <p:txBody>
            <a:bodyPr rot="10800000"/>
            <a:lstStyle/>
            <a:p>
              <a:endParaRPr lang="zh-CN" altLang="en-US"/>
            </a:p>
          </p:txBody>
        </p:sp>
        <p:sp>
          <p:nvSpPr>
            <p:cNvPr id="20496" name="Line 8"/>
            <p:cNvSpPr>
              <a:spLocks noChangeShapeType="1"/>
            </p:cNvSpPr>
            <p:nvPr/>
          </p:nvSpPr>
          <p:spPr bwMode="auto">
            <a:xfrm flipH="1" flipV="1">
              <a:off x="4250" y="1093"/>
              <a:ext cx="912" cy="528"/>
            </a:xfrm>
            <a:prstGeom prst="line">
              <a:avLst/>
            </a:prstGeom>
            <a:noFill/>
            <a:ln w="28575">
              <a:solidFill>
                <a:schemeClr val="tx1"/>
              </a:solidFill>
              <a:miter lim="800000"/>
            </a:ln>
          </p:spPr>
          <p:txBody>
            <a:bodyPr rot="10800000"/>
            <a:lstStyle/>
            <a:p>
              <a:endParaRPr lang="zh-CN" altLang="en-US"/>
            </a:p>
          </p:txBody>
        </p:sp>
        <p:sp>
          <p:nvSpPr>
            <p:cNvPr id="20497" name="Rectangle 9"/>
            <p:cNvSpPr>
              <a:spLocks noChangeArrowheads="1"/>
            </p:cNvSpPr>
            <p:nvPr/>
          </p:nvSpPr>
          <p:spPr bwMode="auto">
            <a:xfrm>
              <a:off x="5162" y="1517"/>
              <a:ext cx="260" cy="323"/>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A</a:t>
              </a:r>
              <a:endParaRPr lang="zh-CN" altLang="en-US" sz="2400" b="1">
                <a:latin typeface="微软雅黑" panose="020B0503020204020204" pitchFamily="34" charset="-122"/>
                <a:ea typeface="微软雅黑" panose="020B0503020204020204" pitchFamily="34" charset="-122"/>
              </a:endParaRPr>
            </a:p>
          </p:txBody>
        </p:sp>
        <p:sp>
          <p:nvSpPr>
            <p:cNvPr id="20498" name="Rectangle 10"/>
            <p:cNvSpPr>
              <a:spLocks noChangeArrowheads="1"/>
            </p:cNvSpPr>
            <p:nvPr/>
          </p:nvSpPr>
          <p:spPr bwMode="auto">
            <a:xfrm>
              <a:off x="4202" y="845"/>
              <a:ext cx="247" cy="323"/>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B</a:t>
              </a:r>
              <a:endParaRPr lang="zh-CN" altLang="en-US" sz="2400" b="1">
                <a:latin typeface="微软雅黑" panose="020B0503020204020204" pitchFamily="34" charset="-122"/>
                <a:ea typeface="微软雅黑" panose="020B0503020204020204" pitchFamily="34" charset="-122"/>
              </a:endParaRPr>
            </a:p>
          </p:txBody>
        </p:sp>
        <p:sp>
          <p:nvSpPr>
            <p:cNvPr id="20499" name="Rectangle 11"/>
            <p:cNvSpPr>
              <a:spLocks noChangeArrowheads="1"/>
            </p:cNvSpPr>
            <p:nvPr/>
          </p:nvSpPr>
          <p:spPr bwMode="auto">
            <a:xfrm>
              <a:off x="3146" y="1517"/>
              <a:ext cx="245" cy="323"/>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C</a:t>
              </a:r>
              <a:endParaRPr lang="zh-CN" altLang="en-US" sz="2400" b="1">
                <a:latin typeface="微软雅黑" panose="020B0503020204020204" pitchFamily="34" charset="-122"/>
                <a:ea typeface="微软雅黑" panose="020B0503020204020204" pitchFamily="34" charset="-122"/>
              </a:endParaRPr>
            </a:p>
          </p:txBody>
        </p:sp>
        <p:sp>
          <p:nvSpPr>
            <p:cNvPr id="20500" name="Oval 12"/>
            <p:cNvSpPr>
              <a:spLocks noChangeArrowheads="1"/>
            </p:cNvSpPr>
            <p:nvPr/>
          </p:nvSpPr>
          <p:spPr bwMode="auto">
            <a:xfrm>
              <a:off x="4010" y="1597"/>
              <a:ext cx="48" cy="48"/>
            </a:xfrm>
            <a:prstGeom prst="ellipse">
              <a:avLst/>
            </a:prstGeom>
            <a:solidFill>
              <a:schemeClr val="tx1"/>
            </a:solidFill>
            <a:ln w="9525">
              <a:solidFill>
                <a:schemeClr val="tx1"/>
              </a:solidFill>
              <a:miter lim="800000"/>
            </a:ln>
          </p:spPr>
          <p:txBody>
            <a:bodyPr wrap="none" anchor="ctr"/>
            <a:lstStyle/>
            <a:p>
              <a:pPr>
                <a:lnSpc>
                  <a:spcPct val="115000"/>
                </a:lnSpc>
                <a:buFont typeface="Arial" panose="020B0604020202020204" pitchFamily="34" charset="0"/>
                <a:buNone/>
              </a:pPr>
              <a:endParaRPr lang="zh-CN" altLang="en-US" sz="2400">
                <a:latin typeface="微软雅黑" panose="020B0503020204020204" pitchFamily="34" charset="-122"/>
                <a:ea typeface="微软雅黑" panose="020B0503020204020204" pitchFamily="34" charset="-122"/>
              </a:endParaRPr>
            </a:p>
          </p:txBody>
        </p:sp>
        <p:sp>
          <p:nvSpPr>
            <p:cNvPr id="20501" name="Rectangle 14"/>
            <p:cNvSpPr>
              <a:spLocks noChangeArrowheads="1"/>
            </p:cNvSpPr>
            <p:nvPr/>
          </p:nvSpPr>
          <p:spPr bwMode="auto">
            <a:xfrm>
              <a:off x="3914" y="1613"/>
              <a:ext cx="273" cy="323"/>
            </a:xfrm>
            <a:prstGeom prst="rect">
              <a:avLst/>
            </a:prstGeom>
            <a:noFill/>
            <a:ln w="9525">
              <a:noFill/>
              <a:miter lim="800000"/>
            </a:ln>
          </p:spPr>
          <p:txBody>
            <a:bodyPr wrap="none">
              <a:spAutoFit/>
            </a:bodyPr>
            <a:lstStyle/>
            <a:p>
              <a:pPr>
                <a:lnSpc>
                  <a:spcPct val="115000"/>
                </a:lnSpc>
                <a:buFont typeface="Arial" panose="020B0604020202020204" pitchFamily="34" charset="0"/>
                <a:buNone/>
              </a:pPr>
              <a:r>
                <a:rPr lang="en-US" altLang="zh-CN" sz="2400" b="1">
                  <a:latin typeface="微软雅黑" panose="020B0503020204020204" pitchFamily="34" charset="-122"/>
                  <a:ea typeface="微软雅黑" panose="020B0503020204020204" pitchFamily="34" charset="-122"/>
                </a:rPr>
                <a:t>O</a:t>
              </a:r>
              <a:endParaRPr lang="zh-CN" altLang="en-US" sz="2400" b="1">
                <a:latin typeface="微软雅黑" panose="020B0503020204020204" pitchFamily="34" charset="-122"/>
                <a:ea typeface="微软雅黑" panose="020B0503020204020204" pitchFamily="34" charset="-122"/>
              </a:endParaRPr>
            </a:p>
          </p:txBody>
        </p:sp>
      </p:grpSp>
      <p:sp>
        <p:nvSpPr>
          <p:cNvPr id="11279" name="Line 15"/>
          <p:cNvSpPr>
            <a:spLocks noChangeShapeType="1"/>
          </p:cNvSpPr>
          <p:nvPr/>
        </p:nvSpPr>
        <p:spPr bwMode="auto">
          <a:xfrm flipH="1">
            <a:off x="6948488" y="2689225"/>
            <a:ext cx="304800" cy="838200"/>
          </a:xfrm>
          <a:prstGeom prst="line">
            <a:avLst/>
          </a:prstGeom>
          <a:noFill/>
          <a:ln w="38100">
            <a:solidFill>
              <a:schemeClr val="hlink"/>
            </a:solidFill>
            <a:prstDash val="dash"/>
            <a:miter lim="800000"/>
          </a:ln>
        </p:spPr>
        <p:txBody>
          <a:bodyPr/>
          <a:lstStyle/>
          <a:p>
            <a:endParaRPr lang="zh-CN" altLang="en-US"/>
          </a:p>
        </p:txBody>
      </p:sp>
      <p:sp>
        <p:nvSpPr>
          <p:cNvPr id="20492" name="Text Box 4"/>
          <p:cNvSpPr txBox="1">
            <a:spLocks noChangeArrowheads="1"/>
          </p:cNvSpPr>
          <p:nvPr/>
        </p:nvSpPr>
        <p:spPr bwMode="auto">
          <a:xfrm>
            <a:off x="468313" y="1525588"/>
            <a:ext cx="8185150" cy="933450"/>
          </a:xfrm>
          <a:prstGeom prst="rect">
            <a:avLst/>
          </a:prstGeom>
          <a:noFill/>
          <a:ln w="9525">
            <a:noFill/>
            <a:miter lim="800000"/>
          </a:ln>
        </p:spPr>
        <p:txBody>
          <a:bodyPr>
            <a:spAutoFit/>
          </a:bodyPr>
          <a:lstStyle/>
          <a:p>
            <a:pPr>
              <a:lnSpc>
                <a:spcPct val="115000"/>
              </a:lnSpc>
              <a:spcBef>
                <a:spcPct val="50000"/>
              </a:spcBef>
              <a:buFont typeface="Arial" panose="020B0604020202020204" pitchFamily="34" charset="0"/>
              <a:buNone/>
            </a:pPr>
            <a:r>
              <a:rPr lang="zh-CN" altLang="en-US" sz="2400" b="1">
                <a:latin typeface="微软雅黑" panose="020B0503020204020204" pitchFamily="34" charset="-122"/>
                <a:ea typeface="微软雅黑" panose="020B0503020204020204" pitchFamily="34" charset="-122"/>
              </a:rPr>
              <a:t>例1 已知:如图</a:t>
            </a:r>
            <a:r>
              <a:rPr lang="en-US" altLang="zh-CN" sz="2400" b="1">
                <a:latin typeface="微软雅黑" panose="020B0503020204020204" pitchFamily="34" charset="-122"/>
                <a:ea typeface="微软雅黑" panose="020B0503020204020204" pitchFamily="34" charset="-122"/>
              </a:rPr>
              <a:t>A</a:t>
            </a:r>
            <a:r>
              <a:rPr lang="zh-CN" altLang="en-US" sz="2400" b="1">
                <a:latin typeface="微软雅黑" panose="020B0503020204020204" pitchFamily="34" charset="-122"/>
                <a:ea typeface="微软雅黑" panose="020B0503020204020204" pitchFamily="34" charset="-122"/>
              </a:rPr>
              <a:t>是⊙</a:t>
            </a:r>
            <a:r>
              <a:rPr lang="en-US" altLang="zh-CN" sz="2400" b="1">
                <a:latin typeface="微软雅黑" panose="020B0503020204020204" pitchFamily="34" charset="-122"/>
                <a:ea typeface="微软雅黑" panose="020B0503020204020204" pitchFamily="34" charset="-122"/>
              </a:rPr>
              <a:t>O</a:t>
            </a:r>
            <a:r>
              <a:rPr lang="zh-CN" altLang="en-US" sz="2400" b="1">
                <a:latin typeface="微软雅黑" panose="020B0503020204020204" pitchFamily="34" charset="-122"/>
                <a:ea typeface="微软雅黑" panose="020B0503020204020204" pitchFamily="34" charset="-122"/>
              </a:rPr>
              <a:t>外一点,</a:t>
            </a:r>
            <a:r>
              <a:rPr lang="en-US" altLang="zh-CN" sz="2400" b="1">
                <a:latin typeface="微软雅黑" panose="020B0503020204020204" pitchFamily="34" charset="-122"/>
                <a:ea typeface="微软雅黑" panose="020B0503020204020204" pitchFamily="34" charset="-122"/>
              </a:rPr>
              <a:t>AO</a:t>
            </a:r>
            <a:r>
              <a:rPr lang="zh-CN" altLang="en-US" sz="2400" b="1">
                <a:latin typeface="微软雅黑" panose="020B0503020204020204" pitchFamily="34" charset="-122"/>
                <a:ea typeface="微软雅黑" panose="020B0503020204020204" pitchFamily="34" charset="-122"/>
              </a:rPr>
              <a:t>的延长线交</a:t>
            </a:r>
            <a:r>
              <a:rPr lang="en-US" altLang="zh-CN" sz="2400" b="1">
                <a:latin typeface="微软雅黑" panose="020B0503020204020204" pitchFamily="34" charset="-122"/>
                <a:ea typeface="微软雅黑" panose="020B0503020204020204" pitchFamily="34" charset="-122"/>
              </a:rPr>
              <a:t>⊙O</a:t>
            </a:r>
            <a:r>
              <a:rPr lang="zh-CN" altLang="en-US" sz="2400" b="1">
                <a:latin typeface="微软雅黑" panose="020B0503020204020204" pitchFamily="34" charset="-122"/>
                <a:ea typeface="微软雅黑" panose="020B0503020204020204" pitchFamily="34" charset="-122"/>
              </a:rPr>
              <a:t>于点</a:t>
            </a:r>
            <a:r>
              <a:rPr lang="en-US" altLang="zh-CN" sz="2400" b="1">
                <a:latin typeface="微软雅黑" panose="020B0503020204020204" pitchFamily="34" charset="-122"/>
                <a:ea typeface="微软雅黑" panose="020B0503020204020204" pitchFamily="34" charset="-122"/>
              </a:rPr>
              <a:t>C,</a:t>
            </a:r>
            <a:r>
              <a:rPr lang="zh-CN" altLang="en-US" sz="2400" b="1">
                <a:latin typeface="微软雅黑" panose="020B0503020204020204" pitchFamily="34" charset="-122"/>
                <a:ea typeface="微软雅黑" panose="020B0503020204020204" pitchFamily="34" charset="-122"/>
              </a:rPr>
              <a:t>点</a:t>
            </a:r>
            <a:r>
              <a:rPr lang="en-US" altLang="zh-CN" sz="2400" b="1">
                <a:latin typeface="微软雅黑" panose="020B0503020204020204" pitchFamily="34" charset="-122"/>
                <a:ea typeface="微软雅黑" panose="020B0503020204020204" pitchFamily="34" charset="-122"/>
              </a:rPr>
              <a:t>B</a:t>
            </a:r>
            <a:r>
              <a:rPr lang="zh-CN" altLang="en-US" sz="2400" b="1">
                <a:latin typeface="微软雅黑" panose="020B0503020204020204" pitchFamily="34" charset="-122"/>
                <a:ea typeface="微软雅黑" panose="020B0503020204020204" pitchFamily="34" charset="-122"/>
              </a:rPr>
              <a:t>在圆上,且</a:t>
            </a:r>
            <a:r>
              <a:rPr lang="en-US" altLang="zh-CN" sz="2400" b="1">
                <a:latin typeface="微软雅黑" panose="020B0503020204020204" pitchFamily="34" charset="-122"/>
                <a:ea typeface="微软雅黑" panose="020B0503020204020204" pitchFamily="34" charset="-122"/>
              </a:rPr>
              <a:t>AB=BC,∠A=30°.</a:t>
            </a:r>
            <a:r>
              <a:rPr lang="zh-CN" altLang="en-US" sz="2400" b="1">
                <a:latin typeface="微软雅黑" panose="020B0503020204020204" pitchFamily="34" charset="-122"/>
                <a:ea typeface="微软雅黑" panose="020B0503020204020204" pitchFamily="34" charset="-122"/>
              </a:rPr>
              <a:t>求证:直线</a:t>
            </a:r>
            <a:r>
              <a:rPr lang="en-US" altLang="zh-CN" sz="2400" b="1">
                <a:latin typeface="微软雅黑" panose="020B0503020204020204" pitchFamily="34" charset="-122"/>
                <a:ea typeface="微软雅黑" panose="020B0503020204020204" pitchFamily="34" charset="-122"/>
              </a:rPr>
              <a:t>AB</a:t>
            </a:r>
            <a:r>
              <a:rPr lang="zh-CN" altLang="en-US" sz="2400" b="1">
                <a:latin typeface="微软雅黑" panose="020B0503020204020204" pitchFamily="34" charset="-122"/>
                <a:ea typeface="微软雅黑" panose="020B0503020204020204" pitchFamily="34" charset="-122"/>
              </a:rPr>
              <a:t>是⊙</a:t>
            </a:r>
            <a:r>
              <a:rPr lang="en-US" altLang="zh-CN" sz="2400" b="1">
                <a:latin typeface="微软雅黑" panose="020B0503020204020204" pitchFamily="34" charset="-122"/>
                <a:ea typeface="微软雅黑" panose="020B0503020204020204" pitchFamily="34" charset="-122"/>
              </a:rPr>
              <a:t>O</a:t>
            </a:r>
            <a:r>
              <a:rPr lang="zh-CN" altLang="en-US" sz="2400" b="1">
                <a:latin typeface="微软雅黑" panose="020B0503020204020204" pitchFamily="34" charset="-122"/>
                <a:ea typeface="微软雅黑" panose="020B0503020204020204" pitchFamily="34" charset="-122"/>
              </a:rPr>
              <a:t>的切线</a:t>
            </a:r>
            <a:r>
              <a:rPr lang="en-US" altLang="zh-CN" sz="2400" b="1">
                <a:latin typeface="微软雅黑" panose="020B0503020204020204" pitchFamily="34" charset="-122"/>
                <a:ea typeface="微软雅黑" panose="020B0503020204020204" pitchFamily="34" charset="-122"/>
              </a:rPr>
              <a:t>.</a:t>
            </a:r>
            <a:endParaRPr lang="en-US" altLang="zh-CN" sz="24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80"/>
                                        </p:tgtEl>
                                        <p:attrNameLst>
                                          <p:attrName>style.visibility</p:attrName>
                                        </p:attrNameLst>
                                      </p:cBhvr>
                                      <p:to>
                                        <p:strVal val="visible"/>
                                      </p:to>
                                    </p:set>
                                    <p:animEffect transition="in" filter="slide(fromBottom)">
                                      <p:cBhvr>
                                        <p:cTn id="7" dur="500"/>
                                        <p:tgtEl>
                                          <p:spTgt spid="1128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1279"/>
                                        </p:tgtEl>
                                        <p:attrNameLst>
                                          <p:attrName>style.visibility</p:attrName>
                                        </p:attrNameLst>
                                      </p:cBhvr>
                                      <p:to>
                                        <p:strVal val="visible"/>
                                      </p:to>
                                    </p:set>
                                    <p:animEffect transition="in" filter="barn(outHorizontal)">
                                      <p:cBhvr>
                                        <p:cTn id="12" dur="500"/>
                                        <p:tgtEl>
                                          <p:spTgt spid="1127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281"/>
                                        </p:tgtEl>
                                        <p:attrNameLst>
                                          <p:attrName>style.visibility</p:attrName>
                                        </p:attrNameLst>
                                      </p:cBhvr>
                                      <p:to>
                                        <p:strVal val="visible"/>
                                      </p:to>
                                    </p:set>
                                    <p:animEffect transition="in" filter="slide(fromBottom)">
                                      <p:cBhvr>
                                        <p:cTn id="17" dur="500"/>
                                        <p:tgtEl>
                                          <p:spTgt spid="1128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282"/>
                                        </p:tgtEl>
                                        <p:attrNameLst>
                                          <p:attrName>style.visibility</p:attrName>
                                        </p:attrNameLst>
                                      </p:cBhvr>
                                      <p:to>
                                        <p:strVal val="visible"/>
                                      </p:to>
                                    </p:set>
                                    <p:animEffect transition="in" filter="slide(fromBottom)">
                                      <p:cBhvr>
                                        <p:cTn id="22" dur="500"/>
                                        <p:tgtEl>
                                          <p:spTgt spid="1128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283"/>
                                        </p:tgtEl>
                                        <p:attrNameLst>
                                          <p:attrName>style.visibility</p:attrName>
                                        </p:attrNameLst>
                                      </p:cBhvr>
                                      <p:to>
                                        <p:strVal val="visible"/>
                                      </p:to>
                                    </p:set>
                                    <p:animEffect transition="in" filter="slide(fromBottom)">
                                      <p:cBhvr>
                                        <p:cTn id="27" dur="500"/>
                                        <p:tgtEl>
                                          <p:spTgt spid="1128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1284"/>
                                        </p:tgtEl>
                                        <p:attrNameLst>
                                          <p:attrName>style.visibility</p:attrName>
                                        </p:attrNameLst>
                                      </p:cBhvr>
                                      <p:to>
                                        <p:strVal val="visible"/>
                                      </p:to>
                                    </p:set>
                                    <p:animEffect transition="in" filter="slide(fromBottom)">
                                      <p:cBhvr>
                                        <p:cTn id="32" dur="500"/>
                                        <p:tgtEl>
                                          <p:spTgt spid="1128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285"/>
                                        </p:tgtEl>
                                        <p:attrNameLst>
                                          <p:attrName>style.visibility</p:attrName>
                                        </p:attrNameLst>
                                      </p:cBhvr>
                                      <p:to>
                                        <p:strVal val="visible"/>
                                      </p:to>
                                    </p:set>
                                    <p:animEffect transition="in" filter="slide(fromBottom)">
                                      <p:cBhvr>
                                        <p:cTn id="37" dur="500"/>
                                        <p:tgtEl>
                                          <p:spTgt spid="11285"/>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1286"/>
                                        </p:tgtEl>
                                        <p:attrNameLst>
                                          <p:attrName>style.visibility</p:attrName>
                                        </p:attrNameLst>
                                      </p:cBhvr>
                                      <p:to>
                                        <p:strVal val="visible"/>
                                      </p:to>
                                    </p:set>
                                    <p:animEffect transition="in" filter="slide(fromBottom)">
                                      <p:cBhvr>
                                        <p:cTn id="42" dur="500"/>
                                        <p:tgtEl>
                                          <p:spTgt spid="11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0" grpId="0"/>
      <p:bldP spid="11281" grpId="0"/>
      <p:bldP spid="11282" grpId="0"/>
      <p:bldP spid="11283" grpId="0"/>
      <p:bldP spid="11284" grpId="0"/>
      <p:bldP spid="11285" grpId="0"/>
      <p:bldP spid="11286" grpId="0"/>
      <p:bldP spid="112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
          <a:srcRect/>
          <a:stretch>
            <a:fillRect/>
          </a:stretch>
        </p:blipFill>
        <p:spPr bwMode="auto">
          <a:xfrm>
            <a:off x="6049963" y="1600200"/>
            <a:ext cx="2878137" cy="2060575"/>
          </a:xfrm>
          <a:prstGeom prst="rect">
            <a:avLst/>
          </a:prstGeom>
          <a:noFill/>
          <a:ln w="9525">
            <a:noFill/>
            <a:miter lim="800000"/>
            <a:headEnd/>
            <a:tailEnd/>
          </a:ln>
        </p:spPr>
      </p:pic>
      <p:pic>
        <p:nvPicPr>
          <p:cNvPr id="9219" name="Picture 3"/>
          <p:cNvPicPr>
            <a:picLocks noChangeAspect="1" noChangeArrowheads="1"/>
          </p:cNvPicPr>
          <p:nvPr/>
        </p:nvPicPr>
        <p:blipFill>
          <a:blip r:embed="rId2"/>
          <a:srcRect/>
          <a:stretch>
            <a:fillRect/>
          </a:stretch>
        </p:blipFill>
        <p:spPr bwMode="auto">
          <a:xfrm>
            <a:off x="6118225" y="1554163"/>
            <a:ext cx="2741613" cy="2190750"/>
          </a:xfrm>
          <a:prstGeom prst="rect">
            <a:avLst/>
          </a:prstGeom>
          <a:noFill/>
          <a:ln w="9525">
            <a:noFill/>
            <a:miter lim="800000"/>
            <a:headEnd/>
            <a:tailEnd/>
          </a:ln>
        </p:spPr>
      </p:pic>
      <p:grpSp>
        <p:nvGrpSpPr>
          <p:cNvPr id="21507" name="组合 84"/>
          <p:cNvGrpSpPr/>
          <p:nvPr/>
        </p:nvGrpSpPr>
        <p:grpSpPr bwMode="auto">
          <a:xfrm>
            <a:off x="266700" y="703263"/>
            <a:ext cx="2809875" cy="731837"/>
            <a:chOff x="4762500" y="1227873"/>
            <a:chExt cx="3152775" cy="820002"/>
          </a:xfrm>
        </p:grpSpPr>
        <p:sp>
          <p:nvSpPr>
            <p:cNvPr id="39" name="圆角矩形 38"/>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21515" name="组合 73"/>
            <p:cNvGrpSpPr/>
            <p:nvPr/>
          </p:nvGrpSpPr>
          <p:grpSpPr bwMode="auto">
            <a:xfrm rot="0">
              <a:off x="4897451" y="1300979"/>
              <a:ext cx="515326" cy="672163"/>
              <a:chOff x="10325100" y="303213"/>
              <a:chExt cx="912815" cy="1190625"/>
            </a:xfrm>
          </p:grpSpPr>
          <p:sp>
            <p:nvSpPr>
              <p:cNvPr id="21517" name="Freeform 43"/>
              <p:cNvSpPr/>
              <p:nvPr/>
            </p:nvSpPr>
            <p:spPr bwMode="auto">
              <a:xfrm>
                <a:off x="10382250" y="360363"/>
                <a:ext cx="855663" cy="455613"/>
              </a:xfrm>
              <a:custGeom>
                <a:avLst/>
                <a:gdLst>
                  <a:gd name="T0" fmla="*/ 2147483647 w 301"/>
                  <a:gd name="T1" fmla="*/ 2147483647 h 160"/>
                  <a:gd name="T2" fmla="*/ 2147483647 w 301"/>
                  <a:gd name="T3" fmla="*/ 0 h 160"/>
                  <a:gd name="T4" fmla="*/ 2147483647 w 301"/>
                  <a:gd name="T5" fmla="*/ 0 h 160"/>
                  <a:gd name="T6" fmla="*/ 2147483647 w 301"/>
                  <a:gd name="T7" fmla="*/ 0 h 160"/>
                  <a:gd name="T8" fmla="*/ 0 w 301"/>
                  <a:gd name="T9" fmla="*/ 2147483647 h 160"/>
                  <a:gd name="T10" fmla="*/ 0 w 301"/>
                  <a:gd name="T11" fmla="*/ 2147483647 h 160"/>
                  <a:gd name="T12" fmla="*/ 0 w 301"/>
                  <a:gd name="T13" fmla="*/ 2147483647 h 160"/>
                  <a:gd name="T14" fmla="*/ 0 w 301"/>
                  <a:gd name="T15" fmla="*/ 2147483647 h 160"/>
                  <a:gd name="T16" fmla="*/ 0 w 301"/>
                  <a:gd name="T17" fmla="*/ 2147483647 h 160"/>
                  <a:gd name="T18" fmla="*/ 2147483647 w 301"/>
                  <a:gd name="T19" fmla="*/ 2147483647 h 160"/>
                  <a:gd name="T20" fmla="*/ 2147483647 w 301"/>
                  <a:gd name="T21" fmla="*/ 2147483647 h 160"/>
                  <a:gd name="T22" fmla="*/ 2147483647 w 301"/>
                  <a:gd name="T23" fmla="*/ 2147483647 h 160"/>
                  <a:gd name="T24" fmla="*/ 2147483647 w 301"/>
                  <a:gd name="T25" fmla="*/ 2147483647 h 160"/>
                  <a:gd name="T26" fmla="*/ 2147483647 w 301"/>
                  <a:gd name="T27" fmla="*/ 2147483647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1"/>
                  <a:gd name="T43" fmla="*/ 0 h 160"/>
                  <a:gd name="T44" fmla="*/ 301 w 301"/>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round/>
              </a:ln>
            </p:spPr>
            <p:txBody>
              <a:bodyPr/>
              <a:lstStyle/>
              <a:p>
                <a:endParaRPr lang="zh-CN" altLang="en-US"/>
              </a:p>
            </p:txBody>
          </p:sp>
          <p:sp>
            <p:nvSpPr>
              <p:cNvPr id="21518" name="Freeform 44"/>
              <p:cNvSpPr/>
              <p:nvPr/>
            </p:nvSpPr>
            <p:spPr bwMode="auto">
              <a:xfrm>
                <a:off x="10375900" y="396875"/>
                <a:ext cx="38100" cy="52388"/>
              </a:xfrm>
              <a:custGeom>
                <a:avLst/>
                <a:gdLst>
                  <a:gd name="T0" fmla="*/ 2147483647 w 13"/>
                  <a:gd name="T1" fmla="*/ 0 h 18"/>
                  <a:gd name="T2" fmla="*/ 0 w 13"/>
                  <a:gd name="T3" fmla="*/ 0 h 18"/>
                  <a:gd name="T4" fmla="*/ 0 w 13"/>
                  <a:gd name="T5" fmla="*/ 2147483647 h 18"/>
                  <a:gd name="T6" fmla="*/ 2147483647 w 13"/>
                  <a:gd name="T7" fmla="*/ 2147483647 h 18"/>
                  <a:gd name="T8" fmla="*/ 2147483647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round/>
              </a:ln>
            </p:spPr>
            <p:txBody>
              <a:bodyPr/>
              <a:lstStyle/>
              <a:p>
                <a:endParaRPr lang="zh-CN" altLang="en-US"/>
              </a:p>
            </p:txBody>
          </p:sp>
          <p:sp>
            <p:nvSpPr>
              <p:cNvPr id="21519" name="Freeform 45"/>
              <p:cNvSpPr/>
              <p:nvPr/>
            </p:nvSpPr>
            <p:spPr bwMode="auto">
              <a:xfrm>
                <a:off x="10385425" y="396875"/>
                <a:ext cx="852488" cy="168275"/>
              </a:xfrm>
              <a:custGeom>
                <a:avLst/>
                <a:gdLst>
                  <a:gd name="T0" fmla="*/ 2147483647 w 300"/>
                  <a:gd name="T1" fmla="*/ 0 h 59"/>
                  <a:gd name="T2" fmla="*/ 2147483647 w 300"/>
                  <a:gd name="T3" fmla="*/ 0 h 59"/>
                  <a:gd name="T4" fmla="*/ 2147483647 w 300"/>
                  <a:gd name="T5" fmla="*/ 0 h 59"/>
                  <a:gd name="T6" fmla="*/ 0 w 300"/>
                  <a:gd name="T7" fmla="*/ 2147483647 h 59"/>
                  <a:gd name="T8" fmla="*/ 2147483647 w 300"/>
                  <a:gd name="T9" fmla="*/ 2147483647 h 59"/>
                  <a:gd name="T10" fmla="*/ 2147483647 w 300"/>
                  <a:gd name="T11" fmla="*/ 2147483647 h 59"/>
                  <a:gd name="T12" fmla="*/ 2147483647 w 300"/>
                  <a:gd name="T13" fmla="*/ 2147483647 h 59"/>
                  <a:gd name="T14" fmla="*/ 2147483647 w 300"/>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9"/>
                  <a:gd name="T26" fmla="*/ 300 w 30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round/>
              </a:ln>
            </p:spPr>
            <p:txBody>
              <a:bodyPr/>
              <a:lstStyle/>
              <a:p>
                <a:endParaRPr lang="zh-CN" altLang="en-US"/>
              </a:p>
            </p:txBody>
          </p:sp>
          <p:sp>
            <p:nvSpPr>
              <p:cNvPr id="21520" name="Freeform 46"/>
              <p:cNvSpPr/>
              <p:nvPr/>
            </p:nvSpPr>
            <p:spPr bwMode="auto">
              <a:xfrm>
                <a:off x="10375900" y="496888"/>
                <a:ext cx="23813" cy="53975"/>
              </a:xfrm>
              <a:custGeom>
                <a:avLst/>
                <a:gdLst>
                  <a:gd name="T0" fmla="*/ 2147483647 w 8"/>
                  <a:gd name="T1" fmla="*/ 0 h 19"/>
                  <a:gd name="T2" fmla="*/ 0 w 8"/>
                  <a:gd name="T3" fmla="*/ 0 h 19"/>
                  <a:gd name="T4" fmla="*/ 0 w 8"/>
                  <a:gd name="T5" fmla="*/ 2147483647 h 19"/>
                  <a:gd name="T6" fmla="*/ 2147483647 w 8"/>
                  <a:gd name="T7" fmla="*/ 2147483647 h 19"/>
                  <a:gd name="T8" fmla="*/ 2147483647 w 8"/>
                  <a:gd name="T9" fmla="*/ 0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round/>
              </a:ln>
            </p:spPr>
            <p:txBody>
              <a:bodyPr/>
              <a:lstStyle/>
              <a:p>
                <a:endParaRPr lang="zh-CN" altLang="en-US"/>
              </a:p>
            </p:txBody>
          </p:sp>
          <p:sp>
            <p:nvSpPr>
              <p:cNvPr id="21521" name="Freeform 47"/>
              <p:cNvSpPr/>
              <p:nvPr/>
            </p:nvSpPr>
            <p:spPr bwMode="auto">
              <a:xfrm>
                <a:off x="10382250" y="496888"/>
                <a:ext cx="855663" cy="168275"/>
              </a:xfrm>
              <a:custGeom>
                <a:avLst/>
                <a:gdLst>
                  <a:gd name="T0" fmla="*/ 2147483647 w 301"/>
                  <a:gd name="T1" fmla="*/ 0 h 59"/>
                  <a:gd name="T2" fmla="*/ 2147483647 w 301"/>
                  <a:gd name="T3" fmla="*/ 0 h 59"/>
                  <a:gd name="T4" fmla="*/ 0 w 301"/>
                  <a:gd name="T5" fmla="*/ 0 h 59"/>
                  <a:gd name="T6" fmla="*/ 2147483647 w 301"/>
                  <a:gd name="T7" fmla="*/ 2147483647 h 59"/>
                  <a:gd name="T8" fmla="*/ 2147483647 w 301"/>
                  <a:gd name="T9" fmla="*/ 2147483647 h 59"/>
                  <a:gd name="T10" fmla="*/ 2147483647 w 301"/>
                  <a:gd name="T11" fmla="*/ 2147483647 h 59"/>
                  <a:gd name="T12" fmla="*/ 2147483647 w 301"/>
                  <a:gd name="T13" fmla="*/ 2147483647 h 59"/>
                  <a:gd name="T14" fmla="*/ 2147483647 w 301"/>
                  <a:gd name="T15" fmla="*/ 0 h 59"/>
                  <a:gd name="T16" fmla="*/ 0 60000 65536"/>
                  <a:gd name="T17" fmla="*/ 0 60000 65536"/>
                  <a:gd name="T18" fmla="*/ 0 60000 65536"/>
                  <a:gd name="T19" fmla="*/ 0 60000 65536"/>
                  <a:gd name="T20" fmla="*/ 0 60000 65536"/>
                  <a:gd name="T21" fmla="*/ 0 60000 65536"/>
                  <a:gd name="T22" fmla="*/ 0 60000 65536"/>
                  <a:gd name="T23" fmla="*/ 0 60000 65536"/>
                  <a:gd name="T24" fmla="*/ 0 w 301"/>
                  <a:gd name="T25" fmla="*/ 0 h 59"/>
                  <a:gd name="T26" fmla="*/ 301 w 301"/>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round/>
              </a:ln>
            </p:spPr>
            <p:txBody>
              <a:bodyPr/>
              <a:lstStyle/>
              <a:p>
                <a:endParaRPr lang="zh-CN" altLang="en-US"/>
              </a:p>
            </p:txBody>
          </p:sp>
          <p:sp>
            <p:nvSpPr>
              <p:cNvPr id="21522" name="Freeform 48"/>
              <p:cNvSpPr/>
              <p:nvPr/>
            </p:nvSpPr>
            <p:spPr bwMode="auto">
              <a:xfrm>
                <a:off x="10325102" y="303213"/>
                <a:ext cx="912813" cy="1139824"/>
              </a:xfrm>
              <a:custGeom>
                <a:avLst/>
                <a:gdLst>
                  <a:gd name="T0" fmla="*/ 2147483647 w 321"/>
                  <a:gd name="T1" fmla="*/ 2147483647 h 400"/>
                  <a:gd name="T2" fmla="*/ 2147483647 w 321"/>
                  <a:gd name="T3" fmla="*/ 2147483647 h 400"/>
                  <a:gd name="T4" fmla="*/ 2147483647 w 321"/>
                  <a:gd name="T5" fmla="*/ 2147483647 h 400"/>
                  <a:gd name="T6" fmla="*/ 2147483647 w 321"/>
                  <a:gd name="T7" fmla="*/ 2147483647 h 400"/>
                  <a:gd name="T8" fmla="*/ 2147483647 w 321"/>
                  <a:gd name="T9" fmla="*/ 2147483647 h 400"/>
                  <a:gd name="T10" fmla="*/ 2147483647 w 321"/>
                  <a:gd name="T11" fmla="*/ 2147483647 h 400"/>
                  <a:gd name="T12" fmla="*/ 2147483647 w 321"/>
                  <a:gd name="T13" fmla="*/ 2147483647 h 400"/>
                  <a:gd name="T14" fmla="*/ 2147483647 w 321"/>
                  <a:gd name="T15" fmla="*/ 2147483647 h 400"/>
                  <a:gd name="T16" fmla="*/ 2147483647 w 321"/>
                  <a:gd name="T17" fmla="*/ 2147483647 h 400"/>
                  <a:gd name="T18" fmla="*/ 2147483647 w 321"/>
                  <a:gd name="T19" fmla="*/ 2147483647 h 400"/>
                  <a:gd name="T20" fmla="*/ 2147483647 w 321"/>
                  <a:gd name="T21" fmla="*/ 2147483647 h 400"/>
                  <a:gd name="T22" fmla="*/ 2147483647 w 321"/>
                  <a:gd name="T23" fmla="*/ 2147483647 h 400"/>
                  <a:gd name="T24" fmla="*/ 2147483647 w 321"/>
                  <a:gd name="T25" fmla="*/ 2147483647 h 400"/>
                  <a:gd name="T26" fmla="*/ 2147483647 w 321"/>
                  <a:gd name="T27" fmla="*/ 2147483647 h 400"/>
                  <a:gd name="T28" fmla="*/ 2147483647 w 321"/>
                  <a:gd name="T29" fmla="*/ 2147483647 h 400"/>
                  <a:gd name="T30" fmla="*/ 0 w 321"/>
                  <a:gd name="T31" fmla="*/ 2147483647 h 400"/>
                  <a:gd name="T32" fmla="*/ 0 w 321"/>
                  <a:gd name="T33" fmla="*/ 2147483647 h 400"/>
                  <a:gd name="T34" fmla="*/ 0 w 321"/>
                  <a:gd name="T35" fmla="*/ 2147483647 h 400"/>
                  <a:gd name="T36" fmla="*/ 0 w 321"/>
                  <a:gd name="T37" fmla="*/ 2147483647 h 400"/>
                  <a:gd name="T38" fmla="*/ 2147483647 w 321"/>
                  <a:gd name="T39" fmla="*/ 2147483647 h 400"/>
                  <a:gd name="T40" fmla="*/ 2147483647 w 321"/>
                  <a:gd name="T41" fmla="*/ 2147483647 h 400"/>
                  <a:gd name="T42" fmla="*/ 2147483647 w 321"/>
                  <a:gd name="T43" fmla="*/ 2147483647 h 400"/>
                  <a:gd name="T44" fmla="*/ 2147483647 w 321"/>
                  <a:gd name="T45" fmla="*/ 2147483647 h 400"/>
                  <a:gd name="T46" fmla="*/ 2147483647 w 321"/>
                  <a:gd name="T47" fmla="*/ 2147483647 h 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400"/>
                  <a:gd name="T74" fmla="*/ 321 w 321"/>
                  <a:gd name="T75" fmla="*/ 400 h 4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round/>
              </a:ln>
            </p:spPr>
            <p:txBody>
              <a:bodyPr/>
              <a:lstStyle/>
              <a:p>
                <a:endParaRPr lang="zh-CN" altLang="en-US"/>
              </a:p>
            </p:txBody>
          </p:sp>
          <p:sp>
            <p:nvSpPr>
              <p:cNvPr id="21523" name="Freeform 49"/>
              <p:cNvSpPr/>
              <p:nvPr/>
            </p:nvSpPr>
            <p:spPr bwMode="auto">
              <a:xfrm>
                <a:off x="10325100" y="508000"/>
                <a:ext cx="912813" cy="985838"/>
              </a:xfrm>
              <a:custGeom>
                <a:avLst/>
                <a:gdLst>
                  <a:gd name="T0" fmla="*/ 2147483647 w 321"/>
                  <a:gd name="T1" fmla="*/ 2147483647 h 346"/>
                  <a:gd name="T2" fmla="*/ 2147483647 w 321"/>
                  <a:gd name="T3" fmla="*/ 2147483647 h 346"/>
                  <a:gd name="T4" fmla="*/ 2147483647 w 321"/>
                  <a:gd name="T5" fmla="*/ 2147483647 h 346"/>
                  <a:gd name="T6" fmla="*/ 0 w 321"/>
                  <a:gd name="T7" fmla="*/ 2147483647 h 346"/>
                  <a:gd name="T8" fmla="*/ 0 w 321"/>
                  <a:gd name="T9" fmla="*/ 0 h 346"/>
                  <a:gd name="T10" fmla="*/ 2147483647 w 321"/>
                  <a:gd name="T11" fmla="*/ 2147483647 h 346"/>
                  <a:gd name="T12" fmla="*/ 2147483647 w 321"/>
                  <a:gd name="T13" fmla="*/ 2147483647 h 346"/>
                  <a:gd name="T14" fmla="*/ 2147483647 w 321"/>
                  <a:gd name="T15" fmla="*/ 2147483647 h 346"/>
                  <a:gd name="T16" fmla="*/ 2147483647 w 321"/>
                  <a:gd name="T17" fmla="*/ 2147483647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
                  <a:gd name="T28" fmla="*/ 0 h 346"/>
                  <a:gd name="T29" fmla="*/ 321 w 321"/>
                  <a:gd name="T30" fmla="*/ 346 h 3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round/>
              </a:ln>
            </p:spPr>
            <p:txBody>
              <a:bodyPr/>
              <a:lstStyle/>
              <a:p>
                <a:endParaRPr lang="zh-CN" altLang="en-US"/>
              </a:p>
            </p:txBody>
          </p:sp>
          <p:sp>
            <p:nvSpPr>
              <p:cNvPr id="21524" name="Freeform 53"/>
              <p:cNvSpPr/>
              <p:nvPr/>
            </p:nvSpPr>
            <p:spPr bwMode="auto">
              <a:xfrm>
                <a:off x="10507663" y="496888"/>
                <a:ext cx="133350" cy="111125"/>
              </a:xfrm>
              <a:custGeom>
                <a:avLst/>
                <a:gdLst>
                  <a:gd name="T0" fmla="*/ 2147483647 w 84"/>
                  <a:gd name="T1" fmla="*/ 2147483647 h 70"/>
                  <a:gd name="T2" fmla="*/ 2147483647 w 84"/>
                  <a:gd name="T3" fmla="*/ 0 h 70"/>
                  <a:gd name="T4" fmla="*/ 2147483647 w 84"/>
                  <a:gd name="T5" fmla="*/ 0 h 70"/>
                  <a:gd name="T6" fmla="*/ 0 w 84"/>
                  <a:gd name="T7" fmla="*/ 2147483647 h 70"/>
                  <a:gd name="T8" fmla="*/ 2147483647 w 84"/>
                  <a:gd name="T9" fmla="*/ 2147483647 h 70"/>
                  <a:gd name="T10" fmla="*/ 0 60000 65536"/>
                  <a:gd name="T11" fmla="*/ 0 60000 65536"/>
                  <a:gd name="T12" fmla="*/ 0 60000 65536"/>
                  <a:gd name="T13" fmla="*/ 0 60000 65536"/>
                  <a:gd name="T14" fmla="*/ 0 60000 65536"/>
                  <a:gd name="T15" fmla="*/ 0 w 84"/>
                  <a:gd name="T16" fmla="*/ 0 h 70"/>
                  <a:gd name="T17" fmla="*/ 84 w 84"/>
                  <a:gd name="T18" fmla="*/ 70 h 70"/>
                </a:gdLst>
                <a:ahLst/>
                <a:cxnLst>
                  <a:cxn ang="T10">
                    <a:pos x="T0" y="T1"/>
                  </a:cxn>
                  <a:cxn ang="T11">
                    <a:pos x="T2" y="T3"/>
                  </a:cxn>
                  <a:cxn ang="T12">
                    <a:pos x="T4" y="T5"/>
                  </a:cxn>
                  <a:cxn ang="T13">
                    <a:pos x="T6" y="T7"/>
                  </a:cxn>
                  <a:cxn ang="T14">
                    <a:pos x="T8" y="T9"/>
                  </a:cxn>
                </a:cxnLst>
                <a:rect l="T15" t="T16" r="T17" b="T18"/>
                <a:pathLst>
                  <a:path w="84" h="70">
                    <a:moveTo>
                      <a:pt x="84" y="70"/>
                    </a:moveTo>
                    <a:lnTo>
                      <a:pt x="80" y="0"/>
                    </a:lnTo>
                    <a:lnTo>
                      <a:pt x="7" y="0"/>
                    </a:lnTo>
                    <a:lnTo>
                      <a:pt x="0" y="70"/>
                    </a:lnTo>
                    <a:lnTo>
                      <a:pt x="84" y="70"/>
                    </a:lnTo>
                    <a:close/>
                  </a:path>
                </a:pathLst>
              </a:custGeom>
              <a:solidFill>
                <a:srgbClr val="B70016"/>
              </a:solidFill>
              <a:ln w="9525">
                <a:noFill/>
                <a:round/>
              </a:ln>
            </p:spPr>
            <p:txBody>
              <a:bodyPr/>
              <a:lstStyle/>
              <a:p>
                <a:endParaRPr lang="zh-CN" altLang="en-US"/>
              </a:p>
            </p:txBody>
          </p:sp>
          <p:sp>
            <p:nvSpPr>
              <p:cNvPr id="21525" name="Freeform 54"/>
              <p:cNvSpPr/>
              <p:nvPr/>
            </p:nvSpPr>
            <p:spPr bwMode="auto">
              <a:xfrm>
                <a:off x="10507663" y="608013"/>
                <a:ext cx="133350" cy="304800"/>
              </a:xfrm>
              <a:custGeom>
                <a:avLst/>
                <a:gdLst>
                  <a:gd name="T0" fmla="*/ 0 w 84"/>
                  <a:gd name="T1" fmla="*/ 0 h 192"/>
                  <a:gd name="T2" fmla="*/ 0 w 84"/>
                  <a:gd name="T3" fmla="*/ 2147483647 h 192"/>
                  <a:gd name="T4" fmla="*/ 2147483647 w 84"/>
                  <a:gd name="T5" fmla="*/ 2147483647 h 192"/>
                  <a:gd name="T6" fmla="*/ 2147483647 w 84"/>
                  <a:gd name="T7" fmla="*/ 2147483647 h 192"/>
                  <a:gd name="T8" fmla="*/ 2147483647 w 84"/>
                  <a:gd name="T9" fmla="*/ 0 h 192"/>
                  <a:gd name="T10" fmla="*/ 0 w 84"/>
                  <a:gd name="T11" fmla="*/ 0 h 192"/>
                  <a:gd name="T12" fmla="*/ 0 60000 65536"/>
                  <a:gd name="T13" fmla="*/ 0 60000 65536"/>
                  <a:gd name="T14" fmla="*/ 0 60000 65536"/>
                  <a:gd name="T15" fmla="*/ 0 60000 65536"/>
                  <a:gd name="T16" fmla="*/ 0 60000 65536"/>
                  <a:gd name="T17" fmla="*/ 0 60000 65536"/>
                  <a:gd name="T18" fmla="*/ 0 w 84"/>
                  <a:gd name="T19" fmla="*/ 0 h 192"/>
                  <a:gd name="T20" fmla="*/ 84 w 8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84" h="192">
                    <a:moveTo>
                      <a:pt x="0" y="0"/>
                    </a:moveTo>
                    <a:lnTo>
                      <a:pt x="0" y="192"/>
                    </a:lnTo>
                    <a:lnTo>
                      <a:pt x="41" y="163"/>
                    </a:lnTo>
                    <a:lnTo>
                      <a:pt x="84" y="192"/>
                    </a:lnTo>
                    <a:lnTo>
                      <a:pt x="84" y="0"/>
                    </a:lnTo>
                    <a:lnTo>
                      <a:pt x="0" y="0"/>
                    </a:lnTo>
                    <a:close/>
                  </a:path>
                </a:pathLst>
              </a:custGeom>
              <a:solidFill>
                <a:srgbClr val="FF2D2D"/>
              </a:solidFill>
              <a:ln w="9525">
                <a:noFill/>
                <a:round/>
              </a:ln>
            </p:spPr>
            <p:txBody>
              <a:bodyPr/>
              <a:lstStyle/>
              <a:p>
                <a:endParaRPr lang="zh-CN" altLang="en-US"/>
              </a:p>
            </p:txBody>
          </p:sp>
        </p:grpSp>
      </p:grpSp>
      <p:sp>
        <p:nvSpPr>
          <p:cNvPr id="21508" name="文本框 85"/>
          <p:cNvSpPr txBox="1">
            <a:spLocks noChangeArrowheads="1"/>
          </p:cNvSpPr>
          <p:nvPr/>
        </p:nvSpPr>
        <p:spPr bwMode="auto">
          <a:xfrm>
            <a:off x="1079500" y="815975"/>
            <a:ext cx="1620838" cy="523875"/>
          </a:xfrm>
          <a:prstGeom prst="rect">
            <a:avLst/>
          </a:prstGeom>
          <a:noFill/>
          <a:ln w="9525">
            <a:noFill/>
            <a:miter lim="800000"/>
          </a:ln>
        </p:spPr>
        <p:txBody>
          <a:bodyPr wrap="none">
            <a:spAutoFit/>
          </a:bodyPr>
          <a:lstStyle/>
          <a:p>
            <a:r>
              <a:rPr lang="zh-CN" altLang="en-US" sz="2800" b="1">
                <a:solidFill>
                  <a:srgbClr val="DB2232"/>
                </a:solidFill>
                <a:latin typeface="微软雅黑" panose="020B0503020204020204" pitchFamily="34" charset="-122"/>
                <a:ea typeface="微软雅黑" panose="020B0503020204020204" pitchFamily="34" charset="-122"/>
              </a:rPr>
              <a:t>新知讲解</a:t>
            </a:r>
            <a:endParaRPr lang="zh-CN" altLang="en-US" sz="2800" b="1">
              <a:solidFill>
                <a:srgbClr val="DB2232"/>
              </a:solidFill>
              <a:latin typeface="微软雅黑" panose="020B0503020204020204" pitchFamily="34" charset="-122"/>
              <a:ea typeface="微软雅黑" panose="020B0503020204020204" pitchFamily="34" charset="-122"/>
            </a:endParaRPr>
          </a:p>
        </p:txBody>
      </p:sp>
      <p:sp>
        <p:nvSpPr>
          <p:cNvPr id="2" name="矩形 1"/>
          <p:cNvSpPr>
            <a:spLocks noChangeArrowheads="1"/>
          </p:cNvSpPr>
          <p:nvPr/>
        </p:nvSpPr>
        <p:spPr bwMode="auto">
          <a:xfrm>
            <a:off x="461963" y="1692275"/>
            <a:ext cx="3848100" cy="481013"/>
          </a:xfrm>
          <a:prstGeom prst="rect">
            <a:avLst/>
          </a:prstGeom>
          <a:noFill/>
          <a:ln w="9525">
            <a:noFill/>
            <a:miter lim="800000"/>
          </a:ln>
        </p:spPr>
        <p:txBody>
          <a:bodyPr wrap="none">
            <a:spAutoFit/>
          </a:bodyPr>
          <a:lstStyle/>
          <a:p>
            <a:pPr>
              <a:lnSpc>
                <a:spcPct val="114000"/>
              </a:lnSpc>
            </a:pPr>
            <a:r>
              <a:rPr lang="en-US" altLang="zh-CN" sz="2400" b="1">
                <a:solidFill>
                  <a:srgbClr val="00B0F0"/>
                </a:solidFill>
                <a:latin typeface="微软雅黑" panose="020B0503020204020204" pitchFamily="34" charset="-122"/>
                <a:ea typeface="微软雅黑" panose="020B0503020204020204" pitchFamily="34" charset="-122"/>
              </a:rPr>
              <a:t>1.</a:t>
            </a:r>
            <a:r>
              <a:rPr lang="zh-CN" altLang="zh-CN" sz="2400" b="1">
                <a:solidFill>
                  <a:srgbClr val="00B0F0"/>
                </a:solidFill>
                <a:latin typeface="微软雅黑" panose="020B0503020204020204" pitchFamily="34" charset="-122"/>
                <a:ea typeface="微软雅黑" panose="020B0503020204020204" pitchFamily="34" charset="-122"/>
              </a:rPr>
              <a:t>有交点，连半径，证垂直</a:t>
            </a:r>
            <a:endParaRPr lang="zh-CN" altLang="zh-CN" sz="2400" b="1">
              <a:solidFill>
                <a:srgbClr val="00B0F0"/>
              </a:solidFill>
              <a:latin typeface="微软雅黑" panose="020B0503020204020204" pitchFamily="34" charset="-122"/>
              <a:ea typeface="微软雅黑" panose="020B0503020204020204" pitchFamily="34" charset="-122"/>
            </a:endParaRPr>
          </a:p>
        </p:txBody>
      </p:sp>
      <p:sp>
        <p:nvSpPr>
          <p:cNvPr id="21510" name="矩形 2"/>
          <p:cNvSpPr>
            <a:spLocks noChangeArrowheads="1"/>
          </p:cNvSpPr>
          <p:nvPr/>
        </p:nvSpPr>
        <p:spPr bwMode="auto">
          <a:xfrm>
            <a:off x="492125" y="2489200"/>
            <a:ext cx="5430838" cy="1355725"/>
          </a:xfrm>
          <a:prstGeom prst="rect">
            <a:avLst/>
          </a:prstGeom>
          <a:noFill/>
          <a:ln w="9525">
            <a:noFill/>
            <a:miter lim="800000"/>
          </a:ln>
        </p:spPr>
        <p:txBody>
          <a:bodyPr>
            <a:spAutoFit/>
          </a:bodyPr>
          <a:lstStyle/>
          <a:p>
            <a:pPr>
              <a:lnSpc>
                <a:spcPct val="114000"/>
              </a:lnSpc>
            </a:pPr>
            <a:r>
              <a:rPr lang="zh-CN" altLang="en-US" sz="2400" b="1">
                <a:solidFill>
                  <a:srgbClr val="FF0000"/>
                </a:solidFill>
                <a:latin typeface="微软雅黑" panose="020B0503020204020204" pitchFamily="34" charset="-122"/>
                <a:ea typeface="微软雅黑" panose="020B0503020204020204" pitchFamily="34" charset="-122"/>
              </a:rPr>
              <a:t>变式</a:t>
            </a:r>
            <a:r>
              <a:rPr lang="en-US" altLang="zh-CN" sz="2400" b="1">
                <a:solidFill>
                  <a:srgbClr val="FF0000"/>
                </a:solidFill>
                <a:latin typeface="微软雅黑" panose="020B0503020204020204" pitchFamily="34" charset="-122"/>
                <a:ea typeface="微软雅黑" panose="020B0503020204020204" pitchFamily="34" charset="-122"/>
              </a:rPr>
              <a:t>1 </a:t>
            </a:r>
            <a:r>
              <a:rPr lang="zh-CN" altLang="zh-CN" sz="2400" b="1">
                <a:latin typeface="微软雅黑" panose="020B0503020204020204" pitchFamily="34" charset="-122"/>
                <a:ea typeface="微软雅黑" panose="020B0503020204020204" pitchFamily="34" charset="-122"/>
              </a:rPr>
              <a:t>直线</a:t>
            </a:r>
            <a:r>
              <a:rPr lang="en-US" altLang="zh-CN" sz="2400" b="1">
                <a:latin typeface="微软雅黑" panose="020B0503020204020204" pitchFamily="34" charset="-122"/>
                <a:ea typeface="微软雅黑" panose="020B0503020204020204" pitchFamily="34" charset="-122"/>
              </a:rPr>
              <a:t>AB</a:t>
            </a:r>
            <a:r>
              <a:rPr lang="zh-CN" altLang="zh-CN" sz="2400" b="1">
                <a:latin typeface="微软雅黑" panose="020B0503020204020204" pitchFamily="34" charset="-122"/>
                <a:ea typeface="微软雅黑" panose="020B0503020204020204" pitchFamily="34" charset="-122"/>
              </a:rPr>
              <a:t>经过</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O</a:t>
            </a:r>
            <a:r>
              <a:rPr lang="zh-CN" altLang="zh-CN" sz="2400" b="1">
                <a:latin typeface="微软雅黑" panose="020B0503020204020204" pitchFamily="34" charset="-122"/>
                <a:ea typeface="微软雅黑" panose="020B0503020204020204" pitchFamily="34" charset="-122"/>
              </a:rPr>
              <a:t>上的点</a:t>
            </a:r>
            <a:r>
              <a:rPr lang="en-US" altLang="zh-CN" sz="2400" b="1">
                <a:latin typeface="微软雅黑" panose="020B0503020204020204" pitchFamily="34" charset="-122"/>
                <a:ea typeface="微软雅黑" panose="020B0503020204020204" pitchFamily="34" charset="-122"/>
              </a:rPr>
              <a:t>C</a:t>
            </a:r>
            <a:r>
              <a:rPr lang="zh-CN" altLang="zh-CN" sz="2400" b="1">
                <a:latin typeface="微软雅黑" panose="020B0503020204020204" pitchFamily="34" charset="-122"/>
                <a:ea typeface="微软雅黑" panose="020B0503020204020204" pitchFamily="34" charset="-122"/>
              </a:rPr>
              <a:t>，并且</a:t>
            </a:r>
            <a:r>
              <a:rPr lang="en-US" altLang="zh-CN" sz="2400" b="1">
                <a:latin typeface="微软雅黑" panose="020B0503020204020204" pitchFamily="34" charset="-122"/>
                <a:ea typeface="微软雅黑" panose="020B0503020204020204" pitchFamily="34" charset="-122"/>
              </a:rPr>
              <a:t>OA=OB</a:t>
            </a:r>
            <a:r>
              <a:rPr lang="zh-CN"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CA=CB.</a:t>
            </a:r>
            <a:endParaRPr lang="en-US" altLang="zh-CN" sz="2400" b="1">
              <a:latin typeface="微软雅黑" panose="020B0503020204020204" pitchFamily="34" charset="-122"/>
              <a:ea typeface="微软雅黑" panose="020B0503020204020204" pitchFamily="34" charset="-122"/>
            </a:endParaRPr>
          </a:p>
          <a:p>
            <a:pPr>
              <a:lnSpc>
                <a:spcPct val="114000"/>
              </a:lnSpc>
            </a:pPr>
            <a:r>
              <a:rPr lang="zh-CN" altLang="zh-CN" sz="2400" b="1">
                <a:latin typeface="微软雅黑" panose="020B0503020204020204" pitchFamily="34" charset="-122"/>
                <a:ea typeface="微软雅黑" panose="020B0503020204020204" pitchFamily="34" charset="-122"/>
              </a:rPr>
              <a:t>求证</a:t>
            </a:r>
            <a:r>
              <a:rPr lang="en-US" altLang="zh-CN" sz="2400" b="1">
                <a:latin typeface="微软雅黑" panose="020B0503020204020204" pitchFamily="34" charset="-122"/>
                <a:ea typeface="微软雅黑" panose="020B0503020204020204" pitchFamily="34" charset="-122"/>
              </a:rPr>
              <a:t>:</a:t>
            </a:r>
            <a:r>
              <a:rPr lang="zh-CN" altLang="zh-CN" sz="2400" b="1">
                <a:latin typeface="微软雅黑" panose="020B0503020204020204" pitchFamily="34" charset="-122"/>
                <a:ea typeface="微软雅黑" panose="020B0503020204020204" pitchFamily="34" charset="-122"/>
              </a:rPr>
              <a:t>直线</a:t>
            </a:r>
            <a:r>
              <a:rPr lang="en-US" altLang="zh-CN" sz="2400" b="1">
                <a:latin typeface="微软雅黑" panose="020B0503020204020204" pitchFamily="34" charset="-122"/>
                <a:ea typeface="微软雅黑" panose="020B0503020204020204" pitchFamily="34" charset="-122"/>
              </a:rPr>
              <a:t>AB</a:t>
            </a:r>
            <a:r>
              <a:rPr lang="zh-CN" altLang="zh-CN" sz="2400" b="1">
                <a:latin typeface="微软雅黑" panose="020B0503020204020204" pitchFamily="34" charset="-122"/>
                <a:ea typeface="微软雅黑" panose="020B0503020204020204" pitchFamily="34" charset="-122"/>
              </a:rPr>
              <a:t>是</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O</a:t>
            </a:r>
            <a:r>
              <a:rPr lang="zh-CN" altLang="zh-CN" sz="2400" b="1">
                <a:latin typeface="微软雅黑" panose="020B0503020204020204" pitchFamily="34" charset="-122"/>
                <a:ea typeface="微软雅黑" panose="020B0503020204020204" pitchFamily="34" charset="-122"/>
              </a:rPr>
              <a:t>的切线</a:t>
            </a:r>
            <a:r>
              <a:rPr lang="en-US" altLang="zh-CN" sz="2400" b="1">
                <a:latin typeface="微软雅黑" panose="020B0503020204020204" pitchFamily="34" charset="-122"/>
                <a:ea typeface="微软雅黑" panose="020B0503020204020204" pitchFamily="34" charset="-122"/>
              </a:rPr>
              <a:t>.</a:t>
            </a:r>
            <a:endParaRPr lang="en-US" altLang="zh-CN" sz="2400" b="1">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631825" y="4505325"/>
            <a:ext cx="7186613" cy="1355725"/>
          </a:xfrm>
          <a:prstGeom prst="rect">
            <a:avLst/>
          </a:prstGeom>
          <a:noFill/>
          <a:ln w="9525">
            <a:noFill/>
            <a:miter lim="800000"/>
          </a:ln>
        </p:spPr>
        <p:txBody>
          <a:bodyPr>
            <a:spAutoFit/>
          </a:bodyPr>
          <a:lstStyle/>
          <a:p>
            <a:pPr>
              <a:lnSpc>
                <a:spcPct val="114000"/>
              </a:lnSpc>
            </a:pPr>
            <a:r>
              <a:rPr lang="zh-CN" altLang="en-US" sz="2400" b="1">
                <a:solidFill>
                  <a:srgbClr val="00B0F0"/>
                </a:solidFill>
                <a:latin typeface="微软雅黑" panose="020B0503020204020204" pitchFamily="34" charset="-122"/>
                <a:ea typeface="微软雅黑" panose="020B0503020204020204" pitchFamily="34" charset="-122"/>
              </a:rPr>
              <a:t>分析</a:t>
            </a:r>
            <a:r>
              <a:rPr lang="en-US" altLang="zh-CN" sz="2400" b="1">
                <a:solidFill>
                  <a:srgbClr val="00B0F0"/>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连接</a:t>
            </a:r>
            <a:r>
              <a:rPr lang="en-US" altLang="zh-CN" sz="2400" b="1">
                <a:solidFill>
                  <a:srgbClr val="FF0000"/>
                </a:solidFill>
                <a:latin typeface="微软雅黑" panose="020B0503020204020204" pitchFamily="34" charset="-122"/>
                <a:ea typeface="微软雅黑" panose="020B0503020204020204" pitchFamily="34" charset="-122"/>
              </a:rPr>
              <a:t>OC</a:t>
            </a:r>
            <a:r>
              <a:rPr lang="zh-CN" altLang="en-US" sz="2400" b="1">
                <a:solidFill>
                  <a:srgbClr val="FF0000"/>
                </a:solidFill>
                <a:latin typeface="微软雅黑" panose="020B0503020204020204" pitchFamily="34" charset="-122"/>
                <a:ea typeface="微软雅黑" panose="020B0503020204020204" pitchFamily="34" charset="-122"/>
              </a:rPr>
              <a:t>，如图，由千</a:t>
            </a:r>
            <a:r>
              <a:rPr lang="en-US" altLang="zh-CN" sz="2400" b="1">
                <a:solidFill>
                  <a:srgbClr val="FF0000"/>
                </a:solidFill>
                <a:latin typeface="微软雅黑" panose="020B0503020204020204" pitchFamily="34" charset="-122"/>
                <a:ea typeface="微软雅黑" panose="020B0503020204020204" pitchFamily="34" charset="-122"/>
              </a:rPr>
              <a:t>OA=OB</a:t>
            </a:r>
            <a:r>
              <a:rPr lang="zh-CN" altLang="en-US"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CA=CB</a:t>
            </a:r>
            <a:r>
              <a:rPr lang="zh-CN" altLang="en-US" sz="2400" b="1">
                <a:solidFill>
                  <a:srgbClr val="FF0000"/>
                </a:solidFill>
                <a:latin typeface="微软雅黑" panose="020B0503020204020204" pitchFamily="34" charset="-122"/>
                <a:ea typeface="微软雅黑" panose="020B0503020204020204" pitchFamily="34" charset="-122"/>
              </a:rPr>
              <a:t>，根据等腰三角形的性质得到</a:t>
            </a:r>
            <a:r>
              <a:rPr lang="en-US" altLang="zh-CN" sz="2400" b="1">
                <a:solidFill>
                  <a:srgbClr val="FF0000"/>
                </a:solidFill>
                <a:latin typeface="微软雅黑" panose="020B0503020204020204" pitchFamily="34" charset="-122"/>
                <a:ea typeface="微软雅黑" panose="020B0503020204020204" pitchFamily="34" charset="-122"/>
              </a:rPr>
              <a:t>OC</a:t>
            </a:r>
            <a:r>
              <a:rPr lang="zh-CN" altLang="en-US" sz="2400" b="1">
                <a:solidFill>
                  <a:srgbClr val="FF0000"/>
                </a:solidFill>
                <a:latin typeface="微软雅黑" panose="020B0503020204020204" pitchFamily="34" charset="-122"/>
                <a:ea typeface="微软雅黑" panose="020B0503020204020204" pitchFamily="34" charset="-122"/>
              </a:rPr>
              <a:t>丄</a:t>
            </a:r>
            <a:r>
              <a:rPr lang="en-US" altLang="zh-CN" sz="2400" b="1">
                <a:solidFill>
                  <a:srgbClr val="FF0000"/>
                </a:solidFill>
                <a:latin typeface="微软雅黑" panose="020B0503020204020204" pitchFamily="34" charset="-122"/>
                <a:ea typeface="微软雅黑" panose="020B0503020204020204" pitchFamily="34" charset="-122"/>
              </a:rPr>
              <a:t>AB</a:t>
            </a:r>
            <a:r>
              <a:rPr lang="zh-CN" altLang="en-US" sz="2400" b="1">
                <a:solidFill>
                  <a:srgbClr val="FF0000"/>
                </a:solidFill>
                <a:latin typeface="微软雅黑" panose="020B0503020204020204" pitchFamily="34" charset="-122"/>
                <a:ea typeface="微软雅黑" panose="020B0503020204020204" pitchFamily="34" charset="-122"/>
              </a:rPr>
              <a:t>，然后根据切线的判定 定理即可得到直线</a:t>
            </a:r>
            <a:r>
              <a:rPr lang="en-US" altLang="zh-CN" sz="2400" b="1">
                <a:solidFill>
                  <a:srgbClr val="FF0000"/>
                </a:solidFill>
                <a:latin typeface="微软雅黑" panose="020B0503020204020204" pitchFamily="34" charset="-122"/>
                <a:ea typeface="微软雅黑" panose="020B0503020204020204" pitchFamily="34" charset="-122"/>
              </a:rPr>
              <a:t>AB</a:t>
            </a:r>
            <a:r>
              <a:rPr lang="zh-CN" altLang="en-US" sz="2400" b="1">
                <a:solidFill>
                  <a:srgbClr val="FF0000"/>
                </a:solidFill>
                <a:latin typeface="微软雅黑" panose="020B0503020204020204" pitchFamily="34" charset="-122"/>
                <a:ea typeface="微软雅黑" panose="020B0503020204020204" pitchFamily="34" charset="-122"/>
              </a:rPr>
              <a:t>是⊙</a:t>
            </a:r>
            <a:r>
              <a:rPr lang="en-US" altLang="zh-CN" sz="2400" b="1">
                <a:solidFill>
                  <a:srgbClr val="FF0000"/>
                </a:solidFill>
                <a:latin typeface="微软雅黑" panose="020B0503020204020204" pitchFamily="34" charset="-122"/>
                <a:ea typeface="微软雅黑" panose="020B0503020204020204" pitchFamily="34" charset="-122"/>
              </a:rPr>
              <a:t>O</a:t>
            </a:r>
            <a:r>
              <a:rPr lang="zh-CN" altLang="en-US" sz="2400" b="1">
                <a:solidFill>
                  <a:srgbClr val="FF0000"/>
                </a:solidFill>
                <a:latin typeface="微软雅黑" panose="020B0503020204020204" pitchFamily="34" charset="-122"/>
                <a:ea typeface="微软雅黑" panose="020B0503020204020204" pitchFamily="34" charset="-122"/>
              </a:rPr>
              <a:t>的切线</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6" name="矩形 5"/>
          <p:cNvSpPr>
            <a:spLocks noChangeArrowheads="1"/>
          </p:cNvSpPr>
          <p:nvPr/>
        </p:nvSpPr>
        <p:spPr bwMode="auto">
          <a:xfrm>
            <a:off x="2386013" y="4295775"/>
            <a:ext cx="4572000" cy="1776413"/>
          </a:xfrm>
          <a:prstGeom prst="rect">
            <a:avLst/>
          </a:prstGeom>
          <a:noFill/>
          <a:ln w="9525">
            <a:noFill/>
            <a:miter lim="800000"/>
          </a:ln>
        </p:spPr>
        <p:txBody>
          <a:bodyPr>
            <a:spAutoFit/>
          </a:bodyPr>
          <a:lstStyle/>
          <a:p>
            <a:pPr>
              <a:lnSpc>
                <a:spcPct val="114000"/>
              </a:lnSpc>
            </a:pPr>
            <a:r>
              <a:rPr lang="zh-CN" altLang="en-US" sz="2400" b="1">
                <a:solidFill>
                  <a:srgbClr val="FF0000"/>
                </a:solidFill>
                <a:latin typeface="微软雅黑" panose="020B0503020204020204" pitchFamily="34" charset="-122"/>
                <a:ea typeface="微软雅黑" panose="020B0503020204020204" pitchFamily="34" charset="-122"/>
              </a:rPr>
              <a:t>证明：连接</a:t>
            </a:r>
            <a:r>
              <a:rPr lang="en-US" altLang="zh-CN" sz="2400" b="1">
                <a:solidFill>
                  <a:srgbClr val="FF0000"/>
                </a:solidFill>
                <a:latin typeface="微软雅黑" panose="020B0503020204020204" pitchFamily="34" charset="-122"/>
                <a:ea typeface="微软雅黑" panose="020B0503020204020204" pitchFamily="34" charset="-122"/>
              </a:rPr>
              <a:t>OC</a:t>
            </a:r>
            <a:r>
              <a:rPr lang="zh-CN" altLang="en-US" sz="2400" b="1">
                <a:solidFill>
                  <a:srgbClr val="FF0000"/>
                </a:solidFill>
                <a:latin typeface="微软雅黑" panose="020B0503020204020204" pitchFamily="34" charset="-122"/>
                <a:ea typeface="微软雅黑" panose="020B0503020204020204" pitchFamily="34" charset="-122"/>
              </a:rPr>
              <a:t>，如图，</a:t>
            </a:r>
            <a:endParaRPr lang="zh-CN" altLang="en-US" sz="2400" b="1">
              <a:solidFill>
                <a:srgbClr val="FF0000"/>
              </a:solidFill>
              <a:latin typeface="微软雅黑" panose="020B0503020204020204" pitchFamily="34" charset="-122"/>
              <a:ea typeface="微软雅黑" panose="020B0503020204020204" pitchFamily="34" charset="-122"/>
            </a:endParaRPr>
          </a:p>
          <a:p>
            <a:pPr>
              <a:lnSpc>
                <a:spcPct val="114000"/>
              </a:lnSpc>
            </a:pPr>
            <a:r>
              <a:rPr lang="zh-CN" altLang="en-US" sz="2400" b="1">
                <a:solidFill>
                  <a:srgbClr val="FF2D2D"/>
                </a:solidFill>
                <a:latin typeface="微软雅黑" panose="020B0503020204020204" pitchFamily="34" charset="-122"/>
                <a:ea typeface="微软雅黑" panose="020B0503020204020204" pitchFamily="34" charset="-122"/>
              </a:rPr>
              <a:t>∵ </a:t>
            </a:r>
            <a:r>
              <a:rPr lang="en-US" altLang="zh-CN" sz="2400" b="1">
                <a:solidFill>
                  <a:srgbClr val="FF0000"/>
                </a:solidFill>
                <a:latin typeface="微软雅黑" panose="020B0503020204020204" pitchFamily="34" charset="-122"/>
                <a:ea typeface="微软雅黑" panose="020B0503020204020204" pitchFamily="34" charset="-122"/>
              </a:rPr>
              <a:t>OA=OB</a:t>
            </a:r>
            <a:r>
              <a:rPr lang="zh-CN" altLang="en-US" sz="2400" b="1">
                <a:solidFill>
                  <a:srgbClr val="FF0000"/>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CA=CB</a:t>
            </a:r>
            <a:r>
              <a:rPr lang="zh-CN" altLang="en-US" sz="2400" b="1">
                <a:solidFill>
                  <a:srgbClr val="FF0000"/>
                </a:solidFill>
                <a:latin typeface="微软雅黑" panose="020B0503020204020204" pitchFamily="34" charset="-122"/>
                <a:ea typeface="微软雅黑" panose="020B0503020204020204" pitchFamily="34" charset="-122"/>
              </a:rPr>
              <a:t>，</a:t>
            </a:r>
            <a:endParaRPr lang="zh-CN" altLang="en-US" sz="2400" b="1">
              <a:solidFill>
                <a:srgbClr val="FF0000"/>
              </a:solidFill>
              <a:latin typeface="微软雅黑" panose="020B0503020204020204" pitchFamily="34" charset="-122"/>
              <a:ea typeface="微软雅黑" panose="020B0503020204020204" pitchFamily="34" charset="-122"/>
            </a:endParaRPr>
          </a:p>
          <a:p>
            <a:pPr>
              <a:lnSpc>
                <a:spcPct val="114000"/>
              </a:lnSpc>
            </a:pPr>
            <a:r>
              <a:rPr lang="zh-CN" altLang="en-US" sz="2400" b="1">
                <a:solidFill>
                  <a:srgbClr val="FF2D2D"/>
                </a:solidFill>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OC</a:t>
            </a:r>
            <a:r>
              <a:rPr lang="zh-CN" altLang="en-US" sz="2400" b="1">
                <a:solidFill>
                  <a:srgbClr val="FF0000"/>
                </a:solidFill>
                <a:latin typeface="微软雅黑" panose="020B0503020204020204" pitchFamily="34" charset="-122"/>
                <a:ea typeface="微软雅黑" panose="020B0503020204020204" pitchFamily="34" charset="-122"/>
              </a:rPr>
              <a:t>丄</a:t>
            </a:r>
            <a:r>
              <a:rPr lang="en-US" altLang="zh-CN" sz="2400" b="1">
                <a:solidFill>
                  <a:srgbClr val="FF0000"/>
                </a:solidFill>
                <a:latin typeface="微软雅黑" panose="020B0503020204020204" pitchFamily="34" charset="-122"/>
                <a:ea typeface="微软雅黑" panose="020B0503020204020204" pitchFamily="34" charset="-122"/>
              </a:rPr>
              <a:t>AB</a:t>
            </a:r>
            <a:r>
              <a:rPr lang="zh-CN" altLang="en-US" sz="2400" b="1">
                <a:solidFill>
                  <a:srgbClr val="FF0000"/>
                </a:solidFill>
                <a:latin typeface="微软雅黑" panose="020B0503020204020204" pitchFamily="34" charset="-122"/>
                <a:ea typeface="微软雅黑" panose="020B0503020204020204" pitchFamily="34" charset="-122"/>
              </a:rPr>
              <a:t>，</a:t>
            </a:r>
            <a:endParaRPr lang="zh-CN" altLang="en-US" sz="2400" b="1">
              <a:solidFill>
                <a:srgbClr val="FF0000"/>
              </a:solidFill>
              <a:latin typeface="微软雅黑" panose="020B0503020204020204" pitchFamily="34" charset="-122"/>
              <a:ea typeface="微软雅黑" panose="020B0503020204020204" pitchFamily="34" charset="-122"/>
            </a:endParaRPr>
          </a:p>
          <a:p>
            <a:pPr>
              <a:lnSpc>
                <a:spcPct val="114000"/>
              </a:lnSpc>
            </a:pPr>
            <a:r>
              <a:rPr lang="zh-CN" altLang="en-US" sz="2400" b="1">
                <a:solidFill>
                  <a:srgbClr val="FF2D2D"/>
                </a:solidFill>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直线</a:t>
            </a:r>
            <a:r>
              <a:rPr lang="en-US" altLang="zh-CN" sz="2400" b="1">
                <a:solidFill>
                  <a:srgbClr val="FF0000"/>
                </a:solidFill>
                <a:latin typeface="微软雅黑" panose="020B0503020204020204" pitchFamily="34" charset="-122"/>
                <a:ea typeface="微软雅黑" panose="020B0503020204020204" pitchFamily="34" charset="-122"/>
              </a:rPr>
              <a:t>AB</a:t>
            </a:r>
            <a:r>
              <a:rPr lang="zh-CN" altLang="en-US" sz="2400" b="1">
                <a:solidFill>
                  <a:srgbClr val="FF0000"/>
                </a:solidFill>
                <a:latin typeface="微软雅黑" panose="020B0503020204020204" pitchFamily="34" charset="-122"/>
                <a:ea typeface="微软雅黑" panose="020B0503020204020204" pitchFamily="34" charset="-122"/>
              </a:rPr>
              <a:t>是⊙</a:t>
            </a:r>
            <a:r>
              <a:rPr lang="en-US" altLang="zh-CN" sz="2400" b="1">
                <a:solidFill>
                  <a:srgbClr val="FF0000"/>
                </a:solidFill>
                <a:latin typeface="微软雅黑" panose="020B0503020204020204" pitchFamily="34" charset="-122"/>
                <a:ea typeface="微软雅黑" panose="020B0503020204020204" pitchFamily="34" charset="-122"/>
              </a:rPr>
              <a:t>O</a:t>
            </a:r>
            <a:r>
              <a:rPr lang="zh-CN" altLang="en-US" sz="2400" b="1">
                <a:solidFill>
                  <a:srgbClr val="FF0000"/>
                </a:solidFill>
                <a:latin typeface="微软雅黑" panose="020B0503020204020204" pitchFamily="34" charset="-122"/>
                <a:ea typeface="微软雅黑" panose="020B0503020204020204" pitchFamily="34" charset="-122"/>
              </a:rPr>
              <a:t>的切线</a:t>
            </a:r>
            <a:endParaRPr lang="zh-CN" altLang="en-US" sz="2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subTnLst>
                                    <p:set>
                                      <p:cBhvr override="childStyle">
                                        <p:cTn dur="1" fill="hold" display="0" masterRel="nextClick" afterEffect="1"/>
                                        <p:tgtEl>
                                          <p:spTgt spid="921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1" nodeType="clickEffect">
                                  <p:stCondLst>
                                    <p:cond delay="0"/>
                                  </p:stCondLst>
                                  <p:childTnLst>
                                    <p:animEffect transition="out" filter="circle(out)">
                                      <p:cBhvr>
                                        <p:cTn id="20" dur="2000"/>
                                        <p:tgtEl>
                                          <p:spTgt spid="5"/>
                                        </p:tgtEl>
                                      </p:cBhvr>
                                    </p:animEffect>
                                    <p:set>
                                      <p:cBhvr>
                                        <p:cTn id="21" dur="1" fill="hold">
                                          <p:stCondLst>
                                            <p:cond delay="19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80">
                                          <p:stCondLst>
                                            <p:cond delay="0"/>
                                          </p:stCondLst>
                                        </p:cTn>
                                        <p:tgtEl>
                                          <p:spTgt spid="2"/>
                                        </p:tgtEl>
                                      </p:cBhvr>
                                    </p:animEffect>
                                    <p:anim calcmode="lin" valueType="num">
                                      <p:cBhvr>
                                        <p:cTn id="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gtEl>
                                      </p:cBhvr>
                                      <p:to x="100000" y="60000"/>
                                    </p:animScale>
                                    <p:animScale>
                                      <p:cBhvr>
                                        <p:cTn id="39" dur="166" decel="50000">
                                          <p:stCondLst>
                                            <p:cond delay="67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Lst>
  </p:timing>
</p:sld>
</file>

<file path=ppt/tags/tag1.xml><?xml version="1.0" encoding="utf-8"?>
<p:tagLst xmlns:p="http://schemas.openxmlformats.org/presentationml/2006/main">
  <p:tag name="commondata" val="eyJoZGlkIjoiNGZjNWM4MjJkMmRlYTc4ZDRlMTA2ZTEzYWUzM2EyNDY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3323</Words>
  <Application>WPS 演示</Application>
  <PresentationFormat>全屏显示(4:3)</PresentationFormat>
  <Paragraphs>352</Paragraphs>
  <Slides>22</Slides>
  <Notes>0</Notes>
  <HiddenSlides>2</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0</vt:i4>
      </vt:variant>
      <vt:variant>
        <vt:lpstr>幻灯片标题</vt:lpstr>
      </vt:variant>
      <vt:variant>
        <vt:i4>22</vt:i4>
      </vt:variant>
    </vt:vector>
  </HeadingPairs>
  <TitlesOfParts>
    <vt:vector size="37" baseType="lpstr">
      <vt:lpstr>Arial</vt:lpstr>
      <vt:lpstr>宋体</vt:lpstr>
      <vt:lpstr>Wingdings</vt:lpstr>
      <vt:lpstr>Calibri Light</vt:lpstr>
      <vt:lpstr>Agency FB</vt:lpstr>
      <vt:lpstr>微软雅黑</vt:lpstr>
      <vt:lpstr>楷体_GB2312</vt:lpstr>
      <vt:lpstr>新宋体</vt:lpstr>
      <vt:lpstr>Arial Unicode MS</vt:lpstr>
      <vt:lpstr>Calibri</vt:lpstr>
      <vt:lpstr>Times New Roman</vt:lpstr>
      <vt:lpstr>思源黑体 CN Bold</vt:lpstr>
      <vt:lpstr>黑体</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.。oOﺭ啵了你一口ﺭ</cp:lastModifiedBy>
  <cp:revision>86</cp:revision>
  <dcterms:created xsi:type="dcterms:W3CDTF">2017-11-13T08:28:00Z</dcterms:created>
  <dcterms:modified xsi:type="dcterms:W3CDTF">2024-11-26T23:54:21Z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7D5F4D7991104968B0D33933E6F2C57D_12</vt:lpwstr>
  </property>
  <property fmtid="{D5CDD505-2E9C-101B-9397-08002B2CF9AE}" pid="3" name="KSOProductBuildVer">
    <vt:lpwstr>2052-12.1.0.18608</vt:lpwstr>
  </property>
</Properties>
</file>