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57" r:id="rId4"/>
    <p:sldId id="263" r:id="rId5"/>
    <p:sldId id="264" r:id="rId6"/>
    <p:sldId id="265" r:id="rId7"/>
    <p:sldId id="279" r:id="rId8"/>
    <p:sldId id="259" r:id="rId9"/>
    <p:sldId id="266" r:id="rId10"/>
    <p:sldId id="267" r:id="rId11"/>
    <p:sldId id="277" r:id="rId12"/>
    <p:sldId id="276" r:id="rId13"/>
    <p:sldId id="269" r:id="rId14"/>
    <p:sldId id="270" r:id="rId15"/>
    <p:sldId id="278" r:id="rId16"/>
    <p:sldId id="260" r:id="rId17"/>
    <p:sldId id="272" r:id="rId18"/>
    <p:sldId id="271" r:id="rId19"/>
    <p:sldId id="274" r:id="rId20"/>
    <p:sldId id="273" r:id="rId21"/>
    <p:sldId id="275" r:id="rId22"/>
    <p:sldId id="261" r:id="rId23"/>
  </p:sldIdLst>
  <p:sldSz cx="9144000" cy="6858000" type="screen4x3"/>
  <p:notesSz cx="6858000" cy="9144000"/>
  <p:custDataLst>
    <p:tags r:id="rId2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C8F4"/>
    <a:srgbClr val="FFFFFF"/>
    <a:srgbClr val="DB2232"/>
    <a:srgbClr val="FF2D2D"/>
    <a:srgbClr val="AA0000"/>
    <a:srgbClr val="000000"/>
    <a:srgbClr val="008651"/>
    <a:srgbClr val="2BB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82" autoAdjust="0"/>
  </p:normalViewPr>
  <p:slideViewPr>
    <p:cSldViewPr snapToGrid="0">
      <p:cViewPr varScale="1">
        <p:scale>
          <a:sx n="92" d="100"/>
          <a:sy n="92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A4986B8-CF6D-4CCF-8927-578F9867EDE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E15F367-6435-4EB9-89A7-48FB5D83F5E5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îŝļïḓê"/>
          <p:cNvSpPr/>
          <p:nvPr userDrawn="1"/>
        </p:nvSpPr>
        <p:spPr bwMode="auto">
          <a:xfrm>
            <a:off x="0" y="0"/>
            <a:ext cx="9144000" cy="4421188"/>
          </a:xfrm>
          <a:prstGeom prst="rect">
            <a:avLst/>
          </a:prstGeom>
          <a:solidFill>
            <a:srgbClr val="2BBB61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Agency FB" panose="020B0503020202020204" pitchFamily="34" charset="0"/>
              <a:ea typeface="微软雅黑" panose="020B0503020204020204" pitchFamily="34" charset="-122"/>
              <a:sym typeface="Agency FB" panose="020B0503020202020204" pitchFamily="34" charset="0"/>
            </a:endParaRPr>
          </a:p>
        </p:txBody>
      </p:sp>
      <p:grpSp>
        <p:nvGrpSpPr>
          <p:cNvPr id="5" name="isľiḍè"/>
          <p:cNvGrpSpPr/>
          <p:nvPr userDrawn="1"/>
        </p:nvGrpSpPr>
        <p:grpSpPr bwMode="auto">
          <a:xfrm>
            <a:off x="1635125" y="1277938"/>
            <a:ext cx="5594350" cy="3143250"/>
            <a:chOff x="0" y="0"/>
            <a:chExt cx="7048" cy="3960"/>
          </a:xfrm>
        </p:grpSpPr>
        <p:sp>
          <p:nvSpPr>
            <p:cNvPr id="6" name="iṥľïḓe"/>
            <p:cNvSpPr/>
            <p:nvPr/>
          </p:nvSpPr>
          <p:spPr bwMode="auto">
            <a:xfrm>
              <a:off x="2620" y="2648"/>
              <a:ext cx="906" cy="862"/>
            </a:xfrm>
            <a:custGeom>
              <a:avLst/>
              <a:gdLst/>
              <a:ahLst/>
              <a:cxnLst/>
              <a:rect l="0" t="0" r="r" b="b"/>
              <a:pathLst>
                <a:path w="20897" h="21600">
                  <a:moveTo>
                    <a:pt x="134" y="12228"/>
                  </a:moveTo>
                  <a:cubicBezTo>
                    <a:pt x="-591" y="8124"/>
                    <a:pt x="1868" y="7177"/>
                    <a:pt x="1868" y="7177"/>
                  </a:cubicBezTo>
                  <a:cubicBezTo>
                    <a:pt x="1868" y="7177"/>
                    <a:pt x="2735" y="0"/>
                    <a:pt x="10369" y="0"/>
                  </a:cubicBezTo>
                  <a:cubicBezTo>
                    <a:pt x="18002" y="0"/>
                    <a:pt x="18580" y="7111"/>
                    <a:pt x="18580" y="7111"/>
                  </a:cubicBezTo>
                  <a:cubicBezTo>
                    <a:pt x="18580" y="7111"/>
                    <a:pt x="21009" y="8042"/>
                    <a:pt x="20894" y="11431"/>
                  </a:cubicBezTo>
                  <a:cubicBezTo>
                    <a:pt x="20894" y="16881"/>
                    <a:pt x="17712" y="17679"/>
                    <a:pt x="17712" y="17679"/>
                  </a:cubicBezTo>
                  <a:cubicBezTo>
                    <a:pt x="15920" y="17679"/>
                    <a:pt x="15804" y="16017"/>
                    <a:pt x="15804" y="16017"/>
                  </a:cubicBezTo>
                  <a:cubicBezTo>
                    <a:pt x="15804" y="16017"/>
                    <a:pt x="15804" y="10900"/>
                    <a:pt x="15804" y="9238"/>
                  </a:cubicBezTo>
                  <a:cubicBezTo>
                    <a:pt x="15804" y="7576"/>
                    <a:pt x="17582" y="7332"/>
                    <a:pt x="17582" y="7332"/>
                  </a:cubicBezTo>
                  <a:cubicBezTo>
                    <a:pt x="17582" y="5805"/>
                    <a:pt x="14590" y="822"/>
                    <a:pt x="10369" y="822"/>
                  </a:cubicBezTo>
                  <a:cubicBezTo>
                    <a:pt x="6147" y="822"/>
                    <a:pt x="3319" y="5716"/>
                    <a:pt x="3260" y="7376"/>
                  </a:cubicBezTo>
                  <a:cubicBezTo>
                    <a:pt x="4778" y="7069"/>
                    <a:pt x="4991" y="8641"/>
                    <a:pt x="4991" y="8641"/>
                  </a:cubicBezTo>
                  <a:cubicBezTo>
                    <a:pt x="4991" y="8641"/>
                    <a:pt x="4991" y="12095"/>
                    <a:pt x="4991" y="14090"/>
                  </a:cubicBezTo>
                  <a:cubicBezTo>
                    <a:pt x="4991" y="16084"/>
                    <a:pt x="4644" y="16682"/>
                    <a:pt x="3835" y="16814"/>
                  </a:cubicBezTo>
                  <a:cubicBezTo>
                    <a:pt x="4110" y="18259"/>
                    <a:pt x="6227" y="19045"/>
                    <a:pt x="6227" y="19045"/>
                  </a:cubicBezTo>
                  <a:lnTo>
                    <a:pt x="7039" y="19260"/>
                  </a:lnTo>
                  <a:cubicBezTo>
                    <a:pt x="7240" y="18538"/>
                    <a:pt x="7823" y="18011"/>
                    <a:pt x="8518" y="18011"/>
                  </a:cubicBezTo>
                  <a:cubicBezTo>
                    <a:pt x="9381" y="18011"/>
                    <a:pt x="10080" y="18814"/>
                    <a:pt x="10080" y="19805"/>
                  </a:cubicBezTo>
                  <a:cubicBezTo>
                    <a:pt x="10080" y="20797"/>
                    <a:pt x="9381" y="21600"/>
                    <a:pt x="8518" y="21600"/>
                  </a:cubicBezTo>
                  <a:cubicBezTo>
                    <a:pt x="7882" y="21600"/>
                    <a:pt x="6991" y="21120"/>
                    <a:pt x="7040" y="19962"/>
                  </a:cubicBezTo>
                  <a:lnTo>
                    <a:pt x="7008" y="19867"/>
                  </a:lnTo>
                  <a:cubicBezTo>
                    <a:pt x="5233" y="19736"/>
                    <a:pt x="3559" y="18094"/>
                    <a:pt x="3120" y="17014"/>
                  </a:cubicBezTo>
                  <a:cubicBezTo>
                    <a:pt x="3120" y="17014"/>
                    <a:pt x="1030" y="17301"/>
                    <a:pt x="134" y="12228"/>
                  </a:cubicBezTo>
                  <a:close/>
                  <a:moveTo>
                    <a:pt x="134" y="12228"/>
                  </a:moveTo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Agency FB" panose="020B0503020202020204" pitchFamily="34" charset="0"/>
                <a:ea typeface="微软雅黑" panose="020B0503020204020204" pitchFamily="34" charset="-122"/>
                <a:sym typeface="Agency FB" panose="020B0503020202020204" pitchFamily="34" charset="0"/>
              </a:endParaRPr>
            </a:p>
          </p:txBody>
        </p:sp>
        <p:grpSp>
          <p:nvGrpSpPr>
            <p:cNvPr id="7" name="išļiḓe"/>
            <p:cNvGrpSpPr/>
            <p:nvPr/>
          </p:nvGrpSpPr>
          <p:grpSpPr bwMode="auto">
            <a:xfrm>
              <a:off x="0" y="0"/>
              <a:ext cx="7048" cy="3960"/>
              <a:chOff x="0" y="0"/>
              <a:chExt cx="7048" cy="3960"/>
            </a:xfrm>
          </p:grpSpPr>
          <p:sp>
            <p:nvSpPr>
              <p:cNvPr id="12" name="ïṥľiḑe"/>
              <p:cNvSpPr/>
              <p:nvPr/>
            </p:nvSpPr>
            <p:spPr bwMode="auto">
              <a:xfrm>
                <a:off x="0" y="0"/>
                <a:ext cx="7048" cy="3960"/>
              </a:xfrm>
              <a:custGeom>
                <a:avLst/>
                <a:gdLst/>
                <a:ahLst/>
                <a:cxnLst/>
                <a:rect l="0" t="0" r="r" b="b"/>
                <a:pathLst>
                  <a:path w="21600" h="21600">
                    <a:moveTo>
                      <a:pt x="3434" y="10484"/>
                    </a:moveTo>
                    <a:cubicBezTo>
                      <a:pt x="1893" y="10484"/>
                      <a:pt x="639" y="12721"/>
                      <a:pt x="639" y="15471"/>
                    </a:cubicBezTo>
                    <a:cubicBezTo>
                      <a:pt x="639" y="18223"/>
                      <a:pt x="1893" y="20461"/>
                      <a:pt x="3434" y="20461"/>
                    </a:cubicBezTo>
                    <a:lnTo>
                      <a:pt x="17456" y="20461"/>
                    </a:lnTo>
                    <a:cubicBezTo>
                      <a:pt x="19389" y="20461"/>
                      <a:pt x="20962" y="17656"/>
                      <a:pt x="20962" y="14207"/>
                    </a:cubicBezTo>
                    <a:cubicBezTo>
                      <a:pt x="20962" y="10762"/>
                      <a:pt x="19389" y="7960"/>
                      <a:pt x="17456" y="7960"/>
                    </a:cubicBezTo>
                    <a:cubicBezTo>
                      <a:pt x="17314" y="7960"/>
                      <a:pt x="17162" y="7980"/>
                      <a:pt x="16978" y="8025"/>
                    </a:cubicBezTo>
                    <a:cubicBezTo>
                      <a:pt x="16886" y="8047"/>
                      <a:pt x="16794" y="7997"/>
                      <a:pt x="16725" y="7889"/>
                    </a:cubicBezTo>
                    <a:cubicBezTo>
                      <a:pt x="16655" y="7781"/>
                      <a:pt x="16616" y="7625"/>
                      <a:pt x="16616" y="7461"/>
                    </a:cubicBezTo>
                    <a:cubicBezTo>
                      <a:pt x="16616" y="7423"/>
                      <a:pt x="16617" y="7392"/>
                      <a:pt x="16618" y="7372"/>
                    </a:cubicBezTo>
                    <a:cubicBezTo>
                      <a:pt x="16613" y="3933"/>
                      <a:pt x="15042" y="1139"/>
                      <a:pt x="13113" y="1139"/>
                    </a:cubicBezTo>
                    <a:cubicBezTo>
                      <a:pt x="11481" y="1139"/>
                      <a:pt x="10042" y="3203"/>
                      <a:pt x="9691" y="6047"/>
                    </a:cubicBezTo>
                    <a:cubicBezTo>
                      <a:pt x="9667" y="6237"/>
                      <a:pt x="9591" y="6393"/>
                      <a:pt x="9489" y="6460"/>
                    </a:cubicBezTo>
                    <a:cubicBezTo>
                      <a:pt x="9386" y="6526"/>
                      <a:pt x="9272" y="6495"/>
                      <a:pt x="9185" y="6377"/>
                    </a:cubicBezTo>
                    <a:cubicBezTo>
                      <a:pt x="8694" y="5708"/>
                      <a:pt x="8110" y="5355"/>
                      <a:pt x="7496" y="5355"/>
                    </a:cubicBezTo>
                    <a:cubicBezTo>
                      <a:pt x="5975" y="5355"/>
                      <a:pt x="4748" y="7481"/>
                      <a:pt x="4703" y="10197"/>
                    </a:cubicBezTo>
                    <a:cubicBezTo>
                      <a:pt x="4700" y="10375"/>
                      <a:pt x="4650" y="10541"/>
                      <a:pt x="4568" y="10645"/>
                    </a:cubicBezTo>
                    <a:cubicBezTo>
                      <a:pt x="4486" y="10748"/>
                      <a:pt x="4382" y="10776"/>
                      <a:pt x="4286" y="10722"/>
                    </a:cubicBezTo>
                    <a:cubicBezTo>
                      <a:pt x="4010" y="10564"/>
                      <a:pt x="3723" y="10484"/>
                      <a:pt x="3434" y="10484"/>
                    </a:cubicBezTo>
                    <a:close/>
                    <a:moveTo>
                      <a:pt x="17456" y="21600"/>
                    </a:moveTo>
                    <a:lnTo>
                      <a:pt x="3434" y="21600"/>
                    </a:lnTo>
                    <a:cubicBezTo>
                      <a:pt x="1540" y="21600"/>
                      <a:pt x="0" y="18851"/>
                      <a:pt x="0" y="15471"/>
                    </a:cubicBezTo>
                    <a:cubicBezTo>
                      <a:pt x="0" y="12093"/>
                      <a:pt x="1540" y="9345"/>
                      <a:pt x="3434" y="9345"/>
                    </a:cubicBezTo>
                    <a:cubicBezTo>
                      <a:pt x="3658" y="9345"/>
                      <a:pt x="3880" y="9384"/>
                      <a:pt x="4099" y="9461"/>
                    </a:cubicBezTo>
                    <a:cubicBezTo>
                      <a:pt x="4206" y="8130"/>
                      <a:pt x="4555" y="6903"/>
                      <a:pt x="5102" y="5952"/>
                    </a:cubicBezTo>
                    <a:cubicBezTo>
                      <a:pt x="5745" y="4832"/>
                      <a:pt x="6596" y="4216"/>
                      <a:pt x="7496" y="4216"/>
                    </a:cubicBezTo>
                    <a:cubicBezTo>
                      <a:pt x="8097" y="4216"/>
                      <a:pt x="8675" y="4491"/>
                      <a:pt x="9190" y="5018"/>
                    </a:cubicBezTo>
                    <a:cubicBezTo>
                      <a:pt x="9440" y="3711"/>
                      <a:pt x="9894" y="2538"/>
                      <a:pt x="10499" y="1658"/>
                    </a:cubicBezTo>
                    <a:cubicBezTo>
                      <a:pt x="11235" y="589"/>
                      <a:pt x="12163" y="0"/>
                      <a:pt x="13113" y="0"/>
                    </a:cubicBezTo>
                    <a:cubicBezTo>
                      <a:pt x="15293" y="0"/>
                      <a:pt x="17085" y="3017"/>
                      <a:pt x="17245" y="6833"/>
                    </a:cubicBezTo>
                    <a:cubicBezTo>
                      <a:pt x="17318" y="6825"/>
                      <a:pt x="17388" y="6821"/>
                      <a:pt x="17456" y="6821"/>
                    </a:cubicBezTo>
                    <a:cubicBezTo>
                      <a:pt x="19741" y="6821"/>
                      <a:pt x="21600" y="10135"/>
                      <a:pt x="21600" y="14207"/>
                    </a:cubicBezTo>
                    <a:cubicBezTo>
                      <a:pt x="21600" y="18284"/>
                      <a:pt x="19741" y="21600"/>
                      <a:pt x="17456" y="21600"/>
                    </a:cubicBezTo>
                    <a:close/>
                    <a:moveTo>
                      <a:pt x="17456" y="21600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  <p:grpSp>
            <p:nvGrpSpPr>
              <p:cNvPr id="13" name="îşļíḑe"/>
              <p:cNvGrpSpPr/>
              <p:nvPr/>
            </p:nvGrpSpPr>
            <p:grpSpPr bwMode="auto">
              <a:xfrm>
                <a:off x="2672" y="1617"/>
                <a:ext cx="1203" cy="889"/>
                <a:chOff x="0" y="0"/>
                <a:chExt cx="1203" cy="889"/>
              </a:xfrm>
            </p:grpSpPr>
            <p:sp>
              <p:nvSpPr>
                <p:cNvPr id="37" name="íṧḷïḑe"/>
                <p:cNvSpPr/>
                <p:nvPr/>
              </p:nvSpPr>
              <p:spPr bwMode="auto">
                <a:xfrm>
                  <a:off x="670" y="1"/>
                  <a:ext cx="536" cy="536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220" h="21401">
                      <a:moveTo>
                        <a:pt x="7221" y="9354"/>
                      </a:moveTo>
                      <a:cubicBezTo>
                        <a:pt x="7968" y="7474"/>
                        <a:pt x="10089" y="6557"/>
                        <a:pt x="11961" y="7310"/>
                      </a:cubicBezTo>
                      <a:cubicBezTo>
                        <a:pt x="13830" y="8062"/>
                        <a:pt x="14740" y="10198"/>
                        <a:pt x="13992" y="12078"/>
                      </a:cubicBezTo>
                      <a:cubicBezTo>
                        <a:pt x="13245" y="13959"/>
                        <a:pt x="11121" y="14873"/>
                        <a:pt x="9253" y="14122"/>
                      </a:cubicBezTo>
                      <a:cubicBezTo>
                        <a:pt x="7381" y="13369"/>
                        <a:pt x="6474" y="11235"/>
                        <a:pt x="7221" y="9354"/>
                      </a:cubicBezTo>
                      <a:close/>
                      <a:moveTo>
                        <a:pt x="16" y="7854"/>
                      </a:moveTo>
                      <a:cubicBezTo>
                        <a:pt x="16" y="7854"/>
                        <a:pt x="-143" y="8219"/>
                        <a:pt x="536" y="8520"/>
                      </a:cubicBezTo>
                      <a:lnTo>
                        <a:pt x="2237" y="9499"/>
                      </a:lnTo>
                      <a:cubicBezTo>
                        <a:pt x="2237" y="9499"/>
                        <a:pt x="2742" y="9769"/>
                        <a:pt x="2792" y="10552"/>
                      </a:cubicBezTo>
                      <a:cubicBezTo>
                        <a:pt x="2792" y="10552"/>
                        <a:pt x="2978" y="11523"/>
                        <a:pt x="2611" y="11806"/>
                      </a:cubicBezTo>
                      <a:lnTo>
                        <a:pt x="354" y="13334"/>
                      </a:lnTo>
                      <a:cubicBezTo>
                        <a:pt x="354" y="13334"/>
                        <a:pt x="-85" y="13533"/>
                        <a:pt x="74" y="14105"/>
                      </a:cubicBezTo>
                      <a:lnTo>
                        <a:pt x="1005" y="16181"/>
                      </a:lnTo>
                      <a:cubicBezTo>
                        <a:pt x="1005" y="16181"/>
                        <a:pt x="1382" y="16641"/>
                        <a:pt x="1834" y="16407"/>
                      </a:cubicBezTo>
                      <a:lnTo>
                        <a:pt x="3675" y="15863"/>
                      </a:lnTo>
                      <a:cubicBezTo>
                        <a:pt x="3675" y="15863"/>
                        <a:pt x="4409" y="15556"/>
                        <a:pt x="5074" y="16293"/>
                      </a:cubicBezTo>
                      <a:cubicBezTo>
                        <a:pt x="5074" y="16293"/>
                        <a:pt x="5844" y="16936"/>
                        <a:pt x="5712" y="17566"/>
                      </a:cubicBezTo>
                      <a:lnTo>
                        <a:pt x="5149" y="19856"/>
                      </a:lnTo>
                      <a:cubicBezTo>
                        <a:pt x="5149" y="19856"/>
                        <a:pt x="4941" y="20377"/>
                        <a:pt x="5617" y="20622"/>
                      </a:cubicBezTo>
                      <a:lnTo>
                        <a:pt x="7511" y="21384"/>
                      </a:lnTo>
                      <a:cubicBezTo>
                        <a:pt x="7511" y="21384"/>
                        <a:pt x="8125" y="21510"/>
                        <a:pt x="8344" y="21062"/>
                      </a:cubicBezTo>
                      <a:lnTo>
                        <a:pt x="9366" y="19197"/>
                      </a:lnTo>
                      <a:cubicBezTo>
                        <a:pt x="9366" y="19197"/>
                        <a:pt x="9567" y="18620"/>
                        <a:pt x="10384" y="18575"/>
                      </a:cubicBezTo>
                      <a:cubicBezTo>
                        <a:pt x="10384" y="18575"/>
                        <a:pt x="11476" y="18305"/>
                        <a:pt x="11914" y="19016"/>
                      </a:cubicBezTo>
                      <a:lnTo>
                        <a:pt x="13125" y="20990"/>
                      </a:lnTo>
                      <a:cubicBezTo>
                        <a:pt x="13125" y="20990"/>
                        <a:pt x="13308" y="21467"/>
                        <a:pt x="14059" y="21286"/>
                      </a:cubicBezTo>
                      <a:lnTo>
                        <a:pt x="15843" y="20516"/>
                      </a:lnTo>
                      <a:cubicBezTo>
                        <a:pt x="15843" y="20516"/>
                        <a:pt x="16456" y="20214"/>
                        <a:pt x="16207" y="19565"/>
                      </a:cubicBezTo>
                      <a:lnTo>
                        <a:pt x="15652" y="17480"/>
                      </a:lnTo>
                      <a:cubicBezTo>
                        <a:pt x="15652" y="17480"/>
                        <a:pt x="15453" y="16944"/>
                        <a:pt x="16136" y="16294"/>
                      </a:cubicBezTo>
                      <a:cubicBezTo>
                        <a:pt x="16136" y="16294"/>
                        <a:pt x="16781" y="15443"/>
                        <a:pt x="17509" y="15655"/>
                      </a:cubicBezTo>
                      <a:lnTo>
                        <a:pt x="19586" y="16156"/>
                      </a:lnTo>
                      <a:cubicBezTo>
                        <a:pt x="19586" y="16156"/>
                        <a:pt x="20199" y="16389"/>
                        <a:pt x="20463" y="15759"/>
                      </a:cubicBezTo>
                      <a:lnTo>
                        <a:pt x="21152" y="13959"/>
                      </a:lnTo>
                      <a:cubicBezTo>
                        <a:pt x="21152" y="13959"/>
                        <a:pt x="21457" y="13293"/>
                        <a:pt x="20778" y="12926"/>
                      </a:cubicBezTo>
                      <a:lnTo>
                        <a:pt x="18801" y="11902"/>
                      </a:lnTo>
                      <a:cubicBezTo>
                        <a:pt x="18801" y="11902"/>
                        <a:pt x="18292" y="11376"/>
                        <a:pt x="18319" y="10704"/>
                      </a:cubicBezTo>
                      <a:cubicBezTo>
                        <a:pt x="18319" y="10704"/>
                        <a:pt x="18299" y="9652"/>
                        <a:pt x="18902" y="9372"/>
                      </a:cubicBezTo>
                      <a:lnTo>
                        <a:pt x="20739" y="8216"/>
                      </a:lnTo>
                      <a:cubicBezTo>
                        <a:pt x="20739" y="8216"/>
                        <a:pt x="21262" y="7864"/>
                        <a:pt x="21091" y="7372"/>
                      </a:cubicBezTo>
                      <a:lnTo>
                        <a:pt x="20125" y="5225"/>
                      </a:lnTo>
                      <a:cubicBezTo>
                        <a:pt x="20125" y="5225"/>
                        <a:pt x="19812" y="4871"/>
                        <a:pt x="19452" y="5025"/>
                      </a:cubicBezTo>
                      <a:lnTo>
                        <a:pt x="17026" y="5720"/>
                      </a:lnTo>
                      <a:cubicBezTo>
                        <a:pt x="17026" y="5720"/>
                        <a:pt x="16281" y="5653"/>
                        <a:pt x="15831" y="4976"/>
                      </a:cubicBezTo>
                      <a:cubicBezTo>
                        <a:pt x="15831" y="4976"/>
                        <a:pt x="15301" y="4334"/>
                        <a:pt x="15305" y="4055"/>
                      </a:cubicBezTo>
                      <a:cubicBezTo>
                        <a:pt x="15305" y="4055"/>
                        <a:pt x="15907" y="1671"/>
                        <a:pt x="15941" y="1551"/>
                      </a:cubicBezTo>
                      <a:cubicBezTo>
                        <a:pt x="15941" y="1551"/>
                        <a:pt x="16115" y="1046"/>
                        <a:pt x="15638" y="840"/>
                      </a:cubicBezTo>
                      <a:lnTo>
                        <a:pt x="13623" y="16"/>
                      </a:lnTo>
                      <a:cubicBezTo>
                        <a:pt x="13623" y="16"/>
                        <a:pt x="13158" y="-90"/>
                        <a:pt x="12976" y="238"/>
                      </a:cubicBezTo>
                      <a:lnTo>
                        <a:pt x="11589" y="2654"/>
                      </a:lnTo>
                      <a:cubicBezTo>
                        <a:pt x="11589" y="2654"/>
                        <a:pt x="11020" y="3013"/>
                        <a:pt x="10436" y="2940"/>
                      </a:cubicBezTo>
                      <a:cubicBezTo>
                        <a:pt x="10436" y="2940"/>
                        <a:pt x="9432" y="2790"/>
                        <a:pt x="9204" y="2457"/>
                      </a:cubicBezTo>
                      <a:lnTo>
                        <a:pt x="8028" y="524"/>
                      </a:lnTo>
                      <a:cubicBezTo>
                        <a:pt x="8028" y="524"/>
                        <a:pt x="7739" y="-87"/>
                        <a:pt x="7174" y="128"/>
                      </a:cubicBezTo>
                      <a:lnTo>
                        <a:pt x="5170" y="983"/>
                      </a:lnTo>
                      <a:cubicBezTo>
                        <a:pt x="5170" y="983"/>
                        <a:pt x="4766" y="1167"/>
                        <a:pt x="4889" y="1660"/>
                      </a:cubicBezTo>
                      <a:lnTo>
                        <a:pt x="5543" y="4064"/>
                      </a:lnTo>
                      <a:cubicBezTo>
                        <a:pt x="5543" y="4064"/>
                        <a:pt x="5806" y="4774"/>
                        <a:pt x="4817" y="5487"/>
                      </a:cubicBezTo>
                      <a:cubicBezTo>
                        <a:pt x="4817" y="5487"/>
                        <a:pt x="4223" y="6146"/>
                        <a:pt x="3267" y="5868"/>
                      </a:cubicBezTo>
                      <a:cubicBezTo>
                        <a:pt x="2314" y="5591"/>
                        <a:pt x="1443" y="5401"/>
                        <a:pt x="1443" y="5401"/>
                      </a:cubicBezTo>
                      <a:cubicBezTo>
                        <a:pt x="1443" y="5401"/>
                        <a:pt x="941" y="5227"/>
                        <a:pt x="722" y="5741"/>
                      </a:cubicBezTo>
                      <a:cubicBezTo>
                        <a:pt x="504" y="6256"/>
                        <a:pt x="16" y="7854"/>
                        <a:pt x="16" y="7854"/>
                      </a:cubicBezTo>
                      <a:close/>
                      <a:moveTo>
                        <a:pt x="16" y="7854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38" name="íṧľíḍe"/>
                <p:cNvSpPr/>
                <p:nvPr/>
              </p:nvSpPr>
              <p:spPr bwMode="auto">
                <a:xfrm>
                  <a:off x="0" y="117"/>
                  <a:ext cx="774" cy="772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596" h="21562">
                      <a:moveTo>
                        <a:pt x="6714" y="10868"/>
                      </a:moveTo>
                      <a:cubicBezTo>
                        <a:pt x="6662" y="8613"/>
                        <a:pt x="8448" y="6742"/>
                        <a:pt x="10703" y="6691"/>
                      </a:cubicBezTo>
                      <a:cubicBezTo>
                        <a:pt x="12958" y="6638"/>
                        <a:pt x="14828" y="8426"/>
                        <a:pt x="14879" y="10682"/>
                      </a:cubicBezTo>
                      <a:cubicBezTo>
                        <a:pt x="14931" y="12938"/>
                        <a:pt x="13145" y="14808"/>
                        <a:pt x="10890" y="14860"/>
                      </a:cubicBezTo>
                      <a:cubicBezTo>
                        <a:pt x="8634" y="14912"/>
                        <a:pt x="6765" y="13124"/>
                        <a:pt x="6714" y="10868"/>
                      </a:cubicBezTo>
                      <a:close/>
                      <a:moveTo>
                        <a:pt x="170" y="12283"/>
                      </a:moveTo>
                      <a:cubicBezTo>
                        <a:pt x="170" y="12283"/>
                        <a:pt x="167" y="12671"/>
                        <a:pt x="893" y="12678"/>
                      </a:cubicBezTo>
                      <a:lnTo>
                        <a:pt x="2798" y="12901"/>
                      </a:lnTo>
                      <a:cubicBezTo>
                        <a:pt x="2798" y="12901"/>
                        <a:pt x="3356" y="12949"/>
                        <a:pt x="3698" y="13631"/>
                      </a:cubicBezTo>
                      <a:cubicBezTo>
                        <a:pt x="3698" y="13631"/>
                        <a:pt x="4237" y="14429"/>
                        <a:pt x="4016" y="14823"/>
                      </a:cubicBezTo>
                      <a:lnTo>
                        <a:pt x="2566" y="17058"/>
                      </a:lnTo>
                      <a:cubicBezTo>
                        <a:pt x="2566" y="17058"/>
                        <a:pt x="2247" y="17405"/>
                        <a:pt x="2608" y="17857"/>
                      </a:cubicBezTo>
                      <a:lnTo>
                        <a:pt x="4240" y="19357"/>
                      </a:lnTo>
                      <a:cubicBezTo>
                        <a:pt x="4240" y="19357"/>
                        <a:pt x="4755" y="19624"/>
                        <a:pt x="5073" y="19241"/>
                      </a:cubicBezTo>
                      <a:lnTo>
                        <a:pt x="6521" y="18046"/>
                      </a:lnTo>
                      <a:cubicBezTo>
                        <a:pt x="6521" y="18046"/>
                        <a:pt x="7066" y="17489"/>
                        <a:pt x="7946" y="17893"/>
                      </a:cubicBezTo>
                      <a:cubicBezTo>
                        <a:pt x="7946" y="17893"/>
                        <a:pt x="8884" y="18174"/>
                        <a:pt x="9007" y="18788"/>
                      </a:cubicBezTo>
                      <a:lnTo>
                        <a:pt x="9374" y="21057"/>
                      </a:lnTo>
                      <a:cubicBezTo>
                        <a:pt x="9374" y="21057"/>
                        <a:pt x="9386" y="21600"/>
                        <a:pt x="10087" y="21560"/>
                      </a:cubicBezTo>
                      <a:lnTo>
                        <a:pt x="12082" y="21515"/>
                      </a:lnTo>
                      <a:cubicBezTo>
                        <a:pt x="12082" y="21515"/>
                        <a:pt x="12686" y="21391"/>
                        <a:pt x="12710" y="20907"/>
                      </a:cubicBezTo>
                      <a:lnTo>
                        <a:pt x="12917" y="18845"/>
                      </a:lnTo>
                      <a:cubicBezTo>
                        <a:pt x="12917" y="18845"/>
                        <a:pt x="12880" y="18252"/>
                        <a:pt x="13598" y="17897"/>
                      </a:cubicBezTo>
                      <a:cubicBezTo>
                        <a:pt x="13598" y="17897"/>
                        <a:pt x="14478" y="17235"/>
                        <a:pt x="15142" y="17704"/>
                      </a:cubicBezTo>
                      <a:lnTo>
                        <a:pt x="16987" y="19005"/>
                      </a:lnTo>
                      <a:cubicBezTo>
                        <a:pt x="16987" y="19005"/>
                        <a:pt x="17334" y="19361"/>
                        <a:pt x="17941" y="18910"/>
                      </a:cubicBezTo>
                      <a:lnTo>
                        <a:pt x="19252" y="17537"/>
                      </a:lnTo>
                      <a:cubicBezTo>
                        <a:pt x="19252" y="17537"/>
                        <a:pt x="19689" y="17030"/>
                        <a:pt x="19218" y="16544"/>
                      </a:cubicBezTo>
                      <a:lnTo>
                        <a:pt x="17922" y="14892"/>
                      </a:lnTo>
                      <a:cubicBezTo>
                        <a:pt x="17922" y="14892"/>
                        <a:pt x="17537" y="14489"/>
                        <a:pt x="17905" y="13645"/>
                      </a:cubicBezTo>
                      <a:cubicBezTo>
                        <a:pt x="17905" y="13645"/>
                        <a:pt x="18161" y="12634"/>
                        <a:pt x="18897" y="12544"/>
                      </a:cubicBezTo>
                      <a:lnTo>
                        <a:pt x="20958" y="12194"/>
                      </a:lnTo>
                      <a:cubicBezTo>
                        <a:pt x="20958" y="12194"/>
                        <a:pt x="21599" y="12168"/>
                        <a:pt x="21596" y="11502"/>
                      </a:cubicBezTo>
                      <a:lnTo>
                        <a:pt x="21528" y="9627"/>
                      </a:lnTo>
                      <a:cubicBezTo>
                        <a:pt x="21528" y="9627"/>
                        <a:pt x="21548" y="8912"/>
                        <a:pt x="20796" y="8844"/>
                      </a:cubicBezTo>
                      <a:lnTo>
                        <a:pt x="18628" y="8688"/>
                      </a:lnTo>
                      <a:cubicBezTo>
                        <a:pt x="18628" y="8688"/>
                        <a:pt x="17967" y="8413"/>
                        <a:pt x="17736" y="7801"/>
                      </a:cubicBezTo>
                      <a:cubicBezTo>
                        <a:pt x="17736" y="7801"/>
                        <a:pt x="17316" y="6867"/>
                        <a:pt x="17752" y="6384"/>
                      </a:cubicBezTo>
                      <a:lnTo>
                        <a:pt x="18963" y="4643"/>
                      </a:lnTo>
                      <a:cubicBezTo>
                        <a:pt x="18963" y="4643"/>
                        <a:pt x="19301" y="4127"/>
                        <a:pt x="18958" y="3753"/>
                      </a:cubicBezTo>
                      <a:lnTo>
                        <a:pt x="17270" y="2201"/>
                      </a:lnTo>
                      <a:cubicBezTo>
                        <a:pt x="17270" y="2201"/>
                        <a:pt x="16852" y="2004"/>
                        <a:pt x="16588" y="2281"/>
                      </a:cubicBezTo>
                      <a:lnTo>
                        <a:pt x="14669" y="3835"/>
                      </a:lnTo>
                      <a:cubicBezTo>
                        <a:pt x="14669" y="3835"/>
                        <a:pt x="13972" y="4062"/>
                        <a:pt x="13308" y="3629"/>
                      </a:cubicBezTo>
                      <a:cubicBezTo>
                        <a:pt x="13308" y="3629"/>
                        <a:pt x="12586" y="3258"/>
                        <a:pt x="12483" y="3006"/>
                      </a:cubicBezTo>
                      <a:cubicBezTo>
                        <a:pt x="12483" y="3006"/>
                        <a:pt x="12115" y="641"/>
                        <a:pt x="12099" y="520"/>
                      </a:cubicBezTo>
                      <a:cubicBezTo>
                        <a:pt x="12099" y="520"/>
                        <a:pt x="12064" y="1"/>
                        <a:pt x="11555" y="0"/>
                      </a:cubicBezTo>
                      <a:lnTo>
                        <a:pt x="9427" y="38"/>
                      </a:lnTo>
                      <a:cubicBezTo>
                        <a:pt x="9427" y="38"/>
                        <a:pt x="8969" y="119"/>
                        <a:pt x="8928" y="484"/>
                      </a:cubicBezTo>
                      <a:lnTo>
                        <a:pt x="8602" y="3179"/>
                      </a:lnTo>
                      <a:cubicBezTo>
                        <a:pt x="8602" y="3179"/>
                        <a:pt x="8228" y="3721"/>
                        <a:pt x="7675" y="3878"/>
                      </a:cubicBezTo>
                      <a:cubicBezTo>
                        <a:pt x="7675" y="3878"/>
                        <a:pt x="6712" y="4130"/>
                        <a:pt x="6381" y="3920"/>
                      </a:cubicBezTo>
                      <a:lnTo>
                        <a:pt x="4585" y="2641"/>
                      </a:lnTo>
                      <a:cubicBezTo>
                        <a:pt x="4585" y="2641"/>
                        <a:pt x="4091" y="2204"/>
                        <a:pt x="3665" y="2614"/>
                      </a:cubicBezTo>
                      <a:lnTo>
                        <a:pt x="2187" y="4149"/>
                      </a:lnTo>
                      <a:cubicBezTo>
                        <a:pt x="2187" y="4149"/>
                        <a:pt x="1892" y="4471"/>
                        <a:pt x="2192" y="4864"/>
                      </a:cubicBezTo>
                      <a:lnTo>
                        <a:pt x="3699" y="6766"/>
                      </a:lnTo>
                      <a:cubicBezTo>
                        <a:pt x="3699" y="6766"/>
                        <a:pt x="4207" y="7300"/>
                        <a:pt x="3589" y="8318"/>
                      </a:cubicBezTo>
                      <a:cubicBezTo>
                        <a:pt x="3589" y="8318"/>
                        <a:pt x="3305" y="9136"/>
                        <a:pt x="2339" y="9254"/>
                      </a:cubicBezTo>
                      <a:cubicBezTo>
                        <a:pt x="1374" y="9374"/>
                        <a:pt x="519" y="9539"/>
                        <a:pt x="519" y="9539"/>
                      </a:cubicBezTo>
                      <a:cubicBezTo>
                        <a:pt x="519" y="9539"/>
                        <a:pt x="-1" y="9574"/>
                        <a:pt x="0" y="10120"/>
                      </a:cubicBezTo>
                      <a:cubicBezTo>
                        <a:pt x="0" y="10665"/>
                        <a:pt x="170" y="12283"/>
                        <a:pt x="170" y="12283"/>
                      </a:cubicBezTo>
                      <a:close/>
                      <a:moveTo>
                        <a:pt x="170" y="12283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</p:grpSp>
          <p:sp>
            <p:nvSpPr>
              <p:cNvPr id="14" name="işlíḑé"/>
              <p:cNvSpPr/>
              <p:nvPr/>
            </p:nvSpPr>
            <p:spPr bwMode="auto">
              <a:xfrm>
                <a:off x="3258" y="1044"/>
                <a:ext cx="532" cy="416"/>
              </a:xfrm>
              <a:custGeom>
                <a:avLst/>
                <a:gdLst/>
                <a:ahLst/>
                <a:cxnLst/>
                <a:rect l="0" t="0" r="r" b="b"/>
                <a:pathLst>
                  <a:path w="21144" h="21334">
                    <a:moveTo>
                      <a:pt x="10347" y="11187"/>
                    </a:moveTo>
                    <a:cubicBezTo>
                      <a:pt x="10058" y="10978"/>
                      <a:pt x="9855" y="10582"/>
                      <a:pt x="9730" y="9980"/>
                    </a:cubicBezTo>
                    <a:cubicBezTo>
                      <a:pt x="10138" y="9957"/>
                      <a:pt x="10480" y="10038"/>
                      <a:pt x="10744" y="10229"/>
                    </a:cubicBezTo>
                    <a:cubicBezTo>
                      <a:pt x="11054" y="10453"/>
                      <a:pt x="11271" y="10832"/>
                      <a:pt x="11406" y="11375"/>
                    </a:cubicBezTo>
                    <a:cubicBezTo>
                      <a:pt x="10942" y="11432"/>
                      <a:pt x="10602" y="11371"/>
                      <a:pt x="10347" y="11187"/>
                    </a:cubicBezTo>
                    <a:close/>
                    <a:moveTo>
                      <a:pt x="21069" y="7196"/>
                    </a:moveTo>
                    <a:lnTo>
                      <a:pt x="20539" y="3842"/>
                    </a:lnTo>
                    <a:cubicBezTo>
                      <a:pt x="20323" y="2469"/>
                      <a:pt x="19656" y="1290"/>
                      <a:pt x="18711" y="607"/>
                    </a:cubicBezTo>
                    <a:cubicBezTo>
                      <a:pt x="17937" y="47"/>
                      <a:pt x="17032" y="-133"/>
                      <a:pt x="16164" y="97"/>
                    </a:cubicBezTo>
                    <a:lnTo>
                      <a:pt x="9646" y="1824"/>
                    </a:lnTo>
                    <a:cubicBezTo>
                      <a:pt x="8102" y="2233"/>
                      <a:pt x="6923" y="3870"/>
                      <a:pt x="6713" y="5895"/>
                    </a:cubicBezTo>
                    <a:lnTo>
                      <a:pt x="6642" y="6580"/>
                    </a:lnTo>
                    <a:lnTo>
                      <a:pt x="9385" y="5853"/>
                    </a:lnTo>
                    <a:lnTo>
                      <a:pt x="9472" y="5692"/>
                    </a:lnTo>
                    <a:cubicBezTo>
                      <a:pt x="9721" y="5234"/>
                      <a:pt x="10207" y="4921"/>
                      <a:pt x="11002" y="4712"/>
                    </a:cubicBezTo>
                    <a:lnTo>
                      <a:pt x="15791" y="3442"/>
                    </a:lnTo>
                    <a:cubicBezTo>
                      <a:pt x="16485" y="3258"/>
                      <a:pt x="17034" y="3306"/>
                      <a:pt x="17423" y="3587"/>
                    </a:cubicBezTo>
                    <a:cubicBezTo>
                      <a:pt x="17801" y="3860"/>
                      <a:pt x="18043" y="4359"/>
                      <a:pt x="18164" y="5109"/>
                    </a:cubicBezTo>
                    <a:lnTo>
                      <a:pt x="18496" y="7214"/>
                    </a:lnTo>
                    <a:cubicBezTo>
                      <a:pt x="18686" y="8813"/>
                      <a:pt x="18200" y="9615"/>
                      <a:pt x="16822" y="9980"/>
                    </a:cubicBezTo>
                    <a:lnTo>
                      <a:pt x="13904" y="10754"/>
                    </a:lnTo>
                    <a:lnTo>
                      <a:pt x="13861" y="10483"/>
                    </a:lnTo>
                    <a:cubicBezTo>
                      <a:pt x="13644" y="9110"/>
                      <a:pt x="12978" y="7932"/>
                      <a:pt x="12033" y="7249"/>
                    </a:cubicBezTo>
                    <a:cubicBezTo>
                      <a:pt x="11259" y="6689"/>
                      <a:pt x="10353" y="6507"/>
                      <a:pt x="9484" y="6737"/>
                    </a:cubicBezTo>
                    <a:lnTo>
                      <a:pt x="2967" y="8467"/>
                    </a:lnTo>
                    <a:cubicBezTo>
                      <a:pt x="1996" y="8724"/>
                      <a:pt x="1161" y="9456"/>
                      <a:pt x="615" y="10528"/>
                    </a:cubicBezTo>
                    <a:cubicBezTo>
                      <a:pt x="70" y="11598"/>
                      <a:pt x="-122" y="12881"/>
                      <a:pt x="77" y="14139"/>
                    </a:cubicBezTo>
                    <a:lnTo>
                      <a:pt x="606" y="17490"/>
                    </a:lnTo>
                    <a:cubicBezTo>
                      <a:pt x="824" y="18862"/>
                      <a:pt x="1490" y="20041"/>
                      <a:pt x="2434" y="20726"/>
                    </a:cubicBezTo>
                    <a:cubicBezTo>
                      <a:pt x="2435" y="20727"/>
                      <a:pt x="2435" y="20727"/>
                      <a:pt x="2435" y="20727"/>
                    </a:cubicBezTo>
                    <a:cubicBezTo>
                      <a:pt x="3209" y="21286"/>
                      <a:pt x="4114" y="21467"/>
                      <a:pt x="4983" y="21237"/>
                    </a:cubicBezTo>
                    <a:lnTo>
                      <a:pt x="11499" y="19509"/>
                    </a:lnTo>
                    <a:cubicBezTo>
                      <a:pt x="13072" y="19092"/>
                      <a:pt x="14254" y="17424"/>
                      <a:pt x="14440" y="15358"/>
                    </a:cubicBezTo>
                    <a:lnTo>
                      <a:pt x="14502" y="14684"/>
                    </a:lnTo>
                    <a:lnTo>
                      <a:pt x="11718" y="15421"/>
                    </a:lnTo>
                    <a:lnTo>
                      <a:pt x="11631" y="15593"/>
                    </a:lnTo>
                    <a:cubicBezTo>
                      <a:pt x="11383" y="16086"/>
                      <a:pt x="10897" y="16422"/>
                      <a:pt x="10145" y="16622"/>
                    </a:cubicBezTo>
                    <a:lnTo>
                      <a:pt x="5356" y="17892"/>
                    </a:lnTo>
                    <a:cubicBezTo>
                      <a:pt x="4547" y="18105"/>
                      <a:pt x="4027" y="18086"/>
                      <a:pt x="3669" y="17827"/>
                    </a:cubicBezTo>
                    <a:cubicBezTo>
                      <a:pt x="3319" y="17575"/>
                      <a:pt x="3095" y="17055"/>
                      <a:pt x="2982" y="16223"/>
                    </a:cubicBezTo>
                    <a:lnTo>
                      <a:pt x="2646" y="14090"/>
                    </a:lnTo>
                    <a:cubicBezTo>
                      <a:pt x="2523" y="13343"/>
                      <a:pt x="2565" y="12781"/>
                      <a:pt x="2774" y="12368"/>
                    </a:cubicBezTo>
                    <a:cubicBezTo>
                      <a:pt x="3016" y="11891"/>
                      <a:pt x="3508" y="11568"/>
                      <a:pt x="4323" y="11352"/>
                    </a:cubicBezTo>
                    <a:lnTo>
                      <a:pt x="7242" y="10579"/>
                    </a:lnTo>
                    <a:lnTo>
                      <a:pt x="7284" y="10848"/>
                    </a:lnTo>
                    <a:cubicBezTo>
                      <a:pt x="7501" y="12222"/>
                      <a:pt x="8168" y="13401"/>
                      <a:pt x="9112" y="14084"/>
                    </a:cubicBezTo>
                    <a:cubicBezTo>
                      <a:pt x="9887" y="14644"/>
                      <a:pt x="10793" y="14826"/>
                      <a:pt x="11662" y="14595"/>
                    </a:cubicBezTo>
                    <a:lnTo>
                      <a:pt x="18179" y="12867"/>
                    </a:lnTo>
                    <a:cubicBezTo>
                      <a:pt x="20182" y="12335"/>
                      <a:pt x="21478" y="9791"/>
                      <a:pt x="21069" y="7196"/>
                    </a:cubicBezTo>
                    <a:close/>
                    <a:moveTo>
                      <a:pt x="21069" y="7196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  <p:grpSp>
            <p:nvGrpSpPr>
              <p:cNvPr id="15" name="î$1îde"/>
              <p:cNvGrpSpPr/>
              <p:nvPr/>
            </p:nvGrpSpPr>
            <p:grpSpPr bwMode="auto">
              <a:xfrm>
                <a:off x="1886" y="1274"/>
                <a:ext cx="766" cy="703"/>
                <a:chOff x="0" y="0"/>
                <a:chExt cx="766" cy="703"/>
              </a:xfrm>
            </p:grpSpPr>
            <p:sp>
              <p:nvSpPr>
                <p:cNvPr id="34" name="iṡ1îḍê"/>
                <p:cNvSpPr/>
                <p:nvPr/>
              </p:nvSpPr>
              <p:spPr bwMode="auto">
                <a:xfrm>
                  <a:off x="0" y="362"/>
                  <a:ext cx="492" cy="344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184" h="18543">
                      <a:moveTo>
                        <a:pt x="10363" y="5"/>
                      </a:moveTo>
                      <a:cubicBezTo>
                        <a:pt x="538" y="-332"/>
                        <a:pt x="0" y="15867"/>
                        <a:pt x="0" y="15867"/>
                      </a:cubicBezTo>
                      <a:cubicBezTo>
                        <a:pt x="5817" y="21268"/>
                        <a:pt x="21104" y="16821"/>
                        <a:pt x="21104" y="16821"/>
                      </a:cubicBezTo>
                      <a:cubicBezTo>
                        <a:pt x="21374" y="16453"/>
                        <a:pt x="21600" y="393"/>
                        <a:pt x="10363" y="5"/>
                      </a:cubicBezTo>
                      <a:close/>
                      <a:moveTo>
                        <a:pt x="10363" y="5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35" name="îś1îḋe"/>
                <p:cNvSpPr/>
                <p:nvPr/>
              </p:nvSpPr>
              <p:spPr bwMode="auto">
                <a:xfrm>
                  <a:off x="98" y="88"/>
                  <a:ext cx="256" cy="246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19344" h="20808">
                      <a:moveTo>
                        <a:pt x="16008" y="2328"/>
                      </a:moveTo>
                      <a:cubicBezTo>
                        <a:pt x="14082" y="645"/>
                        <a:pt x="11537" y="-245"/>
                        <a:pt x="8847" y="60"/>
                      </a:cubicBezTo>
                      <a:cubicBezTo>
                        <a:pt x="3474" y="661"/>
                        <a:pt x="-466" y="5782"/>
                        <a:pt x="44" y="11498"/>
                      </a:cubicBezTo>
                      <a:cubicBezTo>
                        <a:pt x="556" y="17211"/>
                        <a:pt x="5324" y="21355"/>
                        <a:pt x="10693" y="20750"/>
                      </a:cubicBezTo>
                      <a:cubicBezTo>
                        <a:pt x="14294" y="20347"/>
                        <a:pt x="17245" y="17907"/>
                        <a:pt x="18650" y="14627"/>
                      </a:cubicBezTo>
                      <a:cubicBezTo>
                        <a:pt x="21134" y="7175"/>
                        <a:pt x="16165" y="2233"/>
                        <a:pt x="16008" y="2328"/>
                      </a:cubicBezTo>
                      <a:close/>
                      <a:moveTo>
                        <a:pt x="16008" y="2328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36" name="íṡlïdê"/>
                <p:cNvSpPr/>
                <p:nvPr/>
              </p:nvSpPr>
              <p:spPr bwMode="auto">
                <a:xfrm>
                  <a:off x="324" y="0"/>
                  <a:ext cx="442" cy="358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600" h="21600">
                      <a:moveTo>
                        <a:pt x="16236" y="8353"/>
                      </a:moveTo>
                      <a:lnTo>
                        <a:pt x="4552" y="8353"/>
                      </a:lnTo>
                      <a:lnTo>
                        <a:pt x="4552" y="6580"/>
                      </a:lnTo>
                      <a:lnTo>
                        <a:pt x="16236" y="6580"/>
                      </a:lnTo>
                      <a:cubicBezTo>
                        <a:pt x="16236" y="6580"/>
                        <a:pt x="16236" y="8353"/>
                        <a:pt x="16236" y="8353"/>
                      </a:cubicBezTo>
                      <a:close/>
                      <a:moveTo>
                        <a:pt x="16236" y="11901"/>
                      </a:moveTo>
                      <a:lnTo>
                        <a:pt x="4552" y="11901"/>
                      </a:lnTo>
                      <a:lnTo>
                        <a:pt x="4552" y="10127"/>
                      </a:lnTo>
                      <a:lnTo>
                        <a:pt x="16236" y="10127"/>
                      </a:lnTo>
                      <a:cubicBezTo>
                        <a:pt x="16236" y="10127"/>
                        <a:pt x="16236" y="11901"/>
                        <a:pt x="16236" y="11901"/>
                      </a:cubicBezTo>
                      <a:close/>
                      <a:moveTo>
                        <a:pt x="14259" y="0"/>
                      </a:moveTo>
                      <a:lnTo>
                        <a:pt x="6773" y="0"/>
                      </a:lnTo>
                      <a:cubicBezTo>
                        <a:pt x="3712" y="0"/>
                        <a:pt x="1100" y="2320"/>
                        <a:pt x="0" y="5612"/>
                      </a:cubicBezTo>
                      <a:cubicBezTo>
                        <a:pt x="664" y="6034"/>
                        <a:pt x="2105" y="7381"/>
                        <a:pt x="2652" y="9796"/>
                      </a:cubicBezTo>
                      <a:cubicBezTo>
                        <a:pt x="3159" y="12033"/>
                        <a:pt x="3198" y="14722"/>
                        <a:pt x="2144" y="16509"/>
                      </a:cubicBezTo>
                      <a:cubicBezTo>
                        <a:pt x="2982" y="17423"/>
                        <a:pt x="3762" y="17900"/>
                        <a:pt x="4876" y="18266"/>
                      </a:cubicBezTo>
                      <a:lnTo>
                        <a:pt x="2531" y="21600"/>
                      </a:lnTo>
                      <a:lnTo>
                        <a:pt x="9004" y="18574"/>
                      </a:lnTo>
                      <a:lnTo>
                        <a:pt x="14259" y="18574"/>
                      </a:lnTo>
                      <a:cubicBezTo>
                        <a:pt x="18314" y="18574"/>
                        <a:pt x="21600" y="14511"/>
                        <a:pt x="21600" y="9500"/>
                      </a:cubicBezTo>
                      <a:lnTo>
                        <a:pt x="21600" y="9075"/>
                      </a:lnTo>
                      <a:cubicBezTo>
                        <a:pt x="21600" y="4062"/>
                        <a:pt x="18314" y="0"/>
                        <a:pt x="14259" y="0"/>
                      </a:cubicBezTo>
                      <a:close/>
                      <a:moveTo>
                        <a:pt x="14259" y="0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</p:grpSp>
          <p:sp>
            <p:nvSpPr>
              <p:cNvPr id="16" name="îṧ1îḑe"/>
              <p:cNvSpPr/>
              <p:nvPr/>
            </p:nvSpPr>
            <p:spPr bwMode="auto">
              <a:xfrm>
                <a:off x="1292" y="2626"/>
                <a:ext cx="1210" cy="980"/>
              </a:xfrm>
              <a:custGeom>
                <a:avLst/>
                <a:gdLst/>
                <a:ahLst/>
                <a:cxnLst/>
                <a:rect l="0" t="0" r="r" b="b"/>
                <a:pathLst>
                  <a:path w="21199" h="20989">
                    <a:moveTo>
                      <a:pt x="14760" y="5355"/>
                    </a:moveTo>
                    <a:cubicBezTo>
                      <a:pt x="14084" y="5355"/>
                      <a:pt x="13537" y="4682"/>
                      <a:pt x="13537" y="3854"/>
                    </a:cubicBezTo>
                    <a:cubicBezTo>
                      <a:pt x="13537" y="3027"/>
                      <a:pt x="14084" y="2354"/>
                      <a:pt x="14760" y="2354"/>
                    </a:cubicBezTo>
                    <a:cubicBezTo>
                      <a:pt x="15435" y="2354"/>
                      <a:pt x="15983" y="3027"/>
                      <a:pt x="15983" y="3854"/>
                    </a:cubicBezTo>
                    <a:cubicBezTo>
                      <a:pt x="15983" y="4682"/>
                      <a:pt x="15435" y="5355"/>
                      <a:pt x="14760" y="5355"/>
                    </a:cubicBezTo>
                    <a:close/>
                    <a:moveTo>
                      <a:pt x="18221" y="3648"/>
                    </a:moveTo>
                    <a:cubicBezTo>
                      <a:pt x="17460" y="835"/>
                      <a:pt x="15004" y="-611"/>
                      <a:pt x="12691" y="246"/>
                    </a:cubicBezTo>
                    <a:cubicBezTo>
                      <a:pt x="9617" y="1384"/>
                      <a:pt x="8345" y="6120"/>
                      <a:pt x="8345" y="6120"/>
                    </a:cubicBezTo>
                    <a:cubicBezTo>
                      <a:pt x="7793" y="7577"/>
                      <a:pt x="7279" y="9085"/>
                      <a:pt x="5713" y="10389"/>
                    </a:cubicBezTo>
                    <a:cubicBezTo>
                      <a:pt x="2744" y="12856"/>
                      <a:pt x="-339" y="5876"/>
                      <a:pt x="1432" y="12498"/>
                    </a:cubicBezTo>
                    <a:cubicBezTo>
                      <a:pt x="1535" y="12883"/>
                      <a:pt x="1685" y="13259"/>
                      <a:pt x="1856" y="13627"/>
                    </a:cubicBezTo>
                    <a:cubicBezTo>
                      <a:pt x="-132" y="12318"/>
                      <a:pt x="-401" y="12189"/>
                      <a:pt x="472" y="15327"/>
                    </a:cubicBezTo>
                    <a:cubicBezTo>
                      <a:pt x="1496" y="19001"/>
                      <a:pt x="4620" y="20663"/>
                      <a:pt x="7727" y="20989"/>
                    </a:cubicBezTo>
                    <a:cubicBezTo>
                      <a:pt x="10488" y="20989"/>
                      <a:pt x="13587" y="20142"/>
                      <a:pt x="14784" y="16774"/>
                    </a:cubicBezTo>
                    <a:cubicBezTo>
                      <a:pt x="15677" y="14260"/>
                      <a:pt x="15699" y="10814"/>
                      <a:pt x="17925" y="7864"/>
                    </a:cubicBezTo>
                    <a:cubicBezTo>
                      <a:pt x="17925" y="7864"/>
                      <a:pt x="19256" y="6393"/>
                      <a:pt x="21199" y="6129"/>
                    </a:cubicBezTo>
                    <a:cubicBezTo>
                      <a:pt x="18629" y="5945"/>
                      <a:pt x="18221" y="3648"/>
                      <a:pt x="18221" y="3648"/>
                    </a:cubicBezTo>
                    <a:close/>
                    <a:moveTo>
                      <a:pt x="18221" y="3648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  <p:sp>
            <p:nvSpPr>
              <p:cNvPr id="17" name="íṣ1íḓê"/>
              <p:cNvSpPr/>
              <p:nvPr/>
            </p:nvSpPr>
            <p:spPr bwMode="auto">
              <a:xfrm>
                <a:off x="4684" y="2236"/>
                <a:ext cx="966" cy="1094"/>
              </a:xfrm>
              <a:custGeom>
                <a:avLst/>
                <a:gdLst/>
                <a:ahLst/>
                <a:cxnLst/>
                <a:rect l="0" t="0" r="r" b="b"/>
                <a:pathLst>
                  <a:path w="21324" h="21351">
                    <a:moveTo>
                      <a:pt x="16593" y="13829"/>
                    </a:moveTo>
                    <a:cubicBezTo>
                      <a:pt x="15541" y="13889"/>
                      <a:pt x="14615" y="14295"/>
                      <a:pt x="13915" y="14902"/>
                    </a:cubicBezTo>
                    <a:lnTo>
                      <a:pt x="8446" y="12232"/>
                    </a:lnTo>
                    <a:cubicBezTo>
                      <a:pt x="8469" y="12030"/>
                      <a:pt x="8486" y="11826"/>
                      <a:pt x="8472" y="11617"/>
                    </a:cubicBezTo>
                    <a:cubicBezTo>
                      <a:pt x="8449" y="11299"/>
                      <a:pt x="8368" y="11000"/>
                      <a:pt x="8264" y="10712"/>
                    </a:cubicBezTo>
                    <a:lnTo>
                      <a:pt x="14382" y="6652"/>
                    </a:lnTo>
                    <a:cubicBezTo>
                      <a:pt x="15186" y="7244"/>
                      <a:pt x="16227" y="7582"/>
                      <a:pt x="17351" y="7520"/>
                    </a:cubicBezTo>
                    <a:cubicBezTo>
                      <a:pt x="19687" y="7389"/>
                      <a:pt x="21461" y="5599"/>
                      <a:pt x="21316" y="3526"/>
                    </a:cubicBezTo>
                    <a:cubicBezTo>
                      <a:pt x="21167" y="1451"/>
                      <a:pt x="19153" y="-125"/>
                      <a:pt x="16817" y="8"/>
                    </a:cubicBezTo>
                    <a:cubicBezTo>
                      <a:pt x="14480" y="138"/>
                      <a:pt x="12706" y="1925"/>
                      <a:pt x="12854" y="4001"/>
                    </a:cubicBezTo>
                    <a:cubicBezTo>
                      <a:pt x="12871" y="4239"/>
                      <a:pt x="12917" y="4468"/>
                      <a:pt x="12980" y="4690"/>
                    </a:cubicBezTo>
                    <a:lnTo>
                      <a:pt x="6658" y="8783"/>
                    </a:lnTo>
                    <a:cubicBezTo>
                      <a:pt x="5897" y="8310"/>
                      <a:pt x="4969" y="8043"/>
                      <a:pt x="3971" y="8099"/>
                    </a:cubicBezTo>
                    <a:cubicBezTo>
                      <a:pt x="1636" y="8229"/>
                      <a:pt x="-139" y="10017"/>
                      <a:pt x="9" y="12093"/>
                    </a:cubicBezTo>
                    <a:cubicBezTo>
                      <a:pt x="157" y="14167"/>
                      <a:pt x="2169" y="15742"/>
                      <a:pt x="4507" y="15611"/>
                    </a:cubicBezTo>
                    <a:cubicBezTo>
                      <a:pt x="5685" y="15545"/>
                      <a:pt x="6717" y="15058"/>
                      <a:pt x="7435" y="14326"/>
                    </a:cubicBezTo>
                    <a:lnTo>
                      <a:pt x="12675" y="17011"/>
                    </a:lnTo>
                    <a:cubicBezTo>
                      <a:pt x="12629" y="17273"/>
                      <a:pt x="12609" y="17546"/>
                      <a:pt x="12629" y="17823"/>
                    </a:cubicBezTo>
                    <a:cubicBezTo>
                      <a:pt x="12776" y="19898"/>
                      <a:pt x="14790" y="21475"/>
                      <a:pt x="17127" y="21343"/>
                    </a:cubicBezTo>
                    <a:cubicBezTo>
                      <a:pt x="19463" y="21212"/>
                      <a:pt x="21238" y="19425"/>
                      <a:pt x="21091" y="17349"/>
                    </a:cubicBezTo>
                    <a:cubicBezTo>
                      <a:pt x="20945" y="15275"/>
                      <a:pt x="18928" y="13698"/>
                      <a:pt x="16593" y="13829"/>
                    </a:cubicBezTo>
                    <a:close/>
                    <a:moveTo>
                      <a:pt x="16593" y="13829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  <p:sp>
            <p:nvSpPr>
              <p:cNvPr id="18" name="ïṩḻïde"/>
              <p:cNvSpPr/>
              <p:nvPr/>
            </p:nvSpPr>
            <p:spPr bwMode="auto">
              <a:xfrm>
                <a:off x="3974" y="470"/>
                <a:ext cx="1108" cy="1068"/>
              </a:xfrm>
              <a:custGeom>
                <a:avLst/>
                <a:gdLst/>
                <a:ahLst/>
                <a:cxnLst/>
                <a:rect l="0" t="0" r="r" b="b"/>
                <a:pathLst>
                  <a:path w="21421" h="21413">
                    <a:moveTo>
                      <a:pt x="8099" y="13602"/>
                    </a:moveTo>
                    <a:cubicBezTo>
                      <a:pt x="5358" y="13602"/>
                      <a:pt x="3138" y="11289"/>
                      <a:pt x="3138" y="8434"/>
                    </a:cubicBezTo>
                    <a:cubicBezTo>
                      <a:pt x="3138" y="5581"/>
                      <a:pt x="5358" y="3268"/>
                      <a:pt x="8099" y="3268"/>
                    </a:cubicBezTo>
                    <a:cubicBezTo>
                      <a:pt x="10838" y="3268"/>
                      <a:pt x="13059" y="5581"/>
                      <a:pt x="13059" y="8434"/>
                    </a:cubicBezTo>
                    <a:cubicBezTo>
                      <a:pt x="13059" y="11289"/>
                      <a:pt x="10838" y="13602"/>
                      <a:pt x="8099" y="13602"/>
                    </a:cubicBezTo>
                    <a:close/>
                    <a:moveTo>
                      <a:pt x="20893" y="17915"/>
                    </a:moveTo>
                    <a:lnTo>
                      <a:pt x="15499" y="12943"/>
                    </a:lnTo>
                    <a:cubicBezTo>
                      <a:pt x="15376" y="12827"/>
                      <a:pt x="15240" y="12743"/>
                      <a:pt x="15098" y="12673"/>
                    </a:cubicBezTo>
                    <a:cubicBezTo>
                      <a:pt x="15796" y="11428"/>
                      <a:pt x="16197" y="9980"/>
                      <a:pt x="16197" y="8434"/>
                    </a:cubicBezTo>
                    <a:cubicBezTo>
                      <a:pt x="16197" y="3776"/>
                      <a:pt x="12571" y="0"/>
                      <a:pt x="8099" y="0"/>
                    </a:cubicBezTo>
                    <a:cubicBezTo>
                      <a:pt x="3626" y="0"/>
                      <a:pt x="0" y="3776"/>
                      <a:pt x="0" y="8434"/>
                    </a:cubicBezTo>
                    <a:cubicBezTo>
                      <a:pt x="0" y="13093"/>
                      <a:pt x="3626" y="16869"/>
                      <a:pt x="8099" y="16869"/>
                    </a:cubicBezTo>
                    <a:cubicBezTo>
                      <a:pt x="9713" y="16869"/>
                      <a:pt x="11217" y="16374"/>
                      <a:pt x="12480" y="15526"/>
                    </a:cubicBezTo>
                    <a:cubicBezTo>
                      <a:pt x="12566" y="15701"/>
                      <a:pt x="12679" y="15866"/>
                      <a:pt x="12827" y="16004"/>
                    </a:cubicBezTo>
                    <a:lnTo>
                      <a:pt x="18221" y="20977"/>
                    </a:lnTo>
                    <a:cubicBezTo>
                      <a:pt x="18879" y="21600"/>
                      <a:pt x="19898" y="21549"/>
                      <a:pt x="20496" y="20864"/>
                    </a:cubicBezTo>
                    <a:lnTo>
                      <a:pt x="21003" y="20285"/>
                    </a:lnTo>
                    <a:cubicBezTo>
                      <a:pt x="21600" y="19599"/>
                      <a:pt x="21552" y="18538"/>
                      <a:pt x="20893" y="17915"/>
                    </a:cubicBezTo>
                    <a:close/>
                    <a:moveTo>
                      <a:pt x="20893" y="17915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  <p:grpSp>
            <p:nvGrpSpPr>
              <p:cNvPr id="19" name="ïṥ1ide"/>
              <p:cNvGrpSpPr/>
              <p:nvPr/>
            </p:nvGrpSpPr>
            <p:grpSpPr bwMode="auto">
              <a:xfrm>
                <a:off x="3677" y="2399"/>
                <a:ext cx="904" cy="979"/>
                <a:chOff x="0" y="0"/>
                <a:chExt cx="904" cy="979"/>
              </a:xfrm>
            </p:grpSpPr>
            <p:sp>
              <p:nvSpPr>
                <p:cNvPr id="30" name="iṥľide"/>
                <p:cNvSpPr/>
                <p:nvPr/>
              </p:nvSpPr>
              <p:spPr bwMode="auto">
                <a:xfrm>
                  <a:off x="609" y="105"/>
                  <a:ext cx="198" cy="152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600" h="18790">
                      <a:moveTo>
                        <a:pt x="21600" y="18026"/>
                      </a:moveTo>
                      <a:cubicBezTo>
                        <a:pt x="21600" y="18026"/>
                        <a:pt x="21268" y="9650"/>
                        <a:pt x="14170" y="3669"/>
                      </a:cubicBezTo>
                      <a:cubicBezTo>
                        <a:pt x="6476" y="-2810"/>
                        <a:pt x="0" y="1265"/>
                        <a:pt x="0" y="1265"/>
                      </a:cubicBezTo>
                      <a:lnTo>
                        <a:pt x="1563" y="7388"/>
                      </a:lnTo>
                      <a:cubicBezTo>
                        <a:pt x="1563" y="7388"/>
                        <a:pt x="6661" y="5098"/>
                        <a:pt x="11396" y="9086"/>
                      </a:cubicBezTo>
                      <a:cubicBezTo>
                        <a:pt x="16126" y="13073"/>
                        <a:pt x="15668" y="18790"/>
                        <a:pt x="15668" y="18790"/>
                      </a:cubicBezTo>
                      <a:cubicBezTo>
                        <a:pt x="15668" y="18790"/>
                        <a:pt x="21600" y="18026"/>
                        <a:pt x="21600" y="18026"/>
                      </a:cubicBezTo>
                      <a:close/>
                      <a:moveTo>
                        <a:pt x="21600" y="18026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31" name="ïŝľíde"/>
                <p:cNvSpPr/>
                <p:nvPr/>
              </p:nvSpPr>
              <p:spPr bwMode="auto">
                <a:xfrm>
                  <a:off x="569" y="1"/>
                  <a:ext cx="338" cy="262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0687" h="19230">
                      <a:moveTo>
                        <a:pt x="13721" y="2487"/>
                      </a:moveTo>
                      <a:cubicBezTo>
                        <a:pt x="6062" y="-2370"/>
                        <a:pt x="0" y="1385"/>
                        <a:pt x="0" y="1385"/>
                      </a:cubicBezTo>
                      <a:lnTo>
                        <a:pt x="1146" y="5222"/>
                      </a:lnTo>
                      <a:cubicBezTo>
                        <a:pt x="1146" y="5222"/>
                        <a:pt x="7316" y="2931"/>
                        <a:pt x="12147" y="7175"/>
                      </a:cubicBezTo>
                      <a:cubicBezTo>
                        <a:pt x="16976" y="11418"/>
                        <a:pt x="17416" y="19230"/>
                        <a:pt x="17416" y="19230"/>
                      </a:cubicBezTo>
                      <a:lnTo>
                        <a:pt x="20651" y="18877"/>
                      </a:lnTo>
                      <a:cubicBezTo>
                        <a:pt x="20651" y="18877"/>
                        <a:pt x="21600" y="7484"/>
                        <a:pt x="13721" y="2487"/>
                      </a:cubicBezTo>
                      <a:close/>
                      <a:moveTo>
                        <a:pt x="13721" y="2487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32" name="ï$ḻiḓê"/>
                <p:cNvSpPr/>
                <p:nvPr/>
              </p:nvSpPr>
              <p:spPr bwMode="auto">
                <a:xfrm>
                  <a:off x="3" y="239"/>
                  <a:ext cx="854" cy="740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0770" h="21474">
                      <a:moveTo>
                        <a:pt x="15255" y="18349"/>
                      </a:moveTo>
                      <a:lnTo>
                        <a:pt x="14325" y="17122"/>
                      </a:lnTo>
                      <a:lnTo>
                        <a:pt x="16450" y="17122"/>
                      </a:lnTo>
                      <a:lnTo>
                        <a:pt x="17286" y="18349"/>
                      </a:lnTo>
                      <a:cubicBezTo>
                        <a:pt x="17286" y="18349"/>
                        <a:pt x="15255" y="18349"/>
                        <a:pt x="15255" y="18349"/>
                      </a:cubicBezTo>
                      <a:close/>
                      <a:moveTo>
                        <a:pt x="12321" y="18349"/>
                      </a:moveTo>
                      <a:lnTo>
                        <a:pt x="11391" y="17122"/>
                      </a:lnTo>
                      <a:lnTo>
                        <a:pt x="13515" y="17122"/>
                      </a:lnTo>
                      <a:lnTo>
                        <a:pt x="14351" y="18349"/>
                      </a:lnTo>
                      <a:cubicBezTo>
                        <a:pt x="14351" y="18349"/>
                        <a:pt x="12321" y="18349"/>
                        <a:pt x="12321" y="18349"/>
                      </a:cubicBezTo>
                      <a:close/>
                      <a:moveTo>
                        <a:pt x="9389" y="18349"/>
                      </a:moveTo>
                      <a:lnTo>
                        <a:pt x="8457" y="17122"/>
                      </a:lnTo>
                      <a:lnTo>
                        <a:pt x="10584" y="17122"/>
                      </a:lnTo>
                      <a:lnTo>
                        <a:pt x="11419" y="18349"/>
                      </a:lnTo>
                      <a:cubicBezTo>
                        <a:pt x="11419" y="18349"/>
                        <a:pt x="9389" y="18349"/>
                        <a:pt x="9389" y="18349"/>
                      </a:cubicBezTo>
                      <a:close/>
                      <a:moveTo>
                        <a:pt x="6455" y="18349"/>
                      </a:moveTo>
                      <a:lnTo>
                        <a:pt x="5524" y="17122"/>
                      </a:lnTo>
                      <a:lnTo>
                        <a:pt x="7650" y="17122"/>
                      </a:lnTo>
                      <a:lnTo>
                        <a:pt x="8486" y="18349"/>
                      </a:lnTo>
                      <a:cubicBezTo>
                        <a:pt x="8486" y="18349"/>
                        <a:pt x="6455" y="18349"/>
                        <a:pt x="6455" y="18349"/>
                      </a:cubicBezTo>
                      <a:close/>
                      <a:moveTo>
                        <a:pt x="4052" y="14957"/>
                      </a:moveTo>
                      <a:lnTo>
                        <a:pt x="6179" y="14957"/>
                      </a:lnTo>
                      <a:lnTo>
                        <a:pt x="7014" y="16184"/>
                      </a:lnTo>
                      <a:lnTo>
                        <a:pt x="4985" y="16184"/>
                      </a:lnTo>
                      <a:cubicBezTo>
                        <a:pt x="4985" y="16184"/>
                        <a:pt x="4052" y="14957"/>
                        <a:pt x="4052" y="14957"/>
                      </a:cubicBezTo>
                      <a:close/>
                      <a:moveTo>
                        <a:pt x="2258" y="13026"/>
                      </a:moveTo>
                      <a:lnTo>
                        <a:pt x="2258" y="2348"/>
                      </a:lnTo>
                      <a:lnTo>
                        <a:pt x="14531" y="2348"/>
                      </a:lnTo>
                      <a:lnTo>
                        <a:pt x="14531" y="13026"/>
                      </a:lnTo>
                      <a:cubicBezTo>
                        <a:pt x="14531" y="13026"/>
                        <a:pt x="2258" y="13026"/>
                        <a:pt x="2258" y="13026"/>
                      </a:cubicBezTo>
                      <a:close/>
                      <a:moveTo>
                        <a:pt x="9947" y="16184"/>
                      </a:moveTo>
                      <a:lnTo>
                        <a:pt x="7917" y="16184"/>
                      </a:lnTo>
                      <a:lnTo>
                        <a:pt x="6986" y="14957"/>
                      </a:lnTo>
                      <a:lnTo>
                        <a:pt x="9112" y="14957"/>
                      </a:lnTo>
                      <a:cubicBezTo>
                        <a:pt x="9112" y="14957"/>
                        <a:pt x="9947" y="16184"/>
                        <a:pt x="9947" y="16184"/>
                      </a:cubicBezTo>
                      <a:close/>
                      <a:moveTo>
                        <a:pt x="9919" y="14957"/>
                      </a:moveTo>
                      <a:lnTo>
                        <a:pt x="12045" y="14957"/>
                      </a:lnTo>
                      <a:lnTo>
                        <a:pt x="12880" y="16184"/>
                      </a:lnTo>
                      <a:lnTo>
                        <a:pt x="10850" y="16184"/>
                      </a:lnTo>
                      <a:cubicBezTo>
                        <a:pt x="10850" y="16184"/>
                        <a:pt x="9919" y="14957"/>
                        <a:pt x="9919" y="14957"/>
                      </a:cubicBezTo>
                      <a:close/>
                      <a:moveTo>
                        <a:pt x="15814" y="16184"/>
                      </a:moveTo>
                      <a:lnTo>
                        <a:pt x="13782" y="16184"/>
                      </a:lnTo>
                      <a:lnTo>
                        <a:pt x="12852" y="14957"/>
                      </a:lnTo>
                      <a:lnTo>
                        <a:pt x="14978" y="14957"/>
                      </a:lnTo>
                      <a:cubicBezTo>
                        <a:pt x="14978" y="14957"/>
                        <a:pt x="15814" y="16184"/>
                        <a:pt x="15814" y="16184"/>
                      </a:cubicBezTo>
                      <a:close/>
                      <a:moveTo>
                        <a:pt x="16495" y="13026"/>
                      </a:moveTo>
                      <a:lnTo>
                        <a:pt x="16495" y="2113"/>
                      </a:lnTo>
                      <a:cubicBezTo>
                        <a:pt x="16495" y="2113"/>
                        <a:pt x="16855" y="1"/>
                        <a:pt x="14433" y="1"/>
                      </a:cubicBezTo>
                      <a:cubicBezTo>
                        <a:pt x="11586" y="1"/>
                        <a:pt x="1364" y="1"/>
                        <a:pt x="1364" y="1"/>
                      </a:cubicBezTo>
                      <a:cubicBezTo>
                        <a:pt x="1364" y="1"/>
                        <a:pt x="0" y="-126"/>
                        <a:pt x="0" y="1964"/>
                      </a:cubicBezTo>
                      <a:cubicBezTo>
                        <a:pt x="0" y="5133"/>
                        <a:pt x="0" y="13965"/>
                        <a:pt x="0" y="13965"/>
                      </a:cubicBezTo>
                      <a:lnTo>
                        <a:pt x="3829" y="21474"/>
                      </a:lnTo>
                      <a:lnTo>
                        <a:pt x="20325" y="21474"/>
                      </a:lnTo>
                      <a:cubicBezTo>
                        <a:pt x="20325" y="21474"/>
                        <a:pt x="21600" y="20065"/>
                        <a:pt x="19834" y="17602"/>
                      </a:cubicBezTo>
                      <a:cubicBezTo>
                        <a:pt x="18068" y="15138"/>
                        <a:pt x="16495" y="13026"/>
                        <a:pt x="16495" y="13026"/>
                      </a:cubicBezTo>
                      <a:close/>
                      <a:moveTo>
                        <a:pt x="16495" y="13026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33" name="îṣḻïḋé"/>
                <p:cNvSpPr/>
                <p:nvPr/>
              </p:nvSpPr>
              <p:spPr bwMode="auto">
                <a:xfrm>
                  <a:off x="253" y="411"/>
                  <a:ext cx="196" cy="206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600" h="21600">
                      <a:moveTo>
                        <a:pt x="10329" y="8962"/>
                      </a:moveTo>
                      <a:lnTo>
                        <a:pt x="0" y="18822"/>
                      </a:lnTo>
                      <a:lnTo>
                        <a:pt x="3053" y="21600"/>
                      </a:lnTo>
                      <a:lnTo>
                        <a:pt x="13417" y="11464"/>
                      </a:lnTo>
                      <a:lnTo>
                        <a:pt x="15965" y="17475"/>
                      </a:lnTo>
                      <a:lnTo>
                        <a:pt x="21600" y="0"/>
                      </a:lnTo>
                      <a:lnTo>
                        <a:pt x="4228" y="7618"/>
                      </a:lnTo>
                      <a:cubicBezTo>
                        <a:pt x="4228" y="7618"/>
                        <a:pt x="10329" y="8962"/>
                        <a:pt x="10329" y="8962"/>
                      </a:cubicBezTo>
                      <a:close/>
                      <a:moveTo>
                        <a:pt x="10329" y="8962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</p:grpSp>
          <p:grpSp>
            <p:nvGrpSpPr>
              <p:cNvPr id="20" name="ïšļîďê"/>
              <p:cNvGrpSpPr/>
              <p:nvPr/>
            </p:nvGrpSpPr>
            <p:grpSpPr bwMode="auto">
              <a:xfrm>
                <a:off x="4374" y="1587"/>
                <a:ext cx="534" cy="499"/>
                <a:chOff x="0" y="0"/>
                <a:chExt cx="532" cy="498"/>
              </a:xfrm>
            </p:grpSpPr>
            <p:sp>
              <p:nvSpPr>
                <p:cNvPr id="28" name="îṩļíďê"/>
                <p:cNvSpPr/>
                <p:nvPr/>
              </p:nvSpPr>
              <p:spPr bwMode="auto">
                <a:xfrm>
                  <a:off x="116" y="3"/>
                  <a:ext cx="297" cy="385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600" h="21600">
                      <a:moveTo>
                        <a:pt x="10802" y="21600"/>
                      </a:moveTo>
                      <a:lnTo>
                        <a:pt x="16202" y="14495"/>
                      </a:lnTo>
                      <a:lnTo>
                        <a:pt x="21600" y="7390"/>
                      </a:lnTo>
                      <a:lnTo>
                        <a:pt x="16289" y="7390"/>
                      </a:lnTo>
                      <a:lnTo>
                        <a:pt x="16289" y="538"/>
                      </a:lnTo>
                      <a:cubicBezTo>
                        <a:pt x="16289" y="240"/>
                        <a:pt x="15972" y="0"/>
                        <a:pt x="15582" y="0"/>
                      </a:cubicBezTo>
                      <a:lnTo>
                        <a:pt x="6020" y="0"/>
                      </a:lnTo>
                      <a:cubicBezTo>
                        <a:pt x="5631" y="0"/>
                        <a:pt x="5313" y="240"/>
                        <a:pt x="5313" y="538"/>
                      </a:cubicBezTo>
                      <a:lnTo>
                        <a:pt x="5313" y="7390"/>
                      </a:lnTo>
                      <a:lnTo>
                        <a:pt x="0" y="7390"/>
                      </a:lnTo>
                      <a:lnTo>
                        <a:pt x="5400" y="14495"/>
                      </a:lnTo>
                      <a:cubicBezTo>
                        <a:pt x="5400" y="14495"/>
                        <a:pt x="10802" y="21600"/>
                        <a:pt x="10802" y="21600"/>
                      </a:cubicBezTo>
                      <a:close/>
                      <a:moveTo>
                        <a:pt x="10802" y="21600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29" name="iṥliďè"/>
                <p:cNvSpPr/>
                <p:nvPr/>
              </p:nvSpPr>
              <p:spPr bwMode="auto">
                <a:xfrm>
                  <a:off x="0" y="270"/>
                  <a:ext cx="532" cy="228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600" h="21600">
                      <a:moveTo>
                        <a:pt x="19964" y="0"/>
                      </a:moveTo>
                      <a:lnTo>
                        <a:pt x="19026" y="0"/>
                      </a:lnTo>
                      <a:lnTo>
                        <a:pt x="19026" y="13793"/>
                      </a:lnTo>
                      <a:lnTo>
                        <a:pt x="2789" y="13793"/>
                      </a:lnTo>
                      <a:lnTo>
                        <a:pt x="2789" y="0"/>
                      </a:lnTo>
                      <a:lnTo>
                        <a:pt x="1634" y="0"/>
                      </a:lnTo>
                      <a:cubicBezTo>
                        <a:pt x="731" y="0"/>
                        <a:pt x="0" y="1700"/>
                        <a:pt x="0" y="3799"/>
                      </a:cubicBezTo>
                      <a:lnTo>
                        <a:pt x="0" y="17804"/>
                      </a:lnTo>
                      <a:cubicBezTo>
                        <a:pt x="0" y="19900"/>
                        <a:pt x="731" y="21600"/>
                        <a:pt x="1634" y="21600"/>
                      </a:cubicBezTo>
                      <a:lnTo>
                        <a:pt x="19964" y="21600"/>
                      </a:lnTo>
                      <a:cubicBezTo>
                        <a:pt x="20868" y="21600"/>
                        <a:pt x="21600" y="19900"/>
                        <a:pt x="21600" y="17804"/>
                      </a:cubicBezTo>
                      <a:lnTo>
                        <a:pt x="21600" y="3799"/>
                      </a:lnTo>
                      <a:cubicBezTo>
                        <a:pt x="21600" y="1700"/>
                        <a:pt x="20868" y="0"/>
                        <a:pt x="19964" y="0"/>
                      </a:cubicBezTo>
                      <a:close/>
                      <a:moveTo>
                        <a:pt x="19964" y="0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</p:grpSp>
          <p:grpSp>
            <p:nvGrpSpPr>
              <p:cNvPr id="21" name="îṥ1íḍé"/>
              <p:cNvGrpSpPr/>
              <p:nvPr/>
            </p:nvGrpSpPr>
            <p:grpSpPr bwMode="auto">
              <a:xfrm>
                <a:off x="5873" y="1941"/>
                <a:ext cx="811" cy="1598"/>
                <a:chOff x="0" y="0"/>
                <a:chExt cx="811" cy="1598"/>
              </a:xfrm>
            </p:grpSpPr>
            <p:sp>
              <p:nvSpPr>
                <p:cNvPr id="22" name="îŝļïḓê"/>
                <p:cNvSpPr/>
                <p:nvPr/>
              </p:nvSpPr>
              <p:spPr bwMode="auto">
                <a:xfrm>
                  <a:off x="483" y="717"/>
                  <a:ext cx="208" cy="178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0998" h="18917">
                      <a:moveTo>
                        <a:pt x="14761" y="4029"/>
                      </a:moveTo>
                      <a:cubicBezTo>
                        <a:pt x="7347" y="-2683"/>
                        <a:pt x="0" y="1017"/>
                        <a:pt x="0" y="1017"/>
                      </a:cubicBezTo>
                      <a:lnTo>
                        <a:pt x="956" y="7092"/>
                      </a:lnTo>
                      <a:cubicBezTo>
                        <a:pt x="956" y="7092"/>
                        <a:pt x="6632" y="5076"/>
                        <a:pt x="11195" y="9209"/>
                      </a:cubicBezTo>
                      <a:cubicBezTo>
                        <a:pt x="15749" y="13340"/>
                        <a:pt x="14591" y="18917"/>
                        <a:pt x="14591" y="18917"/>
                      </a:cubicBezTo>
                      <a:lnTo>
                        <a:pt x="20984" y="18447"/>
                      </a:lnTo>
                      <a:cubicBezTo>
                        <a:pt x="20984" y="18447"/>
                        <a:pt x="21600" y="10224"/>
                        <a:pt x="14761" y="4029"/>
                      </a:cubicBezTo>
                      <a:close/>
                      <a:moveTo>
                        <a:pt x="14761" y="4029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23" name="îSļïḍé"/>
                <p:cNvSpPr/>
                <p:nvPr/>
              </p:nvSpPr>
              <p:spPr bwMode="auto">
                <a:xfrm>
                  <a:off x="455" y="591"/>
                  <a:ext cx="356" cy="316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0033" h="19276">
                      <a:moveTo>
                        <a:pt x="13985" y="3722"/>
                      </a:moveTo>
                      <a:cubicBezTo>
                        <a:pt x="7135" y="-2324"/>
                        <a:pt x="0" y="814"/>
                        <a:pt x="0" y="814"/>
                      </a:cubicBezTo>
                      <a:lnTo>
                        <a:pt x="783" y="4582"/>
                      </a:lnTo>
                      <a:cubicBezTo>
                        <a:pt x="783" y="4582"/>
                        <a:pt x="7511" y="2658"/>
                        <a:pt x="12115" y="7001"/>
                      </a:cubicBezTo>
                      <a:cubicBezTo>
                        <a:pt x="16714" y="11342"/>
                        <a:pt x="16316" y="18928"/>
                        <a:pt x="16316" y="18928"/>
                      </a:cubicBezTo>
                      <a:lnTo>
                        <a:pt x="19862" y="19276"/>
                      </a:lnTo>
                      <a:cubicBezTo>
                        <a:pt x="19862" y="19276"/>
                        <a:pt x="21600" y="10448"/>
                        <a:pt x="13985" y="3722"/>
                      </a:cubicBezTo>
                      <a:close/>
                      <a:moveTo>
                        <a:pt x="13985" y="3722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24" name="ïṥḷiḋè"/>
                <p:cNvSpPr/>
                <p:nvPr/>
              </p:nvSpPr>
              <p:spPr bwMode="auto">
                <a:xfrm>
                  <a:off x="1" y="785"/>
                  <a:ext cx="640" cy="638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0497" h="17950">
                      <a:moveTo>
                        <a:pt x="13292" y="17012"/>
                      </a:moveTo>
                      <a:cubicBezTo>
                        <a:pt x="10000" y="16124"/>
                        <a:pt x="9873" y="14551"/>
                        <a:pt x="9873" y="14551"/>
                      </a:cubicBezTo>
                      <a:cubicBezTo>
                        <a:pt x="10304" y="14679"/>
                        <a:pt x="16313" y="18354"/>
                        <a:pt x="20322" y="14679"/>
                      </a:cubicBezTo>
                      <a:cubicBezTo>
                        <a:pt x="19484" y="16426"/>
                        <a:pt x="16584" y="17899"/>
                        <a:pt x="13292" y="17012"/>
                      </a:cubicBezTo>
                      <a:close/>
                      <a:moveTo>
                        <a:pt x="17488" y="7413"/>
                      </a:moveTo>
                      <a:cubicBezTo>
                        <a:pt x="17488" y="7413"/>
                        <a:pt x="20459" y="12149"/>
                        <a:pt x="17488" y="14079"/>
                      </a:cubicBezTo>
                      <a:cubicBezTo>
                        <a:pt x="14517" y="16008"/>
                        <a:pt x="6993" y="11272"/>
                        <a:pt x="5210" y="8114"/>
                      </a:cubicBezTo>
                      <a:cubicBezTo>
                        <a:pt x="3427" y="4958"/>
                        <a:pt x="2750" y="2742"/>
                        <a:pt x="4678" y="1785"/>
                      </a:cubicBezTo>
                      <a:cubicBezTo>
                        <a:pt x="6883" y="691"/>
                        <a:pt x="10235" y="1629"/>
                        <a:pt x="11546" y="2151"/>
                      </a:cubicBezTo>
                      <a:cubicBezTo>
                        <a:pt x="11546" y="2151"/>
                        <a:pt x="6001" y="-1340"/>
                        <a:pt x="2833" y="573"/>
                      </a:cubicBezTo>
                      <a:cubicBezTo>
                        <a:pt x="-707" y="2710"/>
                        <a:pt x="1050" y="7238"/>
                        <a:pt x="5210" y="11272"/>
                      </a:cubicBezTo>
                      <a:cubicBezTo>
                        <a:pt x="7586" y="13200"/>
                        <a:pt x="3055" y="13732"/>
                        <a:pt x="6" y="5406"/>
                      </a:cubicBezTo>
                      <a:cubicBezTo>
                        <a:pt x="-283" y="14130"/>
                        <a:pt x="10404" y="17186"/>
                        <a:pt x="10404" y="17186"/>
                      </a:cubicBezTo>
                      <a:cubicBezTo>
                        <a:pt x="10404" y="17186"/>
                        <a:pt x="19889" y="20260"/>
                        <a:pt x="20459" y="14079"/>
                      </a:cubicBezTo>
                      <a:cubicBezTo>
                        <a:pt x="20893" y="9366"/>
                        <a:pt x="17488" y="7413"/>
                        <a:pt x="17488" y="7413"/>
                      </a:cubicBezTo>
                      <a:close/>
                      <a:moveTo>
                        <a:pt x="17488" y="7413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25" name="íslîḋé"/>
                <p:cNvSpPr/>
                <p:nvPr/>
              </p:nvSpPr>
              <p:spPr bwMode="auto">
                <a:xfrm>
                  <a:off x="27" y="1395"/>
                  <a:ext cx="474" cy="206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492" h="21600">
                      <a:moveTo>
                        <a:pt x="5816" y="0"/>
                      </a:moveTo>
                      <a:cubicBezTo>
                        <a:pt x="5816" y="0"/>
                        <a:pt x="4787" y="6465"/>
                        <a:pt x="2654" y="10541"/>
                      </a:cubicBezTo>
                      <a:cubicBezTo>
                        <a:pt x="518" y="14617"/>
                        <a:pt x="-108" y="14904"/>
                        <a:pt x="15" y="16071"/>
                      </a:cubicBezTo>
                      <a:cubicBezTo>
                        <a:pt x="143" y="17234"/>
                        <a:pt x="267" y="21600"/>
                        <a:pt x="267" y="21600"/>
                      </a:cubicBezTo>
                      <a:lnTo>
                        <a:pt x="21492" y="21600"/>
                      </a:lnTo>
                      <a:lnTo>
                        <a:pt x="20359" y="12581"/>
                      </a:lnTo>
                      <a:cubicBezTo>
                        <a:pt x="20359" y="12581"/>
                        <a:pt x="10838" y="12805"/>
                        <a:pt x="5816" y="0"/>
                      </a:cubicBezTo>
                      <a:close/>
                      <a:moveTo>
                        <a:pt x="5816" y="0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26" name="îṥḷîḍé"/>
                <p:cNvSpPr/>
                <p:nvPr/>
              </p:nvSpPr>
              <p:spPr bwMode="auto">
                <a:xfrm>
                  <a:off x="221" y="855"/>
                  <a:ext cx="330" cy="348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0529" h="19892">
                      <a:moveTo>
                        <a:pt x="0" y="7687"/>
                      </a:moveTo>
                      <a:lnTo>
                        <a:pt x="577" y="9930"/>
                      </a:lnTo>
                      <a:lnTo>
                        <a:pt x="13275" y="7363"/>
                      </a:lnTo>
                      <a:cubicBezTo>
                        <a:pt x="13275" y="7363"/>
                        <a:pt x="11193" y="13697"/>
                        <a:pt x="10785" y="19165"/>
                      </a:cubicBezTo>
                      <a:cubicBezTo>
                        <a:pt x="10785" y="19165"/>
                        <a:pt x="13030" y="20029"/>
                        <a:pt x="13030" y="19873"/>
                      </a:cubicBezTo>
                      <a:cubicBezTo>
                        <a:pt x="13030" y="19397"/>
                        <a:pt x="15903" y="7607"/>
                        <a:pt x="15903" y="7607"/>
                      </a:cubicBezTo>
                      <a:cubicBezTo>
                        <a:pt x="15903" y="7607"/>
                        <a:pt x="18126" y="8029"/>
                        <a:pt x="19326" y="6531"/>
                      </a:cubicBezTo>
                      <a:cubicBezTo>
                        <a:pt x="20381" y="5215"/>
                        <a:pt x="21600" y="3335"/>
                        <a:pt x="18856" y="724"/>
                      </a:cubicBezTo>
                      <a:cubicBezTo>
                        <a:pt x="18856" y="724"/>
                        <a:pt x="14463" y="-1571"/>
                        <a:pt x="12623" y="2011"/>
                      </a:cubicBezTo>
                      <a:cubicBezTo>
                        <a:pt x="10909" y="4208"/>
                        <a:pt x="11808" y="5404"/>
                        <a:pt x="11808" y="5404"/>
                      </a:cubicBezTo>
                      <a:cubicBezTo>
                        <a:pt x="11808" y="5404"/>
                        <a:pt x="0" y="7687"/>
                        <a:pt x="0" y="7687"/>
                      </a:cubicBezTo>
                      <a:close/>
                      <a:moveTo>
                        <a:pt x="0" y="7687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  <p:sp>
              <p:nvSpPr>
                <p:cNvPr id="27" name="ïṧľîḑe"/>
                <p:cNvSpPr/>
                <p:nvPr/>
              </p:nvSpPr>
              <p:spPr bwMode="auto">
                <a:xfrm>
                  <a:off x="49" y="3"/>
                  <a:ext cx="440" cy="492"/>
                </a:xfrm>
                <a:custGeom>
                  <a:avLst/>
                  <a:gdLst/>
                  <a:ahLst/>
                  <a:cxnLst/>
                  <a:rect l="0" t="0" r="r" b="b"/>
                  <a:pathLst>
                    <a:path w="21399" h="21364">
                      <a:moveTo>
                        <a:pt x="21260" y="4222"/>
                      </a:moveTo>
                      <a:cubicBezTo>
                        <a:pt x="21260" y="4222"/>
                        <a:pt x="18075" y="682"/>
                        <a:pt x="15617" y="79"/>
                      </a:cubicBezTo>
                      <a:cubicBezTo>
                        <a:pt x="15617" y="79"/>
                        <a:pt x="15019" y="-236"/>
                        <a:pt x="14955" y="395"/>
                      </a:cubicBezTo>
                      <a:cubicBezTo>
                        <a:pt x="14955" y="395"/>
                        <a:pt x="14761" y="1914"/>
                        <a:pt x="14761" y="2258"/>
                      </a:cubicBezTo>
                      <a:cubicBezTo>
                        <a:pt x="14761" y="2258"/>
                        <a:pt x="14923" y="2373"/>
                        <a:pt x="14502" y="2774"/>
                      </a:cubicBezTo>
                      <a:cubicBezTo>
                        <a:pt x="14081" y="3176"/>
                        <a:pt x="8909" y="8365"/>
                        <a:pt x="8909" y="8365"/>
                      </a:cubicBezTo>
                      <a:cubicBezTo>
                        <a:pt x="8909" y="8365"/>
                        <a:pt x="8552" y="8594"/>
                        <a:pt x="8278" y="8623"/>
                      </a:cubicBezTo>
                      <a:cubicBezTo>
                        <a:pt x="8278" y="8623"/>
                        <a:pt x="5514" y="8150"/>
                        <a:pt x="4399" y="9496"/>
                      </a:cubicBezTo>
                      <a:cubicBezTo>
                        <a:pt x="4399" y="9496"/>
                        <a:pt x="4238" y="9625"/>
                        <a:pt x="4558" y="9970"/>
                      </a:cubicBezTo>
                      <a:lnTo>
                        <a:pt x="7323" y="12615"/>
                      </a:lnTo>
                      <a:lnTo>
                        <a:pt x="0" y="21364"/>
                      </a:lnTo>
                      <a:lnTo>
                        <a:pt x="8503" y="13481"/>
                      </a:lnTo>
                      <a:lnTo>
                        <a:pt x="11365" y="15458"/>
                      </a:lnTo>
                      <a:cubicBezTo>
                        <a:pt x="11365" y="15458"/>
                        <a:pt x="12030" y="15658"/>
                        <a:pt x="12255" y="15416"/>
                      </a:cubicBezTo>
                      <a:cubicBezTo>
                        <a:pt x="12481" y="15172"/>
                        <a:pt x="13257" y="13981"/>
                        <a:pt x="12676" y="12077"/>
                      </a:cubicBezTo>
                      <a:cubicBezTo>
                        <a:pt x="12676" y="12077"/>
                        <a:pt x="12594" y="11776"/>
                        <a:pt x="12804" y="11459"/>
                      </a:cubicBezTo>
                      <a:cubicBezTo>
                        <a:pt x="13014" y="11144"/>
                        <a:pt x="18171" y="5798"/>
                        <a:pt x="18171" y="5798"/>
                      </a:cubicBezTo>
                      <a:cubicBezTo>
                        <a:pt x="18171" y="5798"/>
                        <a:pt x="18382" y="5613"/>
                        <a:pt x="18641" y="5683"/>
                      </a:cubicBezTo>
                      <a:cubicBezTo>
                        <a:pt x="18641" y="5683"/>
                        <a:pt x="20854" y="5352"/>
                        <a:pt x="21210" y="4794"/>
                      </a:cubicBezTo>
                      <a:cubicBezTo>
                        <a:pt x="21210" y="4794"/>
                        <a:pt x="21600" y="4623"/>
                        <a:pt x="21260" y="4222"/>
                      </a:cubicBezTo>
                      <a:close/>
                      <a:moveTo>
                        <a:pt x="21260" y="4222"/>
                      </a:moveTo>
                    </a:path>
                  </a:pathLst>
                </a:custGeom>
                <a:solidFill>
                  <a:srgbClr val="FFFEFE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latin typeface="Agency FB" panose="020B0503020202020204" pitchFamily="34" charset="0"/>
                    <a:ea typeface="微软雅黑" panose="020B0503020204020204" pitchFamily="34" charset="-122"/>
                    <a:sym typeface="Agency FB" panose="020B0503020202020204" pitchFamily="34" charset="0"/>
                  </a:endParaRPr>
                </a:p>
              </p:txBody>
            </p:sp>
          </p:grpSp>
        </p:grpSp>
        <p:grpSp>
          <p:nvGrpSpPr>
            <p:cNvPr id="8" name="îş1ïdê"/>
            <p:cNvGrpSpPr/>
            <p:nvPr/>
          </p:nvGrpSpPr>
          <p:grpSpPr bwMode="auto">
            <a:xfrm>
              <a:off x="395" y="2402"/>
              <a:ext cx="641" cy="753"/>
              <a:chOff x="0" y="0"/>
              <a:chExt cx="640" cy="753"/>
            </a:xfrm>
          </p:grpSpPr>
          <p:sp>
            <p:nvSpPr>
              <p:cNvPr id="10" name="iṣḻiḍe"/>
              <p:cNvSpPr/>
              <p:nvPr/>
            </p:nvSpPr>
            <p:spPr bwMode="auto">
              <a:xfrm>
                <a:off x="139" y="0"/>
                <a:ext cx="501" cy="756"/>
              </a:xfrm>
              <a:custGeom>
                <a:avLst/>
                <a:gdLst/>
                <a:ahLst/>
                <a:cxnLst/>
                <a:rect l="0" t="0" r="r" b="b"/>
                <a:pathLst>
                  <a:path w="21600" h="21600">
                    <a:moveTo>
                      <a:pt x="3090" y="2505"/>
                    </a:moveTo>
                    <a:lnTo>
                      <a:pt x="18791" y="2505"/>
                    </a:lnTo>
                    <a:lnTo>
                      <a:pt x="18791" y="17720"/>
                    </a:lnTo>
                    <a:lnTo>
                      <a:pt x="3090" y="17720"/>
                    </a:lnTo>
                    <a:cubicBezTo>
                      <a:pt x="3090" y="17720"/>
                      <a:pt x="3090" y="2505"/>
                      <a:pt x="3090" y="2505"/>
                    </a:cubicBezTo>
                    <a:close/>
                    <a:moveTo>
                      <a:pt x="9407" y="19890"/>
                    </a:moveTo>
                    <a:cubicBezTo>
                      <a:pt x="9407" y="19374"/>
                      <a:pt x="10031" y="18955"/>
                      <a:pt x="10801" y="18955"/>
                    </a:cubicBezTo>
                    <a:cubicBezTo>
                      <a:pt x="11571" y="18955"/>
                      <a:pt x="12193" y="19374"/>
                      <a:pt x="12193" y="19890"/>
                    </a:cubicBezTo>
                    <a:cubicBezTo>
                      <a:pt x="12193" y="20406"/>
                      <a:pt x="11571" y="20825"/>
                      <a:pt x="10801" y="20825"/>
                    </a:cubicBezTo>
                    <a:cubicBezTo>
                      <a:pt x="10031" y="20825"/>
                      <a:pt x="9407" y="20406"/>
                      <a:pt x="9407" y="19890"/>
                    </a:cubicBezTo>
                    <a:close/>
                    <a:moveTo>
                      <a:pt x="0" y="2345"/>
                    </a:moveTo>
                    <a:lnTo>
                      <a:pt x="0" y="19255"/>
                    </a:lnTo>
                    <a:cubicBezTo>
                      <a:pt x="0" y="20551"/>
                      <a:pt x="1565" y="21600"/>
                      <a:pt x="3495" y="21600"/>
                    </a:cubicBezTo>
                    <a:lnTo>
                      <a:pt x="18107" y="21600"/>
                    </a:lnTo>
                    <a:cubicBezTo>
                      <a:pt x="20038" y="21600"/>
                      <a:pt x="21600" y="20551"/>
                      <a:pt x="21600" y="19255"/>
                    </a:cubicBezTo>
                    <a:lnTo>
                      <a:pt x="21600" y="2345"/>
                    </a:lnTo>
                    <a:cubicBezTo>
                      <a:pt x="21600" y="1049"/>
                      <a:pt x="20038" y="0"/>
                      <a:pt x="18107" y="0"/>
                    </a:cubicBezTo>
                    <a:lnTo>
                      <a:pt x="3495" y="0"/>
                    </a:lnTo>
                    <a:cubicBezTo>
                      <a:pt x="1565" y="0"/>
                      <a:pt x="0" y="1049"/>
                      <a:pt x="0" y="2345"/>
                    </a:cubicBezTo>
                    <a:close/>
                    <a:moveTo>
                      <a:pt x="0" y="2345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  <p:sp>
            <p:nvSpPr>
              <p:cNvPr id="11" name="iŝ1ïḍè"/>
              <p:cNvSpPr/>
              <p:nvPr/>
            </p:nvSpPr>
            <p:spPr bwMode="auto">
              <a:xfrm>
                <a:off x="3" y="76"/>
                <a:ext cx="60" cy="598"/>
              </a:xfrm>
              <a:custGeom>
                <a:avLst/>
                <a:gdLst/>
                <a:ahLst/>
                <a:cxnLst/>
                <a:rect l="0" t="0" r="r" b="b"/>
                <a:pathLst>
                  <a:path w="21600" h="21600">
                    <a:moveTo>
                      <a:pt x="10804" y="21091"/>
                    </a:moveTo>
                    <a:cubicBezTo>
                      <a:pt x="8877" y="21091"/>
                      <a:pt x="7313" y="20932"/>
                      <a:pt x="7313" y="20738"/>
                    </a:cubicBezTo>
                    <a:lnTo>
                      <a:pt x="7313" y="20170"/>
                    </a:lnTo>
                    <a:cubicBezTo>
                      <a:pt x="8416" y="20209"/>
                      <a:pt x="9576" y="20234"/>
                      <a:pt x="10804" y="20234"/>
                    </a:cubicBezTo>
                    <a:cubicBezTo>
                      <a:pt x="12027" y="20234"/>
                      <a:pt x="13187" y="20209"/>
                      <a:pt x="14287" y="20170"/>
                    </a:cubicBezTo>
                    <a:lnTo>
                      <a:pt x="14287" y="20738"/>
                    </a:lnTo>
                    <a:cubicBezTo>
                      <a:pt x="14287" y="20932"/>
                      <a:pt x="12723" y="21091"/>
                      <a:pt x="10804" y="21091"/>
                    </a:cubicBezTo>
                    <a:close/>
                    <a:moveTo>
                      <a:pt x="8858" y="127"/>
                    </a:moveTo>
                    <a:lnTo>
                      <a:pt x="8858" y="567"/>
                    </a:lnTo>
                    <a:cubicBezTo>
                      <a:pt x="6504" y="649"/>
                      <a:pt x="4802" y="874"/>
                      <a:pt x="4802" y="1140"/>
                    </a:cubicBezTo>
                    <a:lnTo>
                      <a:pt x="4802" y="1530"/>
                    </a:lnTo>
                    <a:cubicBezTo>
                      <a:pt x="1909" y="1729"/>
                      <a:pt x="0" y="2068"/>
                      <a:pt x="0" y="2452"/>
                    </a:cubicBezTo>
                    <a:lnTo>
                      <a:pt x="0" y="19124"/>
                    </a:lnTo>
                    <a:cubicBezTo>
                      <a:pt x="0" y="19381"/>
                      <a:pt x="890" y="19615"/>
                      <a:pt x="2320" y="19804"/>
                    </a:cubicBezTo>
                    <a:cubicBezTo>
                      <a:pt x="2315" y="19814"/>
                      <a:pt x="2289" y="19824"/>
                      <a:pt x="2289" y="19835"/>
                    </a:cubicBezTo>
                    <a:lnTo>
                      <a:pt x="2289" y="20738"/>
                    </a:lnTo>
                    <a:cubicBezTo>
                      <a:pt x="2289" y="21213"/>
                      <a:pt x="6106" y="21600"/>
                      <a:pt x="10804" y="21600"/>
                    </a:cubicBezTo>
                    <a:cubicBezTo>
                      <a:pt x="15496" y="21600"/>
                      <a:pt x="19311" y="21213"/>
                      <a:pt x="19311" y="20738"/>
                    </a:cubicBezTo>
                    <a:lnTo>
                      <a:pt x="19311" y="19835"/>
                    </a:lnTo>
                    <a:cubicBezTo>
                      <a:pt x="19311" y="19824"/>
                      <a:pt x="19288" y="19814"/>
                      <a:pt x="19283" y="19804"/>
                    </a:cubicBezTo>
                    <a:cubicBezTo>
                      <a:pt x="20712" y="19615"/>
                      <a:pt x="21600" y="19381"/>
                      <a:pt x="21600" y="19124"/>
                    </a:cubicBezTo>
                    <a:lnTo>
                      <a:pt x="21600" y="2452"/>
                    </a:lnTo>
                    <a:cubicBezTo>
                      <a:pt x="21600" y="2068"/>
                      <a:pt x="19691" y="1729"/>
                      <a:pt x="16795" y="1530"/>
                    </a:cubicBezTo>
                    <a:lnTo>
                      <a:pt x="16795" y="1140"/>
                    </a:lnTo>
                    <a:cubicBezTo>
                      <a:pt x="16795" y="824"/>
                      <a:pt x="14415" y="568"/>
                      <a:pt x="11372" y="538"/>
                    </a:cubicBezTo>
                    <a:lnTo>
                      <a:pt x="11372" y="127"/>
                    </a:lnTo>
                    <a:cubicBezTo>
                      <a:pt x="11372" y="57"/>
                      <a:pt x="10812" y="0"/>
                      <a:pt x="10115" y="0"/>
                    </a:cubicBezTo>
                    <a:cubicBezTo>
                      <a:pt x="9421" y="0"/>
                      <a:pt x="8858" y="57"/>
                      <a:pt x="8858" y="127"/>
                    </a:cubicBezTo>
                    <a:close/>
                    <a:moveTo>
                      <a:pt x="8858" y="127"/>
                    </a:moveTo>
                  </a:path>
                </a:pathLst>
              </a:custGeom>
              <a:solidFill>
                <a:srgbClr val="FFFEFE"/>
              </a:solidFill>
              <a:ln>
                <a:noFill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latin typeface="Agency FB" panose="020B0503020202020204" pitchFamily="34" charset="0"/>
                  <a:ea typeface="微软雅黑" panose="020B0503020204020204" pitchFamily="34" charset="-122"/>
                  <a:sym typeface="Agency FB" panose="020B0503020202020204" pitchFamily="34" charset="0"/>
                </a:endParaRPr>
              </a:p>
            </p:txBody>
          </p:sp>
        </p:grpSp>
        <p:sp>
          <p:nvSpPr>
            <p:cNvPr id="9" name="išlïḓé"/>
            <p:cNvSpPr/>
            <p:nvPr/>
          </p:nvSpPr>
          <p:spPr bwMode="auto">
            <a:xfrm>
              <a:off x="1244" y="2088"/>
              <a:ext cx="502" cy="562"/>
            </a:xfrm>
            <a:custGeom>
              <a:avLst/>
              <a:gdLst/>
              <a:ahLst/>
              <a:cxnLst/>
              <a:rect l="0" t="0" r="r" b="b"/>
              <a:pathLst>
                <a:path w="21399" h="21364">
                  <a:moveTo>
                    <a:pt x="21260" y="4222"/>
                  </a:moveTo>
                  <a:cubicBezTo>
                    <a:pt x="21260" y="4222"/>
                    <a:pt x="18075" y="682"/>
                    <a:pt x="15617" y="79"/>
                  </a:cubicBezTo>
                  <a:cubicBezTo>
                    <a:pt x="15617" y="79"/>
                    <a:pt x="15019" y="-236"/>
                    <a:pt x="14955" y="395"/>
                  </a:cubicBezTo>
                  <a:cubicBezTo>
                    <a:pt x="14955" y="395"/>
                    <a:pt x="14761" y="1914"/>
                    <a:pt x="14761" y="2258"/>
                  </a:cubicBezTo>
                  <a:cubicBezTo>
                    <a:pt x="14761" y="2258"/>
                    <a:pt x="14924" y="2373"/>
                    <a:pt x="14502" y="2774"/>
                  </a:cubicBezTo>
                  <a:cubicBezTo>
                    <a:pt x="14081" y="3176"/>
                    <a:pt x="8909" y="8365"/>
                    <a:pt x="8909" y="8365"/>
                  </a:cubicBezTo>
                  <a:cubicBezTo>
                    <a:pt x="8909" y="8365"/>
                    <a:pt x="8552" y="8594"/>
                    <a:pt x="8278" y="8623"/>
                  </a:cubicBezTo>
                  <a:cubicBezTo>
                    <a:pt x="8278" y="8623"/>
                    <a:pt x="5514" y="8150"/>
                    <a:pt x="4399" y="9496"/>
                  </a:cubicBezTo>
                  <a:cubicBezTo>
                    <a:pt x="4399" y="9496"/>
                    <a:pt x="4238" y="9625"/>
                    <a:pt x="4558" y="9970"/>
                  </a:cubicBezTo>
                  <a:lnTo>
                    <a:pt x="7323" y="12615"/>
                  </a:lnTo>
                  <a:lnTo>
                    <a:pt x="0" y="21364"/>
                  </a:lnTo>
                  <a:lnTo>
                    <a:pt x="8503" y="13481"/>
                  </a:lnTo>
                  <a:lnTo>
                    <a:pt x="11365" y="15458"/>
                  </a:lnTo>
                  <a:cubicBezTo>
                    <a:pt x="11365" y="15458"/>
                    <a:pt x="12030" y="15658"/>
                    <a:pt x="12255" y="15416"/>
                  </a:cubicBezTo>
                  <a:cubicBezTo>
                    <a:pt x="12481" y="15172"/>
                    <a:pt x="13257" y="13981"/>
                    <a:pt x="12676" y="12077"/>
                  </a:cubicBezTo>
                  <a:cubicBezTo>
                    <a:pt x="12676" y="12077"/>
                    <a:pt x="12594" y="11776"/>
                    <a:pt x="12804" y="11459"/>
                  </a:cubicBezTo>
                  <a:cubicBezTo>
                    <a:pt x="13014" y="11144"/>
                    <a:pt x="18171" y="5798"/>
                    <a:pt x="18171" y="5798"/>
                  </a:cubicBezTo>
                  <a:cubicBezTo>
                    <a:pt x="18171" y="5798"/>
                    <a:pt x="18382" y="5613"/>
                    <a:pt x="18641" y="5683"/>
                  </a:cubicBezTo>
                  <a:cubicBezTo>
                    <a:pt x="18641" y="5683"/>
                    <a:pt x="20854" y="5352"/>
                    <a:pt x="21210" y="4794"/>
                  </a:cubicBezTo>
                  <a:cubicBezTo>
                    <a:pt x="21210" y="4794"/>
                    <a:pt x="21600" y="4623"/>
                    <a:pt x="21260" y="4222"/>
                  </a:cubicBezTo>
                  <a:close/>
                  <a:moveTo>
                    <a:pt x="21260" y="4222"/>
                  </a:moveTo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Agency FB" panose="020B0503020202020204" pitchFamily="34" charset="0"/>
                <a:ea typeface="微软雅黑" panose="020B0503020204020204" pitchFamily="34" charset="-122"/>
                <a:sym typeface="Agency FB" panose="020B0503020202020204" pitchFamily="34" charset="0"/>
              </a:endParaRPr>
            </a:p>
          </p:txBody>
        </p:sp>
      </p:grpSp>
      <p:sp>
        <p:nvSpPr>
          <p:cNvPr id="39" name="işľïḋe"/>
          <p:cNvSpPr/>
          <p:nvPr userDrawn="1"/>
        </p:nvSpPr>
        <p:spPr bwMode="auto">
          <a:xfrm>
            <a:off x="206375" y="3548063"/>
            <a:ext cx="1066800" cy="596900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3434" y="10484"/>
                </a:moveTo>
                <a:cubicBezTo>
                  <a:pt x="1893" y="10484"/>
                  <a:pt x="639" y="12721"/>
                  <a:pt x="639" y="15471"/>
                </a:cubicBezTo>
                <a:cubicBezTo>
                  <a:pt x="639" y="18223"/>
                  <a:pt x="1893" y="20461"/>
                  <a:pt x="3434" y="20461"/>
                </a:cubicBezTo>
                <a:lnTo>
                  <a:pt x="17456" y="20461"/>
                </a:lnTo>
                <a:cubicBezTo>
                  <a:pt x="19389" y="20461"/>
                  <a:pt x="20962" y="17656"/>
                  <a:pt x="20962" y="14207"/>
                </a:cubicBezTo>
                <a:cubicBezTo>
                  <a:pt x="20962" y="10762"/>
                  <a:pt x="19389" y="7960"/>
                  <a:pt x="17456" y="7960"/>
                </a:cubicBezTo>
                <a:cubicBezTo>
                  <a:pt x="17314" y="7960"/>
                  <a:pt x="17162" y="7980"/>
                  <a:pt x="16978" y="8025"/>
                </a:cubicBezTo>
                <a:cubicBezTo>
                  <a:pt x="16886" y="8047"/>
                  <a:pt x="16794" y="7997"/>
                  <a:pt x="16725" y="7889"/>
                </a:cubicBezTo>
                <a:cubicBezTo>
                  <a:pt x="16655" y="7781"/>
                  <a:pt x="16615" y="7625"/>
                  <a:pt x="16615" y="7461"/>
                </a:cubicBezTo>
                <a:cubicBezTo>
                  <a:pt x="16615" y="7423"/>
                  <a:pt x="16617" y="7392"/>
                  <a:pt x="16618" y="7372"/>
                </a:cubicBezTo>
                <a:cubicBezTo>
                  <a:pt x="16613" y="3933"/>
                  <a:pt x="15042" y="1139"/>
                  <a:pt x="13113" y="1139"/>
                </a:cubicBezTo>
                <a:cubicBezTo>
                  <a:pt x="11481" y="1139"/>
                  <a:pt x="10042" y="3203"/>
                  <a:pt x="9691" y="6047"/>
                </a:cubicBezTo>
                <a:cubicBezTo>
                  <a:pt x="9667" y="6237"/>
                  <a:pt x="9591" y="6393"/>
                  <a:pt x="9489" y="6460"/>
                </a:cubicBezTo>
                <a:cubicBezTo>
                  <a:pt x="9386" y="6526"/>
                  <a:pt x="9272" y="6495"/>
                  <a:pt x="9185" y="6377"/>
                </a:cubicBezTo>
                <a:cubicBezTo>
                  <a:pt x="8694" y="5708"/>
                  <a:pt x="8110" y="5355"/>
                  <a:pt x="7496" y="5355"/>
                </a:cubicBezTo>
                <a:cubicBezTo>
                  <a:pt x="5975" y="5355"/>
                  <a:pt x="4748" y="7481"/>
                  <a:pt x="4703" y="10197"/>
                </a:cubicBezTo>
                <a:cubicBezTo>
                  <a:pt x="4700" y="10375"/>
                  <a:pt x="4650" y="10541"/>
                  <a:pt x="4568" y="10645"/>
                </a:cubicBezTo>
                <a:cubicBezTo>
                  <a:pt x="4486" y="10748"/>
                  <a:pt x="4382" y="10776"/>
                  <a:pt x="4286" y="10722"/>
                </a:cubicBezTo>
                <a:cubicBezTo>
                  <a:pt x="4010" y="10564"/>
                  <a:pt x="3723" y="10484"/>
                  <a:pt x="3434" y="10484"/>
                </a:cubicBezTo>
                <a:close/>
                <a:moveTo>
                  <a:pt x="17456" y="21600"/>
                </a:moveTo>
                <a:lnTo>
                  <a:pt x="3434" y="21600"/>
                </a:lnTo>
                <a:cubicBezTo>
                  <a:pt x="1540" y="21600"/>
                  <a:pt x="0" y="18851"/>
                  <a:pt x="0" y="15471"/>
                </a:cubicBezTo>
                <a:cubicBezTo>
                  <a:pt x="0" y="12093"/>
                  <a:pt x="1540" y="9345"/>
                  <a:pt x="3434" y="9345"/>
                </a:cubicBezTo>
                <a:cubicBezTo>
                  <a:pt x="3658" y="9345"/>
                  <a:pt x="3880" y="9384"/>
                  <a:pt x="4099" y="9461"/>
                </a:cubicBezTo>
                <a:cubicBezTo>
                  <a:pt x="4206" y="8130"/>
                  <a:pt x="4555" y="6903"/>
                  <a:pt x="5102" y="5952"/>
                </a:cubicBezTo>
                <a:cubicBezTo>
                  <a:pt x="5745" y="4832"/>
                  <a:pt x="6596" y="4216"/>
                  <a:pt x="7496" y="4216"/>
                </a:cubicBezTo>
                <a:cubicBezTo>
                  <a:pt x="8097" y="4216"/>
                  <a:pt x="8675" y="4491"/>
                  <a:pt x="9190" y="5018"/>
                </a:cubicBezTo>
                <a:cubicBezTo>
                  <a:pt x="9440" y="3711"/>
                  <a:pt x="9894" y="2538"/>
                  <a:pt x="10499" y="1658"/>
                </a:cubicBezTo>
                <a:cubicBezTo>
                  <a:pt x="11235" y="589"/>
                  <a:pt x="12163" y="0"/>
                  <a:pt x="13113" y="0"/>
                </a:cubicBezTo>
                <a:cubicBezTo>
                  <a:pt x="15293" y="0"/>
                  <a:pt x="17085" y="3017"/>
                  <a:pt x="17245" y="6833"/>
                </a:cubicBezTo>
                <a:cubicBezTo>
                  <a:pt x="17318" y="6825"/>
                  <a:pt x="17388" y="6821"/>
                  <a:pt x="17456" y="6821"/>
                </a:cubicBezTo>
                <a:cubicBezTo>
                  <a:pt x="19741" y="6821"/>
                  <a:pt x="21600" y="10135"/>
                  <a:pt x="21600" y="14207"/>
                </a:cubicBezTo>
                <a:cubicBezTo>
                  <a:pt x="21600" y="18284"/>
                  <a:pt x="19741" y="21600"/>
                  <a:pt x="17456" y="21600"/>
                </a:cubicBezTo>
                <a:close/>
                <a:moveTo>
                  <a:pt x="17456" y="21600"/>
                </a:moveTo>
              </a:path>
            </a:pathLst>
          </a:custGeom>
          <a:solidFill>
            <a:srgbClr val="FFFEFE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Agency FB" panose="020B0503020202020204" pitchFamily="34" charset="0"/>
              <a:ea typeface="微软雅黑" panose="020B0503020204020204" pitchFamily="34" charset="-122"/>
              <a:sym typeface="Agency FB" panose="020B0503020202020204" pitchFamily="34" charset="0"/>
            </a:endParaRPr>
          </a:p>
        </p:txBody>
      </p:sp>
      <p:sp>
        <p:nvSpPr>
          <p:cNvPr id="40" name="išḷiḋé"/>
          <p:cNvSpPr/>
          <p:nvPr userDrawn="1"/>
        </p:nvSpPr>
        <p:spPr bwMode="auto">
          <a:xfrm flipH="1">
            <a:off x="7305675" y="3548063"/>
            <a:ext cx="1416050" cy="793750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3434" y="10484"/>
                </a:moveTo>
                <a:cubicBezTo>
                  <a:pt x="1893" y="10484"/>
                  <a:pt x="639" y="12721"/>
                  <a:pt x="639" y="15471"/>
                </a:cubicBezTo>
                <a:cubicBezTo>
                  <a:pt x="639" y="18223"/>
                  <a:pt x="1893" y="20461"/>
                  <a:pt x="3434" y="20461"/>
                </a:cubicBezTo>
                <a:lnTo>
                  <a:pt x="17456" y="20461"/>
                </a:lnTo>
                <a:cubicBezTo>
                  <a:pt x="19389" y="20461"/>
                  <a:pt x="20962" y="17656"/>
                  <a:pt x="20962" y="14207"/>
                </a:cubicBezTo>
                <a:cubicBezTo>
                  <a:pt x="20962" y="10762"/>
                  <a:pt x="19389" y="7960"/>
                  <a:pt x="17456" y="7960"/>
                </a:cubicBezTo>
                <a:cubicBezTo>
                  <a:pt x="17314" y="7960"/>
                  <a:pt x="17162" y="7980"/>
                  <a:pt x="16978" y="8025"/>
                </a:cubicBezTo>
                <a:cubicBezTo>
                  <a:pt x="16886" y="8047"/>
                  <a:pt x="16794" y="7997"/>
                  <a:pt x="16725" y="7889"/>
                </a:cubicBezTo>
                <a:cubicBezTo>
                  <a:pt x="16655" y="7781"/>
                  <a:pt x="16616" y="7625"/>
                  <a:pt x="16616" y="7461"/>
                </a:cubicBezTo>
                <a:cubicBezTo>
                  <a:pt x="16616" y="7423"/>
                  <a:pt x="16617" y="7392"/>
                  <a:pt x="16618" y="7372"/>
                </a:cubicBezTo>
                <a:cubicBezTo>
                  <a:pt x="16613" y="3933"/>
                  <a:pt x="15042" y="1139"/>
                  <a:pt x="13113" y="1139"/>
                </a:cubicBezTo>
                <a:cubicBezTo>
                  <a:pt x="11481" y="1139"/>
                  <a:pt x="10042" y="3203"/>
                  <a:pt x="9691" y="6047"/>
                </a:cubicBezTo>
                <a:cubicBezTo>
                  <a:pt x="9667" y="6237"/>
                  <a:pt x="9591" y="6393"/>
                  <a:pt x="9489" y="6460"/>
                </a:cubicBezTo>
                <a:cubicBezTo>
                  <a:pt x="9386" y="6526"/>
                  <a:pt x="9272" y="6495"/>
                  <a:pt x="9185" y="6377"/>
                </a:cubicBezTo>
                <a:cubicBezTo>
                  <a:pt x="8694" y="5708"/>
                  <a:pt x="8110" y="5355"/>
                  <a:pt x="7496" y="5355"/>
                </a:cubicBezTo>
                <a:cubicBezTo>
                  <a:pt x="5975" y="5355"/>
                  <a:pt x="4748" y="7481"/>
                  <a:pt x="4703" y="10197"/>
                </a:cubicBezTo>
                <a:cubicBezTo>
                  <a:pt x="4700" y="10375"/>
                  <a:pt x="4650" y="10541"/>
                  <a:pt x="4568" y="10645"/>
                </a:cubicBezTo>
                <a:cubicBezTo>
                  <a:pt x="4486" y="10748"/>
                  <a:pt x="4382" y="10776"/>
                  <a:pt x="4286" y="10722"/>
                </a:cubicBezTo>
                <a:cubicBezTo>
                  <a:pt x="4010" y="10564"/>
                  <a:pt x="3723" y="10484"/>
                  <a:pt x="3434" y="10484"/>
                </a:cubicBezTo>
                <a:close/>
                <a:moveTo>
                  <a:pt x="17456" y="21600"/>
                </a:moveTo>
                <a:lnTo>
                  <a:pt x="3434" y="21600"/>
                </a:lnTo>
                <a:cubicBezTo>
                  <a:pt x="1540" y="21600"/>
                  <a:pt x="0" y="18851"/>
                  <a:pt x="0" y="15471"/>
                </a:cubicBezTo>
                <a:cubicBezTo>
                  <a:pt x="0" y="12093"/>
                  <a:pt x="1540" y="9345"/>
                  <a:pt x="3434" y="9345"/>
                </a:cubicBezTo>
                <a:cubicBezTo>
                  <a:pt x="3658" y="9345"/>
                  <a:pt x="3880" y="9384"/>
                  <a:pt x="4099" y="9461"/>
                </a:cubicBezTo>
                <a:cubicBezTo>
                  <a:pt x="4206" y="8130"/>
                  <a:pt x="4555" y="6903"/>
                  <a:pt x="5102" y="5952"/>
                </a:cubicBezTo>
                <a:cubicBezTo>
                  <a:pt x="5745" y="4832"/>
                  <a:pt x="6596" y="4216"/>
                  <a:pt x="7496" y="4216"/>
                </a:cubicBezTo>
                <a:cubicBezTo>
                  <a:pt x="8097" y="4216"/>
                  <a:pt x="8675" y="4491"/>
                  <a:pt x="9190" y="5018"/>
                </a:cubicBezTo>
                <a:cubicBezTo>
                  <a:pt x="9440" y="3711"/>
                  <a:pt x="9894" y="2538"/>
                  <a:pt x="10499" y="1658"/>
                </a:cubicBezTo>
                <a:cubicBezTo>
                  <a:pt x="11235" y="589"/>
                  <a:pt x="12163" y="0"/>
                  <a:pt x="13113" y="0"/>
                </a:cubicBezTo>
                <a:cubicBezTo>
                  <a:pt x="15293" y="0"/>
                  <a:pt x="17085" y="3017"/>
                  <a:pt x="17245" y="6833"/>
                </a:cubicBezTo>
                <a:cubicBezTo>
                  <a:pt x="17318" y="6825"/>
                  <a:pt x="17388" y="6821"/>
                  <a:pt x="17456" y="6821"/>
                </a:cubicBezTo>
                <a:cubicBezTo>
                  <a:pt x="19741" y="6821"/>
                  <a:pt x="21600" y="10135"/>
                  <a:pt x="21600" y="14207"/>
                </a:cubicBezTo>
                <a:cubicBezTo>
                  <a:pt x="21600" y="18284"/>
                  <a:pt x="19741" y="21600"/>
                  <a:pt x="17456" y="21600"/>
                </a:cubicBezTo>
                <a:close/>
                <a:moveTo>
                  <a:pt x="17456" y="21600"/>
                </a:moveTo>
              </a:path>
            </a:pathLst>
          </a:custGeom>
          <a:solidFill>
            <a:srgbClr val="FFFEFE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Agency FB" panose="020B0503020202020204" pitchFamily="34" charset="0"/>
              <a:ea typeface="微软雅黑" panose="020B0503020204020204" pitchFamily="34" charset="-122"/>
              <a:sym typeface="Agency FB" panose="020B0503020202020204" pitchFamily="34" charset="0"/>
            </a:endParaRPr>
          </a:p>
        </p:txBody>
      </p:sp>
      <p:sp>
        <p:nvSpPr>
          <p:cNvPr id="41" name="iṡḻîdé"/>
          <p:cNvSpPr/>
          <p:nvPr userDrawn="1"/>
        </p:nvSpPr>
        <p:spPr bwMode="auto">
          <a:xfrm flipH="1">
            <a:off x="7883525" y="2887663"/>
            <a:ext cx="711200" cy="400050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3434" y="10484"/>
                </a:moveTo>
                <a:cubicBezTo>
                  <a:pt x="1893" y="10484"/>
                  <a:pt x="639" y="12721"/>
                  <a:pt x="639" y="15471"/>
                </a:cubicBezTo>
                <a:cubicBezTo>
                  <a:pt x="639" y="18223"/>
                  <a:pt x="1893" y="20461"/>
                  <a:pt x="3434" y="20461"/>
                </a:cubicBezTo>
                <a:lnTo>
                  <a:pt x="17456" y="20461"/>
                </a:lnTo>
                <a:cubicBezTo>
                  <a:pt x="19389" y="20461"/>
                  <a:pt x="20962" y="17656"/>
                  <a:pt x="20962" y="14207"/>
                </a:cubicBezTo>
                <a:cubicBezTo>
                  <a:pt x="20962" y="10762"/>
                  <a:pt x="19389" y="7960"/>
                  <a:pt x="17456" y="7960"/>
                </a:cubicBezTo>
                <a:cubicBezTo>
                  <a:pt x="17314" y="7960"/>
                  <a:pt x="17162" y="7980"/>
                  <a:pt x="16978" y="8025"/>
                </a:cubicBezTo>
                <a:cubicBezTo>
                  <a:pt x="16886" y="8047"/>
                  <a:pt x="16794" y="7997"/>
                  <a:pt x="16725" y="7889"/>
                </a:cubicBezTo>
                <a:cubicBezTo>
                  <a:pt x="16655" y="7781"/>
                  <a:pt x="16616" y="7625"/>
                  <a:pt x="16616" y="7461"/>
                </a:cubicBezTo>
                <a:cubicBezTo>
                  <a:pt x="16616" y="7423"/>
                  <a:pt x="16617" y="7392"/>
                  <a:pt x="16618" y="7372"/>
                </a:cubicBezTo>
                <a:cubicBezTo>
                  <a:pt x="16613" y="3933"/>
                  <a:pt x="15042" y="1139"/>
                  <a:pt x="13113" y="1139"/>
                </a:cubicBezTo>
                <a:cubicBezTo>
                  <a:pt x="11481" y="1139"/>
                  <a:pt x="10042" y="3203"/>
                  <a:pt x="9691" y="6047"/>
                </a:cubicBezTo>
                <a:cubicBezTo>
                  <a:pt x="9667" y="6237"/>
                  <a:pt x="9591" y="6393"/>
                  <a:pt x="9489" y="6460"/>
                </a:cubicBezTo>
                <a:cubicBezTo>
                  <a:pt x="9386" y="6526"/>
                  <a:pt x="9272" y="6495"/>
                  <a:pt x="9185" y="6377"/>
                </a:cubicBezTo>
                <a:cubicBezTo>
                  <a:pt x="8694" y="5708"/>
                  <a:pt x="8110" y="5355"/>
                  <a:pt x="7496" y="5355"/>
                </a:cubicBezTo>
                <a:cubicBezTo>
                  <a:pt x="5975" y="5355"/>
                  <a:pt x="4748" y="7481"/>
                  <a:pt x="4703" y="10197"/>
                </a:cubicBezTo>
                <a:cubicBezTo>
                  <a:pt x="4700" y="10375"/>
                  <a:pt x="4650" y="10541"/>
                  <a:pt x="4568" y="10645"/>
                </a:cubicBezTo>
                <a:cubicBezTo>
                  <a:pt x="4486" y="10748"/>
                  <a:pt x="4382" y="10776"/>
                  <a:pt x="4286" y="10722"/>
                </a:cubicBezTo>
                <a:cubicBezTo>
                  <a:pt x="4010" y="10564"/>
                  <a:pt x="3723" y="10484"/>
                  <a:pt x="3434" y="10484"/>
                </a:cubicBezTo>
                <a:close/>
                <a:moveTo>
                  <a:pt x="17456" y="21600"/>
                </a:moveTo>
                <a:lnTo>
                  <a:pt x="3434" y="21600"/>
                </a:lnTo>
                <a:cubicBezTo>
                  <a:pt x="1540" y="21600"/>
                  <a:pt x="0" y="18851"/>
                  <a:pt x="0" y="15471"/>
                </a:cubicBezTo>
                <a:cubicBezTo>
                  <a:pt x="0" y="12093"/>
                  <a:pt x="1540" y="9345"/>
                  <a:pt x="3434" y="9345"/>
                </a:cubicBezTo>
                <a:cubicBezTo>
                  <a:pt x="3658" y="9345"/>
                  <a:pt x="3880" y="9384"/>
                  <a:pt x="4099" y="9461"/>
                </a:cubicBezTo>
                <a:cubicBezTo>
                  <a:pt x="4206" y="8130"/>
                  <a:pt x="4555" y="6903"/>
                  <a:pt x="5102" y="5952"/>
                </a:cubicBezTo>
                <a:cubicBezTo>
                  <a:pt x="5745" y="4832"/>
                  <a:pt x="6596" y="4216"/>
                  <a:pt x="7496" y="4216"/>
                </a:cubicBezTo>
                <a:cubicBezTo>
                  <a:pt x="8097" y="4216"/>
                  <a:pt x="8675" y="4491"/>
                  <a:pt x="9190" y="5018"/>
                </a:cubicBezTo>
                <a:cubicBezTo>
                  <a:pt x="9440" y="3711"/>
                  <a:pt x="9894" y="2538"/>
                  <a:pt x="10499" y="1658"/>
                </a:cubicBezTo>
                <a:cubicBezTo>
                  <a:pt x="11235" y="589"/>
                  <a:pt x="12163" y="0"/>
                  <a:pt x="13113" y="0"/>
                </a:cubicBezTo>
                <a:cubicBezTo>
                  <a:pt x="15293" y="0"/>
                  <a:pt x="17085" y="3017"/>
                  <a:pt x="17245" y="6833"/>
                </a:cubicBezTo>
                <a:cubicBezTo>
                  <a:pt x="17318" y="6825"/>
                  <a:pt x="17388" y="6821"/>
                  <a:pt x="17456" y="6821"/>
                </a:cubicBezTo>
                <a:cubicBezTo>
                  <a:pt x="19741" y="6821"/>
                  <a:pt x="21600" y="10135"/>
                  <a:pt x="21600" y="14207"/>
                </a:cubicBezTo>
                <a:cubicBezTo>
                  <a:pt x="21600" y="18284"/>
                  <a:pt x="19741" y="21600"/>
                  <a:pt x="17456" y="21600"/>
                </a:cubicBezTo>
                <a:close/>
                <a:moveTo>
                  <a:pt x="17456" y="21600"/>
                </a:moveTo>
              </a:path>
            </a:pathLst>
          </a:custGeom>
          <a:solidFill>
            <a:srgbClr val="FFFEFE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Agency FB" panose="020B0503020202020204" pitchFamily="34" charset="0"/>
              <a:ea typeface="微软雅黑" panose="020B0503020204020204" pitchFamily="34" charset="-122"/>
              <a:sym typeface="Agency FB" panose="020B0503020202020204" pitchFamily="34" charset="0"/>
            </a:endParaRPr>
          </a:p>
        </p:txBody>
      </p:sp>
      <p:sp>
        <p:nvSpPr>
          <p:cNvPr id="42" name="îśḷiḍé"/>
          <p:cNvSpPr/>
          <p:nvPr userDrawn="1"/>
        </p:nvSpPr>
        <p:spPr bwMode="auto">
          <a:xfrm flipH="1">
            <a:off x="1190625" y="1865313"/>
            <a:ext cx="711200" cy="400050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3434" y="10484"/>
                </a:moveTo>
                <a:cubicBezTo>
                  <a:pt x="1893" y="10484"/>
                  <a:pt x="639" y="12721"/>
                  <a:pt x="639" y="15471"/>
                </a:cubicBezTo>
                <a:cubicBezTo>
                  <a:pt x="639" y="18223"/>
                  <a:pt x="1893" y="20461"/>
                  <a:pt x="3434" y="20461"/>
                </a:cubicBezTo>
                <a:lnTo>
                  <a:pt x="17456" y="20461"/>
                </a:lnTo>
                <a:cubicBezTo>
                  <a:pt x="19389" y="20461"/>
                  <a:pt x="20962" y="17656"/>
                  <a:pt x="20962" y="14207"/>
                </a:cubicBezTo>
                <a:cubicBezTo>
                  <a:pt x="20962" y="10762"/>
                  <a:pt x="19389" y="7960"/>
                  <a:pt x="17456" y="7960"/>
                </a:cubicBezTo>
                <a:cubicBezTo>
                  <a:pt x="17314" y="7960"/>
                  <a:pt x="17162" y="7980"/>
                  <a:pt x="16978" y="8025"/>
                </a:cubicBezTo>
                <a:cubicBezTo>
                  <a:pt x="16886" y="8047"/>
                  <a:pt x="16794" y="7997"/>
                  <a:pt x="16725" y="7889"/>
                </a:cubicBezTo>
                <a:cubicBezTo>
                  <a:pt x="16655" y="7781"/>
                  <a:pt x="16616" y="7625"/>
                  <a:pt x="16616" y="7461"/>
                </a:cubicBezTo>
                <a:cubicBezTo>
                  <a:pt x="16616" y="7423"/>
                  <a:pt x="16617" y="7392"/>
                  <a:pt x="16618" y="7372"/>
                </a:cubicBezTo>
                <a:cubicBezTo>
                  <a:pt x="16613" y="3933"/>
                  <a:pt x="15042" y="1139"/>
                  <a:pt x="13113" y="1139"/>
                </a:cubicBezTo>
                <a:cubicBezTo>
                  <a:pt x="11481" y="1139"/>
                  <a:pt x="10042" y="3203"/>
                  <a:pt x="9691" y="6047"/>
                </a:cubicBezTo>
                <a:cubicBezTo>
                  <a:pt x="9667" y="6237"/>
                  <a:pt x="9591" y="6393"/>
                  <a:pt x="9489" y="6460"/>
                </a:cubicBezTo>
                <a:cubicBezTo>
                  <a:pt x="9386" y="6526"/>
                  <a:pt x="9272" y="6495"/>
                  <a:pt x="9185" y="6377"/>
                </a:cubicBezTo>
                <a:cubicBezTo>
                  <a:pt x="8694" y="5708"/>
                  <a:pt x="8110" y="5355"/>
                  <a:pt x="7496" y="5355"/>
                </a:cubicBezTo>
                <a:cubicBezTo>
                  <a:pt x="5975" y="5355"/>
                  <a:pt x="4748" y="7481"/>
                  <a:pt x="4703" y="10197"/>
                </a:cubicBezTo>
                <a:cubicBezTo>
                  <a:pt x="4700" y="10375"/>
                  <a:pt x="4650" y="10541"/>
                  <a:pt x="4568" y="10645"/>
                </a:cubicBezTo>
                <a:cubicBezTo>
                  <a:pt x="4486" y="10748"/>
                  <a:pt x="4382" y="10776"/>
                  <a:pt x="4286" y="10722"/>
                </a:cubicBezTo>
                <a:cubicBezTo>
                  <a:pt x="4010" y="10564"/>
                  <a:pt x="3723" y="10484"/>
                  <a:pt x="3434" y="10484"/>
                </a:cubicBezTo>
                <a:close/>
                <a:moveTo>
                  <a:pt x="17456" y="21600"/>
                </a:moveTo>
                <a:lnTo>
                  <a:pt x="3434" y="21600"/>
                </a:lnTo>
                <a:cubicBezTo>
                  <a:pt x="1540" y="21600"/>
                  <a:pt x="0" y="18851"/>
                  <a:pt x="0" y="15471"/>
                </a:cubicBezTo>
                <a:cubicBezTo>
                  <a:pt x="0" y="12093"/>
                  <a:pt x="1540" y="9345"/>
                  <a:pt x="3434" y="9345"/>
                </a:cubicBezTo>
                <a:cubicBezTo>
                  <a:pt x="3658" y="9345"/>
                  <a:pt x="3880" y="9384"/>
                  <a:pt x="4099" y="9461"/>
                </a:cubicBezTo>
                <a:cubicBezTo>
                  <a:pt x="4206" y="8130"/>
                  <a:pt x="4555" y="6903"/>
                  <a:pt x="5102" y="5952"/>
                </a:cubicBezTo>
                <a:cubicBezTo>
                  <a:pt x="5745" y="4832"/>
                  <a:pt x="6596" y="4216"/>
                  <a:pt x="7496" y="4216"/>
                </a:cubicBezTo>
                <a:cubicBezTo>
                  <a:pt x="8097" y="4216"/>
                  <a:pt x="8675" y="4491"/>
                  <a:pt x="9190" y="5018"/>
                </a:cubicBezTo>
                <a:cubicBezTo>
                  <a:pt x="9440" y="3711"/>
                  <a:pt x="9894" y="2538"/>
                  <a:pt x="10499" y="1658"/>
                </a:cubicBezTo>
                <a:cubicBezTo>
                  <a:pt x="11235" y="589"/>
                  <a:pt x="12163" y="0"/>
                  <a:pt x="13113" y="0"/>
                </a:cubicBezTo>
                <a:cubicBezTo>
                  <a:pt x="15293" y="0"/>
                  <a:pt x="17085" y="3017"/>
                  <a:pt x="17245" y="6833"/>
                </a:cubicBezTo>
                <a:cubicBezTo>
                  <a:pt x="17318" y="6825"/>
                  <a:pt x="17388" y="6821"/>
                  <a:pt x="17456" y="6821"/>
                </a:cubicBezTo>
                <a:cubicBezTo>
                  <a:pt x="19741" y="6821"/>
                  <a:pt x="21600" y="10135"/>
                  <a:pt x="21600" y="14207"/>
                </a:cubicBezTo>
                <a:cubicBezTo>
                  <a:pt x="21600" y="18284"/>
                  <a:pt x="19741" y="21600"/>
                  <a:pt x="17456" y="21600"/>
                </a:cubicBezTo>
                <a:close/>
                <a:moveTo>
                  <a:pt x="17456" y="21600"/>
                </a:moveTo>
              </a:path>
            </a:pathLst>
          </a:custGeom>
          <a:solidFill>
            <a:srgbClr val="FFFEFE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Agency FB" panose="020B0503020202020204" pitchFamily="34" charset="0"/>
              <a:ea typeface="微软雅黑" panose="020B0503020204020204" pitchFamily="34" charset="-122"/>
              <a:sym typeface="Agency FB" panose="020B0503020202020204" pitchFamily="34" charset="0"/>
            </a:endParaRPr>
          </a:p>
        </p:txBody>
      </p:sp>
      <p:sp>
        <p:nvSpPr>
          <p:cNvPr id="43" name="îŝ1íḑè"/>
          <p:cNvSpPr/>
          <p:nvPr userDrawn="1"/>
        </p:nvSpPr>
        <p:spPr bwMode="auto">
          <a:xfrm>
            <a:off x="6581775" y="1554163"/>
            <a:ext cx="558800" cy="311150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3434" y="10484"/>
                </a:moveTo>
                <a:cubicBezTo>
                  <a:pt x="1893" y="10484"/>
                  <a:pt x="639" y="12721"/>
                  <a:pt x="639" y="15471"/>
                </a:cubicBezTo>
                <a:cubicBezTo>
                  <a:pt x="639" y="18223"/>
                  <a:pt x="1893" y="20461"/>
                  <a:pt x="3434" y="20461"/>
                </a:cubicBezTo>
                <a:lnTo>
                  <a:pt x="17456" y="20461"/>
                </a:lnTo>
                <a:cubicBezTo>
                  <a:pt x="19389" y="20461"/>
                  <a:pt x="20961" y="17656"/>
                  <a:pt x="20961" y="14207"/>
                </a:cubicBezTo>
                <a:cubicBezTo>
                  <a:pt x="20961" y="10762"/>
                  <a:pt x="19389" y="7960"/>
                  <a:pt x="17456" y="7960"/>
                </a:cubicBezTo>
                <a:cubicBezTo>
                  <a:pt x="17314" y="7960"/>
                  <a:pt x="17162" y="7980"/>
                  <a:pt x="16978" y="8025"/>
                </a:cubicBezTo>
                <a:cubicBezTo>
                  <a:pt x="16886" y="8047"/>
                  <a:pt x="16794" y="7997"/>
                  <a:pt x="16725" y="7889"/>
                </a:cubicBezTo>
                <a:cubicBezTo>
                  <a:pt x="16655" y="7781"/>
                  <a:pt x="16615" y="7625"/>
                  <a:pt x="16615" y="7461"/>
                </a:cubicBezTo>
                <a:cubicBezTo>
                  <a:pt x="16615" y="7423"/>
                  <a:pt x="16617" y="7392"/>
                  <a:pt x="16618" y="7372"/>
                </a:cubicBezTo>
                <a:cubicBezTo>
                  <a:pt x="16613" y="3933"/>
                  <a:pt x="15042" y="1139"/>
                  <a:pt x="13113" y="1139"/>
                </a:cubicBezTo>
                <a:cubicBezTo>
                  <a:pt x="11481" y="1139"/>
                  <a:pt x="10042" y="3203"/>
                  <a:pt x="9691" y="6047"/>
                </a:cubicBezTo>
                <a:cubicBezTo>
                  <a:pt x="9667" y="6237"/>
                  <a:pt x="9591" y="6393"/>
                  <a:pt x="9489" y="6460"/>
                </a:cubicBezTo>
                <a:cubicBezTo>
                  <a:pt x="9386" y="6526"/>
                  <a:pt x="9272" y="6495"/>
                  <a:pt x="9185" y="6377"/>
                </a:cubicBezTo>
                <a:cubicBezTo>
                  <a:pt x="8694" y="5708"/>
                  <a:pt x="8110" y="5355"/>
                  <a:pt x="7496" y="5355"/>
                </a:cubicBezTo>
                <a:cubicBezTo>
                  <a:pt x="5975" y="5355"/>
                  <a:pt x="4748" y="7481"/>
                  <a:pt x="4703" y="10197"/>
                </a:cubicBezTo>
                <a:cubicBezTo>
                  <a:pt x="4700" y="10375"/>
                  <a:pt x="4650" y="10541"/>
                  <a:pt x="4568" y="10645"/>
                </a:cubicBezTo>
                <a:cubicBezTo>
                  <a:pt x="4486" y="10748"/>
                  <a:pt x="4382" y="10776"/>
                  <a:pt x="4286" y="10722"/>
                </a:cubicBezTo>
                <a:cubicBezTo>
                  <a:pt x="4010" y="10564"/>
                  <a:pt x="3723" y="10484"/>
                  <a:pt x="3434" y="10484"/>
                </a:cubicBezTo>
                <a:close/>
                <a:moveTo>
                  <a:pt x="17456" y="21600"/>
                </a:moveTo>
                <a:lnTo>
                  <a:pt x="3434" y="21600"/>
                </a:lnTo>
                <a:cubicBezTo>
                  <a:pt x="1540" y="21600"/>
                  <a:pt x="0" y="18851"/>
                  <a:pt x="0" y="15471"/>
                </a:cubicBezTo>
                <a:cubicBezTo>
                  <a:pt x="0" y="12093"/>
                  <a:pt x="1540" y="9345"/>
                  <a:pt x="3434" y="9345"/>
                </a:cubicBezTo>
                <a:cubicBezTo>
                  <a:pt x="3658" y="9345"/>
                  <a:pt x="3880" y="9384"/>
                  <a:pt x="4099" y="9461"/>
                </a:cubicBezTo>
                <a:cubicBezTo>
                  <a:pt x="4206" y="8130"/>
                  <a:pt x="4555" y="6903"/>
                  <a:pt x="5102" y="5952"/>
                </a:cubicBezTo>
                <a:cubicBezTo>
                  <a:pt x="5745" y="4832"/>
                  <a:pt x="6596" y="4216"/>
                  <a:pt x="7496" y="4216"/>
                </a:cubicBezTo>
                <a:cubicBezTo>
                  <a:pt x="8097" y="4216"/>
                  <a:pt x="8675" y="4491"/>
                  <a:pt x="9190" y="5018"/>
                </a:cubicBezTo>
                <a:cubicBezTo>
                  <a:pt x="9440" y="3711"/>
                  <a:pt x="9894" y="2538"/>
                  <a:pt x="10499" y="1658"/>
                </a:cubicBezTo>
                <a:cubicBezTo>
                  <a:pt x="11235" y="589"/>
                  <a:pt x="12163" y="0"/>
                  <a:pt x="13113" y="0"/>
                </a:cubicBezTo>
                <a:cubicBezTo>
                  <a:pt x="15293" y="0"/>
                  <a:pt x="17085" y="3017"/>
                  <a:pt x="17245" y="6833"/>
                </a:cubicBezTo>
                <a:cubicBezTo>
                  <a:pt x="17318" y="6825"/>
                  <a:pt x="17388" y="6821"/>
                  <a:pt x="17456" y="6821"/>
                </a:cubicBezTo>
                <a:cubicBezTo>
                  <a:pt x="19741" y="6821"/>
                  <a:pt x="21600" y="10135"/>
                  <a:pt x="21600" y="14207"/>
                </a:cubicBezTo>
                <a:cubicBezTo>
                  <a:pt x="21600" y="18284"/>
                  <a:pt x="19741" y="21600"/>
                  <a:pt x="17456" y="21600"/>
                </a:cubicBezTo>
                <a:close/>
                <a:moveTo>
                  <a:pt x="17456" y="21600"/>
                </a:moveTo>
              </a:path>
            </a:pathLst>
          </a:custGeom>
          <a:solidFill>
            <a:srgbClr val="FFFEFE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Agency FB" panose="020B0503020202020204" pitchFamily="34" charset="0"/>
              <a:ea typeface="微软雅黑" panose="020B0503020204020204" pitchFamily="34" charset="-122"/>
              <a:sym typeface="Agency FB" panose="020B0503020202020204" pitchFamily="34" charset="0"/>
            </a:endParaRPr>
          </a:p>
        </p:txBody>
      </p:sp>
      <p:sp>
        <p:nvSpPr>
          <p:cNvPr id="44" name="矩形 46"/>
          <p:cNvSpPr/>
          <p:nvPr userDrawn="1"/>
        </p:nvSpPr>
        <p:spPr>
          <a:xfrm>
            <a:off x="-13970" y="6488430"/>
            <a:ext cx="9168130" cy="375285"/>
          </a:xfrm>
          <a:prstGeom prst="rect">
            <a:avLst/>
          </a:prstGeom>
          <a:solidFill>
            <a:srgbClr val="2BBB61"/>
          </a:solidFill>
          <a:ln>
            <a:noFill/>
          </a:ln>
          <a:scene3d>
            <a:camera prst="orthographicFront"/>
            <a:lightRig rig="sof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5" name="文本框 47"/>
          <p:cNvSpPr txBox="1"/>
          <p:nvPr userDrawn="1"/>
        </p:nvSpPr>
        <p:spPr>
          <a:xfrm>
            <a:off x="358775" y="6516688"/>
            <a:ext cx="1724025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>
                <a:solidFill>
                  <a:schemeClr val="bg1"/>
                </a:solidFill>
                <a:latin typeface="+mn-lt"/>
                <a:ea typeface="+mn-ea"/>
              </a:rPr>
              <a:t>版权所有   盗版必究</a:t>
            </a:r>
            <a:endParaRPr lang="zh-CN" altLang="en-US" sz="140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46" name="文本框 48"/>
          <p:cNvSpPr txBox="1"/>
          <p:nvPr userDrawn="1"/>
        </p:nvSpPr>
        <p:spPr>
          <a:xfrm>
            <a:off x="5861050" y="6513513"/>
            <a:ext cx="2959100" cy="30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solidFill>
                  <a:schemeClr val="bg1"/>
                </a:solidFill>
                <a:latin typeface="+mn-ea"/>
                <a:ea typeface="+mn-ea"/>
              </a:rPr>
              <a:t>上</a:t>
            </a:r>
            <a:r>
              <a:rPr lang="en-US" altLang="zh-CN" sz="1400" dirty="0">
                <a:solidFill>
                  <a:schemeClr val="bg1"/>
                </a:solidFill>
                <a:latin typeface="+mn-ea"/>
                <a:ea typeface="+mn-ea"/>
              </a:rPr>
              <a:t>21</a:t>
            </a:r>
            <a:r>
              <a:rPr lang="zh-CN" altLang="en-US" sz="1400" dirty="0">
                <a:solidFill>
                  <a:schemeClr val="bg1"/>
                </a:solidFill>
                <a:latin typeface="+mn-ea"/>
                <a:ea typeface="+mn-ea"/>
              </a:rPr>
              <a:t>世纪教育网   下精品教学资源</a:t>
            </a:r>
            <a:endParaRPr lang="zh-CN" altLang="en-US" sz="1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E8E1A-24F0-4CD8-A470-B477C655F4A9}" type="datetimeFigureOut">
              <a:rPr lang="zh-CN" altLang="en-US"/>
            </a:fld>
            <a:endParaRPr lang="zh-CN" altLang="en-U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DBCDE-E2BF-4737-A844-3103272BB3A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837F-6689-40CE-8C96-AEB54AFE2DDA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D7BCE-CC90-4512-9C00-81F28D65F19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5A9F6-48FE-4DB2-A29D-4104ACDB1128}" type="datetimeFigureOut">
              <a:rPr lang="zh-CN" altLang="en-US"/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7ED2C-6F6B-4C9E-8A8E-1C02BC383B0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9C22-A9CC-4794-AA24-CB5FA7736646}" type="datetimeFigureOut">
              <a:rPr lang="zh-CN" altLang="en-US"/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17469-CD10-4DE4-B59D-5E968335075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5D759-B1A2-46D9-94CB-EE66BB688756}" type="datetimeFigureOut">
              <a:rPr lang="zh-CN" altLang="en-US"/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0DA9-8644-4526-BC9E-77E5DD3E493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C1044-BB20-47CD-9019-824C7BC8538F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34B4D-2799-483F-9B14-4FAFDAAF90B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2B47-4A51-45A0-8F77-88D17600E05A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EAF3-AF27-4ECC-AEFE-E9E37A9D278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B137F-CD3F-4FDF-8898-C291EBCCF242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E7F1-0DAB-446C-9481-2962ACA749B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2BE7-31E6-4364-9BBF-3DD7CB74A114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9E64-A209-4914-8E76-5618E702657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108E78D-32BB-47BF-9B8F-E7ED69F87BB5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28E1C1-CAEC-4331-B89B-B48D9D19573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2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17.png"/><Relationship Id="rId4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15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8.wmf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21.png"/><Relationship Id="rId3" Type="http://schemas.openxmlformats.org/officeDocument/2006/relationships/image" Target="../media/image22.wmf"/><Relationship Id="rId2" Type="http://schemas.openxmlformats.org/officeDocument/2006/relationships/oleObject" Target="../embeddings/oleObject8.bin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image" Target="../media/image8.png"/><Relationship Id="rId7" Type="http://schemas.openxmlformats.org/officeDocument/2006/relationships/image" Target="../media/image11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0" Type="http://schemas.openxmlformats.org/officeDocument/2006/relationships/vmlDrawing" Target="../drawings/vmlDrawing1.v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矩形 35"/>
          <p:cNvSpPr>
            <a:spLocks noChangeArrowheads="1"/>
          </p:cNvSpPr>
          <p:nvPr/>
        </p:nvSpPr>
        <p:spPr bwMode="auto">
          <a:xfrm>
            <a:off x="2157730" y="2285683"/>
            <a:ext cx="4124325" cy="923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3600" b="1">
                <a:solidFill>
                  <a:srgbClr val="FF2D2D"/>
                </a:solidFill>
                <a:latin typeface="思源黑体 CN Bold"/>
              </a:rPr>
              <a:t>2.3</a:t>
            </a:r>
            <a:r>
              <a:rPr lang="zh-CN" altLang="en-US" sz="3600" b="1">
                <a:solidFill>
                  <a:srgbClr val="FF2D2D"/>
                </a:solidFill>
                <a:latin typeface="思源黑体 CN Bold"/>
              </a:rPr>
              <a:t>三角形的内切圆</a:t>
            </a:r>
            <a:endParaRPr lang="zh-CN" altLang="en-US" sz="3600" b="1">
              <a:solidFill>
                <a:srgbClr val="FF2D2D"/>
              </a:solidFill>
              <a:latin typeface="思源黑体 CN Bold"/>
            </a:endParaRPr>
          </a:p>
          <a:p>
            <a:pPr algn="ctr"/>
            <a:endParaRPr lang="zh-CN" altLang="en-US" b="1">
              <a:solidFill>
                <a:srgbClr val="FF2D2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84" name="图片 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85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2592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2594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95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96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97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98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99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00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01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602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2586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989013" y="1982788"/>
            <a:ext cx="5113337" cy="3970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证明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 ⊙O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是△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的内切圆，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为切点，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AF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（切线长定理）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同理，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BF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CE,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CD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AF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BF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25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1511300"/>
            <a:ext cx="29527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54"/>
          <p:cNvGraphicFramePr>
            <a:graphicFrameLocks noChangeAspect="1"/>
          </p:cNvGraphicFramePr>
          <p:nvPr/>
        </p:nvGraphicFramePr>
        <p:xfrm>
          <a:off x="1392238" y="4716463"/>
          <a:ext cx="3810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3657600" imgH="9448800" progId="">
                  <p:embed/>
                </p:oleObj>
              </mc:Choice>
              <mc:Fallback>
                <p:oleObj name="Equation" r:id="rId3" imgW="3657600" imgH="9448800" progId="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2238" y="4716463"/>
                        <a:ext cx="381000" cy="6889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55"/>
          <p:cNvGraphicFramePr>
            <a:graphicFrameLocks noChangeAspect="1"/>
          </p:cNvGraphicFramePr>
          <p:nvPr/>
        </p:nvGraphicFramePr>
        <p:xfrm>
          <a:off x="1312863" y="5305425"/>
          <a:ext cx="358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3657600" imgH="9448800" progId="">
                  <p:embed/>
                </p:oleObj>
              </mc:Choice>
              <mc:Fallback>
                <p:oleObj name="Equation" r:id="rId5" imgW="3657600" imgH="9448800" progId="">
                  <p:embed/>
                  <p:pic>
                    <p:nvPicPr>
                      <p:cNvPr id="0" name="图片 307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2863" y="5305425"/>
                        <a:ext cx="358775" cy="6477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89" name="图片 2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图片 4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0" name="图片 3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891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7917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7919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0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1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2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3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4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5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6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27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7892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158875" y="1871663"/>
            <a:ext cx="7070725" cy="935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  <a:spcBef>
                <a:spcPct val="50000"/>
              </a:spcBef>
            </a:pP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 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已知：点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是△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的内心，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BC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于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，交外接圆于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E.</a:t>
            </a:r>
            <a:r>
              <a:rPr lang="zh-CN" altLang="en-US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求证：</a:t>
            </a:r>
            <a:r>
              <a:rPr lang="en-US" altLang="zh-CN" sz="2400" b="1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EB=EI=EC      </a:t>
            </a:r>
            <a:endParaRPr lang="en-US" altLang="zh-CN" sz="2400" b="1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894" name="Oval 4"/>
          <p:cNvSpPr>
            <a:spLocks noChangeArrowheads="1"/>
          </p:cNvSpPr>
          <p:nvPr/>
        </p:nvSpPr>
        <p:spPr bwMode="auto">
          <a:xfrm>
            <a:off x="5791200" y="3127375"/>
            <a:ext cx="2438400" cy="24384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>
            <a:off x="6096000" y="5108575"/>
            <a:ext cx="190500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896" name="Line 6"/>
          <p:cNvSpPr>
            <a:spLocks noChangeShapeType="1"/>
          </p:cNvSpPr>
          <p:nvPr/>
        </p:nvSpPr>
        <p:spPr bwMode="auto">
          <a:xfrm flipV="1">
            <a:off x="6096000" y="3203575"/>
            <a:ext cx="129540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>
            <a:off x="7391400" y="3203575"/>
            <a:ext cx="60960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 flipH="1">
            <a:off x="7010400" y="3203575"/>
            <a:ext cx="381000" cy="2362200"/>
          </a:xfrm>
          <a:prstGeom prst="line">
            <a:avLst/>
          </a:prstGeom>
          <a:noFill/>
          <a:ln w="38100">
            <a:solidFill>
              <a:srgbClr val="11111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>
            <a:off x="6096000" y="5108575"/>
            <a:ext cx="9144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900" name="Line 10"/>
          <p:cNvSpPr>
            <a:spLocks noChangeShapeType="1"/>
          </p:cNvSpPr>
          <p:nvPr/>
        </p:nvSpPr>
        <p:spPr bwMode="auto">
          <a:xfrm flipV="1">
            <a:off x="7010400" y="4575175"/>
            <a:ext cx="152400" cy="990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086600" y="2806700"/>
            <a:ext cx="762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A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715000" y="4970463"/>
            <a:ext cx="381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B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7924800" y="4940300"/>
            <a:ext cx="4572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C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239000" y="4406900"/>
            <a:ext cx="304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I</a:t>
            </a:r>
            <a:endParaRPr lang="en-US" altLang="zh-CN" sz="2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6858000" y="5032375"/>
            <a:ext cx="8382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D</a:t>
            </a:r>
            <a:endParaRPr lang="en-US" altLang="zh-CN" sz="2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6629400" y="5549900"/>
            <a:ext cx="762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E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 flipV="1">
            <a:off x="6096000" y="4575175"/>
            <a:ext cx="1066800" cy="533400"/>
          </a:xfrm>
          <a:prstGeom prst="line">
            <a:avLst/>
          </a:prstGeom>
          <a:noFill/>
          <a:ln w="38100">
            <a:solidFill>
              <a:srgbClr val="6699FF"/>
            </a:solidFill>
            <a:prstDash val="dash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7086600" y="3492500"/>
            <a:ext cx="3048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1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239000" y="3492500"/>
            <a:ext cx="4572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2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6172200" y="4727575"/>
            <a:ext cx="4572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3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6096000" y="4940300"/>
            <a:ext cx="7620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4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096000" y="5108575"/>
            <a:ext cx="8382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5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 flipV="1">
            <a:off x="7010400" y="5108575"/>
            <a:ext cx="9906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22350" y="3408363"/>
            <a:ext cx="4108450" cy="2308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分析：内切圆的圆心也叫三角形的内心，即三角形内角平分线的交点，由角平分线的性质，可得结果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图片 5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933950" y="477838"/>
            <a:ext cx="42100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22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0748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0750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1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2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3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4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5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6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7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8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0723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22263" y="1765300"/>
            <a:ext cx="5545137" cy="430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证明： 连结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BI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∵I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的内心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∴∠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3=∠4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∵ ∠ 1= ∠ 2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∠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2= ∠ 5  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∴ ∠ 1= ∠ 5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∴ ∠ 1+ ∠ 3= ∠ 4+ ∠ 5   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∴ ∠ BIE= ∠ IBE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∴ EB=EI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又 ∵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EB=EC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∴EB=EI=EC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25" name="Oval 4"/>
          <p:cNvSpPr>
            <a:spLocks noChangeArrowheads="1"/>
          </p:cNvSpPr>
          <p:nvPr/>
        </p:nvSpPr>
        <p:spPr bwMode="auto">
          <a:xfrm>
            <a:off x="5943600" y="1295400"/>
            <a:ext cx="2438400" cy="24384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6248400" y="3276600"/>
            <a:ext cx="190500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27" name="Line 6"/>
          <p:cNvSpPr>
            <a:spLocks noChangeShapeType="1"/>
          </p:cNvSpPr>
          <p:nvPr/>
        </p:nvSpPr>
        <p:spPr bwMode="auto">
          <a:xfrm flipV="1">
            <a:off x="6248400" y="1371600"/>
            <a:ext cx="129540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7543800" y="1371600"/>
            <a:ext cx="60960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 flipH="1">
            <a:off x="7162800" y="1371600"/>
            <a:ext cx="381000" cy="2362200"/>
          </a:xfrm>
          <a:prstGeom prst="line">
            <a:avLst/>
          </a:prstGeom>
          <a:noFill/>
          <a:ln w="38100">
            <a:solidFill>
              <a:srgbClr val="11111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6248400" y="3276600"/>
            <a:ext cx="9144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 flipV="1">
            <a:off x="7162800" y="2743200"/>
            <a:ext cx="152400" cy="990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7239000" y="974725"/>
            <a:ext cx="762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A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5867400" y="3138488"/>
            <a:ext cx="381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B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8077200" y="3108325"/>
            <a:ext cx="4572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C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7391400" y="2574925"/>
            <a:ext cx="304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I</a:t>
            </a:r>
            <a:endParaRPr lang="en-US" altLang="zh-CN" sz="2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7010400" y="3200400"/>
            <a:ext cx="8382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D</a:t>
            </a:r>
            <a:endParaRPr lang="en-US" altLang="zh-CN" sz="2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6781800" y="3717925"/>
            <a:ext cx="762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新舒体简体" pitchFamily="2" charset="-122"/>
              </a:rPr>
              <a:t>E</a:t>
            </a:r>
            <a:endParaRPr lang="en-US" altLang="zh-CN" sz="2000" b="1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新舒体简体" pitchFamily="2" charset="-122"/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V="1">
            <a:off x="6248400" y="2743200"/>
            <a:ext cx="1066800" cy="533400"/>
          </a:xfrm>
          <a:prstGeom prst="line">
            <a:avLst/>
          </a:prstGeom>
          <a:noFill/>
          <a:ln w="38100">
            <a:solidFill>
              <a:srgbClr val="6699FF"/>
            </a:solidFill>
            <a:prstDash val="dash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7239000" y="1660525"/>
            <a:ext cx="3048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1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55" name="Text Box 20"/>
          <p:cNvSpPr txBox="1">
            <a:spLocks noChangeArrowheads="1"/>
          </p:cNvSpPr>
          <p:nvPr/>
        </p:nvSpPr>
        <p:spPr bwMode="auto">
          <a:xfrm>
            <a:off x="7391400" y="1660525"/>
            <a:ext cx="4572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2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6324600" y="2895600"/>
            <a:ext cx="4572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3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57" name="Text Box 22"/>
          <p:cNvSpPr txBox="1">
            <a:spLocks noChangeArrowheads="1"/>
          </p:cNvSpPr>
          <p:nvPr/>
        </p:nvSpPr>
        <p:spPr bwMode="auto">
          <a:xfrm>
            <a:off x="6248400" y="3108325"/>
            <a:ext cx="7620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4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6248400" y="3276600"/>
            <a:ext cx="8382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方正综艺简体" pitchFamily="2" charset="-122"/>
              </a:rPr>
              <a:t>5</a:t>
            </a:r>
            <a:endParaRPr lang="en-US" altLang="zh-CN" sz="100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方正综艺简体" pitchFamily="2" charset="-122"/>
            </a:endParaRP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7162800" y="3276600"/>
            <a:ext cx="9906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30745" name="图片 3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4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8680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8682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3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4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5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6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7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8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89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690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8675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079500" y="1547813"/>
            <a:ext cx="6613525" cy="452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任何一个三角形可作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内切圆，内心都在三角形的内部；　在以后解有关正多边形的问题时，常常要用到这些性质．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三角形的内切圆中，切点与圆心的连线既是圆的半径，又垂直于边，同时三角形的边长可利用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切线长定理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，还可利用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面积公式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在三角形的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三边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与内切圆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半径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之间建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直角三角形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8677" name="图片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68" name="图片 2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69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7681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7683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4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5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6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7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8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9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0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91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7670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71" name="矩形 1"/>
          <p:cNvSpPr>
            <a:spLocks noChangeArrowheads="1"/>
          </p:cNvSpPr>
          <p:nvPr/>
        </p:nvSpPr>
        <p:spPr bwMode="auto">
          <a:xfrm>
            <a:off x="1536700" y="1911350"/>
            <a:ext cx="2971800" cy="51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圆内接平行四边形是</a:t>
            </a:r>
            <a:endParaRPr lang="zh-CN" altLang="en-US" sz="24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72" name="矩形 17"/>
          <p:cNvSpPr>
            <a:spLocks noChangeArrowheads="1"/>
          </p:cNvSpPr>
          <p:nvPr/>
        </p:nvSpPr>
        <p:spPr bwMode="auto">
          <a:xfrm>
            <a:off x="4916488" y="4989513"/>
            <a:ext cx="3589337" cy="51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圆外接平行四边形是</a:t>
            </a:r>
            <a:endParaRPr lang="zh-CN" altLang="en-US" sz="24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67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754313"/>
            <a:ext cx="20383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4" name="TextBox 2"/>
          <p:cNvSpPr txBox="1">
            <a:spLocks noChangeArrowheads="1"/>
          </p:cNvSpPr>
          <p:nvPr/>
        </p:nvSpPr>
        <p:spPr bwMode="auto">
          <a:xfrm>
            <a:off x="555625" y="2827338"/>
            <a:ext cx="831850" cy="178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拓展延伸</a:t>
            </a:r>
            <a:endParaRPr lang="zh-CN" altLang="en-US" sz="28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408488" y="1911350"/>
            <a:ext cx="800100" cy="51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矩形</a:t>
            </a:r>
            <a:endParaRPr lang="zh-CN" altLang="en-US" sz="24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7821613" y="4978400"/>
            <a:ext cx="800100" cy="512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菱形</a:t>
            </a:r>
            <a:endParaRPr lang="zh-CN" altLang="en-US" sz="24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461963" y="5029200"/>
          <a:ext cx="158432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Clip" r:id="rId3" imgW="24279225" imgH="20116800" progId="">
                  <p:embed/>
                </p:oleObj>
              </mc:Choice>
              <mc:Fallback>
                <p:oleObj name="Clip" r:id="rId3" imgW="24279225" imgH="20116800" progId="">
                  <p:embed/>
                  <p:pic>
                    <p:nvPicPr>
                      <p:cNvPr id="0" name="图片 4096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963" y="5029200"/>
                        <a:ext cx="1584325" cy="13144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16488" y="2635250"/>
            <a:ext cx="290512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8" name="图片 2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81900" y="54006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图片 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746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1755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1757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8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9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0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1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2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3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4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5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1747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巩固提升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1748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5675" y="2951163"/>
            <a:ext cx="30130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10"/>
          <p:cNvSpPr>
            <a:spLocks noChangeArrowheads="1"/>
          </p:cNvSpPr>
          <p:nvPr/>
        </p:nvSpPr>
        <p:spPr bwMode="auto">
          <a:xfrm>
            <a:off x="631825" y="2006600"/>
            <a:ext cx="7205663" cy="933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、如图，⊙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是△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的内切圆，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是切点，∠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A=50°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，∠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C=60°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，则∠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DOE=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（      ）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750" name="Rectangle 11"/>
          <p:cNvSpPr>
            <a:spLocks noChangeArrowheads="1"/>
          </p:cNvSpPr>
          <p:nvPr/>
        </p:nvSpPr>
        <p:spPr bwMode="auto">
          <a:xfrm>
            <a:off x="787400" y="3155950"/>
            <a:ext cx="4679950" cy="1355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70°    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110°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120°  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130°</a:t>
            </a:r>
            <a:r>
              <a:rPr lang="en-US" altLang="zh-CN" sz="1400"/>
              <a:t> </a:t>
            </a:r>
            <a:endParaRPr lang="en-US" altLang="zh-CN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549900" y="2489200"/>
            <a:ext cx="97155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</a:rPr>
              <a:t>B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846138" y="4603750"/>
            <a:ext cx="4572000" cy="1776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分析：先根据三角形的内角和定理求得∠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，再由切线的性质得∠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BDO=∠BEO=90°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，从而得出∠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DOE.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图片 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0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2779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2781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2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3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4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5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6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7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8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9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2771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巩固提升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772" name="矩形 1"/>
          <p:cNvSpPr>
            <a:spLocks noChangeArrowheads="1"/>
          </p:cNvSpPr>
          <p:nvPr/>
        </p:nvSpPr>
        <p:spPr bwMode="auto">
          <a:xfrm>
            <a:off x="1079500" y="1622425"/>
            <a:ext cx="7215188" cy="2862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如图， 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⊙O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是△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的内切圆，则点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是 的（    ）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．三条边的垂直平分线的交点        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．三角形平分线的交点       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三条中线的交点       　　　　　　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．三条高的交点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2773" name="图片 356" descr="21世纪教育网 -- 中国最大型、最专业的中小学教育资源门户网站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0225" y="2759075"/>
            <a:ext cx="3378200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216025" y="4818063"/>
            <a:ext cx="6494463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内心到三角形三边距离相等，到角的两边距离相等的点在这个角的角平分线上，故选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88250" y="1758950"/>
            <a:ext cx="85725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B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pic>
        <p:nvPicPr>
          <p:cNvPr id="32776" name="图片 2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图片 2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794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3802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3804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5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6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7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8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9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0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1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2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3795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巩固提升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92238" y="1771650"/>
            <a:ext cx="6427787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如图，在△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中，∠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A=66°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，点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是内心，则∠</a:t>
            </a:r>
            <a:r>
              <a:rPr lang="en-US" altLang="zh-CN" sz="2400" b="1" dirty="0" err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BIC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的大小为（　　）</a:t>
            </a:r>
            <a:endParaRPr lang="zh-CN" altLang="en-US" sz="2400" b="1" dirty="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114°  B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122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° 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	C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123°  D</a:t>
            </a:r>
            <a:r>
              <a:rPr lang="zh-CN" altLang="en-US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132</a:t>
            </a:r>
            <a:r>
              <a:rPr lang="en-US" altLang="zh-CN" sz="2400" b="1" dirty="0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°</a:t>
            </a:r>
            <a:endParaRPr lang="en-US" altLang="zh-CN" sz="2400" b="1" dirty="0">
              <a:solidFill>
                <a:srgbClr val="1111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52900" y="2413000"/>
            <a:ext cx="14986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06513" y="3959225"/>
            <a:ext cx="4572000" cy="2197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4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分析：根据三角形内角和定理求出∠</a:t>
            </a:r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ABC+∠</a:t>
            </a:r>
            <a:r>
              <a:rPr lang="en-US" altLang="zh-CN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ACB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，根据内心的概念得到</a:t>
            </a:r>
            <a:r>
              <a:rPr lang="en-US" altLang="zh-CN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2∠IBC</a:t>
            </a:r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=∠ABC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2∠ICB</a:t>
            </a:r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=∠</a:t>
            </a:r>
            <a:r>
              <a:rPr lang="en-US" altLang="zh-CN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ACB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，根据三角形内角和定理计算即可．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37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3013" y="3959225"/>
            <a:ext cx="23749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图片 2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18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4826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4828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29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0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1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2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3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4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5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6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4819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拓展提升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6075" y="2800350"/>
            <a:ext cx="2919413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079500" y="4808538"/>
            <a:ext cx="6475413" cy="1355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【分析】首先证明四边形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CFOE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是正方形，设⊙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的半径为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，根据平行证明△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OED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∽△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ACD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，列比例式代入即可求解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822" name="矩形 5"/>
          <p:cNvSpPr>
            <a:spLocks noChangeArrowheads="1"/>
          </p:cNvSpPr>
          <p:nvPr/>
        </p:nvSpPr>
        <p:spPr bwMode="auto">
          <a:xfrm>
            <a:off x="1452563" y="1701800"/>
            <a:ext cx="6270625" cy="2197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如图，⊙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Rt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△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的内切圆，∠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C=90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°，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AO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的延长线交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BC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于点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，若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AC=6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CD=2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，则⊙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的半径是（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A.1  B.1.5  C.2  D.2.5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823" name="图片 1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图片 1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2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5848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5850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1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2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3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4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5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6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7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8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5843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拓展提升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671638" y="1719263"/>
            <a:ext cx="4572000" cy="452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解：∵⊙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Rt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的内切囫，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 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丄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BC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丄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AC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OFC=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OEC=90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° 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ACB=90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°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∴四边形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CFOE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是矩形，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OE=OF,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∴矩形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CFOE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是正方形，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OF=EC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584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97538" y="4200525"/>
            <a:ext cx="3303587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2" name="组合 1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" name="圆角矩形 2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5368" name="组合 4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15370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1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2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3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4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5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6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7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78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5363" name="文本框 1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导入新知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350" y="2728913"/>
            <a:ext cx="8126413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1"/>
          <p:cNvSpPr txBox="1">
            <a:spLocks noChangeArrowheads="1"/>
          </p:cNvSpPr>
          <p:nvPr/>
        </p:nvSpPr>
        <p:spPr bwMode="auto">
          <a:xfrm>
            <a:off x="1241425" y="1582738"/>
            <a:ext cx="6418263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这条美丽的花边图案主要是由哪些几何图形组成的？它们有着怎样的位置关系？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48" name="图片 2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49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6657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6659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0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1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2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3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4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5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6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7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6650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拓展提升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890713" y="1674813"/>
            <a:ext cx="4572000" cy="2308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设⊙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的半径为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，则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DE=CD-CE=2-r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OE=r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OE//AC,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OED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∽△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ACD,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Object 23"/>
          <p:cNvGraphicFramePr>
            <a:graphicFrameLocks noChangeAspect="1"/>
          </p:cNvGraphicFramePr>
          <p:nvPr/>
        </p:nvGraphicFramePr>
        <p:xfrm>
          <a:off x="1927225" y="3983038"/>
          <a:ext cx="368776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2" imgW="38404800" imgH="9448800" progId="">
                  <p:embed/>
                </p:oleObj>
              </mc:Choice>
              <mc:Fallback>
                <p:oleObj name="Equation" r:id="rId2" imgW="38404800" imgH="9448800" progId="">
                  <p:embed/>
                  <p:pic>
                    <p:nvPicPr>
                      <p:cNvPr id="0" name="图片 5120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27225" y="3983038"/>
                        <a:ext cx="3687763" cy="9001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890713" y="4883150"/>
            <a:ext cx="45720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r=1.5,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故选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66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75288" y="4492625"/>
            <a:ext cx="3303587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914" name="组合 3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5" name="圆角矩形 4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8920" name="组合 6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38922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3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4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5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6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7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8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29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930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8915" name="文本框 17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916" name="矩形 16"/>
          <p:cNvSpPr>
            <a:spLocks noChangeArrowheads="1"/>
          </p:cNvSpPr>
          <p:nvPr/>
        </p:nvSpPr>
        <p:spPr bwMode="auto">
          <a:xfrm>
            <a:off x="1085850" y="1635125"/>
            <a:ext cx="7429500" cy="430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内切圆的有关概念：</a:t>
            </a:r>
            <a:br>
              <a:rPr lang="zh-CN" altLang="en-US" sz="2400"/>
            </a:b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与三角形各边都相切的圆叫</a:t>
            </a:r>
            <a:r>
              <a:rPr lang="zh-CN" altLang="en-US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三角形的内切圆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三角形的内切圆的圆心叫做</a:t>
            </a:r>
            <a:r>
              <a:rPr lang="zh-CN" altLang="en-US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三角形的内心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这个三角形叫做</a:t>
            </a:r>
            <a:r>
              <a:rPr lang="zh-CN" altLang="en-US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圆的外切三角形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三角形的内心就是</a:t>
            </a:r>
            <a:r>
              <a:rPr lang="zh-CN" altLang="en-US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三角形三个内角角平分线的交点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b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任何一个三角形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有且仅有一个</a:t>
            </a:r>
            <a:r>
              <a:rPr lang="zh-CN" altLang="en-US" sz="2400" b="1">
                <a:solidFill>
                  <a:srgbClr val="4CC8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内切圆，而任一个圆都有无数个外切三角形．</a:t>
            </a:r>
            <a:b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三角形内心的性质：</a:t>
            </a:r>
            <a:b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   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三角形的内心到三角形三边的距离相等；三角形的内心与三角形顶点的连线平分这个内角．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8917" name="图片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1900" y="54133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图片 3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832475" y="477838"/>
            <a:ext cx="33115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6" name="组合 1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" name="圆角矩形 2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6404" name="组合 4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16406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07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08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09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0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1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2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3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14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6387" name="文本框 1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导入新知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8" name="文本框 1"/>
          <p:cNvSpPr txBox="1">
            <a:spLocks noChangeArrowheads="1"/>
          </p:cNvSpPr>
          <p:nvPr/>
        </p:nvSpPr>
        <p:spPr bwMode="auto">
          <a:xfrm>
            <a:off x="3603625" y="633413"/>
            <a:ext cx="4849813" cy="1355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  <a:spcBef>
                <a:spcPct val="50000"/>
              </a:spcBef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从一块三角形的材料上裁下一块圆形的用料，怎样才能使圆的面积尽可能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最大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呢？ 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10" name="组合 4109"/>
          <p:cNvGrpSpPr/>
          <p:nvPr/>
        </p:nvGrpSpPr>
        <p:grpSpPr bwMode="auto">
          <a:xfrm>
            <a:off x="1104900" y="1985963"/>
            <a:ext cx="3640138" cy="1912937"/>
            <a:chOff x="480" y="2160"/>
            <a:chExt cx="2448" cy="1305"/>
          </a:xfrm>
        </p:grpSpPr>
        <p:pic>
          <p:nvPicPr>
            <p:cNvPr id="16398" name="图片 4105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" y="2160"/>
              <a:ext cx="1728" cy="1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399" name="组合 4107"/>
            <p:cNvGrpSpPr/>
            <p:nvPr/>
          </p:nvGrpSpPr>
          <p:grpSpPr bwMode="auto">
            <a:xfrm>
              <a:off x="1968" y="2352"/>
              <a:ext cx="960" cy="672"/>
              <a:chOff x="1968" y="2352"/>
              <a:chExt cx="960" cy="672"/>
            </a:xfrm>
          </p:grpSpPr>
          <p:sp>
            <p:nvSpPr>
              <p:cNvPr id="16400" name="右箭头 4104"/>
              <p:cNvSpPr>
                <a:spLocks noChangeArrowheads="1"/>
              </p:cNvSpPr>
              <p:nvPr/>
            </p:nvSpPr>
            <p:spPr bwMode="auto">
              <a:xfrm>
                <a:off x="1968" y="2784"/>
                <a:ext cx="960" cy="240"/>
              </a:xfrm>
              <a:prstGeom prst="rightArrow">
                <a:avLst>
                  <a:gd name="adj1" fmla="val 50000"/>
                  <a:gd name="adj2" fmla="val 10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7" name="矩形 4106"/>
              <p:cNvSpPr/>
              <p:nvPr/>
            </p:nvSpPr>
            <p:spPr>
              <a:xfrm rot="5400000">
                <a:off x="1873" y="2446"/>
                <a:ext cx="477" cy="288"/>
              </a:xfrm>
              <a:prstGeom prst="rect">
                <a:avLst/>
              </a:prstGeom>
            </p:spPr>
            <p:txBody>
              <a:bodyPr spcFirstLastPara="1" vert="wordArtVert" wrap="none" fromWordArt="1">
                <a:prstTxWarp prst="textArchUp">
                  <a:avLst>
                    <a:gd name="adj" fmla="val 10800000"/>
                  </a:avLst>
                </a:prstTxWarp>
                <a:normAutofit lnSpcReduction="10000"/>
              </a:bodyPr>
              <a:lstStyle/>
              <a:p>
                <a:pPr algn="ctr">
                  <a:defRPr/>
                </a:pPr>
                <a:r>
                  <a:rPr lang="zh-CN" altLang="en-US" sz="3600" dirty="0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？</a:t>
                </a:r>
                <a:endParaRPr lang="zh-CN" altLang="en-US" sz="3600" dirty="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4109" name="内容占位符 4108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784725" y="1925638"/>
            <a:ext cx="2667000" cy="2011362"/>
          </a:xfr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0" y="3889375"/>
            <a:ext cx="8143875" cy="51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(1)当裁得的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最大时，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与三角形的各边有什么位置关系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8263" y="4348163"/>
            <a:ext cx="7643812" cy="514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(2)与三角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形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的一个角的两边都相切的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心在哪里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61913" y="5124450"/>
            <a:ext cx="5441950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(3)如何确定这个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心和半径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589588" y="3041650"/>
            <a:ext cx="304800" cy="273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255000" y="3906838"/>
            <a:ext cx="889000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相切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62500" y="4773613"/>
            <a:ext cx="3819525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圆心在这个角的平分线上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46138" y="5575300"/>
            <a:ext cx="7815262" cy="935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三角形的两条角平分线的交点即为圆心，交点到一边的距离即是半径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0" grpId="1" bldLvl="0" animBg="1"/>
      <p:bldP spid="10" grpId="2" animBg="1"/>
      <p:bldP spid="10" grpId="3" bldLvl="0" animBg="1"/>
      <p:bldP spid="4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图片 4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0" name="组合 1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" name="圆角矩形 2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7436" name="组合 4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17438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39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0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1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2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3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4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5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46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7411" name="文本框 1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导入新知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2" name="Rectangle 32"/>
          <p:cNvSpPr>
            <a:spLocks noChangeArrowheads="1"/>
          </p:cNvSpPr>
          <p:nvPr/>
        </p:nvSpPr>
        <p:spPr bwMode="auto">
          <a:xfrm>
            <a:off x="1793875" y="1622425"/>
            <a:ext cx="5416550" cy="481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作圆，使它和已知三角形的各边都相切</a:t>
            </a:r>
            <a:endParaRPr kumimoji="1" lang="zh-CN" altLang="en-US" sz="2400" b="1">
              <a:solidFill>
                <a:srgbClr val="3907F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Rectangle 33"/>
          <p:cNvSpPr>
            <a:spLocks noChangeArrowheads="1"/>
          </p:cNvSpPr>
          <p:nvPr/>
        </p:nvSpPr>
        <p:spPr bwMode="auto">
          <a:xfrm>
            <a:off x="1022350" y="2424113"/>
            <a:ext cx="3946525" cy="1355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已知： △</a:t>
            </a:r>
            <a:r>
              <a:rPr kumimoji="1"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kumimoji="1"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（如图）</a:t>
            </a:r>
            <a:endParaRPr kumimoji="1"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kumimoji="1"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求作：和△</a:t>
            </a:r>
            <a:r>
              <a:rPr kumimoji="1"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kumimoji="1"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的各边都相切的圆</a:t>
            </a:r>
            <a:endParaRPr kumimoji="1"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Oval 34"/>
          <p:cNvSpPr>
            <a:spLocks noChangeArrowheads="1"/>
          </p:cNvSpPr>
          <p:nvPr/>
        </p:nvSpPr>
        <p:spPr bwMode="auto">
          <a:xfrm>
            <a:off x="5978525" y="2743200"/>
            <a:ext cx="1042988" cy="9318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7415" name="Group 35"/>
          <p:cNvGrpSpPr/>
          <p:nvPr/>
        </p:nvGrpSpPr>
        <p:grpSpPr bwMode="auto">
          <a:xfrm>
            <a:off x="5175250" y="2079625"/>
            <a:ext cx="3429000" cy="1890713"/>
            <a:chOff x="576" y="1056"/>
            <a:chExt cx="2160" cy="1191"/>
          </a:xfrm>
        </p:grpSpPr>
        <p:sp>
          <p:nvSpPr>
            <p:cNvPr id="17427" name="Text Box 36"/>
            <p:cNvSpPr txBox="1">
              <a:spLocks noChangeArrowheads="1"/>
            </p:cNvSpPr>
            <p:nvPr/>
          </p:nvSpPr>
          <p:spPr bwMode="auto">
            <a:xfrm>
              <a:off x="1248" y="105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anose="02020603050405020304" pitchFamily="18" charset="0"/>
                </a:rPr>
                <a:t>A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7428" name="Text Box 37"/>
            <p:cNvSpPr txBox="1">
              <a:spLocks noChangeArrowheads="1"/>
            </p:cNvSpPr>
            <p:nvPr/>
          </p:nvSpPr>
          <p:spPr bwMode="auto">
            <a:xfrm>
              <a:off x="576" y="1920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anose="02020603050405020304" pitchFamily="18" charset="0"/>
                </a:rPr>
                <a:t>B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7429" name="Text Box 38"/>
            <p:cNvSpPr txBox="1">
              <a:spLocks noChangeArrowheads="1"/>
            </p:cNvSpPr>
            <p:nvPr/>
          </p:nvSpPr>
          <p:spPr bwMode="auto">
            <a:xfrm>
              <a:off x="2400" y="1920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anose="02020603050405020304" pitchFamily="18" charset="0"/>
                </a:rPr>
                <a:t>C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7430" name="Group 39"/>
            <p:cNvGrpSpPr/>
            <p:nvPr/>
          </p:nvGrpSpPr>
          <p:grpSpPr bwMode="auto">
            <a:xfrm>
              <a:off x="768" y="1344"/>
              <a:ext cx="1680" cy="720"/>
              <a:chOff x="768" y="1344"/>
              <a:chExt cx="1680" cy="720"/>
            </a:xfrm>
          </p:grpSpPr>
          <p:sp>
            <p:nvSpPr>
              <p:cNvPr id="17431" name="Line 40"/>
              <p:cNvSpPr>
                <a:spLocks noChangeShapeType="1"/>
              </p:cNvSpPr>
              <p:nvPr/>
            </p:nvSpPr>
            <p:spPr bwMode="auto">
              <a:xfrm>
                <a:off x="768" y="2064"/>
                <a:ext cx="16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32" name="Line 41"/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1104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33" name="Line 42"/>
              <p:cNvSpPr>
                <a:spLocks noChangeShapeType="1"/>
              </p:cNvSpPr>
              <p:nvPr/>
            </p:nvSpPr>
            <p:spPr bwMode="auto">
              <a:xfrm flipH="1">
                <a:off x="768" y="1344"/>
                <a:ext cx="576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5" name="Line 46"/>
          <p:cNvSpPr>
            <a:spLocks noChangeShapeType="1"/>
          </p:cNvSpPr>
          <p:nvPr/>
        </p:nvSpPr>
        <p:spPr bwMode="auto">
          <a:xfrm flipV="1">
            <a:off x="5445125" y="2967038"/>
            <a:ext cx="1628775" cy="712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47"/>
          <p:cNvSpPr>
            <a:spLocks noChangeShapeType="1"/>
          </p:cNvSpPr>
          <p:nvPr/>
        </p:nvSpPr>
        <p:spPr bwMode="auto">
          <a:xfrm flipH="1" flipV="1">
            <a:off x="5969000" y="3054350"/>
            <a:ext cx="2160588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Rectangle 48"/>
          <p:cNvSpPr>
            <a:spLocks noChangeArrowheads="1"/>
          </p:cNvSpPr>
          <p:nvPr/>
        </p:nvSpPr>
        <p:spPr bwMode="auto">
          <a:xfrm>
            <a:off x="6405563" y="3744913"/>
            <a:ext cx="3492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D</a:t>
            </a:r>
            <a:endParaRPr kumimoji="1" lang="en-US" altLang="zh-CN" b="1"/>
          </a:p>
        </p:txBody>
      </p:sp>
      <p:sp>
        <p:nvSpPr>
          <p:cNvPr id="30" name="Rectangle 51"/>
          <p:cNvSpPr>
            <a:spLocks noChangeArrowheads="1"/>
          </p:cNvSpPr>
          <p:nvPr/>
        </p:nvSpPr>
        <p:spPr bwMode="auto">
          <a:xfrm>
            <a:off x="6892925" y="2644775"/>
            <a:ext cx="3746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M</a:t>
            </a:r>
            <a:endParaRPr kumimoji="1" lang="en-US" altLang="zh-CN" b="1"/>
          </a:p>
        </p:txBody>
      </p:sp>
      <p:sp>
        <p:nvSpPr>
          <p:cNvPr id="31" name="Rectangle 52"/>
          <p:cNvSpPr>
            <a:spLocks noChangeArrowheads="1"/>
          </p:cNvSpPr>
          <p:nvPr/>
        </p:nvSpPr>
        <p:spPr bwMode="auto">
          <a:xfrm>
            <a:off x="6350000" y="278765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I</a:t>
            </a:r>
            <a:endParaRPr kumimoji="1" lang="en-US" altLang="zh-CN" b="1"/>
          </a:p>
        </p:txBody>
      </p:sp>
      <p:sp>
        <p:nvSpPr>
          <p:cNvPr id="32" name="Rectangle 53"/>
          <p:cNvSpPr>
            <a:spLocks noChangeArrowheads="1"/>
          </p:cNvSpPr>
          <p:nvPr/>
        </p:nvSpPr>
        <p:spPr bwMode="auto">
          <a:xfrm>
            <a:off x="5673725" y="2720975"/>
            <a:ext cx="3492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N</a:t>
            </a:r>
            <a:endParaRPr kumimoji="1" lang="en-US" altLang="zh-CN" b="1"/>
          </a:p>
        </p:txBody>
      </p:sp>
      <p:sp>
        <p:nvSpPr>
          <p:cNvPr id="33" name="Rectangle 54"/>
          <p:cNvSpPr>
            <a:spLocks noChangeArrowheads="1"/>
          </p:cNvSpPr>
          <p:nvPr/>
        </p:nvSpPr>
        <p:spPr bwMode="auto">
          <a:xfrm>
            <a:off x="268288" y="4114800"/>
            <a:ext cx="7861300" cy="481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作法：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作∠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 ∠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ACB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的平分线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BM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CN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，交点为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I.</a:t>
            </a:r>
            <a:endParaRPr kumimoji="1"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auto">
          <a:xfrm>
            <a:off x="1182688" y="4776788"/>
            <a:ext cx="4195762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过点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ID⊥BC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，垂足为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endParaRPr kumimoji="1"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Rectangle 56"/>
          <p:cNvSpPr>
            <a:spLocks noChangeArrowheads="1"/>
          </p:cNvSpPr>
          <p:nvPr/>
        </p:nvSpPr>
        <p:spPr bwMode="auto">
          <a:xfrm>
            <a:off x="1190625" y="5386388"/>
            <a:ext cx="4270375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为圆心，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为半径作⊙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I.</a:t>
            </a:r>
            <a:endParaRPr kumimoji="1"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57"/>
          <p:cNvSpPr>
            <a:spLocks noChangeArrowheads="1"/>
          </p:cNvSpPr>
          <p:nvPr/>
        </p:nvSpPr>
        <p:spPr bwMode="auto">
          <a:xfrm>
            <a:off x="1154113" y="5921375"/>
            <a:ext cx="2530475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  <a:spcBef>
                <a:spcPct val="50000"/>
              </a:spcBef>
            </a:pP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⊙I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就是所求的圆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kumimoji="1"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6538913" y="3260725"/>
            <a:ext cx="0" cy="37941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图片 3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383088" y="477838"/>
            <a:ext cx="4760912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4" name="组合 1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" name="圆角矩形 2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8458" name="组合 4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18460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1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2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3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4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5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6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7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68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8435" name="文本框 1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6" name="矩形 1"/>
          <p:cNvSpPr>
            <a:spLocks noChangeArrowheads="1"/>
          </p:cNvSpPr>
          <p:nvPr/>
        </p:nvSpPr>
        <p:spPr bwMode="auto">
          <a:xfrm>
            <a:off x="341313" y="1665288"/>
            <a:ext cx="5740400" cy="1354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概念：与三角形三边都相切的圆叫做三角形的内切圆， 圆心叫做三角形的内心，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三角形叫做圆的外切三角形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69888" y="3116263"/>
            <a:ext cx="6080125" cy="933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画三角形的内切圆</a:t>
            </a: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kumimoji="1"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kumimoji="1"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画角平分线→定内心→定半径→画圆→结论</a:t>
            </a:r>
            <a:endParaRPr kumimoji="1"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57200" y="4227513"/>
            <a:ext cx="3232150" cy="482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kumimoji="1"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三角形内心的性质：</a:t>
            </a:r>
            <a:endParaRPr kumimoji="1"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479425" y="4887913"/>
            <a:ext cx="6807200" cy="1354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  </a:t>
            </a: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三角形的内心到三角形各边的距离相等；</a:t>
            </a:r>
            <a:endParaRPr kumimoji="1" lang="zh-CN" altLang="en-US" sz="2400" b="1">
              <a:solidFill>
                <a:srgbClr val="3907F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  </a:t>
            </a: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三角形的内心在三角形的角平分线上；</a:t>
            </a:r>
            <a:endParaRPr kumimoji="1" lang="en-US" altLang="zh-CN" sz="2400" b="1">
              <a:solidFill>
                <a:srgbClr val="3907F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  </a:t>
            </a:r>
            <a:r>
              <a:rPr kumimoji="1" lang="zh-CN" altLang="en-US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内心在三角形内部</a:t>
            </a:r>
            <a:r>
              <a:rPr kumimoji="1" lang="en-US" altLang="zh-CN" sz="2400" b="1">
                <a:solidFill>
                  <a:srgbClr val="3907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kumimoji="1" lang="zh-CN" altLang="en-US" sz="2400" b="1">
              <a:solidFill>
                <a:srgbClr val="3907F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40" name="Oval 34"/>
          <p:cNvSpPr>
            <a:spLocks noChangeArrowheads="1"/>
          </p:cNvSpPr>
          <p:nvPr/>
        </p:nvSpPr>
        <p:spPr bwMode="auto">
          <a:xfrm>
            <a:off x="6691313" y="1479550"/>
            <a:ext cx="1042987" cy="9302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8441" name="Group 35"/>
          <p:cNvGrpSpPr/>
          <p:nvPr/>
        </p:nvGrpSpPr>
        <p:grpSpPr bwMode="auto">
          <a:xfrm>
            <a:off x="5888038" y="815975"/>
            <a:ext cx="3429000" cy="1890713"/>
            <a:chOff x="576" y="1056"/>
            <a:chExt cx="2160" cy="1191"/>
          </a:xfrm>
        </p:grpSpPr>
        <p:sp>
          <p:nvSpPr>
            <p:cNvPr id="18449" name="Text Box 36"/>
            <p:cNvSpPr txBox="1">
              <a:spLocks noChangeArrowheads="1"/>
            </p:cNvSpPr>
            <p:nvPr/>
          </p:nvSpPr>
          <p:spPr bwMode="auto">
            <a:xfrm>
              <a:off x="1248" y="105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anose="02020603050405020304" pitchFamily="18" charset="0"/>
                </a:rPr>
                <a:t>A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8450" name="Text Box 37"/>
            <p:cNvSpPr txBox="1">
              <a:spLocks noChangeArrowheads="1"/>
            </p:cNvSpPr>
            <p:nvPr/>
          </p:nvSpPr>
          <p:spPr bwMode="auto">
            <a:xfrm>
              <a:off x="576" y="1920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anose="02020603050405020304" pitchFamily="18" charset="0"/>
                </a:rPr>
                <a:t>B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8451" name="Text Box 38"/>
            <p:cNvSpPr txBox="1">
              <a:spLocks noChangeArrowheads="1"/>
            </p:cNvSpPr>
            <p:nvPr/>
          </p:nvSpPr>
          <p:spPr bwMode="auto">
            <a:xfrm>
              <a:off x="2400" y="1920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anose="02020603050405020304" pitchFamily="18" charset="0"/>
                </a:rPr>
                <a:t>C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8452" name="Group 39"/>
            <p:cNvGrpSpPr/>
            <p:nvPr/>
          </p:nvGrpSpPr>
          <p:grpSpPr bwMode="auto">
            <a:xfrm>
              <a:off x="768" y="1344"/>
              <a:ext cx="1680" cy="720"/>
              <a:chOff x="768" y="1344"/>
              <a:chExt cx="1680" cy="720"/>
            </a:xfrm>
          </p:grpSpPr>
          <p:sp>
            <p:nvSpPr>
              <p:cNvPr id="18453" name="Line 40"/>
              <p:cNvSpPr>
                <a:spLocks noChangeShapeType="1"/>
              </p:cNvSpPr>
              <p:nvPr/>
            </p:nvSpPr>
            <p:spPr bwMode="auto">
              <a:xfrm>
                <a:off x="768" y="2064"/>
                <a:ext cx="16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54" name="Line 41"/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1104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55" name="Line 42"/>
              <p:cNvSpPr>
                <a:spLocks noChangeShapeType="1"/>
              </p:cNvSpPr>
              <p:nvPr/>
            </p:nvSpPr>
            <p:spPr bwMode="auto">
              <a:xfrm flipH="1">
                <a:off x="768" y="1344"/>
                <a:ext cx="576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8442" name="Line 46"/>
          <p:cNvSpPr>
            <a:spLocks noChangeShapeType="1"/>
          </p:cNvSpPr>
          <p:nvPr/>
        </p:nvSpPr>
        <p:spPr bwMode="auto">
          <a:xfrm flipV="1">
            <a:off x="6157913" y="1703388"/>
            <a:ext cx="1628775" cy="712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3" name="Line 47"/>
          <p:cNvSpPr>
            <a:spLocks noChangeShapeType="1"/>
          </p:cNvSpPr>
          <p:nvPr/>
        </p:nvSpPr>
        <p:spPr bwMode="auto">
          <a:xfrm flipH="1" flipV="1">
            <a:off x="6681788" y="1789113"/>
            <a:ext cx="21605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4" name="Rectangle 48"/>
          <p:cNvSpPr>
            <a:spLocks noChangeArrowheads="1"/>
          </p:cNvSpPr>
          <p:nvPr/>
        </p:nvSpPr>
        <p:spPr bwMode="auto">
          <a:xfrm>
            <a:off x="7118350" y="2481263"/>
            <a:ext cx="3492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D</a:t>
            </a:r>
            <a:endParaRPr kumimoji="1" lang="en-US" altLang="zh-CN" b="1"/>
          </a:p>
        </p:txBody>
      </p:sp>
      <p:sp>
        <p:nvSpPr>
          <p:cNvPr id="18445" name="Rectangle 51"/>
          <p:cNvSpPr>
            <a:spLocks noChangeArrowheads="1"/>
          </p:cNvSpPr>
          <p:nvPr/>
        </p:nvSpPr>
        <p:spPr bwMode="auto">
          <a:xfrm>
            <a:off x="7605713" y="1381125"/>
            <a:ext cx="3746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M</a:t>
            </a:r>
            <a:endParaRPr kumimoji="1" lang="en-US" altLang="zh-CN" b="1"/>
          </a:p>
        </p:txBody>
      </p:sp>
      <p:sp>
        <p:nvSpPr>
          <p:cNvPr id="18446" name="Rectangle 52"/>
          <p:cNvSpPr>
            <a:spLocks noChangeArrowheads="1"/>
          </p:cNvSpPr>
          <p:nvPr/>
        </p:nvSpPr>
        <p:spPr bwMode="auto">
          <a:xfrm>
            <a:off x="7062788" y="1522413"/>
            <a:ext cx="2476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I</a:t>
            </a:r>
            <a:endParaRPr kumimoji="1" lang="en-US" altLang="zh-CN" b="1"/>
          </a:p>
        </p:txBody>
      </p:sp>
      <p:sp>
        <p:nvSpPr>
          <p:cNvPr id="18447" name="Rectangle 53"/>
          <p:cNvSpPr>
            <a:spLocks noChangeArrowheads="1"/>
          </p:cNvSpPr>
          <p:nvPr/>
        </p:nvSpPr>
        <p:spPr bwMode="auto">
          <a:xfrm>
            <a:off x="6386513" y="1457325"/>
            <a:ext cx="3492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b="1"/>
              <a:t>N</a:t>
            </a:r>
            <a:endParaRPr kumimoji="1" lang="en-US" altLang="zh-CN" b="1"/>
          </a:p>
        </p:txBody>
      </p:sp>
      <p:cxnSp>
        <p:nvCxnSpPr>
          <p:cNvPr id="36" name="直接连接符 35"/>
          <p:cNvCxnSpPr/>
          <p:nvPr/>
        </p:nvCxnSpPr>
        <p:spPr>
          <a:xfrm>
            <a:off x="7251700" y="1997075"/>
            <a:ext cx="0" cy="37941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ldLvl="0" animBg="1"/>
      <p:bldP spid="2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2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386513" y="477838"/>
            <a:ext cx="27574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58" name="组合 1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" name="圆角矩形 2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9487" name="组合 4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19489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0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1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2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3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4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5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6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97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9459" name="文本框 1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9499" name="Group 43"/>
          <p:cNvGraphicFramePr>
            <a:graphicFrameLocks noGrp="1"/>
          </p:cNvGraphicFramePr>
          <p:nvPr/>
        </p:nvGraphicFramePr>
        <p:xfrm>
          <a:off x="417513" y="1670050"/>
          <a:ext cx="8416925" cy="4946650"/>
        </p:xfrm>
        <a:graphic>
          <a:graphicData uri="http://schemas.openxmlformats.org/drawingml/2006/table">
            <a:tbl>
              <a:tblPr/>
              <a:tblGrid>
                <a:gridCol w="1992312"/>
                <a:gridCol w="1725613"/>
                <a:gridCol w="1725612"/>
                <a:gridCol w="2973388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名称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确定方法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图形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性质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外心：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三角形的外接圆的圆心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三角形三边中垂线的交点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1.OA=OB=OC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外心不一定在三角形的内部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.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内心：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三角形内切圆的圆心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三角形三边角平分线的交点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到三边的距离相等；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2.OA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OB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OC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分别平分∠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BAC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、∠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ABC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、∠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ACB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内心在三角形的内部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4200" y="2524125"/>
            <a:ext cx="12668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4838" y="4764088"/>
            <a:ext cx="122713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4" name="文本框 1"/>
          <p:cNvSpPr txBox="1">
            <a:spLocks noChangeArrowheads="1"/>
          </p:cNvSpPr>
          <p:nvPr/>
        </p:nvSpPr>
        <p:spPr bwMode="auto">
          <a:xfrm>
            <a:off x="3471863" y="901700"/>
            <a:ext cx="492918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三角形内切圆和外接圆的比较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2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5610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5612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3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4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5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6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7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8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9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20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5603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604" name="矩形 1"/>
          <p:cNvSpPr>
            <a:spLocks noChangeArrowheads="1"/>
          </p:cNvSpPr>
          <p:nvPr/>
        </p:nvSpPr>
        <p:spPr bwMode="auto">
          <a:xfrm>
            <a:off x="1079500" y="2066925"/>
            <a:ext cx="6053138" cy="901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 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如图，等边三角形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的边长为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3cm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， 求△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的内切圆的半径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605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6525" y="3387725"/>
            <a:ext cx="24003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5950" y="3398838"/>
            <a:ext cx="5797550" cy="2513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分析：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⊙O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切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于点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连结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OA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OD.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由内切圆的圆心的性质，可知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是∠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的角平分线，得∠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OBA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30°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，解直角三角形可得结果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607" name="图片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6" name="图片 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57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0563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0565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66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67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68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69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70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71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72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73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0558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277938" y="1673225"/>
            <a:ext cx="6616700" cy="4722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 如图 ， 设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⊙O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切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于点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连结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OA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OD.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 ⊙O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是△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的内切圆，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∴AO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是∠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的角平分线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是等边三角形，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OBA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30°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∵OD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⊥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3cm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1.5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cm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 ，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∴OD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ADtan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 °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     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cm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 △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的内切圆的半径为 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cm</a:t>
            </a:r>
            <a:endParaRPr lang="zh-CN" altLang="en-US" sz="2400">
              <a:solidFill>
                <a:srgbClr val="FF0000"/>
              </a:solidFill>
            </a:endParaRPr>
          </a:p>
        </p:txBody>
      </p:sp>
      <p:graphicFrame>
        <p:nvGraphicFramePr>
          <p:cNvPr id="20482" name="Object 73" descr="ppt/media/image13.wmf"/>
          <p:cNvGraphicFramePr>
            <a:graphicFrameLocks noChangeAspect="1"/>
          </p:cNvGraphicFramePr>
          <p:nvPr/>
        </p:nvGraphicFramePr>
        <p:xfrm>
          <a:off x="4457700" y="5040313"/>
          <a:ext cx="4857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2" imgW="6096000" imgH="10363200" progId="">
                  <p:embed/>
                </p:oleObj>
              </mc:Choice>
              <mc:Fallback>
                <p:oleObj name="Equation" r:id="rId2" imgW="6096000" imgH="10363200" progId="">
                  <p:embed/>
                  <p:pic>
                    <p:nvPicPr>
                      <p:cNvPr id="0" name="图片 1024" descr="ppt/media/image13.wmf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57700" y="5040313"/>
                        <a:ext cx="485775" cy="574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74" descr="ppt/media/image14.wmf"/>
          <p:cNvGraphicFramePr>
            <a:graphicFrameLocks noChangeAspect="1"/>
          </p:cNvGraphicFramePr>
          <p:nvPr/>
        </p:nvGraphicFramePr>
        <p:xfrm>
          <a:off x="5511800" y="5762625"/>
          <a:ext cx="47148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6096000" imgH="10363200" progId="">
                  <p:embed/>
                </p:oleObj>
              </mc:Choice>
              <mc:Fallback>
                <p:oleObj name="Equation" r:id="rId4" imgW="6096000" imgH="10363200" progId="">
                  <p:embed/>
                  <p:pic>
                    <p:nvPicPr>
                      <p:cNvPr id="0" name="图片 1025" descr="ppt/media/image14.wmf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11800" y="5762625"/>
                        <a:ext cx="471488" cy="5540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5"/>
          <p:cNvGraphicFramePr>
            <a:graphicFrameLocks noChangeAspect="1"/>
          </p:cNvGraphicFramePr>
          <p:nvPr/>
        </p:nvGraphicFramePr>
        <p:xfrm>
          <a:off x="3284538" y="4752975"/>
          <a:ext cx="1524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3657600" imgH="9448800" progId="">
                  <p:embed/>
                </p:oleObj>
              </mc:Choice>
              <mc:Fallback>
                <p:oleObj name="Equation" r:id="rId6" imgW="3657600" imgH="9448800" progId="">
                  <p:embed/>
                  <p:pic>
                    <p:nvPicPr>
                      <p:cNvPr id="0" name="图片 1026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84538" y="4752975"/>
                        <a:ext cx="152400" cy="4746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60" name="图片 20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81900" y="5324475"/>
            <a:ext cx="15621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4" name="图片 2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438525" y="477838"/>
            <a:ext cx="5705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5" name="图片 2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48300"/>
            <a:ext cx="15430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36" name="组合 84"/>
          <p:cNvGrpSpPr/>
          <p:nvPr/>
        </p:nvGrpSpPr>
        <p:grpSpPr bwMode="auto">
          <a:xfrm>
            <a:off x="266700" y="703263"/>
            <a:ext cx="2809875" cy="731837"/>
            <a:chOff x="4762500" y="1227873"/>
            <a:chExt cx="3152775" cy="820002"/>
          </a:xfrm>
        </p:grpSpPr>
        <p:sp>
          <p:nvSpPr>
            <p:cNvPr id="39" name="圆角矩形 38"/>
            <p:cNvSpPr/>
            <p:nvPr/>
          </p:nvSpPr>
          <p:spPr>
            <a:xfrm>
              <a:off x="4762500" y="1227873"/>
              <a:ext cx="3152775" cy="820002"/>
            </a:xfrm>
            <a:prstGeom prst="roundRect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21544" name="组合 73"/>
            <p:cNvGrpSpPr/>
            <p:nvPr/>
          </p:nvGrpSpPr>
          <p:grpSpPr bwMode="auto">
            <a:xfrm rot="0">
              <a:off x="4897451" y="1300979"/>
              <a:ext cx="515326" cy="672163"/>
              <a:chOff x="10325100" y="303213"/>
              <a:chExt cx="912815" cy="1190625"/>
            </a:xfrm>
          </p:grpSpPr>
          <p:sp>
            <p:nvSpPr>
              <p:cNvPr id="21546" name="Freeform 43"/>
              <p:cNvSpPr/>
              <p:nvPr/>
            </p:nvSpPr>
            <p:spPr bwMode="auto">
              <a:xfrm>
                <a:off x="10382250" y="360363"/>
                <a:ext cx="855663" cy="455613"/>
              </a:xfrm>
              <a:custGeom>
                <a:avLst/>
                <a:gdLst>
                  <a:gd name="T0" fmla="*/ 2147483647 w 301"/>
                  <a:gd name="T1" fmla="*/ 324348012 h 160"/>
                  <a:gd name="T2" fmla="*/ 2101095990 w 301"/>
                  <a:gd name="T3" fmla="*/ 0 h 160"/>
                  <a:gd name="T4" fmla="*/ 1341469033 w 301"/>
                  <a:gd name="T5" fmla="*/ 0 h 160"/>
                  <a:gd name="T6" fmla="*/ 331326313 w 301"/>
                  <a:gd name="T7" fmla="*/ 0 h 160"/>
                  <a:gd name="T8" fmla="*/ 0 w 301"/>
                  <a:gd name="T9" fmla="*/ 324348012 h 160"/>
                  <a:gd name="T10" fmla="*/ 0 w 301"/>
                  <a:gd name="T11" fmla="*/ 348674890 h 160"/>
                  <a:gd name="T12" fmla="*/ 0 w 301"/>
                  <a:gd name="T13" fmla="*/ 373001767 h 160"/>
                  <a:gd name="T14" fmla="*/ 0 w 301"/>
                  <a:gd name="T15" fmla="*/ 381108917 h 160"/>
                  <a:gd name="T16" fmla="*/ 0 w 301"/>
                  <a:gd name="T17" fmla="*/ 381108917 h 160"/>
                  <a:gd name="T18" fmla="*/ 331326313 w 301"/>
                  <a:gd name="T19" fmla="*/ 705459688 h 160"/>
                  <a:gd name="T20" fmla="*/ 719220172 w 301"/>
                  <a:gd name="T21" fmla="*/ 705459688 h 160"/>
                  <a:gd name="T22" fmla="*/ 719220172 w 301"/>
                  <a:gd name="T23" fmla="*/ 1297394897 h 160"/>
                  <a:gd name="T24" fmla="*/ 2147483647 w 301"/>
                  <a:gd name="T25" fmla="*/ 1297394897 h 160"/>
                  <a:gd name="T26" fmla="*/ 2147483647 w 301"/>
                  <a:gd name="T27" fmla="*/ 324348012 h 1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60"/>
                  <a:gd name="T44" fmla="*/ 301 w 301"/>
                  <a:gd name="T45" fmla="*/ 160 h 1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60">
                    <a:moveTo>
                      <a:pt x="301" y="40"/>
                    </a:moveTo>
                    <a:cubicBezTo>
                      <a:pt x="300" y="18"/>
                      <a:pt x="282" y="0"/>
                      <a:pt x="260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69"/>
                      <a:pt x="19" y="87"/>
                      <a:pt x="41" y="87"/>
                    </a:cubicBezTo>
                    <a:cubicBezTo>
                      <a:pt x="89" y="87"/>
                      <a:pt x="89" y="87"/>
                      <a:pt x="89" y="87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301" y="160"/>
                      <a:pt x="301" y="160"/>
                      <a:pt x="301" y="160"/>
                    </a:cubicBezTo>
                    <a:cubicBezTo>
                      <a:pt x="301" y="40"/>
                      <a:pt x="301" y="40"/>
                      <a:pt x="301" y="40"/>
                    </a:cubicBezTo>
                  </a:path>
                </a:pathLst>
              </a:custGeom>
              <a:solidFill>
                <a:srgbClr val="F9EEE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47" name="Freeform 44"/>
              <p:cNvSpPr/>
              <p:nvPr/>
            </p:nvSpPr>
            <p:spPr bwMode="auto">
              <a:xfrm>
                <a:off x="10375900" y="396875"/>
                <a:ext cx="38100" cy="52388"/>
              </a:xfrm>
              <a:custGeom>
                <a:avLst/>
                <a:gdLst>
                  <a:gd name="T0" fmla="*/ 111662321 w 13"/>
                  <a:gd name="T1" fmla="*/ 0 h 18"/>
                  <a:gd name="T2" fmla="*/ 0 w 13"/>
                  <a:gd name="T3" fmla="*/ 0 h 18"/>
                  <a:gd name="T4" fmla="*/ 0 w 13"/>
                  <a:gd name="T5" fmla="*/ 152472344 h 18"/>
                  <a:gd name="T6" fmla="*/ 25767327 w 13"/>
                  <a:gd name="T7" fmla="*/ 152472344 h 18"/>
                  <a:gd name="T8" fmla="*/ 111662321 w 13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8"/>
                  <a:gd name="T17" fmla="*/ 13 w 1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8">
                    <a:moveTo>
                      <a:pt x="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5" y="11"/>
                      <a:pt x="8" y="5"/>
                      <a:pt x="13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48" name="Freeform 45"/>
              <p:cNvSpPr/>
              <p:nvPr/>
            </p:nvSpPr>
            <p:spPr bwMode="auto">
              <a:xfrm>
                <a:off x="10385425" y="396875"/>
                <a:ext cx="852488" cy="168275"/>
              </a:xfrm>
              <a:custGeom>
                <a:avLst/>
                <a:gdLst>
                  <a:gd name="T0" fmla="*/ 1946036792 w 300"/>
                  <a:gd name="T1" fmla="*/ 0 h 59"/>
                  <a:gd name="T2" fmla="*/ 1929887834 w 300"/>
                  <a:gd name="T3" fmla="*/ 0 h 59"/>
                  <a:gd name="T4" fmla="*/ 80747653 w 300"/>
                  <a:gd name="T5" fmla="*/ 0 h 59"/>
                  <a:gd name="T6" fmla="*/ 0 w 300"/>
                  <a:gd name="T7" fmla="*/ 146422074 h 59"/>
                  <a:gd name="T8" fmla="*/ 2091383095 w 300"/>
                  <a:gd name="T9" fmla="*/ 146422074 h 59"/>
                  <a:gd name="T10" fmla="*/ 2147483647 w 300"/>
                  <a:gd name="T11" fmla="*/ 479940319 h 59"/>
                  <a:gd name="T12" fmla="*/ 2147483647 w 300"/>
                  <a:gd name="T13" fmla="*/ 479940319 h 59"/>
                  <a:gd name="T14" fmla="*/ 1946036792 w 300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0"/>
                  <a:gd name="T25" fmla="*/ 0 h 59"/>
                  <a:gd name="T26" fmla="*/ 300 w 300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0" h="59">
                    <a:moveTo>
                      <a:pt x="241" y="0"/>
                    </a:moveTo>
                    <a:cubicBezTo>
                      <a:pt x="241" y="0"/>
                      <a:pt x="240" y="0"/>
                      <a:pt x="239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5"/>
                      <a:pt x="2" y="11"/>
                      <a:pt x="0" y="18"/>
                    </a:cubicBezTo>
                    <a:cubicBezTo>
                      <a:pt x="259" y="18"/>
                      <a:pt x="259" y="18"/>
                      <a:pt x="259" y="18"/>
                    </a:cubicBezTo>
                    <a:cubicBezTo>
                      <a:pt x="281" y="18"/>
                      <a:pt x="299" y="36"/>
                      <a:pt x="300" y="59"/>
                    </a:cubicBezTo>
                    <a:cubicBezTo>
                      <a:pt x="300" y="59"/>
                      <a:pt x="300" y="59"/>
                      <a:pt x="300" y="59"/>
                    </a:cubicBezTo>
                    <a:cubicBezTo>
                      <a:pt x="300" y="25"/>
                      <a:pt x="297" y="0"/>
                      <a:pt x="241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49" name="Freeform 46"/>
              <p:cNvSpPr/>
              <p:nvPr/>
            </p:nvSpPr>
            <p:spPr bwMode="auto">
              <a:xfrm>
                <a:off x="10375900" y="496888"/>
                <a:ext cx="23813" cy="53975"/>
              </a:xfrm>
              <a:custGeom>
                <a:avLst/>
                <a:gdLst>
                  <a:gd name="T0" fmla="*/ 17719846 w 8"/>
                  <a:gd name="T1" fmla="*/ 0 h 19"/>
                  <a:gd name="T2" fmla="*/ 0 w 8"/>
                  <a:gd name="T3" fmla="*/ 0 h 19"/>
                  <a:gd name="T4" fmla="*/ 0 w 8"/>
                  <a:gd name="T5" fmla="*/ 153331595 h 19"/>
                  <a:gd name="T6" fmla="*/ 70882361 w 8"/>
                  <a:gd name="T7" fmla="*/ 153331595 h 19"/>
                  <a:gd name="T8" fmla="*/ 17719846 w 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9"/>
                  <a:gd name="T17" fmla="*/ 8 w 8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9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4" y="13"/>
                      <a:pt x="2" y="7"/>
                      <a:pt x="2" y="0"/>
                    </a:cubicBezTo>
                  </a:path>
                </a:pathLst>
              </a:custGeom>
              <a:solidFill>
                <a:srgbClr val="F9C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0" name="Freeform 47"/>
              <p:cNvSpPr/>
              <p:nvPr/>
            </p:nvSpPr>
            <p:spPr bwMode="auto">
              <a:xfrm>
                <a:off x="10382250" y="496888"/>
                <a:ext cx="855663" cy="168275"/>
              </a:xfrm>
              <a:custGeom>
                <a:avLst/>
                <a:gdLst>
                  <a:gd name="T0" fmla="*/ 1955636182 w 301"/>
                  <a:gd name="T1" fmla="*/ 0 h 59"/>
                  <a:gd name="T2" fmla="*/ 1939472402 w 301"/>
                  <a:gd name="T3" fmla="*/ 0 h 59"/>
                  <a:gd name="T4" fmla="*/ 0 w 301"/>
                  <a:gd name="T5" fmla="*/ 0 h 59"/>
                  <a:gd name="T6" fmla="*/ 48485677 w 301"/>
                  <a:gd name="T7" fmla="*/ 154556314 h 59"/>
                  <a:gd name="T8" fmla="*/ 2101095990 w 301"/>
                  <a:gd name="T9" fmla="*/ 154556314 h 59"/>
                  <a:gd name="T10" fmla="*/ 2147483647 w 301"/>
                  <a:gd name="T11" fmla="*/ 479940319 h 59"/>
                  <a:gd name="T12" fmla="*/ 2147483647 w 301"/>
                  <a:gd name="T13" fmla="*/ 479940319 h 59"/>
                  <a:gd name="T14" fmla="*/ 1955636182 w 301"/>
                  <a:gd name="T15" fmla="*/ 0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1"/>
                  <a:gd name="T25" fmla="*/ 0 h 59"/>
                  <a:gd name="T26" fmla="*/ 301 w 301"/>
                  <a:gd name="T27" fmla="*/ 59 h 5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1" h="59">
                    <a:moveTo>
                      <a:pt x="242" y="0"/>
                    </a:moveTo>
                    <a:cubicBezTo>
                      <a:pt x="242" y="0"/>
                      <a:pt x="241" y="0"/>
                      <a:pt x="2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2" y="13"/>
                      <a:pt x="6" y="19"/>
                    </a:cubicBezTo>
                    <a:cubicBezTo>
                      <a:pt x="260" y="19"/>
                      <a:pt x="260" y="19"/>
                      <a:pt x="260" y="19"/>
                    </a:cubicBezTo>
                    <a:cubicBezTo>
                      <a:pt x="282" y="19"/>
                      <a:pt x="300" y="37"/>
                      <a:pt x="301" y="59"/>
                    </a:cubicBezTo>
                    <a:cubicBezTo>
                      <a:pt x="301" y="59"/>
                      <a:pt x="301" y="59"/>
                      <a:pt x="301" y="59"/>
                    </a:cubicBezTo>
                    <a:cubicBezTo>
                      <a:pt x="301" y="26"/>
                      <a:pt x="298" y="0"/>
                      <a:pt x="242" y="0"/>
                    </a:cubicBezTo>
                  </a:path>
                </a:pathLst>
              </a:custGeom>
              <a:solidFill>
                <a:srgbClr val="F3DEDA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1" name="Freeform 48"/>
              <p:cNvSpPr/>
              <p:nvPr/>
            </p:nvSpPr>
            <p:spPr bwMode="auto">
              <a:xfrm>
                <a:off x="10325102" y="303213"/>
                <a:ext cx="912813" cy="1139824"/>
              </a:xfrm>
              <a:custGeom>
                <a:avLst/>
                <a:gdLst>
                  <a:gd name="T0" fmla="*/ 2102455648 w 321"/>
                  <a:gd name="T1" fmla="*/ 868839484 h 400"/>
                  <a:gd name="T2" fmla="*/ 2102455648 w 321"/>
                  <a:gd name="T3" fmla="*/ 868839484 h 400"/>
                  <a:gd name="T4" fmla="*/ 1576843336 w 321"/>
                  <a:gd name="T5" fmla="*/ 868839484 h 400"/>
                  <a:gd name="T6" fmla="*/ 493268780 w 321"/>
                  <a:gd name="T7" fmla="*/ 868839484 h 400"/>
                  <a:gd name="T8" fmla="*/ 161727129 w 321"/>
                  <a:gd name="T9" fmla="*/ 544040857 h 400"/>
                  <a:gd name="T10" fmla="*/ 161727129 w 321"/>
                  <a:gd name="T11" fmla="*/ 544040857 h 400"/>
                  <a:gd name="T12" fmla="*/ 161727129 w 321"/>
                  <a:gd name="T13" fmla="*/ 535919613 h 400"/>
                  <a:gd name="T14" fmla="*/ 161727129 w 321"/>
                  <a:gd name="T15" fmla="*/ 511558732 h 400"/>
                  <a:gd name="T16" fmla="*/ 161727129 w 321"/>
                  <a:gd name="T17" fmla="*/ 487200701 h 400"/>
                  <a:gd name="T18" fmla="*/ 493268780 w 321"/>
                  <a:gd name="T19" fmla="*/ 162399269 h 400"/>
                  <a:gd name="T20" fmla="*/ 1504065721 w 321"/>
                  <a:gd name="T21" fmla="*/ 162399269 h 400"/>
                  <a:gd name="T22" fmla="*/ 2147483647 w 321"/>
                  <a:gd name="T23" fmla="*/ 162399269 h 400"/>
                  <a:gd name="T24" fmla="*/ 2147483647 w 321"/>
                  <a:gd name="T25" fmla="*/ 487200701 h 400"/>
                  <a:gd name="T26" fmla="*/ 2102455648 w 321"/>
                  <a:gd name="T27" fmla="*/ 8121246 h 400"/>
                  <a:gd name="T28" fmla="*/ 493268780 w 321"/>
                  <a:gd name="T29" fmla="*/ 8121246 h 400"/>
                  <a:gd name="T30" fmla="*/ 0 w 321"/>
                  <a:gd name="T31" fmla="*/ 503440338 h 400"/>
                  <a:gd name="T32" fmla="*/ 0 w 321"/>
                  <a:gd name="T33" fmla="*/ 860718240 h 400"/>
                  <a:gd name="T34" fmla="*/ 0 w 321"/>
                  <a:gd name="T35" fmla="*/ 860718240 h 400"/>
                  <a:gd name="T36" fmla="*/ 0 w 321"/>
                  <a:gd name="T37" fmla="*/ 2147483647 h 400"/>
                  <a:gd name="T38" fmla="*/ 493268780 w 321"/>
                  <a:gd name="T39" fmla="*/ 2147483647 h 400"/>
                  <a:gd name="T40" fmla="*/ 2102455648 w 321"/>
                  <a:gd name="T41" fmla="*/ 2147483647 h 400"/>
                  <a:gd name="T42" fmla="*/ 2147483647 w 321"/>
                  <a:gd name="T43" fmla="*/ 2147483647 h 400"/>
                  <a:gd name="T44" fmla="*/ 2147483647 w 321"/>
                  <a:gd name="T45" fmla="*/ 1226120057 h 400"/>
                  <a:gd name="T46" fmla="*/ 2102455648 w 321"/>
                  <a:gd name="T47" fmla="*/ 868839484 h 4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21"/>
                  <a:gd name="T73" fmla="*/ 0 h 400"/>
                  <a:gd name="T74" fmla="*/ 321 w 321"/>
                  <a:gd name="T75" fmla="*/ 400 h 4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21" h="400">
                    <a:moveTo>
                      <a:pt x="260" y="107"/>
                    </a:moveTo>
                    <a:cubicBezTo>
                      <a:pt x="260" y="107"/>
                      <a:pt x="260" y="107"/>
                      <a:pt x="260" y="107"/>
                    </a:cubicBezTo>
                    <a:cubicBezTo>
                      <a:pt x="195" y="107"/>
                      <a:pt x="195" y="107"/>
                      <a:pt x="195" y="107"/>
                    </a:cubicBezTo>
                    <a:cubicBezTo>
                      <a:pt x="61" y="107"/>
                      <a:pt x="61" y="107"/>
                      <a:pt x="61" y="107"/>
                    </a:cubicBezTo>
                    <a:cubicBezTo>
                      <a:pt x="39" y="107"/>
                      <a:pt x="21" y="89"/>
                      <a:pt x="20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20" y="38"/>
                      <a:pt x="38" y="20"/>
                      <a:pt x="61" y="20"/>
                    </a:cubicBezTo>
                    <a:cubicBezTo>
                      <a:pt x="186" y="20"/>
                      <a:pt x="186" y="20"/>
                      <a:pt x="186" y="20"/>
                    </a:cubicBezTo>
                    <a:cubicBezTo>
                      <a:pt x="280" y="20"/>
                      <a:pt x="280" y="20"/>
                      <a:pt x="280" y="20"/>
                    </a:cubicBezTo>
                    <a:cubicBezTo>
                      <a:pt x="302" y="20"/>
                      <a:pt x="320" y="38"/>
                      <a:pt x="321" y="60"/>
                    </a:cubicBezTo>
                    <a:cubicBezTo>
                      <a:pt x="321" y="26"/>
                      <a:pt x="318" y="0"/>
                      <a:pt x="260" y="1"/>
                    </a:cubicBezTo>
                    <a:cubicBezTo>
                      <a:pt x="61" y="1"/>
                      <a:pt x="61" y="1"/>
                      <a:pt x="61" y="1"/>
                    </a:cubicBezTo>
                    <a:cubicBezTo>
                      <a:pt x="27" y="1"/>
                      <a:pt x="0" y="28"/>
                      <a:pt x="0" y="62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73"/>
                      <a:pt x="27" y="400"/>
                      <a:pt x="61" y="400"/>
                    </a:cubicBezTo>
                    <a:cubicBezTo>
                      <a:pt x="260" y="400"/>
                      <a:pt x="260" y="400"/>
                      <a:pt x="260" y="400"/>
                    </a:cubicBezTo>
                    <a:cubicBezTo>
                      <a:pt x="294" y="400"/>
                      <a:pt x="321" y="373"/>
                      <a:pt x="321" y="339"/>
                    </a:cubicBezTo>
                    <a:cubicBezTo>
                      <a:pt x="321" y="151"/>
                      <a:pt x="321" y="151"/>
                      <a:pt x="321" y="151"/>
                    </a:cubicBezTo>
                    <a:cubicBezTo>
                      <a:pt x="321" y="117"/>
                      <a:pt x="294" y="107"/>
                      <a:pt x="260" y="107"/>
                    </a:cubicBezTo>
                    <a:close/>
                  </a:path>
                </a:pathLst>
              </a:custGeom>
              <a:solidFill>
                <a:srgbClr val="AA00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2" name="Freeform 49"/>
              <p:cNvSpPr/>
              <p:nvPr/>
            </p:nvSpPr>
            <p:spPr bwMode="auto">
              <a:xfrm>
                <a:off x="10325100" y="508000"/>
                <a:ext cx="912813" cy="985838"/>
              </a:xfrm>
              <a:custGeom>
                <a:avLst/>
                <a:gdLst>
                  <a:gd name="T0" fmla="*/ 2147483647 w 321"/>
                  <a:gd name="T1" fmla="*/ 2147483647 h 346"/>
                  <a:gd name="T2" fmla="*/ 2102455648 w 321"/>
                  <a:gd name="T3" fmla="*/ 2147483647 h 346"/>
                  <a:gd name="T4" fmla="*/ 493268780 w 321"/>
                  <a:gd name="T5" fmla="*/ 2147483647 h 346"/>
                  <a:gd name="T6" fmla="*/ 0 w 321"/>
                  <a:gd name="T7" fmla="*/ 2147483647 h 346"/>
                  <a:gd name="T8" fmla="*/ 0 w 321"/>
                  <a:gd name="T9" fmla="*/ 0 h 346"/>
                  <a:gd name="T10" fmla="*/ 493268780 w 321"/>
                  <a:gd name="T11" fmla="*/ 430264178 h 346"/>
                  <a:gd name="T12" fmla="*/ 2102455648 w 321"/>
                  <a:gd name="T13" fmla="*/ 430264178 h 346"/>
                  <a:gd name="T14" fmla="*/ 2147483647 w 321"/>
                  <a:gd name="T15" fmla="*/ 803700228 h 346"/>
                  <a:gd name="T16" fmla="*/ 2147483647 w 321"/>
                  <a:gd name="T17" fmla="*/ 2147483647 h 3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1"/>
                  <a:gd name="T28" fmla="*/ 0 h 346"/>
                  <a:gd name="T29" fmla="*/ 321 w 321"/>
                  <a:gd name="T30" fmla="*/ 346 h 3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1" h="346">
                    <a:moveTo>
                      <a:pt x="321" y="285"/>
                    </a:moveTo>
                    <a:cubicBezTo>
                      <a:pt x="321" y="319"/>
                      <a:pt x="293" y="346"/>
                      <a:pt x="260" y="346"/>
                    </a:cubicBezTo>
                    <a:cubicBezTo>
                      <a:pt x="61" y="346"/>
                      <a:pt x="61" y="346"/>
                      <a:pt x="61" y="346"/>
                    </a:cubicBezTo>
                    <a:cubicBezTo>
                      <a:pt x="27" y="346"/>
                      <a:pt x="0" y="319"/>
                      <a:pt x="0" y="28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52"/>
                      <a:pt x="61" y="53"/>
                    </a:cubicBezTo>
                    <a:cubicBezTo>
                      <a:pt x="260" y="53"/>
                      <a:pt x="260" y="53"/>
                      <a:pt x="260" y="53"/>
                    </a:cubicBezTo>
                    <a:cubicBezTo>
                      <a:pt x="293" y="53"/>
                      <a:pt x="321" y="66"/>
                      <a:pt x="321" y="99"/>
                    </a:cubicBezTo>
                    <a:lnTo>
                      <a:pt x="321" y="285"/>
                    </a:lnTo>
                    <a:close/>
                  </a:path>
                </a:pathLst>
              </a:custGeom>
              <a:solidFill>
                <a:srgbClr val="DB223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3" name="Freeform 53"/>
              <p:cNvSpPr/>
              <p:nvPr/>
            </p:nvSpPr>
            <p:spPr bwMode="auto">
              <a:xfrm>
                <a:off x="10507663" y="496888"/>
                <a:ext cx="133350" cy="111125"/>
              </a:xfrm>
              <a:custGeom>
                <a:avLst/>
                <a:gdLst>
                  <a:gd name="T0" fmla="*/ 211693147 w 84"/>
                  <a:gd name="T1" fmla="*/ 176410910 h 70"/>
                  <a:gd name="T2" fmla="*/ 201612476 w 84"/>
                  <a:gd name="T3" fmla="*/ 0 h 70"/>
                  <a:gd name="T4" fmla="*/ 17640300 w 84"/>
                  <a:gd name="T5" fmla="*/ 0 h 70"/>
                  <a:gd name="T6" fmla="*/ 0 w 84"/>
                  <a:gd name="T7" fmla="*/ 176410910 h 70"/>
                  <a:gd name="T8" fmla="*/ 211693147 w 84"/>
                  <a:gd name="T9" fmla="*/ 17641091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70"/>
                  <a:gd name="T17" fmla="*/ 84 w 8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70">
                    <a:moveTo>
                      <a:pt x="84" y="70"/>
                    </a:moveTo>
                    <a:lnTo>
                      <a:pt x="80" y="0"/>
                    </a:lnTo>
                    <a:lnTo>
                      <a:pt x="7" y="0"/>
                    </a:lnTo>
                    <a:lnTo>
                      <a:pt x="0" y="70"/>
                    </a:lnTo>
                    <a:lnTo>
                      <a:pt x="84" y="70"/>
                    </a:lnTo>
                    <a:close/>
                  </a:path>
                </a:pathLst>
              </a:custGeom>
              <a:solidFill>
                <a:srgbClr val="B70016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4" name="Freeform 54"/>
              <p:cNvSpPr/>
              <p:nvPr/>
            </p:nvSpPr>
            <p:spPr bwMode="auto">
              <a:xfrm>
                <a:off x="10507663" y="608013"/>
                <a:ext cx="133350" cy="304800"/>
              </a:xfrm>
              <a:custGeom>
                <a:avLst/>
                <a:gdLst>
                  <a:gd name="T0" fmla="*/ 0 w 84"/>
                  <a:gd name="T1" fmla="*/ 0 h 192"/>
                  <a:gd name="T2" fmla="*/ 0 w 84"/>
                  <a:gd name="T3" fmla="*/ 483870045 h 192"/>
                  <a:gd name="T4" fmla="*/ 103327187 w 84"/>
                  <a:gd name="T5" fmla="*/ 410786231 h 192"/>
                  <a:gd name="T6" fmla="*/ 211693147 w 84"/>
                  <a:gd name="T7" fmla="*/ 483870045 h 192"/>
                  <a:gd name="T8" fmla="*/ 211693147 w 84"/>
                  <a:gd name="T9" fmla="*/ 0 h 192"/>
                  <a:gd name="T10" fmla="*/ 0 w 84"/>
                  <a:gd name="T11" fmla="*/ 0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192"/>
                  <a:gd name="T20" fmla="*/ 84 w 84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192">
                    <a:moveTo>
                      <a:pt x="0" y="0"/>
                    </a:moveTo>
                    <a:lnTo>
                      <a:pt x="0" y="192"/>
                    </a:lnTo>
                    <a:lnTo>
                      <a:pt x="41" y="163"/>
                    </a:lnTo>
                    <a:lnTo>
                      <a:pt x="84" y="192"/>
                    </a:lnTo>
                    <a:lnTo>
                      <a:pt x="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2D2D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1537" name="文本框 85"/>
          <p:cNvSpPr txBox="1">
            <a:spLocks noChangeArrowheads="1"/>
          </p:cNvSpPr>
          <p:nvPr/>
        </p:nvSpPr>
        <p:spPr bwMode="auto">
          <a:xfrm>
            <a:off x="1079500" y="815975"/>
            <a:ext cx="162083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DB22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新知讲解</a:t>
            </a:r>
            <a:endParaRPr lang="zh-CN" altLang="en-US" sz="2800" b="1">
              <a:solidFill>
                <a:srgbClr val="DB22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15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4688" y="3506788"/>
            <a:ext cx="29527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39" name="组合 3"/>
          <p:cNvGrpSpPr/>
          <p:nvPr/>
        </p:nvGrpSpPr>
        <p:grpSpPr bwMode="auto">
          <a:xfrm>
            <a:off x="1352550" y="1751013"/>
            <a:ext cx="6537325" cy="1755775"/>
            <a:chOff x="1352036" y="1751805"/>
            <a:chExt cx="6537321" cy="1754326"/>
          </a:xfrm>
        </p:grpSpPr>
        <p:sp>
          <p:nvSpPr>
            <p:cNvPr id="21541" name="矩形 1"/>
            <p:cNvSpPr>
              <a:spLocks noChangeArrowheads="1"/>
            </p:cNvSpPr>
            <p:nvPr/>
          </p:nvSpPr>
          <p:spPr bwMode="auto">
            <a:xfrm>
              <a:off x="1352036" y="1751805"/>
              <a:ext cx="6537321" cy="17543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例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2  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已知： 如图 ，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⊙O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是△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ABC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的内切圆， 切点分别为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E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F,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设△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ABC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 的周长为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，求证：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＋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BC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＝       </a:t>
              </a:r>
              <a:r>
                <a:rPr lang="en-US" altLang="zh-CN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endPara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1533" name="Object 29"/>
            <p:cNvGraphicFramePr>
              <a:graphicFrameLocks noChangeAspect="1"/>
            </p:cNvGraphicFramePr>
            <p:nvPr/>
          </p:nvGraphicFramePr>
          <p:xfrm>
            <a:off x="3781964" y="2869251"/>
            <a:ext cx="246534" cy="636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" name="Equation" r:id="rId4" imgW="3657600" imgH="9448800" progId="">
                    <p:embed/>
                  </p:oleObj>
                </mc:Choice>
                <mc:Fallback>
                  <p:oleObj name="Equation" r:id="rId4" imgW="3657600" imgH="9448800" progId="">
                    <p:embed/>
                    <p:pic>
                      <p:nvPicPr>
                        <p:cNvPr id="0" name="图片 204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81964" y="2869251"/>
                          <a:ext cx="246534" cy="63688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52550" y="3929063"/>
            <a:ext cx="3811588" cy="1754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分析：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由切线长的性质可知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AF=AE,BF=BD.CD=CE,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推得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AE=BC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是周长的一半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p="http://schemas.openxmlformats.org/presentationml/2006/main">
  <p:tag name="commondata" val="eyJoZGlkIjoiNGZjNWM4MjJkMmRlYTc4ZDRlMTA2ZTEzYWUzM2EyNDYifQ==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2676</Words>
  <Application>WPS 演示</Application>
  <PresentationFormat>全屏显示(4:3)</PresentationFormat>
  <Paragraphs>296</Paragraphs>
  <Slides>21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21</vt:i4>
      </vt:variant>
    </vt:vector>
  </HeadingPairs>
  <TitlesOfParts>
    <vt:vector size="36" baseType="lpstr">
      <vt:lpstr>Arial</vt:lpstr>
      <vt:lpstr>宋体</vt:lpstr>
      <vt:lpstr>Wingdings</vt:lpstr>
      <vt:lpstr>Calibri Light</vt:lpstr>
      <vt:lpstr>Agency FB</vt:lpstr>
      <vt:lpstr>微软雅黑</vt:lpstr>
      <vt:lpstr>思源黑体 CN Bold</vt:lpstr>
      <vt:lpstr>黑体</vt:lpstr>
      <vt:lpstr>Times New Roman</vt:lpstr>
      <vt:lpstr>Arial Unicode MS</vt:lpstr>
      <vt:lpstr>Calibri</vt:lpstr>
      <vt:lpstr>方正新舒体简体</vt:lpstr>
      <vt:lpstr>方正综艺简体</vt:lpstr>
      <vt:lpstr>Trebuchet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.。oOﺭ啵了你一口ﺭ</cp:lastModifiedBy>
  <cp:revision>102</cp:revision>
  <dcterms:created xsi:type="dcterms:W3CDTF">2017-11-13T08:28:00Z</dcterms:created>
  <dcterms:modified xsi:type="dcterms:W3CDTF">2024-11-26T23:59:34Z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784F776745FE42A3B807DE4E1FF8101F_12</vt:lpwstr>
  </property>
</Properties>
</file>