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70" r:id="rId5"/>
    <p:sldId id="290" r:id="rId6"/>
    <p:sldId id="271" r:id="rId7"/>
    <p:sldId id="291" r:id="rId8"/>
    <p:sldId id="281" r:id="rId9"/>
    <p:sldId id="292" r:id="rId10"/>
    <p:sldId id="286" r:id="rId11"/>
    <p:sldId id="265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3E8FF"/>
    <a:srgbClr val="006BC5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86" d="100"/>
          <a:sy n="86" d="100"/>
        </p:scale>
        <p:origin x="614" y="48"/>
      </p:cViewPr>
      <p:guideLst>
        <p:guide orient="horz" pos="1872"/>
        <p:guide pos="36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5" Type="http://schemas.openxmlformats.org/officeDocument/2006/relationships/image" Target="../media/image25.wmf"/><Relationship Id="rId4" Type="http://schemas.openxmlformats.org/officeDocument/2006/relationships/image" Target="../media/image24.wmf"/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9" Type="http://schemas.openxmlformats.org/officeDocument/2006/relationships/image" Target="../media/image35.wmf"/><Relationship Id="rId8" Type="http://schemas.openxmlformats.org/officeDocument/2006/relationships/image" Target="../media/image34.wmf"/><Relationship Id="rId7" Type="http://schemas.openxmlformats.org/officeDocument/2006/relationships/image" Target="../media/image33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5" Type="http://schemas.openxmlformats.org/officeDocument/2006/relationships/image" Target="../media/image42.wmf"/><Relationship Id="rId14" Type="http://schemas.openxmlformats.org/officeDocument/2006/relationships/image" Target="../media/image41.wmf"/><Relationship Id="rId13" Type="http://schemas.openxmlformats.org/officeDocument/2006/relationships/image" Target="../media/image40.wmf"/><Relationship Id="rId12" Type="http://schemas.openxmlformats.org/officeDocument/2006/relationships/image" Target="../media/image38.wmf"/><Relationship Id="rId11" Type="http://schemas.openxmlformats.org/officeDocument/2006/relationships/image" Target="../media/image37.wmf"/><Relationship Id="rId10" Type="http://schemas.openxmlformats.org/officeDocument/2006/relationships/image" Target="../media/image36.wmf"/><Relationship Id="rId1" Type="http://schemas.openxmlformats.org/officeDocument/2006/relationships/image" Target="../media/image27.wmf"/></Relationships>
</file>

<file path=ppt/drawings/_rels/vmlDrawing3.vml.rels><?xml version="1.0" encoding="UTF-8" standalone="yes"?>
<Relationships xmlns="http://schemas.openxmlformats.org/package/2006/relationships"><Relationship Id="rId7" Type="http://schemas.openxmlformats.org/officeDocument/2006/relationships/image" Target="../media/image56.wmf"/><Relationship Id="rId6" Type="http://schemas.openxmlformats.org/officeDocument/2006/relationships/image" Target="../media/image55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3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73.xml"/><Relationship Id="rId2" Type="http://schemas.openxmlformats.org/officeDocument/2006/relationships/image" Target="../media/image64.png"/><Relationship Id="rId1" Type="http://schemas.openxmlformats.org/officeDocument/2006/relationships/tags" Target="../tags/tag72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8" Type="http://schemas.openxmlformats.org/officeDocument/2006/relationships/slideLayout" Target="../slideLayouts/slideLayout3.xml"/><Relationship Id="rId17" Type="http://schemas.openxmlformats.org/officeDocument/2006/relationships/tags" Target="../tags/tag64.xml"/><Relationship Id="rId16" Type="http://schemas.openxmlformats.org/officeDocument/2006/relationships/image" Target="../media/image17.png"/><Relationship Id="rId15" Type="http://schemas.openxmlformats.org/officeDocument/2006/relationships/image" Target="../media/image16.png"/><Relationship Id="rId14" Type="http://schemas.openxmlformats.org/officeDocument/2006/relationships/image" Target="../media/image15.png"/><Relationship Id="rId13" Type="http://schemas.openxmlformats.org/officeDocument/2006/relationships/image" Target="../media/image14.png"/><Relationship Id="rId12" Type="http://schemas.openxmlformats.org/officeDocument/2006/relationships/image" Target="../media/image13.png"/><Relationship Id="rId11" Type="http://schemas.openxmlformats.org/officeDocument/2006/relationships/image" Target="../media/image12.png"/><Relationship Id="rId10" Type="http://schemas.openxmlformats.org/officeDocument/2006/relationships/image" Target="../media/image11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png"/><Relationship Id="rId8" Type="http://schemas.openxmlformats.org/officeDocument/2006/relationships/image" Target="../media/image22.png"/><Relationship Id="rId7" Type="http://schemas.openxmlformats.org/officeDocument/2006/relationships/image" Target="../media/image21.wmf"/><Relationship Id="rId6" Type="http://schemas.openxmlformats.org/officeDocument/2006/relationships/oleObject" Target="../embeddings/oleObject3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2.bin"/><Relationship Id="rId3" Type="http://schemas.openxmlformats.org/officeDocument/2006/relationships/image" Target="../media/image19.wmf"/><Relationship Id="rId2" Type="http://schemas.openxmlformats.org/officeDocument/2006/relationships/oleObject" Target="../embeddings/oleObject1.bin"/><Relationship Id="rId16" Type="http://schemas.openxmlformats.org/officeDocument/2006/relationships/vmlDrawing" Target="../drawings/vmlDrawing1.vml"/><Relationship Id="rId15" Type="http://schemas.openxmlformats.org/officeDocument/2006/relationships/slideLayout" Target="../slideLayouts/slideLayout3.xml"/><Relationship Id="rId14" Type="http://schemas.openxmlformats.org/officeDocument/2006/relationships/tags" Target="../tags/tag65.xml"/><Relationship Id="rId13" Type="http://schemas.openxmlformats.org/officeDocument/2006/relationships/image" Target="../media/image25.wmf"/><Relationship Id="rId12" Type="http://schemas.openxmlformats.org/officeDocument/2006/relationships/oleObject" Target="../embeddings/oleObject5.bin"/><Relationship Id="rId11" Type="http://schemas.openxmlformats.org/officeDocument/2006/relationships/image" Target="../media/image24.wmf"/><Relationship Id="rId10" Type="http://schemas.openxmlformats.org/officeDocument/2006/relationships/oleObject" Target="../embeddings/oleObject4.bin"/><Relationship Id="rId1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tags" Target="../tags/tag66.xml"/><Relationship Id="rId5" Type="http://schemas.openxmlformats.org/officeDocument/2006/relationships/image" Target="../media/image13.png"/><Relationship Id="rId4" Type="http://schemas.openxmlformats.org/officeDocument/2006/relationships/image" Target="../media/image22.png"/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0.wmf"/><Relationship Id="rId8" Type="http://schemas.openxmlformats.org/officeDocument/2006/relationships/oleObject" Target="../embeddings/oleObject9.bin"/><Relationship Id="rId7" Type="http://schemas.openxmlformats.org/officeDocument/2006/relationships/image" Target="../media/image29.wmf"/><Relationship Id="rId6" Type="http://schemas.openxmlformats.org/officeDocument/2006/relationships/oleObject" Target="../embeddings/oleObject8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7.bin"/><Relationship Id="rId36" Type="http://schemas.openxmlformats.org/officeDocument/2006/relationships/vmlDrawing" Target="../drawings/vmlDrawing2.vml"/><Relationship Id="rId35" Type="http://schemas.openxmlformats.org/officeDocument/2006/relationships/slideLayout" Target="../slideLayouts/slideLayout3.xml"/><Relationship Id="rId34" Type="http://schemas.openxmlformats.org/officeDocument/2006/relationships/tags" Target="../tags/tag67.xml"/><Relationship Id="rId33" Type="http://schemas.openxmlformats.org/officeDocument/2006/relationships/oleObject" Target="../embeddings/oleObject21.bin"/><Relationship Id="rId32" Type="http://schemas.openxmlformats.org/officeDocument/2006/relationships/image" Target="../media/image42.wmf"/><Relationship Id="rId31" Type="http://schemas.openxmlformats.org/officeDocument/2006/relationships/oleObject" Target="../embeddings/oleObject20.bin"/><Relationship Id="rId30" Type="http://schemas.openxmlformats.org/officeDocument/2006/relationships/image" Target="../media/image41.wmf"/><Relationship Id="rId3" Type="http://schemas.openxmlformats.org/officeDocument/2006/relationships/image" Target="../media/image27.wmf"/><Relationship Id="rId29" Type="http://schemas.openxmlformats.org/officeDocument/2006/relationships/oleObject" Target="../embeddings/oleObject19.bin"/><Relationship Id="rId28" Type="http://schemas.openxmlformats.org/officeDocument/2006/relationships/image" Target="../media/image40.wmf"/><Relationship Id="rId27" Type="http://schemas.openxmlformats.org/officeDocument/2006/relationships/oleObject" Target="../embeddings/oleObject18.bin"/><Relationship Id="rId26" Type="http://schemas.openxmlformats.org/officeDocument/2006/relationships/image" Target="../media/image39.png"/><Relationship Id="rId25" Type="http://schemas.openxmlformats.org/officeDocument/2006/relationships/image" Target="../media/image38.wmf"/><Relationship Id="rId24" Type="http://schemas.openxmlformats.org/officeDocument/2006/relationships/oleObject" Target="../embeddings/oleObject17.bin"/><Relationship Id="rId23" Type="http://schemas.openxmlformats.org/officeDocument/2006/relationships/image" Target="../media/image37.wmf"/><Relationship Id="rId22" Type="http://schemas.openxmlformats.org/officeDocument/2006/relationships/oleObject" Target="../embeddings/oleObject16.bin"/><Relationship Id="rId21" Type="http://schemas.openxmlformats.org/officeDocument/2006/relationships/image" Target="../media/image36.wmf"/><Relationship Id="rId20" Type="http://schemas.openxmlformats.org/officeDocument/2006/relationships/oleObject" Target="../embeddings/oleObject15.bin"/><Relationship Id="rId2" Type="http://schemas.openxmlformats.org/officeDocument/2006/relationships/oleObject" Target="../embeddings/oleObject6.bin"/><Relationship Id="rId19" Type="http://schemas.openxmlformats.org/officeDocument/2006/relationships/image" Target="../media/image35.wmf"/><Relationship Id="rId18" Type="http://schemas.openxmlformats.org/officeDocument/2006/relationships/oleObject" Target="../embeddings/oleObject14.bin"/><Relationship Id="rId17" Type="http://schemas.openxmlformats.org/officeDocument/2006/relationships/image" Target="../media/image34.wmf"/><Relationship Id="rId16" Type="http://schemas.openxmlformats.org/officeDocument/2006/relationships/oleObject" Target="../embeddings/oleObject13.bin"/><Relationship Id="rId15" Type="http://schemas.openxmlformats.org/officeDocument/2006/relationships/image" Target="../media/image33.wmf"/><Relationship Id="rId14" Type="http://schemas.openxmlformats.org/officeDocument/2006/relationships/oleObject" Target="../embeddings/oleObject12.bin"/><Relationship Id="rId13" Type="http://schemas.openxmlformats.org/officeDocument/2006/relationships/image" Target="../media/image32.wmf"/><Relationship Id="rId12" Type="http://schemas.openxmlformats.org/officeDocument/2006/relationships/oleObject" Target="../embeddings/oleObject11.bin"/><Relationship Id="rId11" Type="http://schemas.openxmlformats.org/officeDocument/2006/relationships/image" Target="../media/image31.wmf"/><Relationship Id="rId10" Type="http://schemas.openxmlformats.org/officeDocument/2006/relationships/oleObject" Target="../embeddings/oleObject10.bin"/><Relationship Id="rId1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tags" Target="../tags/tag68.xml"/><Relationship Id="rId4" Type="http://schemas.openxmlformats.org/officeDocument/2006/relationships/image" Target="../media/image46.png"/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4.bin"/><Relationship Id="rId8" Type="http://schemas.openxmlformats.org/officeDocument/2006/relationships/image" Target="../media/image51.wmf"/><Relationship Id="rId7" Type="http://schemas.openxmlformats.org/officeDocument/2006/relationships/oleObject" Target="../embeddings/oleObject23.bin"/><Relationship Id="rId6" Type="http://schemas.openxmlformats.org/officeDocument/2006/relationships/image" Target="../media/image50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49.png"/><Relationship Id="rId3" Type="http://schemas.openxmlformats.org/officeDocument/2006/relationships/image" Target="../media/image48.png"/><Relationship Id="rId21" Type="http://schemas.openxmlformats.org/officeDocument/2006/relationships/vmlDrawing" Target="../drawings/vmlDrawing3.vml"/><Relationship Id="rId20" Type="http://schemas.openxmlformats.org/officeDocument/2006/relationships/slideLayout" Target="../slideLayouts/slideLayout3.xml"/><Relationship Id="rId2" Type="http://schemas.openxmlformats.org/officeDocument/2006/relationships/image" Target="../media/image47.png"/><Relationship Id="rId19" Type="http://schemas.openxmlformats.org/officeDocument/2006/relationships/tags" Target="../tags/tag69.xml"/><Relationship Id="rId18" Type="http://schemas.openxmlformats.org/officeDocument/2006/relationships/image" Target="../media/image56.wmf"/><Relationship Id="rId17" Type="http://schemas.openxmlformats.org/officeDocument/2006/relationships/oleObject" Target="../embeddings/oleObject28.bin"/><Relationship Id="rId16" Type="http://schemas.openxmlformats.org/officeDocument/2006/relationships/image" Target="../media/image55.wmf"/><Relationship Id="rId15" Type="http://schemas.openxmlformats.org/officeDocument/2006/relationships/oleObject" Target="../embeddings/oleObject27.bin"/><Relationship Id="rId14" Type="http://schemas.openxmlformats.org/officeDocument/2006/relationships/image" Target="../media/image54.wmf"/><Relationship Id="rId13" Type="http://schemas.openxmlformats.org/officeDocument/2006/relationships/oleObject" Target="../embeddings/oleObject26.bin"/><Relationship Id="rId12" Type="http://schemas.openxmlformats.org/officeDocument/2006/relationships/image" Target="../media/image53.wmf"/><Relationship Id="rId11" Type="http://schemas.openxmlformats.org/officeDocument/2006/relationships/oleObject" Target="../embeddings/oleObject25.bin"/><Relationship Id="rId10" Type="http://schemas.openxmlformats.org/officeDocument/2006/relationships/image" Target="../media/image52.wmf"/><Relationship Id="rId1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7" Type="http://schemas.openxmlformats.org/officeDocument/2006/relationships/tags" Target="../tags/tag70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image" Target="../media/image57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71.xml"/><Relationship Id="rId3" Type="http://schemas.openxmlformats.org/officeDocument/2006/relationships/image" Target="../media/image13.png"/><Relationship Id="rId2" Type="http://schemas.openxmlformats.org/officeDocument/2006/relationships/image" Target="../media/image23.png"/><Relationship Id="rId1" Type="http://schemas.openxmlformats.org/officeDocument/2006/relationships/image" Target="../media/image6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" y="-1"/>
            <a:ext cx="12211667" cy="6858001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b="5115"/>
          <a:stretch>
            <a:fillRect/>
          </a:stretch>
        </p:blipFill>
        <p:spPr>
          <a:xfrm>
            <a:off x="0" y="0"/>
            <a:ext cx="12187555" cy="507746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51165" y="3155950"/>
            <a:ext cx="3878580" cy="533400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3150235" y="2614930"/>
            <a:ext cx="63068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accent1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思考</a:t>
            </a:r>
            <a:r>
              <a:rPr lang="en-US" altLang="zh-CN" sz="2400" b="1">
                <a:solidFill>
                  <a:schemeClr val="accent1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2400" b="1">
                <a:solidFill>
                  <a:schemeClr val="accent1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lang="en-US" altLang="zh-CN" sz="2400" b="1">
                <a:solidFill>
                  <a:schemeClr val="accent1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</a:t>
            </a:r>
            <a:r>
              <a:rPr lang="zh-CN" altLang="en-US" sz="2400" b="1">
                <a:solidFill>
                  <a:schemeClr val="accent1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怎么计算?</a:t>
            </a:r>
            <a:endParaRPr lang="en-US" altLang="zh-CN" sz="24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l="224" t="-166" r="-224" b="83104"/>
          <a:stretch>
            <a:fillRect/>
          </a:stretch>
        </p:blipFill>
        <p:spPr>
          <a:xfrm>
            <a:off x="3810" y="0"/>
            <a:ext cx="12188190" cy="91249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456085" y="875418"/>
                <a:ext cx="1064987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b="1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   </a:t>
                </a:r>
                <a:r>
                  <a:rPr lang="zh-CN" altLang="en-US" sz="2800" b="1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如图，从大正方形</a:t>
                </a:r>
                <a:r>
                  <a:rPr lang="en-US" altLang="zh-CN" sz="2800" b="1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ABCD</a:t>
                </a:r>
                <a:r>
                  <a:rPr lang="zh-CN" altLang="en-US" sz="2800" b="1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中裁去面积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1" i="1" dirty="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sSupPr>
                      <m:e>
                        <m:r>
                          <a:rPr lang="en-US" altLang="zh-CN" sz="2800" b="1" i="1" dirty="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𝟏𝟎</m:t>
                        </m:r>
                        <m:r>
                          <m:rPr>
                            <m:sty m:val="p"/>
                          </m:rPr>
                          <a:rPr lang="en-US" altLang="zh-CN" sz="2800" b="1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cm</m:t>
                        </m:r>
                      </m:e>
                      <m:sup>
                        <m:r>
                          <a:rPr lang="en-US" altLang="zh-CN" sz="2800" b="1" i="1" dirty="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zh-CN" altLang="en-US" sz="2800" b="1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和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1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sSupPr>
                      <m:e>
                        <m:r>
                          <a:rPr lang="en-US" altLang="zh-CN" sz="2800" b="1" i="1" dirty="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𝟎</m:t>
                        </m:r>
                        <m:r>
                          <a:rPr lang="en-US" altLang="zh-CN" sz="2800" b="1" i="1" dirty="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.</m:t>
                        </m:r>
                        <m:r>
                          <a:rPr lang="en-US" altLang="zh-CN" sz="2800" b="1" i="1" dirty="0" smtClean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𝟒</m:t>
                        </m:r>
                        <m:r>
                          <m:rPr>
                            <m:sty m:val="p"/>
                          </m:rPr>
                          <a:rPr lang="en-US" altLang="zh-CN" sz="2800" b="1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cm</m:t>
                        </m:r>
                      </m:e>
                      <m:sup>
                        <m:r>
                          <a:rPr lang="en-US" altLang="zh-CN" sz="2800" b="1" i="1" dirty="0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𝟐</m:t>
                        </m:r>
                      </m:sup>
                    </m:sSup>
                    <m:r>
                      <a:rPr lang="en-US" altLang="zh-CN" sz="2800" b="1" i="1" dirty="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 </m:t>
                    </m:r>
                  </m:oMath>
                </a14:m>
                <a:r>
                  <a:rPr lang="zh-CN" altLang="en-US" sz="2800" b="1" dirty="0">
                    <a:latin typeface="宋体" panose="02010600030101010101" pitchFamily="2" charset="-122"/>
                    <a:ea typeface="宋体" panose="02010600030101010101" pitchFamily="2" charset="-122"/>
                  </a:rPr>
                  <a:t>的两个小正方形，求剩余部分的面积是多少？</a:t>
                </a:r>
                <a:endParaRPr lang="zh-CN" altLang="en-US" sz="3200" b="1" u="sng" dirty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085" y="875418"/>
                <a:ext cx="10649879" cy="1015663"/>
              </a:xfrm>
              <a:prstGeom prst="rect">
                <a:avLst/>
              </a:prstGeom>
              <a:blipFill rotWithShape="1">
                <a:blip r:embed="rId3"/>
                <a:stretch>
                  <a:fillRect l="-1" t="-38" r="4" b="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文本框 22"/>
          <p:cNvSpPr txBox="1"/>
          <p:nvPr/>
        </p:nvSpPr>
        <p:spPr>
          <a:xfrm>
            <a:off x="8173720" y="2614930"/>
            <a:ext cx="2932430" cy="583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二次根式性质：</a:t>
            </a:r>
            <a:r>
              <a:rPr lang="en-US" altLang="zh-CN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endParaRPr lang="en-US" altLang="zh-CN" sz="28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214" y="2115783"/>
            <a:ext cx="2346598" cy="231267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847" y="2084597"/>
            <a:ext cx="2662285" cy="259328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7190" y="2669540"/>
            <a:ext cx="1303020" cy="350520"/>
          </a:xfrm>
          <a:prstGeom prst="rect">
            <a:avLst/>
          </a:prstGeom>
        </p:spPr>
      </p:pic>
      <p:sp>
        <p:nvSpPr>
          <p:cNvPr id="59" name="文本框 58"/>
          <p:cNvSpPr txBox="1"/>
          <p:nvPr/>
        </p:nvSpPr>
        <p:spPr>
          <a:xfrm>
            <a:off x="3155950" y="1824355"/>
            <a:ext cx="63068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accent1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思考1：剩余部分的两个长方形面积相等吗?</a:t>
            </a:r>
            <a:endParaRPr lang="en-US" altLang="zh-CN" sz="24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910" y="3570605"/>
            <a:ext cx="3520440" cy="46482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16910" y="3196590"/>
            <a:ext cx="2948940" cy="46482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155950" y="2248535"/>
            <a:ext cx="63068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accent1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思考</a:t>
            </a:r>
            <a:r>
              <a:rPr lang="en-US" altLang="zh-CN" sz="2400" b="1">
                <a:solidFill>
                  <a:schemeClr val="accent1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400" b="1">
                <a:solidFill>
                  <a:schemeClr val="accent1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：长方形的长和宽分别是多少?剩余部分</a:t>
            </a:r>
            <a:endParaRPr lang="en-US" altLang="zh-CN" sz="24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55950" y="3933190"/>
            <a:ext cx="4625340" cy="4953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81045" y="4428490"/>
            <a:ext cx="3520440" cy="47244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19970" y="1824355"/>
            <a:ext cx="1409700" cy="685800"/>
          </a:xfrm>
          <a:prstGeom prst="rect">
            <a:avLst/>
          </a:prstGeom>
        </p:spPr>
      </p:pic>
      <p:cxnSp>
        <p:nvCxnSpPr>
          <p:cNvPr id="29" name="直接连接符 28"/>
          <p:cNvCxnSpPr/>
          <p:nvPr/>
        </p:nvCxnSpPr>
        <p:spPr>
          <a:xfrm>
            <a:off x="8173720" y="3616325"/>
            <a:ext cx="56832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9030335" y="3611245"/>
            <a:ext cx="88963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左弧形箭头 31"/>
          <p:cNvSpPr/>
          <p:nvPr/>
        </p:nvSpPr>
        <p:spPr>
          <a:xfrm>
            <a:off x="7522845" y="3616325"/>
            <a:ext cx="527685" cy="1765300"/>
          </a:xfrm>
          <a:prstGeom prst="curvedRightArrow">
            <a:avLst>
              <a:gd name="adj1" fmla="val 25000"/>
              <a:gd name="adj2" fmla="val 50000"/>
              <a:gd name="adj3" fmla="val 250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43545" y="5015230"/>
            <a:ext cx="3878580" cy="53340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23790" y="4897120"/>
            <a:ext cx="1714500" cy="47244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23790" y="5368925"/>
            <a:ext cx="784860" cy="47244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12360" y="5715000"/>
            <a:ext cx="1112520" cy="45720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322195" y="6076950"/>
            <a:ext cx="5310505" cy="487680"/>
          </a:xfrm>
          <a:prstGeom prst="rect">
            <a:avLst/>
          </a:prstGeom>
        </p:spPr>
      </p:pic>
      <p:sp>
        <p:nvSpPr>
          <p:cNvPr id="40" name="文本框 39"/>
          <p:cNvSpPr txBox="1"/>
          <p:nvPr/>
        </p:nvSpPr>
        <p:spPr>
          <a:xfrm>
            <a:off x="8176895" y="4380230"/>
            <a:ext cx="3611880" cy="460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p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二次根式乘法法则：  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7040880" y="6022340"/>
            <a:ext cx="4471035" cy="460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p>
            <a:r>
              <a:rPr lang="zh-CN" altLang="en-US" sz="2400" b="1" dirty="0">
                <a:solidFill>
                  <a:schemeClr val="bg1"/>
                </a:solidFill>
                <a:highlight>
                  <a:srgbClr val="FF00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两个无理数的乘积可能是有理数</a:t>
            </a:r>
            <a:r>
              <a:rPr lang="en-US" altLang="zh-CN" sz="2400" b="1" dirty="0">
                <a:solidFill>
                  <a:schemeClr val="tx1"/>
                </a:solidFill>
                <a:highlight>
                  <a:srgbClr val="FF00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endParaRPr lang="en-US" altLang="zh-CN" sz="2400" b="1" dirty="0">
              <a:solidFill>
                <a:schemeClr val="tx1"/>
              </a:solidFill>
              <a:highlight>
                <a:srgbClr val="FF0000"/>
              </a:highligh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cxnSp>
        <p:nvCxnSpPr>
          <p:cNvPr id="43" name="直接箭头连接符 42"/>
          <p:cNvCxnSpPr/>
          <p:nvPr/>
        </p:nvCxnSpPr>
        <p:spPr>
          <a:xfrm>
            <a:off x="6390640" y="5838190"/>
            <a:ext cx="650240" cy="375285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59" grpId="1"/>
      <p:bldP spid="19" grpId="0"/>
      <p:bldP spid="19" grpId="1"/>
      <p:bldP spid="24" grpId="0"/>
      <p:bldP spid="24" grpId="1"/>
      <p:bldP spid="23" grpId="0" bldLvl="0" animBg="1"/>
      <p:bldP spid="23" grpId="1" animBg="1"/>
      <p:bldP spid="32" grpId="0" bldLvl="0" animBg="1"/>
      <p:bldP spid="32" grpId="1" animBg="1"/>
      <p:bldP spid="40" grpId="0" bldLvl="0" animBg="1"/>
      <p:bldP spid="40" grpId="1" animBg="1"/>
      <p:bldP spid="41" grpId="0" bldLvl="0" animBg="1"/>
      <p:bldP spid="4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l="-135" b="85308"/>
          <a:stretch>
            <a:fillRect/>
          </a:stretch>
        </p:blipFill>
        <p:spPr>
          <a:xfrm>
            <a:off x="-16510" y="0"/>
            <a:ext cx="12218670" cy="98298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84505" y="1034415"/>
            <a:ext cx="54311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追问：</a:t>
            </a:r>
            <a:r>
              <a:rPr lang="en-US" altLang="zh-CN"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</a:t>
            </a:r>
            <a:r>
              <a:rPr lang="zh-CN" altLang="en-US"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怎么计算？</a:t>
            </a:r>
            <a:endParaRPr lang="zh-CN" altLang="en-US" sz="32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7" name="对象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834833" y="745808"/>
          <a:ext cx="1083945" cy="1119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" r:id="rId2" imgW="405765" imgH="419100" progId="Equation.KSEE3">
                  <p:embed/>
                </p:oleObj>
              </mc:Choice>
              <mc:Fallback>
                <p:oleObj name="" r:id="rId2" imgW="405765" imgH="4191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834833" y="745808"/>
                        <a:ext cx="1083945" cy="11195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085215" y="2274888"/>
          <a:ext cx="2882900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" r:id="rId4" imgW="1079500" imgH="419100" progId="Equation.KSEE3">
                  <p:embed/>
                </p:oleObj>
              </mc:Choice>
              <mc:Fallback>
                <p:oleObj name="" r:id="rId4" imgW="1079500" imgH="4191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85215" y="2274888"/>
                        <a:ext cx="2882900" cy="1120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对象 6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678113" y="3480118"/>
          <a:ext cx="1289685" cy="577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" r:id="rId6" imgW="482600" imgH="215900" progId="Equation.KSEE3">
                  <p:embed/>
                </p:oleObj>
              </mc:Choice>
              <mc:Fallback>
                <p:oleObj name="" r:id="rId6" imgW="482600" imgH="2159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78113" y="3480118"/>
                        <a:ext cx="1289685" cy="5772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文本框 22"/>
          <p:cNvSpPr txBox="1"/>
          <p:nvPr/>
        </p:nvSpPr>
        <p:spPr>
          <a:xfrm>
            <a:off x="8139430" y="1617980"/>
            <a:ext cx="2932430" cy="583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p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二次根式性质：</a:t>
            </a:r>
            <a:r>
              <a:rPr lang="en-US" altLang="zh-CN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endParaRPr lang="en-US" altLang="zh-CN" sz="28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88605" y="2113280"/>
            <a:ext cx="3953510" cy="1050290"/>
          </a:xfrm>
          <a:prstGeom prst="rect">
            <a:avLst/>
          </a:prstGeom>
        </p:spPr>
      </p:pic>
      <p:cxnSp>
        <p:nvCxnSpPr>
          <p:cNvPr id="29" name="直接连接符 28"/>
          <p:cNvCxnSpPr/>
          <p:nvPr/>
        </p:nvCxnSpPr>
        <p:spPr>
          <a:xfrm>
            <a:off x="8230235" y="3141980"/>
            <a:ext cx="39052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8979535" y="3141980"/>
            <a:ext cx="43688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左弧形箭头 31"/>
          <p:cNvSpPr/>
          <p:nvPr/>
        </p:nvSpPr>
        <p:spPr>
          <a:xfrm>
            <a:off x="7461885" y="2838450"/>
            <a:ext cx="527685" cy="1765300"/>
          </a:xfrm>
          <a:prstGeom prst="curvedRightArrow">
            <a:avLst>
              <a:gd name="adj1" fmla="val 25000"/>
              <a:gd name="adj2" fmla="val 50000"/>
              <a:gd name="adj3" fmla="val 250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8230235" y="3806190"/>
            <a:ext cx="3611880" cy="460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p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二次根式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除</a:t>
            </a: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法法则：  </a:t>
            </a:r>
            <a:endParaRPr lang="en-US" altLang="zh-CN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45145" y="4328795"/>
            <a:ext cx="3782695" cy="1069340"/>
          </a:xfrm>
          <a:prstGeom prst="rect">
            <a:avLst/>
          </a:prstGeom>
        </p:spPr>
      </p:pic>
      <p:graphicFrame>
        <p:nvGraphicFramePr>
          <p:cNvPr id="12" name="对象 1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678113" y="4107816"/>
          <a:ext cx="1289685" cy="645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" name="" r:id="rId10" imgW="482600" imgH="241300" progId="Equation.KSEE3">
                  <p:embed/>
                </p:oleObj>
              </mc:Choice>
              <mc:Fallback>
                <p:oleObj name="" r:id="rId10" imgW="482600" imgH="2413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678113" y="4107816"/>
                        <a:ext cx="1289685" cy="6451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678113" y="4803141"/>
          <a:ext cx="814705" cy="441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" name="" r:id="rId12" imgW="304800" imgH="165100" progId="Equation.KSEE3">
                  <p:embed/>
                </p:oleObj>
              </mc:Choice>
              <mc:Fallback>
                <p:oleObj name="" r:id="rId12" imgW="304800" imgH="1651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678113" y="4803141"/>
                        <a:ext cx="814705" cy="441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23" grpId="1" animBg="1"/>
      <p:bldP spid="32" grpId="0" bldLvl="0" animBg="1"/>
      <p:bldP spid="32" grpId="1" animBg="1"/>
      <p:bldP spid="40" grpId="0" bldLvl="0" animBg="1"/>
      <p:bldP spid="4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l="-135" b="85308"/>
          <a:stretch>
            <a:fillRect/>
          </a:stretch>
        </p:blipFill>
        <p:spPr>
          <a:xfrm>
            <a:off x="-16510" y="0"/>
            <a:ext cx="12218670" cy="982980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796290" y="1256030"/>
            <a:ext cx="2932430" cy="583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p>
            <a:r>
              <a:rPr lang="zh-CN" altLang="en-US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二次根式性质：</a:t>
            </a:r>
            <a:r>
              <a:rPr lang="en-US" altLang="zh-CN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en-US" altLang="zh-CN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en-US" altLang="zh-CN" sz="28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4045" y="3704590"/>
            <a:ext cx="3782695" cy="106934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30" y="2371725"/>
            <a:ext cx="4901565" cy="6743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4335" y="3755390"/>
            <a:ext cx="3832860" cy="101854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964045" y="1256030"/>
            <a:ext cx="4366260" cy="58356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p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二次根式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乘除运算</a:t>
            </a: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法则：</a:t>
            </a:r>
            <a:r>
              <a:rPr lang="en-US" altLang="zh-CN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en-US" altLang="zh-CN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en-US" altLang="zh-CN" sz="28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0055" y="2371725"/>
            <a:ext cx="4898390" cy="673735"/>
          </a:xfrm>
          <a:prstGeom prst="rect">
            <a:avLst/>
          </a:prstGeom>
        </p:spPr>
      </p:pic>
      <p:sp>
        <p:nvSpPr>
          <p:cNvPr id="6" name="右箭头 5"/>
          <p:cNvSpPr/>
          <p:nvPr/>
        </p:nvSpPr>
        <p:spPr>
          <a:xfrm>
            <a:off x="5633085" y="2748915"/>
            <a:ext cx="973455" cy="1422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右箭头 9"/>
          <p:cNvSpPr/>
          <p:nvPr/>
        </p:nvSpPr>
        <p:spPr>
          <a:xfrm>
            <a:off x="5626735" y="4266565"/>
            <a:ext cx="973455" cy="1422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5177155" y="5483225"/>
            <a:ext cx="1871980" cy="58356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p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化归思想</a:t>
            </a:r>
            <a:r>
              <a:rPr lang="en-US" altLang="zh-CN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en-US" altLang="zh-CN" sz="28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3" name="左右箭头 12"/>
          <p:cNvSpPr/>
          <p:nvPr/>
        </p:nvSpPr>
        <p:spPr>
          <a:xfrm>
            <a:off x="5555615" y="2748915"/>
            <a:ext cx="1044575" cy="132080"/>
          </a:xfrm>
          <a:prstGeom prst="left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左右箭头 17"/>
          <p:cNvSpPr/>
          <p:nvPr/>
        </p:nvSpPr>
        <p:spPr>
          <a:xfrm>
            <a:off x="5574030" y="4266565"/>
            <a:ext cx="1044575" cy="132080"/>
          </a:xfrm>
          <a:prstGeom prst="left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5184140" y="3171825"/>
            <a:ext cx="1871980" cy="583565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p>
            <a:r>
              <a:rPr lang="zh-CN" altLang="en-US" sz="3200" b="1" dirty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互逆关系</a:t>
            </a:r>
            <a:r>
              <a:rPr lang="en-US" altLang="zh-CN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en-US" altLang="zh-CN" sz="28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23" grpId="1" animBg="1"/>
      <p:bldP spid="4" grpId="0" animBg="1"/>
      <p:bldP spid="4" grpId="1" animBg="1"/>
      <p:bldP spid="6" grpId="0" animBg="1"/>
      <p:bldP spid="6" grpId="1" animBg="1"/>
      <p:bldP spid="10" grpId="0" animBg="1"/>
      <p:bldP spid="10" grpId="1" animBg="1"/>
      <p:bldP spid="11" grpId="0" bldLvl="0" animBg="1"/>
      <p:bldP spid="11" grpId="1" animBg="1"/>
      <p:bldP spid="6" grpId="2" animBg="1"/>
      <p:bldP spid="10" grpId="2" animBg="1"/>
      <p:bldP spid="18" grpId="0" animBg="1"/>
      <p:bldP spid="18" grpId="1" animBg="1"/>
      <p:bldP spid="13" grpId="0" animBg="1"/>
      <p:bldP spid="13" grpId="1" animBg="1"/>
      <p:bldP spid="19" grpId="0" animBg="1"/>
      <p:bldP spid="1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b="78098"/>
          <a:stretch>
            <a:fillRect/>
          </a:stretch>
        </p:blipFill>
        <p:spPr>
          <a:xfrm>
            <a:off x="0" y="-46355"/>
            <a:ext cx="12176125" cy="10382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17525" y="1120140"/>
            <a:ext cx="8108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例</a:t>
            </a:r>
            <a:r>
              <a:rPr lang="en-US" altLang="zh-CN" sz="2800"/>
              <a:t>1  </a:t>
            </a:r>
            <a:endParaRPr lang="en-US" altLang="zh-CN" sz="2800" u="sng">
              <a:solidFill>
                <a:schemeClr val="tx1"/>
              </a:solidFill>
            </a:endParaRPr>
          </a:p>
        </p:txBody>
      </p:sp>
      <p:graphicFrame>
        <p:nvGraphicFramePr>
          <p:cNvPr id="7" name="对象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732280" y="1065530"/>
          <a:ext cx="1692910" cy="576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" r:id="rId2" imgW="634365" imgH="215900" progId="Equation.KSEE3">
                  <p:embed/>
                </p:oleObj>
              </mc:Choice>
              <mc:Fallback>
                <p:oleObj name="" r:id="rId2" imgW="634365" imgH="2159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32280" y="1065530"/>
                        <a:ext cx="1692910" cy="5765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218623" y="811848"/>
          <a:ext cx="2237105" cy="1083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" name="" r:id="rId4" imgW="838200" imgH="405765" progId="Equation.KSEE3">
                  <p:embed/>
                </p:oleObj>
              </mc:Choice>
              <mc:Fallback>
                <p:oleObj name="" r:id="rId4" imgW="838200" imgH="405765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18623" y="811848"/>
                        <a:ext cx="2237105" cy="10839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7280276" y="719773"/>
          <a:ext cx="2101850" cy="1255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name="" r:id="rId6" imgW="787400" imgH="469900" progId="Equation.KSEE3">
                  <p:embed/>
                </p:oleObj>
              </mc:Choice>
              <mc:Fallback>
                <p:oleObj name="" r:id="rId6" imgW="787400" imgH="4699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280276" y="719773"/>
                        <a:ext cx="2101850" cy="12553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9685" y="2306321"/>
          <a:ext cx="2240280" cy="579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" name="" r:id="rId8" imgW="838200" imgH="215900" progId="Equation.KSEE3">
                  <p:embed/>
                </p:oleObj>
              </mc:Choice>
              <mc:Fallback>
                <p:oleObj name="" r:id="rId8" imgW="838200" imgH="2159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9685" y="2306321"/>
                        <a:ext cx="2240280" cy="579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259648" y="2301241"/>
          <a:ext cx="1323975" cy="579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10" imgW="495300" imgH="215900" progId="Equation.KSEE3">
                  <p:embed/>
                </p:oleObj>
              </mc:Choice>
              <mc:Fallback>
                <p:oleObj name="" r:id="rId10" imgW="495300" imgH="2159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259648" y="2301241"/>
                        <a:ext cx="1323975" cy="579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583623" y="2232661"/>
          <a:ext cx="149415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" r:id="rId12" imgW="558800" imgH="241300" progId="Equation.KSEE3">
                  <p:embed/>
                </p:oleObj>
              </mc:Choice>
              <mc:Fallback>
                <p:oleObj name="" r:id="rId12" imgW="558800" imgH="2413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583623" y="2232661"/>
                        <a:ext cx="1494155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338763" y="2279333"/>
          <a:ext cx="1019175" cy="579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" name="" r:id="rId14" imgW="381000" imgH="215900" progId="Equation.KSEE3">
                  <p:embed/>
                </p:oleObj>
              </mc:Choice>
              <mc:Fallback>
                <p:oleObj name="" r:id="rId14" imgW="381000" imgH="2159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338763" y="2279333"/>
                        <a:ext cx="1019175" cy="5797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66738" y="3012123"/>
          <a:ext cx="2240915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" name="" r:id="rId16" imgW="838200" imgH="405765" progId="Equation.KSEE3">
                  <p:embed/>
                </p:oleObj>
              </mc:Choice>
              <mc:Fallback>
                <p:oleObj name="" r:id="rId16" imgW="838200" imgH="405765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66738" y="3012123"/>
                        <a:ext cx="2240915" cy="1089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807971" y="3012123"/>
          <a:ext cx="1799590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" name="" r:id="rId18" imgW="673100" imgH="405765" progId="Equation.KSEE3">
                  <p:embed/>
                </p:oleObj>
              </mc:Choice>
              <mc:Fallback>
                <p:oleObj name="" r:id="rId18" imgW="673100" imgH="405765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807971" y="3012123"/>
                        <a:ext cx="1799590" cy="1089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9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607561" y="3011806"/>
          <a:ext cx="916940" cy="1089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" name="" r:id="rId20" imgW="342900" imgH="405765" progId="Equation.KSEE3">
                  <p:embed/>
                </p:oleObj>
              </mc:Choice>
              <mc:Fallback>
                <p:oleObj name="" r:id="rId20" imgW="342900" imgH="405765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607561" y="3011806"/>
                        <a:ext cx="916940" cy="10896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7133908" y="3179446"/>
          <a:ext cx="1155065" cy="955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" name="" r:id="rId22" imgW="431800" imgH="355600" progId="Equation.KSEE3">
                  <p:embed/>
                </p:oleObj>
              </mc:Choice>
              <mc:Fallback>
                <p:oleObj name="" r:id="rId22" imgW="431800" imgH="3556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7133908" y="3179446"/>
                        <a:ext cx="1155065" cy="955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对象 2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639119" y="3012123"/>
          <a:ext cx="1562735" cy="1160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" name="" r:id="rId24" imgW="584200" imgH="431800" progId="Equation.KSEE3">
                  <p:embed/>
                </p:oleObj>
              </mc:Choice>
              <mc:Fallback>
                <p:oleObj name="" r:id="rId24" imgW="584200" imgH="4318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5639119" y="3012123"/>
                        <a:ext cx="1562735" cy="11601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圆角矩形 32"/>
          <p:cNvSpPr/>
          <p:nvPr/>
        </p:nvSpPr>
        <p:spPr>
          <a:xfrm>
            <a:off x="7376160" y="3187065"/>
            <a:ext cx="914400" cy="914400"/>
          </a:xfrm>
          <a:prstGeom prst="roundRect">
            <a:avLst/>
          </a:prstGeom>
          <a:noFill/>
          <a:ln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34" name="直接箭头连接符 33"/>
          <p:cNvCxnSpPr/>
          <p:nvPr/>
        </p:nvCxnSpPr>
        <p:spPr>
          <a:xfrm flipH="1">
            <a:off x="7599680" y="3958590"/>
            <a:ext cx="224155" cy="4679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图片 34"/>
          <p:cNvPicPr>
            <a:picLocks noChangeAspect="1"/>
          </p:cNvPicPr>
          <p:nvPr/>
        </p:nvPicPr>
        <p:blipFill>
          <a:blip r:embed="rId26"/>
          <a:srcRect t="3900" r="6010"/>
          <a:stretch>
            <a:fillRect/>
          </a:stretch>
        </p:blipFill>
        <p:spPr>
          <a:xfrm>
            <a:off x="7049135" y="4325620"/>
            <a:ext cx="1569085" cy="2315845"/>
          </a:xfrm>
          <a:prstGeom prst="rect">
            <a:avLst/>
          </a:prstGeom>
        </p:spPr>
      </p:pic>
      <p:graphicFrame>
        <p:nvGraphicFramePr>
          <p:cNvPr id="36" name="对象 3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67055" y="4664711"/>
          <a:ext cx="2105660" cy="1262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" name="" r:id="rId27" imgW="787400" imgH="469900" progId="Equation.KSEE3">
                  <p:embed/>
                </p:oleObj>
              </mc:Choice>
              <mc:Fallback>
                <p:oleObj name="" r:id="rId27" imgW="787400" imgH="4699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567055" y="4664711"/>
                        <a:ext cx="2105660" cy="12623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对象 37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671128" y="4698684"/>
          <a:ext cx="1936115" cy="1194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" name="" r:id="rId29" imgW="723900" imgH="444500" progId="Equation.KSEE3">
                  <p:embed/>
                </p:oleObj>
              </mc:Choice>
              <mc:Fallback>
                <p:oleObj name="" r:id="rId29" imgW="723900" imgH="4445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2671128" y="4698684"/>
                        <a:ext cx="1936115" cy="11944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对象 39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619943" y="5022851"/>
          <a:ext cx="101917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" name="" r:id="rId31" imgW="381000" imgH="203200" progId="Equation.KSEE3">
                  <p:embed/>
                </p:oleObj>
              </mc:Choice>
              <mc:Fallback>
                <p:oleObj name="" r:id="rId31" imgW="381000" imgH="2032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4619943" y="5022851"/>
                        <a:ext cx="1019175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对象 4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639118" y="4988878"/>
          <a:ext cx="1019175" cy="579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" name="" r:id="rId33" imgW="381000" imgH="215900" progId="Equation.KSEE3">
                  <p:embed/>
                </p:oleObj>
              </mc:Choice>
              <mc:Fallback>
                <p:oleObj name="" r:id="rId33" imgW="381000" imgH="2159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639118" y="4988878"/>
                        <a:ext cx="1019175" cy="5797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文本框 43"/>
          <p:cNvSpPr txBox="1"/>
          <p:nvPr/>
        </p:nvSpPr>
        <p:spPr>
          <a:xfrm>
            <a:off x="7632065" y="2039620"/>
            <a:ext cx="4657090" cy="5219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p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二次根式乘除法计算的一般步骤：</a:t>
            </a:r>
            <a:r>
              <a:rPr lang="en-US" altLang="zh-CN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en-US" altLang="zh-CN" sz="28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8464550" y="3011805"/>
            <a:ext cx="3685540" cy="829945"/>
          </a:xfrm>
          <a:prstGeom prst="rect">
            <a:avLst/>
          </a:prstGeom>
          <a:solidFill>
            <a:schemeClr val="accent1">
              <a:lumMod val="75000"/>
              <a:alpha val="69000"/>
            </a:schemeClr>
          </a:solidFill>
        </p:spPr>
        <p:txBody>
          <a:bodyPr wrap="square" rtlCol="0">
            <a:spAutoFit/>
          </a:bodyPr>
          <a:p>
            <a:pPr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①运用法则，化归为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根号内</a:t>
            </a:r>
            <a:r>
              <a:rPr lang="zh-CN" altLang="en-US" sz="2400" b="1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的实数运算；</a:t>
            </a:r>
            <a:endParaRPr lang="zh-CN" altLang="en-US" sz="2400" b="1">
              <a:solidFill>
                <a:schemeClr val="bg2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6" name="下箭头 45"/>
          <p:cNvSpPr/>
          <p:nvPr/>
        </p:nvSpPr>
        <p:spPr>
          <a:xfrm>
            <a:off x="10152380" y="3891915"/>
            <a:ext cx="213360" cy="40576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7" name="文本框 46"/>
          <p:cNvSpPr txBox="1"/>
          <p:nvPr/>
        </p:nvSpPr>
        <p:spPr>
          <a:xfrm>
            <a:off x="8464550" y="4436745"/>
            <a:ext cx="3685540" cy="829945"/>
          </a:xfrm>
          <a:prstGeom prst="rect">
            <a:avLst/>
          </a:prstGeom>
          <a:solidFill>
            <a:schemeClr val="accent1">
              <a:lumMod val="75000"/>
              <a:alpha val="69000"/>
            </a:schemeClr>
          </a:solidFill>
        </p:spPr>
        <p:txBody>
          <a:bodyPr wrap="square" rtlCol="0">
            <a:spAutoFit/>
          </a:bodyPr>
          <a:p>
            <a:pPr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②完成根号内相乘、相除(约分)等运算；</a:t>
            </a:r>
            <a:endParaRPr lang="zh-CN" altLang="en-US" sz="2400" b="1">
              <a:solidFill>
                <a:schemeClr val="bg2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8" name="下箭头 47"/>
          <p:cNvSpPr/>
          <p:nvPr/>
        </p:nvSpPr>
        <p:spPr>
          <a:xfrm>
            <a:off x="10165080" y="5266690"/>
            <a:ext cx="213360" cy="40576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9" name="文本框 48"/>
          <p:cNvSpPr txBox="1"/>
          <p:nvPr/>
        </p:nvSpPr>
        <p:spPr>
          <a:xfrm>
            <a:off x="8477250" y="5811520"/>
            <a:ext cx="3685540" cy="460375"/>
          </a:xfrm>
          <a:prstGeom prst="rect">
            <a:avLst/>
          </a:prstGeom>
          <a:solidFill>
            <a:schemeClr val="accent1">
              <a:lumMod val="75000"/>
              <a:alpha val="69000"/>
            </a:schemeClr>
          </a:solidFill>
        </p:spPr>
        <p:txBody>
          <a:bodyPr wrap="square" rtlCol="0">
            <a:spAutoFit/>
          </a:bodyPr>
          <a:p>
            <a:pPr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③化简二次根式.</a:t>
            </a:r>
            <a:endParaRPr lang="zh-CN" altLang="en-US" sz="2400" b="1">
              <a:solidFill>
                <a:schemeClr val="bg2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0" name="圆角矩形 49"/>
          <p:cNvSpPr/>
          <p:nvPr/>
        </p:nvSpPr>
        <p:spPr>
          <a:xfrm>
            <a:off x="2807970" y="2306320"/>
            <a:ext cx="775970" cy="574040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1" name="圆角矩形 50"/>
          <p:cNvSpPr/>
          <p:nvPr/>
        </p:nvSpPr>
        <p:spPr>
          <a:xfrm>
            <a:off x="3208655" y="3051175"/>
            <a:ext cx="1398905" cy="1082040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3" name="圆角矩形 52"/>
          <p:cNvSpPr/>
          <p:nvPr/>
        </p:nvSpPr>
        <p:spPr>
          <a:xfrm>
            <a:off x="3102610" y="4763770"/>
            <a:ext cx="1500505" cy="1163320"/>
          </a:xfrm>
          <a:prstGeom prst="roundRect">
            <a:avLst/>
          </a:prstGeom>
          <a:noFill/>
          <a:ln w="158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5" name="圆角矩形 54"/>
          <p:cNvSpPr/>
          <p:nvPr/>
        </p:nvSpPr>
        <p:spPr>
          <a:xfrm>
            <a:off x="5008245" y="3032125"/>
            <a:ext cx="553720" cy="1140460"/>
          </a:xfrm>
          <a:prstGeom prst="round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6" name="圆角矩形 55"/>
          <p:cNvSpPr/>
          <p:nvPr/>
        </p:nvSpPr>
        <p:spPr>
          <a:xfrm>
            <a:off x="5088255" y="4947285"/>
            <a:ext cx="498475" cy="795655"/>
          </a:xfrm>
          <a:prstGeom prst="round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7" name="圆角矩形 56"/>
          <p:cNvSpPr/>
          <p:nvPr/>
        </p:nvSpPr>
        <p:spPr>
          <a:xfrm>
            <a:off x="3945255" y="2172335"/>
            <a:ext cx="2510790" cy="734695"/>
          </a:xfrm>
          <a:prstGeom prst="round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8" name="圆角矩形 57"/>
          <p:cNvSpPr/>
          <p:nvPr/>
        </p:nvSpPr>
        <p:spPr>
          <a:xfrm>
            <a:off x="5963285" y="3042920"/>
            <a:ext cx="2505075" cy="1240790"/>
          </a:xfrm>
          <a:prstGeom prst="round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9" name="圆角矩形 58"/>
          <p:cNvSpPr/>
          <p:nvPr/>
        </p:nvSpPr>
        <p:spPr>
          <a:xfrm>
            <a:off x="5814695" y="4812030"/>
            <a:ext cx="1005840" cy="974725"/>
          </a:xfrm>
          <a:prstGeom prst="round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3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ldLvl="0" animBg="1"/>
      <p:bldP spid="33" grpId="1" animBg="1"/>
      <p:bldP spid="33" grpId="2" bldLvl="0" animBg="1"/>
      <p:bldP spid="44" grpId="0" bldLvl="0" animBg="1"/>
      <p:bldP spid="44" grpId="1" animBg="1"/>
      <p:bldP spid="45" grpId="0" bldLvl="0" animBg="1"/>
      <p:bldP spid="45" grpId="1" animBg="1"/>
      <p:bldP spid="46" grpId="0" animBg="1"/>
      <p:bldP spid="46" grpId="1" animBg="1"/>
      <p:bldP spid="47" grpId="0" bldLvl="0" animBg="1"/>
      <p:bldP spid="47" grpId="1" animBg="1"/>
      <p:bldP spid="48" grpId="0" bldLvl="0" animBg="1"/>
      <p:bldP spid="48" grpId="1" animBg="1"/>
      <p:bldP spid="49" grpId="0" bldLvl="0" animBg="1"/>
      <p:bldP spid="49" grpId="1" animBg="1"/>
      <p:bldP spid="50" grpId="0" bldLvl="0" animBg="1"/>
      <p:bldP spid="50" grpId="1" animBg="1"/>
      <p:bldP spid="51" grpId="0" bldLvl="0" animBg="1"/>
      <p:bldP spid="51" grpId="1" animBg="1"/>
      <p:bldP spid="53" grpId="0" bldLvl="0" animBg="1"/>
      <p:bldP spid="53" grpId="1" animBg="1"/>
      <p:bldP spid="55" grpId="0" bldLvl="0" animBg="1"/>
      <p:bldP spid="55" grpId="1" animBg="1"/>
      <p:bldP spid="56" grpId="0" bldLvl="0" animBg="1"/>
      <p:bldP spid="56" grpId="1" animBg="1"/>
      <p:bldP spid="57" grpId="0" bldLvl="0" animBg="1"/>
      <p:bldP spid="57" grpId="1" animBg="1"/>
      <p:bldP spid="58" grpId="0" bldLvl="0" animBg="1"/>
      <p:bldP spid="58" grpId="1" animBg="1"/>
      <p:bldP spid="59" grpId="0" bldLvl="0" animBg="1"/>
      <p:bldP spid="5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33293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 l="1074" r="-1074"/>
          <a:stretch>
            <a:fillRect/>
          </a:stretch>
        </p:blipFill>
        <p:spPr>
          <a:xfrm>
            <a:off x="0" y="2200275"/>
            <a:ext cx="12301220" cy="85280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rcRect b="50888"/>
          <a:stretch>
            <a:fillRect/>
          </a:stretch>
        </p:blipFill>
        <p:spPr>
          <a:xfrm>
            <a:off x="-264160" y="2982595"/>
            <a:ext cx="12037695" cy="120269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rcRect l="5988" t="48694" b="2507"/>
          <a:stretch>
            <a:fillRect/>
          </a:stretch>
        </p:blipFill>
        <p:spPr>
          <a:xfrm>
            <a:off x="576580" y="4177030"/>
            <a:ext cx="11384280" cy="118681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4"/>
          <a:srcRect l="71047" t="39801" r="1728" b="39992"/>
          <a:stretch>
            <a:fillRect/>
          </a:stretch>
        </p:blipFill>
        <p:spPr>
          <a:xfrm>
            <a:off x="7119620" y="4359910"/>
            <a:ext cx="2734310" cy="82105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4"/>
          <a:srcRect l="4439" t="63774" r="3745" b="1485"/>
          <a:stretch>
            <a:fillRect/>
          </a:stretch>
        </p:blipFill>
        <p:spPr>
          <a:xfrm>
            <a:off x="800100" y="5363845"/>
            <a:ext cx="8542020" cy="130746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b="78098"/>
          <a:stretch>
            <a:fillRect/>
          </a:stretch>
        </p:blipFill>
        <p:spPr>
          <a:xfrm>
            <a:off x="0" y="2540"/>
            <a:ext cx="12176125" cy="10382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446405" y="710565"/>
                <a:ext cx="10467340" cy="10242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/>
                  <a:t>例2</a:t>
                </a:r>
                <a:r>
                  <a:rPr lang="en-US" altLang="zh-CN" sz="2800"/>
                  <a:t>    </a:t>
                </a:r>
                <a:r>
                  <a:rPr lang="zh-CN" altLang="en-US" sz="2800"/>
                  <a:t>一个正三角形路标如图所示：若它的边长为</a:t>
                </a:r>
                <a14:m>
                  <m:oMath xmlns:m="http://schemas.openxmlformats.org/officeDocument/2006/math">
                    <m:r>
                      <a:rPr lang="en-US" altLang="zh-CN" sz="2800"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zh-CN" altLang="en-US" sz="2800"/>
                  <a:t>个单位，求这个路标的面积.</a:t>
                </a:r>
                <a:endParaRPr lang="en-US" altLang="zh-CN" sz="2800" u="sng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405" y="710565"/>
                <a:ext cx="10467340" cy="102425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l="71741" t="49482" b="-325"/>
          <a:stretch>
            <a:fillRect/>
          </a:stretch>
        </p:blipFill>
        <p:spPr>
          <a:xfrm>
            <a:off x="8732520" y="2517775"/>
            <a:ext cx="3439795" cy="2584450"/>
          </a:xfrm>
          <a:prstGeom prst="rect">
            <a:avLst/>
          </a:prstGeom>
        </p:spPr>
      </p:pic>
      <p:sp>
        <p:nvSpPr>
          <p:cNvPr id="59" name="文本框 58"/>
          <p:cNvSpPr txBox="1"/>
          <p:nvPr/>
        </p:nvSpPr>
        <p:spPr>
          <a:xfrm>
            <a:off x="3305175" y="1263650"/>
            <a:ext cx="63068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accent1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思考1：三角形的面积如何</a:t>
            </a:r>
            <a:r>
              <a:rPr lang="zh-CN" altLang="en-US" sz="2400" b="1">
                <a:solidFill>
                  <a:schemeClr val="accent1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计算？</a:t>
            </a:r>
            <a:endParaRPr lang="zh-CN" altLang="en-US" sz="2400" b="1">
              <a:solidFill>
                <a:schemeClr val="accent1">
                  <a:lumMod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308350" y="1666875"/>
            <a:ext cx="63068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accent1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思考</a:t>
            </a:r>
            <a:r>
              <a:rPr lang="en-US" altLang="zh-CN" sz="2400" b="1">
                <a:solidFill>
                  <a:schemeClr val="accent1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400" b="1">
                <a:solidFill>
                  <a:schemeClr val="accent1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lang="zh-CN" altLang="en-US" sz="2400" b="1">
                <a:solidFill>
                  <a:schemeClr val="accent1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高怎么求？</a:t>
            </a:r>
            <a:endParaRPr lang="zh-CN" altLang="en-US" sz="2400" b="1">
              <a:solidFill>
                <a:schemeClr val="accent1">
                  <a:lumMod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rcRect l="70826" t="43914" b="1104"/>
          <a:stretch>
            <a:fillRect/>
          </a:stretch>
        </p:blipFill>
        <p:spPr>
          <a:xfrm>
            <a:off x="8651240" y="2373630"/>
            <a:ext cx="3563620" cy="297180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46405" y="2373630"/>
            <a:ext cx="3954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解：</a:t>
            </a:r>
            <a:r>
              <a:rPr lang="zh-CN" altLang="en-US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如图，作</a:t>
            </a:r>
            <a:r>
              <a:rPr lang="en-US" altLang="zh-CN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AD⊥BC</a:t>
            </a:r>
            <a:r>
              <a:rPr lang="zh-CN" altLang="en-US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于点</a:t>
            </a:r>
            <a:r>
              <a:rPr lang="en-US" altLang="zh-CN" sz="24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D,</a:t>
            </a:r>
            <a:endParaRPr lang="en-US" altLang="zh-CN" sz="24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10152380" y="2931160"/>
            <a:ext cx="0" cy="1988185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组合 18"/>
          <p:cNvGrpSpPr/>
          <p:nvPr/>
        </p:nvGrpSpPr>
        <p:grpSpPr>
          <a:xfrm>
            <a:off x="10152380" y="4706620"/>
            <a:ext cx="193040" cy="252730"/>
            <a:chOff x="15988" y="7412"/>
            <a:chExt cx="304" cy="398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15988" y="7444"/>
              <a:ext cx="30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16276" y="7412"/>
              <a:ext cx="0" cy="39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文本框 19"/>
          <p:cNvSpPr txBox="1"/>
          <p:nvPr/>
        </p:nvSpPr>
        <p:spPr>
          <a:xfrm>
            <a:off x="10057130" y="4959985"/>
            <a:ext cx="33655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D</a:t>
            </a:r>
            <a:endParaRPr lang="en-US" altLang="zh-CN" sz="24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graphicFrame>
        <p:nvGraphicFramePr>
          <p:cNvPr id="22" name="对象 2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111250" y="2931160"/>
          <a:ext cx="2108200" cy="678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5" imgW="1104900" imgH="355600" progId="Equation.KSEE3">
                  <p:embed/>
                </p:oleObj>
              </mc:Choice>
              <mc:Fallback>
                <p:oleObj name="" r:id="rId5" imgW="1104900" imgH="3556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11250" y="2931160"/>
                        <a:ext cx="2108200" cy="6781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241675" y="2934335"/>
          <a:ext cx="1720850" cy="678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7" imgW="901700" imgH="355600" progId="Equation.KSEE3">
                  <p:embed/>
                </p:oleObj>
              </mc:Choice>
              <mc:Fallback>
                <p:oleObj name="" r:id="rId7" imgW="901700" imgH="3556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41675" y="2934335"/>
                        <a:ext cx="1720850" cy="6781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111250" y="3609023"/>
          <a:ext cx="375666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" name="" r:id="rId9" imgW="1968500" imgH="241300" progId="Equation.KSEE3">
                  <p:embed/>
                </p:oleObj>
              </mc:Choice>
              <mc:Fallback>
                <p:oleObj name="" r:id="rId9" imgW="1968500" imgH="2413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11250" y="3609023"/>
                        <a:ext cx="3756660" cy="46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对象 2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219133" y="4031616"/>
          <a:ext cx="210883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" name="" r:id="rId11" imgW="1104900" imgH="279400" progId="Equation.KSEE3">
                  <p:embed/>
                </p:oleObj>
              </mc:Choice>
              <mc:Fallback>
                <p:oleObj name="" r:id="rId11" imgW="1104900" imgH="2794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219133" y="4031616"/>
                        <a:ext cx="2108835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直接箭头连接符 27"/>
          <p:cNvCxnSpPr/>
          <p:nvPr/>
        </p:nvCxnSpPr>
        <p:spPr>
          <a:xfrm flipH="1">
            <a:off x="2656840" y="4431665"/>
            <a:ext cx="1146175" cy="16256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40"/>
          <p:cNvSpPr txBox="1"/>
          <p:nvPr/>
        </p:nvSpPr>
        <p:spPr>
          <a:xfrm>
            <a:off x="985520" y="4627245"/>
            <a:ext cx="1853565" cy="398780"/>
          </a:xfrm>
          <a:prstGeom prst="rect">
            <a:avLst/>
          </a:prstGeom>
          <a:solidFill>
            <a:schemeClr val="bg1"/>
          </a:solidFill>
          <a:ln w="22225">
            <a:solidFill>
              <a:schemeClr val="bg1"/>
            </a:solidFill>
          </a:ln>
        </p:spPr>
        <p:txBody>
          <a:bodyPr wrap="square" rtlCol="0">
            <a:spAutoFit/>
          </a:bodyPr>
          <a:p>
            <a:r>
              <a:rPr lang="zh-CN" altLang="en-US" sz="2000" b="1" dirty="0">
                <a:solidFill>
                  <a:schemeClr val="bg1"/>
                </a:solidFill>
                <a:highlight>
                  <a:srgbClr val="FF0000"/>
                </a:highligh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积的乘方法则</a:t>
            </a:r>
            <a:endParaRPr lang="en-US" altLang="zh-CN" sz="2400" b="1" dirty="0">
              <a:solidFill>
                <a:schemeClr val="tx1"/>
              </a:solidFill>
              <a:highlight>
                <a:srgbClr val="FF0000"/>
              </a:highligh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aphicFrame>
        <p:nvGraphicFramePr>
          <p:cNvPr id="29" name="对象 28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241358" y="4627246"/>
          <a:ext cx="60515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" name="" r:id="rId13" imgW="316865" imgH="215900" progId="Equation.KSEE3">
                  <p:embed/>
                </p:oleObj>
              </mc:Choice>
              <mc:Fallback>
                <p:oleObj name="" r:id="rId13" imgW="316865" imgH="2159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241358" y="4627246"/>
                        <a:ext cx="605155" cy="41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对象 30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111250" y="5163503"/>
          <a:ext cx="6009640" cy="678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" name="" r:id="rId15" imgW="3148965" imgH="355600" progId="Equation.KSEE3">
                  <p:embed/>
                </p:oleObj>
              </mc:Choice>
              <mc:Fallback>
                <p:oleObj name="" r:id="rId15" imgW="3148965" imgH="3556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111250" y="5163503"/>
                        <a:ext cx="6009640" cy="6788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直接箭头连接符 32"/>
          <p:cNvCxnSpPr/>
          <p:nvPr/>
        </p:nvCxnSpPr>
        <p:spPr>
          <a:xfrm>
            <a:off x="5839460" y="5614035"/>
            <a:ext cx="1057275" cy="24892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/>
          <p:cNvSpPr txBox="1"/>
          <p:nvPr/>
        </p:nvSpPr>
        <p:spPr>
          <a:xfrm>
            <a:off x="6998335" y="5801995"/>
            <a:ext cx="3653155" cy="368300"/>
          </a:xfrm>
          <a:prstGeom prst="rect">
            <a:avLst/>
          </a:prstGeom>
          <a:solidFill>
            <a:schemeClr val="accent1">
              <a:lumMod val="75000"/>
              <a:alpha val="62000"/>
            </a:schemeClr>
          </a:solidFill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</a:rPr>
              <a:t>计算结果应化简成最简二次根式</a:t>
            </a:r>
            <a:endParaRPr lang="zh-CN" altLang="en-US">
              <a:solidFill>
                <a:schemeClr val="bg1"/>
              </a:solidFill>
            </a:endParaRPr>
          </a:p>
        </p:txBody>
      </p:sp>
      <p:graphicFrame>
        <p:nvGraphicFramePr>
          <p:cNvPr id="8" name="对象 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507173" y="6163946"/>
          <a:ext cx="407225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" r:id="rId17" imgW="2133600" imgH="215900" progId="Equation.KSEE3">
                  <p:embed/>
                </p:oleObj>
              </mc:Choice>
              <mc:Fallback>
                <p:oleObj name="" r:id="rId17" imgW="2133600" imgH="2159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07173" y="6163946"/>
                        <a:ext cx="4072255" cy="41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59" grpId="1"/>
      <p:bldP spid="6" grpId="0"/>
      <p:bldP spid="6" grpId="1"/>
      <p:bldP spid="13" grpId="0"/>
      <p:bldP spid="13" grpId="1"/>
      <p:bldP spid="20" grpId="0"/>
      <p:bldP spid="20" grpId="1"/>
      <p:bldP spid="41" grpId="0" bldLvl="0" animBg="1"/>
      <p:bldP spid="41" grpId="1" animBg="1"/>
      <p:bldP spid="35" grpId="0" animBg="1"/>
      <p:bldP spid="3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075690" y="4615815"/>
            <a:ext cx="27584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例</a:t>
            </a:r>
            <a:r>
              <a:rPr lang="en-US" altLang="zh-CN" sz="2800"/>
              <a:t>4  </a:t>
            </a:r>
            <a:r>
              <a:rPr lang="zh-CN" altLang="en-US" sz="2800"/>
              <a:t>化简</a:t>
            </a:r>
            <a:r>
              <a:rPr lang="zh-CN" altLang="en-US" sz="2800">
                <a:sym typeface="+mn-ea"/>
              </a:rPr>
              <a:t>：</a:t>
            </a:r>
            <a:endParaRPr lang="en-US" altLang="zh-CN" sz="2800" u="sng">
              <a:solidFill>
                <a:schemeClr val="tx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9685"/>
            <a:ext cx="12192000" cy="50844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465" y="0"/>
            <a:ext cx="12267565" cy="519366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465" y="0"/>
            <a:ext cx="12245975" cy="50863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rcRect t="58606"/>
          <a:stretch>
            <a:fillRect/>
          </a:stretch>
        </p:blipFill>
        <p:spPr>
          <a:xfrm>
            <a:off x="-37465" y="3058795"/>
            <a:ext cx="12292965" cy="213487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974340"/>
            <a:ext cx="11952605" cy="202057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075690" y="5649595"/>
            <a:ext cx="17957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面积法</a:t>
            </a:r>
            <a:endParaRPr lang="zh-CN" altLang="en-US" sz="3600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7030" y="4615815"/>
            <a:ext cx="5005070" cy="83756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358775" y="1674495"/>
            <a:ext cx="2709545" cy="5219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二次根式性质</a:t>
            </a:r>
            <a:endParaRPr lang="zh-CN" altLang="en-US" sz="28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b="82195"/>
          <a:stretch>
            <a:fillRect/>
          </a:stretch>
        </p:blipFill>
        <p:spPr>
          <a:xfrm>
            <a:off x="0" y="0"/>
            <a:ext cx="12177395" cy="99314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4195445" y="2260600"/>
            <a:ext cx="27679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tx1"/>
                </a:solidFill>
              </a:rPr>
              <a:t>二次根式乘法法则：</a:t>
            </a:r>
            <a:endParaRPr lang="en-US" altLang="zh-CN" sz="2400">
              <a:solidFill>
                <a:schemeClr val="tx1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068320" y="1374775"/>
            <a:ext cx="946785" cy="5219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推理</a:t>
            </a:r>
            <a:r>
              <a:rPr lang="en-US" altLang="zh-CN"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en-US" altLang="zh-CN" sz="28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右箭头 3"/>
          <p:cNvSpPr/>
          <p:nvPr/>
        </p:nvSpPr>
        <p:spPr>
          <a:xfrm>
            <a:off x="2954020" y="1864995"/>
            <a:ext cx="1105535" cy="203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114800" y="1706245"/>
            <a:ext cx="3469640" cy="5219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二次根式乘除法法则</a:t>
            </a:r>
            <a:endParaRPr lang="en-US" altLang="zh-CN" sz="28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右箭头 6"/>
          <p:cNvSpPr/>
          <p:nvPr/>
        </p:nvSpPr>
        <p:spPr>
          <a:xfrm>
            <a:off x="7538720" y="1896745"/>
            <a:ext cx="1105535" cy="203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4195445" y="2806700"/>
            <a:ext cx="27679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tx1"/>
                </a:solidFill>
              </a:rPr>
              <a:t>二次根式除法法则：</a:t>
            </a:r>
            <a:endParaRPr lang="en-US" altLang="zh-CN" sz="2400">
              <a:solidFill>
                <a:schemeClr val="tx1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6765" y="2585720"/>
            <a:ext cx="2727960" cy="771525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3410" y="2228215"/>
            <a:ext cx="3635375" cy="50038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8728075" y="1718945"/>
            <a:ext cx="3469640" cy="5219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二次根式的乘除运算</a:t>
            </a:r>
            <a:endParaRPr lang="en-US" altLang="zh-CN" sz="28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5" name="下箭头 24"/>
          <p:cNvSpPr/>
          <p:nvPr/>
        </p:nvSpPr>
        <p:spPr>
          <a:xfrm>
            <a:off x="11167110" y="2312670"/>
            <a:ext cx="212725" cy="29819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11449685" y="3049905"/>
            <a:ext cx="551815" cy="953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归纳</a:t>
            </a:r>
            <a:r>
              <a:rPr lang="en-US" altLang="zh-CN"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en-US" altLang="zh-CN" sz="28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260590" y="5368925"/>
            <a:ext cx="4893945" cy="5219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二次根式乘除运算的一般步骤</a:t>
            </a:r>
            <a:endParaRPr lang="en-US" altLang="zh-CN" sz="28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8" name="右大括号 27"/>
          <p:cNvSpPr/>
          <p:nvPr/>
        </p:nvSpPr>
        <p:spPr>
          <a:xfrm>
            <a:off x="6703695" y="4503420"/>
            <a:ext cx="537845" cy="2241550"/>
          </a:xfrm>
          <a:prstGeom prst="rightBrac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5" name="文本框 44"/>
          <p:cNvSpPr txBox="1"/>
          <p:nvPr/>
        </p:nvSpPr>
        <p:spPr>
          <a:xfrm>
            <a:off x="1003300" y="4250690"/>
            <a:ext cx="5681345" cy="460375"/>
          </a:xfrm>
          <a:prstGeom prst="rect">
            <a:avLst/>
          </a:prstGeom>
          <a:solidFill>
            <a:schemeClr val="accent1">
              <a:lumMod val="75000"/>
              <a:alpha val="69000"/>
            </a:schemeClr>
          </a:solidFill>
        </p:spPr>
        <p:txBody>
          <a:bodyPr wrap="square" rtlCol="0">
            <a:spAutoFit/>
          </a:bodyPr>
          <a:p>
            <a:pPr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①运用法则，化归为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根号内</a:t>
            </a:r>
            <a:r>
              <a:rPr lang="zh-CN" altLang="en-US" sz="2400" b="1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的实数运算；</a:t>
            </a:r>
            <a:endParaRPr lang="zh-CN" altLang="en-US" sz="2400" b="1">
              <a:solidFill>
                <a:schemeClr val="bg2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982345" y="5294630"/>
            <a:ext cx="5702300" cy="460375"/>
          </a:xfrm>
          <a:prstGeom prst="rect">
            <a:avLst/>
          </a:prstGeom>
          <a:solidFill>
            <a:schemeClr val="accent1">
              <a:lumMod val="75000"/>
              <a:alpha val="69000"/>
            </a:schemeClr>
          </a:solidFill>
        </p:spPr>
        <p:txBody>
          <a:bodyPr wrap="square" rtlCol="0">
            <a:spAutoFit/>
          </a:bodyPr>
          <a:p>
            <a:pPr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②完成根号内相乘、相除(约分)等运算；</a:t>
            </a:r>
            <a:endParaRPr lang="zh-CN" altLang="en-US" sz="2400" b="1">
              <a:solidFill>
                <a:schemeClr val="bg2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1003300" y="6281420"/>
            <a:ext cx="5681345" cy="460375"/>
          </a:xfrm>
          <a:prstGeom prst="rect">
            <a:avLst/>
          </a:prstGeom>
          <a:solidFill>
            <a:schemeClr val="accent1">
              <a:lumMod val="75000"/>
              <a:alpha val="69000"/>
            </a:schemeClr>
          </a:solidFill>
        </p:spPr>
        <p:txBody>
          <a:bodyPr wrap="square" rtlCol="0">
            <a:spAutoFit/>
          </a:bodyPr>
          <a:p>
            <a:pPr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>
                <a:solidFill>
                  <a:schemeClr val="bg2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③化简二次根式.</a:t>
            </a:r>
            <a:endParaRPr lang="zh-CN" altLang="en-US" sz="2400" b="1">
              <a:solidFill>
                <a:schemeClr val="bg2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107690" y="768985"/>
            <a:ext cx="2009775" cy="583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数学思想：</a:t>
            </a:r>
            <a:endParaRPr lang="zh-CN" altLang="en-US" sz="32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5117465" y="765175"/>
            <a:ext cx="2009775" cy="5835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化归思想</a:t>
            </a:r>
            <a:endParaRPr lang="zh-CN" altLang="en-US" sz="32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7538720" y="1398270"/>
            <a:ext cx="946785" cy="5219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应用</a:t>
            </a:r>
            <a:r>
              <a:rPr lang="en-US" altLang="zh-CN"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en-US" altLang="zh-CN" sz="2800" b="1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4" grpId="0" animBg="1"/>
      <p:bldP spid="4" grpId="1" animBg="1"/>
      <p:bldP spid="20" grpId="0" animBg="1"/>
      <p:bldP spid="20" grpId="1" animBg="1"/>
      <p:bldP spid="6" grpId="0" animBg="1"/>
      <p:bldP spid="6" grpId="1" animBg="1"/>
      <p:bldP spid="16" grpId="0"/>
      <p:bldP spid="16" grpId="1"/>
      <p:bldP spid="10" grpId="0"/>
      <p:bldP spid="10" grpId="1"/>
      <p:bldP spid="7" grpId="0" animBg="1"/>
      <p:bldP spid="7" grpId="1" animBg="1"/>
      <p:bldP spid="34" grpId="0" animBg="1"/>
      <p:bldP spid="34" grpId="1" animBg="1"/>
      <p:bldP spid="12" grpId="0" animBg="1"/>
      <p:bldP spid="12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45" grpId="0" animBg="1"/>
      <p:bldP spid="45" grpId="1" animBg="1"/>
      <p:bldP spid="47" grpId="0" animBg="1"/>
      <p:bldP spid="47" grpId="1" animBg="1"/>
      <p:bldP spid="49" grpId="0" animBg="1"/>
      <p:bldP spid="49" grpId="1" animBg="1"/>
      <p:bldP spid="29" grpId="0" animBg="1"/>
      <p:bldP spid="29" grpId="1" animBg="1"/>
      <p:bldP spid="32" grpId="0" bldLvl="0" animBg="1"/>
      <p:bldP spid="32" grpId="1" animBg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KSO_WM_UNIT_PLACING_PICTURE_USER_VIEWPORT" val="{&quot;height&quot;:10104,&quot;width&quot;:23016}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528</Words>
  <Application>WPS 演示</Application>
  <PresentationFormat>宽屏</PresentationFormat>
  <Paragraphs>84</Paragraphs>
  <Slides>10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28</vt:i4>
      </vt:variant>
      <vt:variant>
        <vt:lpstr>幻灯片标题</vt:lpstr>
      </vt:variant>
      <vt:variant>
        <vt:i4>10</vt:i4>
      </vt:variant>
    </vt:vector>
  </HeadingPairs>
  <TitlesOfParts>
    <vt:vector size="47" baseType="lpstr">
      <vt:lpstr>Arial</vt:lpstr>
      <vt:lpstr>宋体</vt:lpstr>
      <vt:lpstr>Wingdings</vt:lpstr>
      <vt:lpstr>微软雅黑</vt:lpstr>
      <vt:lpstr>Wingdings</vt:lpstr>
      <vt:lpstr>Cambria Math</vt:lpstr>
      <vt:lpstr>Calibri</vt:lpstr>
      <vt:lpstr>Arial Unicode MS</vt:lpstr>
      <vt:lpstr>Office 主题​​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sxj</dc:creator>
  <cp:lastModifiedBy>sun</cp:lastModifiedBy>
  <cp:revision>165</cp:revision>
  <dcterms:created xsi:type="dcterms:W3CDTF">2019-06-19T02:08:00Z</dcterms:created>
  <dcterms:modified xsi:type="dcterms:W3CDTF">2022-02-10T15:19:42Z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6D01A89032A445C885BC72B8A2C2DBD5</vt:lpwstr>
  </property>
</Properties>
</file>