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6" r:id="rId13"/>
    <p:sldId id="265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BC5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7" d="100"/>
          <a:sy n="77" d="100"/>
        </p:scale>
        <p:origin x="77" y="211"/>
      </p:cViewPr>
      <p:guideLst>
        <p:guide orient="horz" pos="222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29.wmf"/><Relationship Id="rId8" Type="http://schemas.openxmlformats.org/officeDocument/2006/relationships/image" Target="../media/image28.wmf"/><Relationship Id="rId7" Type="http://schemas.openxmlformats.org/officeDocument/2006/relationships/image" Target="../media/image27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2" Type="http://schemas.openxmlformats.org/officeDocument/2006/relationships/image" Target="../media/image32.wmf"/><Relationship Id="rId11" Type="http://schemas.openxmlformats.org/officeDocument/2006/relationships/image" Target="../media/image31.wmf"/><Relationship Id="rId10" Type="http://schemas.openxmlformats.org/officeDocument/2006/relationships/image" Target="../media/image30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41.wmf"/><Relationship Id="rId8" Type="http://schemas.openxmlformats.org/officeDocument/2006/relationships/image" Target="../media/image40.wmf"/><Relationship Id="rId7" Type="http://schemas.openxmlformats.org/officeDocument/2006/relationships/image" Target="../media/image39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9" Type="http://schemas.openxmlformats.org/officeDocument/2006/relationships/image" Target="../media/image58.wmf"/><Relationship Id="rId8" Type="http://schemas.openxmlformats.org/officeDocument/2006/relationships/image" Target="../media/image57.wmf"/><Relationship Id="rId7" Type="http://schemas.openxmlformats.org/officeDocument/2006/relationships/image" Target="../media/image56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Relationship Id="rId3" Type="http://schemas.openxmlformats.org/officeDocument/2006/relationships/image" Target="../media/image51.wmf"/><Relationship Id="rId21" Type="http://schemas.openxmlformats.org/officeDocument/2006/relationships/image" Target="../media/image70.wmf"/><Relationship Id="rId20" Type="http://schemas.openxmlformats.org/officeDocument/2006/relationships/image" Target="../media/image69.wmf"/><Relationship Id="rId2" Type="http://schemas.openxmlformats.org/officeDocument/2006/relationships/image" Target="../media/image40.wmf"/><Relationship Id="rId19" Type="http://schemas.openxmlformats.org/officeDocument/2006/relationships/image" Target="../media/image68.wmf"/><Relationship Id="rId18" Type="http://schemas.openxmlformats.org/officeDocument/2006/relationships/image" Target="../media/image67.wmf"/><Relationship Id="rId17" Type="http://schemas.openxmlformats.org/officeDocument/2006/relationships/image" Target="../media/image66.wmf"/><Relationship Id="rId16" Type="http://schemas.openxmlformats.org/officeDocument/2006/relationships/image" Target="../media/image65.wmf"/><Relationship Id="rId15" Type="http://schemas.openxmlformats.org/officeDocument/2006/relationships/image" Target="../media/image64.wmf"/><Relationship Id="rId14" Type="http://schemas.openxmlformats.org/officeDocument/2006/relationships/image" Target="../media/image63.wmf"/><Relationship Id="rId13" Type="http://schemas.openxmlformats.org/officeDocument/2006/relationships/image" Target="../media/image62.wmf"/><Relationship Id="rId12" Type="http://schemas.openxmlformats.org/officeDocument/2006/relationships/image" Target="../media/image61.wmf"/><Relationship Id="rId11" Type="http://schemas.openxmlformats.org/officeDocument/2006/relationships/image" Target="../media/image60.wmf"/><Relationship Id="rId10" Type="http://schemas.openxmlformats.org/officeDocument/2006/relationships/image" Target="../media/image59.wmf"/><Relationship Id="rId1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1.wmf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1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8.bin"/><Relationship Id="rId8" Type="http://schemas.openxmlformats.org/officeDocument/2006/relationships/image" Target="../media/image52.png"/><Relationship Id="rId7" Type="http://schemas.openxmlformats.org/officeDocument/2006/relationships/image" Target="../media/image51.wmf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0.wmf"/><Relationship Id="rId47" Type="http://schemas.openxmlformats.org/officeDocument/2006/relationships/vmlDrawing" Target="../drawings/vmlDrawing5.vml"/><Relationship Id="rId46" Type="http://schemas.openxmlformats.org/officeDocument/2006/relationships/slideLayout" Target="../slideLayouts/slideLayout1.xml"/><Relationship Id="rId45" Type="http://schemas.openxmlformats.org/officeDocument/2006/relationships/tags" Target="../tags/tag82.xml"/><Relationship Id="rId44" Type="http://schemas.openxmlformats.org/officeDocument/2006/relationships/image" Target="../media/image70.wmf"/><Relationship Id="rId43" Type="http://schemas.openxmlformats.org/officeDocument/2006/relationships/oleObject" Target="../embeddings/oleObject45.bin"/><Relationship Id="rId42" Type="http://schemas.openxmlformats.org/officeDocument/2006/relationships/image" Target="../media/image69.wmf"/><Relationship Id="rId41" Type="http://schemas.openxmlformats.org/officeDocument/2006/relationships/oleObject" Target="../embeddings/oleObject44.bin"/><Relationship Id="rId40" Type="http://schemas.openxmlformats.org/officeDocument/2006/relationships/image" Target="../media/image68.wmf"/><Relationship Id="rId4" Type="http://schemas.openxmlformats.org/officeDocument/2006/relationships/oleObject" Target="../embeddings/oleObject26.bin"/><Relationship Id="rId39" Type="http://schemas.openxmlformats.org/officeDocument/2006/relationships/oleObject" Target="../embeddings/oleObject43.bin"/><Relationship Id="rId38" Type="http://schemas.openxmlformats.org/officeDocument/2006/relationships/image" Target="../media/image67.wmf"/><Relationship Id="rId37" Type="http://schemas.openxmlformats.org/officeDocument/2006/relationships/oleObject" Target="../embeddings/oleObject42.bin"/><Relationship Id="rId36" Type="http://schemas.openxmlformats.org/officeDocument/2006/relationships/image" Target="../media/image66.wmf"/><Relationship Id="rId35" Type="http://schemas.openxmlformats.org/officeDocument/2006/relationships/oleObject" Target="../embeddings/oleObject41.bin"/><Relationship Id="rId34" Type="http://schemas.openxmlformats.org/officeDocument/2006/relationships/image" Target="../media/image65.wmf"/><Relationship Id="rId33" Type="http://schemas.openxmlformats.org/officeDocument/2006/relationships/oleObject" Target="../embeddings/oleObject40.bin"/><Relationship Id="rId32" Type="http://schemas.openxmlformats.org/officeDocument/2006/relationships/image" Target="../media/image64.wmf"/><Relationship Id="rId31" Type="http://schemas.openxmlformats.org/officeDocument/2006/relationships/oleObject" Target="../embeddings/oleObject39.bin"/><Relationship Id="rId30" Type="http://schemas.openxmlformats.org/officeDocument/2006/relationships/image" Target="../media/image63.wmf"/><Relationship Id="rId3" Type="http://schemas.openxmlformats.org/officeDocument/2006/relationships/image" Target="../media/image50.wmf"/><Relationship Id="rId29" Type="http://schemas.openxmlformats.org/officeDocument/2006/relationships/oleObject" Target="../embeddings/oleObject38.bin"/><Relationship Id="rId28" Type="http://schemas.openxmlformats.org/officeDocument/2006/relationships/image" Target="../media/image62.wmf"/><Relationship Id="rId27" Type="http://schemas.openxmlformats.org/officeDocument/2006/relationships/oleObject" Target="../embeddings/oleObject37.bin"/><Relationship Id="rId26" Type="http://schemas.openxmlformats.org/officeDocument/2006/relationships/image" Target="../media/image61.wmf"/><Relationship Id="rId25" Type="http://schemas.openxmlformats.org/officeDocument/2006/relationships/oleObject" Target="../embeddings/oleObject36.bin"/><Relationship Id="rId24" Type="http://schemas.openxmlformats.org/officeDocument/2006/relationships/image" Target="../media/image60.wmf"/><Relationship Id="rId23" Type="http://schemas.openxmlformats.org/officeDocument/2006/relationships/oleObject" Target="../embeddings/oleObject35.bin"/><Relationship Id="rId22" Type="http://schemas.openxmlformats.org/officeDocument/2006/relationships/image" Target="../media/image59.wmf"/><Relationship Id="rId21" Type="http://schemas.openxmlformats.org/officeDocument/2006/relationships/oleObject" Target="../embeddings/oleObject34.bin"/><Relationship Id="rId20" Type="http://schemas.openxmlformats.org/officeDocument/2006/relationships/image" Target="../media/image58.wmf"/><Relationship Id="rId2" Type="http://schemas.openxmlformats.org/officeDocument/2006/relationships/oleObject" Target="../embeddings/oleObject25.bin"/><Relationship Id="rId19" Type="http://schemas.openxmlformats.org/officeDocument/2006/relationships/oleObject" Target="../embeddings/oleObject33.bin"/><Relationship Id="rId18" Type="http://schemas.openxmlformats.org/officeDocument/2006/relationships/image" Target="../media/image57.wmf"/><Relationship Id="rId17" Type="http://schemas.openxmlformats.org/officeDocument/2006/relationships/oleObject" Target="../embeddings/oleObject32.bin"/><Relationship Id="rId16" Type="http://schemas.openxmlformats.org/officeDocument/2006/relationships/image" Target="../media/image56.wmf"/><Relationship Id="rId15" Type="http://schemas.openxmlformats.org/officeDocument/2006/relationships/oleObject" Target="../embeddings/oleObject31.bin"/><Relationship Id="rId14" Type="http://schemas.openxmlformats.org/officeDocument/2006/relationships/image" Target="../media/image55.wmf"/><Relationship Id="rId13" Type="http://schemas.openxmlformats.org/officeDocument/2006/relationships/oleObject" Target="../embeddings/oleObject30.bin"/><Relationship Id="rId12" Type="http://schemas.openxmlformats.org/officeDocument/2006/relationships/image" Target="../media/image54.wmf"/><Relationship Id="rId11" Type="http://schemas.openxmlformats.org/officeDocument/2006/relationships/oleObject" Target="../embeddings/oleObject29.bin"/><Relationship Id="rId10" Type="http://schemas.openxmlformats.org/officeDocument/2006/relationships/image" Target="../media/image53.wmf"/><Relationship Id="rId1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83.x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47.bin"/><Relationship Id="rId3" Type="http://schemas.openxmlformats.org/officeDocument/2006/relationships/image" Target="../media/image72.png"/><Relationship Id="rId2" Type="http://schemas.openxmlformats.org/officeDocument/2006/relationships/image" Target="../media/image71.wmf"/><Relationship Id="rId1" Type="http://schemas.openxmlformats.org/officeDocument/2006/relationships/oleObject" Target="../embeddings/oleObject46.bin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5.xml"/><Relationship Id="rId2" Type="http://schemas.openxmlformats.org/officeDocument/2006/relationships/image" Target="../media/image74.png"/><Relationship Id="rId1" Type="http://schemas.openxmlformats.org/officeDocument/2006/relationships/tags" Target="../tags/tag8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75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76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77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8.xml"/><Relationship Id="rId4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10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23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2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wmf"/><Relationship Id="rId3" Type="http://schemas.openxmlformats.org/officeDocument/2006/relationships/oleObject" Target="../embeddings/oleObject2.bin"/><Relationship Id="rId29" Type="http://schemas.openxmlformats.org/officeDocument/2006/relationships/vmlDrawing" Target="../drawings/vmlDrawing2.vml"/><Relationship Id="rId28" Type="http://schemas.openxmlformats.org/officeDocument/2006/relationships/slideLayout" Target="../slideLayouts/slideLayout3.xml"/><Relationship Id="rId27" Type="http://schemas.openxmlformats.org/officeDocument/2006/relationships/tags" Target="../tags/tag79.xml"/><Relationship Id="rId26" Type="http://schemas.openxmlformats.org/officeDocument/2006/relationships/image" Target="../media/image32.wmf"/><Relationship Id="rId25" Type="http://schemas.openxmlformats.org/officeDocument/2006/relationships/oleObject" Target="../embeddings/oleObject13.bin"/><Relationship Id="rId24" Type="http://schemas.openxmlformats.org/officeDocument/2006/relationships/image" Target="../media/image31.wmf"/><Relationship Id="rId23" Type="http://schemas.openxmlformats.org/officeDocument/2006/relationships/oleObject" Target="../embeddings/oleObject12.bin"/><Relationship Id="rId22" Type="http://schemas.openxmlformats.org/officeDocument/2006/relationships/image" Target="../media/image30.wmf"/><Relationship Id="rId21" Type="http://schemas.openxmlformats.org/officeDocument/2006/relationships/oleObject" Target="../embeddings/oleObject11.bin"/><Relationship Id="rId20" Type="http://schemas.openxmlformats.org/officeDocument/2006/relationships/image" Target="../media/image29.wmf"/><Relationship Id="rId2" Type="http://schemas.openxmlformats.org/officeDocument/2006/relationships/image" Target="../media/image20.png"/><Relationship Id="rId19" Type="http://schemas.openxmlformats.org/officeDocument/2006/relationships/oleObject" Target="../embeddings/oleObject10.bin"/><Relationship Id="rId18" Type="http://schemas.openxmlformats.org/officeDocument/2006/relationships/image" Target="../media/image28.wmf"/><Relationship Id="rId17" Type="http://schemas.openxmlformats.org/officeDocument/2006/relationships/oleObject" Target="../embeddings/oleObject9.bin"/><Relationship Id="rId16" Type="http://schemas.openxmlformats.org/officeDocument/2006/relationships/image" Target="../media/image27.wmf"/><Relationship Id="rId15" Type="http://schemas.openxmlformats.org/officeDocument/2006/relationships/oleObject" Target="../embeddings/oleObject8.bin"/><Relationship Id="rId14" Type="http://schemas.openxmlformats.org/officeDocument/2006/relationships/image" Target="../media/image26.wmf"/><Relationship Id="rId13" Type="http://schemas.openxmlformats.org/officeDocument/2006/relationships/oleObject" Target="../embeddings/oleObject7.bin"/><Relationship Id="rId12" Type="http://schemas.openxmlformats.org/officeDocument/2006/relationships/image" Target="../media/image25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24.wmf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.bin"/><Relationship Id="rId8" Type="http://schemas.openxmlformats.org/officeDocument/2006/relationships/image" Target="../media/image35.wmf"/><Relationship Id="rId7" Type="http://schemas.openxmlformats.org/officeDocument/2006/relationships/oleObject" Target="../embeddings/oleObject16.bin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wmf"/><Relationship Id="rId3" Type="http://schemas.openxmlformats.org/officeDocument/2006/relationships/oleObject" Target="../embeddings/oleObject14.bin"/><Relationship Id="rId23" Type="http://schemas.openxmlformats.org/officeDocument/2006/relationships/vmlDrawing" Target="../drawings/vmlDrawing3.v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80.xml"/><Relationship Id="rId20" Type="http://schemas.openxmlformats.org/officeDocument/2006/relationships/image" Target="../media/image41.wmf"/><Relationship Id="rId2" Type="http://schemas.openxmlformats.org/officeDocument/2006/relationships/image" Target="../media/image33.png"/><Relationship Id="rId19" Type="http://schemas.openxmlformats.org/officeDocument/2006/relationships/oleObject" Target="../embeddings/oleObject22.bin"/><Relationship Id="rId18" Type="http://schemas.openxmlformats.org/officeDocument/2006/relationships/image" Target="../media/image40.wmf"/><Relationship Id="rId17" Type="http://schemas.openxmlformats.org/officeDocument/2006/relationships/oleObject" Target="../embeddings/oleObject21.bin"/><Relationship Id="rId16" Type="http://schemas.openxmlformats.org/officeDocument/2006/relationships/image" Target="../media/image39.wmf"/><Relationship Id="rId15" Type="http://schemas.openxmlformats.org/officeDocument/2006/relationships/oleObject" Target="../embeddings/oleObject20.bin"/><Relationship Id="rId14" Type="http://schemas.openxmlformats.org/officeDocument/2006/relationships/image" Target="../media/image38.wmf"/><Relationship Id="rId13" Type="http://schemas.openxmlformats.org/officeDocument/2006/relationships/oleObject" Target="../embeddings/oleObject19.bin"/><Relationship Id="rId12" Type="http://schemas.openxmlformats.org/officeDocument/2006/relationships/image" Target="../media/image37.wmf"/><Relationship Id="rId11" Type="http://schemas.openxmlformats.org/officeDocument/2006/relationships/oleObject" Target="../embeddings/oleObject18.bin"/><Relationship Id="rId10" Type="http://schemas.openxmlformats.org/officeDocument/2006/relationships/image" Target="../media/image36.wmf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4.bin"/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42.wmf"/><Relationship Id="rId2" Type="http://schemas.openxmlformats.org/officeDocument/2006/relationships/oleObject" Target="../embeddings/oleObject23.bin"/><Relationship Id="rId13" Type="http://schemas.openxmlformats.org/officeDocument/2006/relationships/vmlDrawing" Target="../drawings/vmlDrawing4.v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81.xml"/><Relationship Id="rId10" Type="http://schemas.openxmlformats.org/officeDocument/2006/relationships/image" Target="../media/image48.wmf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9087" t="30" r="9854" b="4056"/>
          <a:stretch>
            <a:fillRect/>
          </a:stretch>
        </p:blipFill>
        <p:spPr>
          <a:xfrm>
            <a:off x="0" y="0"/>
            <a:ext cx="12199620" cy="66700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" name="文本框 37"/>
          <p:cNvSpPr txBox="1"/>
          <p:nvPr/>
        </p:nvSpPr>
        <p:spPr>
          <a:xfrm>
            <a:off x="382270" y="2499360"/>
            <a:ext cx="1180973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求下列式子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中的字母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取值范围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302260" y="959485"/>
                <a:ext cx="11809730" cy="7740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p>
                <a:r>
                  <a:rPr lang="en-US" altLang="zh-CN" sz="2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1.</a:t>
                </a:r>
                <a:r>
                  <a:rPr lang="zh-CN" altLang="en-US" sz="2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要使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8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en-US" sz="2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有意义，字母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zh-CN" altLang="en-US" sz="2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取值必须满足什么条件</a:t>
                </a:r>
                <a:r>
                  <a:rPr lang="en-US" altLang="zh-CN" sz="2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?</a:t>
                </a:r>
                <a:endParaRPr lang="en-US" alt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0" y="959485"/>
                <a:ext cx="11809730" cy="77406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/>
          <p:cNvSpPr txBox="1"/>
          <p:nvPr/>
        </p:nvSpPr>
        <p:spPr>
          <a:xfrm>
            <a:off x="9148445" y="959485"/>
            <a:ext cx="162750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①看根号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17" name="对象 1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648903" y="2346326"/>
          <a:ext cx="243459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2" imgW="977900" imgH="381000" progId="Equation.KSEE3">
                  <p:embed/>
                </p:oleObj>
              </mc:Choice>
              <mc:Fallback>
                <p:oleObj name="" r:id="rId2" imgW="977900" imgH="3810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48903" y="2346326"/>
                        <a:ext cx="2434590" cy="94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521450" y="2478406"/>
          <a:ext cx="285115" cy="316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4" imgW="114300" imgH="127000" progId="Equation.KSEE3">
                  <p:embed/>
                </p:oleObj>
              </mc:Choice>
              <mc:Fallback>
                <p:oleObj name="" r:id="rId4" imgW="114300" imgH="1270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21450" y="2478406"/>
                        <a:ext cx="285115" cy="316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93090" y="1669415"/>
          <a:ext cx="2277745" cy="888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6" imgW="914400" imgH="355600" progId="Equation.KSEE3">
                  <p:embed/>
                </p:oleObj>
              </mc:Choice>
              <mc:Fallback>
                <p:oleObj name="" r:id="rId6" imgW="914400" imgH="355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3090" y="1669415"/>
                        <a:ext cx="2277745" cy="888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图片 26"/>
          <p:cNvPicPr>
            <a:picLocks noChangeAspect="1"/>
          </p:cNvPicPr>
          <p:nvPr/>
        </p:nvPicPr>
        <p:blipFill>
          <a:blip r:embed="rId8"/>
          <a:srcRect r="1422" b="54830"/>
          <a:stretch>
            <a:fillRect/>
          </a:stretch>
        </p:blipFill>
        <p:spPr>
          <a:xfrm>
            <a:off x="4445" y="0"/>
            <a:ext cx="12014200" cy="85217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9181465" y="1481455"/>
            <a:ext cx="162750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②看</a:t>
            </a:r>
            <a:r>
              <a:rPr lang="zh-CN" altLang="en-US" sz="28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分母</a:t>
            </a:r>
            <a:endParaRPr lang="zh-CN" altLang="en-US" sz="28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31" name="对象 3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374390" y="1806258"/>
          <a:ext cx="2025015" cy="443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" name="" r:id="rId9" imgW="812800" imgH="177165" progId="Equation.KSEE3">
                  <p:embed/>
                </p:oleObj>
              </mc:Choice>
              <mc:Fallback>
                <p:oleObj name="" r:id="rId9" imgW="812800" imgH="177165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4390" y="1806258"/>
                        <a:ext cx="2025015" cy="443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文本框 32"/>
          <p:cNvSpPr txBox="1"/>
          <p:nvPr/>
        </p:nvSpPr>
        <p:spPr>
          <a:xfrm>
            <a:off x="1863090" y="1434465"/>
            <a:ext cx="315595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000"/>
              <a:t>1</a:t>
            </a:r>
            <a:endParaRPr lang="en-US" altLang="zh-CN" sz="2000"/>
          </a:p>
        </p:txBody>
      </p:sp>
      <p:sp>
        <p:nvSpPr>
          <p:cNvPr id="34" name="文本框 33"/>
          <p:cNvSpPr txBox="1"/>
          <p:nvPr/>
        </p:nvSpPr>
        <p:spPr>
          <a:xfrm>
            <a:off x="1990090" y="2123440"/>
            <a:ext cx="305435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000"/>
              <a:t>1</a:t>
            </a:r>
            <a:endParaRPr lang="en-US" altLang="zh-CN" sz="2000"/>
          </a:p>
        </p:txBody>
      </p:sp>
      <p:sp>
        <p:nvSpPr>
          <p:cNvPr id="35" name="文本框 34"/>
          <p:cNvSpPr txBox="1"/>
          <p:nvPr/>
        </p:nvSpPr>
        <p:spPr>
          <a:xfrm>
            <a:off x="5148580" y="1854200"/>
            <a:ext cx="305435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000"/>
              <a:t>1</a:t>
            </a:r>
            <a:endParaRPr lang="en-US" altLang="zh-CN" sz="2000"/>
          </a:p>
        </p:txBody>
      </p:sp>
      <p:sp>
        <p:nvSpPr>
          <p:cNvPr id="36" name="文本框 35"/>
          <p:cNvSpPr txBox="1"/>
          <p:nvPr/>
        </p:nvSpPr>
        <p:spPr>
          <a:xfrm>
            <a:off x="4408805" y="1854200"/>
            <a:ext cx="1318260" cy="3683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graphicFrame>
        <p:nvGraphicFramePr>
          <p:cNvPr id="39" name="对象 3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13398" y="2978785"/>
          <a:ext cx="2437130" cy="888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" name="" r:id="rId11" imgW="977900" imgH="355600" progId="Equation.KSEE3">
                  <p:embed/>
                </p:oleObj>
              </mc:Choice>
              <mc:Fallback>
                <p:oleObj name="" r:id="rId11" imgW="977900" imgH="355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3398" y="2978785"/>
                        <a:ext cx="2437130" cy="888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对象 4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689668" y="3050540"/>
          <a:ext cx="1393190" cy="888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" name="" r:id="rId13" imgW="558800" imgH="355600" progId="Equation.KSEE3">
                  <p:embed/>
                </p:oleObj>
              </mc:Choice>
              <mc:Fallback>
                <p:oleObj name="" r:id="rId13" imgW="558800" imgH="355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89668" y="3050540"/>
                        <a:ext cx="1393190" cy="888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对象 4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367656" y="3288348"/>
          <a:ext cx="167830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" name="" r:id="rId15" imgW="673100" imgH="165100" progId="Equation.KSEE3">
                  <p:embed/>
                </p:oleObj>
              </mc:Choice>
              <mc:Fallback>
                <p:oleObj name="" r:id="rId15" imgW="673100" imgH="1651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367656" y="3288348"/>
                        <a:ext cx="1678305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文本框 44"/>
          <p:cNvSpPr txBox="1"/>
          <p:nvPr/>
        </p:nvSpPr>
        <p:spPr>
          <a:xfrm>
            <a:off x="382270" y="3917315"/>
            <a:ext cx="1180973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已知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有意义，那么点</a:t>
            </a:r>
            <a:r>
              <a:rPr lang="en-US" altLang="zh-CN" sz="2800" b="1" i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(       )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在第</a:t>
            </a:r>
            <a:r>
              <a:rPr lang="en-US" altLang="zh-CN" sz="2800" b="1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象限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             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46" name="对象 4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633220" y="3710305"/>
          <a:ext cx="795655" cy="942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" name="" r:id="rId17" imgW="342900" imgH="405765" progId="Equation.KSEE3">
                  <p:embed/>
                </p:oleObj>
              </mc:Choice>
              <mc:Fallback>
                <p:oleObj name="" r:id="rId17" imgW="342900" imgH="405765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33220" y="3710305"/>
                        <a:ext cx="795655" cy="942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822315" y="3917315"/>
          <a:ext cx="1002665" cy="50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" name="" r:id="rId19" imgW="431800" imgH="215900" progId="Equation.KSEE3">
                  <p:embed/>
                </p:oleObj>
              </mc:Choice>
              <mc:Fallback>
                <p:oleObj name="" r:id="rId19" imgW="4318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822315" y="3917315"/>
                        <a:ext cx="1002665" cy="502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对象 4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744393" y="3867150"/>
          <a:ext cx="1862455" cy="715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" name="" r:id="rId21" imgW="927100" imgH="355600" progId="Equation.KSEE3">
                  <p:embed/>
                </p:oleObj>
              </mc:Choice>
              <mc:Fallback>
                <p:oleObj name="" r:id="rId21" imgW="927100" imgH="355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744393" y="3867150"/>
                        <a:ext cx="1862455" cy="715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文本框 52"/>
          <p:cNvSpPr txBox="1"/>
          <p:nvPr/>
        </p:nvSpPr>
        <p:spPr>
          <a:xfrm>
            <a:off x="7971155" y="3850640"/>
            <a:ext cx="527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二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385445" y="4577715"/>
            <a:ext cx="1180973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若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，则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800" b="1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.             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56" name="对象 5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260793" y="4599305"/>
          <a:ext cx="2711450" cy="50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" name="" r:id="rId23" imgW="1168400" imgH="215900" progId="Equation.KSEE3">
                  <p:embed/>
                </p:oleObj>
              </mc:Choice>
              <mc:Fallback>
                <p:oleObj name="" r:id="rId23" imgW="11684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260793" y="4599305"/>
                        <a:ext cx="2711450" cy="502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对象 5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770121" y="4542155"/>
          <a:ext cx="1062355" cy="562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" name="" r:id="rId25" imgW="457200" imgH="241300" progId="Equation.KSEE3">
                  <p:embed/>
                </p:oleObj>
              </mc:Choice>
              <mc:Fallback>
                <p:oleObj name="" r:id="rId25" imgW="457200" imgH="2413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770121" y="4542155"/>
                        <a:ext cx="1062355" cy="562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文本框 60"/>
          <p:cNvSpPr txBox="1"/>
          <p:nvPr/>
        </p:nvSpPr>
        <p:spPr>
          <a:xfrm>
            <a:off x="8975090" y="4641850"/>
            <a:ext cx="2231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（</a:t>
            </a:r>
            <a:r>
              <a:rPr lang="zh-CN" altLang="en-US" sz="2400">
                <a:solidFill>
                  <a:srgbClr val="FF0000"/>
                </a:solidFill>
              </a:rPr>
              <a:t>双重非负性）</a:t>
            </a:r>
            <a:endParaRPr lang="zh-CN" altLang="en-US" sz="2400">
              <a:solidFill>
                <a:srgbClr val="FF0000"/>
              </a:solidFill>
            </a:endParaRPr>
          </a:p>
        </p:txBody>
      </p:sp>
      <p:graphicFrame>
        <p:nvGraphicFramePr>
          <p:cNvPr id="62" name="对象 6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130224" y="4567238"/>
          <a:ext cx="974090" cy="503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" name="" r:id="rId27" imgW="419100" imgH="215900" progId="Equation.KSEE3">
                  <p:embed/>
                </p:oleObj>
              </mc:Choice>
              <mc:Fallback>
                <p:oleObj name="" r:id="rId27" imgW="4191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8130224" y="4567238"/>
                        <a:ext cx="974090" cy="503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对象 6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13398" y="5184458"/>
          <a:ext cx="2679065" cy="356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" name="" r:id="rId29" imgW="1333500" imgH="177165" progId="Equation.KSEE3">
                  <p:embed/>
                </p:oleObj>
              </mc:Choice>
              <mc:Fallback>
                <p:oleObj name="" r:id="rId29" imgW="1333500" imgH="177165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13398" y="5184458"/>
                        <a:ext cx="2679065" cy="356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对象 6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374391" y="5207636"/>
          <a:ext cx="1480820" cy="357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" name="" r:id="rId31" imgW="736600" imgH="177165" progId="Equation.KSEE3">
                  <p:embed/>
                </p:oleObj>
              </mc:Choice>
              <mc:Fallback>
                <p:oleObj name="" r:id="rId31" imgW="736600" imgH="177165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374391" y="5207636"/>
                        <a:ext cx="1480820" cy="357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文本框 68"/>
          <p:cNvSpPr txBox="1"/>
          <p:nvPr/>
        </p:nvSpPr>
        <p:spPr>
          <a:xfrm>
            <a:off x="5994400" y="4542155"/>
            <a:ext cx="12172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6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390525" y="5515610"/>
            <a:ext cx="1172210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已知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为实数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且满足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你能求出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的值吗？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72" name="对象 7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59878" y="5609908"/>
          <a:ext cx="73533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" name="" r:id="rId33" imgW="316865" imgH="165100" progId="Equation.KSEE3">
                  <p:embed/>
                </p:oleObj>
              </mc:Choice>
              <mc:Fallback>
                <p:oleObj name="" r:id="rId33" imgW="316865" imgH="1651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59878" y="5609908"/>
                        <a:ext cx="735330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对象 7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629150" y="5515610"/>
          <a:ext cx="3072765" cy="490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" name="" r:id="rId35" imgW="1358900" imgH="215900" progId="Equation.KSEE3">
                  <p:embed/>
                </p:oleObj>
              </mc:Choice>
              <mc:Fallback>
                <p:oleObj name="" r:id="rId35" imgW="13589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4629150" y="5515610"/>
                        <a:ext cx="3072765" cy="490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对象 7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023985" y="5533390"/>
          <a:ext cx="13239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" name="" r:id="rId37" imgW="508000" imgH="177165" progId="Equation.KSEE3">
                  <p:embed/>
                </p:oleObj>
              </mc:Choice>
              <mc:Fallback>
                <p:oleObj name="" r:id="rId37" imgW="508000" imgH="177165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9023985" y="5533390"/>
                        <a:ext cx="1323975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对象 7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88645" y="5923281"/>
          <a:ext cx="2528570" cy="716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" name="" r:id="rId39" imgW="1257300" imgH="355600" progId="Equation.KSEE3">
                  <p:embed/>
                </p:oleObj>
              </mc:Choice>
              <mc:Fallback>
                <p:oleObj name="" r:id="rId39" imgW="1257300" imgH="355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588645" y="5923281"/>
                        <a:ext cx="2528570" cy="716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对象 7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415665" y="5935981"/>
          <a:ext cx="2195830" cy="716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" name="" r:id="rId41" imgW="1091565" imgH="355600" progId="Equation.KSEE3">
                  <p:embed/>
                </p:oleObj>
              </mc:Choice>
              <mc:Fallback>
                <p:oleObj name="" r:id="rId41" imgW="1091565" imgH="355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3415665" y="5935981"/>
                        <a:ext cx="2195830" cy="716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对象 8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702618" y="5920106"/>
          <a:ext cx="2733675" cy="716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" name="" r:id="rId43" imgW="1358900" imgH="355600" progId="Equation.KSEE3">
                  <p:embed/>
                </p:oleObj>
              </mc:Choice>
              <mc:Fallback>
                <p:oleObj name="" r:id="rId43" imgW="1358900" imgH="355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5702618" y="5920106"/>
                        <a:ext cx="2733675" cy="716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4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16" grpId="0" bldLvl="0" animBg="1"/>
      <p:bldP spid="16" grpId="1" animBg="1"/>
      <p:bldP spid="29" grpId="0" bldLvl="0" animBg="1"/>
      <p:bldP spid="29" grpId="1" animBg="1"/>
      <p:bldP spid="33" grpId="0" bldLvl="0" animBg="1"/>
      <p:bldP spid="33" grpId="1" animBg="1"/>
      <p:bldP spid="34" grpId="0" bldLvl="0" animBg="1"/>
      <p:bldP spid="34" grpId="1" animBg="1"/>
      <p:bldP spid="35" grpId="0" bldLvl="0" animBg="1"/>
      <p:bldP spid="35" grpId="1" animBg="1"/>
      <p:bldP spid="36" grpId="0" bldLvl="0" animBg="1"/>
      <p:bldP spid="36" grpId="1" animBg="1"/>
      <p:bldP spid="38" grpId="0"/>
      <p:bldP spid="38" grpId="1"/>
      <p:bldP spid="45" grpId="0"/>
      <p:bldP spid="45" grpId="1"/>
      <p:bldP spid="53" grpId="0"/>
      <p:bldP spid="53" grpId="1"/>
      <p:bldP spid="55" grpId="0"/>
      <p:bldP spid="55" grpId="1"/>
      <p:bldP spid="61" grpId="0"/>
      <p:bldP spid="61" grpId="1"/>
      <p:bldP spid="69" grpId="0"/>
      <p:bldP spid="69" grpId="1"/>
      <p:bldP spid="71" grpId="0"/>
      <p:bldP spid="7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文本框 31"/>
          <p:cNvSpPr txBox="1"/>
          <p:nvPr/>
        </p:nvSpPr>
        <p:spPr>
          <a:xfrm>
            <a:off x="4507230" y="927100"/>
            <a:ext cx="4801235" cy="1260475"/>
          </a:xfrm>
          <a:prstGeom prst="rect">
            <a:avLst/>
          </a:prstGeom>
          <a:solidFill>
            <a:srgbClr val="006BC5"/>
          </a:solidFill>
        </p:spPr>
        <p:txBody>
          <a:bodyPr wrap="square" rtlCol="0">
            <a:spAutoFit/>
          </a:bodyPr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400" b="1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二次根式</a:t>
            </a:r>
            <a:endParaRPr lang="zh-CN" altLang="en-US" sz="2400" b="1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400" b="1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25550" y="1188720"/>
            <a:ext cx="2178050" cy="783590"/>
          </a:xfrm>
          <a:prstGeom prst="rect">
            <a:avLst/>
          </a:prstGeom>
          <a:solidFill>
            <a:srgbClr val="006BC5"/>
          </a:solidFill>
        </p:spPr>
        <p:txBody>
          <a:bodyPr wrap="square" rtlCol="0">
            <a:spAutoFit/>
          </a:bodyPr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一个概念</a:t>
            </a:r>
            <a:endParaRPr lang="zh-CN" altLang="en-US" sz="3600" b="1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19" name="对象 1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26785" y="1259841"/>
          <a:ext cx="1457325" cy="570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1" imgW="584200" imgH="228600" progId="Equation.KSEE3">
                  <p:embed/>
                </p:oleObj>
              </mc:Choice>
              <mc:Fallback>
                <p:oleObj name="" r:id="rId1" imgW="584200" imgH="228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26785" y="1259841"/>
                        <a:ext cx="1457325" cy="570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" y="0"/>
            <a:ext cx="12235815" cy="842010"/>
          </a:xfrm>
          <a:prstGeom prst="rect">
            <a:avLst/>
          </a:prstGeom>
        </p:spPr>
      </p:pic>
      <p:sp>
        <p:nvSpPr>
          <p:cNvPr id="30" name="左大括号 29"/>
          <p:cNvSpPr/>
          <p:nvPr/>
        </p:nvSpPr>
        <p:spPr>
          <a:xfrm>
            <a:off x="728980" y="1502410"/>
            <a:ext cx="193040" cy="4636770"/>
          </a:xfrm>
          <a:prstGeom prst="leftBrac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左大括号 30"/>
          <p:cNvSpPr/>
          <p:nvPr/>
        </p:nvSpPr>
        <p:spPr>
          <a:xfrm>
            <a:off x="3696970" y="1031240"/>
            <a:ext cx="212725" cy="1136650"/>
          </a:xfrm>
          <a:prstGeom prst="leftBrac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1225550" y="3474085"/>
            <a:ext cx="2178050" cy="783590"/>
          </a:xfrm>
          <a:prstGeom prst="rect">
            <a:avLst/>
          </a:prstGeom>
          <a:solidFill>
            <a:srgbClr val="006BC5"/>
          </a:solidFill>
        </p:spPr>
        <p:txBody>
          <a:bodyPr wrap="square" rtlCol="0">
            <a:spAutoFit/>
          </a:bodyPr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两个</a:t>
            </a:r>
            <a:r>
              <a:rPr lang="zh-CN" altLang="en-US" sz="36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题型</a:t>
            </a:r>
            <a:endParaRPr lang="zh-CN" altLang="en-US" sz="3600" b="1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4" name="左大括号 33"/>
          <p:cNvSpPr/>
          <p:nvPr/>
        </p:nvSpPr>
        <p:spPr>
          <a:xfrm>
            <a:off x="3690620" y="3339465"/>
            <a:ext cx="212725" cy="1136650"/>
          </a:xfrm>
          <a:prstGeom prst="leftBrac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4510405" y="3035300"/>
            <a:ext cx="6088380" cy="1630045"/>
          </a:xfrm>
          <a:prstGeom prst="rect">
            <a:avLst/>
          </a:prstGeom>
          <a:solidFill>
            <a:srgbClr val="006BC5"/>
          </a:solidFill>
        </p:spPr>
        <p:txBody>
          <a:bodyPr wrap="square" rtlCol="0">
            <a:spAutoFit/>
          </a:bodyPr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400" b="1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求代数式所含字母的取值</a:t>
            </a:r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范围</a:t>
            </a:r>
            <a:endParaRPr lang="zh-CN" altLang="en-US" sz="2800" b="1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求二次根式的值</a:t>
            </a:r>
            <a:endParaRPr lang="zh-CN" altLang="en-US" sz="2800" b="1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000" b="1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228725" y="5487035"/>
            <a:ext cx="2178050" cy="783590"/>
          </a:xfrm>
          <a:prstGeom prst="rect">
            <a:avLst/>
          </a:prstGeom>
          <a:solidFill>
            <a:srgbClr val="006BC5"/>
          </a:solidFill>
        </p:spPr>
        <p:txBody>
          <a:bodyPr wrap="square" rtlCol="0">
            <a:spAutoFit/>
          </a:bodyPr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三个</a:t>
            </a:r>
            <a:r>
              <a:rPr lang="zh-CN" altLang="en-US" sz="36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注意</a:t>
            </a:r>
            <a:endParaRPr lang="zh-CN" altLang="en-US" sz="3600" b="1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7" name="左大括号 36"/>
          <p:cNvSpPr/>
          <p:nvPr/>
        </p:nvSpPr>
        <p:spPr>
          <a:xfrm>
            <a:off x="3693795" y="5352415"/>
            <a:ext cx="212725" cy="1136650"/>
          </a:xfrm>
          <a:prstGeom prst="leftBrac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4510405" y="5055870"/>
            <a:ext cx="6855460" cy="1730375"/>
          </a:xfrm>
          <a:prstGeom prst="rect">
            <a:avLst/>
          </a:prstGeom>
          <a:solidFill>
            <a:srgbClr val="006BC5"/>
          </a:solidFill>
        </p:spPr>
        <p:txBody>
          <a:bodyPr wrap="square" rtlCol="0">
            <a:spAutoFit/>
          </a:bodyPr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900" b="1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二次根式的双重非负性</a:t>
            </a:r>
            <a:endParaRPr lang="zh-CN" altLang="en-US" sz="2800" b="1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看根号（被开方数</a:t>
            </a:r>
            <a:r>
              <a:rPr lang="en-US" altLang="zh-CN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≥0</a:t>
            </a:r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zh-CN" altLang="en-US" sz="2800" b="1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看分母（分母</a:t>
            </a:r>
            <a:r>
              <a:rPr lang="en-US" altLang="zh-CN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≠0</a:t>
            </a:r>
            <a:r>
              <a:rPr lang="zh-CN" altLang="en-US" sz="28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zh-CN" altLang="en-US" sz="2800" b="1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 b="1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39" name="对象 3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634730" y="5235576"/>
          <a:ext cx="2440305" cy="570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" name="" r:id="rId4" imgW="977900" imgH="228600" progId="Equation.KSEE3">
                  <p:embed/>
                </p:oleObj>
              </mc:Choice>
              <mc:Fallback>
                <p:oleObj name="" r:id="rId4" imgW="977900" imgH="228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34730" y="5235576"/>
                        <a:ext cx="2440305" cy="570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16" grpId="0" bldLvl="0" animBg="1"/>
      <p:bldP spid="16" grpId="1" animBg="1"/>
      <p:bldP spid="31" grpId="0" bldLvl="0" animBg="1"/>
      <p:bldP spid="31" grpId="1" animBg="1"/>
      <p:bldP spid="32" grpId="0" bldLvl="0" animBg="1"/>
      <p:bldP spid="32" grpId="1" animBg="1"/>
      <p:bldP spid="33" grpId="0" bldLvl="0" animBg="1"/>
      <p:bldP spid="33" grpId="1" animBg="1"/>
      <p:bldP spid="34" grpId="0" bldLvl="0" animBg="1"/>
      <p:bldP spid="34" grpId="1" animBg="1"/>
      <p:bldP spid="35" grpId="0" bldLvl="0" animBg="1"/>
      <p:bldP spid="35" grpId="1" animBg="1"/>
      <p:bldP spid="36" grpId="0" bldLvl="0" animBg="1"/>
      <p:bldP spid="36" grpId="1" animBg="1"/>
      <p:bldP spid="37" grpId="0" bldLvl="0" animBg="1"/>
      <p:bldP spid="37" grpId="1" animBg="1"/>
      <p:bldP spid="38" grpId="0" bldLvl="0" animBg="1"/>
      <p:bldP spid="3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" name="图片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2468"/>
          <a:stretch>
            <a:fillRect/>
          </a:stretch>
        </p:blipFill>
        <p:spPr>
          <a:xfrm>
            <a:off x="0" y="0"/>
            <a:ext cx="12187555" cy="52190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9022" t="69" r="9101" b="76527"/>
          <a:stretch>
            <a:fillRect/>
          </a:stretch>
        </p:blipFill>
        <p:spPr>
          <a:xfrm>
            <a:off x="0" y="0"/>
            <a:ext cx="12195175" cy="16109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rcRect l="16219" t="22768" r="57930" b="63396"/>
          <a:stretch>
            <a:fillRect/>
          </a:stretch>
        </p:blipFill>
        <p:spPr>
          <a:xfrm>
            <a:off x="1114425" y="1475105"/>
            <a:ext cx="3827780" cy="9467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rcRect l="16871" t="38191" r="57261" b="47675"/>
          <a:stretch>
            <a:fillRect/>
          </a:stretch>
        </p:blipFill>
        <p:spPr>
          <a:xfrm>
            <a:off x="1181100" y="2421890"/>
            <a:ext cx="3830320" cy="9671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rcRect l="48280" t="52751" r="40274" b="33672"/>
          <a:stretch>
            <a:fillRect/>
          </a:stretch>
        </p:blipFill>
        <p:spPr>
          <a:xfrm>
            <a:off x="5743575" y="3145155"/>
            <a:ext cx="1694815" cy="9290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"/>
          <a:srcRect l="9181" t="56166" r="50502" b="33820"/>
          <a:stretch>
            <a:fillRect/>
          </a:stretch>
        </p:blipFill>
        <p:spPr>
          <a:xfrm>
            <a:off x="0" y="3388995"/>
            <a:ext cx="5969635" cy="6851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"/>
          <a:srcRect l="41607" t="22768" r="42954" b="59674"/>
          <a:stretch>
            <a:fillRect/>
          </a:stretch>
        </p:blipFill>
        <p:spPr>
          <a:xfrm>
            <a:off x="4532630" y="1475105"/>
            <a:ext cx="2286000" cy="12014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"/>
          <a:srcRect l="42211" t="38191" r="40043" b="47240"/>
          <a:stretch>
            <a:fillRect/>
          </a:stretch>
        </p:blipFill>
        <p:spPr>
          <a:xfrm>
            <a:off x="5001895" y="2382520"/>
            <a:ext cx="2627630" cy="9969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rcRect l="9889" t="67944" r="16162" b="19944"/>
          <a:stretch>
            <a:fillRect/>
          </a:stretch>
        </p:blipFill>
        <p:spPr>
          <a:xfrm>
            <a:off x="1171575" y="4311015"/>
            <a:ext cx="9126220" cy="8305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"/>
          <a:srcRect l="60236" t="66950" r="23399" b="19102"/>
          <a:stretch>
            <a:fillRect/>
          </a:stretch>
        </p:blipFill>
        <p:spPr>
          <a:xfrm>
            <a:off x="7550785" y="4320540"/>
            <a:ext cx="2423160" cy="95440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789" t="-9" r="376" b="28006"/>
          <a:stretch>
            <a:fillRect/>
          </a:stretch>
        </p:blipFill>
        <p:spPr>
          <a:xfrm>
            <a:off x="-3175" y="0"/>
            <a:ext cx="12195175" cy="49333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13380" t="31950" r="64507" b="30962"/>
          <a:stretch>
            <a:fillRect/>
          </a:stretch>
        </p:blipFill>
        <p:spPr>
          <a:xfrm>
            <a:off x="1670050" y="2195830"/>
            <a:ext cx="2696210" cy="25488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35736" t="31555" r="24678" b="59866"/>
          <a:stretch>
            <a:fillRect/>
          </a:stretch>
        </p:blipFill>
        <p:spPr>
          <a:xfrm>
            <a:off x="4385310" y="2159635"/>
            <a:ext cx="4826000" cy="5943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74931" t="30400" r="12089" b="59307"/>
          <a:stretch>
            <a:fillRect/>
          </a:stretch>
        </p:blipFill>
        <p:spPr>
          <a:xfrm>
            <a:off x="9182735" y="2080260"/>
            <a:ext cx="1582420" cy="7131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35736" t="40858" r="24678" b="50563"/>
          <a:stretch>
            <a:fillRect/>
          </a:stretch>
        </p:blipFill>
        <p:spPr>
          <a:xfrm>
            <a:off x="4394835" y="2795270"/>
            <a:ext cx="4826000" cy="5943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l="75228" t="40226" r="11708" b="50325"/>
          <a:stretch>
            <a:fillRect/>
          </a:stretch>
        </p:blipFill>
        <p:spPr>
          <a:xfrm>
            <a:off x="9250680" y="2754630"/>
            <a:ext cx="1592580" cy="6546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l="12953" t="32618" r="64691" b="31013"/>
          <a:stretch>
            <a:fillRect/>
          </a:stretch>
        </p:blipFill>
        <p:spPr>
          <a:xfrm>
            <a:off x="1639570" y="2218055"/>
            <a:ext cx="2725420" cy="25196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l="35736" t="49684" r="19725" b="41572"/>
          <a:stretch>
            <a:fillRect/>
          </a:stretch>
        </p:blipFill>
        <p:spPr>
          <a:xfrm>
            <a:off x="4417060" y="3438525"/>
            <a:ext cx="5429885" cy="6057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 l="80286" t="48759" r="7328" b="41443"/>
          <a:stretch>
            <a:fillRect/>
          </a:stretch>
        </p:blipFill>
        <p:spPr>
          <a:xfrm>
            <a:off x="9848215" y="3383915"/>
            <a:ext cx="1510030" cy="6788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l="2645" t="71453" r="13584" b="13387"/>
          <a:stretch>
            <a:fillRect/>
          </a:stretch>
        </p:blipFill>
        <p:spPr>
          <a:xfrm>
            <a:off x="373380" y="4908550"/>
            <a:ext cx="10212705" cy="10502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rcRect l="57272" t="77215" r="33486" b="13998"/>
          <a:stretch>
            <a:fillRect/>
          </a:stretch>
        </p:blipFill>
        <p:spPr>
          <a:xfrm>
            <a:off x="7152640" y="5305425"/>
            <a:ext cx="1127125" cy="6102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351" r="-211" b="45636"/>
          <a:stretch>
            <a:fillRect/>
          </a:stretch>
        </p:blipFill>
        <p:spPr>
          <a:xfrm>
            <a:off x="0" y="0"/>
            <a:ext cx="12308840" cy="37141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l="351" t="57487" r="20081" b="18468"/>
          <a:stretch>
            <a:fillRect/>
          </a:stretch>
        </p:blipFill>
        <p:spPr>
          <a:xfrm>
            <a:off x="12700" y="3940175"/>
            <a:ext cx="9807575" cy="16427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46956" t="58189" r="42784" b="33404"/>
          <a:stretch>
            <a:fillRect/>
          </a:stretch>
        </p:blipFill>
        <p:spPr>
          <a:xfrm>
            <a:off x="5881370" y="4038600"/>
            <a:ext cx="1230630" cy="5765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l="62261" t="70948" r="29755" b="22071"/>
          <a:stretch>
            <a:fillRect/>
          </a:stretch>
        </p:blipFill>
        <p:spPr>
          <a:xfrm>
            <a:off x="7717155" y="4913630"/>
            <a:ext cx="957580" cy="4787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74476"/>
          <a:stretch>
            <a:fillRect/>
          </a:stretch>
        </p:blipFill>
        <p:spPr>
          <a:xfrm>
            <a:off x="0" y="0"/>
            <a:ext cx="12192000" cy="17710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-78" t="24920" r="49120" b="67951"/>
          <a:stretch>
            <a:fillRect/>
          </a:stretch>
        </p:blipFill>
        <p:spPr>
          <a:xfrm>
            <a:off x="-15875" y="1732280"/>
            <a:ext cx="6212840" cy="4946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50375" t="24920" b="67703"/>
          <a:stretch>
            <a:fillRect/>
          </a:stretch>
        </p:blipFill>
        <p:spPr>
          <a:xfrm>
            <a:off x="6167120" y="1764030"/>
            <a:ext cx="6050280" cy="511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11166" r="723" b="56292"/>
          <a:stretch>
            <a:fillRect/>
          </a:stretch>
        </p:blipFill>
        <p:spPr>
          <a:xfrm>
            <a:off x="155575" y="770255"/>
            <a:ext cx="12036425" cy="22301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25228" t="29699" r="58937" b="50135"/>
          <a:stretch>
            <a:fillRect/>
          </a:stretch>
        </p:blipFill>
        <p:spPr>
          <a:xfrm>
            <a:off x="3106420" y="2021205"/>
            <a:ext cx="1929130" cy="13754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l="26077" t="34261" r="33769" b="51398"/>
          <a:stretch>
            <a:fillRect/>
          </a:stretch>
        </p:blipFill>
        <p:spPr>
          <a:xfrm>
            <a:off x="3255010" y="2374900"/>
            <a:ext cx="5039995" cy="10128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rcRect l="24285" t="45317" r="37587" b="41875"/>
          <a:stretch>
            <a:fillRect/>
          </a:stretch>
        </p:blipFill>
        <p:spPr>
          <a:xfrm>
            <a:off x="2976880" y="3206115"/>
            <a:ext cx="4573905" cy="8718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rcRect l="8938" t="28099" r="8882" b="42856"/>
          <a:stretch>
            <a:fillRect/>
          </a:stretch>
        </p:blipFill>
        <p:spPr>
          <a:xfrm>
            <a:off x="8890" y="1999615"/>
            <a:ext cx="12208510" cy="1993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rcRect l="8938" t="55294" r="8882" b="30119"/>
          <a:stretch>
            <a:fillRect/>
          </a:stretch>
        </p:blipFill>
        <p:spPr>
          <a:xfrm>
            <a:off x="0" y="3583940"/>
            <a:ext cx="12208510" cy="10013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 l="19474" t="69890" r="55208" b="23875"/>
          <a:stretch>
            <a:fillRect/>
          </a:stretch>
        </p:blipFill>
        <p:spPr>
          <a:xfrm>
            <a:off x="1548765" y="4624705"/>
            <a:ext cx="3761105" cy="4279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rcRect l="46023" t="69890" r="31480" b="24245"/>
          <a:stretch>
            <a:fillRect/>
          </a:stretch>
        </p:blipFill>
        <p:spPr>
          <a:xfrm>
            <a:off x="5492750" y="4661535"/>
            <a:ext cx="3342005" cy="4025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rcRect l="68627" t="69890" r="23094" b="23736"/>
          <a:stretch>
            <a:fillRect/>
          </a:stretch>
        </p:blipFill>
        <p:spPr>
          <a:xfrm>
            <a:off x="8862060" y="4626610"/>
            <a:ext cx="1229995" cy="43751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rcRect l="19474" t="76791" r="31433" b="15781"/>
          <a:stretch>
            <a:fillRect/>
          </a:stretch>
        </p:blipFill>
        <p:spPr>
          <a:xfrm>
            <a:off x="1551305" y="5118735"/>
            <a:ext cx="7292975" cy="50990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rcRect l="13019" t="83285" r="29963" b="9675"/>
          <a:stretch>
            <a:fillRect/>
          </a:stretch>
        </p:blipFill>
        <p:spPr>
          <a:xfrm>
            <a:off x="592455" y="5564505"/>
            <a:ext cx="8470265" cy="48323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rcRect l="1949" t="90208" r="563" b="1701"/>
          <a:stretch>
            <a:fillRect/>
          </a:stretch>
        </p:blipFill>
        <p:spPr>
          <a:xfrm>
            <a:off x="317500" y="6096635"/>
            <a:ext cx="11876405" cy="55562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占位符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769870" y="3851275"/>
                <a:ext cx="1449070" cy="73533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2800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≥0</a:t>
                </a:r>
                <a:r>
                  <a:rPr lang="en-US" altLang="zh-CN" sz="2800">
                    <a:sym typeface="+mn-ea"/>
                  </a:rPr>
                  <a:t>.</a:t>
                </a:r>
                <a:endParaRPr lang="en-US" altLang="zh-CN" sz="2800"/>
              </a:p>
            </p:txBody>
          </p:sp>
        </mc:Choice>
        <mc:Fallback>
          <p:sp>
            <p:nvSpPr>
              <p:cNvPr id="3" name="文本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769870" y="3851275"/>
                <a:ext cx="1449070" cy="73533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88908"/>
          <a:stretch>
            <a:fillRect/>
          </a:stretch>
        </p:blipFill>
        <p:spPr>
          <a:xfrm>
            <a:off x="0" y="0"/>
            <a:ext cx="12192000" cy="7696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46070" y="992505"/>
            <a:ext cx="5647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二次根式概念包含的内容：</a:t>
            </a:r>
            <a:endParaRPr lang="zh-CN" altLang="en-US" sz="3200"/>
          </a:p>
        </p:txBody>
      </p:sp>
      <p:sp>
        <p:nvSpPr>
          <p:cNvPr id="6" name="文本框 5"/>
          <p:cNvSpPr txBox="1"/>
          <p:nvPr/>
        </p:nvSpPr>
        <p:spPr>
          <a:xfrm>
            <a:off x="1582420" y="1884045"/>
            <a:ext cx="5647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1.</a:t>
            </a:r>
            <a:r>
              <a:rPr lang="zh-CN" altLang="en-US" sz="2800"/>
              <a:t>必需含有二次根号</a:t>
            </a:r>
            <a:r>
              <a:rPr lang="en-US" altLang="zh-CN" sz="2800"/>
              <a:t>“     ”.</a:t>
            </a:r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1582420" y="2553970"/>
            <a:ext cx="5647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2.</a:t>
            </a:r>
            <a:r>
              <a:rPr lang="zh-CN" altLang="en-US" sz="2800"/>
              <a:t>被开方数</a:t>
            </a:r>
            <a:r>
              <a:rPr lang="en-US" altLang="zh-CN" sz="2800"/>
              <a:t>a≥0.</a:t>
            </a:r>
            <a:endParaRPr lang="en-US" altLang="zh-CN" sz="2800"/>
          </a:p>
        </p:txBody>
      </p:sp>
      <p:sp>
        <p:nvSpPr>
          <p:cNvPr id="8" name="文本框 7"/>
          <p:cNvSpPr txBox="1"/>
          <p:nvPr/>
        </p:nvSpPr>
        <p:spPr>
          <a:xfrm>
            <a:off x="1576070" y="3271520"/>
            <a:ext cx="7239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3.a</a:t>
            </a:r>
            <a:r>
              <a:rPr lang="zh-CN" altLang="en-US" sz="2800"/>
              <a:t>可以是数，也可以是含有字母的式子</a:t>
            </a:r>
            <a:r>
              <a:rPr lang="en-US" altLang="zh-CN" sz="2800"/>
              <a:t>.</a:t>
            </a:r>
            <a:endParaRPr lang="en-US" altLang="zh-CN" sz="2800"/>
          </a:p>
        </p:txBody>
      </p:sp>
      <p:sp>
        <p:nvSpPr>
          <p:cNvPr id="9" name="文本框 8"/>
          <p:cNvSpPr txBox="1"/>
          <p:nvPr/>
        </p:nvSpPr>
        <p:spPr>
          <a:xfrm>
            <a:off x="1582420" y="3938905"/>
            <a:ext cx="13773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4.a≥0</a:t>
            </a:r>
            <a:r>
              <a:rPr lang="zh-CN" altLang="en-US" sz="2800"/>
              <a:t>，</a:t>
            </a:r>
            <a:endParaRPr lang="en-US" altLang="zh-CN" sz="2800"/>
          </a:p>
        </p:txBody>
      </p:sp>
      <p:sp>
        <p:nvSpPr>
          <p:cNvPr id="10" name="文本框 9"/>
          <p:cNvSpPr txBox="1"/>
          <p:nvPr/>
        </p:nvSpPr>
        <p:spPr>
          <a:xfrm>
            <a:off x="4295140" y="3948430"/>
            <a:ext cx="25590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（双重非负性）</a:t>
            </a:r>
            <a:endParaRPr lang="zh-CN" altLang="en-US" sz="2800">
              <a:solidFill>
                <a:srgbClr val="FF0000"/>
              </a:solidFill>
            </a:endParaRPr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011420" y="1946275"/>
          <a:ext cx="368300" cy="412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215900" imgH="241300" progId="Equation.KSEE3">
                  <p:embed/>
                </p:oleObj>
              </mc:Choice>
              <mc:Fallback>
                <p:oleObj name="" r:id="rId3" imgW="215900" imgH="2413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11420" y="1946275"/>
                        <a:ext cx="368300" cy="412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-5" b="86620"/>
          <a:stretch>
            <a:fillRect/>
          </a:stretch>
        </p:blipFill>
        <p:spPr>
          <a:xfrm>
            <a:off x="1905" y="9525"/>
            <a:ext cx="12190095" cy="9175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6385" y="852170"/>
            <a:ext cx="7287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例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求代数式中的字母的取值范围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-1" y="1315720"/>
                <a:ext cx="12741965" cy="969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(1)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𝒂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𝟏</m:t>
                        </m:r>
                      </m:e>
                    </m:rad>
                    <m:r>
                      <a:rPr lang="en-US" altLang="zh-CN" sz="28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           </m:t>
                    </m:r>
                    <m:r>
                      <a:rPr lang="en-US" altLang="zh-CN" sz="2800" b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rPr>
                      <m:t>(</m:t>
                    </m:r>
                    <m:r>
                      <a:rPr lang="en-US" altLang="zh-CN" sz="2800" b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rPr>
                      <m:t>𝟐</m:t>
                    </m:r>
                    <m:r>
                      <a:rPr lang="en-US" altLang="zh-CN" sz="2800" b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rPr>
                      <m:t>)</m:t>
                    </m:r>
                    <m:rad>
                      <m:radPr>
                        <m:degHide m:val="on"/>
                        <m:ctrlPr>
                          <a:rPr lang="en-US" altLang="zh-CN" sz="28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8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     (3)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8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    (4)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</m:rad>
                    <m:r>
                      <a:rPr lang="en-US" altLang="zh-CN" sz="28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altLang="zh-CN" sz="28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𝟑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endParaRPr lang="en-US" altLang="zh-CN" sz="28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315720"/>
                <a:ext cx="12741965" cy="969176"/>
              </a:xfrm>
              <a:prstGeom prst="rect">
                <a:avLst/>
              </a:prstGeom>
              <a:blipFill rotWithShape="1">
                <a:blip r:embed="rId2"/>
                <a:stretch>
                  <a:fillRect b="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93980" y="3192780"/>
            <a:ext cx="3409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）分析：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75280" y="3239770"/>
            <a:ext cx="1414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①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看根号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4289425" y="3343910"/>
            <a:ext cx="625475" cy="2336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897505" y="3766820"/>
            <a:ext cx="1414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②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看分母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4292600" y="3861435"/>
            <a:ext cx="625475" cy="2336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982460" y="3344545"/>
            <a:ext cx="523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⟹</a:t>
            </a:r>
            <a:endParaRPr lang="en-US" altLang="zh-CN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右箭头 5"/>
          <p:cNvSpPr/>
          <p:nvPr/>
        </p:nvSpPr>
        <p:spPr>
          <a:xfrm rot="2100000">
            <a:off x="7482205" y="2366010"/>
            <a:ext cx="508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992745" y="2294255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变式：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19723" y="2383473"/>
          <a:ext cx="438912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1511300" imgH="203200" progId="Equation.KSEE3">
                  <p:embed/>
                </p:oleObj>
              </mc:Choice>
              <mc:Fallback>
                <p:oleObj name="" r:id="rId3" imgW="1511300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723" y="2383473"/>
                        <a:ext cx="4389120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216843" y="3793808"/>
          <a:ext cx="1220470" cy="36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5" imgW="558800" imgH="165100" progId="Equation.KSEE3">
                  <p:embed/>
                </p:oleObj>
              </mc:Choice>
              <mc:Fallback>
                <p:oleObj name="" r:id="rId5" imgW="558800" imgH="1651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16843" y="3793808"/>
                        <a:ext cx="1220470" cy="360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248275" y="2990215"/>
          <a:ext cx="1247775" cy="776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7" imgW="571500" imgH="355600" progId="Equation.KSEE3">
                  <p:embed/>
                </p:oleObj>
              </mc:Choice>
              <mc:Fallback>
                <p:oleObj name="" r:id="rId7" imgW="571500" imgH="3556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48275" y="2990215"/>
                        <a:ext cx="1247775" cy="776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804785" y="3433128"/>
          <a:ext cx="1191895" cy="36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" name="" r:id="rId9" imgW="545465" imgH="165100" progId="Equation.KSEE3">
                  <p:embed/>
                </p:oleObj>
              </mc:Choice>
              <mc:Fallback>
                <p:oleObj name="" r:id="rId9" imgW="545465" imgH="1651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04785" y="3433128"/>
                        <a:ext cx="1191895" cy="360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39725" y="4169411"/>
          <a:ext cx="9220835" cy="664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1" imgW="3175000" imgH="228600" progId="Equation.KSEE3">
                  <p:embed/>
                </p:oleObj>
              </mc:Choice>
              <mc:Fallback>
                <p:oleObj name="" r:id="rId11" imgW="3175000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9725" y="4169411"/>
                        <a:ext cx="9220835" cy="664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826500" y="2189480"/>
          <a:ext cx="2185670" cy="659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" name="" r:id="rId13" imgW="800100" imgH="241300" progId="Equation.KSEE3">
                  <p:embed/>
                </p:oleObj>
              </mc:Choice>
              <mc:Fallback>
                <p:oleObj name="" r:id="rId13" imgW="800100" imgH="2413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826500" y="2189480"/>
                        <a:ext cx="2185670" cy="659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文本框 37"/>
          <p:cNvSpPr txBox="1"/>
          <p:nvPr/>
        </p:nvSpPr>
        <p:spPr>
          <a:xfrm>
            <a:off x="394335" y="2821305"/>
            <a:ext cx="11066780" cy="1476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graphicFrame>
        <p:nvGraphicFramePr>
          <p:cNvPr id="28" name="对象 2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54330" y="2821940"/>
          <a:ext cx="3276600" cy="1493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" name="" r:id="rId15" imgW="1143000" imgH="520700" progId="Equation.KSEE3">
                  <p:embed/>
                </p:oleObj>
              </mc:Choice>
              <mc:Fallback>
                <p:oleObj name="" r:id="rId15" imgW="1143000" imgH="5207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54330" y="2821940"/>
                        <a:ext cx="3276600" cy="1493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010025" y="3095625"/>
          <a:ext cx="297243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" name="" r:id="rId17" imgW="1117600" imgH="355600" progId="Equation.KSEE3">
                  <p:embed/>
                </p:oleObj>
              </mc:Choice>
              <mc:Fallback>
                <p:oleObj name="" r:id="rId17" imgW="1117600" imgH="3556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010025" y="3095625"/>
                        <a:ext cx="2972435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361238" y="2794953"/>
          <a:ext cx="222059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" name="" r:id="rId19" imgW="812800" imgH="203200" progId="Equation.KSEE3">
                  <p:embed/>
                </p:oleObj>
              </mc:Choice>
              <mc:Fallback>
                <p:oleObj name="" r:id="rId19" imgW="812800" imgH="2032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361238" y="2794953"/>
                        <a:ext cx="2220595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对象 4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581833" y="2782888"/>
          <a:ext cx="253301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" name="" r:id="rId21" imgW="927100" imgH="203200" progId="Equation.KSEE3">
                  <p:embed/>
                </p:oleObj>
              </mc:Choice>
              <mc:Fallback>
                <p:oleObj name="" r:id="rId21" imgW="927100" imgH="2032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581833" y="2782888"/>
                        <a:ext cx="2533015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文本框 42"/>
          <p:cNvSpPr txBox="1"/>
          <p:nvPr/>
        </p:nvSpPr>
        <p:spPr>
          <a:xfrm>
            <a:off x="7219315" y="2145030"/>
            <a:ext cx="4972685" cy="1198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graphicFrame>
        <p:nvGraphicFramePr>
          <p:cNvPr id="44" name="对象 4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22898" y="4728528"/>
          <a:ext cx="4660265" cy="1020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" name="" r:id="rId23" imgW="1625600" imgH="355600" progId="Equation.KSEE3">
                  <p:embed/>
                </p:oleObj>
              </mc:Choice>
              <mc:Fallback>
                <p:oleObj name="" r:id="rId23" imgW="1625600" imgH="3556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22898" y="4728528"/>
                        <a:ext cx="4660265" cy="1020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对象 4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333048" y="5010150"/>
          <a:ext cx="1790700" cy="439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" name="" r:id="rId25" imgW="673100" imgH="165100" progId="Equation.KSEE3">
                  <p:embed/>
                </p:oleObj>
              </mc:Choice>
              <mc:Fallback>
                <p:oleObj name="" r:id="rId25" imgW="673100" imgH="1651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333048" y="5010150"/>
                        <a:ext cx="1790700" cy="439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文本框 47"/>
          <p:cNvSpPr txBox="1"/>
          <p:nvPr/>
        </p:nvSpPr>
        <p:spPr>
          <a:xfrm>
            <a:off x="1359535" y="5671820"/>
            <a:ext cx="7181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求代数式中字母的取值范围的方法步骤：</a:t>
            </a:r>
            <a:endParaRPr lang="zh-CN" altLang="en-US" sz="2400"/>
          </a:p>
        </p:txBody>
      </p:sp>
      <p:sp>
        <p:nvSpPr>
          <p:cNvPr id="49" name="文本框 48"/>
          <p:cNvSpPr txBox="1"/>
          <p:nvPr/>
        </p:nvSpPr>
        <p:spPr>
          <a:xfrm>
            <a:off x="1125855" y="6250940"/>
            <a:ext cx="46767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Calibri" panose="020F0502020204030204" charset="0"/>
              </a:rPr>
              <a:t>①看根号（被开方数大于等于零）</a:t>
            </a:r>
            <a:endParaRPr lang="zh-CN" altLang="en-US" sz="2400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869305" y="6274435"/>
            <a:ext cx="46767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Calibri" panose="020F0502020204030204" charset="0"/>
              </a:rPr>
              <a:t>②看分母（分母</a:t>
            </a:r>
            <a:r>
              <a:rPr lang="zh-CN" altLang="en-US" sz="2400">
                <a:solidFill>
                  <a:srgbClr val="FF0000"/>
                </a:solidFill>
                <a:latin typeface="Calibri" panose="020F0502020204030204" charset="0"/>
              </a:rPr>
              <a:t>不为零）</a:t>
            </a:r>
            <a:endParaRPr lang="zh-CN" altLang="en-US" sz="2400">
              <a:solidFill>
                <a:srgbClr val="FF0000"/>
              </a:solidFill>
              <a:latin typeface="Calibri" panose="020F0502020204030204" charset="0"/>
            </a:endParaRPr>
          </a:p>
        </p:txBody>
      </p:sp>
    </p:spTree>
    <p:custDataLst>
      <p:tags r:id="rId2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 bldLvl="0" animBg="1" uiExpand="1"/>
      <p:bldP spid="12" grpId="1" animBg="1"/>
      <p:bldP spid="13" grpId="0"/>
      <p:bldP spid="13" grpId="1"/>
      <p:bldP spid="14" grpId="0" bldLvl="0" animBg="1"/>
      <p:bldP spid="14" grpId="1" animBg="1"/>
      <p:bldP spid="17" grpId="0"/>
      <p:bldP spid="17" grpId="1"/>
      <p:bldP spid="6" grpId="0" bldLvl="0" animBg="1"/>
      <p:bldP spid="6" grpId="1" animBg="1"/>
      <p:bldP spid="24" grpId="0"/>
      <p:bldP spid="24" grpId="1"/>
      <p:bldP spid="9" grpId="0"/>
      <p:bldP spid="9" grpId="1"/>
      <p:bldP spid="38" grpId="0" bldLvl="0" animBg="1"/>
      <p:bldP spid="38" grpId="1" animBg="1"/>
      <p:bldP spid="43" grpId="0" bldLvl="0" animBg="1"/>
      <p:bldP spid="43" grpId="1" animBg="1"/>
      <p:bldP spid="48" grpId="0"/>
      <p:bldP spid="48" grpId="1"/>
      <p:bldP spid="49" grpId="0"/>
      <p:bldP spid="49" grpId="1"/>
      <p:bldP spid="50" grpId="0"/>
      <p:bldP spid="5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-5" b="86620"/>
          <a:stretch>
            <a:fillRect/>
          </a:stretch>
        </p:blipFill>
        <p:spPr>
          <a:xfrm>
            <a:off x="1905" y="9525"/>
            <a:ext cx="12190095" cy="9175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0040" y="793750"/>
            <a:ext cx="7287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例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求代数式中的字母的取值范围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141605" y="1390015"/>
                <a:ext cx="10998200" cy="836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(1)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𝒂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𝟏</m:t>
                        </m:r>
                      </m:e>
                    </m:rad>
                    <m:r>
                      <a:rPr lang="en-US" altLang="zh-CN" sz="24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           </m:t>
                    </m:r>
                    <m:r>
                      <a:rPr lang="en-US" altLang="zh-CN" sz="2400" b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rPr>
                      <m:t>(</m:t>
                    </m:r>
                    <m:r>
                      <a:rPr lang="en-US" altLang="zh-CN" sz="2400" b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rPr>
                      <m:t>𝟐</m:t>
                    </m:r>
                    <m:r>
                      <a:rPr lang="en-US" altLang="zh-CN" sz="2400" b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rPr>
                      <m:t>)</m:t>
                    </m:r>
                    <m:rad>
                      <m:radPr>
                        <m:degHide m:val="on"/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     (3)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    (4)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</m:rad>
                    <m:r>
                      <a:rPr lang="en-US" altLang="zh-CN" sz="24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𝟑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endParaRPr lang="en-US" altLang="zh-CN" sz="2400" b="1" i="1" dirty="0" smtClean="0">
                  <a:latin typeface="Cambria Math" panose="02040503050406030204" pitchFamily="18" charset="0"/>
                  <a:ea typeface="宋体" panose="02010600030101010101" pitchFamily="2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05" y="1390015"/>
                <a:ext cx="10998200" cy="8369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19723" y="2383473"/>
          <a:ext cx="438912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1511300" imgH="203200" progId="Equation.KSEE3">
                  <p:embed/>
                </p:oleObj>
              </mc:Choice>
              <mc:Fallback>
                <p:oleObj name="" r:id="rId3" imgW="1511300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723" y="2383473"/>
                        <a:ext cx="4389120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92405" y="775335"/>
            <a:ext cx="11809730" cy="2245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例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当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时，求下列二次根式的值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332865" y="822325"/>
          <a:ext cx="788035" cy="410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5" imgW="316865" imgH="165100" progId="Equation.KSEE3">
                  <p:embed/>
                </p:oleObj>
              </mc:Choice>
              <mc:Fallback>
                <p:oleObj name="" r:id="rId5" imgW="316865" imgH="1651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2865" y="822325"/>
                        <a:ext cx="788035" cy="41084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19723" y="1463040"/>
          <a:ext cx="1327150" cy="537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7" imgW="533400" imgH="215900" progId="Equation.KSEE3">
                  <p:embed/>
                </p:oleObj>
              </mc:Choice>
              <mc:Fallback>
                <p:oleObj name="" r:id="rId7" imgW="5334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9723" y="1463040"/>
                        <a:ext cx="1327150" cy="53784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2405" y="2253298"/>
          <a:ext cx="6067425" cy="53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9" imgW="2438400" imgH="215900" progId="Equation.KSEE3">
                  <p:embed/>
                </p:oleObj>
              </mc:Choice>
              <mc:Fallback>
                <p:oleObj name="" r:id="rId9" imgW="24384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2405" y="2253298"/>
                        <a:ext cx="6067425" cy="5384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570163" y="1180148"/>
          <a:ext cx="1611630" cy="1010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11" imgW="647700" imgH="405765" progId="Equation.KSEE3">
                  <p:embed/>
                </p:oleObj>
              </mc:Choice>
              <mc:Fallback>
                <p:oleObj name="" r:id="rId11" imgW="647700" imgH="405765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70163" y="1180148"/>
                        <a:ext cx="1611630" cy="1010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2088" y="2831148"/>
          <a:ext cx="6858000" cy="1012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3" imgW="2755900" imgH="405765" progId="Equation.KSEE3">
                  <p:embed/>
                </p:oleObj>
              </mc:Choice>
              <mc:Fallback>
                <p:oleObj name="" r:id="rId13" imgW="2755900" imgH="405765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2088" y="2831148"/>
                        <a:ext cx="6858000" cy="10121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628015" y="4097020"/>
            <a:ext cx="858520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变式练习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若二次根式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的值为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，求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的值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17" name="对象 1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82110" y="4034473"/>
          <a:ext cx="727075" cy="600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5" imgW="292100" imgH="241300" progId="Equation.KSEE3">
                  <p:embed/>
                </p:oleObj>
              </mc:Choice>
              <mc:Fallback>
                <p:oleObj name="" r:id="rId15" imgW="292100" imgH="2413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182110" y="4034473"/>
                        <a:ext cx="727075" cy="600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942455" y="4199891"/>
          <a:ext cx="285115" cy="316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17" imgW="114300" imgH="127000" progId="Equation.KSEE3">
                  <p:embed/>
                </p:oleObj>
              </mc:Choice>
              <mc:Fallback>
                <p:oleObj name="" r:id="rId17" imgW="114300" imgH="1270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942455" y="4199891"/>
                        <a:ext cx="285115" cy="316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315018" y="4750118"/>
          <a:ext cx="1296670" cy="791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19" imgW="520700" imgH="316865" progId="Equation.KSEE3">
                  <p:embed/>
                </p:oleObj>
              </mc:Choice>
              <mc:Fallback>
                <p:oleObj name="" r:id="rId19" imgW="520700" imgH="316865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315018" y="4750118"/>
                        <a:ext cx="1296670" cy="791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本框 22"/>
          <p:cNvSpPr txBox="1"/>
          <p:nvPr/>
        </p:nvSpPr>
        <p:spPr>
          <a:xfrm>
            <a:off x="5939155" y="5982970"/>
            <a:ext cx="254381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二次根式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求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值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" name="右箭头 23"/>
          <p:cNvSpPr/>
          <p:nvPr/>
        </p:nvSpPr>
        <p:spPr>
          <a:xfrm>
            <a:off x="3730625" y="6132830"/>
            <a:ext cx="1835785" cy="222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069080" y="5709920"/>
            <a:ext cx="12172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类比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179830" y="5983605"/>
            <a:ext cx="198691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代数式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求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值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2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6" grpId="0" animBg="1"/>
      <p:bldP spid="16" grpId="1" animBg="1"/>
      <p:bldP spid="23" grpId="0" animBg="1"/>
      <p:bldP spid="23" grpId="1" animBg="1"/>
      <p:bldP spid="25" grpId="0"/>
      <p:bldP spid="24" grpId="0" bldLvl="0" animBg="1"/>
      <p:bldP spid="25" grpId="1"/>
      <p:bldP spid="24" grpId="1" animBg="1"/>
      <p:bldP spid="26" grpId="0" animBg="1"/>
      <p:bldP spid="2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-5" b="86620"/>
          <a:stretch>
            <a:fillRect/>
          </a:stretch>
        </p:blipFill>
        <p:spPr>
          <a:xfrm>
            <a:off x="1905" y="9525"/>
            <a:ext cx="12190095" cy="917575"/>
          </a:xfrm>
          <a:prstGeom prst="rect">
            <a:avLst/>
          </a:prstGeom>
        </p:spPr>
      </p:pic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365115" y="3629978"/>
          <a:ext cx="4832985" cy="664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2" imgW="1943100" imgH="266700" progId="Equation.KSEE3">
                  <p:embed/>
                </p:oleObj>
              </mc:Choice>
              <mc:Fallback>
                <p:oleObj name="" r:id="rId2" imgW="1943100" imgH="266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65115" y="3629978"/>
                        <a:ext cx="4832985" cy="664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252730" y="1022985"/>
            <a:ext cx="7552055" cy="2245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例</a:t>
            </a:r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3.一艘轮船先向东北方向航行2小时，再向西</a:t>
            </a:r>
            <a:endParaRPr lang="en-US" altLang="zh-CN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北方向航行t小时。船的航速是每时25千米.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1)用关于t的代数式表示船离开出发地的距离.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2)求当t=3时，船离开出发地多少千米.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(精确到0.01)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rcRect t="11549" r="322" b="21421"/>
          <a:stretch>
            <a:fillRect/>
          </a:stretch>
        </p:blipFill>
        <p:spPr>
          <a:xfrm>
            <a:off x="8122285" y="1014095"/>
            <a:ext cx="3926840" cy="152209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340" y="3132455"/>
            <a:ext cx="3451860" cy="277368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rcRect t="9804" r="1946"/>
          <a:stretch>
            <a:fillRect/>
          </a:stretch>
        </p:blipFill>
        <p:spPr>
          <a:xfrm>
            <a:off x="621665" y="3132455"/>
            <a:ext cx="3461385" cy="274256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665" y="2756535"/>
            <a:ext cx="4602480" cy="313944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/>
          <a:srcRect l="27888" t="47293" r="10913" b="3231"/>
          <a:stretch>
            <a:fillRect/>
          </a:stretch>
        </p:blipFill>
        <p:spPr>
          <a:xfrm>
            <a:off x="621665" y="2784475"/>
            <a:ext cx="3539490" cy="312166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643120" y="2899410"/>
            <a:ext cx="605282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解</a:t>
            </a:r>
            <a:r>
              <a:rPr lang="en-US" altLang="zh-CN" sz="2800" b="1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:(1)</a:t>
            </a: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设船离出发地的距离为</a:t>
            </a:r>
            <a:r>
              <a:rPr lang="en-US" altLang="zh-CN" sz="2800" b="1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</a:t>
            </a: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千米</a:t>
            </a:r>
            <a:endParaRPr lang="zh-CN" altLang="en-US" sz="2800" b="1">
              <a:solidFill>
                <a:schemeClr val="accent6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297170" y="4313555"/>
            <a:ext cx="605282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(2)t=3</a:t>
            </a: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时，</a:t>
            </a:r>
            <a:endParaRPr lang="zh-CN" altLang="en-US" sz="2800" b="1">
              <a:solidFill>
                <a:schemeClr val="accent6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34" name="对象 3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292408" y="5126991"/>
          <a:ext cx="5212080" cy="601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" name="" r:id="rId9" imgW="2095500" imgH="241300" progId="Equation.KSEE3">
                  <p:embed/>
                </p:oleObj>
              </mc:Choice>
              <mc:Fallback>
                <p:oleObj name="" r:id="rId9" imgW="2095500" imgH="2413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92408" y="5126991"/>
                        <a:ext cx="5212080" cy="601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23" grpId="0" animBg="1"/>
      <p:bldP spid="23" grpId="1" animBg="1"/>
      <p:bldP spid="33" grpId="0" bldLvl="0" animBg="1"/>
      <p:bldP spid="33" grpId="1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PLACING_PICTURE_USER_VIEWPORT" val="{&quot;height&quot;:9936,&quot;width&quot;:21504}"/>
</p:tagLst>
</file>

<file path=ppt/tags/tag67.xml><?xml version="1.0" encoding="utf-8"?>
<p:tagLst xmlns:p="http://schemas.openxmlformats.org/presentationml/2006/main">
  <p:tag name="KSO_WM_UNIT_PLACING_PICTURE_USER_VIEWPORT" val="{&quot;height&quot;:9936,&quot;width&quot;:21504}"/>
</p:tagLst>
</file>

<file path=ppt/tags/tag68.xml><?xml version="1.0" encoding="utf-8"?>
<p:tagLst xmlns:p="http://schemas.openxmlformats.org/presentationml/2006/main">
  <p:tag name="KSO_WM_UNIT_PLACING_PICTURE_USER_VIEWPORT" val="{&quot;height&quot;:9936,&quot;width&quot;:21504}"/>
</p:tagLst>
</file>

<file path=ppt/tags/tag69.xml><?xml version="1.0" encoding="utf-8"?>
<p:tagLst xmlns:p="http://schemas.openxmlformats.org/presentationml/2006/main">
  <p:tag name="KSO_WM_UNIT_PLACING_PICTURE_USER_VIEWPORT" val="{&quot;height&quot;:9936,&quot;width&quot;:21504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9936,&quot;width&quot;:21504}"/>
</p:tagLst>
</file>

<file path=ppt/tags/tag71.xml><?xml version="1.0" encoding="utf-8"?>
<p:tagLst xmlns:p="http://schemas.openxmlformats.org/presentationml/2006/main">
  <p:tag name="KSO_WM_UNIT_PLACING_PICTURE_USER_VIEWPORT" val="{&quot;height&quot;:9936,&quot;width&quot;:21504}"/>
</p:tagLst>
</file>

<file path=ppt/tags/tag72.xml><?xml version="1.0" encoding="utf-8"?>
<p:tagLst xmlns:p="http://schemas.openxmlformats.org/presentationml/2006/main">
  <p:tag name="KSO_WM_UNIT_PLACING_PICTURE_USER_VIEWPORT" val="{&quot;height&quot;:9936,&quot;width&quot;:21504}"/>
</p:tagLst>
</file>

<file path=ppt/tags/tag73.xml><?xml version="1.0" encoding="utf-8"?>
<p:tagLst xmlns:p="http://schemas.openxmlformats.org/presentationml/2006/main">
  <p:tag name="KSO_WM_UNIT_PLACING_PICTURE_USER_VIEWPORT" val="{&quot;height&quot;:9936,&quot;width&quot;:21504}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UNIT_PLACING_PICTURE_USER_VIEWPORT" val="{&quot;height&quot;:10104,&quot;width&quot;:23016}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877</Words>
  <Application>WPS 演示</Application>
  <PresentationFormat>宽屏</PresentationFormat>
  <Paragraphs>119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47</vt:i4>
      </vt:variant>
      <vt:variant>
        <vt:lpstr>幻灯片标题</vt:lpstr>
      </vt:variant>
      <vt:variant>
        <vt:i4>12</vt:i4>
      </vt:variant>
    </vt:vector>
  </HeadingPairs>
  <TitlesOfParts>
    <vt:vector size="68" baseType="lpstr">
      <vt:lpstr>Arial</vt:lpstr>
      <vt:lpstr>宋体</vt:lpstr>
      <vt:lpstr>Wingdings</vt:lpstr>
      <vt:lpstr>微软雅黑</vt:lpstr>
      <vt:lpstr>Wingdings</vt:lpstr>
      <vt:lpstr>Cambria Math</vt:lpstr>
      <vt:lpstr>Calibri</vt:lpstr>
      <vt:lpstr>Arial Unicode MS</vt:lpstr>
      <vt:lpstr>Office 主题​​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159</cp:revision>
  <dcterms:created xsi:type="dcterms:W3CDTF">2019-06-19T02:08:00Z</dcterms:created>
  <dcterms:modified xsi:type="dcterms:W3CDTF">2024-12-03T07:10:25Z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2052-11.8.2.11718</vt:lpwstr>
  </property>
  <property fmtid="{D5CDD505-2E9C-101B-9397-08002B2CF9AE}" pid="3" name="ICV">
    <vt:lpwstr>466BF51E8B9444EE8CF0F897658C186C</vt:lpwstr>
  </property>
</Properties>
</file>