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24"/>
  </p:notesMasterIdLst>
  <p:handoutMasterIdLst>
    <p:handoutMasterId r:id="rId25"/>
  </p:handoutMasterIdLst>
  <p:sldIdLst>
    <p:sldId id="536" r:id="rId2"/>
    <p:sldId id="565" r:id="rId3"/>
    <p:sldId id="683" r:id="rId4"/>
    <p:sldId id="589" r:id="rId5"/>
    <p:sldId id="694" r:id="rId6"/>
    <p:sldId id="704" r:id="rId7"/>
    <p:sldId id="705" r:id="rId8"/>
    <p:sldId id="706" r:id="rId9"/>
    <p:sldId id="707" r:id="rId10"/>
    <p:sldId id="695" r:id="rId11"/>
    <p:sldId id="696" r:id="rId12"/>
    <p:sldId id="697" r:id="rId13"/>
    <p:sldId id="698" r:id="rId14"/>
    <p:sldId id="699" r:id="rId15"/>
    <p:sldId id="700" r:id="rId16"/>
    <p:sldId id="701" r:id="rId17"/>
    <p:sldId id="702" r:id="rId18"/>
    <p:sldId id="703" r:id="rId19"/>
    <p:sldId id="558" r:id="rId20"/>
    <p:sldId id="566" r:id="rId21"/>
    <p:sldId id="418" r:id="rId22"/>
    <p:sldId id="449" r:id="rId23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1E7"/>
    <a:srgbClr val="79A1C5"/>
    <a:srgbClr val="FFFFFF"/>
    <a:srgbClr val="69A5A0"/>
    <a:srgbClr val="DFECDE"/>
    <a:srgbClr val="F7F7F7"/>
    <a:srgbClr val="8DAFCD"/>
    <a:srgbClr val="94B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5773" autoAdjust="0"/>
  </p:normalViewPr>
  <p:slideViewPr>
    <p:cSldViewPr snapToGrid="0">
      <p:cViewPr varScale="1">
        <p:scale>
          <a:sx n="149" d="100"/>
          <a:sy n="149" d="100"/>
        </p:scale>
        <p:origin x="2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B066F66-FE54-4805-AB28-FA13E4168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7B5E63-CA29-4F9E-9141-80D6F0FC26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EF497FD-9D48-46D0-9809-641E51E848A8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D80A73-7BB0-4BF9-A393-332B8CDA72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7B42F4-439A-48E3-8CD3-75EBD8494B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223C5D-9324-4777-B0C5-A489CB6AB5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7F95B1C-4A85-43A4-BEB5-DD22B91EAD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E24CF1-021E-4BB0-ACE8-F1FF97372C1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68DE6C-9167-4430-8DC5-CA62B938F571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F633E73B-F1E6-43FE-9E34-22ACC4F3DD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5D1BEB02-8E95-4370-A41E-A89F52C83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7AC21B-4DA6-402B-83E7-E4C0E0ECA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A54823-17A7-42E0-88F8-E3FFAFAF7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A610C88-A69D-4A78-841D-7AFCD449ED3D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28" name="页脚占位符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  <p:sp>
        <p:nvSpPr>
          <p:cNvPr id="26629" name="页眉占位符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1649" y="282575"/>
            <a:ext cx="637231" cy="55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41CDE5-B901-45A4-BB22-5AF014169A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1649" y="282575"/>
            <a:ext cx="637231" cy="55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2FFB4E-19D5-4F81-826E-A323743CF0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1649" y="282575"/>
            <a:ext cx="637231" cy="55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7" r:id="rId5"/>
    <p:sldLayoutId id="214748443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8.png"/><Relationship Id="rId7" Type="http://schemas.openxmlformats.org/officeDocument/2006/relationships/slide" Target="slide1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6.png"/><Relationship Id="rId7" Type="http://schemas.openxmlformats.org/officeDocument/2006/relationships/slide" Target="slide1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slide" Target="slide15.xml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png"/><Relationship Id="rId7" Type="http://schemas.openxmlformats.org/officeDocument/2006/relationships/slide" Target="slide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5.xml"/><Relationship Id="rId4" Type="http://schemas.openxmlformats.org/officeDocument/2006/relationships/slide" Target="slide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2852738" y="1890713"/>
            <a:ext cx="368234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9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作息有规律</a:t>
            </a:r>
          </a:p>
        </p:txBody>
      </p:sp>
      <p:pic>
        <p:nvPicPr>
          <p:cNvPr id="6147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4563" y="0"/>
            <a:ext cx="341312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内容占位符 2"/>
          <p:cNvSpPr txBox="1">
            <a:spLocks noChangeArrowheads="1"/>
          </p:cNvSpPr>
          <p:nvPr/>
        </p:nvSpPr>
        <p:spPr bwMode="auto">
          <a:xfrm>
            <a:off x="2786063" y="869950"/>
            <a:ext cx="307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没早睡会怎样呢？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12" y="1814742"/>
            <a:ext cx="2697160" cy="2123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57" y="1663903"/>
            <a:ext cx="2219048" cy="21142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05" y="1755667"/>
            <a:ext cx="2746075" cy="2209133"/>
          </a:xfrm>
          <a:prstGeom prst="rect">
            <a:avLst/>
          </a:prstGeom>
        </p:spPr>
      </p:pic>
      <p:sp>
        <p:nvSpPr>
          <p:cNvPr id="24" name="流程图: 资料带 23">
            <a:extLst>
              <a:ext uri="{FF2B5EF4-FFF2-40B4-BE49-F238E27FC236}">
                <a16:creationId xmlns:a16="http://schemas.microsoft.com/office/drawing/2014/main" id="{5976F7E6-E9FE-4535-92FF-88C39627DD69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B0C4F94-3B0A-43B8-AB5B-9B322A3088F5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6" name="云形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F866E922-A6FF-4CF1-840C-27CEE50FB532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54BEA0C4-BDEA-4F84-9392-860C53B80384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云形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9008A455-CC82-4D0B-8426-C4FF249D4A6D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" name="云形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86AEE903-228B-4D9D-B613-501F5AA62613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0" name="Rectangle 3">
            <a:extLst>
              <a:ext uri="{FF2B5EF4-FFF2-40B4-BE49-F238E27FC236}">
                <a16:creationId xmlns:a16="http://schemas.microsoft.com/office/drawing/2014/main" id="{7B04C2AA-8079-4A3F-9143-6F14B3BBC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31" name="图片 46">
            <a:hlinkClick r:id="rId9" action="ppaction://hlinksldjump"/>
            <a:extLst>
              <a:ext uri="{FF2B5EF4-FFF2-40B4-BE49-F238E27FC236}">
                <a16:creationId xmlns:a16="http://schemas.microsoft.com/office/drawing/2014/main" id="{51D88579-09BA-40A3-A663-B6846C087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DC8E683-F27E-4ACA-AB8F-786C55483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l="11973" t="16475" r="18449" b="12173"/>
          <a:stretch/>
        </p:blipFill>
        <p:spPr>
          <a:xfrm>
            <a:off x="1927225" y="1243013"/>
            <a:ext cx="4606925" cy="26574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291" name="内容占位符 2"/>
          <p:cNvSpPr txBox="1">
            <a:spLocks noChangeArrowheads="1"/>
          </p:cNvSpPr>
          <p:nvPr/>
        </p:nvSpPr>
        <p:spPr bwMode="auto">
          <a:xfrm>
            <a:off x="3938588" y="463550"/>
            <a:ext cx="1266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小故事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5205413" y="533400"/>
            <a:ext cx="3001962" cy="1517650"/>
            <a:chOff x="1115616" y="2866426"/>
            <a:chExt cx="2753735" cy="1517896"/>
          </a:xfrm>
        </p:grpSpPr>
        <p:sp>
          <p:nvSpPr>
            <p:cNvPr id="5" name="云形标注 9">
              <a:extLst>
                <a:ext uri="{FF2B5EF4-FFF2-40B4-BE49-F238E27FC236}">
                  <a16:creationId xmlns:a16="http://schemas.microsoft.com/office/drawing/2014/main" id="{6B13367C-85EF-4D09-96E7-0481391828B8}"/>
                </a:ext>
              </a:extLst>
            </p:cNvPr>
            <p:cNvSpPr/>
            <p:nvPr/>
          </p:nvSpPr>
          <p:spPr>
            <a:xfrm>
              <a:off x="1115616" y="2866426"/>
              <a:ext cx="2736260" cy="1517896"/>
            </a:xfrm>
            <a:prstGeom prst="cloudCallout">
              <a:avLst>
                <a:gd name="adj1" fmla="val -59722"/>
                <a:gd name="adj2" fmla="val 51245"/>
              </a:avLst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b="1" kern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2302" name="Rectangle 3"/>
            <p:cNvSpPr>
              <a:spLocks noChangeArrowheads="1"/>
            </p:cNvSpPr>
            <p:nvPr/>
          </p:nvSpPr>
          <p:spPr bwMode="auto">
            <a:xfrm>
              <a:off x="1493087" y="3066365"/>
              <a:ext cx="2376264" cy="119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春游了！后面的小朋友们快跟上！</a:t>
              </a: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506413" y="288925"/>
            <a:ext cx="2232025" cy="1752600"/>
            <a:chOff x="1619672" y="2866426"/>
            <a:chExt cx="2232248" cy="1753032"/>
          </a:xfrm>
        </p:grpSpPr>
        <p:sp>
          <p:nvSpPr>
            <p:cNvPr id="8" name="云形标注 12">
              <a:extLst>
                <a:ext uri="{FF2B5EF4-FFF2-40B4-BE49-F238E27FC236}">
                  <a16:creationId xmlns:a16="http://schemas.microsoft.com/office/drawing/2014/main" id="{0E1869FE-D47F-4F31-9200-FE6AF7BF7714}"/>
                </a:ext>
              </a:extLst>
            </p:cNvPr>
            <p:cNvSpPr/>
            <p:nvPr/>
          </p:nvSpPr>
          <p:spPr>
            <a:xfrm>
              <a:off x="1619672" y="2866426"/>
              <a:ext cx="2232248" cy="1753032"/>
            </a:xfrm>
            <a:prstGeom prst="cloudCallout">
              <a:avLst>
                <a:gd name="adj1" fmla="val 39539"/>
                <a:gd name="adj2" fmla="val 76577"/>
              </a:avLst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b="1" kern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2300" name="Rectangle 3"/>
            <p:cNvSpPr>
              <a:spLocks noChangeArrowheads="1"/>
            </p:cNvSpPr>
            <p:nvPr/>
          </p:nvSpPr>
          <p:spPr bwMode="auto">
            <a:xfrm>
              <a:off x="1873672" y="3112171"/>
              <a:ext cx="190690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真奇怪，小狼怎么没精神呢？</a:t>
              </a:r>
            </a:p>
          </p:txBody>
        </p:sp>
      </p:grpSp>
      <p:sp>
        <p:nvSpPr>
          <p:cNvPr id="12294" name="内容占位符 2"/>
          <p:cNvSpPr txBox="1">
            <a:spLocks noChangeArrowheads="1"/>
          </p:cNvSpPr>
          <p:nvPr/>
        </p:nvSpPr>
        <p:spPr bwMode="auto">
          <a:xfrm>
            <a:off x="987425" y="3725863"/>
            <a:ext cx="7200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　　小朋友们高高兴兴去春游，只有小狼一点精神都没有地走在队伍后面。</a:t>
            </a:r>
          </a:p>
        </p:txBody>
      </p:sp>
      <p:sp>
        <p:nvSpPr>
          <p:cNvPr id="22" name="流程图: 资料带 21">
            <a:extLst>
              <a:ext uri="{FF2B5EF4-FFF2-40B4-BE49-F238E27FC236}">
                <a16:creationId xmlns:a16="http://schemas.microsoft.com/office/drawing/2014/main" id="{F9D25894-4C30-4A3C-BDBC-86F0B1010B81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CA571B1-47C4-4DD3-A33C-75B451903CB5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4" name="云形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6C2BB883-47B9-4994-9992-48BD42C87EFA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7D23D831-1039-4F20-8440-F1E46B9CDA07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A2B47034-3F19-408F-9370-A258DA7B8301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7515A609-6D56-43DE-A417-31F156EA72BD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8" name="Rectangle 3">
            <a:extLst>
              <a:ext uri="{FF2B5EF4-FFF2-40B4-BE49-F238E27FC236}">
                <a16:creationId xmlns:a16="http://schemas.microsoft.com/office/drawing/2014/main" id="{2C537076-F6D9-4A12-A83B-EEB8F1AC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9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1465805D-B2FD-470F-A1B8-A3688B4F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E280F8-C25F-4E61-8A90-481DBE04A05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06563" y="700088"/>
            <a:ext cx="4668837" cy="3862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446088" y="365125"/>
            <a:ext cx="2520950" cy="1263650"/>
            <a:chOff x="715359" y="2916222"/>
            <a:chExt cx="2520280" cy="1263004"/>
          </a:xfrm>
        </p:grpSpPr>
        <p:sp>
          <p:nvSpPr>
            <p:cNvPr id="4" name="云形标注 6">
              <a:extLst>
                <a:ext uri="{FF2B5EF4-FFF2-40B4-BE49-F238E27FC236}">
                  <a16:creationId xmlns:a16="http://schemas.microsoft.com/office/drawing/2014/main" id="{F2537746-835D-43BA-A01F-06150CE31151}"/>
                </a:ext>
              </a:extLst>
            </p:cNvPr>
            <p:cNvSpPr/>
            <p:nvPr/>
          </p:nvSpPr>
          <p:spPr>
            <a:xfrm>
              <a:off x="715359" y="2916222"/>
              <a:ext cx="2520280" cy="1263004"/>
            </a:xfrm>
            <a:prstGeom prst="cloudCallout">
              <a:avLst>
                <a:gd name="adj1" fmla="val 54755"/>
                <a:gd name="adj2" fmla="val 64818"/>
              </a:avLst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3325" name="Rectangle 3"/>
            <p:cNvSpPr>
              <a:spLocks noChangeArrowheads="1"/>
            </p:cNvSpPr>
            <p:nvPr/>
          </p:nvSpPr>
          <p:spPr bwMode="auto">
            <a:xfrm>
              <a:off x="1112480" y="2916960"/>
              <a:ext cx="1980220" cy="119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你没事吧，是不是病了？</a:t>
              </a:r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5857875" y="1412875"/>
            <a:ext cx="2617788" cy="1458913"/>
            <a:chOff x="696992" y="2868771"/>
            <a:chExt cx="2617694" cy="1458698"/>
          </a:xfrm>
        </p:grpSpPr>
        <p:sp>
          <p:nvSpPr>
            <p:cNvPr id="7" name="云形标注 9">
              <a:extLst>
                <a:ext uri="{FF2B5EF4-FFF2-40B4-BE49-F238E27FC236}">
                  <a16:creationId xmlns:a16="http://schemas.microsoft.com/office/drawing/2014/main" id="{3D563F7D-6E8C-4065-AF93-7FE77A1A34D1}"/>
                </a:ext>
              </a:extLst>
            </p:cNvPr>
            <p:cNvSpPr/>
            <p:nvPr/>
          </p:nvSpPr>
          <p:spPr>
            <a:xfrm>
              <a:off x="696992" y="2868771"/>
              <a:ext cx="2617694" cy="1458698"/>
            </a:xfrm>
            <a:prstGeom prst="cloudCallout">
              <a:avLst>
                <a:gd name="adj1" fmla="val -74669"/>
                <a:gd name="adj2" fmla="val 44148"/>
              </a:avLst>
            </a:prstGeom>
            <a:noFill/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3323" name="Rectangle 3"/>
            <p:cNvSpPr>
              <a:spLocks noChangeArrowheads="1"/>
            </p:cNvSpPr>
            <p:nvPr/>
          </p:nvSpPr>
          <p:spPr bwMode="auto">
            <a:xfrm>
              <a:off x="985024" y="2989555"/>
              <a:ext cx="2200273" cy="119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怎么这么不小心，在想什么呢？</a:t>
              </a:r>
            </a:p>
          </p:txBody>
        </p:sp>
      </p:grpSp>
      <p:sp>
        <p:nvSpPr>
          <p:cNvPr id="13317" name="内容占位符 2"/>
          <p:cNvSpPr txBox="1">
            <a:spLocks noChangeArrowheads="1"/>
          </p:cNvSpPr>
          <p:nvPr/>
        </p:nvSpPr>
        <p:spPr bwMode="auto">
          <a:xfrm>
            <a:off x="725488" y="3824288"/>
            <a:ext cx="7416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　　忽然，“砰”的一声闷响，小狼撞在了电杆上，头上顿时起了一个大包。</a:t>
            </a:r>
          </a:p>
        </p:txBody>
      </p:sp>
      <p:sp>
        <p:nvSpPr>
          <p:cNvPr id="21" name="流程图: 资料带 20">
            <a:extLst>
              <a:ext uri="{FF2B5EF4-FFF2-40B4-BE49-F238E27FC236}">
                <a16:creationId xmlns:a16="http://schemas.microsoft.com/office/drawing/2014/main" id="{9AA5C381-A9CE-4430-A43A-5254E63FC8B6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F71A26-00F6-42B2-8D04-BF6D7AB2E803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3" name="云形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593E52D8-3A0A-40F6-BFFF-C6B7887D09E7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395FC531-0DB8-4A4D-8825-7BC0667AE82A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9F006790-ED0D-457E-8E91-5FFDE27CEFEC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0A608E07-5310-4A6A-AB36-03FD79C0C3D6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EDF880E8-8517-445E-86FC-167CCDD14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8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124AC41E-1606-499D-80E1-6B842776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202C8-2A62-4CAE-9248-0E7FECE05C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t="8655" r="20756"/>
          <a:stretch/>
        </p:blipFill>
        <p:spPr>
          <a:xfrm>
            <a:off x="3328988" y="349250"/>
            <a:ext cx="4622800" cy="363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339" name="内容占位符 2"/>
          <p:cNvSpPr txBox="1">
            <a:spLocks noChangeArrowheads="1"/>
          </p:cNvSpPr>
          <p:nvPr/>
        </p:nvSpPr>
        <p:spPr bwMode="auto">
          <a:xfrm>
            <a:off x="474663" y="3209925"/>
            <a:ext cx="53467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600" b="1">
                <a:solidFill>
                  <a:srgbClr val="000000"/>
                </a:solidFill>
                <a:ea typeface="楷体" pitchFamily="49" charset="-122"/>
              </a:rPr>
              <a:t>　　原来小狼头天晚上玩游戏到深夜，没睡好觉，现在犯困了，连走路都不能集中精神。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2347913" y="493713"/>
            <a:ext cx="2876550" cy="720725"/>
            <a:chOff x="1018202" y="3106384"/>
            <a:chExt cx="2877127" cy="1276633"/>
          </a:xfrm>
        </p:grpSpPr>
        <p:sp>
          <p:nvSpPr>
            <p:cNvPr id="5" name="云形标注 7">
              <a:extLst>
                <a:ext uri="{FF2B5EF4-FFF2-40B4-BE49-F238E27FC236}">
                  <a16:creationId xmlns:a16="http://schemas.microsoft.com/office/drawing/2014/main" id="{7C98172A-9ACA-4547-99C4-7D342A6F9AC8}"/>
                </a:ext>
              </a:extLst>
            </p:cNvPr>
            <p:cNvSpPr/>
            <p:nvPr/>
          </p:nvSpPr>
          <p:spPr>
            <a:xfrm>
              <a:off x="1018202" y="3106384"/>
              <a:ext cx="2618312" cy="1276633"/>
            </a:xfrm>
            <a:prstGeom prst="cloudCallout">
              <a:avLst>
                <a:gd name="adj1" fmla="val 42740"/>
                <a:gd name="adj2" fmla="val 65608"/>
              </a:avLst>
            </a:prstGeom>
            <a:noFill/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4352" name="Rectangle 3"/>
            <p:cNvSpPr>
              <a:spLocks noChangeArrowheads="1"/>
            </p:cNvSpPr>
            <p:nvPr/>
          </p:nvSpPr>
          <p:spPr bwMode="auto">
            <a:xfrm>
              <a:off x="1146229" y="3279222"/>
              <a:ext cx="2749100" cy="817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难怪精神不集中！</a:t>
              </a: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1039813" y="1479550"/>
            <a:ext cx="2460625" cy="1085850"/>
            <a:chOff x="1018202" y="3106383"/>
            <a:chExt cx="2848558" cy="1922550"/>
          </a:xfrm>
        </p:grpSpPr>
        <p:sp>
          <p:nvSpPr>
            <p:cNvPr id="8" name="云形标注 10">
              <a:extLst>
                <a:ext uri="{FF2B5EF4-FFF2-40B4-BE49-F238E27FC236}">
                  <a16:creationId xmlns:a16="http://schemas.microsoft.com/office/drawing/2014/main" id="{F1FCD458-9788-473E-84CF-41D95EB2837A}"/>
                </a:ext>
              </a:extLst>
            </p:cNvPr>
            <p:cNvSpPr/>
            <p:nvPr/>
          </p:nvSpPr>
          <p:spPr>
            <a:xfrm>
              <a:off x="1018202" y="3106383"/>
              <a:ext cx="2848558" cy="1922550"/>
            </a:xfrm>
            <a:prstGeom prst="cloudCallout">
              <a:avLst>
                <a:gd name="adj1" fmla="val 64335"/>
                <a:gd name="adj2" fmla="val 28429"/>
              </a:avLst>
            </a:prstGeom>
            <a:noFill/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4350" name="Rectangle 3"/>
            <p:cNvSpPr>
              <a:spLocks noChangeArrowheads="1"/>
            </p:cNvSpPr>
            <p:nvPr/>
          </p:nvSpPr>
          <p:spPr bwMode="auto">
            <a:xfrm>
              <a:off x="1196572" y="3235332"/>
              <a:ext cx="2450970" cy="1472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知道睡觉很重要了吧！</a:t>
              </a:r>
            </a:p>
          </p:txBody>
        </p:sp>
      </p:grp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5903913" y="3394075"/>
            <a:ext cx="2520950" cy="1108075"/>
            <a:chOff x="1121845" y="3106383"/>
            <a:chExt cx="2450970" cy="1965193"/>
          </a:xfrm>
        </p:grpSpPr>
        <p:sp>
          <p:nvSpPr>
            <p:cNvPr id="11" name="云形标注 13">
              <a:extLst>
                <a:ext uri="{FF2B5EF4-FFF2-40B4-BE49-F238E27FC236}">
                  <a16:creationId xmlns:a16="http://schemas.microsoft.com/office/drawing/2014/main" id="{85601E06-FB2A-4FCA-97A4-7359509A5DD0}"/>
                </a:ext>
              </a:extLst>
            </p:cNvPr>
            <p:cNvSpPr/>
            <p:nvPr/>
          </p:nvSpPr>
          <p:spPr>
            <a:xfrm>
              <a:off x="1121845" y="3106383"/>
              <a:ext cx="2450970" cy="1965193"/>
            </a:xfrm>
            <a:prstGeom prst="cloudCallout">
              <a:avLst>
                <a:gd name="adj1" fmla="val -31199"/>
                <a:gd name="adj2" fmla="val -106341"/>
              </a:avLst>
            </a:prstGeom>
            <a:noFill/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srgbClr val="0070C0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4348" name="Rectangle 3"/>
            <p:cNvSpPr>
              <a:spLocks noChangeArrowheads="1"/>
            </p:cNvSpPr>
            <p:nvPr/>
          </p:nvSpPr>
          <p:spPr bwMode="auto">
            <a:xfrm>
              <a:off x="1219692" y="3235624"/>
              <a:ext cx="2047990" cy="1472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400" b="1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昨晚几乎玩了一夜游戏。</a:t>
              </a:r>
            </a:p>
          </p:txBody>
        </p:sp>
      </p:grpSp>
      <p:sp>
        <p:nvSpPr>
          <p:cNvPr id="24" name="流程图: 资料带 23">
            <a:extLst>
              <a:ext uri="{FF2B5EF4-FFF2-40B4-BE49-F238E27FC236}">
                <a16:creationId xmlns:a16="http://schemas.microsoft.com/office/drawing/2014/main" id="{95EF94F1-EE38-4B23-98EF-F1089C7ED1BF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833DB73-A7AA-49E3-82C5-09DD69FEFBD9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6" name="云形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5C02BAB6-A54E-4F13-9CD7-D64A2DEC90EA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9709FAE8-7CE0-4177-80D0-8D1423EBB37B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云形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1389C26C-C7F3-44F2-A57B-E20E65B0D9E5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" name="云形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8DE067A8-BE07-44F9-8A40-6ED45304E5BB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0" name="Rectangle 3">
            <a:extLst>
              <a:ext uri="{FF2B5EF4-FFF2-40B4-BE49-F238E27FC236}">
                <a16:creationId xmlns:a16="http://schemas.microsoft.com/office/drawing/2014/main" id="{9AEBFF19-986C-4B2A-86E1-1EB01BA04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31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D02CB151-F72C-4B84-AD63-84E8D80EE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内容占位符 2"/>
          <p:cNvSpPr txBox="1">
            <a:spLocks noChangeArrowheads="1"/>
          </p:cNvSpPr>
          <p:nvPr/>
        </p:nvSpPr>
        <p:spPr bwMode="auto">
          <a:xfrm>
            <a:off x="1095375" y="395288"/>
            <a:ext cx="69532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    讨论：没早睡还会产生其他什么后果？有什么害处？</a:t>
            </a:r>
          </a:p>
        </p:txBody>
      </p:sp>
      <p:pic>
        <p:nvPicPr>
          <p:cNvPr id="2" name="睡眠不足的危害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22438" y="1524000"/>
            <a:ext cx="5699125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流程图: 资料带 13">
            <a:extLst>
              <a:ext uri="{FF2B5EF4-FFF2-40B4-BE49-F238E27FC236}">
                <a16:creationId xmlns:a16="http://schemas.microsoft.com/office/drawing/2014/main" id="{0EF3005C-BD42-4A27-8421-9A1CBF895A93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48D4B6-C5DD-4DB8-B09B-CB2109AC908F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7" name="云形 16">
              <a:hlinkClick r:id="rId5" action="ppaction://hlinksldjump"/>
              <a:extLst>
                <a:ext uri="{FF2B5EF4-FFF2-40B4-BE49-F238E27FC236}">
                  <a16:creationId xmlns:a16="http://schemas.microsoft.com/office/drawing/2014/main" id="{AC665646-A4D6-4970-BE39-3A57F93BFA72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云形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4550096F-CE73-4481-9F47-B3457C2FF327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云形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DAE902FE-36EB-476D-A27C-71E6E1906068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云形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7299A944-70A2-466C-BE21-5030FDB307FA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id="{AB0941CE-7511-43D0-B242-51FA4C30B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2" name="图片 46">
            <a:hlinkClick r:id="rId9" action="ppaction://hlinksldjump"/>
            <a:extLst>
              <a:ext uri="{FF2B5EF4-FFF2-40B4-BE49-F238E27FC236}">
                <a16:creationId xmlns:a16="http://schemas.microsoft.com/office/drawing/2014/main" id="{E6F45DF3-5729-4E88-B307-87B5C8C8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9"/>
          <p:cNvSpPr txBox="1">
            <a:spLocks noChangeArrowheads="1"/>
          </p:cNvSpPr>
          <p:nvPr/>
        </p:nvSpPr>
        <p:spPr bwMode="auto">
          <a:xfrm>
            <a:off x="569913" y="280988"/>
            <a:ext cx="2959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69A5A0"/>
                </a:solidFill>
                <a:latin typeface="宋体" pitchFamily="2" charset="-122"/>
                <a:sym typeface="+mn-ea"/>
              </a:rPr>
              <a:t>早睡早起小妙招</a:t>
            </a:r>
          </a:p>
        </p:txBody>
      </p:sp>
      <p:sp>
        <p:nvSpPr>
          <p:cNvPr id="16387" name="内容占位符 2"/>
          <p:cNvSpPr txBox="1">
            <a:spLocks noChangeArrowheads="1"/>
          </p:cNvSpPr>
          <p:nvPr/>
        </p:nvSpPr>
        <p:spPr bwMode="auto">
          <a:xfrm>
            <a:off x="2225675" y="877888"/>
            <a:ext cx="3892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3200" b="1">
                <a:solidFill>
                  <a:srgbClr val="000000"/>
                </a:solidFill>
                <a:latin typeface="宋体" pitchFamily="2" charset="-122"/>
              </a:rPr>
              <a:t>早起有什么好处呢？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1281113" y="1781175"/>
            <a:ext cx="5986462" cy="2678113"/>
            <a:chOff x="1269278" y="1862137"/>
            <a:chExt cx="5986545" cy="2678026"/>
          </a:xfrm>
        </p:grpSpPr>
        <p:sp>
          <p:nvSpPr>
            <p:cNvPr id="3" name="双波形 2">
              <a:extLst>
                <a:ext uri="{FF2B5EF4-FFF2-40B4-BE49-F238E27FC236}">
                  <a16:creationId xmlns:a16="http://schemas.microsoft.com/office/drawing/2014/main" id="{CEFBB01B-F4D3-44EE-B8F0-87CA8123DA56}"/>
                </a:ext>
              </a:extLst>
            </p:cNvPr>
            <p:cNvSpPr/>
            <p:nvPr/>
          </p:nvSpPr>
          <p:spPr>
            <a:xfrm>
              <a:off x="1593132" y="1862137"/>
              <a:ext cx="5662691" cy="2678026"/>
            </a:xfrm>
            <a:prstGeom prst="doubleWav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394" name="内容占位符 2"/>
            <p:cNvSpPr txBox="1">
              <a:spLocks noChangeArrowheads="1"/>
            </p:cNvSpPr>
            <p:nvPr/>
          </p:nvSpPr>
          <p:spPr bwMode="auto">
            <a:xfrm>
              <a:off x="1269278" y="2025284"/>
              <a:ext cx="5986545" cy="219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96938" indent="-538163" eaLnBrk="1" hangingPunct="1">
                <a:lnSpc>
                  <a:spcPct val="150000"/>
                </a:lnSpc>
                <a:buFont typeface="Times New Roman" pitchFamily="18" charset="0"/>
                <a:buAutoNum type="arabicPeriod"/>
              </a:pPr>
              <a:r>
                <a:rPr lang="zh-CN" altLang="en-US" sz="3200" b="1">
                  <a:latin typeface="楷体" pitchFamily="49" charset="-122"/>
                  <a:ea typeface="楷体" pitchFamily="49" charset="-122"/>
                </a:rPr>
                <a:t>有充裕的时间吃早餐。</a:t>
              </a:r>
            </a:p>
            <a:p>
              <a:pPr marL="896938" indent="-538163" eaLnBrk="1" hangingPunct="1">
                <a:lnSpc>
                  <a:spcPct val="150000"/>
                </a:lnSpc>
                <a:buFont typeface="Times New Roman" pitchFamily="18" charset="0"/>
                <a:buAutoNum type="arabicPeriod"/>
              </a:pPr>
              <a:r>
                <a:rPr lang="zh-CN" altLang="en-US" sz="3200" b="1">
                  <a:latin typeface="楷体" pitchFamily="49" charset="-122"/>
                  <a:ea typeface="楷体" pitchFamily="49" charset="-122"/>
                </a:rPr>
                <a:t>空气有利于身体发育。</a:t>
              </a:r>
            </a:p>
            <a:p>
              <a:pPr marL="896938" indent="-538163" eaLnBrk="1" hangingPunct="1">
                <a:lnSpc>
                  <a:spcPct val="150000"/>
                </a:lnSpc>
                <a:buFont typeface="Times New Roman" pitchFamily="18" charset="0"/>
                <a:buAutoNum type="arabicPeriod"/>
              </a:pPr>
              <a:r>
                <a:rPr lang="zh-CN" altLang="en-US" sz="3200" b="1">
                  <a:latin typeface="楷体" pitchFamily="49" charset="-122"/>
                  <a:ea typeface="楷体" pitchFamily="49" charset="-122"/>
                </a:rPr>
                <a:t>可以保持良好的精神状态。</a:t>
              </a:r>
            </a:p>
          </p:txBody>
        </p:sp>
      </p:grpSp>
      <p:sp>
        <p:nvSpPr>
          <p:cNvPr id="18" name="流程图: 资料带 17">
            <a:extLst>
              <a:ext uri="{FF2B5EF4-FFF2-40B4-BE49-F238E27FC236}">
                <a16:creationId xmlns:a16="http://schemas.microsoft.com/office/drawing/2014/main" id="{51208E5A-A8B8-414D-9733-1D9E6F214FBC}"/>
              </a:ext>
            </a:extLst>
          </p:cNvPr>
          <p:cNvSpPr/>
          <p:nvPr/>
        </p:nvSpPr>
        <p:spPr>
          <a:xfrm rot="5400000">
            <a:off x="-1185864" y="3565526"/>
            <a:ext cx="26781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3924D75-7234-442F-971C-98AC5D22D913}"/>
              </a:ext>
            </a:extLst>
          </p:cNvPr>
          <p:cNvGrpSpPr/>
          <p:nvPr/>
        </p:nvGrpSpPr>
        <p:grpSpPr>
          <a:xfrm>
            <a:off x="-75530" y="534988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0" name="云形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093A3EB4-C751-48F9-85B7-79CCF4345B34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3" action="ppaction://hlinksldjump"/>
              <a:extLst>
                <a:ext uri="{FF2B5EF4-FFF2-40B4-BE49-F238E27FC236}">
                  <a16:creationId xmlns:a16="http://schemas.microsoft.com/office/drawing/2014/main" id="{F5701959-09BA-4BF5-ABB0-55A2BAF2E24E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云形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AF53EA2A-E49B-4294-92B5-766D45DBA736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" name="云形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A0107CF9-6E89-419F-AE5F-C5A073FC20FF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BD728237-BA0A-4C13-90B8-01B03F72C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2547477"/>
            <a:ext cx="4508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早睡早起小妙招</a:t>
            </a:r>
          </a:p>
        </p:txBody>
      </p:sp>
      <p:pic>
        <p:nvPicPr>
          <p:cNvPr id="25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070BDBF6-ED1F-4D2E-90CF-0F5A6DB2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内容占位符 2"/>
          <p:cNvSpPr txBox="1">
            <a:spLocks noChangeArrowheads="1"/>
          </p:cNvSpPr>
          <p:nvPr/>
        </p:nvSpPr>
        <p:spPr bwMode="auto">
          <a:xfrm>
            <a:off x="1119188" y="833438"/>
            <a:ext cx="5956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你都有哪些办法可以让你按时起床？</a:t>
            </a:r>
          </a:p>
        </p:txBody>
      </p:sp>
      <p:sp>
        <p:nvSpPr>
          <p:cNvPr id="3" name="内容占位符 2"/>
          <p:cNvSpPr txBox="1">
            <a:spLocks noChangeArrowheads="1"/>
          </p:cNvSpPr>
          <p:nvPr/>
        </p:nvSpPr>
        <p:spPr bwMode="auto">
          <a:xfrm>
            <a:off x="2346325" y="1608138"/>
            <a:ext cx="3070225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妈妈催我早点睡，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闹钟叫我按时起。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生活学习有规律，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健健康康真神气！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8FF7B2-9C82-4D0C-B649-3C4DC4358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588" y="1868488"/>
            <a:ext cx="1804987" cy="198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流程图: 资料带 15">
            <a:extLst>
              <a:ext uri="{FF2B5EF4-FFF2-40B4-BE49-F238E27FC236}">
                <a16:creationId xmlns:a16="http://schemas.microsoft.com/office/drawing/2014/main" id="{22208666-90C6-43CD-94B8-8E0CC8A8513A}"/>
              </a:ext>
            </a:extLst>
          </p:cNvPr>
          <p:cNvSpPr/>
          <p:nvPr/>
        </p:nvSpPr>
        <p:spPr>
          <a:xfrm rot="5400000">
            <a:off x="-1185864" y="3565526"/>
            <a:ext cx="26781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41CEFF-1F0D-41C1-B427-E688E14AA2A4}"/>
              </a:ext>
            </a:extLst>
          </p:cNvPr>
          <p:cNvGrpSpPr/>
          <p:nvPr/>
        </p:nvGrpSpPr>
        <p:grpSpPr>
          <a:xfrm>
            <a:off x="-75530" y="534988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8" name="云形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4F680CDE-BC7C-4FB5-8B2B-B7FF582BA054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云形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30944C7A-2744-4B32-9E61-70BCEBAEF399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云形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E37900B3-B87A-4196-BB3C-254185F3BDEF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555BB369-CA60-4DBB-91FF-833235D5F588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F36AD105-18A1-4FC4-AD18-9688C59A2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2547477"/>
            <a:ext cx="4508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早睡早起小妙招</a:t>
            </a:r>
          </a:p>
        </p:txBody>
      </p:sp>
      <p:pic>
        <p:nvPicPr>
          <p:cNvPr id="23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B087E523-2A90-4612-B879-93C540B7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2"/>
          <p:cNvSpPr txBox="1">
            <a:spLocks noChangeArrowheads="1"/>
          </p:cNvSpPr>
          <p:nvPr/>
        </p:nvSpPr>
        <p:spPr bwMode="auto">
          <a:xfrm>
            <a:off x="1625600" y="1293813"/>
            <a:ext cx="62230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你拍一，我拍一，闹钟叫我要早起。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你拍二，我拍二，上学准时又按点。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你拍三，我拍三，每天按时来用餐。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你拍四，我拍四，早睡早起是好事。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你拍五，我拍五，养成习惯我最酷。</a:t>
            </a:r>
          </a:p>
        </p:txBody>
      </p:sp>
      <p:sp>
        <p:nvSpPr>
          <p:cNvPr id="18435" name="内容占位符 2"/>
          <p:cNvSpPr txBox="1">
            <a:spLocks noChangeArrowheads="1"/>
          </p:cNvSpPr>
          <p:nvPr/>
        </p:nvSpPr>
        <p:spPr bwMode="auto">
          <a:xfrm>
            <a:off x="3719513" y="701675"/>
            <a:ext cx="1266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拍手歌</a:t>
            </a:r>
          </a:p>
        </p:txBody>
      </p:sp>
      <p:sp>
        <p:nvSpPr>
          <p:cNvPr id="14" name="流程图: 资料带 13">
            <a:extLst>
              <a:ext uri="{FF2B5EF4-FFF2-40B4-BE49-F238E27FC236}">
                <a16:creationId xmlns:a16="http://schemas.microsoft.com/office/drawing/2014/main" id="{17FB6BD5-35D6-4FE8-8686-AE7EE553761C}"/>
              </a:ext>
            </a:extLst>
          </p:cNvPr>
          <p:cNvSpPr/>
          <p:nvPr/>
        </p:nvSpPr>
        <p:spPr>
          <a:xfrm rot="5400000">
            <a:off x="-1185864" y="3565526"/>
            <a:ext cx="26781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ECCB731-C2B8-49A7-B480-B7CD00743665}"/>
              </a:ext>
            </a:extLst>
          </p:cNvPr>
          <p:cNvGrpSpPr/>
          <p:nvPr/>
        </p:nvGrpSpPr>
        <p:grpSpPr>
          <a:xfrm>
            <a:off x="-75530" y="534988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7" name="云形 16">
              <a:hlinkClick r:id="rId2" action="ppaction://hlinksldjump"/>
              <a:extLst>
                <a:ext uri="{FF2B5EF4-FFF2-40B4-BE49-F238E27FC236}">
                  <a16:creationId xmlns:a16="http://schemas.microsoft.com/office/drawing/2014/main" id="{235E28FA-2F0D-4954-8DF8-AC88972A5309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云形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89071811-399C-4A64-8F70-79386E5267B9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云形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498F8378-AE77-4DCB-BECE-B531B8B255EC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云形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4CCC18D2-C587-4F9E-BC6E-2FED9EA0C73B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id="{E05E1E4F-C2E4-4435-9734-2020EE3D8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2547477"/>
            <a:ext cx="4508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早睡早起小妙招</a:t>
            </a:r>
          </a:p>
        </p:txBody>
      </p:sp>
      <p:pic>
        <p:nvPicPr>
          <p:cNvPr id="22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0EC3A1D3-90C7-494B-8EC3-64FCF900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636588" y="3360738"/>
            <a:ext cx="233521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>
                <a:ea typeface="楷体" pitchFamily="49" charset="-122"/>
              </a:rPr>
              <a:t>       今天期末考试，早上四点我就起床复习功课了。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125788" y="3360738"/>
            <a:ext cx="24971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ea typeface="楷体" pitchFamily="49" charset="-122"/>
              </a:rPr>
              <a:t>       趁着中午休息时间打了一场球。觉得又累又困，现在好想睡觉</a:t>
            </a:r>
            <a:r>
              <a:rPr lang="en-US" altLang="zh-CN" sz="2000" b="1" dirty="0">
                <a:latin typeface="宋体" pitchFamily="2" charset="-122"/>
              </a:rPr>
              <a:t>……</a:t>
            </a:r>
            <a:endParaRPr lang="zh-CN" altLang="en-US" sz="2000" b="1" dirty="0">
              <a:latin typeface="宋体" pitchFamily="2" charset="-122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5919788" y="3360738"/>
            <a:ext cx="2335212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>
                <a:ea typeface="楷体" pitchFamily="49" charset="-122"/>
              </a:rPr>
              <a:t>       这款手机游戏真好玩，趁着爸爸妈妈都睡觉了，我得赶紧玩。</a:t>
            </a:r>
          </a:p>
        </p:txBody>
      </p:sp>
      <p:sp>
        <p:nvSpPr>
          <p:cNvPr id="19461" name="内容占位符 2"/>
          <p:cNvSpPr txBox="1">
            <a:spLocks noChangeArrowheads="1"/>
          </p:cNvSpPr>
          <p:nvPr/>
        </p:nvSpPr>
        <p:spPr bwMode="auto">
          <a:xfrm>
            <a:off x="1789113" y="460375"/>
            <a:ext cx="5356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下面这些做法对吗？为什么？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74" y="1111279"/>
            <a:ext cx="2102963" cy="22065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7" y="1068407"/>
            <a:ext cx="2156446" cy="22923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25" y="1155419"/>
            <a:ext cx="2739195" cy="1960045"/>
          </a:xfrm>
          <a:prstGeom prst="rect">
            <a:avLst/>
          </a:prstGeom>
        </p:spPr>
      </p:pic>
      <p:sp>
        <p:nvSpPr>
          <p:cNvPr id="21" name="流程图: 资料带 20">
            <a:extLst>
              <a:ext uri="{FF2B5EF4-FFF2-40B4-BE49-F238E27FC236}">
                <a16:creationId xmlns:a16="http://schemas.microsoft.com/office/drawing/2014/main" id="{774654C7-1D4B-405E-8590-DF0D9A53A3A8}"/>
              </a:ext>
            </a:extLst>
          </p:cNvPr>
          <p:cNvSpPr/>
          <p:nvPr/>
        </p:nvSpPr>
        <p:spPr>
          <a:xfrm rot="5400000">
            <a:off x="-1185864" y="3565526"/>
            <a:ext cx="26781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2D8C68-49B5-4B6D-BBC3-67B403552E9F}"/>
              </a:ext>
            </a:extLst>
          </p:cNvPr>
          <p:cNvGrpSpPr/>
          <p:nvPr/>
        </p:nvGrpSpPr>
        <p:grpSpPr>
          <a:xfrm>
            <a:off x="-75530" y="534988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3" name="云形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A42DC28F-1571-441A-BEB3-ED681E011C61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3ADF61E2-000E-4CCE-9A12-A969F3C33929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7" action="ppaction://hlinksldjump"/>
              <a:extLst>
                <a:ext uri="{FF2B5EF4-FFF2-40B4-BE49-F238E27FC236}">
                  <a16:creationId xmlns:a16="http://schemas.microsoft.com/office/drawing/2014/main" id="{508FF5B9-2537-4CD5-B732-5E98A518AE6B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A7308233-AAB1-4EA7-9F93-65FC745AB88C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A546EF16-D443-4BCF-BCC0-5A045D742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2547477"/>
            <a:ext cx="4508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早睡早起小妙招</a:t>
            </a:r>
          </a:p>
        </p:txBody>
      </p:sp>
      <p:pic>
        <p:nvPicPr>
          <p:cNvPr id="28" name="图片 46">
            <a:hlinkClick r:id="rId9" action="ppaction://hlinksldjump"/>
            <a:extLst>
              <a:ext uri="{FF2B5EF4-FFF2-40B4-BE49-F238E27FC236}">
                <a16:creationId xmlns:a16="http://schemas.microsoft.com/office/drawing/2014/main" id="{8B585B57-07BD-470C-8CA0-A94B1CFE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9"/>
          <p:cNvSpPr txBox="1">
            <a:spLocks noChangeArrowheads="1"/>
          </p:cNvSpPr>
          <p:nvPr/>
        </p:nvSpPr>
        <p:spPr bwMode="auto">
          <a:xfrm>
            <a:off x="1063598" y="2163476"/>
            <a:ext cx="2248704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作息有规律</a:t>
            </a:r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C6798AFF-6ACA-470A-BE9B-CD6B6989B064}"/>
              </a:ext>
            </a:extLst>
          </p:cNvPr>
          <p:cNvSpPr/>
          <p:nvPr/>
        </p:nvSpPr>
        <p:spPr>
          <a:xfrm>
            <a:off x="3436938" y="1886350"/>
            <a:ext cx="193675" cy="1163781"/>
          </a:xfrm>
          <a:prstGeom prst="leftBrace">
            <a:avLst>
              <a:gd name="adj1" fmla="val 556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3546475" y="1651446"/>
            <a:ext cx="243868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早睡早起好</a:t>
            </a:r>
          </a:p>
        </p:txBody>
      </p:sp>
      <p:sp>
        <p:nvSpPr>
          <p:cNvPr id="21" name="文本框 9"/>
          <p:cNvSpPr txBox="1">
            <a:spLocks noChangeArrowheads="1"/>
          </p:cNvSpPr>
          <p:nvPr/>
        </p:nvSpPr>
        <p:spPr bwMode="auto">
          <a:xfrm>
            <a:off x="3533775" y="2740891"/>
            <a:ext cx="3192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早睡早起小妙招</a:t>
            </a:r>
          </a:p>
        </p:txBody>
      </p:sp>
      <p:sp>
        <p:nvSpPr>
          <p:cNvPr id="24583" name="文本框 9"/>
          <p:cNvSpPr txBox="1">
            <a:spLocks noChangeArrowheads="1"/>
          </p:cNvSpPr>
          <p:nvPr/>
        </p:nvSpPr>
        <p:spPr bwMode="auto">
          <a:xfrm>
            <a:off x="747713" y="280988"/>
            <a:ext cx="18176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79A1C5"/>
                </a:solidFill>
                <a:latin typeface="宋体" pitchFamily="2" charset="-122"/>
                <a:sym typeface="+mn-ea"/>
              </a:rPr>
              <a:t>板书设计</a:t>
            </a:r>
          </a:p>
        </p:txBody>
      </p:sp>
      <p:sp>
        <p:nvSpPr>
          <p:cNvPr id="22" name="流程图: 资料带 21">
            <a:extLst>
              <a:ext uri="{FF2B5EF4-FFF2-40B4-BE49-F238E27FC236}">
                <a16:creationId xmlns:a16="http://schemas.microsoft.com/office/drawing/2014/main" id="{F73A8325-6411-41C6-A274-51AC7C0FCD79}"/>
              </a:ext>
            </a:extLst>
          </p:cNvPr>
          <p:cNvSpPr/>
          <p:nvPr/>
        </p:nvSpPr>
        <p:spPr>
          <a:xfrm rot="5400000">
            <a:off x="-756014" y="3995378"/>
            <a:ext cx="1818411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899A043-66AE-40B2-A806-3F27CF1C243C}"/>
              </a:ext>
            </a:extLst>
          </p:cNvPr>
          <p:cNvGrpSpPr/>
          <p:nvPr/>
        </p:nvGrpSpPr>
        <p:grpSpPr>
          <a:xfrm>
            <a:off x="-75530" y="1340683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4" name="云形 23">
              <a:hlinkClick r:id="rId2" action="ppaction://hlinksldjump"/>
              <a:extLst>
                <a:ext uri="{FF2B5EF4-FFF2-40B4-BE49-F238E27FC236}">
                  <a16:creationId xmlns:a16="http://schemas.microsoft.com/office/drawing/2014/main" id="{29E19FD6-80D6-498A-A152-07B0169151F8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3" action="ppaction://hlinksldjump"/>
              <a:extLst>
                <a:ext uri="{FF2B5EF4-FFF2-40B4-BE49-F238E27FC236}">
                  <a16:creationId xmlns:a16="http://schemas.microsoft.com/office/drawing/2014/main" id="{7414C0B4-E01C-4D2C-A075-CC400614C4BF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E926F1B9-9983-40E3-8E1C-0AFEA3EE4713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88B5EE76-C172-4138-85D5-D546160C19A8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6B527B56-439B-419A-9117-A46AA96E0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421" y="3441730"/>
            <a:ext cx="450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板书设计</a:t>
            </a:r>
          </a:p>
        </p:txBody>
      </p:sp>
      <p:pic>
        <p:nvPicPr>
          <p:cNvPr id="35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C9150F29-2146-4F6C-84DD-E689982E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9"/>
          <p:cNvSpPr txBox="1">
            <a:spLocks noChangeArrowheads="1"/>
          </p:cNvSpPr>
          <p:nvPr/>
        </p:nvSpPr>
        <p:spPr bwMode="auto">
          <a:xfrm>
            <a:off x="796925" y="246063"/>
            <a:ext cx="195103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79A1C5"/>
                </a:solidFill>
                <a:latin typeface="宋体" pitchFamily="2" charset="-122"/>
                <a:sym typeface="+mn-ea"/>
              </a:rPr>
              <a:t>新课导入</a:t>
            </a:r>
          </a:p>
        </p:txBody>
      </p:sp>
      <p:pic>
        <p:nvPicPr>
          <p:cNvPr id="3" name="早睡早起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8375" y="866775"/>
            <a:ext cx="6746875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9"/>
          <p:cNvSpPr txBox="1">
            <a:spLocks noChangeArrowheads="1"/>
          </p:cNvSpPr>
          <p:nvPr/>
        </p:nvSpPr>
        <p:spPr bwMode="auto">
          <a:xfrm>
            <a:off x="646113" y="280988"/>
            <a:ext cx="17732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79A1C5"/>
                </a:solidFill>
                <a:latin typeface="宋体" pitchFamily="2" charset="-122"/>
                <a:sym typeface="+mn-ea"/>
              </a:rPr>
              <a:t>课后作业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1F6E9D39-EA4E-48F2-8414-D75F06671374}"/>
              </a:ext>
            </a:extLst>
          </p:cNvPr>
          <p:cNvGraphicFramePr>
            <a:graphicFrameLocks noGrp="1"/>
          </p:cNvGraphicFramePr>
          <p:nvPr/>
        </p:nvGraphicFramePr>
        <p:xfrm>
          <a:off x="863600" y="1506538"/>
          <a:ext cx="7315200" cy="29527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</a:p>
                  </a:txBody>
                  <a:tcPr marT="34290" marB="3429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起床时间</a:t>
                      </a:r>
                    </a:p>
                  </a:txBody>
                  <a:tcPr marT="34290" marB="3429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睡</a:t>
                      </a:r>
                      <a:r>
                        <a:rPr lang="zh-CN" altLang="zh-CN" sz="1800" b="1" kern="1200" dirty="0">
                          <a:solidFill>
                            <a:schemeClr val="lt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眠</a:t>
                      </a:r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</a:p>
                  </a:txBody>
                  <a:tcPr marT="34290" marB="3429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是否独自睡觉</a:t>
                      </a:r>
                    </a:p>
                  </a:txBody>
                  <a:tcPr marT="34290" marB="3429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家长签字</a:t>
                      </a:r>
                    </a:p>
                  </a:txBody>
                  <a:tcPr marT="34290" marB="3429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周一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周二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周三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周四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周五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647" name="矩形 13"/>
          <p:cNvSpPr>
            <a:spLocks noChangeArrowheads="1"/>
          </p:cNvSpPr>
          <p:nvPr/>
        </p:nvSpPr>
        <p:spPr bwMode="auto">
          <a:xfrm>
            <a:off x="2992438" y="788988"/>
            <a:ext cx="3057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b="1">
                <a:solidFill>
                  <a:srgbClr val="000000"/>
                </a:solidFill>
                <a:latin typeface="宋体" pitchFamily="2" charset="-122"/>
              </a:rPr>
              <a:t>我的作息时间表</a:t>
            </a:r>
          </a:p>
        </p:txBody>
      </p:sp>
      <p:sp>
        <p:nvSpPr>
          <p:cNvPr id="16" name="流程图: 资料带 15">
            <a:extLst>
              <a:ext uri="{FF2B5EF4-FFF2-40B4-BE49-F238E27FC236}">
                <a16:creationId xmlns:a16="http://schemas.microsoft.com/office/drawing/2014/main" id="{CF4B7F77-8D5A-4A22-8EBD-BA15DE4A2754}"/>
              </a:ext>
            </a:extLst>
          </p:cNvPr>
          <p:cNvSpPr/>
          <p:nvPr/>
        </p:nvSpPr>
        <p:spPr>
          <a:xfrm rot="5400000">
            <a:off x="-756014" y="3995378"/>
            <a:ext cx="1818411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E277576-E7B0-4B3B-95BA-403E96565A00}"/>
              </a:ext>
            </a:extLst>
          </p:cNvPr>
          <p:cNvGrpSpPr/>
          <p:nvPr/>
        </p:nvGrpSpPr>
        <p:grpSpPr>
          <a:xfrm>
            <a:off x="-75530" y="1340683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8" name="云形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BB7CD333-9AD1-4FB2-A939-47DCFB59F3BC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云形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9593D53F-3F17-4935-803C-9E5FB13B4876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云形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CFE3B751-9E62-4D50-ADF8-170F048AC0F8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B864C77C-DD79-48E2-95CB-36D4D32E0467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52FA7967-0E14-4B60-8E5C-DB83653E4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421" y="3441730"/>
            <a:ext cx="450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课后作业</a:t>
            </a:r>
          </a:p>
        </p:txBody>
      </p:sp>
      <p:pic>
        <p:nvPicPr>
          <p:cNvPr id="31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1937301A-9942-45DA-86E6-A56703C96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52">
            <a:hlinkClick r:id="rId2" action="ppaction://hlinksldjump"/>
            <a:extLst>
              <a:ext uri="{FF2B5EF4-FFF2-40B4-BE49-F238E27FC236}">
                <a16:creationId xmlns:a16="http://schemas.microsoft.com/office/drawing/2014/main" id="{5A30764C-DB8A-4745-A778-73BC218E2216}"/>
              </a:ext>
            </a:extLst>
          </p:cNvPr>
          <p:cNvSpPr/>
          <p:nvPr/>
        </p:nvSpPr>
        <p:spPr>
          <a:xfrm>
            <a:off x="3351213" y="800100"/>
            <a:ext cx="2635250" cy="468313"/>
          </a:xfrm>
          <a:prstGeom prst="roundRect">
            <a:avLst>
              <a:gd name="adj" fmla="val 0"/>
            </a:avLst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椭圆 3">
            <a:hlinkClick r:id="rId2" action="ppaction://hlinksldjump"/>
            <a:extLst>
              <a:ext uri="{FF2B5EF4-FFF2-40B4-BE49-F238E27FC236}">
                <a16:creationId xmlns:a16="http://schemas.microsoft.com/office/drawing/2014/main" id="{94F438AB-4583-4718-9DF8-BE0E98479200}"/>
              </a:ext>
            </a:extLst>
          </p:cNvPr>
          <p:cNvSpPr/>
          <p:nvPr/>
        </p:nvSpPr>
        <p:spPr>
          <a:xfrm>
            <a:off x="2662238" y="754063"/>
            <a:ext cx="549275" cy="549275"/>
          </a:xfrm>
          <a:prstGeom prst="ellipse">
            <a:avLst/>
          </a:prstGeom>
          <a:solidFill>
            <a:srgbClr val="CAE1E7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latin typeface="宋体" pitchFamily="2" charset="-122"/>
                <a:sym typeface="+mn-lt"/>
              </a:rPr>
              <a:t>1</a:t>
            </a:r>
          </a:p>
        </p:txBody>
      </p:sp>
      <p:sp>
        <p:nvSpPr>
          <p:cNvPr id="5" name="文本框 4">
            <a:hlinkClick r:id="rId2" action="ppaction://hlinksldjump"/>
            <a:extLst>
              <a:ext uri="{FF2B5EF4-FFF2-40B4-BE49-F238E27FC236}">
                <a16:creationId xmlns:a16="http://schemas.microsoft.com/office/drawing/2014/main" id="{93C0D1F1-D205-4D90-AF2F-E676594C6B75}"/>
              </a:ext>
            </a:extLst>
          </p:cNvPr>
          <p:cNvSpPr txBox="1"/>
          <p:nvPr/>
        </p:nvSpPr>
        <p:spPr>
          <a:xfrm>
            <a:off x="3351213" y="792163"/>
            <a:ext cx="1923925" cy="4924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600" b="1" spc="100" dirty="0">
                <a:latin typeface="Arial" panose="020B0604020202020204" pitchFamily="34" charset="0"/>
                <a:cs typeface="+mn-ea"/>
                <a:sym typeface="+mn-lt"/>
              </a:rPr>
              <a:t>早睡早起好</a:t>
            </a:r>
          </a:p>
        </p:txBody>
      </p:sp>
      <p:sp>
        <p:nvSpPr>
          <p:cNvPr id="9" name="圆角矩形 52">
            <a:hlinkClick r:id="rId3" action="ppaction://hlinksldjump"/>
            <a:extLst>
              <a:ext uri="{FF2B5EF4-FFF2-40B4-BE49-F238E27FC236}">
                <a16:creationId xmlns:a16="http://schemas.microsoft.com/office/drawing/2014/main" id="{C45C8058-FDAA-4A3F-A426-3537B41B9D14}"/>
              </a:ext>
            </a:extLst>
          </p:cNvPr>
          <p:cNvSpPr/>
          <p:nvPr/>
        </p:nvSpPr>
        <p:spPr>
          <a:xfrm>
            <a:off x="3351213" y="1693862"/>
            <a:ext cx="2684462" cy="468313"/>
          </a:xfrm>
          <a:prstGeom prst="roundRect">
            <a:avLst>
              <a:gd name="adj" fmla="val 0"/>
            </a:avLst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椭圆 9">
            <a:hlinkClick r:id="rId3" action="ppaction://hlinksldjump"/>
            <a:extLst>
              <a:ext uri="{FF2B5EF4-FFF2-40B4-BE49-F238E27FC236}">
                <a16:creationId xmlns:a16="http://schemas.microsoft.com/office/drawing/2014/main" id="{A1799321-2327-4176-BCB4-89B783AB3A99}"/>
              </a:ext>
            </a:extLst>
          </p:cNvPr>
          <p:cNvSpPr/>
          <p:nvPr/>
        </p:nvSpPr>
        <p:spPr>
          <a:xfrm>
            <a:off x="2662238" y="1654175"/>
            <a:ext cx="549275" cy="549275"/>
          </a:xfrm>
          <a:prstGeom prst="ellipse">
            <a:avLst/>
          </a:prstGeom>
          <a:solidFill>
            <a:srgbClr val="CAE1E7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宋体" pitchFamily="2" charset="-122"/>
                <a:sym typeface="+mn-lt"/>
              </a:rPr>
              <a:t>2</a:t>
            </a:r>
          </a:p>
        </p:txBody>
      </p:sp>
      <p:sp>
        <p:nvSpPr>
          <p:cNvPr id="11" name="文本框 10">
            <a:hlinkClick r:id="rId3" action="ppaction://hlinksldjump"/>
            <a:extLst>
              <a:ext uri="{FF2B5EF4-FFF2-40B4-BE49-F238E27FC236}">
                <a16:creationId xmlns:a16="http://schemas.microsoft.com/office/drawing/2014/main" id="{50200A83-A8A4-4083-957E-2EF7ABCDFD78}"/>
              </a:ext>
            </a:extLst>
          </p:cNvPr>
          <p:cNvSpPr txBox="1"/>
          <p:nvPr/>
        </p:nvSpPr>
        <p:spPr>
          <a:xfrm>
            <a:off x="3351213" y="1679575"/>
            <a:ext cx="2619628" cy="4924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600" b="1" spc="100" dirty="0">
                <a:latin typeface="Arial" panose="020B0604020202020204" pitchFamily="34" charset="0"/>
                <a:cs typeface="+mn-ea"/>
                <a:sym typeface="+mn-lt"/>
              </a:rPr>
              <a:t>早睡早起小妙招</a:t>
            </a:r>
          </a:p>
        </p:txBody>
      </p:sp>
      <p:sp>
        <p:nvSpPr>
          <p:cNvPr id="12" name="圆角矩形 52">
            <a:hlinkClick r:id="rId4" action="ppaction://hlinksldjump"/>
            <a:extLst>
              <a:ext uri="{FF2B5EF4-FFF2-40B4-BE49-F238E27FC236}">
                <a16:creationId xmlns:a16="http://schemas.microsoft.com/office/drawing/2014/main" id="{7333CFBA-9AC3-4048-86B5-5F569E778AD2}"/>
              </a:ext>
            </a:extLst>
          </p:cNvPr>
          <p:cNvSpPr/>
          <p:nvPr/>
        </p:nvSpPr>
        <p:spPr>
          <a:xfrm>
            <a:off x="3351213" y="2635250"/>
            <a:ext cx="2635250" cy="469900"/>
          </a:xfrm>
          <a:prstGeom prst="roundRect">
            <a:avLst>
              <a:gd name="adj" fmla="val 0"/>
            </a:avLst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椭圆 12">
            <a:hlinkClick r:id="rId4" action="ppaction://hlinksldjump"/>
            <a:extLst>
              <a:ext uri="{FF2B5EF4-FFF2-40B4-BE49-F238E27FC236}">
                <a16:creationId xmlns:a16="http://schemas.microsoft.com/office/drawing/2014/main" id="{B942D699-6772-41F6-B2F7-02141FABC8A3}"/>
              </a:ext>
            </a:extLst>
          </p:cNvPr>
          <p:cNvSpPr/>
          <p:nvPr/>
        </p:nvSpPr>
        <p:spPr>
          <a:xfrm>
            <a:off x="2662238" y="2595562"/>
            <a:ext cx="549275" cy="549275"/>
          </a:xfrm>
          <a:prstGeom prst="ellipse">
            <a:avLst/>
          </a:prstGeom>
          <a:solidFill>
            <a:srgbClr val="CAE1E7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宋体" pitchFamily="2" charset="-122"/>
                <a:sym typeface="+mn-lt"/>
              </a:rPr>
              <a:t>3</a:t>
            </a:r>
          </a:p>
        </p:txBody>
      </p:sp>
      <p:sp>
        <p:nvSpPr>
          <p:cNvPr id="14" name="文本框 13">
            <a:hlinkClick r:id="rId4" action="ppaction://hlinksldjump"/>
            <a:extLst>
              <a:ext uri="{FF2B5EF4-FFF2-40B4-BE49-F238E27FC236}">
                <a16:creationId xmlns:a16="http://schemas.microsoft.com/office/drawing/2014/main" id="{456BFB68-547D-49A2-B6DC-628C55184A21}"/>
              </a:ext>
            </a:extLst>
          </p:cNvPr>
          <p:cNvSpPr txBox="1"/>
          <p:nvPr/>
        </p:nvSpPr>
        <p:spPr>
          <a:xfrm>
            <a:off x="3973513" y="2614612"/>
            <a:ext cx="1574800" cy="492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600" b="1" spc="100" dirty="0">
                <a:latin typeface="+mn-ea"/>
                <a:ea typeface="+mn-ea"/>
                <a:cs typeface="+mn-ea"/>
                <a:sym typeface="+mn-lt"/>
              </a:rPr>
              <a:t>板书设计</a:t>
            </a:r>
          </a:p>
        </p:txBody>
      </p:sp>
      <p:sp>
        <p:nvSpPr>
          <p:cNvPr id="8206" name="文本框 9"/>
          <p:cNvSpPr txBox="1">
            <a:spLocks noChangeArrowheads="1"/>
          </p:cNvSpPr>
          <p:nvPr/>
        </p:nvSpPr>
        <p:spPr bwMode="auto">
          <a:xfrm>
            <a:off x="1227138" y="1268413"/>
            <a:ext cx="11969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3600" b="1">
                <a:solidFill>
                  <a:schemeClr val="bg1"/>
                </a:solidFill>
                <a:latin typeface="宋体" pitchFamily="2" charset="-122"/>
                <a:sym typeface="+mn-ea"/>
              </a:rPr>
              <a:t>目录</a:t>
            </a:r>
          </a:p>
        </p:txBody>
      </p:sp>
      <p:sp>
        <p:nvSpPr>
          <p:cNvPr id="16" name="圆角矩形 52">
            <a:hlinkClick r:id="rId5" action="ppaction://hlinksldjump"/>
            <a:extLst>
              <a:ext uri="{FF2B5EF4-FFF2-40B4-BE49-F238E27FC236}">
                <a16:creationId xmlns:a16="http://schemas.microsoft.com/office/drawing/2014/main" id="{363A91BA-A625-4A9A-A920-FD067DB7E734}"/>
              </a:ext>
            </a:extLst>
          </p:cNvPr>
          <p:cNvSpPr/>
          <p:nvPr/>
        </p:nvSpPr>
        <p:spPr>
          <a:xfrm>
            <a:off x="3351213" y="3606482"/>
            <a:ext cx="2590800" cy="469900"/>
          </a:xfrm>
          <a:prstGeom prst="roundRect">
            <a:avLst>
              <a:gd name="adj" fmla="val 0"/>
            </a:avLst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椭圆 16">
            <a:hlinkClick r:id="rId5" action="ppaction://hlinksldjump"/>
            <a:extLst>
              <a:ext uri="{FF2B5EF4-FFF2-40B4-BE49-F238E27FC236}">
                <a16:creationId xmlns:a16="http://schemas.microsoft.com/office/drawing/2014/main" id="{C5449436-2DDE-4B64-86DB-3E034B1F7CC8}"/>
              </a:ext>
            </a:extLst>
          </p:cNvPr>
          <p:cNvSpPr/>
          <p:nvPr/>
        </p:nvSpPr>
        <p:spPr>
          <a:xfrm>
            <a:off x="2662238" y="3566794"/>
            <a:ext cx="549275" cy="549275"/>
          </a:xfrm>
          <a:prstGeom prst="ellipse">
            <a:avLst/>
          </a:prstGeom>
          <a:solidFill>
            <a:srgbClr val="CAE1E7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宋体" pitchFamily="2" charset="-122"/>
                <a:sym typeface="+mn-lt"/>
              </a:rPr>
              <a:t>4</a:t>
            </a:r>
          </a:p>
        </p:txBody>
      </p:sp>
      <p:sp>
        <p:nvSpPr>
          <p:cNvPr id="18" name="文本框 17">
            <a:hlinkClick r:id="rId5" action="ppaction://hlinksldjump"/>
            <a:extLst>
              <a:ext uri="{FF2B5EF4-FFF2-40B4-BE49-F238E27FC236}">
                <a16:creationId xmlns:a16="http://schemas.microsoft.com/office/drawing/2014/main" id="{4BC1CA73-36A2-499F-B89F-AFEFC4D1554D}"/>
              </a:ext>
            </a:extLst>
          </p:cNvPr>
          <p:cNvSpPr txBox="1"/>
          <p:nvPr/>
        </p:nvSpPr>
        <p:spPr>
          <a:xfrm>
            <a:off x="3859213" y="3608069"/>
            <a:ext cx="1574800" cy="492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600" b="1" spc="100" dirty="0">
                <a:latin typeface="Arial" panose="020B0604020202020204" pitchFamily="34" charset="0"/>
                <a:cs typeface="+mn-ea"/>
                <a:sym typeface="+mn-lt"/>
              </a:rPr>
              <a:t>课后作业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资料带 7">
            <a:extLst>
              <a:ext uri="{FF2B5EF4-FFF2-40B4-BE49-F238E27FC236}">
                <a16:creationId xmlns:a16="http://schemas.microsoft.com/office/drawing/2014/main" id="{7A3B7447-F09D-4D81-8ACC-DB9743FA5987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219" name="文本框 9"/>
          <p:cNvSpPr txBox="1">
            <a:spLocks noChangeArrowheads="1"/>
          </p:cNvSpPr>
          <p:nvPr/>
        </p:nvSpPr>
        <p:spPr bwMode="auto">
          <a:xfrm>
            <a:off x="569913" y="280988"/>
            <a:ext cx="214670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69A5A0"/>
                </a:solidFill>
                <a:latin typeface="宋体" pitchFamily="2" charset="-122"/>
                <a:sym typeface="+mn-ea"/>
              </a:rPr>
              <a:t>早睡早起好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EB998C5-AF73-4D65-8E09-CF7D9A2F6C1D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4" name="云形 23">
              <a:hlinkClick r:id="rId2" action="ppaction://hlinksldjump"/>
              <a:extLst>
                <a:ext uri="{FF2B5EF4-FFF2-40B4-BE49-F238E27FC236}">
                  <a16:creationId xmlns:a16="http://schemas.microsoft.com/office/drawing/2014/main" id="{E6C05F7C-7703-4D6A-9DA3-65866417CD7C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980C1F98-30C0-43C0-875F-61F8726A1F54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55E17B31-EAC8-447D-8362-38D5873F3ED9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340AB87A-7888-485D-BB99-07D555FCE08E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47048A35-6389-44C6-9A6B-72F34E1D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3" name="图片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1174" y="1901825"/>
            <a:ext cx="147105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内容占位符 2"/>
          <p:cNvSpPr txBox="1">
            <a:spLocks noChangeArrowheads="1"/>
          </p:cNvSpPr>
          <p:nvPr/>
        </p:nvSpPr>
        <p:spPr bwMode="auto">
          <a:xfrm>
            <a:off x="776288" y="3830638"/>
            <a:ext cx="7439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我们正在长身体，每天要睡够</a:t>
            </a:r>
            <a:r>
              <a:rPr lang="en-US" altLang="zh-CN" sz="2800" b="1">
                <a:solidFill>
                  <a:srgbClr val="000000"/>
                </a:solidFill>
                <a:ea typeface="楷体" pitchFamily="49" charset="-122"/>
              </a:rPr>
              <a:t>10</a:t>
            </a: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小时才健康。</a:t>
            </a:r>
          </a:p>
        </p:txBody>
      </p:sp>
      <p:grpSp>
        <p:nvGrpSpPr>
          <p:cNvPr id="9225" name="组合 3"/>
          <p:cNvGrpSpPr>
            <a:grpSpLocks/>
          </p:cNvGrpSpPr>
          <p:nvPr/>
        </p:nvGrpSpPr>
        <p:grpSpPr bwMode="auto">
          <a:xfrm>
            <a:off x="977900" y="1042988"/>
            <a:ext cx="4235450" cy="2536825"/>
            <a:chOff x="977899" y="1042988"/>
            <a:chExt cx="4235449" cy="2536825"/>
          </a:xfrm>
        </p:grpSpPr>
        <p:grpSp>
          <p:nvGrpSpPr>
            <p:cNvPr id="9226" name="组合 21"/>
            <p:cNvGrpSpPr>
              <a:grpSpLocks/>
            </p:cNvGrpSpPr>
            <p:nvPr/>
          </p:nvGrpSpPr>
          <p:grpSpPr bwMode="auto">
            <a:xfrm>
              <a:off x="977899" y="1042988"/>
              <a:ext cx="4235449" cy="2536825"/>
              <a:chOff x="4118190" y="1691499"/>
              <a:chExt cx="3360987" cy="1810305"/>
            </a:xfrm>
          </p:grpSpPr>
          <p:sp>
            <p:nvSpPr>
              <p:cNvPr id="29" name="云形标注 9">
                <a:extLst>
                  <a:ext uri="{FF2B5EF4-FFF2-40B4-BE49-F238E27FC236}">
                    <a16:creationId xmlns:a16="http://schemas.microsoft.com/office/drawing/2014/main" id="{C345F276-BB2E-458E-B0E6-DC1CB3643CBC}"/>
                  </a:ext>
                </a:extLst>
              </p:cNvPr>
              <p:cNvSpPr/>
              <p:nvPr/>
            </p:nvSpPr>
            <p:spPr>
              <a:xfrm>
                <a:off x="4118190" y="1691499"/>
                <a:ext cx="3360987" cy="1810305"/>
              </a:xfrm>
              <a:prstGeom prst="cloudCallout">
                <a:avLst>
                  <a:gd name="adj1" fmla="val 70353"/>
                  <a:gd name="adj2" fmla="val 18194"/>
                </a:avLst>
              </a:prstGeom>
              <a:solidFill>
                <a:srgbClr val="CAE1E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楷体" panose="02010609060101010101" pitchFamily="49" charset="-122"/>
                </a:endParaRPr>
              </a:p>
            </p:txBody>
          </p:sp>
          <p:sp>
            <p:nvSpPr>
              <p:cNvPr id="9229" name="Rectangle 3"/>
              <p:cNvSpPr>
                <a:spLocks noChangeArrowheads="1"/>
              </p:cNvSpPr>
              <p:nvPr/>
            </p:nvSpPr>
            <p:spPr bwMode="auto">
              <a:xfrm>
                <a:off x="4558388" y="1831230"/>
                <a:ext cx="2480590" cy="1377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zh-CN" altLang="en-US" sz="2800" b="1">
                    <a:latin typeface="楷体" pitchFamily="49" charset="-122"/>
                    <a:ea typeface="楷体" pitchFamily="49" charset="-122"/>
                  </a:rPr>
                  <a:t>    我一般</a:t>
                </a:r>
                <a:r>
                  <a:rPr lang="zh-CN" altLang="en-US" sz="2800" b="1" u="sng">
                    <a:latin typeface="楷体" pitchFamily="49" charset="-122"/>
                    <a:ea typeface="楷体" pitchFamily="49" charset="-122"/>
                  </a:rPr>
                  <a:t>   </a:t>
                </a:r>
                <a:r>
                  <a:rPr lang="zh-CN" altLang="en-US" sz="2800" b="1">
                    <a:latin typeface="楷体" pitchFamily="49" charset="-122"/>
                    <a:ea typeface="楷体" pitchFamily="49" charset="-122"/>
                  </a:rPr>
                  <a:t>点睡觉，</a:t>
                </a:r>
                <a:r>
                  <a:rPr lang="zh-CN" altLang="en-US" sz="2800" b="1" u="sng">
                    <a:latin typeface="楷体" pitchFamily="49" charset="-122"/>
                    <a:ea typeface="楷体" pitchFamily="49" charset="-122"/>
                  </a:rPr>
                  <a:t>   </a:t>
                </a:r>
                <a:r>
                  <a:rPr lang="zh-CN" altLang="en-US" sz="2800" b="1">
                    <a:latin typeface="楷体" pitchFamily="49" charset="-122"/>
                    <a:ea typeface="楷体" pitchFamily="49" charset="-122"/>
                  </a:rPr>
                  <a:t>点起床，一天睡   小时。</a:t>
                </a:r>
              </a:p>
            </p:txBody>
          </p:sp>
        </p:grpSp>
        <p:pic>
          <p:nvPicPr>
            <p:cNvPr id="9227" name="图片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16615" y="3050996"/>
              <a:ext cx="536494" cy="1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内容占位符 2"/>
          <p:cNvSpPr txBox="1">
            <a:spLocks noChangeArrowheads="1"/>
          </p:cNvSpPr>
          <p:nvPr/>
        </p:nvSpPr>
        <p:spPr bwMode="auto">
          <a:xfrm>
            <a:off x="912813" y="757238"/>
            <a:ext cx="67754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3200" b="1">
                <a:solidFill>
                  <a:srgbClr val="000000"/>
                </a:solidFill>
                <a:latin typeface="宋体" pitchFamily="2" charset="-122"/>
              </a:rPr>
              <a:t>小学生怎样才能保证充足的睡眠呢？</a:t>
            </a:r>
          </a:p>
        </p:txBody>
      </p:sp>
      <p:sp>
        <p:nvSpPr>
          <p:cNvPr id="15" name="内容占位符 2"/>
          <p:cNvSpPr txBox="1">
            <a:spLocks noChangeArrowheads="1"/>
          </p:cNvSpPr>
          <p:nvPr/>
        </p:nvSpPr>
        <p:spPr bwMode="auto">
          <a:xfrm>
            <a:off x="1504950" y="1524000"/>
            <a:ext cx="61341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96938" indent="-538163" eaLnBrk="1" hangingPunct="1">
              <a:lnSpc>
                <a:spcPct val="150000"/>
              </a:lnSpc>
              <a:buFont typeface="Times New Roman" pitchFamily="18" charset="0"/>
              <a:buAutoNum type="arabicPeriod"/>
            </a:pPr>
            <a:r>
              <a:rPr lang="zh-CN" altLang="en-US" sz="3200" b="1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上床和起床时间要适当。</a:t>
            </a:r>
          </a:p>
          <a:p>
            <a:pPr marL="896938" indent="-538163" eaLnBrk="1" hangingPunct="1">
              <a:lnSpc>
                <a:spcPct val="150000"/>
              </a:lnSpc>
              <a:buFont typeface="Times New Roman" pitchFamily="18" charset="0"/>
              <a:buAutoNum type="arabicPeriod"/>
            </a:pPr>
            <a:r>
              <a:rPr lang="zh-CN" altLang="en-US" sz="3200" b="1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睡前活动要适量。</a:t>
            </a:r>
          </a:p>
          <a:p>
            <a:pPr marL="896938" indent="-538163" eaLnBrk="1" hangingPunct="1">
              <a:lnSpc>
                <a:spcPct val="150000"/>
              </a:lnSpc>
              <a:buFont typeface="Times New Roman" pitchFamily="18" charset="0"/>
              <a:buAutoNum type="arabicPeriod"/>
            </a:pPr>
            <a:r>
              <a:rPr lang="zh-CN" altLang="en-US" sz="3200" b="1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晚餐不要吃得太饱。</a:t>
            </a:r>
          </a:p>
          <a:p>
            <a:pPr marL="896938" indent="-538163" eaLnBrk="1" hangingPunct="1">
              <a:lnSpc>
                <a:spcPct val="150000"/>
              </a:lnSpc>
              <a:buFont typeface="Times New Roman" pitchFamily="18" charset="0"/>
              <a:buAutoNum type="arabicPeriod"/>
            </a:pPr>
            <a:r>
              <a:rPr lang="zh-CN" altLang="en-US" sz="3200" b="1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睡眠环境要适宜。</a:t>
            </a:r>
          </a:p>
        </p:txBody>
      </p:sp>
      <p:sp>
        <p:nvSpPr>
          <p:cNvPr id="14" name="流程图: 资料带 13">
            <a:extLst>
              <a:ext uri="{FF2B5EF4-FFF2-40B4-BE49-F238E27FC236}">
                <a16:creationId xmlns:a16="http://schemas.microsoft.com/office/drawing/2014/main" id="{9FE6CD18-E92F-416D-B409-928AC0432095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30904E2-3005-4C14-BD1F-C39FFAA3DEBF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8" name="云形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23C1D356-6E92-43A7-873D-728E8BADA5D8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云形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7F330D1F-A315-4DCC-9D60-0B214245F07D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云形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A7BC182A-47BD-4BE5-8969-6C01E2ED30B9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4B631132-91CE-43BD-9405-0C8E88CA7B24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E6DDEADD-E856-41B1-A544-1D1623CD8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3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E6121F0D-43E5-47DD-B268-4F90FBFC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0724" y="1609725"/>
            <a:ext cx="147105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1085850" y="1485900"/>
            <a:ext cx="4103688" cy="2351088"/>
            <a:chOff x="3225169" y="2806327"/>
            <a:chExt cx="4104456" cy="2350871"/>
          </a:xfrm>
        </p:grpSpPr>
        <p:sp>
          <p:nvSpPr>
            <p:cNvPr id="5" name="云形标注 9">
              <a:extLst>
                <a:ext uri="{FF2B5EF4-FFF2-40B4-BE49-F238E27FC236}">
                  <a16:creationId xmlns:a16="http://schemas.microsoft.com/office/drawing/2014/main" id="{8FA39272-1809-4CB9-8710-4E8505E325C6}"/>
                </a:ext>
              </a:extLst>
            </p:cNvPr>
            <p:cNvSpPr/>
            <p:nvPr/>
          </p:nvSpPr>
          <p:spPr>
            <a:xfrm>
              <a:off x="3225169" y="2806327"/>
              <a:ext cx="4104456" cy="2350871"/>
            </a:xfrm>
            <a:prstGeom prst="cloudCallout">
              <a:avLst>
                <a:gd name="adj1" fmla="val 70871"/>
                <a:gd name="adj2" fmla="val -8180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20490" name="Rectangle 3"/>
            <p:cNvSpPr>
              <a:spLocks noChangeArrowheads="1"/>
            </p:cNvSpPr>
            <p:nvPr/>
          </p:nvSpPr>
          <p:spPr bwMode="auto">
            <a:xfrm>
              <a:off x="3665044" y="2974682"/>
              <a:ext cx="3135806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800" b="1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自己睡要勇敢！刚开始，我也做不到。我们来看看他们有什么好办法吧！</a:t>
              </a:r>
            </a:p>
          </p:txBody>
        </p:sp>
      </p:grpSp>
      <p:sp>
        <p:nvSpPr>
          <p:cNvPr id="18" name="流程图: 资料带 17">
            <a:extLst>
              <a:ext uri="{FF2B5EF4-FFF2-40B4-BE49-F238E27FC236}">
                <a16:creationId xmlns:a16="http://schemas.microsoft.com/office/drawing/2014/main" id="{93AF0D38-8FD1-4AAD-8252-EA465DEA8D5F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AB1191D-8FDE-45B1-A486-2CE776E815B1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0" name="云形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771A0C26-628D-4668-87B2-B5016003CCEA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3876DEC9-4082-4FDB-8128-4C2D22AD50A9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云形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52A522D-077F-42E6-A9EA-4D923D2C4871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" name="云形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A5E5D38D-CE85-4A0A-9D87-320F18FD43C9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85859ED9-5797-4260-B9CC-011258C8C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5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BBF7D618-E708-4960-B507-EDD7B8988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6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内容占位符 2"/>
          <p:cNvSpPr txBox="1">
            <a:spLocks noChangeArrowheads="1"/>
          </p:cNvSpPr>
          <p:nvPr/>
        </p:nvSpPr>
        <p:spPr bwMode="auto">
          <a:xfrm>
            <a:off x="623888" y="950913"/>
            <a:ext cx="3619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先让妈妈陪我一会儿</a:t>
            </a:r>
          </a:p>
        </p:txBody>
      </p:sp>
      <p:sp>
        <p:nvSpPr>
          <p:cNvPr id="21507" name="内容占位符 2"/>
          <p:cNvSpPr txBox="1">
            <a:spLocks noChangeArrowheads="1"/>
          </p:cNvSpPr>
          <p:nvPr/>
        </p:nvSpPr>
        <p:spPr bwMode="auto">
          <a:xfrm>
            <a:off x="4319588" y="963613"/>
            <a:ext cx="458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ea typeface="楷体" pitchFamily="49" charset="-122"/>
              </a:rPr>
              <a:t>先让“好朋友”陪我一会儿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88" y="1815019"/>
            <a:ext cx="2991109" cy="23480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09" y="1815019"/>
            <a:ext cx="2942957" cy="2354366"/>
          </a:xfrm>
          <a:prstGeom prst="rect">
            <a:avLst/>
          </a:prstGeom>
        </p:spPr>
      </p:pic>
      <p:sp>
        <p:nvSpPr>
          <p:cNvPr id="23" name="流程图: 资料带 22">
            <a:extLst>
              <a:ext uri="{FF2B5EF4-FFF2-40B4-BE49-F238E27FC236}">
                <a16:creationId xmlns:a16="http://schemas.microsoft.com/office/drawing/2014/main" id="{25D5B690-034F-47CB-A8B2-4C789DEA4233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07E0002-B63A-4E58-8C77-9579BDBE58C9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5" name="云形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73B05ACB-12BA-4947-BBEB-2E1CB016B933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4F69B5CB-18B8-474C-9F0F-2D4C66BEA565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0EE1E386-FED8-41B5-950B-A17C113D020F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云形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998E6647-E84B-4FE3-B9D1-1CA47CDF7284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29DA800C-9B6E-4FA0-BA16-12C2930C1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30" name="图片 46">
            <a:hlinkClick r:id="rId8" action="ppaction://hlinksldjump"/>
            <a:extLst>
              <a:ext uri="{FF2B5EF4-FFF2-40B4-BE49-F238E27FC236}">
                <a16:creationId xmlns:a16="http://schemas.microsoft.com/office/drawing/2014/main" id="{1CA04633-F571-4FCD-A4C9-DF16ABDC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41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内容占位符 2"/>
          <p:cNvSpPr txBox="1">
            <a:spLocks noChangeArrowheads="1"/>
          </p:cNvSpPr>
          <p:nvPr/>
        </p:nvSpPr>
        <p:spPr bwMode="auto">
          <a:xfrm>
            <a:off x="2392363" y="617538"/>
            <a:ext cx="4019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zh-CN" sz="2800" b="1">
                <a:solidFill>
                  <a:srgbClr val="000000"/>
                </a:solidFill>
                <a:ea typeface="楷体" pitchFamily="49" charset="-122"/>
              </a:rPr>
              <a:t>先让小灯陪我一会儿</a:t>
            </a:r>
            <a:endParaRPr lang="zh-CN" altLang="en-US" sz="2800" b="1">
              <a:solidFill>
                <a:srgbClr val="000000"/>
              </a:solidFill>
              <a:ea typeface="楷体" pitchFamily="49" charset="-122"/>
            </a:endParaRPr>
          </a:p>
        </p:txBody>
      </p:sp>
      <p:sp>
        <p:nvSpPr>
          <p:cNvPr id="12" name="流程图: 资料带 11">
            <a:extLst>
              <a:ext uri="{FF2B5EF4-FFF2-40B4-BE49-F238E27FC236}">
                <a16:creationId xmlns:a16="http://schemas.microsoft.com/office/drawing/2014/main" id="{148E8199-8C0B-4930-8A70-B068851949F6}"/>
              </a:ext>
            </a:extLst>
          </p:cNvPr>
          <p:cNvSpPr/>
          <p:nvPr/>
        </p:nvSpPr>
        <p:spPr>
          <a:xfrm rot="5400000">
            <a:off x="-1132681" y="3618706"/>
            <a:ext cx="2571750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753" y="1597720"/>
            <a:ext cx="3025322" cy="2351286"/>
          </a:xfrm>
          <a:prstGeom prst="rect">
            <a:avLst/>
          </a:prstGeom>
        </p:spPr>
      </p:pic>
      <p:sp>
        <p:nvSpPr>
          <p:cNvPr id="21" name="流程图: 资料带 20">
            <a:extLst>
              <a:ext uri="{FF2B5EF4-FFF2-40B4-BE49-F238E27FC236}">
                <a16:creationId xmlns:a16="http://schemas.microsoft.com/office/drawing/2014/main" id="{E417CD0F-25F5-47D6-8DEB-2DCB388EB304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B924B4C-7D38-4D25-A77D-F6C4311A0B2D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3" name="云形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C7FD3325-816A-4F09-85E7-FB14DDEFADFC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E6F1FF54-D99E-4C71-9D86-14930F5C2258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0FF0061D-446C-4DA6-8A68-5BEEA056429B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C7CD45CE-C1AE-4E9B-996C-79981F0A0648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DC4267F4-484E-4A92-A6D3-27762EE6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8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D80E10E1-61D5-45BE-96B8-B5816B5F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364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2"/>
          <p:cNvSpPr>
            <a:spLocks noChangeArrowheads="1"/>
          </p:cNvSpPr>
          <p:nvPr/>
        </p:nvSpPr>
        <p:spPr bwMode="auto">
          <a:xfrm>
            <a:off x="2162175" y="357188"/>
            <a:ext cx="48196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000" b="1">
                <a:solidFill>
                  <a:srgbClr val="000000"/>
                </a:solidFill>
                <a:latin typeface="宋体" pitchFamily="2" charset="-122"/>
              </a:rPr>
              <a:t>你知道“世界睡眠日”吗？</a:t>
            </a: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B34040A9-8314-4A48-A2A3-889F70D44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942975"/>
            <a:ext cx="7610475" cy="33432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为唤起全民对睡眠重要性的认识，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2001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年，国际精神卫生和神经科学基金会发起了一项有关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全球睡眠和健康计划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的活动，将每年</a:t>
            </a:r>
            <a:r>
              <a:rPr lang="en-US" altLang="zh-CN" sz="3000" b="1" spc="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000" b="1" spc="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3000" b="1" spc="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21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定为“世界睡眠日”。此项活动的重点在于引起人们对睡眠重要性和睡眠质量的关注。</a:t>
            </a:r>
            <a:endParaRPr lang="zh-CN" altLang="en-US" sz="3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3564A3-A112-4A36-A023-5DE68B99C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8"/>
          <a:stretch/>
        </p:blipFill>
        <p:spPr>
          <a:xfrm>
            <a:off x="4572000" y="3449332"/>
            <a:ext cx="1644980" cy="1501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流程图: 资料带 15">
            <a:extLst>
              <a:ext uri="{FF2B5EF4-FFF2-40B4-BE49-F238E27FC236}">
                <a16:creationId xmlns:a16="http://schemas.microsoft.com/office/drawing/2014/main" id="{62ECCF56-C36F-4E87-AD4A-958331866F3E}"/>
              </a:ext>
            </a:extLst>
          </p:cNvPr>
          <p:cNvSpPr/>
          <p:nvPr/>
        </p:nvSpPr>
        <p:spPr>
          <a:xfrm rot="5400000">
            <a:off x="-893058" y="3858329"/>
            <a:ext cx="2092504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EBF5BEB-7C41-4BB6-92F0-188B48E482AA}"/>
              </a:ext>
            </a:extLst>
          </p:cNvPr>
          <p:cNvGrpSpPr/>
          <p:nvPr/>
        </p:nvGrpSpPr>
        <p:grpSpPr>
          <a:xfrm>
            <a:off x="-75530" y="1146171"/>
            <a:ext cx="456970" cy="1822271"/>
            <a:chOff x="-108809" y="791149"/>
            <a:chExt cx="456970" cy="1822271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8" name="云形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CB9B5E54-4B96-4010-BE1A-E377A6B43C5B}"/>
                </a:ext>
              </a:extLst>
            </p:cNvPr>
            <p:cNvSpPr/>
            <p:nvPr/>
          </p:nvSpPr>
          <p:spPr>
            <a:xfrm>
              <a:off x="-83887" y="791149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云形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732311D7-8307-476C-95A8-82096C63373F}"/>
                </a:ext>
              </a:extLst>
            </p:cNvPr>
            <p:cNvSpPr/>
            <p:nvPr/>
          </p:nvSpPr>
          <p:spPr>
            <a:xfrm>
              <a:off x="-108809" y="1260579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云形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CD989134-A897-4D8A-8AD9-BF0C00B16D98}"/>
                </a:ext>
              </a:extLst>
            </p:cNvPr>
            <p:cNvSpPr/>
            <p:nvPr/>
          </p:nvSpPr>
          <p:spPr>
            <a:xfrm>
              <a:off x="-96903" y="1711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08D71737-71D4-4C5A-9AAB-FD7CF5F10890}"/>
                </a:ext>
              </a:extLst>
            </p:cNvPr>
            <p:cNvSpPr/>
            <p:nvPr/>
          </p:nvSpPr>
          <p:spPr>
            <a:xfrm>
              <a:off x="-96903" y="2203750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D4397752-A3BD-4078-B773-E4206F2D3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3163030"/>
            <a:ext cx="450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早睡早起好</a:t>
            </a:r>
          </a:p>
        </p:txBody>
      </p:sp>
      <p:pic>
        <p:nvPicPr>
          <p:cNvPr id="23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BE548F57-BE32-46B4-BE03-A1CD6588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0" y="4794246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6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lnSpc>
            <a:spcPct val="13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11233</TotalTime>
  <Words>741</Words>
  <Application>Microsoft Office PowerPoint</Application>
  <PresentationFormat>全屏显示(16:9)</PresentationFormat>
  <Paragraphs>161</Paragraphs>
  <Slides>22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黑体</vt:lpstr>
      <vt:lpstr>楷体</vt:lpstr>
      <vt:lpstr>宋体</vt:lpstr>
      <vt:lpstr>Arial</vt:lpstr>
      <vt:lpstr>Calibri</vt:lpstr>
      <vt:lpstr>Times New Roman</vt:lpstr>
      <vt:lpstr>Wingdings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状元成才路;User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ZhouFazhi</cp:lastModifiedBy>
  <cp:revision>946</cp:revision>
  <dcterms:created xsi:type="dcterms:W3CDTF">2016-01-14T07:05:12Z</dcterms:created>
  <dcterms:modified xsi:type="dcterms:W3CDTF">2024-08-30T03:04:23Z</dcterms:modified>
  <cp:category>状元成才路</cp:category>
</cp:coreProperties>
</file>